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49"/>
  </p:notesMasterIdLst>
  <p:sldIdLst>
    <p:sldId id="987" r:id="rId2"/>
    <p:sldId id="1818" r:id="rId3"/>
    <p:sldId id="1850" r:id="rId4"/>
    <p:sldId id="1795" r:id="rId5"/>
    <p:sldId id="1874" r:id="rId6"/>
    <p:sldId id="1851" r:id="rId7"/>
    <p:sldId id="1802" r:id="rId8"/>
    <p:sldId id="1803" r:id="rId9"/>
    <p:sldId id="1875" r:id="rId10"/>
    <p:sldId id="1804" r:id="rId11"/>
    <p:sldId id="1805" r:id="rId12"/>
    <p:sldId id="1867" r:id="rId13"/>
    <p:sldId id="474" r:id="rId14"/>
    <p:sldId id="1866" r:id="rId15"/>
    <p:sldId id="1869" r:id="rId16"/>
    <p:sldId id="483" r:id="rId17"/>
    <p:sldId id="1868" r:id="rId18"/>
    <p:sldId id="485" r:id="rId19"/>
    <p:sldId id="1852" r:id="rId20"/>
    <p:sldId id="1853" r:id="rId21"/>
    <p:sldId id="1854" r:id="rId22"/>
    <p:sldId id="1855" r:id="rId23"/>
    <p:sldId id="1810" r:id="rId24"/>
    <p:sldId id="1876" r:id="rId25"/>
    <p:sldId id="1870" r:id="rId26"/>
    <p:sldId id="1856" r:id="rId27"/>
    <p:sldId id="1812" r:id="rId28"/>
    <p:sldId id="502" r:id="rId29"/>
    <p:sldId id="1872" r:id="rId30"/>
    <p:sldId id="505" r:id="rId31"/>
    <p:sldId id="1873" r:id="rId32"/>
    <p:sldId id="1857" r:id="rId33"/>
    <p:sldId id="1858" r:id="rId34"/>
    <p:sldId id="1859" r:id="rId35"/>
    <p:sldId id="1819" r:id="rId36"/>
    <p:sldId id="1820" r:id="rId37"/>
    <p:sldId id="1821" r:id="rId38"/>
    <p:sldId id="1825" r:id="rId39"/>
    <p:sldId id="291" r:id="rId40"/>
    <p:sldId id="1826" r:id="rId41"/>
    <p:sldId id="1878" r:id="rId42"/>
    <p:sldId id="1879" r:id="rId43"/>
    <p:sldId id="1880" r:id="rId44"/>
    <p:sldId id="1830" r:id="rId45"/>
    <p:sldId id="1831" r:id="rId46"/>
    <p:sldId id="1832" r:id="rId47"/>
    <p:sldId id="1834" r:id="rId48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64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orient="horz" pos="3110" userDrawn="1">
          <p15:clr>
            <a:srgbClr val="A4A3A4"/>
          </p15:clr>
        </p15:guide>
        <p15:guide id="4" pos="21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C98"/>
    <a:srgbClr val="7C8CAD"/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452A5F-5CEB-45CE-BB11-D79ED913B22A}" v="1941" dt="2023-05-28T16:48:24.9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345" autoAdjust="0"/>
    <p:restoredTop sz="91841" autoAdjust="0"/>
  </p:normalViewPr>
  <p:slideViewPr>
    <p:cSldViewPr>
      <p:cViewPr varScale="1">
        <p:scale>
          <a:sx n="131" d="100"/>
          <a:sy n="131" d="100"/>
        </p:scale>
        <p:origin x="68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5178" y="120"/>
      </p:cViewPr>
      <p:guideLst>
        <p:guide orient="horz" pos="2864"/>
        <p:guide pos="2160"/>
        <p:guide orient="horz" pos="3110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45659" cy="493712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5" y="2"/>
            <a:ext cx="2945659" cy="493712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8688" y="739775"/>
            <a:ext cx="4940300" cy="3705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378825"/>
            <a:ext cx="2945659" cy="493712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5" y="9378825"/>
            <a:ext cx="2945659" cy="493712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2" y="4777363"/>
            <a:ext cx="5438775" cy="3910635"/>
          </a:xfrm>
          <a:prstGeom prst="rect">
            <a:avLst/>
          </a:prstGeom>
        </p:spPr>
        <p:txBody>
          <a:bodyPr lIns="91430" tIns="45716" rIns="91430" bIns="45716"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780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3" name="Google Shape;3093;p243:notes"/>
          <p:cNvSpPr txBox="1">
            <a:spLocks noGrp="1"/>
          </p:cNvSpPr>
          <p:nvPr>
            <p:ph type="body" idx="1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4" name="Google Shape;3094;p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0702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8" name="Google Shape;3198;p252:notes"/>
          <p:cNvSpPr txBox="1">
            <a:spLocks noGrp="1"/>
          </p:cNvSpPr>
          <p:nvPr>
            <p:ph type="body" idx="1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9" name="Google Shape;3199;p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2226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8" name="Google Shape;3218;p254:notes"/>
          <p:cNvSpPr txBox="1">
            <a:spLocks noGrp="1"/>
          </p:cNvSpPr>
          <p:nvPr>
            <p:ph type="body" idx="1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9" name="Google Shape;3219;p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4856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64" y="4778546"/>
            <a:ext cx="5438748" cy="3908459"/>
          </a:xfrm>
          <a:prstGeom prst="rect">
            <a:avLst/>
          </a:prstGeom>
        </p:spPr>
        <p:txBody>
          <a:bodyPr lIns="88230" tIns="44115" rIns="88230" bIns="44115"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417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64" y="4778546"/>
            <a:ext cx="5438748" cy="3908459"/>
          </a:xfrm>
          <a:prstGeom prst="rect">
            <a:avLst/>
          </a:prstGeom>
        </p:spPr>
        <p:txBody>
          <a:bodyPr lIns="88230" tIns="44115" rIns="88230" bIns="44115"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907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4" name="Google Shape;3384;p274:notes"/>
          <p:cNvSpPr txBox="1">
            <a:spLocks noGrp="1"/>
          </p:cNvSpPr>
          <p:nvPr>
            <p:ph type="body" idx="1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5" name="Google Shape;3385;p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7670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6" name="Google Shape;3416;p277:notes"/>
          <p:cNvSpPr txBox="1">
            <a:spLocks noGrp="1"/>
          </p:cNvSpPr>
          <p:nvPr>
            <p:ph type="body" idx="1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7" name="Google Shape;3417;p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202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64" y="4778546"/>
            <a:ext cx="5438748" cy="3908459"/>
          </a:xfrm>
          <a:prstGeom prst="rect">
            <a:avLst/>
          </a:prstGeom>
        </p:spPr>
        <p:txBody>
          <a:bodyPr lIns="88230" tIns="44115" rIns="88230" bIns="44115"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460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/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0" kern="1200" dirty="0">
                <a:solidFill>
                  <a:srgbClr val="004C98"/>
                </a:solidFill>
                <a:latin typeface="Helvetica" pitchFamily="2" charset="0"/>
                <a:ea typeface="맑은 고딕" panose="020B0503020000020004" pitchFamily="50" charset="-127"/>
                <a:cs typeface="Adobe Arabic" pitchFamily="18" charset="-78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1066874" y="5445224"/>
            <a:ext cx="7003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dirty="0">
                <a:solidFill>
                  <a:srgbClr val="004C98"/>
                </a:solidFill>
                <a:latin typeface="맑은 고딕" pitchFamily="50" charset="-127"/>
                <a:ea typeface="맑은 고딕" pitchFamily="50" charset="-127"/>
              </a:rPr>
              <a:t>Youjip</a:t>
            </a:r>
            <a:r>
              <a:rPr kumimoji="1" lang="en-US" altLang="ko-KR" sz="1800" b="1" baseline="0" dirty="0">
                <a:solidFill>
                  <a:srgbClr val="004C98"/>
                </a:solidFill>
                <a:latin typeface="맑은 고딕" pitchFamily="50" charset="-127"/>
                <a:ea typeface="맑은 고딕" pitchFamily="50" charset="-127"/>
              </a:rPr>
              <a:t> Won</a:t>
            </a:r>
            <a:endParaRPr kumimoji="1" lang="en-US" altLang="ko-KR" sz="1800" b="1" dirty="0">
              <a:solidFill>
                <a:srgbClr val="004C98"/>
              </a:solidFill>
              <a:latin typeface="맑은 고딕" pitchFamily="50" charset="-127"/>
              <a:ea typeface="맑은 고딕" pitchFamily="50" charset="-127"/>
              <a:cs typeface="Arial Bold" pitchFamily="34" charset="0"/>
            </a:endParaRPr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8" name="Picture 4" descr="ì¹´ì´ì¤í¸ì ëí ì´ë¯¸ì§ ê²ìê²°ê³¼">
            <a:extLst>
              <a:ext uri="{FF2B5EF4-FFF2-40B4-BE49-F238E27FC236}">
                <a16:creationId xmlns:a16="http://schemas.microsoft.com/office/drawing/2014/main" id="{5268B135-3744-480B-9C05-C51294A573E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861" y="4221088"/>
            <a:ext cx="2662278" cy="80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57346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  <a:latin typeface="Helvetica" pitchFamily="2" charset="0"/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  <a:latin typeface="Helvetica" pitchFamily="2" charset="0"/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  <a:latin typeface="Helvetica" pitchFamily="2" charset="0"/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Helvetica" pitchFamily="2" charset="0"/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Helvetica" pitchFamily="2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dirty="0" err="1">
                <a:solidFill>
                  <a:prstClr val="black"/>
                </a:solidFill>
              </a:rPr>
              <a:t>Youjip</a:t>
            </a:r>
            <a:r>
              <a:rPr kumimoji="1" lang="en-US" altLang="ko-KR" dirty="0">
                <a:solidFill>
                  <a:prstClr val="black"/>
                </a:solidFill>
              </a:rPr>
              <a:t> Won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3074" name="Picture 2" descr="KAIST ì ê¸° ë° ì ìê³µíë¶">
            <a:extLst>
              <a:ext uri="{FF2B5EF4-FFF2-40B4-BE49-F238E27FC236}">
                <a16:creationId xmlns:a16="http://schemas.microsoft.com/office/drawing/2014/main" id="{E9FEE5B3-4DA1-497A-97C5-0D6E4A82A66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587401"/>
            <a:ext cx="1136526" cy="16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dirty="0" err="1">
                <a:solidFill>
                  <a:prstClr val="black"/>
                </a:solidFill>
              </a:rPr>
              <a:t>Youjip</a:t>
            </a:r>
            <a:r>
              <a:rPr kumimoji="1" lang="en-US" altLang="ko-KR" dirty="0">
                <a:solidFill>
                  <a:prstClr val="black"/>
                </a:solidFill>
              </a:rPr>
              <a:t> Won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10" name="Picture 2" descr="KAIST ì ê¸° ë° ì ìê³µíë¶">
            <a:extLst>
              <a:ext uri="{FF2B5EF4-FFF2-40B4-BE49-F238E27FC236}">
                <a16:creationId xmlns:a16="http://schemas.microsoft.com/office/drawing/2014/main" id="{46207AC3-1F07-40FE-BBF9-17300266C1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587401"/>
            <a:ext cx="1136526" cy="16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Helvetica" pitchFamily="2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dirty="0" err="1">
                <a:solidFill>
                  <a:prstClr val="black"/>
                </a:solidFill>
              </a:rPr>
              <a:t>Youjip</a:t>
            </a:r>
            <a:r>
              <a:rPr kumimoji="1" lang="en-US" altLang="ko-KR" dirty="0">
                <a:solidFill>
                  <a:prstClr val="black"/>
                </a:solidFill>
              </a:rPr>
              <a:t> Won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pic>
        <p:nvPicPr>
          <p:cNvPr id="9" name="Picture 2" descr="KAIST ì ê¸° ë° ì ìê³µíë¶">
            <a:extLst>
              <a:ext uri="{FF2B5EF4-FFF2-40B4-BE49-F238E27FC236}">
                <a16:creationId xmlns:a16="http://schemas.microsoft.com/office/drawing/2014/main" id="{A267C6AA-C8C7-7B42-AA51-4603455C4A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587401"/>
            <a:ext cx="1136526" cy="16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</p:sldLayoutIdLst>
  <p:transition>
    <p:zoom/>
  </p:transition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Helvetica" pitchFamily="2" charset="0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Helvetica" pitchFamily="2" charset="0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Helvetica" pitchFamily="2" charset="0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Helvetica" pitchFamily="2" charset="0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Helvetica" pitchFamily="2" charset="0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microsoft.com/office/2007/relationships/hdphoto" Target="../media/hdphoto3.wdp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E160703E-F729-423D-A4CF-CDC071872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045" y="1772816"/>
            <a:ext cx="8007911" cy="154203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3600" dirty="0"/>
              <a:t>Operating Systems Lab</a:t>
            </a:r>
            <a:br>
              <a:rPr lang="en-US" altLang="ko-KR" sz="3600" dirty="0"/>
            </a:br>
            <a:r>
              <a:rPr lang="en-US" altLang="ko-KR" sz="3600" dirty="0"/>
              <a:t>Part 1: Threads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38001580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Design: Sleep/wakeup-based</a:t>
            </a:r>
            <a:r>
              <a:rPr lang="ko-KR" altLang="en-US" dirty="0"/>
              <a:t> </a:t>
            </a:r>
            <a:r>
              <a:rPr lang="en-US" altLang="ko-KR" dirty="0"/>
              <a:t>alarm clock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425783" y="1981048"/>
            <a:ext cx="4662767" cy="10570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977674" y="2394590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3463766" y="2559417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639069" y="1950120"/>
            <a:ext cx="1418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ready_list</a:t>
            </a:r>
            <a:endParaRPr lang="ko-KR" altLang="en-US" dirty="0">
              <a:solidFill>
                <a:prstClr val="black"/>
              </a:solidFill>
              <a:latin typeface="Courier New" panose="02070309020205020404" pitchFamily="49" charset="0"/>
              <a:ea typeface="맑은 고딕" pitchFamily="50" charset="-127"/>
              <a:cs typeface="Courier New" panose="020703090202050204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325588" y="4030735"/>
            <a:ext cx="16299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wakeup()</a:t>
            </a:r>
          </a:p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move the thread from the sleep list to the read list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745844" y="2394590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514014" y="2394590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282184" y="2394590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075293" y="2394589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dirty="0">
              <a:solidFill>
                <a:prstClr val="white"/>
              </a:solidFill>
              <a:latin typeface="HY견고딕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607842" y="3244367"/>
            <a:ext cx="504056" cy="504056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cxnSp>
        <p:nvCxnSpPr>
          <p:cNvPr id="49" name="구부러진 연결선 48"/>
          <p:cNvCxnSpPr>
            <a:endCxn id="48" idx="0"/>
          </p:cNvCxnSpPr>
          <p:nvPr/>
        </p:nvCxnSpPr>
        <p:spPr>
          <a:xfrm>
            <a:off x="6571222" y="2622367"/>
            <a:ext cx="1288648" cy="622000"/>
          </a:xfrm>
          <a:prstGeom prst="curvedConnector2">
            <a:avLst/>
          </a:prstGeom>
          <a:ln w="254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81491" y="2289909"/>
            <a:ext cx="2282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list_push_back</a:t>
            </a:r>
            <a:r>
              <a:rPr lang="en-US" altLang="ko-KR" sz="16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()</a:t>
            </a:r>
            <a:endParaRPr lang="ko-KR" altLang="en-US" dirty="0">
              <a:solidFill>
                <a:prstClr val="black"/>
              </a:solidFill>
              <a:latin typeface="Courier New" panose="02070309020205020404" pitchFamily="49" charset="0"/>
              <a:ea typeface="맑은 고딕" pitchFamily="50" charset="-127"/>
              <a:cs typeface="Courier New" panose="02070309020205020404" pitchFamily="49" charset="0"/>
            </a:endParaRPr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3451498" y="2761737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4248748" y="2559417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H="1">
            <a:off x="4236480" y="2761737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5016918" y="2559417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H="1">
            <a:off x="5004650" y="2761737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5798508" y="2559417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>
            <a:off x="5786240" y="2761737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2425783" y="3645024"/>
            <a:ext cx="4662767" cy="10570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977674" y="4058566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dirty="0">
              <a:solidFill>
                <a:prstClr val="white"/>
              </a:solidFill>
              <a:latin typeface="HY견고딕"/>
            </a:endParaRPr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3463766" y="4223393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639070" y="3614096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sleep_list</a:t>
            </a:r>
            <a:endParaRPr lang="ko-KR" altLang="en-US" dirty="0">
              <a:solidFill>
                <a:prstClr val="black"/>
              </a:solidFill>
              <a:latin typeface="Courier New" panose="02070309020205020404" pitchFamily="49" charset="0"/>
              <a:ea typeface="맑은 고딕" pitchFamily="50" charset="-127"/>
              <a:cs typeface="Courier New" panose="020703090202050204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745844" y="4058566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514014" y="4058566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282184" y="4058566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075293" y="4058565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dirty="0">
              <a:solidFill>
                <a:prstClr val="white"/>
              </a:solidFill>
              <a:latin typeface="HY견고딕"/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3451498" y="4425713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4248748" y="4223393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H="1">
            <a:off x="4236480" y="4425713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5016918" y="4223393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H="1">
            <a:off x="5004650" y="4425713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5798508" y="4223393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H="1">
            <a:off x="5786240" y="4425713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구부러진 연결선 73"/>
          <p:cNvCxnSpPr>
            <a:stCxn id="48" idx="2"/>
            <a:endCxn id="58" idx="3"/>
          </p:cNvCxnSpPr>
          <p:nvPr/>
        </p:nvCxnSpPr>
        <p:spPr>
          <a:xfrm rot="5400000">
            <a:off x="7261652" y="3575321"/>
            <a:ext cx="425116" cy="771320"/>
          </a:xfrm>
          <a:prstGeom prst="curvedConnector2">
            <a:avLst/>
          </a:prstGeom>
          <a:ln w="254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구부러진 연결선 80"/>
          <p:cNvCxnSpPr>
            <a:cxnSpLocks/>
            <a:stCxn id="59" idx="1"/>
            <a:endCxn id="78" idx="2"/>
          </p:cNvCxnSpPr>
          <p:nvPr/>
        </p:nvCxnSpPr>
        <p:spPr>
          <a:xfrm rot="10800000">
            <a:off x="1616838" y="2898646"/>
            <a:ext cx="1360836" cy="1411949"/>
          </a:xfrm>
          <a:prstGeom prst="curvedConnector2">
            <a:avLst/>
          </a:prstGeom>
          <a:ln w="254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2367" y="3474409"/>
            <a:ext cx="17892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srgbClr val="FF0000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timer_sleep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()</a:t>
            </a:r>
            <a:endParaRPr lang="en-US" altLang="ko-KR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Insert the thread</a:t>
            </a:r>
          </a:p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to sleep queue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547062" y="2622367"/>
            <a:ext cx="465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tail</a:t>
            </a:r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398341" y="2622367"/>
            <a:ext cx="644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head</a:t>
            </a:r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521099" y="4242983"/>
            <a:ext cx="644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head</a:t>
            </a:r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479591" y="4279427"/>
            <a:ext cx="465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tail</a:t>
            </a:r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AF8ECD3-5A3A-6A48-B087-6050C60FFA26}"/>
              </a:ext>
            </a:extLst>
          </p:cNvPr>
          <p:cNvSpPr/>
          <p:nvPr/>
        </p:nvSpPr>
        <p:spPr>
          <a:xfrm>
            <a:off x="1364810" y="2394589"/>
            <a:ext cx="504056" cy="504056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5AF23D78-0F24-E045-B617-A22A4A59E5BB}"/>
              </a:ext>
            </a:extLst>
          </p:cNvPr>
          <p:cNvCxnSpPr>
            <a:cxnSpLocks/>
          </p:cNvCxnSpPr>
          <p:nvPr/>
        </p:nvCxnSpPr>
        <p:spPr>
          <a:xfrm flipH="1">
            <a:off x="1868866" y="2622367"/>
            <a:ext cx="109639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4148283D-7253-6B4A-B281-5DAEDBF0CBE3}"/>
              </a:ext>
            </a:extLst>
          </p:cNvPr>
          <p:cNvSpPr txBox="1"/>
          <p:nvPr/>
        </p:nvSpPr>
        <p:spPr>
          <a:xfrm>
            <a:off x="1096056" y="1963154"/>
            <a:ext cx="9252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runnig</a:t>
            </a:r>
            <a:endParaRPr lang="ko-KR" altLang="en-US" dirty="0">
              <a:solidFill>
                <a:prstClr val="black"/>
              </a:solidFill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048598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 of Alarm Clock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Define Sleep Queue.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	static</a:t>
            </a:r>
            <a:r>
              <a:rPr lang="en-US" altLang="ko-KR" dirty="0">
                <a:solidFill>
                  <a:srgbClr val="0F243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altLang="ko-KR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struct </a:t>
            </a:r>
            <a:r>
              <a:rPr lang="en-US" altLang="ko-KR" dirty="0">
                <a:solidFill>
                  <a:srgbClr val="0F243E"/>
                </a:solidFill>
                <a:latin typeface="Courier New"/>
                <a:ea typeface="Courier New"/>
                <a:cs typeface="Courier New"/>
                <a:sym typeface="Courier New"/>
              </a:rPr>
              <a:t>list </a:t>
            </a:r>
            <a:r>
              <a:rPr lang="en-US" altLang="ko-KR" dirty="0" err="1">
                <a:solidFill>
                  <a:srgbClr val="0F243E"/>
                </a:solidFill>
                <a:latin typeface="Courier New"/>
                <a:ea typeface="Courier New"/>
                <a:cs typeface="Courier New"/>
                <a:sym typeface="Courier New"/>
              </a:rPr>
              <a:t>sleep_list</a:t>
            </a:r>
            <a:r>
              <a:rPr lang="en-US" altLang="ko-KR" dirty="0">
                <a:solidFill>
                  <a:srgbClr val="0F243E"/>
                </a:solidFill>
                <a:latin typeface="Courier New"/>
                <a:ea typeface="Courier New"/>
                <a:cs typeface="Courier New"/>
                <a:sym typeface="Courier New"/>
              </a:rPr>
              <a:t>;                      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and initialize it.</a:t>
            </a:r>
          </a:p>
          <a:p>
            <a:endParaRPr lang="en-US" altLang="ko-KR" dirty="0"/>
          </a:p>
          <a:p>
            <a:r>
              <a:rPr lang="en-US" altLang="ko-KR" dirty="0"/>
              <a:t>Point to think: </a:t>
            </a:r>
          </a:p>
          <a:p>
            <a:endParaRPr lang="en-US" altLang="ko-KR" dirty="0"/>
          </a:p>
          <a:p>
            <a:pPr marL="457200" lvl="1" indent="0" algn="ctr">
              <a:buNone/>
            </a:pPr>
            <a:r>
              <a:rPr lang="en-US" altLang="ko-KR" dirty="0"/>
              <a:t>where to declare the list and when to initialize it.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556548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Global tick vs. local tick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1052736"/>
            <a:ext cx="8786812" cy="3528392"/>
          </a:xfrm>
        </p:spPr>
        <p:txBody>
          <a:bodyPr/>
          <a:lstStyle/>
          <a:p>
            <a:r>
              <a:rPr lang="en-US" altLang="ko-KR" sz="1800" dirty="0"/>
              <a:t>Kernel (timer interrupt handler) needs to check which threads to wake up.</a:t>
            </a:r>
          </a:p>
          <a:p>
            <a:r>
              <a:rPr lang="en-US" altLang="ko-KR" sz="1800" dirty="0"/>
              <a:t>local tick</a:t>
            </a:r>
          </a:p>
          <a:p>
            <a:pPr lvl="1"/>
            <a:r>
              <a:rPr lang="en-US" altLang="ko-KR" sz="1600" dirty="0"/>
              <a:t>Each thread needs to maintain the time to wakeup.</a:t>
            </a:r>
          </a:p>
          <a:p>
            <a:pPr lvl="1"/>
            <a:r>
              <a:rPr lang="en-US" altLang="ko-KR" sz="1600" dirty="0"/>
              <a:t>Modify the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altLang="ko-KR" sz="1600" dirty="0"/>
              <a:t> structure: store the time to wake up.</a:t>
            </a:r>
          </a:p>
          <a:p>
            <a:r>
              <a:rPr lang="en-US" altLang="ko-KR" sz="1800" dirty="0"/>
              <a:t>“tick”, the global variable</a:t>
            </a:r>
          </a:p>
          <a:p>
            <a:pPr lvl="1"/>
            <a:r>
              <a:rPr lang="en-US" altLang="ko-KR" sz="1600" dirty="0">
                <a:cs typeface="Courier New" panose="02070309020205020404" pitchFamily="49" charset="0"/>
              </a:rPr>
              <a:t>the minimum value of local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tick</a:t>
            </a:r>
            <a:r>
              <a:rPr lang="en-US" altLang="ko-KR" sz="1600" dirty="0">
                <a:cs typeface="Courier New" panose="02070309020205020404" pitchFamily="49" charset="0"/>
              </a:rPr>
              <a:t> of the threads</a:t>
            </a:r>
          </a:p>
          <a:p>
            <a:pPr lvl="1"/>
            <a:r>
              <a:rPr lang="en-US" altLang="ko-KR" sz="1600" dirty="0">
                <a:cs typeface="Courier New" panose="02070309020205020404" pitchFamily="49" charset="0"/>
              </a:rPr>
              <a:t>Save the time to scan the sleep list</a:t>
            </a:r>
          </a:p>
          <a:p>
            <a:pPr lvl="1"/>
            <a:r>
              <a:rPr lang="en-US" altLang="ko-KR" sz="1600" dirty="0">
                <a:cs typeface="Courier New" panose="02070309020205020404" pitchFamily="49" charset="0"/>
              </a:rPr>
              <a:t>Don’t forget to initialize it.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2"/>
            <a:endParaRPr lang="en-US" altLang="ko-KR" sz="1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F23FF40-D0A9-2848-84A2-28B2211EC932}"/>
              </a:ext>
            </a:extLst>
          </p:cNvPr>
          <p:cNvSpPr/>
          <p:nvPr/>
        </p:nvSpPr>
        <p:spPr>
          <a:xfrm>
            <a:off x="2240616" y="4797152"/>
            <a:ext cx="4662767" cy="10570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A3AF92-91FF-264B-A19B-BB81061E00FC}"/>
              </a:ext>
            </a:extLst>
          </p:cNvPr>
          <p:cNvSpPr/>
          <p:nvPr/>
        </p:nvSpPr>
        <p:spPr>
          <a:xfrm>
            <a:off x="2792507" y="5210694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dirty="0">
              <a:solidFill>
                <a:prstClr val="white"/>
              </a:solidFill>
              <a:latin typeface="HY견고딕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47EBEB4-2CA4-F64B-A202-FF7E8A0759E7}"/>
              </a:ext>
            </a:extLst>
          </p:cNvPr>
          <p:cNvCxnSpPr/>
          <p:nvPr/>
        </p:nvCxnSpPr>
        <p:spPr>
          <a:xfrm>
            <a:off x="3278599" y="5375521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DAD067E-2378-C346-ABEC-521996C1FAE2}"/>
              </a:ext>
            </a:extLst>
          </p:cNvPr>
          <p:cNvSpPr txBox="1"/>
          <p:nvPr/>
        </p:nvSpPr>
        <p:spPr>
          <a:xfrm>
            <a:off x="2453903" y="4766224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sleep_list</a:t>
            </a:r>
            <a:endParaRPr lang="ko-KR" altLang="en-US" dirty="0">
              <a:solidFill>
                <a:prstClr val="black"/>
              </a:solidFill>
              <a:latin typeface="Courier New" panose="02070309020205020404" pitchFamily="49" charset="0"/>
              <a:ea typeface="맑은 고딕" pitchFamily="50" charset="-127"/>
              <a:cs typeface="Courier New" panose="020703090202050204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ED31420-C4C3-2042-8775-CC99610742D4}"/>
              </a:ext>
            </a:extLst>
          </p:cNvPr>
          <p:cNvSpPr/>
          <p:nvPr/>
        </p:nvSpPr>
        <p:spPr>
          <a:xfrm>
            <a:off x="3560677" y="5210694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48661D-4981-DF44-80AC-F076DDF86CC8}"/>
              </a:ext>
            </a:extLst>
          </p:cNvPr>
          <p:cNvSpPr/>
          <p:nvPr/>
        </p:nvSpPr>
        <p:spPr>
          <a:xfrm>
            <a:off x="4328847" y="5210694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570FABD-24C0-DD46-9BE4-A324BE1F9A1D}"/>
              </a:ext>
            </a:extLst>
          </p:cNvPr>
          <p:cNvSpPr/>
          <p:nvPr/>
        </p:nvSpPr>
        <p:spPr>
          <a:xfrm>
            <a:off x="5097017" y="5210694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023F33C-DA17-5F4F-9BCF-5C940D6FA648}"/>
              </a:ext>
            </a:extLst>
          </p:cNvPr>
          <p:cNvSpPr/>
          <p:nvPr/>
        </p:nvSpPr>
        <p:spPr>
          <a:xfrm>
            <a:off x="5890126" y="5210693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dirty="0">
              <a:solidFill>
                <a:prstClr val="white"/>
              </a:solidFill>
              <a:latin typeface="HY견고딕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3ABAE80-EE55-D946-A84B-A46A0AB73556}"/>
              </a:ext>
            </a:extLst>
          </p:cNvPr>
          <p:cNvCxnSpPr/>
          <p:nvPr/>
        </p:nvCxnSpPr>
        <p:spPr>
          <a:xfrm flipH="1">
            <a:off x="3266331" y="5577841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B9D92AA-93AF-7349-A94B-AC5859ABBA0A}"/>
              </a:ext>
            </a:extLst>
          </p:cNvPr>
          <p:cNvCxnSpPr/>
          <p:nvPr/>
        </p:nvCxnSpPr>
        <p:spPr>
          <a:xfrm>
            <a:off x="4063581" y="5375521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EB1A471-93A1-F844-A040-3820CAFCE0FD}"/>
              </a:ext>
            </a:extLst>
          </p:cNvPr>
          <p:cNvCxnSpPr/>
          <p:nvPr/>
        </p:nvCxnSpPr>
        <p:spPr>
          <a:xfrm flipH="1">
            <a:off x="4051313" y="5577841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3969FBA-D985-D94E-AAD8-341AAAB0ACE5}"/>
              </a:ext>
            </a:extLst>
          </p:cNvPr>
          <p:cNvCxnSpPr/>
          <p:nvPr/>
        </p:nvCxnSpPr>
        <p:spPr>
          <a:xfrm>
            <a:off x="4831751" y="5375521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4A5672F-8C04-7A44-8635-0FDEBB9016DB}"/>
              </a:ext>
            </a:extLst>
          </p:cNvPr>
          <p:cNvCxnSpPr/>
          <p:nvPr/>
        </p:nvCxnSpPr>
        <p:spPr>
          <a:xfrm flipH="1">
            <a:off x="4819483" y="5577841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A311D5F-0592-1D49-ABB5-336FBAC23478}"/>
              </a:ext>
            </a:extLst>
          </p:cNvPr>
          <p:cNvCxnSpPr/>
          <p:nvPr/>
        </p:nvCxnSpPr>
        <p:spPr>
          <a:xfrm>
            <a:off x="5613341" y="5375521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B360E31-CD09-0E49-B9C0-D0248DA2AC57}"/>
              </a:ext>
            </a:extLst>
          </p:cNvPr>
          <p:cNvCxnSpPr/>
          <p:nvPr/>
        </p:nvCxnSpPr>
        <p:spPr>
          <a:xfrm flipH="1">
            <a:off x="5601073" y="5577841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AEC432F-D509-584D-8B31-F13505A40174}"/>
              </a:ext>
            </a:extLst>
          </p:cNvPr>
          <p:cNvSpPr txBox="1"/>
          <p:nvPr/>
        </p:nvSpPr>
        <p:spPr>
          <a:xfrm>
            <a:off x="6335932" y="5395111"/>
            <a:ext cx="644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head</a:t>
            </a:r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827093-1BF1-8C44-8BF3-C8750AB47122}"/>
              </a:ext>
            </a:extLst>
          </p:cNvPr>
          <p:cNvSpPr txBox="1"/>
          <p:nvPr/>
        </p:nvSpPr>
        <p:spPr>
          <a:xfrm>
            <a:off x="2294424" y="5431555"/>
            <a:ext cx="465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tail</a:t>
            </a:r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14243A4B-9A08-C247-A939-EE2524F94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5333" y1="52889" x2="5333" y2="52889"/>
                        <a14:backgroundMark x1="5333" y1="52889" x2="5333" y2="52889"/>
                        <a14:backgroundMark x1="5333" y1="52889" x2="5333" y2="5288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49140" y="5145302"/>
            <a:ext cx="379582" cy="37958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D42C3510-6AA9-2144-9469-9B3FEAD2C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5333" y1="52889" x2="5333" y2="52889"/>
                        <a14:backgroundMark x1="5333" y1="52889" x2="5333" y2="52889"/>
                        <a14:backgroundMark x1="5333" y1="52889" x2="5333" y2="5288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67553" y="5169005"/>
            <a:ext cx="379582" cy="37958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FECBF8AE-1BE9-D049-8783-572FFD449A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5333" y1="52889" x2="5333" y2="52889"/>
                        <a14:backgroundMark x1="5333" y1="52889" x2="5333" y2="52889"/>
                        <a14:backgroundMark x1="5333" y1="52889" x2="5333" y2="5288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10463" y="5155316"/>
            <a:ext cx="379582" cy="37958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2ECD6F2B-2CA3-8144-864B-02C07DD77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5333" y1="52889" x2="5333" y2="52889"/>
                        <a14:backgroundMark x1="5333" y1="52889" x2="5333" y2="52889"/>
                        <a14:backgroundMark x1="5333" y1="52889" x2="5333" y2="5288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76212" y="5146942"/>
            <a:ext cx="379582" cy="379582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419CBB40-CDC7-1249-A5CF-E86B1DE57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5333" y1="52889" x2="5333" y2="52889"/>
                        <a14:backgroundMark x1="5333" y1="52889" x2="5333" y2="52889"/>
                        <a14:backgroundMark x1="5333" y1="52889" x2="5333" y2="5288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69738" y="5154834"/>
            <a:ext cx="379582" cy="379582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FF3A8F9B-E8DC-8041-AA2C-A645139CB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backgroundMark x1="5333" y1="52889" x2="5333" y2="52889"/>
                        <a14:backgroundMark x1="5333" y1="52889" x2="5333" y2="52889"/>
                        <a14:backgroundMark x1="5333" y1="52889" x2="5333" y2="5288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3165" y="4910702"/>
            <a:ext cx="804077" cy="80407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73DB82F-D5B4-8E47-B63B-7A265588B87B}"/>
              </a:ext>
            </a:extLst>
          </p:cNvPr>
          <p:cNvSpPr txBox="1"/>
          <p:nvPr/>
        </p:nvSpPr>
        <p:spPr>
          <a:xfrm>
            <a:off x="537706" y="5635987"/>
            <a:ext cx="154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global tick</a:t>
            </a:r>
            <a:endParaRPr lang="ko-KR" altLang="en-US" dirty="0">
              <a:solidFill>
                <a:prstClr val="black"/>
              </a:solidFill>
              <a:latin typeface="Courier New" panose="02070309020205020404" pitchFamily="49" charset="0"/>
              <a:ea typeface="맑은 고딕" pitchFamily="50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394419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6" name="Google Shape;3096;p228"/>
          <p:cNvSpPr txBox="1">
            <a:spLocks noGrp="1"/>
          </p:cNvSpPr>
          <p:nvPr>
            <p:ph type="title"/>
          </p:nvPr>
        </p:nvSpPr>
        <p:spPr>
          <a:xfrm>
            <a:off x="214313" y="55563"/>
            <a:ext cx="8786812" cy="58578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dk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0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Modify thread structure</a:t>
            </a:r>
            <a:endParaRPr sz="2400" b="0" i="0" u="none" strike="noStrike" cap="none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7" name="Google Shape;3097;p228"/>
          <p:cNvSpPr txBox="1">
            <a:spLocks noGrp="1"/>
          </p:cNvSpPr>
          <p:nvPr>
            <p:ph type="body" idx="1"/>
          </p:nvPr>
        </p:nvSpPr>
        <p:spPr>
          <a:xfrm>
            <a:off x="214313" y="880070"/>
            <a:ext cx="8786812" cy="5501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300"/>
              <a:buFont typeface="Noto Sans Symbols"/>
              <a:buChar char="•"/>
            </a:pPr>
            <a:r>
              <a:rPr lang="en-US" altLang="ko-KR" sz="2000" b="0" i="0" u="none" strike="noStrike" cap="none" dirty="0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Add new field for local tick, e.g.</a:t>
            </a:r>
            <a:r>
              <a:rPr lang="ko-KR" altLang="en-US" sz="1600" b="0" i="0" u="none" strike="noStrike" cap="none" dirty="0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600" b="0" i="0" u="none" strike="noStrike" cap="none" dirty="0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600" b="0" i="0" u="none" strike="noStrike" cap="none" dirty="0" err="1">
                <a:solidFill>
                  <a:srgbClr val="0F243E"/>
                </a:solidFill>
                <a:latin typeface="Courier New"/>
                <a:ea typeface="Courier New"/>
                <a:cs typeface="Courier New"/>
                <a:sym typeface="Courier New"/>
              </a:rPr>
              <a:t>wakeup_tick</a:t>
            </a:r>
            <a:endParaRPr lang="en-US" altLang="ko-KR" sz="1600" b="0" i="0" u="none" strike="noStrike" cap="none" dirty="0">
              <a:solidFill>
                <a:srgbClr val="0F243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300"/>
              <a:buFont typeface="Noto Sans Symbols"/>
              <a:buChar char="•"/>
            </a:pPr>
            <a:r>
              <a:rPr lang="en-US" sz="1600" dirty="0">
                <a:solidFill>
                  <a:srgbClr val="0F243E"/>
                </a:solidFill>
                <a:latin typeface="Helvetica" pitchFamily="2" charset="0"/>
                <a:ea typeface="Arial"/>
                <a:cs typeface="Courier New"/>
                <a:sym typeface="Courier New"/>
              </a:rPr>
              <a:t>Use</a:t>
            </a:r>
            <a:r>
              <a:rPr lang="en-US" sz="1600" dirty="0">
                <a:solidFill>
                  <a:srgbClr val="0F243E"/>
                </a:solidFill>
                <a:latin typeface="Courier New"/>
                <a:ea typeface="Arial"/>
                <a:cs typeface="Courier New"/>
                <a:sym typeface="Courier New"/>
              </a:rPr>
              <a:t> int64</a:t>
            </a:r>
            <a:r>
              <a:rPr lang="en-US" sz="1600" dirty="0">
                <a:solidFill>
                  <a:srgbClr val="0F243E"/>
                </a:solidFill>
                <a:latin typeface="Helvetica" pitchFamily="2" charset="0"/>
                <a:ea typeface="Arial"/>
                <a:cs typeface="Courier New"/>
                <a:sym typeface="Courier New"/>
              </a:rPr>
              <a:t> type.</a:t>
            </a:r>
            <a:endParaRPr sz="1600" b="0" i="0" u="none" strike="noStrike" cap="none" dirty="0">
              <a:solidFill>
                <a:srgbClr val="0F243E"/>
              </a:solidFill>
              <a:latin typeface="Helvetica" pitchFamily="2" charset="0"/>
              <a:ea typeface="Arial"/>
              <a:cs typeface="Arial"/>
              <a:sym typeface="Arial"/>
            </a:endParaRPr>
          </a:p>
          <a:p>
            <a:pPr marL="342900" marR="0" lvl="0" indent="-2603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300"/>
              <a:buFont typeface="Noto Sans Symbols"/>
              <a:buNone/>
            </a:pPr>
            <a:endParaRPr sz="2000" b="0" i="0" u="none" strike="noStrike" cap="none" dirty="0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03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300"/>
              <a:buFont typeface="Noto Sans Symbols"/>
              <a:buNone/>
            </a:pPr>
            <a:endParaRPr sz="2000" b="0" i="0" u="none" strike="noStrike" cap="none" dirty="0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03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300"/>
              <a:buFont typeface="Noto Sans Symbols"/>
              <a:buNone/>
            </a:pPr>
            <a:endParaRPr sz="2000" b="0" i="0" u="none" strike="noStrike" cap="none" dirty="0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03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300"/>
              <a:buFont typeface="Noto Sans Symbols"/>
              <a:buNone/>
            </a:pPr>
            <a:endParaRPr sz="2000" b="0" i="0" u="none" strike="noStrike" cap="none" dirty="0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03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300"/>
              <a:buFont typeface="Noto Sans Symbols"/>
              <a:buNone/>
            </a:pPr>
            <a:endParaRPr sz="2000" b="0" i="0" u="none" strike="noStrike" cap="none" dirty="0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03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300"/>
              <a:buFont typeface="Noto Sans Symbols"/>
              <a:buNone/>
            </a:pPr>
            <a:endParaRPr sz="2000" b="0" i="0" u="none" strike="noStrike" cap="none" dirty="0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8" name="Google Shape;3098;p228"/>
          <p:cNvSpPr txBox="1">
            <a:spLocks noGrp="1"/>
          </p:cNvSpPr>
          <p:nvPr>
            <p:ph type="sldNum" idx="12"/>
          </p:nvPr>
        </p:nvSpPr>
        <p:spPr>
          <a:xfrm>
            <a:off x="7964934" y="6577083"/>
            <a:ext cx="1071562" cy="220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r>
              <a:rPr lang="ko-KR"/>
              <a:t> </a:t>
            </a:r>
            <a:endParaRPr sz="1000" b="1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9" name="Google Shape;3099;p228"/>
          <p:cNvSpPr txBox="1">
            <a:spLocks noGrp="1"/>
          </p:cNvSpPr>
          <p:nvPr>
            <p:ph type="ftr" idx="11"/>
          </p:nvPr>
        </p:nvSpPr>
        <p:spPr>
          <a:xfrm>
            <a:off x="3033713" y="6551735"/>
            <a:ext cx="3038475" cy="220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Project: Alarm System Call</a:t>
            </a:r>
            <a:endParaRPr sz="1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0" name="Google Shape;3100;p228"/>
          <p:cNvSpPr/>
          <p:nvPr/>
        </p:nvSpPr>
        <p:spPr>
          <a:xfrm>
            <a:off x="971599" y="2255386"/>
            <a:ext cx="7344817" cy="20621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252000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 err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6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thread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…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-KR" sz="1600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/* </a:t>
            </a:r>
            <a:r>
              <a:rPr lang="en-US" altLang="ko-KR" sz="1600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tick till wake up </a:t>
            </a:r>
            <a:r>
              <a:rPr lang="ko-KR" sz="1600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…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01" name="Google Shape;3101;p228"/>
          <p:cNvSpPr txBox="1"/>
          <p:nvPr/>
        </p:nvSpPr>
        <p:spPr>
          <a:xfrm>
            <a:off x="899592" y="1890354"/>
            <a:ext cx="504056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pintos</a:t>
            </a:r>
            <a:r>
              <a:rPr lang="ko-KR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sz="16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lang="ko-KR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sz="16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thread</a:t>
            </a:r>
            <a:r>
              <a:rPr lang="ko-KR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sz="16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thread.h</a:t>
            </a:r>
            <a:endParaRPr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8201169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 of Alarm Clock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Thread: Move thread (itself) to the sleep queue.</a:t>
            </a:r>
          </a:p>
          <a:p>
            <a:pPr lvl="1"/>
            <a:r>
              <a:rPr lang="en-US" altLang="ko-KR" dirty="0"/>
              <a:t>When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timer_sleep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ko-KR" dirty="0"/>
              <a:t>is called, check the tick.</a:t>
            </a:r>
          </a:p>
          <a:p>
            <a:pPr lvl="1"/>
            <a:r>
              <a:rPr lang="en-US" altLang="ko-KR" dirty="0"/>
              <a:t>If there is time left till the wakeup, remove the caller</a:t>
            </a:r>
            <a:r>
              <a:rPr lang="ko-KR" altLang="en-US" dirty="0"/>
              <a:t> </a:t>
            </a:r>
            <a:r>
              <a:rPr lang="en-US" altLang="ko-KR" dirty="0"/>
              <a:t>thread</a:t>
            </a:r>
            <a:r>
              <a:rPr lang="ko-KR" altLang="en-US" dirty="0"/>
              <a:t> </a:t>
            </a:r>
            <a:r>
              <a:rPr lang="en-US" altLang="ko-KR" dirty="0"/>
              <a:t>from</a:t>
            </a:r>
            <a:r>
              <a:rPr lang="ko-KR" altLang="en-US" dirty="0"/>
              <a:t>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ready_list</a:t>
            </a:r>
            <a:r>
              <a:rPr lang="ko-KR" altLang="en-US" dirty="0"/>
              <a:t> </a:t>
            </a:r>
            <a:r>
              <a:rPr lang="en-US" altLang="ko-KR" dirty="0"/>
              <a:t>and insert it to sleep queue.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Google Shape;3189;p236">
            <a:extLst>
              <a:ext uri="{FF2B5EF4-FFF2-40B4-BE49-F238E27FC236}">
                <a16:creationId xmlns:a16="http://schemas.microsoft.com/office/drawing/2014/main" id="{AFF91C9E-CD34-774F-91D8-5517C65AFFDB}"/>
              </a:ext>
            </a:extLst>
          </p:cNvPr>
          <p:cNvSpPr/>
          <p:nvPr/>
        </p:nvSpPr>
        <p:spPr>
          <a:xfrm>
            <a:off x="972536" y="3292529"/>
            <a:ext cx="7775928" cy="280076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252000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 err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6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timer_sleep</a:t>
            </a: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ko-KR" sz="1600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int64_t</a:t>
            </a: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6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ticks</a:t>
            </a: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-KR" sz="1600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int64_t</a:t>
            </a: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6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ko-KR" sz="16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timer_ticks</a:t>
            </a: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strike="sngStrik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-KR" sz="1600" strike="sngStrike" dirty="0" err="1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ko-KR" sz="1600" strike="sngStrike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ko-KR" sz="1600" strike="sngStrike" dirty="0" err="1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timer_elapsed</a:t>
            </a:r>
            <a:r>
              <a:rPr lang="ko-KR" sz="1600" strike="sngStrike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ko-KR" sz="1600" strike="sngStrike" dirty="0" err="1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ko-KR" sz="1600" strike="sngStrike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) &lt; </a:t>
            </a:r>
            <a:r>
              <a:rPr lang="ko-KR" sz="1600" strike="sngStrike" dirty="0" err="1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ticks</a:t>
            </a:r>
            <a:r>
              <a:rPr lang="ko-KR" sz="1600" strike="sngStrike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trike="sngStrike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strike="sngStrike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altLang="ko-KR" sz="1600" strike="sngStrike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-KR" sz="1600" strike="sngStrike" dirty="0" err="1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thread_yield</a:t>
            </a:r>
            <a:r>
              <a:rPr lang="ko-KR" sz="1600" strike="sngStrike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 ();</a:t>
            </a:r>
            <a:endParaRPr strike="sngStrike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ko-KR" sz="16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if(</a:t>
            </a:r>
            <a:r>
              <a:rPr lang="ko-KR" altLang="ko-KR" sz="1600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timer_elapsed</a:t>
            </a:r>
            <a:r>
              <a:rPr lang="ko-KR" altLang="ko-KR" sz="16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ko-KR" altLang="ko-KR" sz="1600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ko-KR" altLang="ko-KR" sz="16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 &lt; </a:t>
            </a:r>
            <a:r>
              <a:rPr lang="ko-KR" altLang="ko-KR" sz="1600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ticks</a:t>
            </a:r>
            <a:r>
              <a:rPr lang="ko-KR" altLang="ko-KR" sz="16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altLang="ko-KR" sz="16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ko-KR" sz="1600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thread_sleep</a:t>
            </a:r>
            <a:r>
              <a:rPr lang="ko-KR" sz="16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-KR" sz="1600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ko-KR" sz="16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ko-KR" sz="1600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ticks</a:t>
            </a:r>
            <a:r>
              <a:rPr lang="ko-KR" sz="16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-US" altLang="ko-KR" sz="16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//implement by yourself</a:t>
            </a:r>
            <a:endParaRPr sz="16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" name="Google Shape;3196;p236">
            <a:extLst>
              <a:ext uri="{FF2B5EF4-FFF2-40B4-BE49-F238E27FC236}">
                <a16:creationId xmlns:a16="http://schemas.microsoft.com/office/drawing/2014/main" id="{D6CE593D-AB42-E146-ADDF-707579E81C3D}"/>
              </a:ext>
            </a:extLst>
          </p:cNvPr>
          <p:cNvSpPr txBox="1"/>
          <p:nvPr/>
        </p:nvSpPr>
        <p:spPr>
          <a:xfrm>
            <a:off x="995536" y="2939295"/>
            <a:ext cx="59892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Sample implementation: </a:t>
            </a:r>
            <a:r>
              <a:rPr lang="ko-KR" sz="16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pintos</a:t>
            </a:r>
            <a:r>
              <a:rPr lang="ko-KR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sz="16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lang="ko-KR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sz="16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devices</a:t>
            </a:r>
            <a:r>
              <a:rPr lang="ko-KR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sz="16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timer.c</a:t>
            </a:r>
            <a:endParaRPr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9146704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 of Alarm Clock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Google Shape;3189;p236">
            <a:extLst>
              <a:ext uri="{FF2B5EF4-FFF2-40B4-BE49-F238E27FC236}">
                <a16:creationId xmlns:a16="http://schemas.microsoft.com/office/drawing/2014/main" id="{AFF91C9E-CD34-774F-91D8-5517C65AFFDB}"/>
              </a:ext>
            </a:extLst>
          </p:cNvPr>
          <p:cNvSpPr/>
          <p:nvPr/>
        </p:nvSpPr>
        <p:spPr>
          <a:xfrm>
            <a:off x="948600" y="3278178"/>
            <a:ext cx="7127856" cy="280076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252000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 err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6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timer_sleep</a:t>
            </a: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ko-KR" sz="1600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int64_t</a:t>
            </a: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6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ticks</a:t>
            </a: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-KR" sz="1600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int64_t</a:t>
            </a: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6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ko-KR" sz="16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timer_ticks</a:t>
            </a: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();</a:t>
            </a:r>
            <a:r>
              <a:rPr lang="en-US" alt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-------(1)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strike="sngStrik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-KR" sz="1600" strike="sngStrike" dirty="0" err="1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ko-KR" sz="1600" strike="sngStrike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ko-KR" sz="1600" strike="sngStrike" dirty="0" err="1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timer_elapsed</a:t>
            </a:r>
            <a:r>
              <a:rPr lang="ko-KR" sz="1600" strike="sngStrike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ko-KR" sz="1600" strike="sngStrike" dirty="0" err="1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ko-KR" sz="1600" strike="sngStrike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) &lt; </a:t>
            </a:r>
            <a:r>
              <a:rPr lang="ko-KR" sz="1600" strike="sngStrike" dirty="0" err="1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ticks</a:t>
            </a:r>
            <a:r>
              <a:rPr lang="ko-KR" sz="1600" strike="sngStrike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trike="sngStrike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strike="sngStrike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altLang="ko-KR" sz="1600" strike="sngStrike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-KR" sz="1600" strike="sngStrike" dirty="0" err="1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thread_yield</a:t>
            </a:r>
            <a:r>
              <a:rPr lang="ko-KR" sz="1600" strike="sngStrike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 ();</a:t>
            </a:r>
            <a:endParaRPr strike="sngStrike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ko-KR" sz="16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altLang="ko-KR" sz="1600" dirty="0">
                <a:latin typeface="Courier New"/>
                <a:ea typeface="Courier New"/>
                <a:cs typeface="Courier New"/>
                <a:sym typeface="Courier New"/>
              </a:rPr>
              <a:t>   if(</a:t>
            </a:r>
            <a:r>
              <a:rPr lang="ko-KR" altLang="ko-KR" sz="1600" dirty="0" err="1">
                <a:latin typeface="Courier New"/>
                <a:ea typeface="Courier New"/>
                <a:cs typeface="Courier New"/>
                <a:sym typeface="Courier New"/>
              </a:rPr>
              <a:t>timer_elapsed</a:t>
            </a:r>
            <a:r>
              <a:rPr lang="ko-KR" altLang="ko-KR" sz="1600" dirty="0"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ko-KR" altLang="ko-KR" sz="1600" dirty="0" err="1"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ko-KR" altLang="ko-KR" sz="1600" dirty="0">
                <a:latin typeface="Courier New"/>
                <a:ea typeface="Courier New"/>
                <a:cs typeface="Courier New"/>
                <a:sym typeface="Courier New"/>
              </a:rPr>
              <a:t>) &lt; </a:t>
            </a:r>
            <a:r>
              <a:rPr lang="ko-KR" altLang="ko-KR" sz="1600" dirty="0" err="1">
                <a:latin typeface="Courier New"/>
                <a:ea typeface="Courier New"/>
                <a:cs typeface="Courier New"/>
                <a:sym typeface="Courier New"/>
              </a:rPr>
              <a:t>ticks</a:t>
            </a:r>
            <a:r>
              <a:rPr lang="ko-KR" altLang="ko-KR" sz="1600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altLang="ko-KR" sz="1600" dirty="0">
                <a:latin typeface="Courier New"/>
                <a:ea typeface="Courier New"/>
                <a:cs typeface="Courier New"/>
                <a:sym typeface="Courier New"/>
              </a:rPr>
              <a:t>.------(2)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ko-KR" sz="16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thread_sleep</a:t>
            </a: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-KR" sz="16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ko-KR" sz="16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ticks</a:t>
            </a: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" name="Google Shape;3196;p236">
            <a:extLst>
              <a:ext uri="{FF2B5EF4-FFF2-40B4-BE49-F238E27FC236}">
                <a16:creationId xmlns:a16="http://schemas.microsoft.com/office/drawing/2014/main" id="{D6CE593D-AB42-E146-ADDF-707579E81C3D}"/>
              </a:ext>
            </a:extLst>
          </p:cNvPr>
          <p:cNvSpPr txBox="1"/>
          <p:nvPr/>
        </p:nvSpPr>
        <p:spPr>
          <a:xfrm>
            <a:off x="971600" y="2924944"/>
            <a:ext cx="59892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pintos</a:t>
            </a:r>
            <a:r>
              <a:rPr lang="ko-KR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sz="16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lang="ko-KR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sz="16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devices</a:t>
            </a:r>
            <a:r>
              <a:rPr lang="ko-KR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sz="16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timer.c</a:t>
            </a:r>
            <a:endParaRPr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4437CD4E-579B-5B46-9398-19CDE69D9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/>
          <a:p>
            <a:r>
              <a:rPr lang="en-US" altLang="ko-KR" dirty="0"/>
              <a:t>Value of ‘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altLang="ko-KR" dirty="0"/>
              <a:t>’ may become invalid at (2).</a:t>
            </a:r>
          </a:p>
          <a:p>
            <a:r>
              <a:rPr lang="en-US" altLang="ko-KR" dirty="0"/>
              <a:t>Let’s forget it for now.</a:t>
            </a:r>
          </a:p>
          <a:p>
            <a:pPr lvl="1"/>
            <a:r>
              <a:rPr lang="en-US" altLang="ko-KR" dirty="0"/>
              <a:t>Challenge: Think about how to fix it.</a:t>
            </a:r>
          </a:p>
        </p:txBody>
      </p:sp>
    </p:spTree>
    <p:extLst>
      <p:ext uri="{BB962C8B-B14F-4D97-AF65-F5344CB8AC3E}">
        <p14:creationId xmlns:p14="http://schemas.microsoft.com/office/powerpoint/2010/main" val="807214704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1" name="Google Shape;3201;p237"/>
          <p:cNvSpPr txBox="1">
            <a:spLocks noGrp="1"/>
          </p:cNvSpPr>
          <p:nvPr>
            <p:ph type="body" idx="1"/>
          </p:nvPr>
        </p:nvSpPr>
        <p:spPr>
          <a:xfrm>
            <a:off x="214313" y="880070"/>
            <a:ext cx="8786812" cy="5501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28575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7E3C"/>
              </a:buClr>
              <a:buSzPts val="1800"/>
              <a:buFont typeface="Noto Sans Symbols"/>
              <a:buChar char="•"/>
            </a:pPr>
            <a:r>
              <a:rPr lang="en-US" altLang="ko-KR" sz="1800" b="0" i="0" u="none" strike="noStrike" cap="none" dirty="0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Change the state of the caller thread to ‘blocked’ and put it to the sleep queue. </a:t>
            </a:r>
          </a:p>
          <a:p>
            <a:pPr marL="742950" marR="0" lvl="1" indent="-17145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7E3C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7145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7E3C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7145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7E3C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7145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7E3C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7145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7E3C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7145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7E3C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2" name="Google Shape;3202;p237"/>
          <p:cNvSpPr txBox="1">
            <a:spLocks noGrp="1"/>
          </p:cNvSpPr>
          <p:nvPr>
            <p:ph type="title"/>
          </p:nvPr>
        </p:nvSpPr>
        <p:spPr>
          <a:xfrm>
            <a:off x="214313" y="55563"/>
            <a:ext cx="8786812" cy="58578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dk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ko-KR" altLang="ko-KR" dirty="0" err="1">
                <a:latin typeface="Courier New"/>
                <a:ea typeface="Courier New"/>
                <a:cs typeface="Courier New"/>
                <a:sym typeface="Courier New"/>
              </a:rPr>
              <a:t>thread_sleep</a:t>
            </a:r>
            <a:r>
              <a:rPr lang="ko-KR" altLang="ko-KR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3" name="Google Shape;3203;p237"/>
          <p:cNvSpPr txBox="1">
            <a:spLocks noGrp="1"/>
          </p:cNvSpPr>
          <p:nvPr>
            <p:ph type="sldNum" idx="12"/>
          </p:nvPr>
        </p:nvSpPr>
        <p:spPr>
          <a:xfrm>
            <a:off x="7964934" y="6577083"/>
            <a:ext cx="1071562" cy="220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r>
              <a:rPr lang="ko-KR"/>
              <a:t> </a:t>
            </a:r>
            <a:endParaRPr sz="1000" b="1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4" name="Google Shape;3204;p237"/>
          <p:cNvSpPr txBox="1">
            <a:spLocks noGrp="1"/>
          </p:cNvSpPr>
          <p:nvPr>
            <p:ph type="ftr" idx="11"/>
          </p:nvPr>
        </p:nvSpPr>
        <p:spPr>
          <a:xfrm>
            <a:off x="3033713" y="6551735"/>
            <a:ext cx="3038475" cy="220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Project: Alarm System Call</a:t>
            </a:r>
            <a:endParaRPr sz="1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5" name="Google Shape;3205;p237"/>
          <p:cNvSpPr/>
          <p:nvPr/>
        </p:nvSpPr>
        <p:spPr>
          <a:xfrm>
            <a:off x="565427" y="2882910"/>
            <a:ext cx="7678981" cy="263432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252000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 err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6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thread_sleep</a:t>
            </a: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-KR" sz="1600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int64_t</a:t>
            </a: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6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ticks</a:t>
            </a: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6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6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-KR" sz="1600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/* </a:t>
            </a:r>
            <a:r>
              <a:rPr lang="en-US" altLang="ko-KR" sz="1600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if the current thread is not idle thread,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	change the state of the caller thread to BLOCKED,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	store the local tick to wake up,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	update the global tick if necessary,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	and call schedule()</a:t>
            </a:r>
            <a:r>
              <a:rPr lang="ko-KR" sz="1600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 */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-KR" sz="1600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/* </a:t>
            </a:r>
            <a:r>
              <a:rPr lang="en-US" altLang="ko-KR" sz="1600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When you manipulate thread list, disable interrupt!</a:t>
            </a:r>
            <a:r>
              <a:rPr lang="ko-KR" altLang="en-US" sz="1600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600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06" name="Google Shape;3206;p237"/>
          <p:cNvSpPr txBox="1"/>
          <p:nvPr/>
        </p:nvSpPr>
        <p:spPr>
          <a:xfrm>
            <a:off x="513433" y="2543226"/>
            <a:ext cx="504056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pintos/src/threads/thread.c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9566232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 of Alarm Clock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 the timer interrupt,</a:t>
            </a:r>
          </a:p>
          <a:p>
            <a:pPr lvl="1"/>
            <a:r>
              <a:rPr lang="en-US" altLang="ko-KR" dirty="0"/>
              <a:t>Timer interrupt is heart of everything!.</a:t>
            </a:r>
          </a:p>
          <a:p>
            <a:pPr lvl="1"/>
            <a:r>
              <a:rPr lang="en-US" altLang="ko-KR" dirty="0"/>
              <a:t>Determine which threads to wake up </a:t>
            </a:r>
            <a:r>
              <a:rPr lang="en-US" altLang="ko-KR" dirty="0" err="1"/>
              <a:t>everytime</a:t>
            </a:r>
            <a:r>
              <a:rPr lang="en-US" altLang="ko-KR" dirty="0"/>
              <a:t> when timer interrupt occurs. </a:t>
            </a:r>
          </a:p>
          <a:p>
            <a:pPr lvl="1"/>
            <a:r>
              <a:rPr lang="en-US" altLang="ko-KR" dirty="0"/>
              <a:t>For the threads to wake up, remove them from the sleep queue and insert it to the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ready_list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ko-KR" dirty="0">
                <a:latin typeface="Helvetica" pitchFamily="2" charset="0"/>
                <a:cs typeface="Courier New" panose="02070309020205020404" pitchFamily="49" charset="0"/>
              </a:rPr>
              <a:t>(Don’t forget to change the state of the thread from sleep to ready!!!)</a:t>
            </a:r>
            <a:endParaRPr lang="en-US" altLang="ko-KR" dirty="0">
              <a:latin typeface="Helvetica" pitchFamily="2" charset="0"/>
            </a:endParaRPr>
          </a:p>
          <a:p>
            <a:pPr lvl="2"/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276834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1" name="Google Shape;3221;p239"/>
          <p:cNvSpPr txBox="1">
            <a:spLocks noGrp="1"/>
          </p:cNvSpPr>
          <p:nvPr>
            <p:ph type="title"/>
          </p:nvPr>
        </p:nvSpPr>
        <p:spPr>
          <a:xfrm>
            <a:off x="214313" y="55563"/>
            <a:ext cx="8786812" cy="58578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dk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ko-KR" altLang="ko-KR" dirty="0" err="1">
                <a:latin typeface="Courier New"/>
                <a:ea typeface="Courier New"/>
                <a:cs typeface="Courier New"/>
                <a:sym typeface="Courier New"/>
              </a:rPr>
              <a:t>timer_interrupt</a:t>
            </a:r>
            <a:r>
              <a:rPr lang="ko-KR" altLang="ko-KR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2" name="Google Shape;3222;p239"/>
          <p:cNvSpPr txBox="1">
            <a:spLocks noGrp="1"/>
          </p:cNvSpPr>
          <p:nvPr>
            <p:ph type="body" idx="1"/>
          </p:nvPr>
        </p:nvSpPr>
        <p:spPr>
          <a:xfrm>
            <a:off x="214313" y="880070"/>
            <a:ext cx="8786812" cy="5501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300"/>
              <a:buFont typeface="Noto Sans Symbols"/>
              <a:buChar char="•"/>
            </a:pPr>
            <a:endParaRPr sz="2000" b="0" i="0" u="none" strike="noStrike" cap="none" dirty="0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3" name="Google Shape;3223;p239"/>
          <p:cNvSpPr txBox="1">
            <a:spLocks noGrp="1"/>
          </p:cNvSpPr>
          <p:nvPr>
            <p:ph type="sldNum" idx="12"/>
          </p:nvPr>
        </p:nvSpPr>
        <p:spPr>
          <a:xfrm>
            <a:off x="7964934" y="6577083"/>
            <a:ext cx="1071562" cy="220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r>
              <a:rPr lang="ko-KR"/>
              <a:t> </a:t>
            </a:r>
            <a:endParaRPr sz="1000" b="1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4" name="Google Shape;3224;p239"/>
          <p:cNvSpPr txBox="1">
            <a:spLocks noGrp="1"/>
          </p:cNvSpPr>
          <p:nvPr>
            <p:ph type="ftr" idx="11"/>
          </p:nvPr>
        </p:nvSpPr>
        <p:spPr>
          <a:xfrm>
            <a:off x="3033713" y="6551735"/>
            <a:ext cx="3038475" cy="220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Project: Alarm System Call</a:t>
            </a:r>
            <a:endParaRPr sz="1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5" name="Google Shape;3225;p239"/>
          <p:cNvSpPr/>
          <p:nvPr/>
        </p:nvSpPr>
        <p:spPr>
          <a:xfrm>
            <a:off x="360000" y="1916832"/>
            <a:ext cx="8424000" cy="316835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 err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ko-KR" sz="1600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600" dirty="0" err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ko-KR" sz="1600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6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timer_interrupt</a:t>
            </a: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ko-KR" sz="1600" dirty="0" err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ko-KR" sz="1600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6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intr_frame</a:t>
            </a: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lang="ko-KR" sz="16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UNUSED)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-KR" sz="16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ticks</a:t>
            </a: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++;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-KR" sz="16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thread_tick</a:t>
            </a: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();</a:t>
            </a:r>
            <a:r>
              <a:rPr lang="en-US" alt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// update the </a:t>
            </a:r>
            <a:r>
              <a:rPr lang="en-US" altLang="ko-KR" sz="16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cpu</a:t>
            </a:r>
            <a:r>
              <a:rPr lang="en-US" alt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usage for running process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-KR" sz="1600" dirty="0">
                <a:solidFill>
                  <a:srgbClr val="E36C0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600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/* </a:t>
            </a:r>
            <a:r>
              <a:rPr lang="en-US" altLang="ko-KR" sz="1600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code to add: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	check sleep list and the global tick.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	find any threads to wake up,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	move them to the ready list if necessary.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	update the global tick.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	*/</a:t>
            </a:r>
            <a:endParaRPr sz="1600" dirty="0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26" name="Google Shape;3226;p239"/>
          <p:cNvSpPr txBox="1"/>
          <p:nvPr/>
        </p:nvSpPr>
        <p:spPr>
          <a:xfrm>
            <a:off x="383000" y="1556792"/>
            <a:ext cx="59892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pintos/src/devices/timer.c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1795993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Functions to modify</a:t>
            </a:r>
          </a:p>
          <a:p>
            <a:pPr lvl="1"/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thread_init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ko-KR" dirty="0"/>
          </a:p>
          <a:p>
            <a:pPr lvl="2"/>
            <a:r>
              <a:rPr lang="en-US" altLang="ko-KR" dirty="0"/>
              <a:t>Add the code to initialize the sleep queue data structure.</a:t>
            </a:r>
          </a:p>
          <a:p>
            <a:pPr lvl="1"/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timer_sleep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ko-KR" dirty="0"/>
          </a:p>
          <a:p>
            <a:pPr lvl="2"/>
            <a:r>
              <a:rPr lang="en-US" altLang="ko-KR" dirty="0"/>
              <a:t>Call the function that insert thread to the sleep queue.</a:t>
            </a:r>
          </a:p>
          <a:p>
            <a:pPr lvl="1"/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timer_interrupt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ko-KR" dirty="0"/>
          </a:p>
          <a:p>
            <a:pPr lvl="2"/>
            <a:r>
              <a:rPr lang="en-US" altLang="ko-KR" dirty="0"/>
              <a:t>At every tick, check whether some thread must wake up from sleep queue and call wake up function.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870580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4C6AE-F6CB-439E-BA85-5BC070375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A82F62-F423-4D5F-8462-AC77379DE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Three topics</a:t>
            </a:r>
          </a:p>
          <a:p>
            <a:pPr lvl="1"/>
            <a:r>
              <a:rPr lang="en-US" altLang="ko-KR" dirty="0"/>
              <a:t>Alarm clock</a:t>
            </a:r>
          </a:p>
          <a:p>
            <a:pPr lvl="1"/>
            <a:r>
              <a:rPr lang="en-US" altLang="ko-KR" dirty="0"/>
              <a:t>Priority scheduling</a:t>
            </a:r>
          </a:p>
          <a:p>
            <a:pPr lvl="1"/>
            <a:r>
              <a:rPr lang="en-US" altLang="ko-KR" dirty="0"/>
              <a:t>Advanced scheduler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406644-AC7B-45E3-830A-45809AA179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F26B76-2AAC-457B-B293-71947DCFC5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Youjip Won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19716"/>
      </p:ext>
    </p:extLst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 tip for modularization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Functions to add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The function that sets thread state to blocked and wait after insert it to sleep queue.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The function that find the thread to wake up from sleep queue and wake up it.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The function that save the minimum value of tick that threads have.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The function that return the minimum value of tick.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065070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0" dirty="0">
                <a:latin typeface="Courier New" panose="02070309020205020404" pitchFamily="49" charset="0"/>
                <a:cs typeface="Courier New" panose="02070309020205020404" pitchFamily="49" charset="0"/>
              </a:rPr>
              <a:t>  $ pintos -- -q run alarm-multiple</a:t>
            </a:r>
            <a:endParaRPr lang="en-US" altLang="ko-KR" dirty="0"/>
          </a:p>
          <a:p>
            <a:pPr lvl="1"/>
            <a:r>
              <a:rPr lang="en-US" altLang="ko-KR" dirty="0"/>
              <a:t>Busy waiting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After removing the busy waiting</a:t>
            </a:r>
            <a:r>
              <a:rPr lang="ko-KR" altLang="en-US" dirty="0"/>
              <a:t> </a:t>
            </a:r>
            <a:r>
              <a:rPr lang="en-US" altLang="ko-KR" dirty="0"/>
              <a:t>(using sleep queue)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The idle tick was zero because it occupied the CPU even in the sleep state, but the idle tick increased after removing the busy waiting.</a:t>
            </a:r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043608" y="1844824"/>
            <a:ext cx="4426668" cy="1533847"/>
            <a:chOff x="611560" y="1582158"/>
            <a:chExt cx="4426668" cy="1533847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598"/>
            <a:stretch/>
          </p:blipFill>
          <p:spPr bwMode="auto">
            <a:xfrm>
              <a:off x="611561" y="1582158"/>
              <a:ext cx="4426667" cy="1533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직사각형 8"/>
            <p:cNvSpPr/>
            <p:nvPr/>
          </p:nvSpPr>
          <p:spPr>
            <a:xfrm>
              <a:off x="611560" y="2672916"/>
              <a:ext cx="3600400" cy="18002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err="1">
                <a:solidFill>
                  <a:prstClr val="white"/>
                </a:solidFill>
                <a:latin typeface="HY견고딕"/>
                <a:ea typeface="HY견고딕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047911" y="3865076"/>
            <a:ext cx="4449524" cy="1581042"/>
            <a:chOff x="611560" y="3630815"/>
            <a:chExt cx="4449524" cy="1581042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320"/>
            <a:stretch/>
          </p:blipFill>
          <p:spPr bwMode="auto">
            <a:xfrm>
              <a:off x="611560" y="3630815"/>
              <a:ext cx="4449524" cy="1581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직사각형 9"/>
            <p:cNvSpPr/>
            <p:nvPr/>
          </p:nvSpPr>
          <p:spPr>
            <a:xfrm>
              <a:off x="611560" y="4797152"/>
              <a:ext cx="3744416" cy="18002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err="1">
                <a:solidFill>
                  <a:prstClr val="white"/>
                </a:solidFill>
                <a:latin typeface="HY견고딕"/>
                <a:ea typeface="HY견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850760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Priority Scheduling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046A94-6F93-4D63-9AA3-1A6E5AF96093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22</a:t>
            </a:fld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 dirty="0"/>
          </a:p>
        </p:txBody>
      </p:sp>
      <p:sp>
        <p:nvSpPr>
          <p:cNvPr id="7" name="텍스트 개체 틀 1"/>
          <p:cNvSpPr txBox="1">
            <a:spLocks/>
          </p:cNvSpPr>
          <p:nvPr/>
        </p:nvSpPr>
        <p:spPr bwMode="auto">
          <a:xfrm>
            <a:off x="899592" y="4509120"/>
            <a:ext cx="8072494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None/>
              <a:defRPr kumimoji="1" sz="3200" b="1">
                <a:solidFill>
                  <a:schemeClr val="tx2">
                    <a:lumMod val="50000"/>
                  </a:schemeClr>
                </a:solidFill>
                <a:latin typeface="MS Reference Sans Serif" pitchFamily="34" charset="0"/>
                <a:ea typeface="맑은 고딕" pitchFamily="50" charset="-127"/>
                <a:cs typeface="+mn-cs"/>
              </a:defRPr>
            </a:lvl1pPr>
            <a:lvl2pPr marL="4572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7E3C"/>
              </a:buClr>
              <a:buSzPct val="100000"/>
              <a:buFont typeface="Wingdings" pitchFamily="2" charset="2"/>
              <a:buNone/>
              <a:defRPr kumimoji="1" sz="1800">
                <a:solidFill>
                  <a:schemeClr val="tx2">
                    <a:lumMod val="50000"/>
                  </a:schemeClr>
                </a:solidFill>
                <a:latin typeface="MS Reference Sans Serif" pitchFamily="34" charset="0"/>
                <a:ea typeface="맑은 고딕" pitchFamily="50" charset="-127"/>
              </a:defRPr>
            </a:lvl2pPr>
            <a:lvl3pPr marL="9144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None/>
              <a:defRPr kumimoji="1" sz="1600">
                <a:solidFill>
                  <a:schemeClr val="tx2">
                    <a:lumMod val="50000"/>
                  </a:schemeClr>
                </a:solidFill>
                <a:latin typeface="MS Reference Sans Serif" pitchFamily="34" charset="0"/>
                <a:ea typeface="맑은 고딕" pitchFamily="50" charset="-127"/>
              </a:defRPr>
            </a:lvl3pPr>
            <a:lvl4pPr marL="13716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B03C"/>
              </a:buClr>
              <a:buSzPct val="65000"/>
              <a:buFont typeface="Wingdings" pitchFamily="2" charset="2"/>
              <a:buNone/>
              <a:defRPr kumimoji="1" sz="1400">
                <a:solidFill>
                  <a:schemeClr val="tx2">
                    <a:lumMod val="50000"/>
                  </a:schemeClr>
                </a:solidFill>
                <a:latin typeface="MS Reference Sans Serif" pitchFamily="34" charset="0"/>
                <a:ea typeface="맑은 고딕" pitchFamily="50" charset="-127"/>
              </a:defRPr>
            </a:lvl4pPr>
            <a:lvl5pPr marL="18288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kumimoji="1" sz="1400">
                <a:solidFill>
                  <a:schemeClr val="tx2">
                    <a:lumMod val="50000"/>
                  </a:schemeClr>
                </a:solidFill>
                <a:latin typeface="MS Reference Sans Serif" pitchFamily="34" charset="0"/>
                <a:ea typeface="맑은 고딕" pitchFamily="50" charset="-127"/>
              </a:defRPr>
            </a:lvl5pPr>
            <a:lvl6pPr marL="22860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2800" kern="0" dirty="0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ko-KR" altLang="en-US" sz="2800" kern="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17742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Helvetica"/>
                <a:cs typeface="Helvetica"/>
              </a:rPr>
              <a:t>개요</a:t>
            </a:r>
            <a:endParaRPr lang="ko-KR" altLang="en-US" dirty="0" err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678371"/>
            <a:ext cx="8786812" cy="5501258"/>
          </a:xfrm>
        </p:spPr>
        <p:txBody>
          <a:bodyPr/>
          <a:lstStyle/>
          <a:p>
            <a:r>
              <a:rPr lang="en-US" altLang="ko-KR" dirty="0" err="1">
                <a:latin typeface="Helvetica"/>
                <a:ea typeface="맑은 고딕"/>
                <a:cs typeface="Helvetica"/>
              </a:rPr>
              <a:t>최종</a:t>
            </a:r>
            <a:r>
              <a:rPr lang="en-US" altLang="ko-KR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dirty="0" err="1">
                <a:latin typeface="Helvetica"/>
                <a:ea typeface="맑은 고딕"/>
                <a:cs typeface="Helvetica"/>
              </a:rPr>
              <a:t>목표</a:t>
            </a:r>
            <a:r>
              <a:rPr lang="en-US" altLang="ko-KR" dirty="0">
                <a:latin typeface="Helvetica"/>
                <a:ea typeface="맑은 고딕"/>
                <a:cs typeface="Helvetica"/>
              </a:rPr>
              <a:t> Main goal</a:t>
            </a:r>
            <a:endParaRPr lang="en-US" altLang="ko-KR" dirty="0">
              <a:cs typeface="Helvetica"/>
            </a:endParaRPr>
          </a:p>
          <a:p>
            <a:pPr lvl="1"/>
            <a:r>
              <a:rPr lang="en-US" altLang="ko-KR" dirty="0" err="1">
                <a:latin typeface="Helvetica"/>
                <a:ea typeface="맑은 고딕"/>
                <a:cs typeface="Helvetica"/>
              </a:rPr>
              <a:t>현재</a:t>
            </a:r>
            <a:r>
              <a:rPr lang="en-US" altLang="ko-KR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dirty="0" err="1">
                <a:latin typeface="Helvetica"/>
                <a:ea typeface="맑은 고딕"/>
                <a:cs typeface="Helvetica"/>
              </a:rPr>
              <a:t>Pintos는</a:t>
            </a:r>
            <a:r>
              <a:rPr lang="en-US" altLang="ko-KR" dirty="0">
                <a:latin typeface="Helvetica"/>
                <a:ea typeface="맑은 고딕"/>
                <a:cs typeface="Helvetica"/>
              </a:rPr>
              <a:t> FIFO </a:t>
            </a:r>
            <a:r>
              <a:rPr lang="en-US" altLang="ko-KR" dirty="0" err="1">
                <a:latin typeface="Helvetica"/>
                <a:ea typeface="맑은 고딕"/>
                <a:cs typeface="Helvetica"/>
              </a:rPr>
              <a:t>방식으로</a:t>
            </a:r>
            <a:r>
              <a:rPr lang="en-US" altLang="ko-KR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dirty="0" err="1">
                <a:latin typeface="Helvetica"/>
                <a:ea typeface="맑은 고딕"/>
                <a:cs typeface="Helvetica"/>
              </a:rPr>
              <a:t>스케줄링합니다</a:t>
            </a:r>
            <a:r>
              <a:rPr lang="en-US" altLang="ko-KR" dirty="0">
                <a:latin typeface="Helvetica"/>
                <a:ea typeface="맑은 고딕"/>
                <a:cs typeface="Helvetica"/>
              </a:rPr>
              <a:t>.</a:t>
            </a:r>
          </a:p>
          <a:p>
            <a:pPr lvl="1"/>
            <a:r>
              <a:rPr lang="en-US" altLang="ko-KR" dirty="0" err="1">
                <a:latin typeface="Helvetica"/>
                <a:ea typeface="맑은 고딕"/>
                <a:cs typeface="Helvetica"/>
              </a:rPr>
              <a:t>PintOS가</a:t>
            </a:r>
            <a:r>
              <a:rPr lang="en-US" altLang="ko-KR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dirty="0" err="1">
                <a:latin typeface="Helvetica"/>
                <a:ea typeface="맑은 고딕"/>
                <a:cs typeface="Helvetica"/>
              </a:rPr>
              <a:t>우선순위</a:t>
            </a:r>
            <a:r>
              <a:rPr lang="en-US" altLang="ko-KR" dirty="0">
                <a:latin typeface="Helvetica"/>
                <a:ea typeface="맑은 고딕"/>
                <a:cs typeface="Helvetica"/>
              </a:rPr>
              <a:t> scheduling </a:t>
            </a:r>
            <a:r>
              <a:rPr lang="en-US" altLang="ko-KR" dirty="0" err="1">
                <a:latin typeface="Helvetica"/>
                <a:ea typeface="맑은 고딕"/>
                <a:cs typeface="Helvetica"/>
              </a:rPr>
              <a:t>방식을</a:t>
            </a:r>
            <a:r>
              <a:rPr lang="en-US" altLang="ko-KR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dirty="0" err="1">
                <a:latin typeface="Helvetica"/>
                <a:ea typeface="맑은 고딕"/>
                <a:cs typeface="Helvetica"/>
              </a:rPr>
              <a:t>사용하도록</a:t>
            </a:r>
            <a:r>
              <a:rPr lang="en-US" altLang="ko-KR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dirty="0" err="1">
                <a:latin typeface="Helvetica"/>
                <a:ea typeface="맑은 고딕"/>
                <a:cs typeface="Helvetica"/>
              </a:rPr>
              <a:t>수정하세요</a:t>
            </a:r>
            <a:r>
              <a:rPr lang="en-US" altLang="ko-KR" dirty="0">
                <a:latin typeface="Helvetica"/>
                <a:ea typeface="맑은 고딕"/>
                <a:cs typeface="Helvetica"/>
              </a:rPr>
              <a:t>.</a:t>
            </a:r>
            <a:endParaRPr lang="en-US" altLang="ko-KR" dirty="0" err="1">
              <a:cs typeface="Helvetica"/>
            </a:endParaRPr>
          </a:p>
          <a:p>
            <a:pPr lvl="2"/>
            <a:r>
              <a:rPr lang="en-US" altLang="ko-KR" dirty="0" err="1">
                <a:latin typeface="Helvetica"/>
                <a:ea typeface="맑은 고딕"/>
                <a:cs typeface="Helvetica"/>
              </a:rPr>
              <a:t>Ready_list</a:t>
            </a:r>
            <a:r>
              <a:rPr lang="en-US" altLang="ko-KR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dirty="0" err="1">
                <a:latin typeface="Helvetica"/>
                <a:ea typeface="맑은 고딕"/>
                <a:cs typeface="Helvetica"/>
              </a:rPr>
              <a:t>정렬</a:t>
            </a:r>
            <a:r>
              <a:rPr lang="en-US" altLang="ko-KR" dirty="0">
                <a:latin typeface="Helvetica"/>
                <a:ea typeface="맑은 고딕"/>
                <a:cs typeface="Helvetica"/>
              </a:rPr>
              <a:t> : </a:t>
            </a:r>
            <a:r>
              <a:rPr lang="en-US" altLang="ko-KR" dirty="0" err="1">
                <a:latin typeface="Helvetica"/>
                <a:ea typeface="맑은 고딕"/>
                <a:cs typeface="Helvetica"/>
              </a:rPr>
              <a:t>스레드</a:t>
            </a:r>
            <a:r>
              <a:rPr lang="en-US" altLang="ko-KR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dirty="0" err="1">
                <a:latin typeface="Helvetica"/>
                <a:ea typeface="맑은 고딕"/>
                <a:cs typeface="Helvetica"/>
              </a:rPr>
              <a:t>우선순위</a:t>
            </a:r>
            <a:r>
              <a:rPr lang="en-US" altLang="ko-KR" dirty="0">
                <a:latin typeface="Helvetica"/>
                <a:ea typeface="맑은 고딕"/>
                <a:cs typeface="Helvetica"/>
              </a:rPr>
              <a:t> </a:t>
            </a:r>
            <a:r>
              <a:rPr lang="en-US" altLang="ko-KR" dirty="0" err="1">
                <a:latin typeface="Helvetica"/>
                <a:ea typeface="맑은 고딕"/>
                <a:cs typeface="Helvetica"/>
              </a:rPr>
              <a:t>기준으로</a:t>
            </a:r>
            <a:r>
              <a:rPr lang="en-US" altLang="ko-KR" dirty="0">
                <a:latin typeface="Helvetica"/>
                <a:ea typeface="맑은 고딕"/>
                <a:cs typeface="Helvetica"/>
              </a:rPr>
              <a:t>.</a:t>
            </a:r>
          </a:p>
          <a:p>
            <a:pPr lvl="2"/>
            <a:r>
              <a:rPr lang="en-US" altLang="ko-KR" dirty="0" err="1">
                <a:latin typeface="Helvetica"/>
                <a:ea typeface="맑은 고딕"/>
                <a:cs typeface="Helvetica"/>
              </a:rPr>
              <a:t>Wait_list</a:t>
            </a:r>
            <a:r>
              <a:rPr lang="en-US" altLang="ko-KR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dirty="0" err="1">
                <a:latin typeface="Helvetica"/>
                <a:ea typeface="맑은 고딕"/>
                <a:cs typeface="Helvetica"/>
              </a:rPr>
              <a:t>정렬</a:t>
            </a:r>
            <a:r>
              <a:rPr lang="en-US" altLang="ko-KR" dirty="0">
                <a:latin typeface="Helvetica"/>
                <a:ea typeface="맑은 고딕"/>
                <a:cs typeface="Helvetica"/>
              </a:rPr>
              <a:t> : </a:t>
            </a:r>
            <a:r>
              <a:rPr lang="en-US" altLang="ko-KR" dirty="0" err="1">
                <a:latin typeface="Helvetica"/>
                <a:ea typeface="맑은 고딕"/>
                <a:cs typeface="Helvetica"/>
              </a:rPr>
              <a:t>동기화</a:t>
            </a:r>
            <a:r>
              <a:rPr lang="en-US" altLang="ko-KR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dirty="0" err="1">
                <a:latin typeface="Helvetica"/>
                <a:ea typeface="맑은 고딕"/>
                <a:cs typeface="Helvetica"/>
              </a:rPr>
              <a:t>프리미티브</a:t>
            </a:r>
            <a:r>
              <a:rPr lang="en-US" altLang="ko-KR" dirty="0">
                <a:latin typeface="Helvetica"/>
                <a:ea typeface="맑은 고딕"/>
                <a:cs typeface="Helvetica"/>
              </a:rPr>
              <a:t>(</a:t>
            </a:r>
            <a:r>
              <a:rPr lang="en-US" altLang="ko-KR" dirty="0" err="1">
                <a:latin typeface="Helvetica"/>
                <a:ea typeface="맑은 고딕"/>
                <a:cs typeface="Helvetica"/>
              </a:rPr>
              <a:t>세마포어</a:t>
            </a:r>
            <a:r>
              <a:rPr lang="en-US" altLang="ko-KR" dirty="0">
                <a:latin typeface="Helvetica"/>
                <a:ea typeface="맑은 고딕"/>
                <a:cs typeface="Helvetica"/>
              </a:rPr>
              <a:t>, </a:t>
            </a:r>
            <a:r>
              <a:rPr lang="en-US" altLang="ko-KR" dirty="0" err="1">
                <a:latin typeface="Helvetica"/>
                <a:ea typeface="맑은 고딕"/>
                <a:cs typeface="Helvetica"/>
              </a:rPr>
              <a:t>조건변수</a:t>
            </a:r>
            <a:r>
              <a:rPr lang="en-US" altLang="ko-KR" dirty="0">
                <a:latin typeface="Helvetica"/>
                <a:ea typeface="맑은 고딕"/>
                <a:cs typeface="Helvetica"/>
              </a:rPr>
              <a:t>).</a:t>
            </a:r>
          </a:p>
          <a:p>
            <a:pPr lvl="2"/>
            <a:r>
              <a:rPr lang="en-US" altLang="ko-KR" dirty="0" err="1">
                <a:latin typeface="Helvetica"/>
                <a:ea typeface="맑은 고딕"/>
                <a:cs typeface="Helvetica"/>
              </a:rPr>
              <a:t>선점</a:t>
            </a:r>
            <a:r>
              <a:rPr lang="en-US" altLang="ko-KR" dirty="0">
                <a:latin typeface="Helvetica"/>
                <a:ea typeface="맑은 고딕"/>
                <a:cs typeface="Helvetica"/>
              </a:rPr>
              <a:t>(preemption) </a:t>
            </a:r>
            <a:r>
              <a:rPr lang="en-US" altLang="ko-KR" dirty="0" err="1">
                <a:latin typeface="Helvetica"/>
                <a:ea typeface="맑은 고딕"/>
                <a:cs typeface="Helvetica"/>
              </a:rPr>
              <a:t>방식을</a:t>
            </a:r>
            <a:r>
              <a:rPr lang="en-US" altLang="ko-KR" dirty="0">
                <a:latin typeface="Helvetica"/>
                <a:ea typeface="맑은 고딕"/>
                <a:cs typeface="Helvetica"/>
              </a:rPr>
              <a:t> </a:t>
            </a:r>
            <a:r>
              <a:rPr lang="en-US" altLang="ko-KR" dirty="0" err="1">
                <a:latin typeface="Helvetica"/>
                <a:ea typeface="맑은 고딕"/>
                <a:cs typeface="Helvetica"/>
              </a:rPr>
              <a:t>구현</a:t>
            </a:r>
            <a:r>
              <a:rPr lang="en-US" altLang="ko-KR" dirty="0">
                <a:latin typeface="Helvetica"/>
                <a:ea typeface="맑은 고딕"/>
                <a:cs typeface="Helvetica"/>
              </a:rPr>
              <a:t>(</a:t>
            </a:r>
            <a:r>
              <a:rPr lang="en-US" altLang="ko-KR" dirty="0" err="1">
                <a:latin typeface="Helvetica"/>
                <a:ea typeface="맑은 고딕"/>
                <a:cs typeface="Helvetica"/>
              </a:rPr>
              <a:t>적용</a:t>
            </a:r>
            <a:r>
              <a:rPr lang="en-US" altLang="ko-KR" dirty="0">
                <a:latin typeface="Helvetica"/>
                <a:ea typeface="맑은 고딕"/>
                <a:cs typeface="Helvetica"/>
              </a:rPr>
              <a:t>).</a:t>
            </a:r>
          </a:p>
          <a:p>
            <a:pPr lvl="2"/>
            <a:r>
              <a:rPr lang="en-US" altLang="ko-KR" dirty="0" err="1">
                <a:latin typeface="Helvetica"/>
                <a:ea typeface="맑은 고딕"/>
                <a:cs typeface="Helvetica"/>
              </a:rPr>
              <a:t>선점</a:t>
            </a:r>
            <a:r>
              <a:rPr lang="en-US" altLang="ko-KR" dirty="0">
                <a:latin typeface="Helvetica"/>
                <a:ea typeface="맑은 고딕"/>
                <a:cs typeface="Helvetica"/>
              </a:rPr>
              <a:t>(Preemption) </a:t>
            </a:r>
            <a:r>
              <a:rPr lang="en-US" altLang="ko-KR" dirty="0" err="1">
                <a:latin typeface="Helvetica"/>
                <a:ea typeface="맑은 고딕"/>
                <a:cs typeface="Helvetica"/>
              </a:rPr>
              <a:t>포인트</a:t>
            </a:r>
            <a:r>
              <a:rPr lang="en-US" altLang="ko-KR" dirty="0">
                <a:latin typeface="Helvetica"/>
                <a:ea typeface="맑은 고딕"/>
                <a:cs typeface="Helvetica"/>
              </a:rPr>
              <a:t> : </a:t>
            </a:r>
            <a:r>
              <a:rPr lang="en-US" altLang="ko-KR" dirty="0" err="1">
                <a:latin typeface="Helvetica"/>
                <a:ea typeface="맑은 고딕"/>
                <a:cs typeface="Helvetica"/>
              </a:rPr>
              <a:t>스레드가</a:t>
            </a:r>
            <a:r>
              <a:rPr lang="en-US" altLang="ko-KR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dirty="0" err="1">
                <a:latin typeface="Helvetica"/>
                <a:ea typeface="맑은 고딕"/>
                <a:cs typeface="Helvetica"/>
              </a:rPr>
              <a:t>ready_list에</a:t>
            </a:r>
            <a:r>
              <a:rPr lang="en-US" altLang="ko-KR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dirty="0" err="1">
                <a:latin typeface="Helvetica"/>
                <a:ea typeface="맑은 고딕"/>
                <a:cs typeface="Helvetica"/>
              </a:rPr>
              <a:t>추가될</a:t>
            </a:r>
            <a:r>
              <a:rPr lang="en-US" altLang="ko-KR" dirty="0">
                <a:latin typeface="Helvetica"/>
                <a:ea typeface="맑은 고딕"/>
                <a:cs typeface="Helvetica"/>
              </a:rPr>
              <a:t> 때</a:t>
            </a:r>
            <a:br>
              <a:rPr lang="en-US" altLang="ko-KR" dirty="0">
                <a:latin typeface="Helvetica"/>
                <a:ea typeface="맑은 고딕"/>
                <a:cs typeface="Helvetica"/>
              </a:rPr>
            </a:br>
            <a:r>
              <a:rPr lang="en-US" altLang="ko-KR" dirty="0">
                <a:latin typeface="Helvetica"/>
                <a:ea typeface="맑은 고딕"/>
                <a:cs typeface="Helvetica"/>
              </a:rPr>
              <a:t>(</a:t>
            </a:r>
            <a:r>
              <a:rPr lang="en-US" altLang="ko-KR" dirty="0" err="1">
                <a:latin typeface="Helvetica"/>
                <a:ea typeface="맑은 고딕"/>
                <a:cs typeface="Helvetica"/>
              </a:rPr>
              <a:t>타이머</a:t>
            </a:r>
            <a:r>
              <a:rPr lang="en-US" altLang="ko-KR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dirty="0" err="1">
                <a:latin typeface="Helvetica"/>
                <a:ea typeface="맑은 고딕"/>
                <a:cs typeface="Helvetica"/>
              </a:rPr>
              <a:t>인터럽트가</a:t>
            </a:r>
            <a:r>
              <a:rPr lang="en-US" altLang="ko-KR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dirty="0" err="1">
                <a:latin typeface="Helvetica"/>
                <a:ea typeface="맑은 고딕"/>
                <a:cs typeface="Helvetica"/>
              </a:rPr>
              <a:t>호출될</a:t>
            </a:r>
            <a:r>
              <a:rPr lang="en-US" altLang="ko-KR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dirty="0" err="1">
                <a:latin typeface="Helvetica"/>
                <a:ea typeface="맑은 고딕"/>
                <a:cs typeface="Helvetica"/>
              </a:rPr>
              <a:t>때마다가</a:t>
            </a:r>
            <a:r>
              <a:rPr lang="en-US" altLang="ko-KR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dirty="0" err="1">
                <a:latin typeface="Helvetica"/>
                <a:ea typeface="맑은 고딕"/>
                <a:cs typeface="Helvetica"/>
              </a:rPr>
              <a:t>아님에</a:t>
            </a:r>
            <a:r>
              <a:rPr lang="en-US" altLang="ko-KR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dirty="0" err="1">
                <a:latin typeface="Helvetica"/>
                <a:ea typeface="맑은 고딕"/>
                <a:cs typeface="Helvetica"/>
              </a:rPr>
              <a:t>주의</a:t>
            </a:r>
            <a:r>
              <a:rPr lang="en-US" altLang="ko-KR" dirty="0">
                <a:latin typeface="Helvetica"/>
                <a:ea typeface="맑은 고딕"/>
                <a:cs typeface="Helvetica"/>
              </a:rPr>
              <a:t>).</a:t>
            </a:r>
          </a:p>
          <a:p>
            <a:r>
              <a:rPr lang="en-US" altLang="ko-KR" dirty="0" err="1">
                <a:latin typeface="Helvetica"/>
                <a:ea typeface="맑은 고딕"/>
                <a:cs typeface="Helvetica"/>
              </a:rPr>
              <a:t>수정해야</a:t>
            </a:r>
            <a:r>
              <a:rPr lang="en-US" altLang="ko-KR" dirty="0">
                <a:latin typeface="Helvetica"/>
                <a:ea typeface="맑은 고딕"/>
                <a:cs typeface="Helvetica"/>
              </a:rPr>
              <a:t> 할 </a:t>
            </a:r>
            <a:r>
              <a:rPr lang="en-US" altLang="ko-KR" dirty="0" err="1">
                <a:latin typeface="Helvetica"/>
                <a:ea typeface="맑은 고딕"/>
                <a:cs typeface="Helvetica"/>
              </a:rPr>
              <a:t>파일</a:t>
            </a:r>
            <a:r>
              <a:rPr lang="en-US" altLang="ko-KR" dirty="0">
                <a:latin typeface="Helvetica"/>
                <a:ea typeface="맑은 고딕"/>
                <a:cs typeface="Helvetica"/>
              </a:rPr>
              <a:t> Files to modify</a:t>
            </a:r>
          </a:p>
          <a:p>
            <a:pPr lvl="1"/>
            <a:r>
              <a:rPr lang="en-US" altLang="ko-KR" dirty="0"/>
              <a:t>threads/thread.*</a:t>
            </a:r>
          </a:p>
          <a:p>
            <a:pPr lvl="1"/>
            <a:r>
              <a:rPr lang="en-US" altLang="ko-KR" dirty="0"/>
              <a:t>threads/synch.*</a:t>
            </a:r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62822"/>
      </p:ext>
    </p:extLst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C6E4DE07-685A-CA46-9685-4C82EE2B4077}"/>
              </a:ext>
            </a:extLst>
          </p:cNvPr>
          <p:cNvSpPr/>
          <p:nvPr/>
        </p:nvSpPr>
        <p:spPr>
          <a:xfrm>
            <a:off x="1018680" y="4365104"/>
            <a:ext cx="7859500" cy="1800200"/>
          </a:xfrm>
          <a:prstGeom prst="roundRect">
            <a:avLst>
              <a:gd name="adj" fmla="val 6062"/>
            </a:avLst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Helvetica"/>
                <a:cs typeface="Helvetica"/>
              </a:rPr>
              <a:t>설계</a:t>
            </a:r>
            <a:r>
              <a:rPr lang="en-US" altLang="ko-KR" dirty="0">
                <a:latin typeface="Helvetica"/>
                <a:cs typeface="Helvetica"/>
              </a:rPr>
              <a:t> : Sleep/wakeup-based</a:t>
            </a:r>
            <a:r>
              <a:rPr lang="ko-KR" altLang="en-US" dirty="0">
                <a:latin typeface="Helvetica"/>
                <a:cs typeface="Helvetica"/>
              </a:rPr>
              <a:t> </a:t>
            </a:r>
            <a:r>
              <a:rPr lang="en-US" altLang="ko-KR" dirty="0">
                <a:latin typeface="Helvetica"/>
                <a:cs typeface="Helvetica"/>
              </a:rPr>
              <a:t>alarm clock</a:t>
            </a:r>
            <a:endParaRPr lang="ko-KR" altLang="en-US" dirty="0">
              <a:latin typeface="Helvetica"/>
              <a:cs typeface="Helvetic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348407" y="1484784"/>
            <a:ext cx="4662767" cy="10570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900298" y="1898326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3386390" y="2063153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561693" y="1453856"/>
            <a:ext cx="1418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ready_list</a:t>
            </a:r>
            <a:endParaRPr lang="ko-KR" altLang="en-US" dirty="0">
              <a:solidFill>
                <a:prstClr val="black"/>
              </a:solidFill>
              <a:latin typeface="Courier New" panose="02070309020205020404" pitchFamily="49" charset="0"/>
              <a:ea typeface="맑은 고딕" pitchFamily="50" charset="-127"/>
              <a:cs typeface="Courier New" panose="020703090202050204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248212" y="3534471"/>
            <a:ext cx="1629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wakeup()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668468" y="1898326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436638" y="1898326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204808" y="1898326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997917" y="1898325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dirty="0">
              <a:solidFill>
                <a:prstClr val="white"/>
              </a:solidFill>
              <a:latin typeface="HY견고딕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530466" y="2748103"/>
            <a:ext cx="504056" cy="504056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cxnSp>
        <p:nvCxnSpPr>
          <p:cNvPr id="49" name="구부러진 연결선 48"/>
          <p:cNvCxnSpPr>
            <a:endCxn id="48" idx="0"/>
          </p:cNvCxnSpPr>
          <p:nvPr/>
        </p:nvCxnSpPr>
        <p:spPr>
          <a:xfrm>
            <a:off x="6493846" y="2126103"/>
            <a:ext cx="1288648" cy="622000"/>
          </a:xfrm>
          <a:prstGeom prst="curvedConnector2">
            <a:avLst/>
          </a:prstGeom>
          <a:ln w="254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04115" y="1793645"/>
            <a:ext cx="2282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list_push_back</a:t>
            </a:r>
            <a:r>
              <a:rPr lang="en-US" altLang="ko-KR" sz="16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()</a:t>
            </a:r>
            <a:endParaRPr lang="ko-KR" altLang="en-US" dirty="0">
              <a:solidFill>
                <a:prstClr val="black"/>
              </a:solidFill>
              <a:latin typeface="Courier New" panose="02070309020205020404" pitchFamily="49" charset="0"/>
              <a:ea typeface="맑은 고딕" pitchFamily="50" charset="-127"/>
              <a:cs typeface="Courier New" panose="02070309020205020404" pitchFamily="49" charset="0"/>
            </a:endParaRPr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3374122" y="2265473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4171372" y="2063153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H="1">
            <a:off x="4159104" y="2265473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4939542" y="2063153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H="1">
            <a:off x="4927274" y="2265473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5721132" y="2063153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>
            <a:off x="5708864" y="2265473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2348407" y="3148760"/>
            <a:ext cx="4662767" cy="10570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900298" y="3562302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dirty="0">
              <a:solidFill>
                <a:prstClr val="white"/>
              </a:solidFill>
              <a:latin typeface="HY견고딕"/>
            </a:endParaRPr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3386390" y="3727129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561694" y="3117832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sleep_list</a:t>
            </a:r>
            <a:endParaRPr lang="ko-KR" altLang="en-US" dirty="0">
              <a:solidFill>
                <a:prstClr val="black"/>
              </a:solidFill>
              <a:latin typeface="Courier New" panose="02070309020205020404" pitchFamily="49" charset="0"/>
              <a:ea typeface="맑은 고딕" pitchFamily="50" charset="-127"/>
              <a:cs typeface="Courier New" panose="020703090202050204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668468" y="3562302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436638" y="3562302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204808" y="3562302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997917" y="3562301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dirty="0">
              <a:solidFill>
                <a:prstClr val="white"/>
              </a:solidFill>
              <a:latin typeface="HY견고딕"/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3374122" y="3929449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4171372" y="3727129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H="1">
            <a:off x="4159104" y="3929449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4939542" y="3727129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H="1">
            <a:off x="4927274" y="3929449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5721132" y="3727129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H="1">
            <a:off x="5708864" y="3929449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구부러진 연결선 73"/>
          <p:cNvCxnSpPr>
            <a:stCxn id="48" idx="2"/>
            <a:endCxn id="58" idx="3"/>
          </p:cNvCxnSpPr>
          <p:nvPr/>
        </p:nvCxnSpPr>
        <p:spPr>
          <a:xfrm rot="5400000">
            <a:off x="7184276" y="3079057"/>
            <a:ext cx="425116" cy="771320"/>
          </a:xfrm>
          <a:prstGeom prst="curvedConnector2">
            <a:avLst/>
          </a:prstGeom>
          <a:ln w="254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구부러진 연결선 80"/>
          <p:cNvCxnSpPr>
            <a:cxnSpLocks/>
            <a:stCxn id="59" idx="1"/>
            <a:endCxn id="78" idx="2"/>
          </p:cNvCxnSpPr>
          <p:nvPr/>
        </p:nvCxnSpPr>
        <p:spPr>
          <a:xfrm rot="10800000">
            <a:off x="1539462" y="2402382"/>
            <a:ext cx="1360836" cy="1411949"/>
          </a:xfrm>
          <a:prstGeom prst="curvedConnector2">
            <a:avLst/>
          </a:prstGeom>
          <a:ln w="254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-5009" y="2978145"/>
            <a:ext cx="17892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srgbClr val="FF0000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timer_sleep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()</a:t>
            </a:r>
            <a:endParaRPr lang="en-US" altLang="ko-KR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469686" y="2126103"/>
            <a:ext cx="465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tail</a:t>
            </a:r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320965" y="2126103"/>
            <a:ext cx="644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head</a:t>
            </a:r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443723" y="3746719"/>
            <a:ext cx="644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head</a:t>
            </a:r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402215" y="3783163"/>
            <a:ext cx="465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tail</a:t>
            </a:r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AF8ECD3-5A3A-6A48-B087-6050C60FFA26}"/>
              </a:ext>
            </a:extLst>
          </p:cNvPr>
          <p:cNvSpPr/>
          <p:nvPr/>
        </p:nvSpPr>
        <p:spPr>
          <a:xfrm>
            <a:off x="1287434" y="1898325"/>
            <a:ext cx="504056" cy="504056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5AF23D78-0F24-E045-B617-A22A4A59E5BB}"/>
              </a:ext>
            </a:extLst>
          </p:cNvPr>
          <p:cNvCxnSpPr>
            <a:cxnSpLocks/>
          </p:cNvCxnSpPr>
          <p:nvPr/>
        </p:nvCxnSpPr>
        <p:spPr>
          <a:xfrm flipH="1">
            <a:off x="1791490" y="2126103"/>
            <a:ext cx="109639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4148283D-7253-6B4A-B281-5DAEDBF0CBE3}"/>
              </a:ext>
            </a:extLst>
          </p:cNvPr>
          <p:cNvSpPr txBox="1"/>
          <p:nvPr/>
        </p:nvSpPr>
        <p:spPr>
          <a:xfrm>
            <a:off x="1018680" y="1466890"/>
            <a:ext cx="9252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runnig</a:t>
            </a:r>
            <a:endParaRPr lang="ko-KR" altLang="en-US" dirty="0">
              <a:solidFill>
                <a:prstClr val="black"/>
              </a:solidFill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D26F3D3-E828-624B-B84E-7B86008BB8FD}"/>
              </a:ext>
            </a:extLst>
          </p:cNvPr>
          <p:cNvSpPr txBox="1"/>
          <p:nvPr/>
        </p:nvSpPr>
        <p:spPr>
          <a:xfrm>
            <a:off x="520606" y="886621"/>
            <a:ext cx="1531188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dk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1600" err="1">
                <a:latin typeface="Helvetica"/>
                <a:ea typeface="맑은 고딕"/>
                <a:cs typeface="Courier New"/>
              </a:rPr>
              <a:t>최우선</a:t>
            </a:r>
            <a:r>
              <a:rPr lang="en-US" altLang="ko-KR" sz="1600" dirty="0">
                <a:latin typeface="Helvetica"/>
                <a:ea typeface="맑은 고딕"/>
                <a:cs typeface="Courier New"/>
              </a:rPr>
              <a:t> </a:t>
            </a:r>
            <a:r>
              <a:rPr lang="en-US" altLang="ko-KR" sz="1600" err="1">
                <a:latin typeface="Helvetica"/>
                <a:ea typeface="맑은 고딕"/>
                <a:cs typeface="Courier New"/>
              </a:rPr>
              <a:t>순위</a:t>
            </a:r>
            <a:br>
              <a:rPr lang="en-US" altLang="ko-KR" sz="1600" dirty="0">
                <a:latin typeface="Helvetica"/>
                <a:ea typeface="맑은 고딕"/>
                <a:cs typeface="Courier New"/>
              </a:rPr>
            </a:br>
            <a:r>
              <a:rPr lang="en-US" altLang="ko-KR" sz="1600" err="1">
                <a:latin typeface="Helvetica"/>
                <a:ea typeface="맑은 고딕"/>
                <a:cs typeface="Courier New"/>
              </a:rPr>
              <a:t>스레드를</a:t>
            </a:r>
            <a:r>
              <a:rPr lang="en-US" altLang="ko-KR" sz="1600" dirty="0">
                <a:latin typeface="Helvetica"/>
                <a:ea typeface="맑은 고딕"/>
                <a:cs typeface="Courier New"/>
              </a:rPr>
              <a:t>  </a:t>
            </a:r>
            <a:r>
              <a:rPr lang="en-US" altLang="ko-KR" sz="1600" err="1">
                <a:latin typeface="Helvetica"/>
                <a:ea typeface="맑은 고딕"/>
                <a:cs typeface="Courier New"/>
              </a:rPr>
              <a:t>실행</a:t>
            </a:r>
            <a:endParaRPr lang="en-US" altLang="ko-KR" sz="1600" err="1">
              <a:latin typeface="Helvetica" pitchFamily="2" charset="0"/>
              <a:ea typeface="맑은 고딕" pitchFamily="50" charset="-127"/>
              <a:cs typeface="Courier New" panose="020703090202050204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245E334-C0B4-6D4A-AA9F-D9358B08E89E}"/>
              </a:ext>
            </a:extLst>
          </p:cNvPr>
          <p:cNvSpPr/>
          <p:nvPr/>
        </p:nvSpPr>
        <p:spPr>
          <a:xfrm>
            <a:off x="2348407" y="4532566"/>
            <a:ext cx="4662767" cy="85452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C06A441-5B6E-DE4C-A9FB-8A71403462D0}"/>
              </a:ext>
            </a:extLst>
          </p:cNvPr>
          <p:cNvSpPr/>
          <p:nvPr/>
        </p:nvSpPr>
        <p:spPr>
          <a:xfrm>
            <a:off x="2900298" y="4814307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dirty="0">
              <a:solidFill>
                <a:prstClr val="white"/>
              </a:solidFill>
              <a:latin typeface="HY견고딕"/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BA584EB8-856C-B648-806D-391215D023D6}"/>
              </a:ext>
            </a:extLst>
          </p:cNvPr>
          <p:cNvCxnSpPr/>
          <p:nvPr/>
        </p:nvCxnSpPr>
        <p:spPr>
          <a:xfrm>
            <a:off x="3386390" y="4979134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B323217B-9DAE-8640-87A1-31B06F543064}"/>
              </a:ext>
            </a:extLst>
          </p:cNvPr>
          <p:cNvSpPr txBox="1"/>
          <p:nvPr/>
        </p:nvSpPr>
        <p:spPr>
          <a:xfrm>
            <a:off x="2615720" y="4473968"/>
            <a:ext cx="129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wait_list</a:t>
            </a:r>
            <a:endParaRPr lang="ko-KR" altLang="en-US" dirty="0">
              <a:solidFill>
                <a:prstClr val="black"/>
              </a:solidFill>
              <a:latin typeface="Courier New" panose="02070309020205020404" pitchFamily="49" charset="0"/>
              <a:ea typeface="맑은 고딕" pitchFamily="50" charset="-127"/>
              <a:cs typeface="Courier New" panose="020703090202050204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AA3FDD4-6638-4B44-AC96-D644EC9ED72A}"/>
              </a:ext>
            </a:extLst>
          </p:cNvPr>
          <p:cNvSpPr/>
          <p:nvPr/>
        </p:nvSpPr>
        <p:spPr>
          <a:xfrm>
            <a:off x="3668468" y="4814307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EBBAD94-5096-D04F-913F-69605B628BEC}"/>
              </a:ext>
            </a:extLst>
          </p:cNvPr>
          <p:cNvSpPr/>
          <p:nvPr/>
        </p:nvSpPr>
        <p:spPr>
          <a:xfrm>
            <a:off x="4436638" y="4814307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ED7A0CF-B359-864B-8C36-821A785189CB}"/>
              </a:ext>
            </a:extLst>
          </p:cNvPr>
          <p:cNvSpPr/>
          <p:nvPr/>
        </p:nvSpPr>
        <p:spPr>
          <a:xfrm>
            <a:off x="5204808" y="4814307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B8A9138-4578-B74C-8466-51DA07DA4EE1}"/>
              </a:ext>
            </a:extLst>
          </p:cNvPr>
          <p:cNvSpPr/>
          <p:nvPr/>
        </p:nvSpPr>
        <p:spPr>
          <a:xfrm>
            <a:off x="5997917" y="4814306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dirty="0">
              <a:solidFill>
                <a:prstClr val="white"/>
              </a:solidFill>
              <a:latin typeface="HY견고딕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81016804-A849-0440-848D-ACFE40322E7A}"/>
              </a:ext>
            </a:extLst>
          </p:cNvPr>
          <p:cNvCxnSpPr/>
          <p:nvPr/>
        </p:nvCxnSpPr>
        <p:spPr>
          <a:xfrm flipH="1">
            <a:off x="3374122" y="5181454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B3ECCE16-9494-3247-B564-BC0917ED93EF}"/>
              </a:ext>
            </a:extLst>
          </p:cNvPr>
          <p:cNvCxnSpPr/>
          <p:nvPr/>
        </p:nvCxnSpPr>
        <p:spPr>
          <a:xfrm>
            <a:off x="4171372" y="4979134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9D235A41-1088-B94F-92FA-53E31FF5258E}"/>
              </a:ext>
            </a:extLst>
          </p:cNvPr>
          <p:cNvCxnSpPr/>
          <p:nvPr/>
        </p:nvCxnSpPr>
        <p:spPr>
          <a:xfrm flipH="1">
            <a:off x="4159104" y="5181454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5885D716-0228-C345-8CF7-2045D169A967}"/>
              </a:ext>
            </a:extLst>
          </p:cNvPr>
          <p:cNvCxnSpPr/>
          <p:nvPr/>
        </p:nvCxnSpPr>
        <p:spPr>
          <a:xfrm>
            <a:off x="4939542" y="4979134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C5380699-5AE6-7B49-9A7B-F01FE4A8CF7C}"/>
              </a:ext>
            </a:extLst>
          </p:cNvPr>
          <p:cNvCxnSpPr/>
          <p:nvPr/>
        </p:nvCxnSpPr>
        <p:spPr>
          <a:xfrm flipH="1">
            <a:off x="4927274" y="5181454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24BAC553-D9E3-1A42-9D42-E82E1D8F5E88}"/>
              </a:ext>
            </a:extLst>
          </p:cNvPr>
          <p:cNvCxnSpPr/>
          <p:nvPr/>
        </p:nvCxnSpPr>
        <p:spPr>
          <a:xfrm>
            <a:off x="5721132" y="4979134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26332712-C2BF-4D4F-90A5-6DF7C33337AB}"/>
              </a:ext>
            </a:extLst>
          </p:cNvPr>
          <p:cNvCxnSpPr/>
          <p:nvPr/>
        </p:nvCxnSpPr>
        <p:spPr>
          <a:xfrm flipH="1">
            <a:off x="5708864" y="5181454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6A8135E4-E001-104A-B1E7-C87CA6D739FA}"/>
              </a:ext>
            </a:extLst>
          </p:cNvPr>
          <p:cNvSpPr txBox="1"/>
          <p:nvPr/>
        </p:nvSpPr>
        <p:spPr>
          <a:xfrm>
            <a:off x="6443723" y="4998724"/>
            <a:ext cx="644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head</a:t>
            </a:r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BB1B72D-9FDF-1B47-B03F-D58806B52FC0}"/>
              </a:ext>
            </a:extLst>
          </p:cNvPr>
          <p:cNvSpPr txBox="1"/>
          <p:nvPr/>
        </p:nvSpPr>
        <p:spPr>
          <a:xfrm>
            <a:off x="2402215" y="5035168"/>
            <a:ext cx="465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tail</a:t>
            </a:r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15E5CF7-61E7-9245-A458-0CAFC3391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6937" y="4687627"/>
            <a:ext cx="515994" cy="544397"/>
          </a:xfrm>
          <a:prstGeom prst="rect">
            <a:avLst/>
          </a:prstGeom>
        </p:spPr>
      </p:pic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2034FB85-F917-E544-87DF-A9B2E7779E95}"/>
              </a:ext>
            </a:extLst>
          </p:cNvPr>
          <p:cNvCxnSpPr>
            <a:cxnSpLocks/>
          </p:cNvCxnSpPr>
          <p:nvPr/>
        </p:nvCxnSpPr>
        <p:spPr>
          <a:xfrm flipV="1">
            <a:off x="6934878" y="5023029"/>
            <a:ext cx="833789" cy="44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918611AA-65E3-C340-B8D9-816E55BB776D}"/>
              </a:ext>
            </a:extLst>
          </p:cNvPr>
          <p:cNvSpPr txBox="1"/>
          <p:nvPr/>
        </p:nvSpPr>
        <p:spPr>
          <a:xfrm>
            <a:off x="6772601" y="5467791"/>
            <a:ext cx="1931939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dk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1600" dirty="0" err="1">
                <a:latin typeface="Helvetica"/>
                <a:ea typeface="맑은 고딕"/>
                <a:cs typeface="Courier New"/>
              </a:rPr>
              <a:t>최우선</a:t>
            </a:r>
            <a:r>
              <a:rPr lang="en-US" altLang="ko-KR" sz="1600" dirty="0">
                <a:latin typeface="Helvetica"/>
                <a:ea typeface="맑은 고딕"/>
                <a:cs typeface="Courier New"/>
              </a:rPr>
              <a:t> </a:t>
            </a:r>
            <a:r>
              <a:rPr lang="en-US" altLang="ko-KR" sz="1600" dirty="0" err="1">
                <a:latin typeface="Helvetica"/>
                <a:ea typeface="맑은 고딕"/>
                <a:cs typeface="Courier New"/>
              </a:rPr>
              <a:t>순위</a:t>
            </a:r>
            <a:endParaRPr lang="en-US" altLang="ko-KR" sz="1600">
              <a:latin typeface="Helvetica"/>
              <a:ea typeface="맑은 고딕"/>
              <a:cs typeface="Courier New"/>
            </a:endParaRPr>
          </a:p>
          <a:p>
            <a:pPr algn="ctr"/>
            <a:r>
              <a:rPr lang="en-US" altLang="ko-KR" sz="1600" dirty="0" err="1">
                <a:latin typeface="Helvetica"/>
                <a:ea typeface="맑은 고딕"/>
                <a:cs typeface="Courier New"/>
              </a:rPr>
              <a:t>스레드를</a:t>
            </a:r>
            <a:r>
              <a:rPr lang="en-US" altLang="ko-KR" sz="1600" dirty="0">
                <a:latin typeface="Helvetica"/>
                <a:ea typeface="맑은 고딕"/>
                <a:cs typeface="Courier New"/>
              </a:rPr>
              <a:t> </a:t>
            </a:r>
            <a:r>
              <a:rPr lang="en-US" altLang="ko-KR" sz="1600" dirty="0" err="1">
                <a:latin typeface="Helvetica"/>
                <a:ea typeface="맑은 고딕"/>
                <a:cs typeface="Courier New"/>
              </a:rPr>
              <a:t>가져온다</a:t>
            </a:r>
            <a:r>
              <a:rPr lang="en-US" altLang="ko-KR" sz="1600" dirty="0">
                <a:latin typeface="Helvetica"/>
                <a:ea typeface="맑은 고딕"/>
                <a:cs typeface="Courier New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8255927"/>
      </p:ext>
    </p:extLst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D21F6-1F3F-2F49-ACB2-07C52B354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Helvetica"/>
                <a:cs typeface="Helvetica"/>
              </a:rPr>
              <a:t>고려사항</a:t>
            </a:r>
            <a:r>
              <a:rPr lang="en-US" altLang="ko-KR" dirty="0">
                <a:latin typeface="Helvetica"/>
                <a:cs typeface="Helvetica"/>
              </a:rPr>
              <a:t> 3가지 </a:t>
            </a:r>
            <a:endParaRPr lang="en-US" altLang="ko-KR" dirty="0">
              <a:cs typeface="Helvetic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9F6B35-4C6D-B44F-8B9C-65D01C8E0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 err="1">
                <a:latin typeface="Helvetica"/>
                <a:ea typeface="맑은 고딕"/>
                <a:cs typeface="Helvetica"/>
              </a:rPr>
              <a:t>스케줄링에서</a:t>
            </a:r>
            <a:r>
              <a:rPr lang="en-US" altLang="ko-KR" sz="1800" dirty="0">
                <a:latin typeface="Helvetica"/>
                <a:ea typeface="맑은 고딕"/>
                <a:cs typeface="Helvetica"/>
              </a:rPr>
              <a:t>, ready </a:t>
            </a:r>
            <a:r>
              <a:rPr lang="en-US" altLang="ko-KR" sz="1800" dirty="0" err="1">
                <a:latin typeface="Helvetica"/>
                <a:ea typeface="맑은 고딕"/>
                <a:cs typeface="Helvetica"/>
              </a:rPr>
              <a:t>list에서</a:t>
            </a:r>
            <a:r>
              <a:rPr lang="en-US" altLang="ko-KR" sz="1800" dirty="0">
                <a:latin typeface="Helvetica"/>
                <a:ea typeface="맑은 고딕"/>
                <a:cs typeface="Helvetica"/>
              </a:rPr>
              <a:t> </a:t>
            </a:r>
            <a:r>
              <a:rPr lang="en-US" altLang="ko-KR" sz="1800" dirty="0" err="1">
                <a:latin typeface="Helvetica"/>
                <a:ea typeface="맑은 고딕"/>
                <a:cs typeface="Helvetica"/>
              </a:rPr>
              <a:t>다음</a:t>
            </a:r>
            <a:r>
              <a:rPr lang="en-US" altLang="ko-KR" sz="1800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sz="1800" dirty="0" err="1">
                <a:latin typeface="Helvetica"/>
                <a:ea typeface="맑은 고딕"/>
                <a:cs typeface="Helvetica"/>
              </a:rPr>
              <a:t>실행할</a:t>
            </a:r>
            <a:r>
              <a:rPr lang="en-US" altLang="ko-KR" sz="1800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sz="1800" dirty="0" err="1">
                <a:latin typeface="Helvetica"/>
                <a:ea typeface="맑은 고딕"/>
                <a:cs typeface="Helvetica"/>
              </a:rPr>
              <a:t>스레드를</a:t>
            </a:r>
            <a:r>
              <a:rPr lang="en-US" altLang="ko-KR" sz="1800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sz="1800" dirty="0" err="1">
                <a:latin typeface="Helvetica"/>
                <a:ea typeface="맑은 고딕"/>
                <a:cs typeface="Helvetica"/>
              </a:rPr>
              <a:t>선택할</a:t>
            </a:r>
            <a:r>
              <a:rPr lang="en-US" altLang="ko-KR" sz="1800" dirty="0">
                <a:latin typeface="Helvetica"/>
                <a:ea typeface="맑은 고딕"/>
                <a:cs typeface="Helvetica"/>
              </a:rPr>
              <a:t> 때</a:t>
            </a:r>
            <a:br>
              <a:rPr lang="en-US" altLang="ko-KR" sz="1800" dirty="0">
                <a:latin typeface="Helvetica"/>
                <a:ea typeface="맑은 고딕"/>
                <a:cs typeface="Helvetica"/>
              </a:rPr>
            </a:br>
            <a:r>
              <a:rPr lang="en-US" altLang="ko-KR" sz="1800" dirty="0" err="1">
                <a:latin typeface="Helvetica"/>
                <a:ea typeface="맑은 고딕"/>
                <a:cs typeface="Helvetica"/>
              </a:rPr>
              <a:t>우선순위가</a:t>
            </a:r>
            <a:r>
              <a:rPr lang="en-US" altLang="ko-KR" sz="1800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sz="1800" dirty="0" err="1">
                <a:latin typeface="Helvetica"/>
                <a:ea typeface="맑은 고딕"/>
                <a:cs typeface="Helvetica"/>
              </a:rPr>
              <a:t>가장</a:t>
            </a:r>
            <a:r>
              <a:rPr lang="en-US" altLang="ko-KR" sz="1800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sz="1800" dirty="0" err="1">
                <a:latin typeface="Helvetica"/>
                <a:ea typeface="맑은 고딕"/>
                <a:cs typeface="Helvetica"/>
              </a:rPr>
              <a:t>높은</a:t>
            </a:r>
            <a:r>
              <a:rPr lang="en-US" altLang="ko-KR" sz="1800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sz="1800" dirty="0" err="1">
                <a:latin typeface="Helvetica"/>
                <a:ea typeface="맑은 고딕"/>
                <a:cs typeface="Helvetica"/>
              </a:rPr>
              <a:t>스레드를</a:t>
            </a:r>
            <a:r>
              <a:rPr lang="en-US" altLang="ko-KR" sz="1800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sz="1800" dirty="0" err="1">
                <a:latin typeface="Helvetica"/>
                <a:ea typeface="맑은 고딕"/>
                <a:cs typeface="Helvetica"/>
              </a:rPr>
              <a:t>선택합니다</a:t>
            </a:r>
            <a:r>
              <a:rPr lang="en-US" altLang="ko-KR" sz="1800" dirty="0">
                <a:latin typeface="Helvetica"/>
                <a:ea typeface="맑은 고딕"/>
                <a:cs typeface="Helvetica"/>
              </a:rPr>
              <a:t>..</a:t>
            </a:r>
          </a:p>
          <a:p>
            <a:r>
              <a:rPr lang="en-US" altLang="ko-KR" sz="1800" dirty="0" err="1">
                <a:latin typeface="Helvetica"/>
                <a:ea typeface="맑은 고딕"/>
                <a:cs typeface="Helvetica"/>
              </a:rPr>
              <a:t>선점</a:t>
            </a:r>
            <a:r>
              <a:rPr lang="en-US" altLang="ko-KR" sz="1800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sz="1800" dirty="0" err="1">
                <a:latin typeface="Helvetica"/>
                <a:ea typeface="맑은 고딕"/>
                <a:cs typeface="Helvetica"/>
              </a:rPr>
              <a:t>방식</a:t>
            </a:r>
            <a:r>
              <a:rPr lang="en-US" altLang="ko-KR" sz="1800" dirty="0">
                <a:latin typeface="Helvetica"/>
                <a:ea typeface="맑은 고딕"/>
                <a:cs typeface="Helvetica"/>
              </a:rPr>
              <a:t>(Preemption)</a:t>
            </a:r>
            <a:endParaRPr lang="en-US" altLang="ko-KR" sz="1800" dirty="0">
              <a:cs typeface="Helvetica"/>
            </a:endParaRPr>
          </a:p>
          <a:p>
            <a:pPr lvl="1"/>
            <a:r>
              <a:rPr lang="en-US" altLang="ko-KR" sz="1600" dirty="0" err="1">
                <a:latin typeface="Helvetica"/>
                <a:ea typeface="맑은 고딕"/>
                <a:cs typeface="Helvetica"/>
              </a:rPr>
              <a:t>신규</a:t>
            </a:r>
            <a:r>
              <a:rPr lang="en-US" altLang="ko-KR" sz="1600" dirty="0">
                <a:latin typeface="Helvetica"/>
                <a:ea typeface="맑은 고딕"/>
                <a:cs typeface="Helvetica"/>
              </a:rPr>
              <a:t> </a:t>
            </a:r>
            <a:r>
              <a:rPr lang="en-US" altLang="ko-KR" sz="1600" dirty="0" err="1">
                <a:latin typeface="Helvetica"/>
                <a:ea typeface="맑은 고딕"/>
                <a:cs typeface="Helvetica"/>
              </a:rPr>
              <a:t>스레드를</a:t>
            </a:r>
            <a:r>
              <a:rPr lang="en-US" altLang="ko-KR" sz="1600" dirty="0">
                <a:latin typeface="Helvetica"/>
                <a:ea typeface="맑은 고딕"/>
                <a:cs typeface="Helvetica"/>
              </a:rPr>
              <a:t> ready </a:t>
            </a:r>
            <a:r>
              <a:rPr lang="en-US" altLang="ko-KR" sz="1600" dirty="0" err="1">
                <a:latin typeface="Helvetica"/>
                <a:ea typeface="맑은 고딕"/>
                <a:cs typeface="Helvetica"/>
              </a:rPr>
              <a:t>list에</a:t>
            </a:r>
            <a:r>
              <a:rPr lang="en-US" altLang="ko-KR" sz="1600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sz="1600" dirty="0" err="1">
                <a:latin typeface="Helvetica"/>
                <a:ea typeface="맑은 고딕"/>
                <a:cs typeface="Helvetica"/>
              </a:rPr>
              <a:t>추가할</a:t>
            </a:r>
            <a:r>
              <a:rPr lang="en-US" altLang="ko-KR" sz="1600" dirty="0">
                <a:latin typeface="Helvetica"/>
                <a:ea typeface="맑은 고딕"/>
                <a:cs typeface="Helvetica"/>
              </a:rPr>
              <a:t> 때, </a:t>
            </a:r>
            <a:br>
              <a:rPr lang="en-US" altLang="ko-KR" sz="1600" dirty="0">
                <a:latin typeface="Helvetica"/>
                <a:ea typeface="맑은 고딕"/>
                <a:cs typeface="Helvetica"/>
              </a:rPr>
            </a:br>
            <a:r>
              <a:rPr lang="en-US" altLang="ko-KR" sz="1600" dirty="0" err="1">
                <a:latin typeface="Helvetica"/>
                <a:ea typeface="맑은 고딕"/>
                <a:cs typeface="Helvetica"/>
              </a:rPr>
              <a:t>현재</a:t>
            </a:r>
            <a:r>
              <a:rPr lang="en-US" altLang="ko-KR" sz="1600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sz="1600" dirty="0" err="1">
                <a:latin typeface="Helvetica"/>
                <a:ea typeface="맑은 고딕"/>
                <a:cs typeface="Helvetica"/>
              </a:rPr>
              <a:t>실행중인</a:t>
            </a:r>
            <a:r>
              <a:rPr lang="en-US" altLang="ko-KR" sz="1600" dirty="0">
                <a:latin typeface="Helvetica"/>
                <a:ea typeface="맑은 고딕"/>
                <a:cs typeface="Helvetica"/>
              </a:rPr>
              <a:t> running </a:t>
            </a:r>
            <a:r>
              <a:rPr lang="en-US" altLang="ko-KR" sz="1600" dirty="0" err="1">
                <a:latin typeface="Helvetica"/>
                <a:ea typeface="맑은 고딕"/>
                <a:cs typeface="Helvetica"/>
              </a:rPr>
              <a:t>스레드와</a:t>
            </a:r>
            <a:r>
              <a:rPr lang="en-US" altLang="ko-KR" sz="1600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sz="1600" dirty="0" err="1">
                <a:latin typeface="Helvetica"/>
                <a:ea typeface="맑은 고딕"/>
                <a:cs typeface="Helvetica"/>
              </a:rPr>
              <a:t>우선순위를</a:t>
            </a:r>
            <a:r>
              <a:rPr lang="en-US" altLang="ko-KR" sz="1600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sz="1600" dirty="0" err="1">
                <a:latin typeface="Helvetica"/>
                <a:ea typeface="맑은 고딕"/>
                <a:cs typeface="Helvetica"/>
              </a:rPr>
              <a:t>비교합니다</a:t>
            </a:r>
            <a:r>
              <a:rPr lang="en-US" altLang="ko-KR" sz="1600" dirty="0">
                <a:latin typeface="Helvetica"/>
                <a:ea typeface="맑은 고딕"/>
                <a:cs typeface="Helvetica"/>
              </a:rPr>
              <a:t>.</a:t>
            </a:r>
          </a:p>
          <a:p>
            <a:pPr lvl="1"/>
            <a:r>
              <a:rPr lang="en-US" altLang="ko-KR" sz="1600" dirty="0">
                <a:latin typeface="Helvetica"/>
                <a:ea typeface="맑은 고딕"/>
                <a:cs typeface="Helvetica"/>
              </a:rPr>
              <a:t>위 </a:t>
            </a:r>
            <a:r>
              <a:rPr lang="en-US" altLang="ko-KR" sz="1600" dirty="0" err="1">
                <a:latin typeface="Helvetica"/>
                <a:ea typeface="맑은 고딕"/>
                <a:cs typeface="Helvetica"/>
              </a:rPr>
              <a:t>비교에서</a:t>
            </a:r>
            <a:r>
              <a:rPr lang="en-US" altLang="ko-KR" sz="1600" dirty="0">
                <a:latin typeface="Helvetica"/>
                <a:ea typeface="맑은 고딕"/>
                <a:cs typeface="Helvetica"/>
              </a:rPr>
              <a:t> </a:t>
            </a:r>
            <a:r>
              <a:rPr lang="en-US" altLang="ko-KR" sz="1600" dirty="0" err="1">
                <a:latin typeface="Helvetica"/>
                <a:ea typeface="맑은 고딕"/>
                <a:cs typeface="Helvetica"/>
              </a:rPr>
              <a:t>신규</a:t>
            </a:r>
            <a:r>
              <a:rPr lang="en-US" altLang="ko-KR" sz="1600" dirty="0">
                <a:latin typeface="Helvetica"/>
                <a:ea typeface="맑은 고딕"/>
                <a:cs typeface="Helvetica"/>
              </a:rPr>
              <a:t> </a:t>
            </a:r>
            <a:r>
              <a:rPr lang="en-US" altLang="ko-KR" sz="1600" dirty="0" err="1">
                <a:latin typeface="Helvetica"/>
                <a:ea typeface="맑은 고딕"/>
                <a:cs typeface="Helvetica"/>
              </a:rPr>
              <a:t>스레드가</a:t>
            </a:r>
            <a:r>
              <a:rPr lang="en-US" altLang="ko-KR" sz="1600" dirty="0">
                <a:latin typeface="Helvetica"/>
                <a:ea typeface="맑은 고딕"/>
                <a:cs typeface="Helvetica"/>
              </a:rPr>
              <a:t> running </a:t>
            </a:r>
            <a:r>
              <a:rPr lang="en-US" altLang="ko-KR" sz="1600" dirty="0" err="1">
                <a:latin typeface="Helvetica"/>
                <a:ea typeface="맑은 고딕"/>
                <a:cs typeface="Helvetica"/>
              </a:rPr>
              <a:t>스레드보다</a:t>
            </a:r>
            <a:r>
              <a:rPr lang="en-US" altLang="ko-KR" sz="1600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sz="1600" dirty="0" err="1">
                <a:latin typeface="Helvetica"/>
                <a:ea typeface="맑은 고딕"/>
                <a:cs typeface="Helvetica"/>
              </a:rPr>
              <a:t>우선순위가</a:t>
            </a:r>
            <a:r>
              <a:rPr lang="en-US" altLang="ko-KR" sz="1600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sz="1600" dirty="0" err="1">
                <a:latin typeface="Helvetica"/>
                <a:ea typeface="맑은 고딕"/>
                <a:cs typeface="Helvetica"/>
              </a:rPr>
              <a:t>높으면</a:t>
            </a:r>
            <a:br>
              <a:rPr lang="en-US" altLang="ko-KR" sz="1600" dirty="0">
                <a:latin typeface="Helvetica"/>
                <a:ea typeface="맑은 고딕"/>
                <a:cs typeface="Helvetica"/>
              </a:rPr>
            </a:br>
            <a:r>
              <a:rPr lang="en-US" altLang="ko-KR" sz="1600" dirty="0" err="1">
                <a:latin typeface="Helvetica"/>
                <a:ea typeface="맑은 고딕"/>
                <a:cs typeface="Helvetica"/>
              </a:rPr>
              <a:t>신규</a:t>
            </a:r>
            <a:r>
              <a:rPr lang="en-US" altLang="ko-KR" sz="1600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sz="1600" dirty="0" err="1">
                <a:latin typeface="Helvetica"/>
                <a:ea typeface="맑은 고딕"/>
                <a:cs typeface="Helvetica"/>
              </a:rPr>
              <a:t>스레드를</a:t>
            </a:r>
            <a:r>
              <a:rPr lang="en-US" altLang="ko-KR" sz="1600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sz="1600" dirty="0" err="1">
                <a:latin typeface="Helvetica"/>
                <a:ea typeface="맑은 고딕"/>
                <a:cs typeface="Helvetica"/>
              </a:rPr>
              <a:t>스케줄링합니다</a:t>
            </a:r>
            <a:r>
              <a:rPr lang="en-US" altLang="ko-KR" sz="1600" dirty="0">
                <a:latin typeface="Helvetica"/>
                <a:ea typeface="맑은 고딕"/>
                <a:cs typeface="Helvetica"/>
              </a:rPr>
              <a:t>.</a:t>
            </a:r>
            <a:endParaRPr lang="en-US" altLang="ko-KR" dirty="0">
              <a:latin typeface="Helvetica"/>
              <a:ea typeface="맑은 고딕"/>
              <a:cs typeface="Helvetica"/>
            </a:endParaRPr>
          </a:p>
          <a:p>
            <a:r>
              <a:rPr lang="en-US" altLang="ko-KR" dirty="0" err="1">
                <a:latin typeface="Helvetica"/>
                <a:ea typeface="맑은 고딕"/>
                <a:cs typeface="Helvetica"/>
              </a:rPr>
              <a:t>잠금</a:t>
            </a:r>
            <a:r>
              <a:rPr lang="en-US" altLang="ko-KR" dirty="0">
                <a:latin typeface="Helvetica"/>
                <a:ea typeface="맑은 고딕"/>
                <a:cs typeface="Helvetica"/>
              </a:rPr>
              <a:t> : </a:t>
            </a:r>
            <a:r>
              <a:rPr lang="en-US" altLang="ko-KR" dirty="0" err="1">
                <a:latin typeface="Helvetica"/>
                <a:ea typeface="맑은 고딕"/>
                <a:cs typeface="Helvetica"/>
              </a:rPr>
              <a:t>세마포어</a:t>
            </a:r>
            <a:r>
              <a:rPr lang="en-US" altLang="ko-KR" dirty="0">
                <a:latin typeface="Helvetica"/>
                <a:ea typeface="맑은 고딕"/>
                <a:cs typeface="Helvetica"/>
              </a:rPr>
              <a:t>, </a:t>
            </a:r>
            <a:r>
              <a:rPr lang="en-US" altLang="ko-KR" dirty="0" err="1">
                <a:latin typeface="Helvetica"/>
                <a:ea typeface="맑은 고딕"/>
                <a:cs typeface="Helvetica"/>
              </a:rPr>
              <a:t>조건변수</a:t>
            </a:r>
            <a:r>
              <a:rPr lang="en-US" altLang="ko-KR" dirty="0">
                <a:latin typeface="Helvetica"/>
                <a:ea typeface="맑은 고딕"/>
                <a:cs typeface="Helvetica"/>
              </a:rPr>
              <a:t>(Lock: semaphore, condition variable)</a:t>
            </a:r>
            <a:endParaRPr lang="en-US" altLang="ko-KR" dirty="0">
              <a:cs typeface="Helvetica"/>
            </a:endParaRPr>
          </a:p>
          <a:p>
            <a:pPr lvl="1"/>
            <a:r>
              <a:rPr lang="en-US" altLang="ko-KR" sz="1600" dirty="0" err="1">
                <a:latin typeface="Helvetica"/>
                <a:ea typeface="맑은 고딕"/>
                <a:cs typeface="Helvetica"/>
              </a:rPr>
              <a:t>잠금을</a:t>
            </a:r>
            <a:r>
              <a:rPr lang="en-US" altLang="ko-KR" sz="1600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sz="1600" dirty="0" err="1">
                <a:latin typeface="Helvetica"/>
                <a:ea typeface="맑은 고딕"/>
                <a:cs typeface="Helvetica"/>
              </a:rPr>
              <a:t>기다리는</a:t>
            </a:r>
            <a:r>
              <a:rPr lang="en-US" altLang="ko-KR" sz="1600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sz="1600" dirty="0" err="1">
                <a:latin typeface="Helvetica"/>
                <a:ea typeface="맑은 고딕"/>
                <a:cs typeface="Helvetica"/>
              </a:rPr>
              <a:t>스레드집합</a:t>
            </a:r>
            <a:r>
              <a:rPr lang="en-US" altLang="ko-KR" sz="1600" dirty="0">
                <a:latin typeface="Helvetica"/>
                <a:ea typeface="맑은 고딕"/>
                <a:cs typeface="Helvetica"/>
              </a:rPr>
              <a:t>(</a:t>
            </a:r>
            <a:r>
              <a:rPr lang="en-US" altLang="ko-KR" sz="1600" dirty="0" err="1">
                <a:latin typeface="Helvetica"/>
                <a:ea typeface="맑은 고딕"/>
                <a:cs typeface="Helvetica"/>
              </a:rPr>
              <a:t>또는</a:t>
            </a:r>
            <a:r>
              <a:rPr lang="en-US" altLang="ko-KR" sz="1600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sz="1600" dirty="0" err="1">
                <a:latin typeface="Helvetica"/>
                <a:ea typeface="맑은 고딕"/>
                <a:cs typeface="Helvetica"/>
              </a:rPr>
              <a:t>조건변수</a:t>
            </a:r>
            <a:r>
              <a:rPr lang="en-US" altLang="ko-KR" sz="1600" dirty="0">
                <a:latin typeface="Helvetica"/>
                <a:ea typeface="맑은 고딕"/>
                <a:cs typeface="Helvetica"/>
              </a:rPr>
              <a:t>)</a:t>
            </a:r>
            <a:r>
              <a:rPr lang="en-US" altLang="ko-KR" sz="1600" dirty="0" err="1">
                <a:latin typeface="Helvetica"/>
                <a:ea typeface="맑은 고딕"/>
                <a:cs typeface="Helvetica"/>
              </a:rPr>
              <a:t>에서</a:t>
            </a:r>
            <a:r>
              <a:rPr lang="en-US" altLang="ko-KR" sz="1600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sz="1600" dirty="0" err="1">
                <a:latin typeface="Helvetica"/>
                <a:ea typeface="맑은 고딕"/>
                <a:cs typeface="Helvetica"/>
              </a:rPr>
              <a:t>스레드를</a:t>
            </a:r>
            <a:r>
              <a:rPr lang="en-US" altLang="ko-KR" sz="1600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sz="1600" dirty="0" err="1">
                <a:latin typeface="Helvetica"/>
                <a:ea typeface="맑은 고딕"/>
                <a:cs typeface="Helvetica"/>
              </a:rPr>
              <a:t>선택할</a:t>
            </a:r>
            <a:r>
              <a:rPr lang="en-US" altLang="ko-KR" sz="1600" dirty="0">
                <a:latin typeface="Helvetica"/>
                <a:ea typeface="맑은 고딕"/>
                <a:cs typeface="Helvetica"/>
              </a:rPr>
              <a:t> 때, </a:t>
            </a:r>
            <a:br>
              <a:rPr lang="en-US" altLang="ko-KR" sz="1600" dirty="0">
                <a:latin typeface="Helvetica"/>
                <a:ea typeface="맑은 고딕"/>
                <a:cs typeface="Helvetica"/>
              </a:rPr>
            </a:br>
            <a:r>
              <a:rPr lang="en-US" altLang="ko-KR" sz="1600" dirty="0" err="1">
                <a:latin typeface="Helvetica"/>
                <a:ea typeface="맑은 고딕"/>
                <a:cs typeface="Helvetica"/>
              </a:rPr>
              <a:t>우선순위가</a:t>
            </a:r>
            <a:r>
              <a:rPr lang="en-US" altLang="ko-KR" sz="1600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sz="1600" dirty="0" err="1">
                <a:latin typeface="Helvetica"/>
                <a:ea typeface="맑은 고딕"/>
                <a:cs typeface="Helvetica"/>
              </a:rPr>
              <a:t>가장</a:t>
            </a:r>
            <a:r>
              <a:rPr lang="en-US" altLang="ko-KR" sz="1600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sz="1600" dirty="0" err="1">
                <a:latin typeface="Helvetica"/>
                <a:ea typeface="맑은 고딕"/>
                <a:cs typeface="Helvetica"/>
              </a:rPr>
              <a:t>높은</a:t>
            </a:r>
            <a:r>
              <a:rPr lang="en-US" altLang="ko-KR" sz="1600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sz="1600" dirty="0" err="1">
                <a:latin typeface="Helvetica"/>
                <a:ea typeface="맑은 고딕"/>
                <a:cs typeface="Helvetica"/>
              </a:rPr>
              <a:t>스레드를</a:t>
            </a:r>
            <a:r>
              <a:rPr lang="en-US" altLang="ko-KR" sz="1600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sz="1600" dirty="0" err="1">
                <a:latin typeface="Helvetica"/>
                <a:ea typeface="맑은 고딕"/>
                <a:cs typeface="Helvetica"/>
              </a:rPr>
              <a:t>선택합니다</a:t>
            </a:r>
            <a:r>
              <a:rPr lang="en-US" altLang="ko-KR" sz="1600" dirty="0">
                <a:latin typeface="Helvetica"/>
                <a:ea typeface="맑은 고딕"/>
                <a:cs typeface="Helvetica"/>
              </a:rPr>
              <a:t>.</a:t>
            </a:r>
          </a:p>
          <a:p>
            <a:pPr lvl="1"/>
            <a:r>
              <a:rPr lang="en-US" altLang="ko-KR" sz="1600" dirty="0">
                <a:latin typeface="Helvetica"/>
                <a:ea typeface="맑은 고딕"/>
                <a:cs typeface="Helvetica"/>
              </a:rPr>
              <a:t>-&gt; </a:t>
            </a:r>
            <a:r>
              <a:rPr lang="en-US" altLang="ko-KR" sz="1600" dirty="0" err="1">
                <a:latin typeface="Helvetica"/>
                <a:ea typeface="맑은 고딕"/>
                <a:cs typeface="Helvetica"/>
              </a:rPr>
              <a:t>임계영역에서</a:t>
            </a:r>
            <a:r>
              <a:rPr lang="en-US" altLang="ko-KR" sz="1600" dirty="0">
                <a:latin typeface="Helvetica"/>
                <a:ea typeface="맑은 고딕"/>
                <a:cs typeface="Helvetica"/>
              </a:rPr>
              <a:t> </a:t>
            </a:r>
            <a:r>
              <a:rPr lang="en-US" altLang="ko-KR" sz="1600" dirty="0" err="1">
                <a:latin typeface="Helvetica"/>
                <a:ea typeface="맑은 고딕"/>
                <a:cs typeface="Helvetica"/>
              </a:rPr>
              <a:t>진입</a:t>
            </a:r>
            <a:r>
              <a:rPr lang="en-US" altLang="ko-KR" sz="1600" dirty="0">
                <a:latin typeface="Helvetica"/>
                <a:ea typeface="맑은 고딕"/>
                <a:cs typeface="Helvetica"/>
              </a:rPr>
              <a:t> </a:t>
            </a:r>
            <a:r>
              <a:rPr lang="en-US" altLang="ko-KR" sz="1600" dirty="0" err="1">
                <a:latin typeface="Helvetica"/>
                <a:ea typeface="맑은 고딕"/>
                <a:cs typeface="Helvetica"/>
              </a:rPr>
              <a:t>대기중인</a:t>
            </a:r>
            <a:r>
              <a:rPr lang="en-US" altLang="ko-KR" sz="1600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sz="1600" dirty="0" err="1">
                <a:latin typeface="Helvetica"/>
                <a:ea typeface="맑은 고딕"/>
                <a:cs typeface="Helvetica"/>
              </a:rPr>
              <a:t>스레드</a:t>
            </a:r>
            <a:r>
              <a:rPr lang="en-US" altLang="ko-KR" sz="1600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sz="1600" dirty="0" err="1">
                <a:latin typeface="Helvetica"/>
                <a:ea typeface="맑은 고딕"/>
                <a:cs typeface="Helvetica"/>
              </a:rPr>
              <a:t>리스트</a:t>
            </a:r>
            <a:r>
              <a:rPr lang="en-US" altLang="ko-KR" sz="1600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sz="1600" dirty="0" err="1">
                <a:latin typeface="Helvetica"/>
                <a:ea typeface="맑은 고딕"/>
                <a:cs typeface="Helvetica"/>
              </a:rPr>
              <a:t>중에서의</a:t>
            </a:r>
            <a:r>
              <a:rPr lang="en-US" altLang="ko-KR" sz="1600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sz="1600" dirty="0" err="1">
                <a:latin typeface="Helvetica"/>
                <a:ea typeface="맑은 고딕"/>
                <a:cs typeface="Helvetica"/>
              </a:rPr>
              <a:t>선택</a:t>
            </a:r>
            <a:r>
              <a:rPr lang="en-US" altLang="ko-KR" sz="1600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sz="1600" dirty="0" err="1">
                <a:latin typeface="Helvetica"/>
                <a:ea typeface="맑은 고딕"/>
                <a:cs typeface="Helvetica"/>
              </a:rPr>
              <a:t>또한</a:t>
            </a:r>
            <a:br>
              <a:rPr lang="en-US" altLang="ko-KR" sz="1600" dirty="0">
                <a:latin typeface="Helvetica"/>
                <a:ea typeface="맑은 고딕"/>
                <a:cs typeface="Helvetica"/>
              </a:rPr>
            </a:br>
            <a:r>
              <a:rPr lang="en-US" altLang="ko-KR" sz="1600" dirty="0" err="1">
                <a:latin typeface="Helvetica"/>
                <a:ea typeface="맑은 고딕"/>
                <a:cs typeface="Helvetica"/>
              </a:rPr>
              <a:t>우선순위</a:t>
            </a:r>
            <a:r>
              <a:rPr lang="en-US" altLang="ko-KR" sz="1600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sz="1600" dirty="0" err="1">
                <a:latin typeface="Helvetica"/>
                <a:ea typeface="맑은 고딕"/>
                <a:cs typeface="Helvetica"/>
              </a:rPr>
              <a:t>순으로</a:t>
            </a:r>
            <a:r>
              <a:rPr lang="en-US" altLang="ko-KR" sz="1600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sz="1600" dirty="0" err="1">
                <a:latin typeface="Helvetica"/>
                <a:ea typeface="맑은 고딕"/>
                <a:cs typeface="Helvetica"/>
              </a:rPr>
              <a:t>선택해야</a:t>
            </a:r>
            <a:r>
              <a:rPr lang="en-US" altLang="ko-KR" sz="1600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sz="1600" dirty="0" err="1">
                <a:latin typeface="Helvetica"/>
                <a:ea typeface="맑은 고딕"/>
                <a:cs typeface="Helvetica"/>
              </a:rPr>
              <a:t>한다는</a:t>
            </a:r>
            <a:r>
              <a:rPr lang="en-US" altLang="ko-KR" sz="1600" dirty="0">
                <a:latin typeface="Helvetica"/>
                <a:ea typeface="맑은 고딕"/>
                <a:cs typeface="Helvetica"/>
              </a:rPr>
              <a:t> 뜻.</a:t>
            </a:r>
            <a:endParaRPr lang="en-US" altLang="ko-KR" sz="1600" dirty="0">
              <a:cs typeface="Helvetic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CE867F-F010-5B45-8207-2C0067BE3A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6D523-6985-904D-8A65-E63E6F38A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Youjip Won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677791"/>
      </p:ext>
    </p:extLst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Helvetica"/>
                <a:cs typeface="Helvetica"/>
              </a:rPr>
              <a:t>Pintos에서의</a:t>
            </a:r>
            <a:r>
              <a:rPr lang="en-US" altLang="ko-KR" dirty="0">
                <a:latin typeface="Helvetica"/>
                <a:cs typeface="Helvetica"/>
              </a:rPr>
              <a:t> Priority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 err="1">
                <a:latin typeface="Helvetica"/>
                <a:ea typeface="맑은 고딕"/>
                <a:cs typeface="Courier New"/>
              </a:rPr>
              <a:t>우선순위</a:t>
            </a:r>
            <a:r>
              <a:rPr lang="en-US" altLang="ko-KR" sz="1800" dirty="0">
                <a:latin typeface="Helvetica"/>
                <a:ea typeface="맑은 고딕"/>
                <a:cs typeface="Courier New"/>
              </a:rPr>
              <a:t> </a:t>
            </a:r>
            <a:r>
              <a:rPr lang="en-US" altLang="ko-KR" sz="1800" dirty="0" err="1">
                <a:latin typeface="Helvetica"/>
                <a:ea typeface="맑은 고딕"/>
                <a:cs typeface="Courier New"/>
              </a:rPr>
              <a:t>범위</a:t>
            </a:r>
            <a:r>
              <a:rPr lang="en-US" altLang="ko-KR" sz="1800" dirty="0">
                <a:latin typeface="Helvetica"/>
                <a:ea typeface="맑은 고딕"/>
                <a:cs typeface="Courier New"/>
              </a:rPr>
              <a:t> : </a:t>
            </a:r>
            <a:r>
              <a:rPr lang="en-US" altLang="ko-KR" sz="1800" dirty="0">
                <a:latin typeface="Courier New"/>
                <a:ea typeface="맑은 고딕"/>
                <a:cs typeface="Courier New"/>
              </a:rPr>
              <a:t>PRI_MIN(=0) </a:t>
            </a:r>
            <a:r>
              <a:rPr lang="en-US" altLang="ko-KR" sz="1800" dirty="0" err="1">
                <a:latin typeface="Courier New"/>
                <a:ea typeface="맑은 고딕"/>
                <a:cs typeface="Courier New"/>
              </a:rPr>
              <a:t>에서</a:t>
            </a:r>
            <a:r>
              <a:rPr lang="en-US" altLang="ko-KR" sz="1800" dirty="0">
                <a:latin typeface="Courier New"/>
                <a:ea typeface="맑은 고딕"/>
                <a:cs typeface="Courier New"/>
              </a:rPr>
              <a:t> PRI_MAX(=63)</a:t>
            </a:r>
            <a:r>
              <a:rPr lang="en-US" altLang="ko-KR" sz="1800" dirty="0" err="1">
                <a:latin typeface="Courier New"/>
                <a:ea typeface="맑은 고딕"/>
                <a:cs typeface="Courier New"/>
              </a:rPr>
              <a:t>까지</a:t>
            </a:r>
            <a:r>
              <a:rPr lang="en-US" altLang="ko-KR" sz="1800" dirty="0">
                <a:latin typeface="Courier New"/>
                <a:ea typeface="맑은 고딕"/>
                <a:cs typeface="Courier New"/>
              </a:rPr>
              <a:t>.</a:t>
            </a:r>
            <a:endParaRPr lang="en-US" altLang="ko-KR" sz="1800" dirty="0">
              <a:latin typeface="Helvetica"/>
              <a:ea typeface="맑은 고딕"/>
              <a:cs typeface="Courier New"/>
            </a:endParaRPr>
          </a:p>
          <a:p>
            <a:pPr lvl="1"/>
            <a:r>
              <a:rPr lang="en-US" altLang="ko-KR" sz="1600" dirty="0" err="1">
                <a:latin typeface="Helvetica"/>
                <a:ea typeface="맑은 고딕"/>
                <a:cs typeface="Courier New"/>
              </a:rPr>
              <a:t>숫자가</a:t>
            </a:r>
            <a:r>
              <a:rPr lang="en-US" altLang="ko-KR" sz="1600" dirty="0">
                <a:latin typeface="Helvetica"/>
                <a:ea typeface="맑은 고딕"/>
                <a:cs typeface="Courier New"/>
              </a:rPr>
              <a:t> 클 </a:t>
            </a:r>
            <a:r>
              <a:rPr lang="en-US" altLang="ko-KR" sz="1600" dirty="0" err="1">
                <a:latin typeface="Helvetica"/>
                <a:ea typeface="맑은 고딕"/>
                <a:cs typeface="Courier New"/>
              </a:rPr>
              <a:t>수록</a:t>
            </a:r>
            <a:r>
              <a:rPr lang="en-US" altLang="ko-KR" sz="1600" dirty="0">
                <a:latin typeface="Helvetica"/>
                <a:ea typeface="맑은 고딕"/>
                <a:cs typeface="Courier New"/>
              </a:rPr>
              <a:t> </a:t>
            </a:r>
            <a:r>
              <a:rPr lang="en-US" altLang="ko-KR" sz="1600" dirty="0" err="1">
                <a:latin typeface="Helvetica"/>
                <a:ea typeface="맑은 고딕"/>
                <a:cs typeface="Courier New"/>
              </a:rPr>
              <a:t>우선순위가</a:t>
            </a:r>
            <a:r>
              <a:rPr lang="en-US" altLang="ko-KR" sz="1600" dirty="0">
                <a:latin typeface="Helvetica"/>
                <a:ea typeface="맑은 고딕"/>
                <a:cs typeface="Courier New"/>
              </a:rPr>
              <a:t> </a:t>
            </a:r>
            <a:r>
              <a:rPr lang="en-US" altLang="ko-KR" sz="1600" dirty="0" err="1">
                <a:latin typeface="Helvetica"/>
                <a:ea typeface="맑은 고딕"/>
                <a:cs typeface="Courier New"/>
              </a:rPr>
              <a:t>높다</a:t>
            </a:r>
            <a:r>
              <a:rPr lang="en-US" altLang="ko-KR" sz="1600" dirty="0">
                <a:latin typeface="Courier New"/>
                <a:ea typeface="맑은 고딕"/>
                <a:cs typeface="Courier New"/>
              </a:rPr>
              <a:t>.</a:t>
            </a:r>
          </a:p>
          <a:p>
            <a:pPr lvl="1"/>
            <a:r>
              <a:rPr lang="en-US" altLang="ko-KR" sz="1600" dirty="0" err="1">
                <a:latin typeface="Helvetica"/>
                <a:ea typeface="맑은 고딕"/>
                <a:cs typeface="Courier New"/>
              </a:rPr>
              <a:t>기본</a:t>
            </a:r>
            <a:r>
              <a:rPr lang="en-US" altLang="ko-KR" sz="1600" dirty="0">
                <a:latin typeface="Helvetica"/>
                <a:ea typeface="맑은 고딕"/>
                <a:cs typeface="Courier New"/>
              </a:rPr>
              <a:t> </a:t>
            </a:r>
            <a:r>
              <a:rPr lang="en-US" altLang="ko-KR" sz="1600" dirty="0" err="1">
                <a:latin typeface="Helvetica"/>
                <a:ea typeface="맑은 고딕"/>
                <a:cs typeface="Courier New"/>
              </a:rPr>
              <a:t>우선순위는</a:t>
            </a:r>
            <a:r>
              <a:rPr lang="en-US" altLang="ko-KR" sz="1600" dirty="0">
                <a:latin typeface="Helvetica"/>
                <a:ea typeface="맑은 고딕"/>
                <a:cs typeface="Courier New"/>
              </a:rPr>
              <a:t> </a:t>
            </a:r>
            <a:r>
              <a:rPr lang="en-US" altLang="ko-KR" sz="1600" dirty="0">
                <a:latin typeface="Courier New"/>
                <a:ea typeface="맑은 고딕"/>
                <a:cs typeface="Courier New"/>
              </a:rPr>
              <a:t>PRI_DEFAULT(=31)</a:t>
            </a:r>
            <a:r>
              <a:rPr lang="en-US" altLang="ko-KR" sz="1600" dirty="0" err="1">
                <a:latin typeface="Courier New"/>
                <a:ea typeface="맑은 고딕"/>
                <a:cs typeface="Courier New"/>
              </a:rPr>
              <a:t>입니다</a:t>
            </a:r>
            <a:r>
              <a:rPr lang="en-US" altLang="ko-KR" sz="1600" dirty="0">
                <a:latin typeface="Courier New"/>
                <a:ea typeface="맑은 고딕"/>
                <a:cs typeface="Courier New"/>
              </a:rPr>
              <a:t>.(</a:t>
            </a:r>
            <a:r>
              <a:rPr lang="en-US" altLang="ko-KR" sz="1600" dirty="0" err="1">
                <a:latin typeface="Courier New"/>
                <a:ea typeface="맑은 고딕"/>
                <a:cs typeface="Courier New"/>
              </a:rPr>
              <a:t>중간값</a:t>
            </a:r>
            <a:r>
              <a:rPr lang="en-US" altLang="ko-KR" sz="1600" dirty="0">
                <a:latin typeface="Courier New"/>
                <a:ea typeface="맑은 고딕"/>
                <a:cs typeface="Courier New"/>
              </a:rPr>
              <a:t>)</a:t>
            </a:r>
          </a:p>
          <a:p>
            <a:r>
              <a:rPr lang="en-US" altLang="ko-KR" sz="1800" dirty="0" err="1">
                <a:latin typeface="Helvetica"/>
                <a:ea typeface="맑은 고딕"/>
                <a:cs typeface="Courier New"/>
              </a:rPr>
              <a:t>PintOS는</a:t>
            </a:r>
            <a:r>
              <a:rPr lang="en-US" altLang="ko-KR" sz="1800" dirty="0">
                <a:latin typeface="Helvetica"/>
                <a:ea typeface="맑은 고딕"/>
                <a:cs typeface="Courier New"/>
              </a:rPr>
              <a:t> </a:t>
            </a:r>
            <a:r>
              <a:rPr lang="en-US" altLang="ko-KR" sz="1800" dirty="0" err="1">
                <a:latin typeface="Courier New"/>
                <a:ea typeface="맑은 고딕"/>
                <a:cs typeface="Courier New"/>
              </a:rPr>
              <a:t>thread_create</a:t>
            </a:r>
            <a:r>
              <a:rPr lang="en-US" altLang="ko-KR" sz="1800" dirty="0">
                <a:latin typeface="Courier New"/>
                <a:ea typeface="맑은 고딕"/>
                <a:cs typeface="Courier New"/>
              </a:rPr>
              <a:t>()를 </a:t>
            </a:r>
            <a:r>
              <a:rPr lang="en-US" altLang="ko-KR" sz="1800" dirty="0" err="1">
                <a:latin typeface="Courier New"/>
                <a:ea typeface="맑은 고딕"/>
                <a:cs typeface="Courier New"/>
              </a:rPr>
              <a:t>통해</a:t>
            </a:r>
            <a:r>
              <a:rPr lang="en-US" altLang="ko-KR" sz="1800" dirty="0">
                <a:latin typeface="Courier New"/>
                <a:ea typeface="맑은 고딕"/>
                <a:cs typeface="Courier New"/>
              </a:rPr>
              <a:t> </a:t>
            </a:r>
            <a:r>
              <a:rPr lang="en-US" altLang="ko-KR" sz="1800" dirty="0" err="1">
                <a:latin typeface="Courier New"/>
                <a:ea typeface="맑은 고딕"/>
                <a:cs typeface="Courier New"/>
              </a:rPr>
              <a:t>스레드를</a:t>
            </a:r>
            <a:r>
              <a:rPr lang="en-US" altLang="ko-KR" sz="1800" dirty="0">
                <a:latin typeface="Courier New"/>
                <a:ea typeface="맑은 고딕"/>
                <a:cs typeface="Courier New"/>
              </a:rPr>
              <a:t> </a:t>
            </a:r>
            <a:r>
              <a:rPr lang="en-US" altLang="ko-KR" sz="1800" dirty="0" err="1">
                <a:latin typeface="Courier New"/>
                <a:ea typeface="맑은 고딕"/>
                <a:cs typeface="Courier New"/>
              </a:rPr>
              <a:t>생성할</a:t>
            </a:r>
            <a:r>
              <a:rPr lang="en-US" altLang="ko-KR" sz="1800" dirty="0">
                <a:latin typeface="Courier New"/>
                <a:ea typeface="맑은 고딕"/>
                <a:cs typeface="Courier New"/>
              </a:rPr>
              <a:t> 때, </a:t>
            </a:r>
            <a:br>
              <a:rPr lang="en-US" altLang="ko-KR" sz="1800" dirty="0">
                <a:latin typeface="Courier New"/>
                <a:ea typeface="맑은 고딕"/>
                <a:cs typeface="Courier New"/>
              </a:rPr>
            </a:br>
            <a:r>
              <a:rPr lang="en-US" altLang="ko-KR" sz="1800" dirty="0" err="1">
                <a:latin typeface="Courier New"/>
                <a:ea typeface="맑은 고딕"/>
                <a:cs typeface="Courier New"/>
              </a:rPr>
              <a:t>스레드의</a:t>
            </a:r>
            <a:r>
              <a:rPr lang="en-US" altLang="ko-KR" sz="1800" dirty="0">
                <a:latin typeface="Courier New"/>
                <a:ea typeface="맑은 고딕"/>
                <a:cs typeface="Courier New"/>
              </a:rPr>
              <a:t> </a:t>
            </a:r>
            <a:r>
              <a:rPr lang="en-US" altLang="ko-KR" sz="1800" dirty="0" err="1">
                <a:latin typeface="Courier New"/>
                <a:ea typeface="맑은 고딕"/>
                <a:cs typeface="Courier New"/>
              </a:rPr>
              <a:t>우선순위를</a:t>
            </a:r>
            <a:r>
              <a:rPr lang="en-US" altLang="ko-KR" sz="1800" dirty="0">
                <a:latin typeface="Courier New"/>
                <a:ea typeface="맑은 고딕"/>
                <a:cs typeface="Courier New"/>
              </a:rPr>
              <a:t> </a:t>
            </a:r>
            <a:r>
              <a:rPr lang="en-US" altLang="ko-KR" sz="1800" dirty="0" err="1">
                <a:latin typeface="Courier New"/>
                <a:ea typeface="맑은 고딕"/>
                <a:cs typeface="Courier New"/>
              </a:rPr>
              <a:t>초기화합니다</a:t>
            </a:r>
            <a:r>
              <a:rPr lang="en-US" altLang="ko-KR" sz="1800" dirty="0">
                <a:latin typeface="Courier New"/>
                <a:ea typeface="맑은 고딕"/>
                <a:cs typeface="Courier New"/>
              </a:rPr>
              <a:t>.</a:t>
            </a:r>
          </a:p>
          <a:p>
            <a:r>
              <a:rPr lang="en-US" altLang="ko-KR" sz="1800" dirty="0" err="1">
                <a:latin typeface="Helvetica"/>
                <a:ea typeface="맑은 고딕"/>
                <a:cs typeface="Helvetica"/>
              </a:rPr>
              <a:t>기존</a:t>
            </a:r>
            <a:r>
              <a:rPr lang="en-US" altLang="ko-KR" sz="1800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sz="1800" dirty="0" err="1">
                <a:latin typeface="Helvetica"/>
                <a:ea typeface="맑은 고딕"/>
                <a:cs typeface="Helvetica"/>
              </a:rPr>
              <a:t>함수</a:t>
            </a:r>
            <a:r>
              <a:rPr lang="en-US" altLang="ko-KR" sz="1800" dirty="0">
                <a:latin typeface="Helvetica"/>
                <a:ea typeface="맑은 고딕"/>
                <a:cs typeface="Helvetica"/>
              </a:rPr>
              <a:t>(Existing functions)</a:t>
            </a:r>
          </a:p>
          <a:p>
            <a:pPr lvl="1"/>
            <a:r>
              <a:rPr lang="en-US" altLang="ko-KR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thread_set_priority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new_priority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2"/>
            <a:r>
              <a:rPr lang="en-US" altLang="ko-KR" sz="1400" dirty="0" err="1">
                <a:latin typeface="Helvetica"/>
                <a:ea typeface="맑은 고딕"/>
                <a:cs typeface="Helvetica"/>
              </a:rPr>
              <a:t>현재</a:t>
            </a:r>
            <a:r>
              <a:rPr lang="en-US" altLang="ko-KR" sz="1400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sz="1400" dirty="0" err="1">
                <a:latin typeface="Helvetica"/>
                <a:ea typeface="맑은 고딕"/>
                <a:cs typeface="Helvetica"/>
              </a:rPr>
              <a:t>스레드의</a:t>
            </a:r>
            <a:r>
              <a:rPr lang="en-US" altLang="ko-KR" sz="1400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sz="1400" dirty="0" err="1">
                <a:latin typeface="Helvetica"/>
                <a:ea typeface="맑은 고딕"/>
                <a:cs typeface="Helvetica"/>
              </a:rPr>
              <a:t>우선순위를</a:t>
            </a:r>
            <a:r>
              <a:rPr lang="en-US" altLang="ko-KR" sz="1400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sz="1400" dirty="0" err="1">
                <a:latin typeface="Helvetica"/>
                <a:ea typeface="맑은 고딕"/>
                <a:cs typeface="Helvetica"/>
              </a:rPr>
              <a:t>인자</a:t>
            </a:r>
            <a:r>
              <a:rPr lang="en-US" altLang="ko-KR" sz="1400" dirty="0">
                <a:latin typeface="Helvetica"/>
                <a:ea typeface="맑은 고딕"/>
                <a:cs typeface="Helvetica"/>
              </a:rPr>
              <a:t> </a:t>
            </a:r>
            <a:r>
              <a:rPr lang="en-US" altLang="ko-KR" sz="1400" dirty="0" err="1">
                <a:latin typeface="Courier New"/>
                <a:ea typeface="맑은 고딕"/>
                <a:cs typeface="Courier New"/>
              </a:rPr>
              <a:t>new_priority</a:t>
            </a:r>
            <a:r>
              <a:rPr lang="en-US" altLang="ko-KR" sz="1400" dirty="0">
                <a:latin typeface="Courier New"/>
                <a:ea typeface="맑은 고딕"/>
                <a:cs typeface="Courier New"/>
              </a:rPr>
              <a:t> </a:t>
            </a:r>
            <a:r>
              <a:rPr lang="en-US" altLang="ko-KR" sz="1400" dirty="0" err="1">
                <a:latin typeface="Courier New"/>
                <a:ea typeface="맑은 고딕"/>
                <a:cs typeface="Courier New"/>
              </a:rPr>
              <a:t>값으로</a:t>
            </a:r>
            <a:r>
              <a:rPr lang="en-US" altLang="ko-KR" sz="1400" dirty="0">
                <a:latin typeface="Courier New"/>
                <a:ea typeface="맑은 고딕"/>
                <a:cs typeface="Courier New"/>
              </a:rPr>
              <a:t> </a:t>
            </a:r>
            <a:r>
              <a:rPr lang="en-US" altLang="ko-KR" sz="1400" dirty="0" err="1">
                <a:latin typeface="Courier New"/>
                <a:ea typeface="맑은 고딕"/>
                <a:cs typeface="Courier New"/>
              </a:rPr>
              <a:t>변경</a:t>
            </a:r>
            <a:r>
              <a:rPr lang="en-US" altLang="ko-KR" sz="1400" dirty="0">
                <a:latin typeface="Courier New"/>
                <a:ea typeface="맑은 고딕"/>
                <a:cs typeface="Courier New"/>
              </a:rPr>
              <a:t>.</a:t>
            </a:r>
          </a:p>
          <a:p>
            <a:pPr lvl="1"/>
            <a:r>
              <a:rPr lang="en-US" altLang="ko-KR" sz="1600" dirty="0">
                <a:solidFill>
                  <a:srgbClr val="00B050"/>
                </a:solidFill>
                <a:latin typeface="Courier New"/>
                <a:ea typeface="맑은 고딕"/>
                <a:cs typeface="Courier New"/>
              </a:rPr>
              <a:t>int</a:t>
            </a:r>
            <a:r>
              <a:rPr lang="en-US" altLang="ko-KR" sz="1600" dirty="0">
                <a:latin typeface="Courier New"/>
                <a:ea typeface="맑은 고딕"/>
                <a:cs typeface="Courier New"/>
              </a:rPr>
              <a:t> </a:t>
            </a:r>
            <a:r>
              <a:rPr lang="en-US" altLang="ko-KR" sz="1600" dirty="0" err="1">
                <a:latin typeface="Courier New"/>
                <a:ea typeface="맑은 고딕"/>
                <a:cs typeface="Courier New"/>
              </a:rPr>
              <a:t>thread_get_priority</a:t>
            </a:r>
            <a:r>
              <a:rPr lang="en-US" altLang="ko-KR" sz="1600" dirty="0">
                <a:latin typeface="Courier New"/>
                <a:ea typeface="맑은 고딕"/>
                <a:cs typeface="Courier New"/>
              </a:rPr>
              <a:t> (</a:t>
            </a:r>
            <a:r>
              <a:rPr lang="en-US" altLang="ko-KR" sz="1600" dirty="0">
                <a:solidFill>
                  <a:srgbClr val="00B050"/>
                </a:solidFill>
                <a:latin typeface="Courier New"/>
                <a:ea typeface="맑은 고딕"/>
                <a:cs typeface="Courier New"/>
              </a:rPr>
              <a:t>void</a:t>
            </a:r>
            <a:r>
              <a:rPr lang="en-US" altLang="ko-KR" sz="1600" dirty="0">
                <a:latin typeface="Courier New"/>
                <a:ea typeface="맑은 고딕"/>
                <a:cs typeface="Courier New"/>
              </a:rPr>
              <a:t>)</a:t>
            </a:r>
          </a:p>
          <a:p>
            <a:pPr lvl="2"/>
            <a:r>
              <a:rPr lang="en-US" altLang="ko-KR" sz="1400" err="1">
                <a:latin typeface="Helvetica"/>
                <a:ea typeface="맑은 고딕"/>
                <a:cs typeface="Courier New"/>
              </a:rPr>
              <a:t>현재</a:t>
            </a:r>
            <a:r>
              <a:rPr lang="en-US" altLang="ko-KR" sz="1400" dirty="0">
                <a:latin typeface="Helvetica"/>
                <a:ea typeface="맑은 고딕"/>
                <a:cs typeface="Courier New"/>
              </a:rPr>
              <a:t> </a:t>
            </a:r>
            <a:r>
              <a:rPr lang="en-US" altLang="ko-KR" sz="1400" err="1">
                <a:latin typeface="Helvetica"/>
                <a:ea typeface="맑은 고딕"/>
                <a:cs typeface="Courier New"/>
              </a:rPr>
              <a:t>스레드의</a:t>
            </a:r>
            <a:r>
              <a:rPr lang="en-US" altLang="ko-KR" sz="1400" dirty="0">
                <a:latin typeface="Helvetica"/>
                <a:ea typeface="맑은 고딕"/>
                <a:cs typeface="Courier New"/>
              </a:rPr>
              <a:t> </a:t>
            </a:r>
            <a:r>
              <a:rPr lang="en-US" altLang="ko-KR" sz="1400" err="1">
                <a:latin typeface="Helvetica"/>
                <a:ea typeface="맑은 고딕"/>
                <a:cs typeface="Courier New"/>
              </a:rPr>
              <a:t>우선순위를</a:t>
            </a:r>
            <a:r>
              <a:rPr lang="en-US" altLang="ko-KR" sz="1400" dirty="0">
                <a:latin typeface="Helvetica"/>
                <a:ea typeface="맑은 고딕"/>
                <a:cs typeface="Courier New"/>
              </a:rPr>
              <a:t> </a:t>
            </a:r>
            <a:r>
              <a:rPr lang="en-US" altLang="ko-KR" sz="1400" err="1">
                <a:latin typeface="Helvetica"/>
                <a:ea typeface="맑은 고딕"/>
                <a:cs typeface="Courier New"/>
              </a:rPr>
              <a:t>반환</a:t>
            </a:r>
            <a:r>
              <a:rPr lang="en-US" altLang="ko-KR" sz="1400">
                <a:latin typeface="Helvetica"/>
                <a:ea typeface="맑은 고딕"/>
                <a:cs typeface="Courier New"/>
              </a:rPr>
              <a:t>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588862"/>
      </p:ext>
    </p:extLst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Helvetica"/>
                <a:cs typeface="Helvetica"/>
              </a:rPr>
              <a:t>우선순위</a:t>
            </a:r>
            <a:r>
              <a:rPr lang="en-US" altLang="ko-KR" dirty="0">
                <a:latin typeface="Helvetica"/>
                <a:cs typeface="Helvetica"/>
              </a:rPr>
              <a:t> </a:t>
            </a:r>
            <a:r>
              <a:rPr lang="en-US" altLang="ko-KR" dirty="0" err="1">
                <a:latin typeface="Helvetica"/>
                <a:cs typeface="Helvetica"/>
              </a:rPr>
              <a:t>스케줄링</a:t>
            </a:r>
            <a:r>
              <a:rPr lang="en-US" altLang="ko-KR" dirty="0">
                <a:latin typeface="Helvetica"/>
                <a:cs typeface="Helvetica"/>
              </a:rPr>
              <a:t> </a:t>
            </a:r>
            <a:r>
              <a:rPr lang="en-US" altLang="ko-KR" dirty="0" err="1">
                <a:latin typeface="Helvetica"/>
                <a:cs typeface="Helvetica"/>
              </a:rPr>
              <a:t>구현</a:t>
            </a:r>
            <a:r>
              <a:rPr lang="en-US" altLang="ko-KR" dirty="0">
                <a:latin typeface="Helvetica"/>
                <a:cs typeface="Helvetica"/>
              </a:rPr>
              <a:t>(Implementation of Priority Scheduling)</a:t>
            </a:r>
            <a:endParaRPr lang="ko-KR" altLang="en-US" dirty="0">
              <a:latin typeface="Helvetica"/>
              <a:cs typeface="Helvetic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895782"/>
            <a:ext cx="8208912" cy="470917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tid_t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thread_create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char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*name, </a:t>
            </a:r>
            <a:r>
              <a:rPr lang="en-US" altLang="ko-KR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priority,</a:t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   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thread_func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*function, </a:t>
            </a:r>
            <a:r>
              <a:rPr lang="en-US" altLang="ko-KR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*aux)</a:t>
            </a:r>
          </a:p>
          <a:p>
            <a:pPr marL="0" indent="0">
              <a:buNone/>
            </a:pPr>
            <a:endParaRPr lang="en-US" altLang="ko-K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800" dirty="0"/>
              <a:t>Point of updates</a:t>
            </a:r>
            <a:endParaRPr lang="en-US" altLang="ko-KR" sz="1600" dirty="0"/>
          </a:p>
          <a:p>
            <a:pPr lvl="1"/>
            <a:r>
              <a:rPr lang="en-US" sz="1600" dirty="0" err="1">
                <a:latin typeface="Courier New"/>
                <a:ea typeface="맑은 고딕"/>
                <a:cs typeface="Courier New"/>
              </a:rPr>
              <a:t>ready_list</a:t>
            </a:r>
            <a:r>
              <a:rPr lang="en-US" altLang="ko-KR" sz="1600" dirty="0" err="1">
                <a:latin typeface="Helvetica"/>
                <a:ea typeface="맑은 고딕"/>
                <a:cs typeface="Helvetica"/>
              </a:rPr>
              <a:t>에</a:t>
            </a:r>
            <a:r>
              <a:rPr lang="en-US" altLang="ko-KR" sz="1600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sz="1600" dirty="0" err="1">
                <a:latin typeface="Helvetica"/>
                <a:ea typeface="맑은 고딕"/>
                <a:cs typeface="Helvetica"/>
              </a:rPr>
              <a:t>스레드</a:t>
            </a:r>
            <a:r>
              <a:rPr lang="en-US" altLang="ko-KR" sz="1600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sz="1600" dirty="0" err="1">
                <a:latin typeface="Helvetica"/>
                <a:ea typeface="맑은 고딕"/>
                <a:cs typeface="Helvetica"/>
              </a:rPr>
              <a:t>추가할</a:t>
            </a:r>
            <a:r>
              <a:rPr lang="en-US" altLang="ko-KR" sz="1600" dirty="0">
                <a:latin typeface="Helvetica"/>
                <a:ea typeface="맑은 고딕"/>
                <a:cs typeface="Helvetica"/>
              </a:rPr>
              <a:t> 때, </a:t>
            </a:r>
            <a:r>
              <a:rPr lang="en-US" altLang="ko-KR" sz="1600" dirty="0" err="1">
                <a:latin typeface="Helvetica"/>
                <a:ea typeface="맑은 고딕"/>
                <a:cs typeface="Helvetica"/>
              </a:rPr>
              <a:t>우선순위에</a:t>
            </a:r>
            <a:r>
              <a:rPr lang="en-US" altLang="ko-KR" sz="1600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sz="1600" dirty="0" err="1">
                <a:latin typeface="Helvetica"/>
                <a:ea typeface="맑은 고딕"/>
                <a:cs typeface="Helvetica"/>
              </a:rPr>
              <a:t>따라</a:t>
            </a:r>
            <a:r>
              <a:rPr lang="en-US" altLang="ko-KR" sz="1600" dirty="0">
                <a:latin typeface="Helvetica"/>
                <a:ea typeface="맑은 고딕"/>
                <a:cs typeface="Helvetica"/>
              </a:rPr>
              <a:t> </a:t>
            </a:r>
            <a:r>
              <a:rPr lang="en-US" altLang="ko-KR" sz="1600" dirty="0" err="1">
                <a:latin typeface="Helvetica"/>
                <a:ea typeface="맑은 고딕"/>
                <a:cs typeface="Helvetica"/>
              </a:rPr>
              <a:t>추가한다</a:t>
            </a:r>
            <a:r>
              <a:rPr lang="en-US" altLang="ko-KR" sz="1600" dirty="0">
                <a:latin typeface="Helvetica"/>
                <a:ea typeface="맑은 고딕"/>
                <a:cs typeface="Helvetica"/>
              </a:rPr>
              <a:t>.(</a:t>
            </a:r>
            <a:r>
              <a:rPr lang="en-US" altLang="ko-KR" sz="1600" dirty="0" err="1">
                <a:latin typeface="Helvetica"/>
                <a:ea typeface="맑은 고딕"/>
                <a:cs typeface="Helvetica"/>
              </a:rPr>
              <a:t>확장</a:t>
            </a:r>
            <a:r>
              <a:rPr lang="en-US" altLang="ko-KR" sz="1600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sz="1600" dirty="0" err="1">
                <a:latin typeface="Helvetica"/>
                <a:ea typeface="맑은 고딕"/>
                <a:cs typeface="Helvetica"/>
              </a:rPr>
              <a:t>불가함</a:t>
            </a:r>
            <a:r>
              <a:rPr lang="en-US" altLang="ko-KR" sz="1600" dirty="0">
                <a:latin typeface="Helvetica"/>
                <a:ea typeface="맑은 고딕"/>
                <a:cs typeface="Helvetica"/>
              </a:rPr>
              <a:t>)</a:t>
            </a:r>
          </a:p>
          <a:p>
            <a:pPr lvl="1"/>
            <a:r>
              <a:rPr lang="en-US" altLang="ko-KR" sz="1600" dirty="0" err="1">
                <a:latin typeface="Courier New"/>
                <a:ea typeface="맑은 고딕"/>
                <a:cs typeface="Courier New"/>
              </a:rPr>
              <a:t>ready_list에</a:t>
            </a:r>
            <a:r>
              <a:rPr lang="en-US" altLang="ko-KR" sz="1600" dirty="0">
                <a:latin typeface="Courier New"/>
                <a:ea typeface="맑은 고딕"/>
                <a:cs typeface="Courier New"/>
              </a:rPr>
              <a:t> </a:t>
            </a:r>
            <a:r>
              <a:rPr lang="en-US" altLang="ko-KR" sz="1600" dirty="0" err="1">
                <a:latin typeface="Courier New"/>
                <a:ea typeface="맑은 고딕"/>
                <a:cs typeface="Courier New"/>
              </a:rPr>
              <a:t>스레드</a:t>
            </a:r>
            <a:r>
              <a:rPr lang="en-US" altLang="ko-KR" sz="1600" dirty="0">
                <a:latin typeface="Courier New"/>
                <a:ea typeface="맑은 고딕"/>
                <a:cs typeface="Courier New"/>
              </a:rPr>
              <a:t> </a:t>
            </a:r>
            <a:r>
              <a:rPr lang="en-US" altLang="ko-KR" sz="1600" dirty="0" err="1">
                <a:latin typeface="Courier New"/>
                <a:ea typeface="맑은 고딕"/>
                <a:cs typeface="Courier New"/>
              </a:rPr>
              <a:t>추가한</a:t>
            </a:r>
            <a:r>
              <a:rPr lang="en-US" altLang="ko-KR" sz="1600" dirty="0">
                <a:latin typeface="Courier New"/>
                <a:ea typeface="맑은 고딕"/>
                <a:cs typeface="Courier New"/>
              </a:rPr>
              <a:t> 후, </a:t>
            </a:r>
            <a:br>
              <a:rPr lang="en-US" altLang="ko-KR" sz="1600" dirty="0">
                <a:latin typeface="Courier New"/>
                <a:ea typeface="맑은 고딕"/>
                <a:cs typeface="Courier New"/>
              </a:rPr>
            </a:br>
            <a:r>
              <a:rPr lang="en-US" altLang="ko-KR" sz="1600" dirty="0" err="1">
                <a:latin typeface="Courier New"/>
                <a:ea typeface="맑은 고딕"/>
                <a:cs typeface="Courier New"/>
              </a:rPr>
              <a:t>현재</a:t>
            </a:r>
            <a:r>
              <a:rPr lang="en-US" altLang="ko-KR" sz="1600" dirty="0">
                <a:latin typeface="Courier New"/>
                <a:ea typeface="맑은 고딕"/>
                <a:cs typeface="Courier New"/>
              </a:rPr>
              <a:t> </a:t>
            </a:r>
            <a:r>
              <a:rPr lang="en-US" altLang="ko-KR" sz="1600" dirty="0" err="1">
                <a:latin typeface="Courier New"/>
                <a:ea typeface="맑은 고딕"/>
                <a:cs typeface="Courier New"/>
              </a:rPr>
              <a:t>스레드</a:t>
            </a:r>
            <a:r>
              <a:rPr lang="en-US" altLang="ko-KR" sz="1600" dirty="0">
                <a:latin typeface="Courier New"/>
                <a:ea typeface="맑은 고딕"/>
                <a:cs typeface="Courier New"/>
              </a:rPr>
              <a:t>(running)와 </a:t>
            </a:r>
            <a:r>
              <a:rPr lang="en-US" altLang="ko-KR" sz="1600" dirty="0" err="1">
                <a:latin typeface="Courier New"/>
                <a:ea typeface="맑은 고딕"/>
                <a:cs typeface="Courier New"/>
              </a:rPr>
              <a:t>우선순위</a:t>
            </a:r>
            <a:r>
              <a:rPr lang="en-US" altLang="ko-KR" sz="1600" dirty="0">
                <a:latin typeface="Courier New"/>
                <a:ea typeface="맑은 고딕"/>
                <a:cs typeface="Courier New"/>
              </a:rPr>
              <a:t> </a:t>
            </a:r>
            <a:r>
              <a:rPr lang="en-US" altLang="ko-KR" sz="1600" dirty="0" err="1">
                <a:latin typeface="Courier New"/>
                <a:ea typeface="맑은 고딕"/>
                <a:cs typeface="Courier New"/>
              </a:rPr>
              <a:t>비교</a:t>
            </a:r>
            <a:r>
              <a:rPr lang="en-US" altLang="ko-KR" sz="1600" dirty="0">
                <a:latin typeface="Courier New"/>
                <a:ea typeface="맑은 고딕"/>
                <a:cs typeface="Courier New"/>
              </a:rPr>
              <a:t>.</a:t>
            </a:r>
          </a:p>
          <a:p>
            <a:pPr lvl="1"/>
            <a:r>
              <a:rPr lang="en-US" altLang="ko-KR" sz="1600" dirty="0">
                <a:latin typeface="Helvetica"/>
                <a:ea typeface="맑은 고딕"/>
                <a:cs typeface="Helvetica"/>
              </a:rPr>
              <a:t>새 </a:t>
            </a:r>
            <a:r>
              <a:rPr lang="en-US" altLang="ko-KR" sz="1600" dirty="0" err="1">
                <a:latin typeface="Helvetica"/>
                <a:ea typeface="맑은 고딕"/>
                <a:cs typeface="Helvetica"/>
              </a:rPr>
              <a:t>스레드가</a:t>
            </a:r>
            <a:r>
              <a:rPr lang="en-US" altLang="ko-KR" sz="1600" dirty="0">
                <a:latin typeface="Helvetica"/>
                <a:ea typeface="맑은 고딕"/>
                <a:cs typeface="Helvetica"/>
              </a:rPr>
              <a:t> running </a:t>
            </a:r>
            <a:r>
              <a:rPr lang="en-US" altLang="ko-KR" sz="1600" dirty="0" err="1">
                <a:latin typeface="Helvetica"/>
                <a:ea typeface="맑은 고딕"/>
                <a:cs typeface="Helvetica"/>
              </a:rPr>
              <a:t>thread보다</a:t>
            </a:r>
            <a:r>
              <a:rPr lang="en-US" altLang="ko-KR" sz="1600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sz="1600" dirty="0" err="1">
                <a:latin typeface="Helvetica"/>
                <a:ea typeface="맑은 고딕"/>
                <a:cs typeface="Helvetica"/>
              </a:rPr>
              <a:t>우선순위가</a:t>
            </a:r>
            <a:r>
              <a:rPr lang="en-US" altLang="ko-KR" sz="1600" dirty="0">
                <a:latin typeface="Helvetica"/>
                <a:ea typeface="맑은 고딕"/>
                <a:cs typeface="Helvetica"/>
              </a:rPr>
              <a:t> 더 </a:t>
            </a:r>
            <a:r>
              <a:rPr lang="en-US" altLang="ko-KR" sz="1600" dirty="0" err="1">
                <a:latin typeface="Helvetica"/>
                <a:ea typeface="맑은 고딕"/>
                <a:cs typeface="Helvetica"/>
              </a:rPr>
              <a:t>높다면</a:t>
            </a:r>
            <a:r>
              <a:rPr lang="en-US" altLang="ko-KR" sz="1600" dirty="0">
                <a:latin typeface="Helvetica"/>
                <a:ea typeface="맑은 고딕"/>
                <a:cs typeface="Helvetica"/>
              </a:rPr>
              <a:t>, </a:t>
            </a:r>
            <a:br>
              <a:rPr lang="en-US" altLang="ko-KR" sz="1600" dirty="0">
                <a:latin typeface="Helvetica"/>
                <a:ea typeface="맑은 고딕"/>
                <a:cs typeface="Helvetica"/>
              </a:rPr>
            </a:br>
            <a:r>
              <a:rPr lang="en-US" altLang="ko-KR" sz="1600" dirty="0">
                <a:latin typeface="Courier New"/>
                <a:ea typeface="맑은 고딕"/>
                <a:cs typeface="Courier New"/>
              </a:rPr>
              <a:t>schedule()</a:t>
            </a:r>
            <a:r>
              <a:rPr lang="en-US" altLang="ko-KR" sz="1600" dirty="0">
                <a:latin typeface="Helvetica"/>
                <a:ea typeface="맑은 고딕"/>
                <a:cs typeface="Helvetica"/>
              </a:rPr>
              <a:t> </a:t>
            </a:r>
            <a:r>
              <a:rPr lang="en-US" altLang="ko-KR" sz="1600" dirty="0" err="1">
                <a:latin typeface="Helvetica"/>
                <a:ea typeface="맑은 고딕"/>
                <a:cs typeface="Helvetica"/>
              </a:rPr>
              <a:t>호출</a:t>
            </a:r>
            <a:r>
              <a:rPr lang="en-US" altLang="ko-KR" sz="1600" dirty="0">
                <a:latin typeface="Helvetica"/>
                <a:ea typeface="맑은 고딕"/>
                <a:cs typeface="Helvetica"/>
              </a:rPr>
              <a:t> (</a:t>
            </a:r>
            <a:r>
              <a:rPr lang="en-US" altLang="ko-KR" sz="1600" dirty="0" err="1">
                <a:latin typeface="Helvetica"/>
                <a:ea typeface="맑은 고딕"/>
                <a:cs typeface="Helvetica"/>
              </a:rPr>
              <a:t>현재</a:t>
            </a:r>
            <a:r>
              <a:rPr lang="en-US" altLang="ko-KR" sz="1600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sz="1600" dirty="0" err="1">
                <a:latin typeface="Helvetica"/>
                <a:ea typeface="맑은 고딕"/>
                <a:cs typeface="Helvetica"/>
              </a:rPr>
              <a:t>스레드가</a:t>
            </a:r>
            <a:r>
              <a:rPr lang="en-US" altLang="ko-KR" sz="1600" dirty="0">
                <a:latin typeface="Helvetica"/>
                <a:ea typeface="맑은 고딕"/>
                <a:cs typeface="Helvetica"/>
              </a:rPr>
              <a:t> CPU </a:t>
            </a:r>
            <a:r>
              <a:rPr lang="en-US" altLang="ko-KR" sz="1600" dirty="0" err="1">
                <a:latin typeface="Helvetica"/>
                <a:ea typeface="맑은 고딕"/>
                <a:cs typeface="Helvetica"/>
              </a:rPr>
              <a:t>제어권을</a:t>
            </a:r>
            <a:r>
              <a:rPr lang="en-US" altLang="ko-KR" sz="1600" dirty="0">
                <a:latin typeface="Helvetica"/>
                <a:ea typeface="맑은 고딕"/>
                <a:cs typeface="Helvetica"/>
              </a:rPr>
              <a:t> </a:t>
            </a:r>
            <a:r>
              <a:rPr lang="en-US" altLang="ko-KR" sz="1600" dirty="0" err="1">
                <a:latin typeface="Helvetica"/>
                <a:ea typeface="맑은 고딕"/>
                <a:cs typeface="Helvetica"/>
              </a:rPr>
              <a:t>양보</a:t>
            </a:r>
            <a:r>
              <a:rPr lang="en-US" altLang="ko-KR" sz="1600" dirty="0">
                <a:latin typeface="Helvetica"/>
                <a:ea typeface="맑은 고딕"/>
                <a:cs typeface="Helvetica"/>
              </a:rPr>
              <a:t>(yield)</a:t>
            </a:r>
            <a:r>
              <a:rPr lang="en-US" altLang="ko-KR" sz="1600" dirty="0" err="1">
                <a:latin typeface="Helvetica"/>
                <a:ea typeface="맑은 고딕"/>
                <a:cs typeface="Helvetica"/>
              </a:rPr>
              <a:t>한다</a:t>
            </a:r>
            <a:r>
              <a:rPr lang="en-US" altLang="ko-KR" sz="1600" dirty="0">
                <a:latin typeface="Helvetica"/>
                <a:ea typeface="맑은 고딕"/>
                <a:cs typeface="Helvetica"/>
              </a:rPr>
              <a:t>)</a:t>
            </a:r>
            <a:r>
              <a:rPr lang="en-US" altLang="ko-KR" sz="1600" dirty="0">
                <a:latin typeface="Courier New"/>
                <a:ea typeface="맑은 고딕"/>
                <a:cs typeface="Courier New"/>
              </a:rPr>
              <a:t>.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871080"/>
      </p:ext>
    </p:extLst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7" name="Google Shape;3387;p256"/>
          <p:cNvSpPr txBox="1">
            <a:spLocks noGrp="1"/>
          </p:cNvSpPr>
          <p:nvPr>
            <p:ph type="title"/>
          </p:nvPr>
        </p:nvSpPr>
        <p:spPr>
          <a:xfrm>
            <a:off x="214313" y="55563"/>
            <a:ext cx="8786812" cy="58578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dk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0" i="0" u="none" strike="noStrike" cap="none" dirty="0" err="1">
                <a:solidFill>
                  <a:srgbClr val="FFFF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thread_create</a:t>
            </a:r>
            <a:r>
              <a:rPr lang="en-US" altLang="ko-KR" sz="2400" b="0" i="0" u="none" strike="noStrike" cap="none" dirty="0">
                <a:solidFill>
                  <a:srgbClr val="FFFF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()</a:t>
            </a:r>
            <a:endParaRPr sz="2400" b="0" i="0" u="none" strike="noStrike" cap="none" dirty="0">
              <a:solidFill>
                <a:srgbClr val="FFFF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</p:txBody>
      </p:sp>
      <p:sp>
        <p:nvSpPr>
          <p:cNvPr id="3388" name="Google Shape;3388;p256"/>
          <p:cNvSpPr txBox="1">
            <a:spLocks noGrp="1"/>
          </p:cNvSpPr>
          <p:nvPr>
            <p:ph type="body" idx="1"/>
          </p:nvPr>
        </p:nvSpPr>
        <p:spPr>
          <a:xfrm>
            <a:off x="214313" y="805437"/>
            <a:ext cx="8786812" cy="5501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285750">
              <a:spcBef>
                <a:spcPts val="320"/>
              </a:spcBef>
              <a:spcAft>
                <a:spcPts val="0"/>
              </a:spcAft>
              <a:buClr>
                <a:srgbClr val="007E3C"/>
              </a:buClr>
              <a:buSzPts val="1600"/>
              <a:buFont typeface="Noto Sans Symbols"/>
              <a:buChar char="•"/>
            </a:pPr>
            <a:r>
              <a:rPr lang="en-US" altLang="ko-KR" sz="1800" dirty="0" err="1">
                <a:solidFill>
                  <a:srgbClr val="0F243E"/>
                </a:solidFill>
                <a:latin typeface="Courier New"/>
                <a:ea typeface="Courier New"/>
                <a:cs typeface="Courier New"/>
                <a:sym typeface="Courier New"/>
              </a:rPr>
              <a:t>ready</a:t>
            </a:r>
            <a:r>
              <a:rPr lang="en-US" altLang="ko-KR" sz="1800" b="0" i="0" u="none" strike="noStrike" cap="none" dirty="0" err="1">
                <a:solidFill>
                  <a:srgbClr val="0F243E"/>
                </a:solidFill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en-US" altLang="ko-KR" sz="1800" dirty="0" err="1">
                <a:solidFill>
                  <a:srgbClr val="0F243E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1800" dirty="0" err="1">
                <a:latin typeface="Helvetica"/>
                <a:ea typeface="Courier New"/>
                <a:cs typeface="Helvetica"/>
                <a:sym typeface="Arial"/>
              </a:rPr>
              <a:t>에</a:t>
            </a:r>
            <a:r>
              <a:rPr lang="en-US" sz="1800" dirty="0">
                <a:latin typeface="Helvetica"/>
                <a:ea typeface="Courier New"/>
                <a:cs typeface="Helvetica"/>
                <a:sym typeface="Arial"/>
              </a:rPr>
              <a:t> </a:t>
            </a:r>
            <a:r>
              <a:rPr lang="en-US" sz="1800" dirty="0" err="1">
                <a:latin typeface="Helvetica"/>
                <a:ea typeface="Courier New"/>
                <a:cs typeface="Helvetica"/>
                <a:sym typeface="Arial"/>
              </a:rPr>
              <a:t>스레드를</a:t>
            </a:r>
            <a:r>
              <a:rPr lang="en-US" sz="1800" dirty="0">
                <a:latin typeface="Helvetica"/>
                <a:ea typeface="Courier New"/>
                <a:cs typeface="Helvetica"/>
                <a:sym typeface="Arial"/>
              </a:rPr>
              <a:t> </a:t>
            </a:r>
            <a:r>
              <a:rPr lang="en-US" sz="1800" dirty="0" err="1">
                <a:latin typeface="Helvetica"/>
                <a:ea typeface="Courier New"/>
                <a:cs typeface="Helvetica"/>
                <a:sym typeface="Arial"/>
              </a:rPr>
              <a:t>삽입할</a:t>
            </a:r>
            <a:r>
              <a:rPr lang="en-US" sz="1800" dirty="0">
                <a:latin typeface="Helvetica"/>
                <a:ea typeface="Courier New"/>
                <a:cs typeface="Helvetica"/>
                <a:sym typeface="Arial"/>
              </a:rPr>
              <a:t> </a:t>
            </a:r>
            <a:r>
              <a:rPr lang="ko-KR" altLang="en-US" sz="1800" dirty="0">
                <a:latin typeface="Helvetica"/>
                <a:ea typeface="Courier New"/>
                <a:cs typeface="Helvetica"/>
                <a:sym typeface="Arial"/>
              </a:rPr>
              <a:t>때,</a:t>
            </a:r>
            <a:br>
              <a:rPr lang="ko-KR" altLang="en-US" sz="1800" dirty="0">
                <a:latin typeface="Helvetica"/>
                <a:ea typeface="Courier New"/>
                <a:cs typeface="Helvetica"/>
                <a:sym typeface="Arial"/>
              </a:rPr>
            </a:br>
            <a:r>
              <a:rPr lang="ko-KR" altLang="en-US" sz="1800" dirty="0">
                <a:latin typeface="Helvetica"/>
                <a:ea typeface="Courier New"/>
                <a:cs typeface="Helvetica"/>
                <a:sym typeface="Arial"/>
              </a:rPr>
              <a:t>신규 생성 스레드와 현재</a:t>
            </a:r>
            <a:r>
              <a:rPr lang="en-US" sz="1800" dirty="0">
                <a:latin typeface="Helvetica"/>
                <a:ea typeface="Courier New"/>
                <a:cs typeface="Helvetica"/>
                <a:sym typeface="Arial"/>
              </a:rPr>
              <a:t> </a:t>
            </a:r>
            <a:r>
              <a:rPr lang="en-US" sz="1800" dirty="0" err="1">
                <a:latin typeface="Helvetica"/>
                <a:ea typeface="Courier New"/>
                <a:cs typeface="Helvetica"/>
                <a:sym typeface="Arial"/>
              </a:rPr>
              <a:t>실행</a:t>
            </a:r>
            <a:r>
              <a:rPr lang="en-US" sz="1800" dirty="0">
                <a:latin typeface="Helvetica"/>
                <a:ea typeface="Courier New"/>
                <a:cs typeface="Helvetica"/>
                <a:sym typeface="Arial"/>
              </a:rPr>
              <a:t> </a:t>
            </a:r>
            <a:r>
              <a:rPr lang="en-US" sz="1800" dirty="0" err="1">
                <a:latin typeface="Helvetica"/>
                <a:ea typeface="Courier New"/>
                <a:cs typeface="Helvetica"/>
                <a:sym typeface="Arial"/>
              </a:rPr>
              <a:t>중인</a:t>
            </a:r>
            <a:r>
              <a:rPr lang="en-US" sz="1800" dirty="0">
                <a:latin typeface="Helvetica"/>
                <a:ea typeface="Courier New"/>
                <a:cs typeface="Helvetica"/>
                <a:sym typeface="Arial"/>
              </a:rPr>
              <a:t> </a:t>
            </a:r>
            <a:r>
              <a:rPr lang="ko-KR" altLang="en-US" sz="1800" dirty="0">
                <a:latin typeface="Helvetica"/>
                <a:ea typeface="Courier New"/>
                <a:cs typeface="Helvetica"/>
                <a:sym typeface="Arial"/>
              </a:rPr>
              <a:t>스레드의</a:t>
            </a:r>
            <a:r>
              <a:rPr lang="en-US" sz="1800" dirty="0">
                <a:latin typeface="Helvetica"/>
                <a:ea typeface="Courier New"/>
                <a:cs typeface="Helvetica"/>
                <a:sym typeface="Arial"/>
              </a:rPr>
              <a:t> </a:t>
            </a:r>
            <a:r>
              <a:rPr lang="en-US" sz="1800" dirty="0" err="1">
                <a:latin typeface="Helvetica"/>
                <a:ea typeface="Courier New"/>
                <a:cs typeface="Helvetica"/>
                <a:sym typeface="Arial"/>
              </a:rPr>
              <a:t>우선순위를</a:t>
            </a:r>
            <a:r>
              <a:rPr lang="en-US" sz="1800" dirty="0">
                <a:latin typeface="Helvetica"/>
                <a:ea typeface="Courier New"/>
                <a:cs typeface="Helvetica"/>
                <a:sym typeface="Arial"/>
              </a:rPr>
              <a:t> </a:t>
            </a:r>
            <a:r>
              <a:rPr lang="en-US" sz="1800" dirty="0" err="1">
                <a:latin typeface="Helvetica"/>
                <a:ea typeface="Courier New"/>
                <a:cs typeface="Helvetica"/>
                <a:sym typeface="Arial"/>
              </a:rPr>
              <a:t>비교합니다</a:t>
            </a:r>
            <a:r>
              <a:rPr lang="en-US" sz="1800" dirty="0">
                <a:latin typeface="Helvetica"/>
                <a:ea typeface="Courier New"/>
                <a:cs typeface="Helvetica"/>
                <a:sym typeface="Arial"/>
              </a:rPr>
              <a:t>.</a:t>
            </a:r>
            <a:r>
              <a:rPr lang="en-US" altLang="ko-KR" sz="1800" dirty="0">
                <a:solidFill>
                  <a:srgbClr val="0F243E"/>
                </a:solidFill>
                <a:latin typeface="Arial"/>
                <a:ea typeface="Courier New"/>
                <a:cs typeface="Arial"/>
                <a:sym typeface="Arial"/>
              </a:rPr>
              <a:t> </a:t>
            </a:r>
            <a:endParaRPr lang="en-US" altLang="ko-KR" sz="1800" b="0" i="0" u="none" strike="noStrike" cap="none" dirty="0">
              <a:solidFill>
                <a:srgbClr val="0F243E"/>
              </a:solidFill>
              <a:latin typeface="Arial"/>
              <a:ea typeface="Arial"/>
              <a:cs typeface="Arial"/>
            </a:endParaRPr>
          </a:p>
          <a:p>
            <a:pPr indent="-285750">
              <a:spcBef>
                <a:spcPts val="320"/>
              </a:spcBef>
              <a:spcAft>
                <a:spcPts val="0"/>
              </a:spcAft>
              <a:buClr>
                <a:srgbClr val="007E3C"/>
              </a:buClr>
              <a:buSzPts val="1600"/>
              <a:buFont typeface="Noto Sans Symbols"/>
              <a:buChar char="•"/>
            </a:pPr>
            <a:r>
              <a:rPr lang="ko-KR" altLang="en-US" sz="1800" dirty="0">
                <a:latin typeface="Helvetica"/>
                <a:ea typeface="Arial"/>
                <a:cs typeface="Helvetica"/>
                <a:sym typeface="Arial"/>
              </a:rPr>
              <a:t>신규</a:t>
            </a:r>
            <a:r>
              <a:rPr lang="en-US" sz="1800" dirty="0">
                <a:latin typeface="Helvetica"/>
                <a:ea typeface="Arial"/>
                <a:cs typeface="Helvetica"/>
                <a:sym typeface="Arial"/>
              </a:rPr>
              <a:t> </a:t>
            </a:r>
            <a:r>
              <a:rPr lang="ko-KR" altLang="en-US" sz="1800" dirty="0">
                <a:latin typeface="Helvetica"/>
                <a:ea typeface="Arial"/>
                <a:cs typeface="Helvetica"/>
                <a:sym typeface="Arial"/>
              </a:rPr>
              <a:t>생성 </a:t>
            </a:r>
            <a:r>
              <a:rPr lang="en-US" sz="1800" dirty="0" err="1">
                <a:latin typeface="Helvetica"/>
                <a:ea typeface="Arial"/>
                <a:cs typeface="Helvetica"/>
                <a:sym typeface="Arial"/>
              </a:rPr>
              <a:t>스레드의</a:t>
            </a:r>
            <a:r>
              <a:rPr lang="en-US" sz="1800" dirty="0">
                <a:latin typeface="Helvetica"/>
                <a:ea typeface="Arial"/>
                <a:cs typeface="Helvetica"/>
                <a:sym typeface="Arial"/>
              </a:rPr>
              <a:t> </a:t>
            </a:r>
            <a:r>
              <a:rPr lang="en-US" sz="1800" dirty="0" err="1">
                <a:latin typeface="Helvetica"/>
                <a:ea typeface="Arial"/>
                <a:cs typeface="Helvetica"/>
                <a:sym typeface="Arial"/>
              </a:rPr>
              <a:t>우선순위가</a:t>
            </a:r>
            <a:r>
              <a:rPr lang="en-US" sz="1800" dirty="0">
                <a:latin typeface="Helvetica"/>
                <a:ea typeface="Arial"/>
                <a:cs typeface="Helvetica"/>
                <a:sym typeface="Arial"/>
              </a:rPr>
              <a:t> running thread </a:t>
            </a:r>
            <a:r>
              <a:rPr lang="ko-KR" altLang="en-US" sz="1800" dirty="0">
                <a:latin typeface="Helvetica"/>
                <a:ea typeface="Arial"/>
                <a:cs typeface="Helvetica"/>
                <a:sym typeface="Arial"/>
              </a:rPr>
              <a:t>보다</a:t>
            </a:r>
            <a:r>
              <a:rPr lang="en-US" sz="1800" dirty="0">
                <a:latin typeface="Helvetica"/>
                <a:ea typeface="Arial"/>
                <a:cs typeface="Helvetica"/>
                <a:sym typeface="Arial"/>
              </a:rPr>
              <a:t> </a:t>
            </a:r>
            <a:r>
              <a:rPr lang="ko-KR" altLang="en-US" sz="1800" dirty="0">
                <a:latin typeface="Helvetica"/>
                <a:ea typeface="Arial"/>
                <a:cs typeface="Helvetica"/>
                <a:sym typeface="Arial"/>
              </a:rPr>
              <a:t>높다면</a:t>
            </a:r>
            <a:r>
              <a:rPr lang="en-US" sz="1800" dirty="0">
                <a:latin typeface="Helvetica"/>
                <a:ea typeface="Arial"/>
                <a:cs typeface="Helvetica"/>
                <a:sym typeface="Arial"/>
              </a:rPr>
              <a:t> </a:t>
            </a:r>
            <a:br>
              <a:rPr lang="en-US" altLang="ko-KR" sz="1800" dirty="0">
                <a:latin typeface="Helvetica"/>
                <a:ea typeface="Arial"/>
                <a:cs typeface="Helvetica"/>
                <a:sym typeface="Arial"/>
              </a:rPr>
            </a:br>
            <a:r>
              <a:rPr lang="ko-KR" altLang="en-US" sz="1800" dirty="0">
                <a:latin typeface="Helvetica"/>
                <a:ea typeface="Arial"/>
                <a:cs typeface="Helvetica"/>
                <a:sym typeface="Arial"/>
              </a:rPr>
              <a:t>현재 실행</a:t>
            </a:r>
            <a:r>
              <a:rPr lang="en-US" sz="1800" dirty="0" err="1">
                <a:latin typeface="Helvetica"/>
                <a:ea typeface="Arial"/>
                <a:cs typeface="Helvetica"/>
                <a:sym typeface="Arial"/>
              </a:rPr>
              <a:t>중인</a:t>
            </a:r>
            <a:r>
              <a:rPr lang="en-US" sz="1800" dirty="0">
                <a:latin typeface="Helvetica"/>
                <a:ea typeface="Arial"/>
                <a:cs typeface="Helvetica"/>
                <a:sym typeface="Arial"/>
              </a:rPr>
              <a:t> </a:t>
            </a:r>
            <a:r>
              <a:rPr lang="en-US" sz="1800" dirty="0" err="1">
                <a:latin typeface="Helvetica"/>
                <a:ea typeface="Arial"/>
                <a:cs typeface="Helvetica"/>
                <a:sym typeface="Arial"/>
              </a:rPr>
              <a:t>스레드를</a:t>
            </a:r>
            <a:r>
              <a:rPr lang="en-US" sz="1800" dirty="0">
                <a:latin typeface="Helvetica"/>
                <a:ea typeface="Arial"/>
                <a:cs typeface="Helvetica"/>
                <a:sym typeface="Arial"/>
              </a:rPr>
              <a:t> </a:t>
            </a:r>
            <a:r>
              <a:rPr lang="ko-KR" altLang="en-US" sz="1800" dirty="0">
                <a:latin typeface="Helvetica"/>
                <a:ea typeface="Arial"/>
                <a:cs typeface="Helvetica"/>
                <a:sym typeface="Arial"/>
              </a:rPr>
              <a:t>선점</a:t>
            </a:r>
            <a:r>
              <a:rPr lang="en-US" sz="1800" dirty="0">
                <a:latin typeface="Helvetica"/>
                <a:ea typeface="Arial"/>
                <a:cs typeface="Helvetica"/>
                <a:sym typeface="Arial"/>
              </a:rPr>
              <a:t>(preempt</a:t>
            </a:r>
            <a:r>
              <a:rPr lang="en-US" altLang="ko-KR" sz="1800" dirty="0">
                <a:latin typeface="Helvetica"/>
                <a:ea typeface="Arial"/>
                <a:cs typeface="Helvetica"/>
                <a:sym typeface="Arial"/>
              </a:rPr>
              <a:t>)</a:t>
            </a:r>
            <a:r>
              <a:rPr lang="ko-KR" altLang="en-US" sz="1800" dirty="0">
                <a:latin typeface="Helvetica"/>
                <a:ea typeface="Arial"/>
                <a:cs typeface="Helvetica"/>
                <a:sym typeface="Arial"/>
              </a:rPr>
              <a:t>하고</a:t>
            </a:r>
            <a:r>
              <a:rPr lang="en-US" sz="1800" dirty="0">
                <a:latin typeface="Helvetica"/>
                <a:ea typeface="Arial"/>
                <a:cs typeface="Helvetica"/>
                <a:sym typeface="Arial"/>
              </a:rPr>
              <a:t> 새 </a:t>
            </a:r>
            <a:r>
              <a:rPr lang="en-US" sz="1800" dirty="0" err="1">
                <a:latin typeface="Helvetica"/>
                <a:ea typeface="Arial"/>
                <a:cs typeface="Helvetica"/>
                <a:sym typeface="Arial"/>
              </a:rPr>
              <a:t>스레드를</a:t>
            </a:r>
            <a:r>
              <a:rPr lang="en-US" sz="1800" dirty="0">
                <a:latin typeface="Helvetica"/>
                <a:ea typeface="Arial"/>
                <a:cs typeface="Helvetica"/>
                <a:sym typeface="Arial"/>
              </a:rPr>
              <a:t> </a:t>
            </a:r>
            <a:r>
              <a:rPr lang="en-US" sz="1800" dirty="0" err="1">
                <a:latin typeface="Helvetica"/>
                <a:ea typeface="Arial"/>
                <a:cs typeface="Helvetica"/>
                <a:sym typeface="Arial"/>
              </a:rPr>
              <a:t>실행합니다</a:t>
            </a:r>
            <a:r>
              <a:rPr lang="en-US" sz="1800" dirty="0">
                <a:latin typeface="Helvetica"/>
                <a:ea typeface="Arial"/>
                <a:cs typeface="Helvetica"/>
                <a:sym typeface="Arial"/>
              </a:rPr>
              <a:t>.</a:t>
            </a:r>
            <a:endParaRPr sz="1800" b="0" i="0" u="none" strike="noStrike" cap="none" dirty="0">
              <a:latin typeface="Helvetica"/>
              <a:ea typeface="Arial"/>
              <a:cs typeface="Helvetica"/>
              <a:sym typeface="Arial"/>
            </a:endParaRPr>
          </a:p>
        </p:txBody>
      </p:sp>
      <p:sp>
        <p:nvSpPr>
          <p:cNvPr id="3389" name="Google Shape;3389;p256"/>
          <p:cNvSpPr txBox="1">
            <a:spLocks noGrp="1"/>
          </p:cNvSpPr>
          <p:nvPr>
            <p:ph type="sldNum" idx="12"/>
          </p:nvPr>
        </p:nvSpPr>
        <p:spPr>
          <a:xfrm>
            <a:off x="7964934" y="6577083"/>
            <a:ext cx="1071562" cy="220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r>
              <a:rPr lang="ko-KR"/>
              <a:t> </a:t>
            </a:r>
            <a:endParaRPr sz="1000" b="1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0" name="Google Shape;3390;p256"/>
          <p:cNvSpPr txBox="1">
            <a:spLocks noGrp="1"/>
          </p:cNvSpPr>
          <p:nvPr>
            <p:ph type="ftr" idx="11"/>
          </p:nvPr>
        </p:nvSpPr>
        <p:spPr>
          <a:xfrm>
            <a:off x="3033713" y="6551735"/>
            <a:ext cx="3038475" cy="220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Project : Priority Scheduling</a:t>
            </a:r>
            <a:endParaRPr sz="1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1" name="Google Shape;3391;p256"/>
          <p:cNvSpPr/>
          <p:nvPr/>
        </p:nvSpPr>
        <p:spPr>
          <a:xfrm>
            <a:off x="467544" y="3139221"/>
            <a:ext cx="8151713" cy="317009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252000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 err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tid_t</a:t>
            </a:r>
            <a:r>
              <a:rPr lang="ko-KR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8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thread_create</a:t>
            </a:r>
            <a:r>
              <a:rPr lang="ko-KR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ko-KR" sz="1800" dirty="0" err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-KR" sz="1800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800" dirty="0" err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ko-KR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lang="ko-KR" sz="18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-KR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-KR" sz="1800" dirty="0" err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ko-KR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8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priority</a:t>
            </a:r>
            <a:r>
              <a:rPr lang="ko-KR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8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</a:t>
            </a:r>
            <a:r>
              <a:rPr lang="ko-KR" sz="18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thread_func</a:t>
            </a:r>
            <a:r>
              <a:rPr lang="ko-KR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lang="ko-KR" sz="18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ko-KR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-KR" sz="1800" dirty="0" err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ko-KR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lang="ko-KR" sz="18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lang="ko-KR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	 …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-KR" sz="18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thread_unblock</a:t>
            </a:r>
            <a:r>
              <a:rPr lang="ko-KR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ko-KR" sz="18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ko-KR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ko-KR" altLang="en-US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   </a:t>
            </a:r>
            <a:r>
              <a:rPr lang="ko-KR" sz="1800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 /* </a:t>
            </a:r>
            <a:r>
              <a:rPr lang="ko-KR" altLang="en-US" dirty="0">
                <a:solidFill>
                  <a:srgbClr val="00B0F0"/>
                </a:solidFill>
                <a:latin typeface="Courier New"/>
                <a:cs typeface="Courier New"/>
                <a:sym typeface="Courier New"/>
              </a:rPr>
              <a:t>현재 실행 중인 스레드와 새로 삽입된 스레드의 우선순위를 </a:t>
            </a:r>
            <a:br>
              <a:rPr lang="ko-KR" altLang="en-US" dirty="0">
                <a:solidFill>
                  <a:srgbClr val="00B0F0"/>
                </a:solidFill>
                <a:latin typeface="Courier New"/>
                <a:cs typeface="Courier New"/>
                <a:sym typeface="Courier New"/>
              </a:rPr>
            </a:br>
            <a:r>
              <a:rPr lang="ko-KR" altLang="en-US" dirty="0">
                <a:solidFill>
                  <a:srgbClr val="00B0F0"/>
                </a:solidFill>
                <a:latin typeface="Courier New"/>
                <a:cs typeface="Courier New"/>
                <a:sym typeface="Courier New"/>
              </a:rPr>
              <a:t>비교합니다</a:t>
            </a:r>
            <a:r>
              <a:rPr lang="en-US" altLang="ko-KR" dirty="0">
                <a:solidFill>
                  <a:srgbClr val="00B0F0"/>
                </a:solidFill>
                <a:latin typeface="Courier New"/>
                <a:cs typeface="Courier New"/>
                <a:sym typeface="Courier New"/>
              </a:rPr>
              <a:t>.</a:t>
            </a:r>
            <a:r>
              <a:rPr lang="ko-KR" altLang="en-US" dirty="0">
                <a:solidFill>
                  <a:srgbClr val="00B0F0"/>
                </a:solidFill>
                <a:latin typeface="Courier New"/>
                <a:cs typeface="Courier New"/>
                <a:sym typeface="Courier New"/>
              </a:rPr>
              <a:t> 새로 삽입된 쓰레드의 우선순위가 높으면 </a:t>
            </a:r>
            <a:r>
              <a:rPr lang="en-US" altLang="ko-KR" dirty="0">
                <a:solidFill>
                  <a:srgbClr val="00B0F0"/>
                </a:solidFill>
                <a:latin typeface="Courier New"/>
                <a:cs typeface="Courier New"/>
                <a:sym typeface="Courier New"/>
              </a:rPr>
              <a:t>CPU 제</a:t>
            </a:r>
            <a:r>
              <a:rPr lang="ko-KR" altLang="en-US" dirty="0">
                <a:solidFill>
                  <a:srgbClr val="00B0F0"/>
                </a:solidFill>
                <a:latin typeface="Courier New"/>
                <a:cs typeface="Courier New"/>
                <a:sym typeface="Courier New"/>
              </a:rPr>
              <a:t> 양보*</a:t>
            </a:r>
            <a:r>
              <a:rPr lang="en-US" altLang="ko-KR" dirty="0">
                <a:solidFill>
                  <a:srgbClr val="00B0F0"/>
                </a:solidFill>
                <a:latin typeface="Courier New"/>
                <a:cs typeface="Courier New"/>
                <a:sym typeface="Courier New"/>
              </a:rPr>
              <a:t>/</a:t>
            </a:r>
            <a:endParaRPr dirty="0">
              <a:solidFill>
                <a:srgbClr val="00B0F0"/>
              </a:solidFill>
              <a:latin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-KR" sz="1800" dirty="0" err="1">
                <a:solidFill>
                  <a:srgbClr val="E36C09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-KR" sz="2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8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tid</a:t>
            </a:r>
            <a:r>
              <a:rPr lang="ko-KR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92" name="Google Shape;3392;p256"/>
          <p:cNvSpPr txBox="1"/>
          <p:nvPr/>
        </p:nvSpPr>
        <p:spPr>
          <a:xfrm>
            <a:off x="467544" y="2728659"/>
            <a:ext cx="504056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pintos</a:t>
            </a:r>
            <a:r>
              <a:rPr lang="ko-KR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sz="16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lang="ko-KR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sz="16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threads</a:t>
            </a:r>
            <a:r>
              <a:rPr lang="ko-KR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sz="16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thread.c</a:t>
            </a:r>
            <a:endParaRPr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5493709"/>
      </p:ext>
    </p:extLst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Others to modify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thread_unblock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thread *t)</a:t>
            </a:r>
            <a:endParaRPr lang="en-US" altLang="ko-KR" sz="1800" dirty="0"/>
          </a:p>
          <a:p>
            <a:pPr lvl="1"/>
            <a:r>
              <a:rPr lang="en-US" altLang="ko-KR" sz="1600" dirty="0">
                <a:latin typeface="Helvetica"/>
                <a:ea typeface="맑은 고딕"/>
                <a:cs typeface="Helvetica"/>
              </a:rPr>
              <a:t>BLOCKED </a:t>
            </a:r>
            <a:r>
              <a:rPr lang="en-US" altLang="ko-KR" sz="1600" dirty="0" err="1">
                <a:latin typeface="Helvetica"/>
                <a:ea typeface="맑은 고딕"/>
                <a:cs typeface="Helvetica"/>
              </a:rPr>
              <a:t>스레드가</a:t>
            </a:r>
            <a:r>
              <a:rPr lang="en-US" altLang="ko-KR" sz="1600" dirty="0">
                <a:latin typeface="Helvetica"/>
                <a:ea typeface="맑은 고딕"/>
                <a:cs typeface="Helvetica"/>
              </a:rPr>
              <a:t> </a:t>
            </a:r>
            <a:r>
              <a:rPr lang="en-US" altLang="ko-KR" sz="1600" dirty="0" err="1">
                <a:latin typeface="Helvetica"/>
                <a:ea typeface="맑은 고딕"/>
                <a:cs typeface="Helvetica"/>
              </a:rPr>
              <a:t>unblocked로</a:t>
            </a:r>
            <a:r>
              <a:rPr lang="en-US" altLang="ko-KR" sz="1600" dirty="0">
                <a:latin typeface="Helvetica"/>
                <a:ea typeface="맑은 고딕"/>
                <a:cs typeface="Helvetica"/>
              </a:rPr>
              <a:t> </a:t>
            </a:r>
            <a:r>
              <a:rPr lang="en-US" altLang="ko-KR" sz="1600" dirty="0" err="1">
                <a:latin typeface="Courier New"/>
                <a:ea typeface="맑은 고딕"/>
                <a:cs typeface="Courier New"/>
              </a:rPr>
              <a:t>ready_list</a:t>
            </a:r>
            <a:r>
              <a:rPr lang="en-US" altLang="ko-KR" sz="1600" dirty="0">
                <a:latin typeface="Courier New"/>
                <a:ea typeface="맑은 고딕"/>
                <a:cs typeface="Courier New"/>
              </a:rPr>
              <a:t> 에 </a:t>
            </a:r>
            <a:r>
              <a:rPr lang="en-US" altLang="ko-KR" sz="1600" dirty="0" err="1">
                <a:latin typeface="Courier New"/>
                <a:ea typeface="맑은 고딕"/>
                <a:cs typeface="Courier New"/>
              </a:rPr>
              <a:t>삽입될</a:t>
            </a:r>
            <a:r>
              <a:rPr lang="en-US" altLang="ko-KR" sz="1600" dirty="0">
                <a:latin typeface="Courier New"/>
                <a:ea typeface="맑은 고딕"/>
                <a:cs typeface="Courier New"/>
              </a:rPr>
              <a:t> 때</a:t>
            </a:r>
            <a:br>
              <a:rPr lang="en-US" altLang="ko-KR" sz="1600" dirty="0">
                <a:latin typeface="Courier New"/>
                <a:ea typeface="맑은 고딕"/>
                <a:cs typeface="Courier New"/>
              </a:rPr>
            </a:br>
            <a:r>
              <a:rPr lang="en-US" altLang="ko-KR" sz="1600" dirty="0">
                <a:latin typeface="Courier New"/>
                <a:ea typeface="맑은 고딕"/>
                <a:cs typeface="Courier New"/>
              </a:rPr>
              <a:t>: </a:t>
            </a:r>
            <a:r>
              <a:rPr lang="en-US" altLang="ko-KR" sz="1600" dirty="0" err="1">
                <a:latin typeface="Courier New"/>
                <a:ea typeface="맑은 고딕"/>
                <a:cs typeface="Courier New"/>
              </a:rPr>
              <a:t>우선순위</a:t>
            </a:r>
            <a:r>
              <a:rPr lang="en-US" altLang="ko-KR" sz="1600" dirty="0">
                <a:latin typeface="Courier New"/>
                <a:ea typeface="맑은 고딕"/>
                <a:cs typeface="Courier New"/>
              </a:rPr>
              <a:t> </a:t>
            </a:r>
            <a:r>
              <a:rPr lang="en-US" altLang="ko-KR" sz="1600" dirty="0" err="1">
                <a:latin typeface="Courier New"/>
                <a:ea typeface="맑은 고딕"/>
                <a:cs typeface="Courier New"/>
              </a:rPr>
              <a:t>기준으로</a:t>
            </a:r>
            <a:r>
              <a:rPr lang="en-US" altLang="ko-KR" sz="1600" dirty="0">
                <a:latin typeface="Courier New"/>
                <a:ea typeface="맑은 고딕"/>
                <a:cs typeface="Courier New"/>
              </a:rPr>
              <a:t> </a:t>
            </a:r>
            <a:r>
              <a:rPr lang="en-US" altLang="ko-KR" sz="1600" dirty="0" err="1">
                <a:latin typeface="Courier New"/>
                <a:ea typeface="맑은 고딕"/>
                <a:cs typeface="Courier New"/>
              </a:rPr>
              <a:t>삽입한다</a:t>
            </a:r>
            <a:r>
              <a:rPr lang="en-US" altLang="ko-KR" sz="1600" dirty="0">
                <a:latin typeface="Courier New"/>
                <a:ea typeface="맑은 고딕"/>
                <a:cs typeface="Courier New"/>
              </a:rPr>
              <a:t>.</a:t>
            </a:r>
          </a:p>
          <a:p>
            <a:pPr lvl="1"/>
            <a:endParaRPr lang="en-US" altLang="ko-KR" sz="1600" dirty="0">
              <a:solidFill>
                <a:srgbClr val="000000"/>
              </a:solidFill>
              <a:latin typeface="Courier New"/>
              <a:ea typeface="맑은 고딕"/>
              <a:cs typeface="Courier New"/>
            </a:endParaRPr>
          </a:p>
          <a:p>
            <a:r>
              <a:rPr lang="en-US" altLang="ko-KR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thread_yield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ko-KR" sz="1600" dirty="0"/>
          </a:p>
          <a:p>
            <a:pPr lvl="1"/>
            <a:r>
              <a:rPr lang="en-US" altLang="ko-KR" sz="1600" dirty="0" err="1">
                <a:latin typeface="Helvetica"/>
                <a:ea typeface="맑은 고딕"/>
                <a:cs typeface="Helvetica"/>
              </a:rPr>
              <a:t>현재</a:t>
            </a:r>
            <a:r>
              <a:rPr lang="en-US" altLang="ko-KR" sz="1600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sz="1600" dirty="0" err="1">
                <a:latin typeface="Helvetica"/>
                <a:ea typeface="맑은 고딕"/>
                <a:cs typeface="Helvetica"/>
              </a:rPr>
              <a:t>스레드는</a:t>
            </a:r>
            <a:r>
              <a:rPr lang="en-US" altLang="ko-KR" sz="1600" dirty="0">
                <a:latin typeface="Helvetica"/>
                <a:ea typeface="맑은 고딕"/>
                <a:cs typeface="Helvetica"/>
              </a:rPr>
              <a:t> CPU </a:t>
            </a:r>
            <a:r>
              <a:rPr lang="en-US" altLang="ko-KR" sz="1600" dirty="0" err="1">
                <a:latin typeface="Helvetica"/>
                <a:ea typeface="맑은 고딕"/>
                <a:cs typeface="Helvetica"/>
              </a:rPr>
              <a:t>제어를</a:t>
            </a:r>
            <a:r>
              <a:rPr lang="en-US" altLang="ko-KR" sz="1600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sz="1600" dirty="0" err="1">
                <a:latin typeface="Helvetica"/>
                <a:ea typeface="맑은 고딕"/>
                <a:cs typeface="Helvetica"/>
              </a:rPr>
              <a:t>양보하고</a:t>
            </a:r>
            <a:r>
              <a:rPr lang="en-US" altLang="ko-KR" sz="1600" dirty="0">
                <a:latin typeface="Helvetica"/>
                <a:ea typeface="맑은 고딕"/>
                <a:cs typeface="Helvetica"/>
              </a:rPr>
              <a:t>, </a:t>
            </a:r>
            <a:r>
              <a:rPr lang="en-US" altLang="ko-KR" sz="1600" dirty="0" err="1">
                <a:latin typeface="Helvetica"/>
                <a:ea typeface="맑은 고딕"/>
                <a:cs typeface="Helvetica"/>
              </a:rPr>
              <a:t>우선순위</a:t>
            </a:r>
            <a:r>
              <a:rPr lang="en-US" altLang="ko-KR" sz="1600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sz="1600" dirty="0" err="1">
                <a:latin typeface="Helvetica"/>
                <a:ea typeface="맑은 고딕"/>
                <a:cs typeface="Helvetica"/>
              </a:rPr>
              <a:t>기준으로</a:t>
            </a:r>
            <a:r>
              <a:rPr lang="en-US" altLang="ko-KR" sz="1600" dirty="0">
                <a:latin typeface="Helvetica"/>
                <a:ea typeface="맑은 고딕"/>
                <a:cs typeface="Helvetica"/>
              </a:rPr>
              <a:t> </a:t>
            </a:r>
            <a:r>
              <a:rPr lang="en-US" sz="1600" dirty="0" err="1">
                <a:latin typeface="Courier New"/>
                <a:ea typeface="맑은 고딕"/>
                <a:cs typeface="Courier New"/>
              </a:rPr>
              <a:t>ready_list</a:t>
            </a:r>
            <a:r>
              <a:rPr lang="en-US" altLang="ko-KR" sz="1600" dirty="0" err="1">
                <a:latin typeface="Helvetica"/>
                <a:ea typeface="맑은 고딕"/>
                <a:cs typeface="Helvetica"/>
              </a:rPr>
              <a:t>에</a:t>
            </a:r>
            <a:r>
              <a:rPr lang="en-US" altLang="ko-KR" sz="1600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sz="1600" dirty="0" err="1">
                <a:latin typeface="Helvetica"/>
                <a:ea typeface="맑은 고딕"/>
                <a:cs typeface="Helvetica"/>
              </a:rPr>
              <a:t>삽입된다</a:t>
            </a:r>
            <a:r>
              <a:rPr lang="en-US" altLang="ko-KR" sz="1600" dirty="0">
                <a:latin typeface="Helvetica"/>
                <a:ea typeface="맑은 고딕"/>
                <a:cs typeface="Helvetica"/>
              </a:rPr>
              <a:t>. </a:t>
            </a:r>
          </a:p>
          <a:p>
            <a:pPr lvl="1"/>
            <a:endParaRPr lang="en-US" altLang="ko-KR" sz="1600" dirty="0">
              <a:solidFill>
                <a:srgbClr val="000000"/>
              </a:solidFill>
              <a:latin typeface="Helvetica"/>
              <a:ea typeface="맑은 고딕"/>
              <a:cs typeface="Helvetica"/>
            </a:endParaRPr>
          </a:p>
          <a:p>
            <a:r>
              <a:rPr lang="en-US" altLang="ko-KR" sz="1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800" dirty="0" err="1">
                <a:latin typeface="Courier New" pitchFamily="49" charset="0"/>
                <a:cs typeface="Courier New" pitchFamily="49" charset="0"/>
              </a:rPr>
              <a:t>thread_set_priority</a:t>
            </a:r>
            <a:r>
              <a:rPr lang="en-US" altLang="ko-KR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800" dirty="0" err="1">
                <a:latin typeface="Courier New" pitchFamily="49" charset="0"/>
                <a:cs typeface="Courier New" pitchFamily="49" charset="0"/>
              </a:rPr>
              <a:t>new_priority</a:t>
            </a:r>
            <a:r>
              <a:rPr lang="en-US" altLang="ko-KR" sz="1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altLang="ko-KR" sz="1600" err="1">
                <a:latin typeface="Helvetica"/>
                <a:ea typeface="맑은 고딕"/>
                <a:cs typeface="Courier New"/>
              </a:rPr>
              <a:t>현재</a:t>
            </a:r>
            <a:r>
              <a:rPr lang="en-US" altLang="ko-KR" sz="1600" dirty="0">
                <a:latin typeface="Helvetica"/>
                <a:ea typeface="맑은 고딕"/>
                <a:cs typeface="Courier New"/>
              </a:rPr>
              <a:t> </a:t>
            </a:r>
            <a:r>
              <a:rPr lang="en-US" altLang="ko-KR" sz="1600" err="1">
                <a:latin typeface="Helvetica"/>
                <a:ea typeface="맑은 고딕"/>
                <a:cs typeface="Courier New"/>
              </a:rPr>
              <a:t>스레드의</a:t>
            </a:r>
            <a:r>
              <a:rPr lang="en-US" altLang="ko-KR" sz="1600" dirty="0">
                <a:latin typeface="Helvetica"/>
                <a:ea typeface="맑은 고딕"/>
                <a:cs typeface="Courier New"/>
              </a:rPr>
              <a:t> </a:t>
            </a:r>
            <a:r>
              <a:rPr lang="en-US" altLang="ko-KR" sz="1600" err="1">
                <a:latin typeface="Helvetica"/>
                <a:ea typeface="맑은 고딕"/>
                <a:cs typeface="Courier New"/>
              </a:rPr>
              <a:t>우선순위</a:t>
            </a:r>
            <a:r>
              <a:rPr lang="en-US" altLang="ko-KR" sz="1600" dirty="0">
                <a:latin typeface="Helvetica"/>
                <a:ea typeface="맑은 고딕"/>
                <a:cs typeface="Courier New"/>
              </a:rPr>
              <a:t> </a:t>
            </a:r>
            <a:r>
              <a:rPr lang="en-US" altLang="ko-KR" sz="1600" err="1">
                <a:latin typeface="Helvetica"/>
                <a:ea typeface="맑은 고딕"/>
                <a:cs typeface="Courier New"/>
              </a:rPr>
              <a:t>설정</a:t>
            </a:r>
            <a:endParaRPr lang="en-US" altLang="ko-KR" sz="1600" dirty="0" err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sz="1600" dirty="0" err="1">
                <a:latin typeface="Courier New"/>
                <a:ea typeface="맑은 고딕"/>
                <a:cs typeface="Courier New"/>
              </a:rPr>
              <a:t>ready_list</a:t>
            </a:r>
            <a:r>
              <a:rPr lang="en-US" altLang="ko-KR" sz="1600" dirty="0">
                <a:latin typeface="Courier New"/>
                <a:ea typeface="맑은 고딕"/>
                <a:cs typeface="Courier New"/>
              </a:rPr>
              <a:t> </a:t>
            </a:r>
            <a:r>
              <a:rPr lang="en-US" altLang="ko-KR" sz="1600" dirty="0" err="1">
                <a:latin typeface="Courier New"/>
                <a:ea typeface="맑은 고딕"/>
                <a:cs typeface="Courier New"/>
              </a:rPr>
              <a:t>재정렬</a:t>
            </a:r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681505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1F497D">
                    <a:lumMod val="50000"/>
                  </a:srgbClr>
                </a:solidFill>
              </a:rPr>
              <a:t>Alarm clock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046A94-6F93-4D63-9AA3-1A6E5AF96093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</a:t>
            </a:fld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텍스트 개체 틀 1"/>
          <p:cNvSpPr txBox="1">
            <a:spLocks/>
          </p:cNvSpPr>
          <p:nvPr/>
        </p:nvSpPr>
        <p:spPr bwMode="auto">
          <a:xfrm>
            <a:off x="899592" y="4509120"/>
            <a:ext cx="8072494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None/>
              <a:defRPr kumimoji="1" sz="3200" b="1">
                <a:solidFill>
                  <a:schemeClr val="tx2">
                    <a:lumMod val="50000"/>
                  </a:schemeClr>
                </a:solidFill>
                <a:latin typeface="MS Reference Sans Serif" pitchFamily="34" charset="0"/>
                <a:ea typeface="맑은 고딕" pitchFamily="50" charset="-127"/>
                <a:cs typeface="+mn-cs"/>
              </a:defRPr>
            </a:lvl1pPr>
            <a:lvl2pPr marL="4572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7E3C"/>
              </a:buClr>
              <a:buSzPct val="100000"/>
              <a:buFont typeface="Wingdings" pitchFamily="2" charset="2"/>
              <a:buNone/>
              <a:defRPr kumimoji="1" sz="1800">
                <a:solidFill>
                  <a:schemeClr val="tx2">
                    <a:lumMod val="50000"/>
                  </a:schemeClr>
                </a:solidFill>
                <a:latin typeface="MS Reference Sans Serif" pitchFamily="34" charset="0"/>
                <a:ea typeface="맑은 고딕" pitchFamily="50" charset="-127"/>
              </a:defRPr>
            </a:lvl2pPr>
            <a:lvl3pPr marL="9144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None/>
              <a:defRPr kumimoji="1" sz="1600">
                <a:solidFill>
                  <a:schemeClr val="tx2">
                    <a:lumMod val="50000"/>
                  </a:schemeClr>
                </a:solidFill>
                <a:latin typeface="MS Reference Sans Serif" pitchFamily="34" charset="0"/>
                <a:ea typeface="맑은 고딕" pitchFamily="50" charset="-127"/>
              </a:defRPr>
            </a:lvl3pPr>
            <a:lvl4pPr marL="13716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B03C"/>
              </a:buClr>
              <a:buSzPct val="65000"/>
              <a:buFont typeface="Wingdings" pitchFamily="2" charset="2"/>
              <a:buNone/>
              <a:defRPr kumimoji="1" sz="1400">
                <a:solidFill>
                  <a:schemeClr val="tx2">
                    <a:lumMod val="50000"/>
                  </a:schemeClr>
                </a:solidFill>
                <a:latin typeface="MS Reference Sans Serif" pitchFamily="34" charset="0"/>
                <a:ea typeface="맑은 고딕" pitchFamily="50" charset="-127"/>
              </a:defRPr>
            </a:lvl4pPr>
            <a:lvl5pPr marL="18288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kumimoji="1" sz="1400">
                <a:solidFill>
                  <a:schemeClr val="tx2">
                    <a:lumMod val="50000"/>
                  </a:schemeClr>
                </a:solidFill>
                <a:latin typeface="MS Reference Sans Serif" pitchFamily="34" charset="0"/>
                <a:ea typeface="맑은 고딕" pitchFamily="50" charset="-127"/>
              </a:defRPr>
            </a:lvl5pPr>
            <a:lvl6pPr marL="22860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ko-KR" altLang="en-US" sz="2800" kern="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037431"/>
      </p:ext>
    </p:extLst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9" name="Google Shape;3419;p259"/>
          <p:cNvSpPr txBox="1">
            <a:spLocks noGrp="1"/>
          </p:cNvSpPr>
          <p:nvPr>
            <p:ph type="body" idx="1"/>
          </p:nvPr>
        </p:nvSpPr>
        <p:spPr>
          <a:xfrm>
            <a:off x="214313" y="880070"/>
            <a:ext cx="8786812" cy="5501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170"/>
              <a:buFont typeface="Noto Sans Symbols"/>
              <a:buChar char="•"/>
            </a:pPr>
            <a:r>
              <a:rPr lang="ko-KR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thread_unblock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>
              <a:spcBef>
                <a:spcPts val="320"/>
              </a:spcBef>
              <a:spcAft>
                <a:spcPts val="0"/>
              </a:spcAft>
              <a:buClr>
                <a:srgbClr val="007E3C"/>
              </a:buClr>
              <a:buSzPts val="1600"/>
              <a:buFont typeface="Noto Sans Symbols"/>
              <a:buChar char="•"/>
            </a:pPr>
            <a:r>
              <a:rPr lang="en-US" altLang="ko-K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스레드</a:t>
            </a:r>
            <a:r>
              <a:rPr lang="en-US" altLang="ko-K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unblocking</a:t>
            </a:r>
            <a:r>
              <a:rPr lang="en-US" altLang="ko-K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할 때</a:t>
            </a:r>
            <a:r>
              <a:rPr lang="en-US" altLang="ko-KR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altLang="ko-KR" dirty="0" err="1">
                <a:solidFill>
                  <a:schemeClr val="dk1"/>
                </a:solidFill>
                <a:latin typeface="Courier New"/>
                <a:ea typeface="맑은 고딕"/>
                <a:cs typeface="Courier New"/>
                <a:sym typeface="Arial"/>
              </a:rPr>
              <a:t>list_inert_ordered</a:t>
            </a:r>
            <a:r>
              <a:rPr lang="en-US" altLang="ko-KR" sz="1600" dirty="0">
                <a:solidFill>
                  <a:schemeClr val="dk1"/>
                </a:solidFill>
                <a:latin typeface="Arial"/>
                <a:ea typeface="맑은 고딕"/>
                <a:cs typeface="Arial"/>
                <a:sym typeface="Arial"/>
              </a:rPr>
              <a:t> </a:t>
            </a:r>
            <a:r>
              <a:rPr lang="en-US" altLang="ko-KR" sz="1600" dirty="0" err="1">
                <a:solidFill>
                  <a:schemeClr val="dk1"/>
                </a:solidFill>
                <a:latin typeface="Arial"/>
                <a:ea typeface="맑은 고딕"/>
                <a:cs typeface="Arial"/>
                <a:sym typeface="Arial"/>
              </a:rPr>
              <a:t>함수를</a:t>
            </a:r>
            <a:r>
              <a:rPr lang="en-US" altLang="ko-KR" sz="1600" dirty="0">
                <a:solidFill>
                  <a:schemeClr val="dk1"/>
                </a:solidFill>
                <a:latin typeface="Arial"/>
                <a:ea typeface="맑은 고딕"/>
                <a:cs typeface="Arial"/>
                <a:sym typeface="Arial"/>
              </a:rPr>
              <a:t> </a:t>
            </a:r>
            <a:r>
              <a:rPr lang="en-US" altLang="ko-KR" sz="1600" dirty="0" err="1">
                <a:solidFill>
                  <a:schemeClr val="dk1"/>
                </a:solidFill>
                <a:latin typeface="Arial"/>
                <a:ea typeface="맑은 고딕"/>
                <a:cs typeface="Arial"/>
                <a:sym typeface="Arial"/>
              </a:rPr>
              <a:t>활용하세요</a:t>
            </a:r>
            <a:br>
              <a:rPr lang="en-US" altLang="ko-KR" sz="1600" dirty="0">
                <a:solidFill>
                  <a:schemeClr val="dk1"/>
                </a:solidFill>
                <a:latin typeface="Arial"/>
                <a:ea typeface="맑은 고딕"/>
                <a:cs typeface="Arial"/>
                <a:sym typeface="Arial"/>
              </a:rPr>
            </a:br>
            <a:r>
              <a:rPr lang="en-US" altLang="ko-KR" sz="1600" dirty="0">
                <a:solidFill>
                  <a:schemeClr val="dk1"/>
                </a:solidFill>
                <a:latin typeface="Arial"/>
                <a:ea typeface="맑은 고딕"/>
                <a:cs typeface="Arial"/>
                <a:sym typeface="Arial"/>
              </a:rPr>
              <a:t>(</a:t>
            </a:r>
            <a:r>
              <a:rPr lang="en-US" altLang="ko-KR" sz="1600" dirty="0" err="1">
                <a:solidFill>
                  <a:schemeClr val="dk1"/>
                </a:solidFill>
                <a:latin typeface="Arial"/>
                <a:ea typeface="맑은 고딕"/>
                <a:cs typeface="Arial"/>
                <a:sym typeface="Arial"/>
              </a:rPr>
              <a:t>기존</a:t>
            </a:r>
            <a:r>
              <a:rPr lang="en-US" altLang="ko-KR" sz="1600" dirty="0">
                <a:solidFill>
                  <a:schemeClr val="dk1"/>
                </a:solidFill>
                <a:latin typeface="Arial"/>
                <a:ea typeface="맑은 고딕"/>
                <a:cs typeface="Arial"/>
                <a:sym typeface="Arial"/>
              </a:rPr>
              <a:t> </a:t>
            </a:r>
            <a:r>
              <a:rPr lang="en-US" altLang="ko-KR" sz="1600" dirty="0" err="1">
                <a:solidFill>
                  <a:schemeClr val="dk1"/>
                </a:solidFill>
                <a:latin typeface="Arial"/>
                <a:ea typeface="맑은 고딕"/>
                <a:cs typeface="Arial"/>
                <a:sym typeface="Arial"/>
              </a:rPr>
              <a:t>소스의</a:t>
            </a:r>
            <a:r>
              <a:rPr lang="en-US" altLang="ko-KR" sz="1600" dirty="0">
                <a:solidFill>
                  <a:schemeClr val="dk1"/>
                </a:solidFill>
                <a:latin typeface="Arial"/>
                <a:ea typeface="맑은 고딕"/>
                <a:cs typeface="Arial"/>
                <a:sym typeface="Arial"/>
              </a:rPr>
              <a:t> </a:t>
            </a:r>
            <a:r>
              <a:rPr lang="en-US" altLang="ko-KR" dirty="0" err="1">
                <a:solidFill>
                  <a:schemeClr val="dk1"/>
                </a:solidFill>
                <a:latin typeface="Courier New"/>
                <a:ea typeface="맑은 고딕"/>
                <a:cs typeface="Courier New"/>
                <a:sym typeface="Arial"/>
              </a:rPr>
              <a:t>list_push_back</a:t>
            </a:r>
            <a:r>
              <a:rPr lang="en-US" altLang="ko-KR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altLang="ko-K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)</a:t>
            </a:r>
            <a:endParaRPr lang="en-US" altLang="ko-KR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2900" marR="0" lvl="0" indent="-268605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17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8605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17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8605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17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8605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17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8605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17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8605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17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8605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170"/>
              <a:buFont typeface="Noto Sans Symbols"/>
              <a:buNone/>
            </a:pPr>
            <a:endParaRPr sz="1800" b="0" i="0" u="none" strike="noStrike" cap="none" dirty="0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0" name="Google Shape;3420;p259"/>
          <p:cNvSpPr txBox="1"/>
          <p:nvPr/>
        </p:nvSpPr>
        <p:spPr>
          <a:xfrm>
            <a:off x="393201" y="2337650"/>
            <a:ext cx="504056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pintos/src/threads/thread.c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1" name="Google Shape;3421;p259"/>
          <p:cNvSpPr/>
          <p:nvPr/>
        </p:nvSpPr>
        <p:spPr>
          <a:xfrm>
            <a:off x="395251" y="2676204"/>
            <a:ext cx="8424936" cy="341632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252000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ko-KR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thread_unblock (</a:t>
            </a:r>
            <a:r>
              <a:rPr lang="ko-KR" sz="18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ko-KR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thread *t)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    //list_push_back (&amp;ready_list, &amp;t-&gt;elem);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list_insert_ordered(&amp; ready_list, &amp; t-&gt; elem,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cmp_priority, NULL);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t-&gt;status = THREAD_READY;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intr_set_level (old_level);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22" name="Google Shape;3422;p259"/>
          <p:cNvSpPr txBox="1">
            <a:spLocks noGrp="1"/>
          </p:cNvSpPr>
          <p:nvPr>
            <p:ph type="title"/>
          </p:nvPr>
        </p:nvSpPr>
        <p:spPr>
          <a:xfrm>
            <a:off x="214313" y="55563"/>
            <a:ext cx="8786812" cy="58578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dk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2400" b="0" i="0" u="none" strike="noStrike" cap="none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thread_unblock</a:t>
            </a:r>
            <a:r>
              <a:rPr lang="en-US" altLang="ko-KR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altLang="ko-KR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구현</a:t>
            </a:r>
            <a:r>
              <a:rPr lang="en-US" altLang="ko-KR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힌트</a:t>
            </a:r>
            <a:r>
              <a:rPr lang="en-US" altLang="ko-KR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 (</a:t>
            </a:r>
            <a:r>
              <a:rPr lang="en-US" altLang="ko-KR" sz="2400" b="0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happy holiday~!^^)</a:t>
            </a:r>
            <a:endParaRPr sz="2400" b="0" i="0" u="none" strike="noStrike" cap="none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3" name="Google Shape;3423;p259"/>
          <p:cNvSpPr txBox="1">
            <a:spLocks noGrp="1"/>
          </p:cNvSpPr>
          <p:nvPr>
            <p:ph type="sldNum" idx="12"/>
          </p:nvPr>
        </p:nvSpPr>
        <p:spPr>
          <a:xfrm>
            <a:off x="7964934" y="6577083"/>
            <a:ext cx="1071562" cy="220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30</a:t>
            </a:fld>
            <a:r>
              <a:rPr lang="ko-KR"/>
              <a:t> </a:t>
            </a:r>
            <a:endParaRPr sz="1000" b="1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4" name="Google Shape;3424;p259"/>
          <p:cNvSpPr txBox="1">
            <a:spLocks noGrp="1"/>
          </p:cNvSpPr>
          <p:nvPr>
            <p:ph type="ftr" idx="11"/>
          </p:nvPr>
        </p:nvSpPr>
        <p:spPr>
          <a:xfrm>
            <a:off x="3033713" y="6551735"/>
            <a:ext cx="3038475" cy="220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Project : Priority Scheduling</a:t>
            </a:r>
            <a:endParaRPr sz="1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5" name="Google Shape;3425;p259"/>
          <p:cNvSpPr txBox="1"/>
          <p:nvPr/>
        </p:nvSpPr>
        <p:spPr>
          <a:xfrm>
            <a:off x="7329219" y="3781093"/>
            <a:ext cx="108932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endParaRPr sz="16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6" name="Google Shape;3426;p259"/>
          <p:cNvSpPr txBox="1"/>
          <p:nvPr/>
        </p:nvSpPr>
        <p:spPr>
          <a:xfrm>
            <a:off x="7329219" y="4372422"/>
            <a:ext cx="59503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add</a:t>
            </a:r>
            <a:endParaRPr sz="16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7" name="Google Shape;3427;p259"/>
          <p:cNvSpPr/>
          <p:nvPr/>
        </p:nvSpPr>
        <p:spPr>
          <a:xfrm>
            <a:off x="1187624" y="4331529"/>
            <a:ext cx="6120680" cy="725641"/>
          </a:xfrm>
          <a:prstGeom prst="roundRect">
            <a:avLst>
              <a:gd name="adj" fmla="val 7503"/>
            </a:avLst>
          </a:prstGeom>
          <a:noFill/>
          <a:ln w="127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8" name="Google Shape;3428;p259"/>
          <p:cNvSpPr/>
          <p:nvPr/>
        </p:nvSpPr>
        <p:spPr>
          <a:xfrm>
            <a:off x="1187624" y="3781093"/>
            <a:ext cx="6120680" cy="377267"/>
          </a:xfrm>
          <a:prstGeom prst="roundRect">
            <a:avLst>
              <a:gd name="adj" fmla="val 7503"/>
            </a:avLst>
          </a:prstGeom>
          <a:noFill/>
          <a:ln w="127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1989503"/>
      </p:ext>
    </p:extLst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6D5BA-FCB6-B241-993B-B34571E1F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Helvetica"/>
                <a:cs typeface="Helvetica"/>
              </a:rPr>
              <a:t>동기화</a:t>
            </a:r>
            <a:r>
              <a:rPr lang="en-US" altLang="ko-KR" dirty="0">
                <a:latin typeface="Helvetica"/>
                <a:cs typeface="Helvetica"/>
              </a:rPr>
              <a:t> </a:t>
            </a:r>
            <a:r>
              <a:rPr lang="en-US" altLang="ko-KR" dirty="0" err="1">
                <a:latin typeface="Helvetica"/>
                <a:cs typeface="Helvetica"/>
              </a:rPr>
              <a:t>프리미티브</a:t>
            </a:r>
            <a:r>
              <a:rPr lang="en-US" altLang="ko-KR" dirty="0">
                <a:latin typeface="Helvetica"/>
                <a:cs typeface="Helvetica"/>
              </a:rPr>
              <a:t> </a:t>
            </a:r>
            <a:r>
              <a:rPr lang="en-US" altLang="ko-KR" dirty="0" err="1">
                <a:latin typeface="Helvetica"/>
                <a:cs typeface="Helvetica"/>
              </a:rPr>
              <a:t>변경</a:t>
            </a:r>
            <a:r>
              <a:rPr lang="en-US" altLang="ko-KR" dirty="0">
                <a:latin typeface="Helvetica"/>
                <a:cs typeface="Helvetica"/>
              </a:rPr>
              <a:t>(Change the synchronization primitives)</a:t>
            </a:r>
            <a:endParaRPr kumimoji="1" lang="ko-KR" altLang="en-US" dirty="0">
              <a:latin typeface="Helvetica"/>
              <a:cs typeface="Helvetic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5456D-4D62-9C4C-86D5-051973472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Helvetica"/>
                <a:ea typeface="맑은 고딕"/>
                <a:cs typeface="Helvetica"/>
              </a:rPr>
              <a:t>락(</a:t>
            </a:r>
            <a:r>
              <a:rPr kumimoji="1" lang="en-US" altLang="ko-KR" dirty="0">
                <a:latin typeface="Helvetica"/>
                <a:ea typeface="맑은 고딕"/>
                <a:cs typeface="Helvetica"/>
              </a:rPr>
              <a:t>Lock</a:t>
            </a:r>
            <a:r>
              <a:rPr lang="en-US" altLang="ko-KR" dirty="0">
                <a:latin typeface="Helvetica"/>
                <a:ea typeface="맑은 고딕"/>
                <a:cs typeface="Helvetica"/>
              </a:rPr>
              <a:t>)</a:t>
            </a:r>
            <a:endParaRPr kumimoji="1" lang="en-US" altLang="ko-KR" dirty="0">
              <a:latin typeface="Helvetica"/>
              <a:ea typeface="맑은 고딕"/>
              <a:cs typeface="Helvetica"/>
            </a:endParaRPr>
          </a:p>
          <a:p>
            <a:r>
              <a:rPr lang="en-US" altLang="ko-KR" dirty="0" err="1">
                <a:latin typeface="Helvetica"/>
                <a:ea typeface="맑은 고딕"/>
                <a:cs typeface="Helvetica"/>
              </a:rPr>
              <a:t>세마포어</a:t>
            </a:r>
            <a:r>
              <a:rPr lang="en-US" altLang="ko-KR" dirty="0">
                <a:latin typeface="Helvetica"/>
                <a:ea typeface="맑은 고딕"/>
                <a:cs typeface="Helvetica"/>
              </a:rPr>
              <a:t>(Semaphore)</a:t>
            </a:r>
          </a:p>
          <a:p>
            <a:r>
              <a:rPr lang="en-US" altLang="ko-KR" dirty="0" err="1">
                <a:latin typeface="Helvetica"/>
                <a:ea typeface="맑은 고딕"/>
                <a:cs typeface="Helvetica"/>
              </a:rPr>
              <a:t>조건</a:t>
            </a:r>
            <a:r>
              <a:rPr lang="en-US" altLang="ko-KR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dirty="0" err="1">
                <a:latin typeface="Helvetica"/>
                <a:ea typeface="맑은 고딕"/>
                <a:cs typeface="Helvetica"/>
              </a:rPr>
              <a:t>변수</a:t>
            </a:r>
            <a:r>
              <a:rPr lang="en-US" altLang="ko-KR" dirty="0">
                <a:latin typeface="Helvetica"/>
                <a:ea typeface="맑은 고딕"/>
                <a:cs typeface="Helvetica"/>
              </a:rPr>
              <a:t>(</a:t>
            </a:r>
            <a:r>
              <a:rPr kumimoji="1" lang="en-US" altLang="ko-KR" dirty="0">
                <a:latin typeface="Helvetica"/>
                <a:ea typeface="맑은 고딕"/>
                <a:cs typeface="Helvetica"/>
              </a:rPr>
              <a:t>Condition variables</a:t>
            </a:r>
            <a:r>
              <a:rPr lang="en-US" altLang="ko-KR" dirty="0">
                <a:latin typeface="Helvetica"/>
                <a:ea typeface="맑은 고딕"/>
                <a:cs typeface="Helvetica"/>
              </a:rPr>
              <a:t>)</a:t>
            </a:r>
          </a:p>
          <a:p>
            <a:endParaRPr lang="en-US" altLang="ko-KR" dirty="0"/>
          </a:p>
          <a:p>
            <a:pPr marL="0" indent="0" algn="ctr">
              <a:buNone/>
            </a:pPr>
            <a:endParaRPr kumimoji="1" lang="en-US" altLang="ko-KR" dirty="0"/>
          </a:p>
          <a:p>
            <a:pPr marL="0" indent="0" algn="ctr">
              <a:buNone/>
            </a:pPr>
            <a:r>
              <a:rPr lang="en-US" dirty="0" err="1">
                <a:latin typeface="Helvetica"/>
                <a:ea typeface="맑은 고딕"/>
                <a:cs typeface="Helvetica"/>
              </a:rPr>
              <a:t>스레드의</a:t>
            </a:r>
            <a:r>
              <a:rPr lang="en-US" dirty="0">
                <a:latin typeface="Helvetica"/>
                <a:ea typeface="맑은 고딕"/>
                <a:cs typeface="Helvetica"/>
              </a:rPr>
              <a:t> </a:t>
            </a:r>
            <a:r>
              <a:rPr lang="en-US" dirty="0" err="1">
                <a:latin typeface="Helvetica"/>
                <a:ea typeface="맑은 고딕"/>
                <a:cs typeface="Helvetica"/>
              </a:rPr>
              <a:t>우선순위에</a:t>
            </a:r>
            <a:r>
              <a:rPr lang="en-US" dirty="0">
                <a:latin typeface="Helvetica"/>
                <a:ea typeface="맑은 고딕"/>
                <a:cs typeface="Helvetica"/>
              </a:rPr>
              <a:t> </a:t>
            </a:r>
            <a:r>
              <a:rPr lang="en-US" dirty="0" err="1">
                <a:latin typeface="Helvetica"/>
                <a:ea typeface="맑은 고딕"/>
                <a:cs typeface="Helvetica"/>
              </a:rPr>
              <a:t>따라</a:t>
            </a:r>
            <a:r>
              <a:rPr lang="en-US" dirty="0">
                <a:latin typeface="Helvetica"/>
                <a:ea typeface="맑은 고딕"/>
                <a:cs typeface="Helvetica"/>
              </a:rPr>
              <a:t> </a:t>
            </a:r>
            <a:r>
              <a:rPr lang="en-US" dirty="0" err="1">
                <a:latin typeface="Helvetica"/>
                <a:ea typeface="맑은 고딕"/>
                <a:cs typeface="Helvetica"/>
              </a:rPr>
              <a:t>대기</a:t>
            </a:r>
            <a:r>
              <a:rPr lang="en-US" dirty="0">
                <a:latin typeface="Helvetica"/>
                <a:ea typeface="맑은 고딕"/>
                <a:cs typeface="Helvetica"/>
              </a:rPr>
              <a:t> </a:t>
            </a:r>
            <a:r>
              <a:rPr lang="en-US" dirty="0" err="1">
                <a:latin typeface="Helvetica"/>
                <a:ea typeface="맑은 고딕"/>
                <a:cs typeface="Helvetica"/>
              </a:rPr>
              <a:t>중인</a:t>
            </a:r>
            <a:r>
              <a:rPr lang="en-US" dirty="0">
                <a:latin typeface="Helvetica"/>
                <a:ea typeface="맑은 고딕"/>
                <a:cs typeface="Helvetica"/>
              </a:rPr>
              <a:t> </a:t>
            </a:r>
            <a:r>
              <a:rPr lang="en-US" dirty="0" err="1">
                <a:latin typeface="Helvetica"/>
                <a:ea typeface="맑은 고딕"/>
                <a:cs typeface="Helvetica"/>
              </a:rPr>
              <a:t>스레드를</a:t>
            </a:r>
            <a:r>
              <a:rPr lang="en-US" dirty="0">
                <a:latin typeface="Helvetica"/>
                <a:ea typeface="맑은 고딕"/>
                <a:cs typeface="Helvetica"/>
              </a:rPr>
              <a:t> </a:t>
            </a:r>
            <a:r>
              <a:rPr lang="en-US" dirty="0" err="1">
                <a:latin typeface="Helvetica"/>
                <a:ea typeface="맑은 고딕"/>
                <a:cs typeface="Helvetica"/>
              </a:rPr>
              <a:t>깨웁니다</a:t>
            </a:r>
            <a:r>
              <a:rPr lang="en-US" dirty="0">
                <a:latin typeface="Helvetica"/>
                <a:ea typeface="맑은 고딕"/>
                <a:cs typeface="Helvetica"/>
              </a:rPr>
              <a:t>.</a:t>
            </a:r>
            <a:endParaRPr lang="en-US" dirty="0"/>
          </a:p>
          <a:p>
            <a:pPr marL="0" indent="0" algn="ctr">
              <a:buNone/>
            </a:pPr>
            <a:r>
              <a:rPr kumimoji="1" lang="en-US" altLang="ko-KR" dirty="0">
                <a:latin typeface="Helvetica"/>
                <a:ea typeface="맑은 고딕"/>
                <a:cs typeface="Helvetica"/>
              </a:rPr>
              <a:t>Wake up the waiting thread with respect to the thread’s priority.</a:t>
            </a:r>
            <a:endParaRPr lang="ko-KR" altLang="en-US" dirty="0">
              <a:latin typeface="Helvetica"/>
              <a:ea typeface="맑은 고딕"/>
              <a:cs typeface="Helvetic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123730-1AD4-0F42-96F2-0235BC0B0C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FEBC8D-1169-0B46-8D04-FE9A6B463A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Youjip Won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727238"/>
      </p:ext>
    </p:extLst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Helvetica"/>
                <a:cs typeface="Helvetica"/>
              </a:rPr>
              <a:t>기존</a:t>
            </a:r>
            <a:r>
              <a:rPr lang="en-US" altLang="ko-KR" dirty="0">
                <a:latin typeface="Helvetica"/>
                <a:cs typeface="Helvetica"/>
              </a:rPr>
              <a:t> Pintos : FIFO lock/unlock </a:t>
            </a:r>
            <a:r>
              <a:rPr lang="en-US" altLang="ko-KR" dirty="0" err="1">
                <a:latin typeface="Helvetica"/>
                <a:cs typeface="Helvetica"/>
              </a:rPr>
              <a:t>방식</a:t>
            </a:r>
            <a:r>
              <a:rPr lang="en-US" altLang="ko-KR" dirty="0">
                <a:latin typeface="Helvetica"/>
                <a:cs typeface="Helvetica"/>
              </a:rPr>
              <a:t>, </a:t>
            </a:r>
            <a:r>
              <a:rPr lang="en-US" altLang="ko-KR" dirty="0" err="1">
                <a:latin typeface="Helvetica"/>
                <a:cs typeface="Helvetica"/>
              </a:rPr>
              <a:t>우선순위</a:t>
            </a:r>
            <a:r>
              <a:rPr lang="en-US" altLang="ko-KR" dirty="0">
                <a:latin typeface="Helvetica"/>
                <a:cs typeface="Helvetica"/>
              </a:rPr>
              <a:t> 없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>
                <a:latin typeface="Courier New"/>
                <a:ea typeface="맑은 고딕"/>
                <a:cs typeface="Courier New"/>
              </a:rPr>
              <a:t>waiters </a:t>
            </a:r>
            <a:r>
              <a:rPr lang="en-US" altLang="ko-KR" sz="1800" dirty="0" err="1">
                <a:latin typeface="Courier New"/>
                <a:ea typeface="맑은 고딕"/>
                <a:cs typeface="Courier New"/>
              </a:rPr>
              <a:t>목록에서</a:t>
            </a:r>
            <a:r>
              <a:rPr lang="en-US" altLang="ko-KR" sz="1800" dirty="0">
                <a:latin typeface="Courier New"/>
                <a:ea typeface="맑은 고딕"/>
                <a:cs typeface="Courier New"/>
              </a:rPr>
              <a:t> </a:t>
            </a:r>
            <a:r>
              <a:rPr lang="en-US" altLang="ko-KR" sz="1800" dirty="0">
                <a:latin typeface="Helvetica"/>
                <a:ea typeface="맑은 고딕"/>
                <a:cs typeface="Helvetica"/>
              </a:rPr>
              <a:t>FIFO </a:t>
            </a:r>
            <a:r>
              <a:rPr lang="en-US" altLang="ko-KR" sz="1800" dirty="0" err="1">
                <a:latin typeface="Helvetica"/>
                <a:ea typeface="맑은 고딕"/>
                <a:cs typeface="Helvetica"/>
              </a:rPr>
              <a:t>순서로</a:t>
            </a:r>
            <a:r>
              <a:rPr lang="en-US" altLang="ko-KR" sz="1800" dirty="0">
                <a:latin typeface="Helvetica"/>
                <a:ea typeface="맑은 고딕"/>
                <a:cs typeface="Helvetica"/>
              </a:rPr>
              <a:t> 락 </a:t>
            </a:r>
            <a:r>
              <a:rPr lang="en-US" altLang="ko-KR" sz="1800" dirty="0" err="1">
                <a:latin typeface="Helvetica"/>
                <a:ea typeface="맑은 고딕"/>
                <a:cs typeface="Helvetica"/>
              </a:rPr>
              <a:t>획득,우선순위</a:t>
            </a:r>
            <a:r>
              <a:rPr lang="en-US" altLang="ko-KR" sz="1800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sz="1800" dirty="0" err="1">
                <a:latin typeface="Helvetica"/>
                <a:ea typeface="맑은 고딕"/>
                <a:cs typeface="Helvetica"/>
              </a:rPr>
              <a:t>무시</a:t>
            </a:r>
            <a:r>
              <a:rPr lang="en-US" altLang="ko-KR" sz="1800" dirty="0">
                <a:latin typeface="Helvetica"/>
                <a:ea typeface="맑은 고딕"/>
                <a:cs typeface="Helvetica"/>
              </a:rPr>
              <a:t>(</a:t>
            </a:r>
            <a:r>
              <a:rPr lang="en-US" altLang="ko-KR" sz="1800" dirty="0" err="1">
                <a:latin typeface="Helvetica"/>
                <a:ea typeface="맑은 고딕"/>
                <a:cs typeface="Helvetica"/>
              </a:rPr>
              <a:t>고려X</a:t>
            </a:r>
            <a:r>
              <a:rPr lang="en-US" altLang="ko-KR" sz="1800" dirty="0">
                <a:latin typeface="Helvetica"/>
                <a:ea typeface="맑은 고딕"/>
                <a:cs typeface="Helvetica"/>
              </a:rPr>
              <a:t>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18965" y="1481126"/>
            <a:ext cx="2661910" cy="6910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35135" y="1726739"/>
            <a:ext cx="367148" cy="367148"/>
          </a:xfrm>
          <a:prstGeom prst="rect">
            <a:avLst/>
          </a:prstGeom>
          <a:solidFill>
            <a:schemeClr val="accent6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4114551" y="1820440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94775" y="1405397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waiters</a:t>
            </a:r>
            <a:endParaRPr lang="ko-KR" altLang="en-US" dirty="0">
              <a:solidFill>
                <a:prstClr val="black"/>
              </a:solidFill>
              <a:latin typeface="Courier New" panose="02070309020205020404" pitchFamily="49" charset="0"/>
              <a:ea typeface="맑은 고딕" pitchFamily="50" charset="-127"/>
              <a:cs typeface="Courier New" panose="020703090202050204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408915" y="1726739"/>
            <a:ext cx="367148" cy="3671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076466" y="1726738"/>
            <a:ext cx="367148" cy="367148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4102283" y="2022760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4788331" y="1820440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4776063" y="2022760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241615" y="4387090"/>
            <a:ext cx="424634" cy="346832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514320" y="5694887"/>
            <a:ext cx="3087621" cy="346832"/>
          </a:xfrm>
          <a:prstGeom prst="rect">
            <a:avLst/>
          </a:prstGeom>
          <a:solidFill>
            <a:schemeClr val="accent3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871293" y="3635244"/>
            <a:ext cx="504056" cy="346832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6" name="직선 화살표 연결선 25"/>
          <p:cNvCxnSpPr>
            <a:cxnSpLocks/>
          </p:cNvCxnSpPr>
          <p:nvPr/>
        </p:nvCxnSpPr>
        <p:spPr>
          <a:xfrm flipV="1">
            <a:off x="1106408" y="2276872"/>
            <a:ext cx="0" cy="3978827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cxnSpLocks/>
          </p:cNvCxnSpPr>
          <p:nvPr/>
        </p:nvCxnSpPr>
        <p:spPr>
          <a:xfrm flipV="1">
            <a:off x="1106408" y="6255699"/>
            <a:ext cx="7065992" cy="1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6200000">
            <a:off x="514193" y="4106109"/>
            <a:ext cx="843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Priority</a:t>
            </a:r>
            <a:endParaRPr lang="ko-KR" altLang="en-US" sz="16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60428" y="6186790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time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81260" y="5087072"/>
            <a:ext cx="1193596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Acquire lock</a:t>
            </a:r>
          </a:p>
        </p:txBody>
      </p:sp>
      <p:cxnSp>
        <p:nvCxnSpPr>
          <p:cNvPr id="31" name="직선 화살표 연결선 30"/>
          <p:cNvCxnSpPr>
            <a:cxnSpLocks/>
          </p:cNvCxnSpPr>
          <p:nvPr/>
        </p:nvCxnSpPr>
        <p:spPr>
          <a:xfrm>
            <a:off x="1754480" y="5412719"/>
            <a:ext cx="0" cy="269646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017100" y="2929495"/>
            <a:ext cx="1224374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Request lock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28850" y="5497846"/>
            <a:ext cx="1184299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Release lock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2546795" y="2449329"/>
            <a:ext cx="504056" cy="346832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7" name="직선 화살표 연결선 76"/>
          <p:cNvCxnSpPr>
            <a:cxnSpLocks/>
          </p:cNvCxnSpPr>
          <p:nvPr/>
        </p:nvCxnSpPr>
        <p:spPr>
          <a:xfrm flipV="1">
            <a:off x="3042102" y="2798411"/>
            <a:ext cx="0" cy="261985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cxnSpLocks/>
          </p:cNvCxnSpPr>
          <p:nvPr/>
        </p:nvCxnSpPr>
        <p:spPr>
          <a:xfrm flipV="1">
            <a:off x="2666249" y="4747130"/>
            <a:ext cx="0" cy="266046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4601943" y="4387090"/>
            <a:ext cx="1148162" cy="346832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6586218" y="3635244"/>
            <a:ext cx="1117722" cy="346832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5750104" y="2449329"/>
            <a:ext cx="834272" cy="346832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9" name="직선 화살표 연결선 118"/>
          <p:cNvCxnSpPr>
            <a:cxnSpLocks/>
          </p:cNvCxnSpPr>
          <p:nvPr/>
        </p:nvCxnSpPr>
        <p:spPr>
          <a:xfrm flipV="1">
            <a:off x="6584377" y="2796161"/>
            <a:ext cx="0" cy="839083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cxnSpLocks/>
          </p:cNvCxnSpPr>
          <p:nvPr/>
        </p:nvCxnSpPr>
        <p:spPr>
          <a:xfrm flipV="1">
            <a:off x="4615151" y="4747130"/>
            <a:ext cx="0" cy="935236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4667375" y="4720535"/>
            <a:ext cx="1249766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Acquire lock</a:t>
            </a:r>
          </a:p>
        </p:txBody>
      </p:sp>
      <p:cxnSp>
        <p:nvCxnSpPr>
          <p:cNvPr id="124" name="직선 화살표 연결선 123"/>
          <p:cNvCxnSpPr>
            <a:cxnSpLocks/>
          </p:cNvCxnSpPr>
          <p:nvPr/>
        </p:nvCxnSpPr>
        <p:spPr>
          <a:xfrm flipV="1">
            <a:off x="5750104" y="2796161"/>
            <a:ext cx="0" cy="1590931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6548281" y="3343874"/>
            <a:ext cx="1249766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Acquire lock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671580" y="2752619"/>
            <a:ext cx="1184299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Release lock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3318965" y="1704843"/>
            <a:ext cx="465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tail</a:t>
            </a:r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5401602" y="1745673"/>
            <a:ext cx="644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head</a:t>
            </a:r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44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33712" y="6551735"/>
            <a:ext cx="3456000" cy="220663"/>
          </a:xfr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321A526-5B9A-4558-8DCB-6E38807656EA}"/>
              </a:ext>
            </a:extLst>
          </p:cNvPr>
          <p:cNvSpPr txBox="1"/>
          <p:nvPr/>
        </p:nvSpPr>
        <p:spPr>
          <a:xfrm>
            <a:off x="2492966" y="5006129"/>
            <a:ext cx="1224374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Request lock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CD98C99-459D-498E-A211-AC65FF941E75}"/>
              </a:ext>
            </a:extLst>
          </p:cNvPr>
          <p:cNvCxnSpPr>
            <a:cxnSpLocks/>
          </p:cNvCxnSpPr>
          <p:nvPr/>
        </p:nvCxnSpPr>
        <p:spPr>
          <a:xfrm flipV="1">
            <a:off x="3375349" y="4005064"/>
            <a:ext cx="0" cy="266046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6807D16-D138-4658-B4ED-2F463998DE21}"/>
              </a:ext>
            </a:extLst>
          </p:cNvPr>
          <p:cNvSpPr txBox="1"/>
          <p:nvPr/>
        </p:nvSpPr>
        <p:spPr>
          <a:xfrm>
            <a:off x="3058966" y="4271928"/>
            <a:ext cx="1224374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Request lock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039127D-E886-4CB8-A998-0516DEDD1B0A}"/>
              </a:ext>
            </a:extLst>
          </p:cNvPr>
          <p:cNvSpPr txBox="1"/>
          <p:nvPr/>
        </p:nvSpPr>
        <p:spPr>
          <a:xfrm>
            <a:off x="4572000" y="2835470"/>
            <a:ext cx="1249766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Acquire lock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C923330-D5D9-43D0-BCEE-4D10C2174C74}"/>
              </a:ext>
            </a:extLst>
          </p:cNvPr>
          <p:cNvSpPr txBox="1"/>
          <p:nvPr/>
        </p:nvSpPr>
        <p:spPr>
          <a:xfrm>
            <a:off x="5726395" y="4109892"/>
            <a:ext cx="1184299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Release lock</a:t>
            </a: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D7592161-0E72-0E4C-BC7C-A99F80A0AEA6}"/>
              </a:ext>
            </a:extLst>
          </p:cNvPr>
          <p:cNvCxnSpPr>
            <a:cxnSpLocks/>
          </p:cNvCxnSpPr>
          <p:nvPr/>
        </p:nvCxnSpPr>
        <p:spPr>
          <a:xfrm>
            <a:off x="1078967" y="2636912"/>
            <a:ext cx="6877409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3ADE6DA8-470F-1B4B-AABF-5A9BD34BF248}"/>
              </a:ext>
            </a:extLst>
          </p:cNvPr>
          <p:cNvCxnSpPr>
            <a:cxnSpLocks/>
          </p:cNvCxnSpPr>
          <p:nvPr/>
        </p:nvCxnSpPr>
        <p:spPr>
          <a:xfrm>
            <a:off x="1133295" y="3847195"/>
            <a:ext cx="6877409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F93AC869-278D-7D41-BFF1-598E2043C870}"/>
              </a:ext>
            </a:extLst>
          </p:cNvPr>
          <p:cNvCxnSpPr>
            <a:cxnSpLocks/>
          </p:cNvCxnSpPr>
          <p:nvPr/>
        </p:nvCxnSpPr>
        <p:spPr>
          <a:xfrm>
            <a:off x="1107019" y="4579705"/>
            <a:ext cx="6877409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EB144F4C-B14C-1144-BBE3-2761544D2764}"/>
              </a:ext>
            </a:extLst>
          </p:cNvPr>
          <p:cNvSpPr/>
          <p:nvPr/>
        </p:nvSpPr>
        <p:spPr>
          <a:xfrm>
            <a:off x="4456969" y="4127002"/>
            <a:ext cx="331362" cy="886174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59AFED71-6528-8E4A-A68B-2098F3D0006A}"/>
              </a:ext>
            </a:extLst>
          </p:cNvPr>
          <p:cNvSpPr/>
          <p:nvPr/>
        </p:nvSpPr>
        <p:spPr>
          <a:xfrm>
            <a:off x="5610014" y="2261870"/>
            <a:ext cx="331362" cy="886174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1963FDE2-6464-3D42-BF6F-84B2D991E982}"/>
              </a:ext>
            </a:extLst>
          </p:cNvPr>
          <p:cNvSpPr/>
          <p:nvPr/>
        </p:nvSpPr>
        <p:spPr>
          <a:xfrm>
            <a:off x="6463958" y="3377063"/>
            <a:ext cx="331362" cy="886174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419839"/>
      </p:ext>
    </p:extLst>
  </p:cSld>
  <p:clrMapOvr>
    <a:masterClrMapping/>
  </p:clrMapOvr>
  <p:transition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 err="1">
                <a:latin typeface="Helvetica"/>
                <a:ea typeface="맑은 고딕"/>
                <a:cs typeface="Helvetica"/>
              </a:rPr>
              <a:t>스레드가</a:t>
            </a:r>
            <a:r>
              <a:rPr lang="en-US" altLang="ko-KR" sz="1800" dirty="0">
                <a:latin typeface="Helvetica"/>
                <a:ea typeface="맑은 고딕"/>
                <a:cs typeface="Helvetica"/>
              </a:rPr>
              <a:t> </a:t>
            </a:r>
            <a:r>
              <a:rPr lang="en-US" altLang="ko-KR" sz="1800" dirty="0" err="1">
                <a:latin typeface="Helvetica"/>
                <a:ea typeface="맑은 고딕"/>
                <a:cs typeface="Helvetica"/>
              </a:rPr>
              <a:t>세마포어를</a:t>
            </a:r>
            <a:r>
              <a:rPr lang="en-US" altLang="ko-KR" sz="1800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sz="1800" dirty="0" err="1">
                <a:latin typeface="Helvetica"/>
                <a:ea typeface="맑은 고딕"/>
                <a:cs typeface="Helvetica"/>
              </a:rPr>
              <a:t>얻으려고</a:t>
            </a:r>
            <a:r>
              <a:rPr lang="en-US" altLang="ko-KR" sz="1800" dirty="0">
                <a:latin typeface="Helvetica"/>
                <a:ea typeface="맑은 고딕"/>
                <a:cs typeface="Helvetica"/>
              </a:rPr>
              <a:t> 할 때, </a:t>
            </a:r>
            <a:r>
              <a:rPr lang="en-US" altLang="ko-KR" sz="1800" dirty="0">
                <a:latin typeface="Courier New"/>
                <a:ea typeface="맑은 고딕"/>
                <a:cs typeface="Courier New"/>
              </a:rPr>
              <a:t>waiters</a:t>
            </a:r>
            <a:r>
              <a:rPr lang="en-US" altLang="ko-KR" sz="1800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sz="1800" dirty="0" err="1">
                <a:latin typeface="Helvetica"/>
                <a:ea typeface="맑은 고딕"/>
                <a:cs typeface="Helvetica"/>
              </a:rPr>
              <a:t>리스트를</a:t>
            </a:r>
            <a:r>
              <a:rPr lang="en-US" altLang="ko-KR" sz="1800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sz="1800" dirty="0" err="1">
                <a:latin typeface="Helvetica"/>
                <a:ea typeface="맑은 고딕"/>
                <a:cs typeface="Helvetica"/>
              </a:rPr>
              <a:t>우선순위에</a:t>
            </a:r>
            <a:r>
              <a:rPr lang="en-US" altLang="ko-KR" sz="1800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sz="1800" dirty="0" err="1">
                <a:latin typeface="Helvetica"/>
                <a:ea typeface="맑은 고딕"/>
                <a:cs typeface="Helvetica"/>
              </a:rPr>
              <a:t>따라</a:t>
            </a:r>
            <a:r>
              <a:rPr lang="en-US" altLang="ko-KR" sz="1800" dirty="0">
                <a:latin typeface="Helvetica"/>
                <a:ea typeface="맑은 고딕"/>
                <a:cs typeface="Helvetica"/>
              </a:rPr>
              <a:t>  </a:t>
            </a:r>
            <a:r>
              <a:rPr lang="en-US" altLang="ko-KR" sz="1800" dirty="0" err="1">
                <a:latin typeface="Helvetica"/>
                <a:ea typeface="맑은 고딕"/>
                <a:cs typeface="Helvetica"/>
              </a:rPr>
              <a:t>정렬</a:t>
            </a:r>
            <a:r>
              <a:rPr lang="en-US" altLang="ko-KR" sz="1800" dirty="0">
                <a:latin typeface="Helvetica"/>
                <a:ea typeface="맑은 고딕"/>
                <a:cs typeface="Helvetica"/>
              </a:rPr>
              <a:t>.</a:t>
            </a:r>
            <a:endParaRPr lang="en-US" altLang="ko-KR" sz="1800" dirty="0">
              <a:cs typeface="Helvetica"/>
            </a:endParaRPr>
          </a:p>
          <a:p>
            <a:pPr lvl="1"/>
            <a:r>
              <a:rPr lang="en-US" altLang="ko-KR" sz="1600" dirty="0" err="1">
                <a:latin typeface="Helvetica"/>
                <a:ea typeface="맑은 고딕"/>
                <a:cs typeface="Helvetica"/>
              </a:rPr>
              <a:t>수정할</a:t>
            </a:r>
            <a:r>
              <a:rPr lang="en-US" altLang="ko-KR" sz="1600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sz="1600" dirty="0" err="1">
                <a:latin typeface="Helvetica"/>
                <a:ea typeface="맑은 고딕"/>
                <a:cs typeface="Helvetica"/>
              </a:rPr>
              <a:t>함수</a:t>
            </a:r>
            <a:r>
              <a:rPr lang="en-US" altLang="ko-KR" sz="1600" dirty="0">
                <a:latin typeface="Helvetica"/>
                <a:ea typeface="맑은 고딕"/>
                <a:cs typeface="Helvetica"/>
              </a:rPr>
              <a:t> :  </a:t>
            </a:r>
            <a:r>
              <a:rPr lang="en-US" altLang="ko-KR" sz="1600" dirty="0" err="1">
                <a:latin typeface="Courier New"/>
                <a:ea typeface="맑은 고딕"/>
                <a:cs typeface="Courier New"/>
              </a:rPr>
              <a:t>sema_down</a:t>
            </a:r>
            <a:r>
              <a:rPr lang="en-US" altLang="ko-KR" sz="1600" dirty="0">
                <a:latin typeface="Courier New"/>
                <a:ea typeface="맑은 고딕"/>
                <a:cs typeface="Courier New"/>
              </a:rPr>
              <a:t>() / </a:t>
            </a:r>
            <a:r>
              <a:rPr lang="en-US" altLang="ko-KR" sz="1600" dirty="0" err="1">
                <a:latin typeface="Courier New"/>
                <a:ea typeface="맑은 고딕"/>
                <a:cs typeface="Courier New"/>
              </a:rPr>
              <a:t>cond_wait</a:t>
            </a:r>
            <a:r>
              <a:rPr lang="en-US" altLang="ko-KR" sz="1600" dirty="0">
                <a:latin typeface="Courier New"/>
                <a:ea typeface="맑은 고딕"/>
                <a:cs typeface="Courier New"/>
              </a:rPr>
              <a:t>()</a:t>
            </a:r>
            <a:endParaRPr lang="ko-KR" altLang="en-US" sz="1600">
              <a:latin typeface="Courier New"/>
              <a:ea typeface="맑은 고딕"/>
              <a:cs typeface="Courier New"/>
            </a:endParaRPr>
          </a:p>
          <a:p>
            <a:endParaRPr lang="en-US" altLang="ko-KR" sz="1800" dirty="0"/>
          </a:p>
          <a:p>
            <a:endParaRPr lang="ko-KR" altLang="en-US" sz="1800" dirty="0"/>
          </a:p>
        </p:txBody>
      </p:sp>
      <p:sp>
        <p:nvSpPr>
          <p:cNvPr id="103" name="직사각형 102"/>
          <p:cNvSpPr/>
          <p:nvPr/>
        </p:nvSpPr>
        <p:spPr>
          <a:xfrm>
            <a:off x="3318965" y="2064569"/>
            <a:ext cx="2661910" cy="6910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735135" y="2310182"/>
            <a:ext cx="367148" cy="367148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cxnSp>
        <p:nvCxnSpPr>
          <p:cNvPr id="105" name="직선 화살표 연결선 104"/>
          <p:cNvCxnSpPr/>
          <p:nvPr/>
        </p:nvCxnSpPr>
        <p:spPr>
          <a:xfrm>
            <a:off x="4114551" y="2403883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3294775" y="1988840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waiters</a:t>
            </a:r>
            <a:endParaRPr lang="ko-KR" altLang="en-US" dirty="0">
              <a:solidFill>
                <a:prstClr val="black"/>
              </a:solidFill>
              <a:latin typeface="Courier New" panose="02070309020205020404" pitchFamily="49" charset="0"/>
              <a:ea typeface="맑은 고딕" pitchFamily="50" charset="-127"/>
              <a:cs typeface="Courier New" panose="02070309020205020404" pitchFamily="49" charset="0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4408915" y="2310182"/>
            <a:ext cx="367148" cy="367148"/>
          </a:xfrm>
          <a:prstGeom prst="rect">
            <a:avLst/>
          </a:prstGeom>
          <a:solidFill>
            <a:schemeClr val="accent6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5076466" y="2310181"/>
            <a:ext cx="367148" cy="3671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9" name="직선 화살표 연결선 108"/>
          <p:cNvCxnSpPr/>
          <p:nvPr/>
        </p:nvCxnSpPr>
        <p:spPr>
          <a:xfrm flipH="1">
            <a:off x="4102283" y="2606203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/>
          <p:nvPr/>
        </p:nvCxnSpPr>
        <p:spPr>
          <a:xfrm>
            <a:off x="4788331" y="2403883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/>
          <p:nvPr/>
        </p:nvCxnSpPr>
        <p:spPr>
          <a:xfrm flipH="1">
            <a:off x="4776063" y="2606203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3318965" y="2288286"/>
            <a:ext cx="465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tail</a:t>
            </a:r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401602" y="2329116"/>
            <a:ext cx="644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head</a:t>
            </a:r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Helvetica"/>
                <a:cs typeface="Helvetica"/>
              </a:rPr>
              <a:t>우선순위</a:t>
            </a:r>
            <a:r>
              <a:rPr lang="en-US" altLang="ko-KR" dirty="0">
                <a:latin typeface="Helvetica"/>
                <a:cs typeface="Helvetica"/>
              </a:rPr>
              <a:t> </a:t>
            </a:r>
            <a:r>
              <a:rPr lang="en-US" altLang="ko-KR" dirty="0" err="1">
                <a:latin typeface="Helvetica"/>
                <a:cs typeface="Helvetica"/>
              </a:rPr>
              <a:t>기반</a:t>
            </a:r>
            <a:r>
              <a:rPr lang="en-US" altLang="ko-KR" dirty="0">
                <a:latin typeface="Helvetica"/>
                <a:cs typeface="Helvetica"/>
              </a:rPr>
              <a:t> </a:t>
            </a:r>
            <a:r>
              <a:rPr lang="en-US" dirty="0">
                <a:latin typeface="Helvetica"/>
                <a:cs typeface="Helvetica"/>
              </a:rPr>
              <a:t>lock/unlock</a:t>
            </a:r>
            <a:r>
              <a:rPr lang="en-US" altLang="ko-KR" dirty="0">
                <a:latin typeface="Helvetica"/>
                <a:cs typeface="Helvetica"/>
              </a:rPr>
              <a:t> (Priority-based</a:t>
            </a:r>
            <a:r>
              <a:rPr lang="ko-KR" altLang="en-US" dirty="0">
                <a:latin typeface="Helvetica"/>
                <a:cs typeface="Helvetica"/>
              </a:rPr>
              <a:t> </a:t>
            </a:r>
            <a:r>
              <a:rPr lang="en-US" altLang="ko-KR" dirty="0">
                <a:latin typeface="Helvetica"/>
                <a:cs typeface="Helvetica"/>
              </a:rPr>
              <a:t>lock/unlock)</a:t>
            </a:r>
            <a:endParaRPr lang="ko-KR" altLang="en-US" dirty="0">
              <a:latin typeface="Helvetica"/>
              <a:cs typeface="Helvetic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241615" y="4769728"/>
            <a:ext cx="424634" cy="346832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514320" y="5766895"/>
            <a:ext cx="3876328" cy="346832"/>
          </a:xfrm>
          <a:prstGeom prst="rect">
            <a:avLst/>
          </a:prstGeom>
          <a:solidFill>
            <a:schemeClr val="accent3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871293" y="3841033"/>
            <a:ext cx="504056" cy="346832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flipH="1" flipV="1">
            <a:off x="1105220" y="2765515"/>
            <a:ext cx="1188" cy="3562192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cxnSpLocks/>
          </p:cNvCxnSpPr>
          <p:nvPr/>
        </p:nvCxnSpPr>
        <p:spPr>
          <a:xfrm flipV="1">
            <a:off x="1106408" y="6327707"/>
            <a:ext cx="6932372" cy="1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6200000">
            <a:off x="514192" y="4612477"/>
            <a:ext cx="843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Priority</a:t>
            </a:r>
            <a:endParaRPr lang="ko-KR" altLang="en-US" sz="16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042351" y="6148467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time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248683" y="5050461"/>
            <a:ext cx="1049711" cy="27699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Acquire lock</a:t>
            </a: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1754480" y="5327460"/>
            <a:ext cx="0" cy="426913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476640" y="5345738"/>
            <a:ext cx="1077667" cy="27699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Request lock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2546795" y="2882164"/>
            <a:ext cx="504056" cy="346832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6453586" y="4769728"/>
            <a:ext cx="1398001" cy="346832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5641405" y="3841033"/>
            <a:ext cx="1117722" cy="346832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4568523" y="2882164"/>
            <a:ext cx="1158629" cy="346832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9" name="직선 화살표 연결선 118"/>
          <p:cNvCxnSpPr>
            <a:cxnSpLocks/>
          </p:cNvCxnSpPr>
          <p:nvPr/>
        </p:nvCxnSpPr>
        <p:spPr>
          <a:xfrm flipV="1">
            <a:off x="5639564" y="3228996"/>
            <a:ext cx="0" cy="612037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cxnSpLocks/>
          </p:cNvCxnSpPr>
          <p:nvPr/>
        </p:nvCxnSpPr>
        <p:spPr>
          <a:xfrm flipV="1">
            <a:off x="6569639" y="4206621"/>
            <a:ext cx="0" cy="577989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6588074" y="4166112"/>
            <a:ext cx="1042401" cy="27699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Release lock</a:t>
            </a:r>
          </a:p>
        </p:txBody>
      </p:sp>
      <p:cxnSp>
        <p:nvCxnSpPr>
          <p:cNvPr id="124" name="직선 화살표 연결선 123"/>
          <p:cNvCxnSpPr>
            <a:cxnSpLocks/>
          </p:cNvCxnSpPr>
          <p:nvPr/>
        </p:nvCxnSpPr>
        <p:spPr>
          <a:xfrm flipV="1">
            <a:off x="4568524" y="3228996"/>
            <a:ext cx="0" cy="2525377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4589373" y="5402416"/>
            <a:ext cx="1042401" cy="27699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Release lock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4561430" y="3289069"/>
            <a:ext cx="1165260" cy="27699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Acquire lock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726690" y="3579564"/>
            <a:ext cx="1096006" cy="27699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Acquire lock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727165" y="3147911"/>
            <a:ext cx="1042401" cy="27699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Release lock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492900" y="4531008"/>
            <a:ext cx="1096006" cy="27699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Acquire lock</a:t>
            </a:r>
          </a:p>
        </p:txBody>
      </p:sp>
      <p:sp>
        <p:nvSpPr>
          <p:cNvPr id="46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33712" y="6551735"/>
            <a:ext cx="3456000" cy="220663"/>
          </a:xfr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 dirty="0">
              <a:solidFill>
                <a:prstClr val="black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114B989-9703-4F99-A119-CB0C75088C9B}"/>
              </a:ext>
            </a:extLst>
          </p:cNvPr>
          <p:cNvCxnSpPr>
            <a:cxnSpLocks/>
          </p:cNvCxnSpPr>
          <p:nvPr/>
        </p:nvCxnSpPr>
        <p:spPr>
          <a:xfrm flipV="1">
            <a:off x="3050851" y="3228996"/>
            <a:ext cx="0" cy="261985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2150D6F1-37E3-47B8-AB9E-996BFDF32F14}"/>
              </a:ext>
            </a:extLst>
          </p:cNvPr>
          <p:cNvCxnSpPr>
            <a:cxnSpLocks/>
          </p:cNvCxnSpPr>
          <p:nvPr/>
        </p:nvCxnSpPr>
        <p:spPr>
          <a:xfrm flipV="1">
            <a:off x="3375349" y="4206621"/>
            <a:ext cx="0" cy="261985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8A3CC58-B04C-4050-89ED-109C20ACF28B}"/>
              </a:ext>
            </a:extLst>
          </p:cNvPr>
          <p:cNvCxnSpPr>
            <a:cxnSpLocks/>
          </p:cNvCxnSpPr>
          <p:nvPr/>
        </p:nvCxnSpPr>
        <p:spPr>
          <a:xfrm flipV="1">
            <a:off x="2666249" y="5116560"/>
            <a:ext cx="0" cy="261985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DA5AAAA-BA49-4104-B7A5-D0A6DC1BFF96}"/>
              </a:ext>
            </a:extLst>
          </p:cNvPr>
          <p:cNvSpPr txBox="1"/>
          <p:nvPr/>
        </p:nvSpPr>
        <p:spPr>
          <a:xfrm>
            <a:off x="2937117" y="4481128"/>
            <a:ext cx="1077667" cy="27699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Request lock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01D3AF7-51E9-4AF9-A9FD-9A02BD483BD8}"/>
              </a:ext>
            </a:extLst>
          </p:cNvPr>
          <p:cNvSpPr txBox="1"/>
          <p:nvPr/>
        </p:nvSpPr>
        <p:spPr>
          <a:xfrm>
            <a:off x="2494878" y="3467071"/>
            <a:ext cx="1077667" cy="27699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Request lock</a:t>
            </a:r>
          </a:p>
        </p:txBody>
      </p: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98BBC034-2418-0641-B3F9-D14FAEE1EF35}"/>
              </a:ext>
            </a:extLst>
          </p:cNvPr>
          <p:cNvCxnSpPr>
            <a:cxnSpLocks/>
          </p:cNvCxnSpPr>
          <p:nvPr/>
        </p:nvCxnSpPr>
        <p:spPr>
          <a:xfrm>
            <a:off x="1078967" y="3070383"/>
            <a:ext cx="6877409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75298C02-82D8-CA47-9229-FD4FCC33D257}"/>
              </a:ext>
            </a:extLst>
          </p:cNvPr>
          <p:cNvCxnSpPr>
            <a:cxnSpLocks/>
          </p:cNvCxnSpPr>
          <p:nvPr/>
        </p:nvCxnSpPr>
        <p:spPr>
          <a:xfrm>
            <a:off x="1133295" y="4005064"/>
            <a:ext cx="6877409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87FF4162-BF5B-B64E-98E3-87F2EE39BA4D}"/>
              </a:ext>
            </a:extLst>
          </p:cNvPr>
          <p:cNvCxnSpPr>
            <a:cxnSpLocks/>
          </p:cNvCxnSpPr>
          <p:nvPr/>
        </p:nvCxnSpPr>
        <p:spPr>
          <a:xfrm>
            <a:off x="1107019" y="4941168"/>
            <a:ext cx="6877409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306742"/>
      </p:ext>
    </p:extLst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Helvetica"/>
                <a:cs typeface="Helvetica"/>
              </a:rPr>
              <a:t>세마포어</a:t>
            </a:r>
            <a:r>
              <a:rPr lang="en-US" altLang="ko-KR" dirty="0">
                <a:latin typeface="Helvetica"/>
                <a:cs typeface="Helvetica"/>
              </a:rPr>
              <a:t>(Semaphore in pintos)</a:t>
            </a:r>
            <a:endParaRPr lang="ko-KR" altLang="en-US" dirty="0">
              <a:latin typeface="Helvetica"/>
              <a:cs typeface="Helvetic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ko-KR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ko-KR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ko-KR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ko-KR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dirty="0">
                <a:latin typeface="Courier New"/>
                <a:ea typeface="맑은 고딕"/>
                <a:cs typeface="Courier New"/>
              </a:rPr>
              <a:t>  </a:t>
            </a:r>
            <a:r>
              <a:rPr lang="en-US" altLang="ko-KR" sz="1800" dirty="0">
                <a:solidFill>
                  <a:srgbClr val="00B050"/>
                </a:solidFill>
                <a:latin typeface="Courier New"/>
                <a:ea typeface="맑은 고딕"/>
                <a:cs typeface="Courier New"/>
              </a:rPr>
              <a:t>void</a:t>
            </a:r>
            <a:r>
              <a:rPr lang="en-US" altLang="ko-KR" sz="1800" dirty="0">
                <a:latin typeface="Courier New"/>
                <a:ea typeface="맑은 고딕"/>
                <a:cs typeface="Courier New"/>
              </a:rPr>
              <a:t> </a:t>
            </a:r>
            <a:r>
              <a:rPr lang="en-US" altLang="ko-KR" sz="1800" dirty="0" err="1">
                <a:latin typeface="Courier New"/>
                <a:ea typeface="맑은 고딕"/>
                <a:cs typeface="Courier New"/>
              </a:rPr>
              <a:t>sema_init</a:t>
            </a:r>
            <a:r>
              <a:rPr lang="en-US" altLang="ko-KR" sz="1800" dirty="0">
                <a:latin typeface="Courier New"/>
                <a:ea typeface="맑은 고딕"/>
                <a:cs typeface="Courier New"/>
              </a:rPr>
              <a:t>(</a:t>
            </a:r>
            <a:r>
              <a:rPr lang="en-US" altLang="ko-KR" sz="1800" dirty="0">
                <a:solidFill>
                  <a:srgbClr val="00B050"/>
                </a:solidFill>
                <a:latin typeface="Courier New"/>
                <a:ea typeface="맑은 고딕"/>
                <a:cs typeface="Courier New"/>
              </a:rPr>
              <a:t>struct </a:t>
            </a:r>
            <a:r>
              <a:rPr lang="en-US" altLang="ko-KR" sz="1800" dirty="0">
                <a:latin typeface="Courier New"/>
                <a:ea typeface="맑은 고딕"/>
                <a:cs typeface="Courier New"/>
              </a:rPr>
              <a:t>semaphore *</a:t>
            </a:r>
            <a:r>
              <a:rPr lang="en-US" altLang="ko-KR" sz="1800" dirty="0" err="1">
                <a:latin typeface="Courier New"/>
                <a:ea typeface="맑은 고딕"/>
                <a:cs typeface="Courier New"/>
              </a:rPr>
              <a:t>sema</a:t>
            </a:r>
            <a:r>
              <a:rPr lang="en-US" altLang="ko-KR" sz="1800" dirty="0">
                <a:latin typeface="Courier New"/>
                <a:ea typeface="맑은 고딕"/>
                <a:cs typeface="Courier New"/>
              </a:rPr>
              <a:t>, </a:t>
            </a:r>
            <a:r>
              <a:rPr lang="en-US" altLang="ko-KR" sz="1800" dirty="0">
                <a:solidFill>
                  <a:srgbClr val="00B050"/>
                </a:solidFill>
                <a:latin typeface="Courier New"/>
                <a:ea typeface="맑은 고딕"/>
                <a:cs typeface="Courier New"/>
              </a:rPr>
              <a:t>unsigned </a:t>
            </a:r>
            <a:r>
              <a:rPr lang="en-US" altLang="ko-KR" sz="1800" dirty="0">
                <a:latin typeface="Courier New"/>
                <a:ea typeface="맑은 고딕"/>
                <a:cs typeface="Courier New"/>
              </a:rPr>
              <a:t>value)</a:t>
            </a:r>
          </a:p>
          <a:p>
            <a:pPr lvl="1"/>
            <a:r>
              <a:rPr lang="en-US" altLang="ko-KR" sz="1600">
                <a:latin typeface="Courier New"/>
                <a:ea typeface="맑은 고딕"/>
                <a:cs typeface="Courier New"/>
              </a:rPr>
              <a:t>semaphore</a:t>
            </a:r>
            <a:r>
              <a:rPr lang="en-US" altLang="ko-KR" sz="1600">
                <a:latin typeface="Helvetica"/>
                <a:ea typeface="맑은 고딕"/>
                <a:cs typeface="Courier New"/>
              </a:rPr>
              <a:t> 를 </a:t>
            </a:r>
            <a:r>
              <a:rPr lang="en-US" altLang="ko-KR" sz="1600" dirty="0">
                <a:latin typeface="Courier New"/>
                <a:ea typeface="맑은 고딕"/>
                <a:cs typeface="Courier New"/>
              </a:rPr>
              <a:t>value </a:t>
            </a:r>
            <a:r>
              <a:rPr lang="en-US" altLang="ko-KR" sz="1600" err="1">
                <a:latin typeface="Courier New"/>
                <a:ea typeface="맑은 고딕"/>
                <a:cs typeface="Courier New"/>
              </a:rPr>
              <a:t>값으로</a:t>
            </a:r>
            <a:r>
              <a:rPr lang="en-US" altLang="ko-KR" sz="1600" dirty="0">
                <a:latin typeface="Courier New"/>
                <a:ea typeface="맑은 고딕"/>
                <a:cs typeface="Courier New"/>
              </a:rPr>
              <a:t> </a:t>
            </a:r>
            <a:r>
              <a:rPr lang="en-US" altLang="ko-KR" sz="1600" err="1">
                <a:latin typeface="Courier New"/>
                <a:ea typeface="맑은 고딕"/>
                <a:cs typeface="Courier New"/>
              </a:rPr>
              <a:t>초기화</a:t>
            </a:r>
            <a:endParaRPr lang="en-US" altLang="ko-KR" sz="1600">
              <a:solidFill>
                <a:schemeClr val="tx1"/>
              </a:solidFill>
              <a:latin typeface="Courier New"/>
              <a:ea typeface="맑은 고딕"/>
              <a:cs typeface="Courier New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B050"/>
                </a:solidFill>
                <a:latin typeface="Courier New"/>
                <a:ea typeface="맑은 고딕"/>
                <a:cs typeface="Courier New"/>
              </a:rPr>
              <a:t>  void </a:t>
            </a:r>
            <a:r>
              <a:rPr lang="en-US" altLang="ko-KR" sz="1800" dirty="0" err="1">
                <a:latin typeface="Courier New"/>
                <a:ea typeface="맑은 고딕"/>
                <a:cs typeface="Courier New"/>
              </a:rPr>
              <a:t>sema_down</a:t>
            </a:r>
            <a:r>
              <a:rPr lang="en-US" altLang="ko-KR" sz="1800" dirty="0">
                <a:latin typeface="Courier New"/>
                <a:ea typeface="맑은 고딕"/>
                <a:cs typeface="Courier New"/>
              </a:rPr>
              <a:t>(</a:t>
            </a:r>
            <a:r>
              <a:rPr lang="en-US" altLang="ko-KR" sz="1800" dirty="0">
                <a:solidFill>
                  <a:srgbClr val="00B050"/>
                </a:solidFill>
                <a:latin typeface="Courier New"/>
                <a:ea typeface="맑은 고딕"/>
                <a:cs typeface="Courier New"/>
              </a:rPr>
              <a:t>struct </a:t>
            </a:r>
            <a:r>
              <a:rPr lang="en-US" altLang="ko-KR" sz="1800" dirty="0">
                <a:latin typeface="Courier New"/>
                <a:ea typeface="맑은 고딕"/>
                <a:cs typeface="Courier New"/>
              </a:rPr>
              <a:t>semaphore *</a:t>
            </a:r>
            <a:r>
              <a:rPr lang="en-US" altLang="ko-KR" sz="1800" dirty="0" err="1">
                <a:latin typeface="Courier New"/>
                <a:ea typeface="맑은 고딕"/>
                <a:cs typeface="Courier New"/>
              </a:rPr>
              <a:t>sema</a:t>
            </a:r>
            <a:r>
              <a:rPr lang="en-US" altLang="ko-KR" sz="1800" dirty="0">
                <a:latin typeface="Courier New"/>
                <a:ea typeface="맑은 고딕"/>
                <a:cs typeface="Courier New"/>
              </a:rPr>
              <a:t>)</a:t>
            </a:r>
          </a:p>
          <a:p>
            <a:pPr lvl="1"/>
            <a:r>
              <a:rPr lang="en-US" altLang="ko-KR" sz="1600" dirty="0">
                <a:latin typeface="Courier New"/>
                <a:ea typeface="맑은 고딕"/>
                <a:cs typeface="Courier New"/>
              </a:rPr>
              <a:t>semaphore</a:t>
            </a:r>
            <a:r>
              <a:rPr lang="en-US" altLang="ko-KR" sz="1600" dirty="0">
                <a:latin typeface="Helvetica"/>
                <a:ea typeface="맑은 고딕"/>
                <a:cs typeface="Courier New"/>
              </a:rPr>
              <a:t>. </a:t>
            </a:r>
            <a:r>
              <a:rPr lang="en-US" altLang="ko-KR" sz="1600" err="1">
                <a:latin typeface="Helvetica"/>
                <a:ea typeface="맑은 고딕"/>
                <a:cs typeface="Courier New"/>
              </a:rPr>
              <a:t>요청</a:t>
            </a:r>
            <a:r>
              <a:rPr lang="en-US" altLang="ko-KR" sz="1600" dirty="0">
                <a:latin typeface="Helvetica"/>
                <a:ea typeface="맑은 고딕"/>
                <a:cs typeface="Courier New"/>
              </a:rPr>
              <a:t>. </a:t>
            </a:r>
            <a:r>
              <a:rPr lang="en-US" altLang="ko-KR" sz="1600" err="1">
                <a:latin typeface="Helvetica"/>
                <a:ea typeface="맑은 고딕"/>
                <a:cs typeface="Courier New"/>
              </a:rPr>
              <a:t>세마포어</a:t>
            </a:r>
            <a:r>
              <a:rPr lang="en-US" altLang="ko-KR" sz="1600" dirty="0">
                <a:latin typeface="Helvetica"/>
                <a:ea typeface="맑은 고딕"/>
                <a:cs typeface="Courier New"/>
              </a:rPr>
              <a:t> </a:t>
            </a:r>
            <a:r>
              <a:rPr lang="en-US" altLang="ko-KR" sz="1600" err="1">
                <a:latin typeface="Helvetica"/>
                <a:ea typeface="맑은 고딕"/>
                <a:cs typeface="Courier New"/>
              </a:rPr>
              <a:t>획득한</a:t>
            </a:r>
            <a:r>
              <a:rPr lang="en-US" altLang="ko-KR" sz="1600" dirty="0">
                <a:latin typeface="Helvetica"/>
                <a:ea typeface="맑은 고딕"/>
                <a:cs typeface="Courier New"/>
              </a:rPr>
              <a:t> </a:t>
            </a:r>
            <a:r>
              <a:rPr lang="en-US" altLang="ko-KR" sz="1600" err="1">
                <a:latin typeface="Helvetica"/>
                <a:ea typeface="맑은 고딕"/>
                <a:cs typeface="Courier New"/>
              </a:rPr>
              <a:t>경우</a:t>
            </a:r>
            <a:r>
              <a:rPr lang="en-US" altLang="ko-KR" sz="1600" dirty="0">
                <a:latin typeface="Helvetica"/>
                <a:ea typeface="맑은 고딕"/>
                <a:cs typeface="Courier New"/>
              </a:rPr>
              <a:t>, </a:t>
            </a:r>
            <a:r>
              <a:rPr lang="en-US" altLang="ko-KR" sz="1600" dirty="0">
                <a:latin typeface="Courier New"/>
                <a:ea typeface="맑은 고딕"/>
                <a:cs typeface="Courier New"/>
              </a:rPr>
              <a:t>value</a:t>
            </a:r>
            <a:r>
              <a:rPr lang="en-US" altLang="ko-KR" sz="1600" dirty="0">
                <a:latin typeface="Helvetica"/>
                <a:ea typeface="맑은 고딕"/>
                <a:cs typeface="Courier New"/>
              </a:rPr>
              <a:t> 값 1씩 </a:t>
            </a:r>
            <a:r>
              <a:rPr lang="en-US" altLang="ko-KR" sz="1600" err="1">
                <a:latin typeface="Helvetica"/>
                <a:ea typeface="맑은 고딕"/>
                <a:cs typeface="Courier New"/>
              </a:rPr>
              <a:t>감소시킨다</a:t>
            </a:r>
            <a:r>
              <a:rPr lang="en-US" altLang="ko-KR" sz="1600">
                <a:latin typeface="Helvetica"/>
                <a:ea typeface="맑은 고딕"/>
                <a:cs typeface="Courier New"/>
              </a:rPr>
              <a:t>.</a:t>
            </a:r>
            <a:endParaRPr lang="en-US" altLang="ko-KR" sz="1600" dirty="0">
              <a:solidFill>
                <a:schemeClr val="tx1"/>
              </a:solidFill>
              <a:latin typeface="Helvetica"/>
              <a:ea typeface="맑은 고딕"/>
              <a:cs typeface="Courier New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sema_up</a:t>
            </a:r>
            <a:r>
              <a:rPr lang="en-US" altLang="ko-K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semaphore *</a:t>
            </a:r>
            <a:r>
              <a:rPr lang="en-US" altLang="ko-KR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sema</a:t>
            </a:r>
            <a:r>
              <a:rPr lang="en-US" altLang="ko-K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altLang="ko-KR" sz="1600">
                <a:latin typeface="Courier New"/>
                <a:ea typeface="맑은 고딕"/>
                <a:cs typeface="Courier New"/>
              </a:rPr>
              <a:t>semaphore</a:t>
            </a:r>
            <a:r>
              <a:rPr lang="en-US" altLang="ko-KR" sz="1600">
                <a:latin typeface="Helvetica"/>
                <a:ea typeface="맑은 고딕"/>
                <a:cs typeface="Courier New"/>
              </a:rPr>
              <a:t> 를 </a:t>
            </a:r>
            <a:r>
              <a:rPr lang="en-US" altLang="ko-KR" sz="1600" err="1">
                <a:latin typeface="Helvetica"/>
                <a:ea typeface="맑은 고딕"/>
                <a:cs typeface="Courier New"/>
              </a:rPr>
              <a:t>해제하고</a:t>
            </a:r>
            <a:r>
              <a:rPr lang="en-US" altLang="ko-KR" sz="1600" dirty="0">
                <a:latin typeface="Helvetica"/>
                <a:ea typeface="맑은 고딕"/>
                <a:cs typeface="Courier New"/>
              </a:rPr>
              <a:t>, </a:t>
            </a:r>
            <a:r>
              <a:rPr lang="en-US" altLang="ko-KR" sz="1600" dirty="0">
                <a:latin typeface="Courier New"/>
                <a:ea typeface="맑은 고딕"/>
                <a:cs typeface="Courier New"/>
              </a:rPr>
              <a:t>value</a:t>
            </a:r>
            <a:r>
              <a:rPr lang="en-US" altLang="ko-KR" sz="1600" dirty="0">
                <a:latin typeface="Helvetica"/>
                <a:ea typeface="맑은 고딕"/>
                <a:cs typeface="Courier New"/>
              </a:rPr>
              <a:t> 값 1씩 </a:t>
            </a:r>
            <a:r>
              <a:rPr lang="en-US" altLang="ko-KR" sz="1600" err="1">
                <a:latin typeface="Helvetica"/>
                <a:ea typeface="맑은 고딕"/>
                <a:cs typeface="Courier New"/>
              </a:rPr>
              <a:t>증가시킨다</a:t>
            </a:r>
            <a:r>
              <a:rPr lang="en-US" altLang="ko-KR" sz="1600" dirty="0">
                <a:latin typeface="Helvetica"/>
                <a:ea typeface="맑은 고딕"/>
                <a:cs typeface="Courier New"/>
              </a:rPr>
              <a:t>.</a:t>
            </a:r>
            <a:endParaRPr lang="en-US" altLang="ko-KR" sz="1600" dirty="0">
              <a:solidFill>
                <a:schemeClr val="tx1"/>
              </a:solidFill>
              <a:latin typeface="Helvetica"/>
              <a:ea typeface="맑은 고딕"/>
              <a:cs typeface="Courier New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5576" y="1412776"/>
            <a:ext cx="7643812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252000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struct</a:t>
            </a:r>
            <a:r>
              <a:rPr lang="ko-KR" altLang="en-US" dirty="0">
                <a:solidFill>
                  <a:prstClr val="black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semaphore   {</a:t>
            </a:r>
          </a:p>
          <a:p>
            <a:r>
              <a:rPr lang="ko-KR" altLang="en-US" dirty="0">
                <a:solidFill>
                  <a:prstClr val="black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 </a:t>
            </a:r>
            <a:r>
              <a:rPr lang="ko-KR" altLang="en-US" dirty="0">
                <a:solidFill>
                  <a:srgbClr val="00B050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unsigned</a:t>
            </a:r>
            <a:r>
              <a:rPr lang="ko-KR" altLang="en-US" dirty="0">
                <a:solidFill>
                  <a:prstClr val="black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value;             </a:t>
            </a:r>
            <a:r>
              <a:rPr lang="ko-KR" altLang="en-US" dirty="0">
                <a:solidFill>
                  <a:srgbClr val="00B0F0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/* Current value. */</a:t>
            </a:r>
          </a:p>
          <a:p>
            <a:r>
              <a:rPr lang="ko-KR" altLang="en-US" dirty="0">
                <a:solidFill>
                  <a:prstClr val="black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 </a:t>
            </a:r>
            <a:r>
              <a:rPr lang="ko-KR" altLang="en-US" dirty="0">
                <a:solidFill>
                  <a:srgbClr val="00B050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struct</a:t>
            </a:r>
            <a:r>
              <a:rPr lang="ko-KR" altLang="en-US" dirty="0">
                <a:solidFill>
                  <a:prstClr val="black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list waiters;       </a:t>
            </a:r>
            <a:r>
              <a:rPr lang="ko-KR" altLang="en-US" dirty="0">
                <a:solidFill>
                  <a:srgbClr val="0070C0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</a:t>
            </a:r>
            <a:r>
              <a:rPr lang="ko-KR" altLang="en-US" dirty="0">
                <a:solidFill>
                  <a:srgbClr val="00B0F0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/* List of waiting </a:t>
            </a:r>
            <a:endParaRPr lang="en-US" altLang="ko-KR" dirty="0">
              <a:solidFill>
                <a:srgbClr val="00B0F0"/>
              </a:solidFill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  <a:p>
            <a:r>
              <a:rPr lang="en-US" altLang="ko-KR" dirty="0">
                <a:solidFill>
                  <a:srgbClr val="00B0F0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                                      </a:t>
            </a:r>
            <a:r>
              <a:rPr lang="ko-KR" altLang="en-US" dirty="0" err="1">
                <a:solidFill>
                  <a:srgbClr val="00B0F0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threads</a:t>
            </a:r>
            <a:r>
              <a:rPr lang="ko-KR" altLang="en-US" dirty="0">
                <a:solidFill>
                  <a:srgbClr val="00B0F0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. */</a:t>
            </a:r>
          </a:p>
          <a:p>
            <a:r>
              <a:rPr lang="ko-KR" altLang="en-US" dirty="0">
                <a:solidFill>
                  <a:prstClr val="black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3568" y="1074222"/>
            <a:ext cx="5040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pintos/</a:t>
            </a:r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/threads/</a:t>
            </a:r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synch.h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33712" y="6551735"/>
            <a:ext cx="3456000" cy="220663"/>
          </a:xfr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54274"/>
      </p:ext>
    </p:extLst>
  </p:cSld>
  <p:clrMapOvr>
    <a:masterClrMapping/>
  </p:clrMapOvr>
  <p:transition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elvetica"/>
                <a:cs typeface="Helvetica"/>
              </a:rPr>
              <a:t>락(Lock in pintos)</a:t>
            </a:r>
            <a:endParaRPr lang="ko-KR" altLang="en-US" dirty="0">
              <a:latin typeface="Helvetica"/>
              <a:cs typeface="Helvetic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ko-KR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ko-KR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ko-KR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ko-KR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dirty="0">
                <a:latin typeface="Courier New"/>
                <a:ea typeface="맑은 고딕"/>
                <a:cs typeface="Courier New"/>
              </a:rPr>
              <a:t>  </a:t>
            </a:r>
            <a:r>
              <a:rPr lang="en-US" altLang="ko-KR" sz="1800" dirty="0">
                <a:solidFill>
                  <a:srgbClr val="00B050"/>
                </a:solidFill>
                <a:latin typeface="Courier New"/>
                <a:ea typeface="맑은 고딕"/>
                <a:cs typeface="Courier New"/>
              </a:rPr>
              <a:t>void</a:t>
            </a:r>
            <a:r>
              <a:rPr lang="en-US" altLang="ko-KR" sz="1800" dirty="0">
                <a:latin typeface="Courier New"/>
                <a:ea typeface="맑은 고딕"/>
                <a:cs typeface="Courier New"/>
              </a:rPr>
              <a:t> </a:t>
            </a:r>
            <a:r>
              <a:rPr lang="en-US" altLang="ko-KR" sz="1800" dirty="0" err="1">
                <a:latin typeface="Courier New"/>
                <a:ea typeface="맑은 고딕"/>
                <a:cs typeface="Courier New"/>
              </a:rPr>
              <a:t>lock_init</a:t>
            </a:r>
            <a:r>
              <a:rPr lang="en-US" altLang="ko-KR" sz="1800" dirty="0">
                <a:latin typeface="Courier New"/>
                <a:ea typeface="맑은 고딕"/>
                <a:cs typeface="Courier New"/>
              </a:rPr>
              <a:t> (</a:t>
            </a:r>
            <a:r>
              <a:rPr lang="en-US" altLang="ko-KR" sz="1800" dirty="0">
                <a:solidFill>
                  <a:srgbClr val="00B050"/>
                </a:solidFill>
                <a:latin typeface="Courier New"/>
                <a:ea typeface="맑은 고딕"/>
                <a:cs typeface="Courier New"/>
              </a:rPr>
              <a:t>struct</a:t>
            </a:r>
            <a:r>
              <a:rPr lang="en-US" altLang="ko-KR" sz="1800" dirty="0">
                <a:latin typeface="Courier New"/>
                <a:ea typeface="맑은 고딕"/>
                <a:cs typeface="Courier New"/>
              </a:rPr>
              <a:t> lock *lock)</a:t>
            </a:r>
          </a:p>
          <a:p>
            <a:pPr lvl="1"/>
            <a:r>
              <a:rPr lang="en-US" sz="1600" dirty="0">
                <a:latin typeface="Courier New"/>
                <a:ea typeface="맑은 고딕"/>
                <a:cs typeface="Courier New"/>
              </a:rPr>
              <a:t>lock</a:t>
            </a:r>
            <a:r>
              <a:rPr lang="en-US" sz="1600" dirty="0">
                <a:latin typeface="Helvetica"/>
                <a:ea typeface="맑은 고딕"/>
                <a:cs typeface="Helvetica"/>
              </a:rPr>
              <a:t> </a:t>
            </a:r>
            <a:r>
              <a:rPr lang="en-US" sz="1600" dirty="0" err="1">
                <a:latin typeface="Helvetica"/>
                <a:ea typeface="맑은 고딕"/>
                <a:cs typeface="Helvetica"/>
              </a:rPr>
              <a:t>스트럭처</a:t>
            </a:r>
            <a:r>
              <a:rPr lang="en-US" sz="1600" dirty="0">
                <a:latin typeface="Helvetica"/>
                <a:ea typeface="맑은 고딕"/>
                <a:cs typeface="Helvetica"/>
              </a:rPr>
              <a:t> </a:t>
            </a:r>
            <a:r>
              <a:rPr lang="en-US" sz="1600" dirty="0" err="1">
                <a:latin typeface="Helvetica"/>
                <a:ea typeface="맑은 고딕"/>
                <a:cs typeface="Helvetica"/>
              </a:rPr>
              <a:t>초기화</a:t>
            </a:r>
            <a:r>
              <a:rPr lang="en-US" sz="1600" dirty="0">
                <a:latin typeface="Helvetica"/>
                <a:ea typeface="맑은 고딕"/>
                <a:cs typeface="Helvetica"/>
              </a:rPr>
              <a:t>(</a:t>
            </a:r>
            <a:r>
              <a:rPr lang="en-US" altLang="ko-KR" sz="1600" dirty="0">
                <a:latin typeface="Helvetica"/>
                <a:ea typeface="맑은 고딕"/>
                <a:cs typeface="Courier New"/>
              </a:rPr>
              <a:t>Initialize the data structure.)</a:t>
            </a:r>
            <a:endParaRPr lang="en-US" altLang="ko-KR" sz="1600" dirty="0">
              <a:solidFill>
                <a:schemeClr val="tx1"/>
              </a:solidFill>
              <a:latin typeface="Helvetica"/>
              <a:ea typeface="맑은 고딕"/>
              <a:cs typeface="Courier New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lock_acquire</a:t>
            </a:r>
            <a:r>
              <a:rPr lang="en-US" altLang="ko-K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lock *lock)</a:t>
            </a:r>
          </a:p>
          <a:p>
            <a:pPr lvl="1"/>
            <a:r>
              <a:rPr lang="en-US" sz="1600" dirty="0">
                <a:latin typeface="Courier New"/>
                <a:ea typeface="맑은 고딕"/>
                <a:cs typeface="Courier New"/>
              </a:rPr>
              <a:t>Lock </a:t>
            </a:r>
            <a:r>
              <a:rPr lang="ko-KR" altLang="en-US" sz="1600" dirty="0">
                <a:latin typeface="Courier New"/>
                <a:ea typeface="맑은 고딕"/>
                <a:cs typeface="Courier New"/>
              </a:rPr>
              <a:t>요청</a:t>
            </a:r>
            <a:r>
              <a:rPr lang="en-US" sz="1600" dirty="0">
                <a:latin typeface="Courier New"/>
                <a:ea typeface="맑은 고딕"/>
                <a:cs typeface="Courier New"/>
              </a:rPr>
              <a:t>(</a:t>
            </a:r>
            <a:r>
              <a:rPr lang="en-US" altLang="ko-KR" sz="1600" dirty="0">
                <a:latin typeface="Helvetica"/>
                <a:ea typeface="맑은 고딕"/>
                <a:cs typeface="Courier New"/>
              </a:rPr>
              <a:t>Request the </a:t>
            </a:r>
            <a:r>
              <a:rPr lang="en-US" altLang="ko-KR" sz="1600" dirty="0">
                <a:latin typeface="Courier New"/>
                <a:ea typeface="맑은 고딕"/>
                <a:cs typeface="Courier New"/>
              </a:rPr>
              <a:t>lock</a:t>
            </a:r>
            <a:r>
              <a:rPr lang="en-US" altLang="ko-KR" sz="1600" dirty="0">
                <a:latin typeface="Helvetica"/>
                <a:ea typeface="맑은 고딕"/>
                <a:cs typeface="Courier New"/>
              </a:rPr>
              <a:t>.)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lock_release</a:t>
            </a:r>
            <a:r>
              <a:rPr lang="en-US" altLang="ko-K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lock *lock) </a:t>
            </a:r>
          </a:p>
          <a:p>
            <a:pPr lvl="1"/>
            <a:r>
              <a:rPr lang="en-US" sz="1600" dirty="0">
                <a:latin typeface="Courier New"/>
                <a:ea typeface="맑은 고딕"/>
                <a:cs typeface="Courier New"/>
              </a:rPr>
              <a:t>Lock </a:t>
            </a:r>
            <a:r>
              <a:rPr lang="ko-KR" altLang="en-US" sz="1600" dirty="0">
                <a:latin typeface="Courier New"/>
                <a:ea typeface="맑은 고딕"/>
                <a:cs typeface="Courier New"/>
              </a:rPr>
              <a:t>해제</a:t>
            </a:r>
            <a:r>
              <a:rPr lang="en-US" sz="1600" dirty="0">
                <a:latin typeface="Courier New"/>
                <a:ea typeface="맑은 고딕"/>
                <a:cs typeface="Courier New"/>
              </a:rPr>
              <a:t>(</a:t>
            </a:r>
            <a:r>
              <a:rPr lang="en-US" altLang="ko-KR" sz="1600" dirty="0">
                <a:latin typeface="Helvetica"/>
                <a:ea typeface="맑은 고딕"/>
                <a:cs typeface="Courier New"/>
              </a:rPr>
              <a:t>Release the </a:t>
            </a:r>
            <a:r>
              <a:rPr lang="en-US" altLang="ko-KR" sz="1600" dirty="0">
                <a:latin typeface="Courier New"/>
                <a:ea typeface="맑은 고딕"/>
                <a:cs typeface="Courier New"/>
              </a:rPr>
              <a:t>lock</a:t>
            </a:r>
            <a:r>
              <a:rPr lang="en-US" altLang="ko-KR" sz="1600" dirty="0">
                <a:latin typeface="Helvetica"/>
                <a:ea typeface="맑은 고딕"/>
                <a:cs typeface="Courier New"/>
              </a:rPr>
              <a:t>.)</a:t>
            </a:r>
            <a:endParaRPr lang="ko-KR" altLang="en-US" sz="1600" dirty="0">
              <a:latin typeface="Helvetica"/>
              <a:ea typeface="맑은 고딕"/>
              <a:cs typeface="Courier New"/>
            </a:endParaRPr>
          </a:p>
          <a:p>
            <a:endParaRPr lang="ko-KR" altLang="en-US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55576" y="1283276"/>
            <a:ext cx="7643812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252000">
            <a:spAutoFit/>
          </a:bodyPr>
          <a:lstStyle/>
          <a:p>
            <a:r>
              <a:rPr lang="ko-KR" alt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ko-KR" alt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lock </a:t>
            </a:r>
          </a:p>
          <a:p>
            <a:r>
              <a:rPr lang="ko-KR" alt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ko-KR" alt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ko-KR" alt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ko-KR" alt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thread *holder;       </a:t>
            </a:r>
            <a:r>
              <a:rPr lang="ko-KR" alt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Thread holding lock */</a:t>
            </a:r>
          </a:p>
          <a:p>
            <a:r>
              <a:rPr lang="ko-KR" alt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ko-KR" alt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ko-KR" alt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semaphore semaphore;  </a:t>
            </a:r>
            <a:r>
              <a:rPr lang="ko-KR" alt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Binary semaphore </a:t>
            </a:r>
            <a:endParaRPr lang="en-US" altLang="ko-KR" sz="16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</a:t>
            </a:r>
            <a:r>
              <a:rPr lang="ko-KR" altLang="en-US" sz="160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controlling </a:t>
            </a:r>
            <a:r>
              <a:rPr lang="ko-KR" alt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access. */</a:t>
            </a:r>
          </a:p>
          <a:p>
            <a:r>
              <a:rPr lang="ko-KR" alt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3568" y="944722"/>
            <a:ext cx="5040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pintos/</a:t>
            </a:r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/threads/</a:t>
            </a:r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synch.h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33712" y="6551735"/>
            <a:ext cx="3456000" cy="220663"/>
          </a:xfr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271095"/>
      </p:ext>
    </p:extLst>
  </p:cSld>
  <p:clrMapOvr>
    <a:masterClrMapping/>
  </p:clrMapOvr>
  <p:transition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Helvetica"/>
                <a:cs typeface="Helvetica"/>
              </a:rPr>
              <a:t>조건</a:t>
            </a:r>
            <a:r>
              <a:rPr lang="en-US" altLang="ko-KR" dirty="0">
                <a:latin typeface="Helvetica"/>
                <a:cs typeface="Helvetica"/>
              </a:rPr>
              <a:t> </a:t>
            </a:r>
            <a:r>
              <a:rPr lang="en-US" altLang="ko-KR" dirty="0" err="1">
                <a:latin typeface="Helvetica"/>
                <a:cs typeface="Helvetica"/>
              </a:rPr>
              <a:t>변수</a:t>
            </a:r>
            <a:r>
              <a:rPr lang="en-US" altLang="ko-KR" dirty="0">
                <a:latin typeface="Helvetica"/>
                <a:cs typeface="Helvetica"/>
              </a:rPr>
              <a:t>(Condition variable in pintos)</a:t>
            </a:r>
            <a:endParaRPr lang="ko-KR" altLang="en-US" dirty="0">
              <a:latin typeface="Helvetica"/>
              <a:cs typeface="Helvetic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2" y="880070"/>
            <a:ext cx="8929687" cy="5501258"/>
          </a:xfrm>
        </p:spPr>
        <p:txBody>
          <a:bodyPr/>
          <a:lstStyle/>
          <a:p>
            <a:pPr lvl="1"/>
            <a:endParaRPr lang="en-US" altLang="ko-KR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lvl="1"/>
            <a:endParaRPr lang="en-US" altLang="ko-KR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B050"/>
                </a:solidFill>
                <a:latin typeface="Courier New"/>
                <a:ea typeface="맑은 고딕"/>
                <a:cs typeface="Courier New"/>
              </a:rPr>
              <a:t>  void</a:t>
            </a:r>
            <a:r>
              <a:rPr lang="en-US" altLang="ko-KR" sz="1600" dirty="0">
                <a:latin typeface="Courier New"/>
                <a:ea typeface="맑은 고딕"/>
                <a:cs typeface="Courier New"/>
              </a:rPr>
              <a:t> </a:t>
            </a:r>
            <a:r>
              <a:rPr lang="en-US" altLang="ko-KR" sz="1600" dirty="0" err="1">
                <a:latin typeface="Courier New"/>
                <a:ea typeface="맑은 고딕"/>
                <a:cs typeface="Courier New"/>
              </a:rPr>
              <a:t>cond_init</a:t>
            </a:r>
            <a:r>
              <a:rPr lang="en-US" altLang="ko-KR" sz="1600" dirty="0">
                <a:latin typeface="Courier New"/>
                <a:ea typeface="맑은 고딕"/>
                <a:cs typeface="Courier New"/>
              </a:rPr>
              <a:t>(</a:t>
            </a:r>
            <a:r>
              <a:rPr lang="en-US" altLang="ko-KR" sz="1600" dirty="0">
                <a:solidFill>
                  <a:srgbClr val="00B050"/>
                </a:solidFill>
                <a:latin typeface="Courier New"/>
                <a:ea typeface="맑은 고딕"/>
                <a:cs typeface="Courier New"/>
              </a:rPr>
              <a:t>struct </a:t>
            </a:r>
            <a:r>
              <a:rPr lang="en-US" altLang="ko-KR" sz="1600" dirty="0">
                <a:latin typeface="Courier New"/>
                <a:ea typeface="맑은 고딕"/>
                <a:cs typeface="Courier New"/>
              </a:rPr>
              <a:t>condition *</a:t>
            </a:r>
            <a:r>
              <a:rPr lang="en-US" altLang="ko-KR" sz="1600" dirty="0" err="1">
                <a:latin typeface="Courier New"/>
                <a:ea typeface="맑은 고딕"/>
                <a:cs typeface="Courier New"/>
              </a:rPr>
              <a:t>cond</a:t>
            </a:r>
            <a:r>
              <a:rPr lang="en-US" altLang="ko-KR" sz="1600" dirty="0">
                <a:latin typeface="Courier New"/>
                <a:ea typeface="맑은 고딕"/>
                <a:cs typeface="Courier New"/>
              </a:rPr>
              <a:t>)</a:t>
            </a:r>
          </a:p>
          <a:p>
            <a:pPr lvl="1"/>
            <a:r>
              <a:rPr lang="en-US" sz="1600" dirty="0">
                <a:latin typeface="Courier New"/>
                <a:ea typeface="맑은 고딕"/>
                <a:cs typeface="Courier New"/>
              </a:rPr>
              <a:t>condition </a:t>
            </a:r>
            <a:r>
              <a:rPr lang="ko-KR" altLang="en-US" sz="1600" dirty="0">
                <a:latin typeface="Courier New"/>
                <a:ea typeface="맑은 고딕"/>
                <a:cs typeface="Courier New"/>
              </a:rPr>
              <a:t>구조체</a:t>
            </a:r>
            <a:r>
              <a:rPr lang="en-US" sz="1600" dirty="0">
                <a:latin typeface="Courier New"/>
                <a:ea typeface="맑은 고딕"/>
                <a:cs typeface="Courier New"/>
              </a:rPr>
              <a:t> </a:t>
            </a:r>
            <a:r>
              <a:rPr lang="ko-KR" altLang="en-US" sz="1600" dirty="0">
                <a:latin typeface="Courier New"/>
                <a:ea typeface="맑은 고딕"/>
                <a:cs typeface="Courier New"/>
              </a:rPr>
              <a:t>초기화(</a:t>
            </a:r>
            <a:r>
              <a:rPr lang="en-US" altLang="ko-KR" sz="1600" dirty="0">
                <a:latin typeface="Helvetica"/>
                <a:ea typeface="맑은 고딕"/>
                <a:cs typeface="Courier New"/>
              </a:rPr>
              <a:t>Initialize the condition variable data structure.)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B050"/>
                </a:solidFill>
                <a:latin typeface="Courier New"/>
                <a:ea typeface="맑은 고딕"/>
                <a:cs typeface="Courier New"/>
              </a:rPr>
              <a:t>  void</a:t>
            </a:r>
            <a:r>
              <a:rPr lang="en-US" altLang="ko-KR" sz="1600" dirty="0">
                <a:latin typeface="Courier New"/>
                <a:ea typeface="맑은 고딕"/>
                <a:cs typeface="Courier New"/>
              </a:rPr>
              <a:t> </a:t>
            </a:r>
            <a:r>
              <a:rPr lang="en-US" altLang="ko-KR" sz="1600" dirty="0" err="1">
                <a:latin typeface="Courier New"/>
                <a:ea typeface="맑은 고딕"/>
                <a:cs typeface="Courier New"/>
              </a:rPr>
              <a:t>cond_wait</a:t>
            </a:r>
            <a:r>
              <a:rPr lang="en-US" altLang="ko-KR" sz="1600" dirty="0">
                <a:latin typeface="Courier New"/>
                <a:ea typeface="맑은 고딕"/>
                <a:cs typeface="Courier New"/>
              </a:rPr>
              <a:t>(</a:t>
            </a:r>
            <a:r>
              <a:rPr lang="en-US" altLang="ko-KR" sz="1600" dirty="0">
                <a:solidFill>
                  <a:srgbClr val="00B050"/>
                </a:solidFill>
                <a:latin typeface="Courier New"/>
                <a:ea typeface="맑은 고딕"/>
                <a:cs typeface="Courier New"/>
              </a:rPr>
              <a:t>struct </a:t>
            </a:r>
            <a:r>
              <a:rPr lang="en-US" altLang="ko-KR" sz="1600" dirty="0">
                <a:latin typeface="Courier New"/>
                <a:ea typeface="맑은 고딕"/>
                <a:cs typeface="Courier New"/>
              </a:rPr>
              <a:t>condition *</a:t>
            </a:r>
            <a:r>
              <a:rPr lang="en-US" altLang="ko-KR" sz="1600" dirty="0" err="1">
                <a:latin typeface="Courier New"/>
                <a:ea typeface="맑은 고딕"/>
                <a:cs typeface="Courier New"/>
              </a:rPr>
              <a:t>cond</a:t>
            </a:r>
            <a:r>
              <a:rPr lang="en-US" altLang="ko-KR" sz="1600" dirty="0">
                <a:latin typeface="Courier New"/>
                <a:ea typeface="맑은 고딕"/>
                <a:cs typeface="Courier New"/>
              </a:rPr>
              <a:t>, </a:t>
            </a:r>
            <a:r>
              <a:rPr lang="en-US" altLang="ko-KR" sz="1600" dirty="0">
                <a:solidFill>
                  <a:srgbClr val="00B050"/>
                </a:solidFill>
                <a:latin typeface="Courier New"/>
                <a:ea typeface="맑은 고딕"/>
                <a:cs typeface="Courier New"/>
              </a:rPr>
              <a:t>struct </a:t>
            </a:r>
            <a:r>
              <a:rPr lang="en-US" altLang="ko-KR" sz="1600" dirty="0">
                <a:latin typeface="Courier New"/>
                <a:ea typeface="맑은 고딕"/>
                <a:cs typeface="Courier New"/>
              </a:rPr>
              <a:t>lock *lock)</a:t>
            </a:r>
          </a:p>
          <a:p>
            <a:pPr lvl="1"/>
            <a:r>
              <a:rPr lang="en-US" altLang="ko-KR" sz="1600" dirty="0" err="1">
                <a:latin typeface="Helvetica"/>
                <a:ea typeface="맑은 고딕"/>
                <a:cs typeface="Courier New"/>
              </a:rPr>
              <a:t>조건변수에</a:t>
            </a:r>
            <a:r>
              <a:rPr lang="en-US" altLang="ko-KR" sz="1600" dirty="0">
                <a:latin typeface="Helvetica"/>
                <a:ea typeface="맑은 고딕"/>
                <a:cs typeface="Courier New"/>
              </a:rPr>
              <a:t> </a:t>
            </a:r>
            <a:r>
              <a:rPr lang="en-US" altLang="ko-KR" sz="1600" dirty="0" err="1">
                <a:latin typeface="Helvetica"/>
                <a:ea typeface="맑은 고딕"/>
                <a:cs typeface="Courier New"/>
              </a:rPr>
              <a:t>의한</a:t>
            </a:r>
            <a:r>
              <a:rPr lang="en-US" altLang="ko-KR" sz="1600" dirty="0">
                <a:latin typeface="Helvetica"/>
                <a:ea typeface="맑은 고딕"/>
                <a:cs typeface="Courier New"/>
              </a:rPr>
              <a:t> signal </a:t>
            </a:r>
            <a:r>
              <a:rPr lang="en-US" altLang="ko-KR" sz="1600" dirty="0" err="1">
                <a:latin typeface="Helvetica"/>
                <a:ea typeface="맑은 고딕"/>
                <a:cs typeface="Courier New"/>
              </a:rPr>
              <a:t>대기</a:t>
            </a:r>
            <a:r>
              <a:rPr lang="en-US" altLang="ko-KR" sz="1600" dirty="0">
                <a:latin typeface="Helvetica"/>
                <a:ea typeface="맑은 고딕"/>
                <a:cs typeface="Courier New"/>
              </a:rPr>
              <a:t> (Wait for signal by the condition variable.)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B050"/>
                </a:solidFill>
                <a:latin typeface="Courier New"/>
                <a:ea typeface="맑은 고딕"/>
                <a:cs typeface="Courier New"/>
              </a:rPr>
              <a:t>  void</a:t>
            </a:r>
            <a:r>
              <a:rPr lang="en-US" altLang="ko-KR" sz="1600" dirty="0">
                <a:latin typeface="Courier New"/>
                <a:ea typeface="맑은 고딕"/>
                <a:cs typeface="Courier New"/>
              </a:rPr>
              <a:t> </a:t>
            </a:r>
            <a:r>
              <a:rPr lang="en-US" altLang="ko-KR" sz="1600" dirty="0" err="1">
                <a:latin typeface="Courier New"/>
                <a:ea typeface="맑은 고딕"/>
                <a:cs typeface="Courier New"/>
              </a:rPr>
              <a:t>cond_signal</a:t>
            </a:r>
            <a:r>
              <a:rPr lang="en-US" altLang="ko-KR" sz="1600" dirty="0">
                <a:latin typeface="Courier New"/>
                <a:ea typeface="맑은 고딕"/>
                <a:cs typeface="Courier New"/>
              </a:rPr>
              <a:t>(</a:t>
            </a:r>
            <a:r>
              <a:rPr lang="en-US" altLang="ko-KR" sz="1600" dirty="0">
                <a:solidFill>
                  <a:srgbClr val="00B050"/>
                </a:solidFill>
                <a:latin typeface="Courier New"/>
                <a:ea typeface="맑은 고딕"/>
                <a:cs typeface="Courier New"/>
              </a:rPr>
              <a:t>struct </a:t>
            </a:r>
            <a:r>
              <a:rPr lang="en-US" altLang="ko-KR" sz="1600" dirty="0">
                <a:latin typeface="Courier New"/>
                <a:ea typeface="맑은 고딕"/>
                <a:cs typeface="Courier New"/>
              </a:rPr>
              <a:t>condition *</a:t>
            </a:r>
            <a:r>
              <a:rPr lang="en-US" altLang="ko-KR" sz="1600" dirty="0" err="1">
                <a:latin typeface="Courier New"/>
                <a:ea typeface="맑은 고딕"/>
                <a:cs typeface="Courier New"/>
              </a:rPr>
              <a:t>cond</a:t>
            </a:r>
            <a:r>
              <a:rPr lang="en-US" altLang="ko-KR" sz="1600" dirty="0">
                <a:latin typeface="Courier New"/>
                <a:ea typeface="맑은 고딕"/>
                <a:cs typeface="Courier New"/>
              </a:rPr>
              <a:t>,</a:t>
            </a:r>
            <a:r>
              <a:rPr lang="en-US" altLang="ko-KR" sz="1600" dirty="0">
                <a:solidFill>
                  <a:srgbClr val="000000"/>
                </a:solidFill>
                <a:latin typeface="Courier New"/>
                <a:ea typeface="맑은 고딕"/>
                <a:cs typeface="Courier New"/>
              </a:rPr>
              <a:t> </a:t>
            </a:r>
            <a:r>
              <a:rPr lang="en-US" altLang="ko-KR" sz="1600" dirty="0">
                <a:solidFill>
                  <a:srgbClr val="00B050"/>
                </a:solidFill>
                <a:latin typeface="Courier New"/>
                <a:ea typeface="맑은 고딕"/>
                <a:cs typeface="Courier New"/>
              </a:rPr>
              <a:t>struct </a:t>
            </a:r>
            <a:r>
              <a:rPr lang="en-US" altLang="ko-KR" sz="1600" dirty="0">
                <a:latin typeface="Courier New"/>
                <a:ea typeface="맑은 고딕"/>
                <a:cs typeface="Courier New"/>
              </a:rPr>
              <a:t>lock *lock UNUSED) </a:t>
            </a:r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sz="1600" dirty="0" err="1">
                <a:latin typeface="Helvetica"/>
                <a:ea typeface="맑은 고딕"/>
                <a:cs typeface="Courier New"/>
              </a:rPr>
              <a:t>조건변수에서</a:t>
            </a:r>
            <a:r>
              <a:rPr lang="en-US" altLang="ko-KR" sz="1600" dirty="0">
                <a:latin typeface="Helvetica"/>
                <a:ea typeface="맑은 고딕"/>
                <a:cs typeface="Courier New"/>
              </a:rPr>
              <a:t> </a:t>
            </a:r>
            <a:r>
              <a:rPr lang="en-US" altLang="ko-KR" sz="1600" dirty="0" err="1">
                <a:latin typeface="Helvetica"/>
                <a:ea typeface="맑은 고딕"/>
                <a:cs typeface="Courier New"/>
              </a:rPr>
              <a:t>대기중인</a:t>
            </a:r>
            <a:r>
              <a:rPr lang="en-US" altLang="ko-KR" sz="1600" dirty="0">
                <a:latin typeface="Helvetica"/>
                <a:ea typeface="맑은 고딕"/>
                <a:cs typeface="Courier New"/>
              </a:rPr>
              <a:t>, </a:t>
            </a:r>
            <a:r>
              <a:rPr lang="en-US" altLang="ko-KR" sz="1600" dirty="0" err="1">
                <a:latin typeface="Helvetica"/>
                <a:ea typeface="맑은 고딕"/>
                <a:cs typeface="Courier New"/>
              </a:rPr>
              <a:t>최우선순위</a:t>
            </a:r>
            <a:r>
              <a:rPr lang="en-US" altLang="ko-KR" sz="1600" dirty="0">
                <a:latin typeface="Helvetica"/>
                <a:ea typeface="맑은 고딕"/>
                <a:cs typeface="Courier New"/>
              </a:rPr>
              <a:t> </a:t>
            </a:r>
            <a:r>
              <a:rPr lang="en-US" altLang="ko-KR" sz="1600" dirty="0" err="1">
                <a:latin typeface="Helvetica"/>
                <a:ea typeface="맑은 고딕"/>
                <a:cs typeface="Courier New"/>
              </a:rPr>
              <a:t>스레드에</a:t>
            </a:r>
            <a:r>
              <a:rPr lang="en-US" altLang="ko-KR" sz="1600" dirty="0">
                <a:latin typeface="Helvetica"/>
                <a:ea typeface="맑은 고딕"/>
                <a:cs typeface="Courier New"/>
              </a:rPr>
              <a:t> </a:t>
            </a:r>
            <a:r>
              <a:rPr lang="en-US" altLang="ko-KR" sz="1600" dirty="0" err="1">
                <a:latin typeface="Helvetica"/>
                <a:ea typeface="맑은 고딕"/>
                <a:cs typeface="Courier New"/>
              </a:rPr>
              <a:t>signal을</a:t>
            </a:r>
            <a:r>
              <a:rPr lang="en-US" altLang="ko-KR" sz="1600" dirty="0">
                <a:latin typeface="Helvetica"/>
                <a:ea typeface="맑은 고딕"/>
                <a:cs typeface="Courier New"/>
              </a:rPr>
              <a:t> </a:t>
            </a:r>
            <a:r>
              <a:rPr lang="en-US" altLang="ko-KR" sz="1600" dirty="0" err="1">
                <a:latin typeface="Helvetica"/>
                <a:ea typeface="맑은 고딕"/>
                <a:cs typeface="Courier New"/>
              </a:rPr>
              <a:t>보낸다</a:t>
            </a:r>
            <a:r>
              <a:rPr lang="en-US" altLang="ko-KR" sz="1600" dirty="0">
                <a:latin typeface="Helvetica"/>
                <a:ea typeface="맑은 고딕"/>
                <a:cs typeface="Courier New"/>
              </a:rPr>
              <a:t>.</a:t>
            </a:r>
            <a:br>
              <a:rPr lang="en-US" altLang="ko-KR" sz="1600" dirty="0">
                <a:latin typeface="Helvetica"/>
                <a:ea typeface="맑은 고딕"/>
                <a:cs typeface="Courier New"/>
              </a:rPr>
            </a:br>
            <a:r>
              <a:rPr lang="en-US" altLang="ko-KR" sz="1600" dirty="0">
                <a:latin typeface="Helvetica"/>
                <a:ea typeface="맑은 고딕"/>
                <a:cs typeface="Courier New"/>
              </a:rPr>
              <a:t>(Send a signal to thread of the highest priority waiting in the condition variable.)</a:t>
            </a:r>
            <a:endParaRPr lang="en-US" altLang="ko-KR" sz="1600" dirty="0">
              <a:solidFill>
                <a:schemeClr val="tx1"/>
              </a:solidFill>
              <a:latin typeface="Helvetica"/>
              <a:ea typeface="맑은 고딕"/>
              <a:cs typeface="Courier New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</a:t>
            </a:r>
            <a:r>
              <a:rPr lang="en-US" altLang="ko-K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cond_broadcast</a:t>
            </a:r>
            <a:r>
              <a:rPr lang="en-US" altLang="ko-K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ko-K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 *</a:t>
            </a:r>
            <a:r>
              <a:rPr lang="en-US" altLang="ko-KR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altLang="ko-K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ko-K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 *lock)</a:t>
            </a:r>
          </a:p>
          <a:p>
            <a:pPr lvl="1"/>
            <a:r>
              <a:rPr lang="en-US" altLang="ko-KR" sz="1600" dirty="0" err="1">
                <a:latin typeface="Helvetica"/>
                <a:ea typeface="맑은 고딕"/>
                <a:cs typeface="Courier New"/>
              </a:rPr>
              <a:t>조건변수에서</a:t>
            </a:r>
            <a:r>
              <a:rPr lang="en-US" altLang="ko-KR" sz="1600" dirty="0">
                <a:latin typeface="Helvetica"/>
                <a:ea typeface="맑은 고딕"/>
                <a:cs typeface="Courier New"/>
              </a:rPr>
              <a:t> </a:t>
            </a:r>
            <a:r>
              <a:rPr lang="en-US" altLang="ko-KR" sz="1600" dirty="0" err="1">
                <a:latin typeface="Helvetica"/>
                <a:ea typeface="맑은 고딕"/>
                <a:cs typeface="Courier New"/>
              </a:rPr>
              <a:t>대기중인</a:t>
            </a:r>
            <a:r>
              <a:rPr lang="en-US" altLang="ko-KR" sz="1600" dirty="0">
                <a:latin typeface="Helvetica"/>
                <a:ea typeface="맑은 고딕"/>
                <a:cs typeface="Courier New"/>
              </a:rPr>
              <a:t> </a:t>
            </a:r>
            <a:r>
              <a:rPr lang="en-US" altLang="ko-KR" sz="1600" dirty="0" err="1">
                <a:latin typeface="Helvetica"/>
                <a:ea typeface="맑은 고딕"/>
                <a:cs typeface="Courier New"/>
              </a:rPr>
              <a:t>모든</a:t>
            </a:r>
            <a:r>
              <a:rPr lang="en-US" altLang="ko-KR" sz="1600" dirty="0">
                <a:latin typeface="Helvetica"/>
                <a:ea typeface="맑은 고딕"/>
                <a:cs typeface="Courier New"/>
              </a:rPr>
              <a:t> </a:t>
            </a:r>
            <a:r>
              <a:rPr lang="en-US" altLang="ko-KR" sz="1600" dirty="0" err="1">
                <a:latin typeface="Helvetica"/>
                <a:ea typeface="맑은 고딕"/>
                <a:cs typeface="Courier New"/>
              </a:rPr>
              <a:t>스레드에</a:t>
            </a:r>
            <a:r>
              <a:rPr lang="en-US" altLang="ko-KR" sz="1600" dirty="0">
                <a:latin typeface="Helvetica"/>
                <a:ea typeface="맑은 고딕"/>
                <a:cs typeface="Courier New"/>
              </a:rPr>
              <a:t> </a:t>
            </a:r>
            <a:r>
              <a:rPr lang="en-US" altLang="ko-KR" sz="1600" dirty="0" err="1">
                <a:latin typeface="Helvetica"/>
                <a:ea typeface="맑은 고딕"/>
                <a:cs typeface="Courier New"/>
              </a:rPr>
              <a:t>signal을</a:t>
            </a:r>
            <a:r>
              <a:rPr lang="en-US" altLang="ko-KR" sz="1600" dirty="0">
                <a:latin typeface="Helvetica"/>
                <a:ea typeface="맑은 고딕"/>
                <a:cs typeface="Courier New"/>
              </a:rPr>
              <a:t> </a:t>
            </a:r>
            <a:r>
              <a:rPr lang="en-US" altLang="ko-KR" sz="1600" dirty="0" err="1">
                <a:latin typeface="Helvetica"/>
                <a:ea typeface="맑은 고딕"/>
                <a:cs typeface="Courier New"/>
              </a:rPr>
              <a:t>보낸다</a:t>
            </a:r>
            <a:r>
              <a:rPr lang="en-US" altLang="ko-KR" sz="1600" dirty="0">
                <a:latin typeface="Helvetica"/>
                <a:ea typeface="맑은 고딕"/>
                <a:cs typeface="Courier New"/>
              </a:rPr>
              <a:t>.</a:t>
            </a:r>
            <a:br>
              <a:rPr lang="en-US" altLang="ko-KR" sz="1600" dirty="0">
                <a:latin typeface="Helvetica"/>
                <a:ea typeface="맑은 고딕"/>
                <a:cs typeface="Courier New"/>
              </a:rPr>
            </a:br>
            <a:r>
              <a:rPr lang="en-US" altLang="ko-KR" sz="1600" dirty="0">
                <a:latin typeface="Helvetica"/>
                <a:ea typeface="맑은 고딕"/>
                <a:cs typeface="Courier New"/>
              </a:rPr>
              <a:t>(Send a signal to all threads waiting in the condition variable.)</a:t>
            </a:r>
            <a:endParaRPr lang="ko-KR" altLang="en-US" sz="1600" dirty="0">
              <a:latin typeface="Helvetica"/>
              <a:ea typeface="맑은 고딕"/>
              <a:cs typeface="Courier New"/>
            </a:endParaRPr>
          </a:p>
          <a:p>
            <a:endParaRPr lang="ko-KR" altLang="en-US" sz="16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44612" y="1247274"/>
            <a:ext cx="7643812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252000">
            <a:spAutoFit/>
          </a:bodyPr>
          <a:lstStyle/>
          <a:p>
            <a:r>
              <a:rPr lang="en-US" altLang="ko-KR" sz="1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 {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 waiters;     </a:t>
            </a:r>
            <a:r>
              <a:rPr lang="en-US" altLang="ko-KR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List of waiting threads. */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2604" y="908720"/>
            <a:ext cx="5040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pintos/</a:t>
            </a:r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/threads/</a:t>
            </a:r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synch.h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33712" y="6551735"/>
            <a:ext cx="3456000" cy="220663"/>
          </a:xfr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444134"/>
      </p:ext>
    </p:extLst>
  </p:cSld>
  <p:clrMapOvr>
    <a:masterClrMapping/>
  </p:clrMapOvr>
  <p:transition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Implementation of Priority Scheduling-Synchronization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764704"/>
            <a:ext cx="8786812" cy="5688632"/>
          </a:xfrm>
        </p:spPr>
        <p:txBody>
          <a:bodyPr/>
          <a:lstStyle/>
          <a:p>
            <a:r>
              <a:rPr lang="en-US" altLang="ko-KR" sz="1800" dirty="0" err="1">
                <a:latin typeface="Helvetica"/>
                <a:ea typeface="맑은 고딕"/>
                <a:cs typeface="Courier New"/>
              </a:rPr>
              <a:t>수정해야</a:t>
            </a:r>
            <a:r>
              <a:rPr lang="en-US" altLang="ko-KR" sz="1800" dirty="0">
                <a:latin typeface="Helvetica"/>
                <a:ea typeface="맑은 고딕"/>
                <a:cs typeface="Courier New"/>
              </a:rPr>
              <a:t> 할 </a:t>
            </a:r>
            <a:r>
              <a:rPr lang="en-US" altLang="ko-KR" sz="1800" dirty="0" err="1">
                <a:latin typeface="Helvetica"/>
                <a:ea typeface="맑은 고딕"/>
                <a:cs typeface="Courier New"/>
              </a:rPr>
              <a:t>함수</a:t>
            </a:r>
            <a:r>
              <a:rPr lang="en-US" altLang="ko-KR" sz="1800" dirty="0">
                <a:latin typeface="Helvetica"/>
                <a:ea typeface="맑은 고딕"/>
                <a:cs typeface="Courier New"/>
              </a:rPr>
              <a:t> Functions to modify.</a:t>
            </a:r>
          </a:p>
          <a:p>
            <a:pPr lvl="1"/>
            <a:r>
              <a:rPr lang="en-US" altLang="ko-KR" dirty="0">
                <a:latin typeface="Helvetica"/>
                <a:ea typeface="맑은 고딕"/>
                <a:cs typeface="Helvetica"/>
              </a:rPr>
              <a:t> </a:t>
            </a:r>
            <a:r>
              <a:rPr lang="en-US" altLang="ko-KR" dirty="0">
                <a:latin typeface="Courier New"/>
                <a:ea typeface="맑은 고딕"/>
                <a:cs typeface="Courier New"/>
              </a:rPr>
              <a:t>waiters</a:t>
            </a:r>
            <a:r>
              <a:rPr lang="en-US" altLang="ko-KR" dirty="0">
                <a:latin typeface="Helvetica"/>
                <a:ea typeface="맑은 고딕"/>
                <a:cs typeface="Helvetica"/>
              </a:rPr>
              <a:t> </a:t>
            </a:r>
            <a:r>
              <a:rPr lang="en-US" altLang="ko-KR" dirty="0" err="1">
                <a:latin typeface="Helvetica"/>
                <a:ea typeface="맑은 고딕"/>
                <a:cs typeface="Helvetica"/>
              </a:rPr>
              <a:t>리스트</a:t>
            </a:r>
            <a:r>
              <a:rPr lang="en-US" altLang="ko-KR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dirty="0" err="1">
                <a:latin typeface="Helvetica"/>
                <a:ea typeface="맑은 고딕"/>
                <a:cs typeface="Helvetica"/>
              </a:rPr>
              <a:t>삽입에서</a:t>
            </a:r>
            <a:r>
              <a:rPr lang="en-US" altLang="ko-KR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dirty="0" err="1">
                <a:latin typeface="Helvetica"/>
                <a:ea typeface="맑은 고딕"/>
                <a:cs typeface="Helvetica"/>
              </a:rPr>
              <a:t>우선순위에</a:t>
            </a:r>
            <a:r>
              <a:rPr lang="en-US" altLang="ko-KR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dirty="0" err="1">
                <a:latin typeface="Helvetica"/>
                <a:ea typeface="맑은 고딕"/>
                <a:cs typeface="Helvetica"/>
              </a:rPr>
              <a:t>따라</a:t>
            </a:r>
            <a:r>
              <a:rPr lang="en-US" altLang="ko-KR" dirty="0">
                <a:latin typeface="Helvetica"/>
                <a:ea typeface="맑은 고딕"/>
                <a:cs typeface="Helvetica"/>
              </a:rPr>
              <a:t> </a:t>
            </a:r>
            <a:r>
              <a:rPr lang="en-US" altLang="ko-KR" dirty="0" err="1">
                <a:latin typeface="Helvetica"/>
                <a:ea typeface="맑은 고딕"/>
                <a:cs typeface="Helvetica"/>
              </a:rPr>
              <a:t>스레드</a:t>
            </a:r>
            <a:r>
              <a:rPr lang="en-US" altLang="ko-KR" dirty="0">
                <a:latin typeface="Helvetica"/>
                <a:ea typeface="맑은 고딕"/>
                <a:cs typeface="Helvetica"/>
              </a:rPr>
              <a:t> </a:t>
            </a:r>
            <a:r>
              <a:rPr lang="en-US" altLang="ko-KR" dirty="0" err="1">
                <a:latin typeface="Helvetica"/>
                <a:ea typeface="맑은 고딕"/>
                <a:cs typeface="Helvetica"/>
              </a:rPr>
              <a:t>추가하도록</a:t>
            </a:r>
            <a:r>
              <a:rPr lang="en-US" altLang="ko-KR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dirty="0" err="1">
                <a:latin typeface="Helvetica"/>
                <a:ea typeface="맑은 고딕"/>
                <a:cs typeface="Helvetica"/>
              </a:rPr>
              <a:t>수정</a:t>
            </a:r>
            <a:endParaRPr lang="en-US" altLang="ko-KR" dirty="0" err="1">
              <a:solidFill>
                <a:srgbClr val="000000"/>
              </a:solidFill>
              <a:latin typeface="Helvetica"/>
              <a:ea typeface="맑은 고딕"/>
              <a:cs typeface="Helvetica"/>
            </a:endParaRPr>
          </a:p>
          <a:p>
            <a:pPr lvl="2"/>
            <a:r>
              <a:rPr lang="en-US" altLang="ko-KR" dirty="0">
                <a:solidFill>
                  <a:srgbClr val="00B050"/>
                </a:solidFill>
                <a:latin typeface="Courier New"/>
                <a:ea typeface="맑은 고딕"/>
                <a:cs typeface="Courier New"/>
              </a:rPr>
              <a:t>void</a:t>
            </a:r>
            <a:r>
              <a:rPr lang="en-US" altLang="ko-KR" dirty="0">
                <a:latin typeface="Courier New"/>
                <a:ea typeface="맑은 고딕"/>
                <a:cs typeface="Courier New"/>
              </a:rPr>
              <a:t> </a:t>
            </a:r>
            <a:r>
              <a:rPr lang="en-US" altLang="ko-KR" err="1">
                <a:latin typeface="Courier New"/>
                <a:ea typeface="맑은 고딕"/>
                <a:cs typeface="Courier New"/>
              </a:rPr>
              <a:t>sema_down</a:t>
            </a:r>
            <a:r>
              <a:rPr lang="en-US" altLang="ko-KR" dirty="0">
                <a:latin typeface="Courier New"/>
                <a:ea typeface="맑은 고딕"/>
                <a:cs typeface="Courier New"/>
              </a:rPr>
              <a:t>(</a:t>
            </a:r>
            <a:r>
              <a:rPr lang="en-US" altLang="ko-KR" dirty="0">
                <a:solidFill>
                  <a:srgbClr val="00B050"/>
                </a:solidFill>
                <a:latin typeface="Courier New"/>
                <a:ea typeface="맑은 고딕"/>
                <a:cs typeface="Courier New"/>
              </a:rPr>
              <a:t>struct</a:t>
            </a:r>
            <a:r>
              <a:rPr lang="en-US" altLang="ko-KR" dirty="0">
                <a:latin typeface="Courier New"/>
                <a:ea typeface="맑은 고딕"/>
                <a:cs typeface="Courier New"/>
              </a:rPr>
              <a:t> semaphore *</a:t>
            </a:r>
            <a:r>
              <a:rPr lang="en-US" altLang="ko-KR" err="1">
                <a:latin typeface="Courier New"/>
                <a:ea typeface="맑은 고딕"/>
                <a:cs typeface="Courier New"/>
              </a:rPr>
              <a:t>sema</a:t>
            </a:r>
            <a:r>
              <a:rPr lang="en-US" altLang="ko-KR" dirty="0">
                <a:latin typeface="Courier New"/>
                <a:ea typeface="맑은 고딕"/>
                <a:cs typeface="Courier New"/>
              </a:rPr>
              <a:t>)</a:t>
            </a:r>
            <a:endParaRPr lang="en-US"/>
          </a:p>
          <a:p>
            <a:pPr lvl="2"/>
            <a:r>
              <a:rPr lang="en-US" altLang="ko-KR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cond_wait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condition *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lock *lock)</a:t>
            </a:r>
            <a:endParaRPr lang="en-US" altLang="ko-KR" dirty="0"/>
          </a:p>
          <a:p>
            <a:pPr lvl="1"/>
            <a:r>
              <a:rPr lang="en-US" dirty="0">
                <a:latin typeface="Courier New"/>
                <a:ea typeface="맑은 고딕"/>
                <a:cs typeface="Courier New"/>
              </a:rPr>
              <a:t>waiters</a:t>
            </a:r>
            <a:r>
              <a:rPr lang="en-US" dirty="0">
                <a:latin typeface="Helvetica"/>
                <a:ea typeface="맑은 고딕"/>
                <a:cs typeface="Helvetica"/>
              </a:rPr>
              <a:t> </a:t>
            </a:r>
            <a:r>
              <a:rPr lang="en-US" dirty="0" err="1">
                <a:latin typeface="Helvetica"/>
                <a:ea typeface="맑은 고딕"/>
                <a:cs typeface="Helvetica"/>
              </a:rPr>
              <a:t>리스트를</a:t>
            </a:r>
            <a:r>
              <a:rPr lang="en-US" dirty="0">
                <a:latin typeface="Helvetica"/>
                <a:ea typeface="맑은 고딕"/>
                <a:cs typeface="Helvetica"/>
              </a:rPr>
              <a:t> </a:t>
            </a:r>
            <a:r>
              <a:rPr lang="ko-KR" altLang="en-US" dirty="0">
                <a:latin typeface="Helvetica"/>
                <a:ea typeface="맑은 고딕"/>
                <a:cs typeface="Helvetica"/>
              </a:rPr>
              <a:t>우선순위에</a:t>
            </a:r>
            <a:r>
              <a:rPr lang="en-US" altLang="ko-KR" dirty="0">
                <a:latin typeface="Helvetica"/>
                <a:ea typeface="맑은 고딕"/>
                <a:cs typeface="Helvetica"/>
              </a:rPr>
              <a:t> </a:t>
            </a:r>
            <a:r>
              <a:rPr lang="en-US" altLang="ko-KR" dirty="0" err="1">
                <a:latin typeface="Helvetica"/>
                <a:ea typeface="맑은 고딕"/>
                <a:cs typeface="Helvetica"/>
              </a:rPr>
              <a:t>따라</a:t>
            </a:r>
            <a:r>
              <a:rPr lang="en-US" altLang="ko-KR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dirty="0" err="1">
                <a:latin typeface="Helvetica"/>
                <a:ea typeface="맑은 고딕"/>
                <a:cs typeface="Helvetica"/>
              </a:rPr>
              <a:t>정렬하도록</a:t>
            </a:r>
            <a:r>
              <a:rPr lang="en-US" altLang="ko-KR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dirty="0" err="1">
                <a:latin typeface="Helvetica"/>
                <a:ea typeface="맑은 고딕"/>
                <a:cs typeface="Helvetica"/>
              </a:rPr>
              <a:t>수정</a:t>
            </a:r>
            <a:br>
              <a:rPr lang="en-US" altLang="ko-KR" dirty="0">
                <a:latin typeface="Helvetica"/>
                <a:ea typeface="맑은 고딕"/>
                <a:cs typeface="Helvetica"/>
              </a:rPr>
            </a:br>
            <a:r>
              <a:rPr lang="en-US" altLang="ko-KR" dirty="0">
                <a:latin typeface="Courier New"/>
                <a:ea typeface="맑은 고딕"/>
                <a:cs typeface="Courier New"/>
              </a:rPr>
              <a:t>(waiters</a:t>
            </a:r>
            <a:r>
              <a:rPr lang="en-US" altLang="ko-KR" dirty="0">
                <a:latin typeface="Helvetica"/>
                <a:ea typeface="맑은 고딕"/>
                <a:cs typeface="Helvetica"/>
              </a:rPr>
              <a:t> </a:t>
            </a:r>
            <a:r>
              <a:rPr lang="en-US" altLang="ko-KR" dirty="0" err="1">
                <a:latin typeface="Helvetica"/>
                <a:ea typeface="맑은 고딕"/>
                <a:cs typeface="Helvetica"/>
              </a:rPr>
              <a:t>리스트에서</a:t>
            </a:r>
            <a:r>
              <a:rPr lang="en-US" altLang="ko-KR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dirty="0" err="1">
                <a:latin typeface="Helvetica"/>
                <a:ea typeface="맑은 고딕"/>
                <a:cs typeface="Helvetica"/>
              </a:rPr>
              <a:t>스레드</a:t>
            </a:r>
            <a:r>
              <a:rPr lang="en-US" altLang="ko-KR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dirty="0" err="1">
                <a:latin typeface="Helvetica"/>
                <a:ea typeface="맑은 고딕"/>
                <a:cs typeface="Helvetica"/>
              </a:rPr>
              <a:t>우선순위가</a:t>
            </a:r>
            <a:r>
              <a:rPr lang="en-US" altLang="ko-KR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dirty="0" err="1">
                <a:latin typeface="Helvetica"/>
                <a:ea typeface="맑은 고딕"/>
                <a:cs typeface="Helvetica"/>
              </a:rPr>
              <a:t>변경되는</a:t>
            </a:r>
            <a:r>
              <a:rPr lang="en-US" altLang="ko-KR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dirty="0" err="1">
                <a:latin typeface="Helvetica"/>
                <a:ea typeface="맑은 고딕"/>
                <a:cs typeface="Helvetica"/>
              </a:rPr>
              <a:t>경우를</a:t>
            </a:r>
            <a:r>
              <a:rPr lang="en-US" altLang="ko-KR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dirty="0" err="1">
                <a:latin typeface="Helvetica"/>
                <a:ea typeface="맑은 고딕"/>
                <a:cs typeface="Helvetica"/>
              </a:rPr>
              <a:t>고려하기</a:t>
            </a:r>
            <a:r>
              <a:rPr lang="en-US" altLang="ko-KR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dirty="0" err="1">
                <a:latin typeface="Helvetica"/>
                <a:ea typeface="맑은 고딕"/>
                <a:cs typeface="Helvetica"/>
              </a:rPr>
              <a:t>위함</a:t>
            </a:r>
            <a:r>
              <a:rPr lang="en-US" altLang="ko-KR" dirty="0">
                <a:latin typeface="Helvetica"/>
                <a:ea typeface="맑은 고딕"/>
                <a:cs typeface="Helvetica"/>
              </a:rPr>
              <a:t>)</a:t>
            </a:r>
            <a:endParaRPr lang="en-US" altLang="ko-KR" dirty="0">
              <a:cs typeface="Helvetica" pitchFamily="2" charset="0"/>
            </a:endParaRPr>
          </a:p>
          <a:p>
            <a:pPr lvl="2"/>
            <a:r>
              <a:rPr lang="en-US" altLang="ko-KR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sema_up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semaphore *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sema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2"/>
            <a:r>
              <a:rPr lang="en-US" altLang="ko-KR" dirty="0">
                <a:solidFill>
                  <a:srgbClr val="00B050"/>
                </a:solidFill>
                <a:latin typeface="Courier New"/>
                <a:ea typeface="맑은 고딕"/>
                <a:cs typeface="Courier New"/>
              </a:rPr>
              <a:t>void</a:t>
            </a:r>
            <a:r>
              <a:rPr lang="en-US" altLang="ko-KR" dirty="0">
                <a:latin typeface="Courier New"/>
                <a:ea typeface="맑은 고딕"/>
                <a:cs typeface="Courier New"/>
              </a:rPr>
              <a:t> </a:t>
            </a:r>
            <a:r>
              <a:rPr lang="en-US" altLang="ko-KR" dirty="0" err="1">
                <a:latin typeface="Courier New"/>
                <a:ea typeface="맑은 고딕"/>
                <a:cs typeface="Courier New"/>
              </a:rPr>
              <a:t>cond_signal</a:t>
            </a:r>
            <a:r>
              <a:rPr lang="en-US" altLang="ko-KR" dirty="0">
                <a:latin typeface="Courier New"/>
                <a:ea typeface="맑은 고딕"/>
                <a:cs typeface="Courier New"/>
              </a:rPr>
              <a:t>(</a:t>
            </a:r>
            <a:r>
              <a:rPr lang="en-US" altLang="ko-KR" dirty="0">
                <a:solidFill>
                  <a:srgbClr val="00B050"/>
                </a:solidFill>
                <a:latin typeface="Courier New"/>
                <a:ea typeface="맑은 고딕"/>
                <a:cs typeface="Courier New"/>
              </a:rPr>
              <a:t>struct</a:t>
            </a:r>
            <a:r>
              <a:rPr lang="en-US" altLang="ko-KR" dirty="0">
                <a:latin typeface="Courier New"/>
                <a:ea typeface="맑은 고딕"/>
                <a:cs typeface="Courier New"/>
              </a:rPr>
              <a:t> condition *</a:t>
            </a:r>
            <a:r>
              <a:rPr lang="en-US" altLang="ko-KR" dirty="0" err="1">
                <a:latin typeface="Courier New"/>
                <a:ea typeface="맑은 고딕"/>
                <a:cs typeface="Courier New"/>
              </a:rPr>
              <a:t>cond</a:t>
            </a:r>
            <a:r>
              <a:rPr lang="en-US" altLang="ko-KR" dirty="0">
                <a:latin typeface="Courier New"/>
                <a:ea typeface="맑은 고딕"/>
                <a:cs typeface="Courier New"/>
              </a:rPr>
              <a:t>, </a:t>
            </a:r>
            <a:b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dirty="0">
                <a:latin typeface="Courier New"/>
                <a:ea typeface="맑은 고딕"/>
                <a:cs typeface="Courier New"/>
              </a:rPr>
              <a:t>	           </a:t>
            </a:r>
            <a:r>
              <a:rPr lang="en-US" altLang="ko-KR" dirty="0">
                <a:solidFill>
                  <a:srgbClr val="00B050"/>
                </a:solidFill>
                <a:latin typeface="Courier New"/>
                <a:ea typeface="맑은 고딕"/>
                <a:cs typeface="Courier New"/>
              </a:rPr>
              <a:t>struct</a:t>
            </a:r>
            <a:r>
              <a:rPr lang="en-US" altLang="ko-KR" dirty="0">
                <a:latin typeface="Courier New"/>
                <a:ea typeface="맑은 고딕"/>
                <a:cs typeface="Courier New"/>
              </a:rPr>
              <a:t> lock *lock UNUSED)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33712" y="6551735"/>
            <a:ext cx="3456000" cy="220663"/>
          </a:xfr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54450"/>
      </p:ext>
    </p:extLst>
  </p:cSld>
  <p:clrMapOvr>
    <a:masterClrMapping/>
  </p:clrMapOvr>
  <p:transition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Helvetica"/>
                <a:cs typeface="Helvetica"/>
              </a:rPr>
              <a:t>우선순위</a:t>
            </a:r>
            <a:r>
              <a:rPr lang="en-US" altLang="ko-KR" dirty="0">
                <a:latin typeface="Helvetica"/>
                <a:cs typeface="Helvetica"/>
              </a:rPr>
              <a:t> </a:t>
            </a:r>
            <a:r>
              <a:rPr lang="en-US" altLang="ko-KR" dirty="0" err="1">
                <a:latin typeface="Helvetica"/>
                <a:cs typeface="Helvetica"/>
              </a:rPr>
              <a:t>역전</a:t>
            </a:r>
            <a:r>
              <a:rPr lang="en-US" altLang="ko-KR" dirty="0">
                <a:latin typeface="Helvetica"/>
                <a:cs typeface="Helvetica"/>
              </a:rPr>
              <a:t> (Priority Inversion)</a:t>
            </a:r>
            <a:endParaRPr lang="ko-KR" altLang="en-US" dirty="0">
              <a:latin typeface="Helvetica"/>
              <a:cs typeface="Helvetic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 err="1">
                <a:latin typeface="Helvetica"/>
                <a:ea typeface="맑은 고딕"/>
                <a:cs typeface="Helvetica"/>
              </a:rPr>
              <a:t>높은</a:t>
            </a:r>
            <a:r>
              <a:rPr lang="en-US" altLang="ko-KR" sz="1800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sz="1800" dirty="0" err="1">
                <a:latin typeface="Helvetica"/>
                <a:ea typeface="맑은 고딕"/>
                <a:cs typeface="Helvetica"/>
              </a:rPr>
              <a:t>우선순위의</a:t>
            </a:r>
            <a:r>
              <a:rPr lang="en-US" altLang="ko-KR" sz="1800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sz="1800" dirty="0" err="1">
                <a:latin typeface="Helvetica"/>
                <a:ea typeface="맑은 고딕"/>
                <a:cs typeface="Helvetica"/>
              </a:rPr>
              <a:t>스레드가</a:t>
            </a:r>
            <a:r>
              <a:rPr lang="en-US" altLang="ko-KR" sz="1800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sz="1800" dirty="0" err="1">
                <a:latin typeface="Helvetica"/>
                <a:ea typeface="맑은 고딕"/>
                <a:cs typeface="Helvetica"/>
              </a:rPr>
              <a:t>낮은</a:t>
            </a:r>
            <a:r>
              <a:rPr lang="en-US" altLang="ko-KR" sz="1800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sz="1800" dirty="0" err="1">
                <a:latin typeface="Helvetica"/>
                <a:ea typeface="맑은 고딕"/>
                <a:cs typeface="Helvetica"/>
              </a:rPr>
              <a:t>우선순위의</a:t>
            </a:r>
            <a:r>
              <a:rPr lang="en-US" altLang="ko-KR" sz="1800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sz="1800" dirty="0" err="1">
                <a:latin typeface="Helvetica"/>
                <a:ea typeface="맑은 고딕"/>
                <a:cs typeface="Helvetica"/>
              </a:rPr>
              <a:t>스레드를</a:t>
            </a:r>
            <a:r>
              <a:rPr lang="en-US" altLang="ko-KR" sz="1800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sz="1800" dirty="0" err="1">
                <a:latin typeface="Helvetica"/>
                <a:ea typeface="맑은 고딕"/>
                <a:cs typeface="Helvetica"/>
              </a:rPr>
              <a:t>기다리는</a:t>
            </a:r>
            <a:r>
              <a:rPr lang="en-US" altLang="ko-KR" sz="1800" dirty="0">
                <a:latin typeface="Helvetica"/>
                <a:ea typeface="맑은 고딕"/>
                <a:cs typeface="Helvetica"/>
              </a:rPr>
              <a:t> 상</a:t>
            </a:r>
            <a:br>
              <a:rPr lang="en-US" altLang="ko-KR" sz="1800" dirty="0">
                <a:latin typeface="Helvetica"/>
                <a:ea typeface="맑은 고딕"/>
                <a:cs typeface="Helvetica"/>
              </a:rPr>
            </a:br>
            <a:r>
              <a:rPr lang="en-US" altLang="ko-KR" sz="1800" dirty="0">
                <a:latin typeface="Helvetica"/>
                <a:ea typeface="맑은 고딕"/>
                <a:cs typeface="Helvetica"/>
              </a:rPr>
              <a:t>The situation where thread of the higher priority waits thread of the lower priority.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endParaRPr lang="ko-KR" altLang="en-US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38</a:t>
            </a:fld>
            <a:r>
              <a:rPr lang="en-US" altLang="ko-KR" dirty="0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87651" y="4026655"/>
            <a:ext cx="2485638" cy="346832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47378" y="4951605"/>
            <a:ext cx="1141463" cy="346832"/>
          </a:xfrm>
          <a:prstGeom prst="rect">
            <a:avLst/>
          </a:prstGeom>
          <a:solidFill>
            <a:schemeClr val="accent3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912201" y="3225635"/>
            <a:ext cx="211816" cy="346832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1039465" y="2955266"/>
            <a:ext cx="0" cy="2736305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1039465" y="5691571"/>
            <a:ext cx="6552728" cy="1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16200000">
            <a:off x="447249" y="3976342"/>
            <a:ext cx="843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Priority</a:t>
            </a:r>
            <a:endParaRPr lang="ko-KR" altLang="en-US" sz="16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25739" y="5890411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time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32478" y="4168058"/>
            <a:ext cx="133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Acquire lock</a:t>
            </a: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1687537" y="4512170"/>
            <a:ext cx="0" cy="426913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cxnSpLocks/>
          </p:cNvCxnSpPr>
          <p:nvPr/>
        </p:nvCxnSpPr>
        <p:spPr>
          <a:xfrm flipV="1">
            <a:off x="2599306" y="4427849"/>
            <a:ext cx="0" cy="486202"/>
          </a:xfrm>
          <a:prstGeom prst="straightConnector1">
            <a:avLst/>
          </a:prstGeom>
          <a:ln w="12700">
            <a:solidFill>
              <a:srgbClr val="00206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659659" y="4374206"/>
            <a:ext cx="24972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preempt the lower priority</a:t>
            </a:r>
          </a:p>
          <a:p>
            <a:r>
              <a:rPr lang="en-US" altLang="ko-KR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thread </a:t>
            </a:r>
            <a:r>
              <a:rPr lang="en-US" altLang="ko-KR" sz="15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(priority inversion)</a:t>
            </a:r>
          </a:p>
        </p:txBody>
      </p:sp>
      <p:cxnSp>
        <p:nvCxnSpPr>
          <p:cNvPr id="40" name="직선 화살표 연결선 39"/>
          <p:cNvCxnSpPr/>
          <p:nvPr/>
        </p:nvCxnSpPr>
        <p:spPr>
          <a:xfrm flipV="1">
            <a:off x="2124017" y="3639546"/>
            <a:ext cx="0" cy="289792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102313" y="3590784"/>
            <a:ext cx="13742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Request lock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5488592" y="3225635"/>
            <a:ext cx="671555" cy="346832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073290" y="4951605"/>
            <a:ext cx="636936" cy="346832"/>
          </a:xfrm>
          <a:prstGeom prst="rect">
            <a:avLst/>
          </a:prstGeom>
          <a:solidFill>
            <a:schemeClr val="accent3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 flipV="1">
            <a:off x="5431953" y="3572467"/>
            <a:ext cx="0" cy="1379138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443431" y="4575497"/>
            <a:ext cx="1331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Release lock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443431" y="3604630"/>
            <a:ext cx="133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Acquire lock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6717515" y="2451405"/>
            <a:ext cx="310101" cy="257596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047888" y="1916729"/>
            <a:ext cx="1821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Thread H 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(High priority)</a:t>
            </a: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717514" y="2943814"/>
            <a:ext cx="310101" cy="257596"/>
          </a:xfrm>
          <a:prstGeom prst="rect">
            <a:avLst/>
          </a:prstGeom>
          <a:solidFill>
            <a:schemeClr val="accent3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717515" y="1996690"/>
            <a:ext cx="310101" cy="257596"/>
          </a:xfrm>
          <a:prstGeom prst="rect">
            <a:avLst/>
          </a:prstGeom>
          <a:solidFill>
            <a:schemeClr val="accent6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047888" y="2367198"/>
            <a:ext cx="1821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Thread M 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(Medium priority)</a:t>
            </a: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047888" y="2862856"/>
            <a:ext cx="1821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Thread L 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(Low priority)</a:t>
            </a: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4D1501-A4A0-EF4B-BED3-16FAB6ADBFE1}"/>
              </a:ext>
            </a:extLst>
          </p:cNvPr>
          <p:cNvSpPr txBox="1"/>
          <p:nvPr/>
        </p:nvSpPr>
        <p:spPr>
          <a:xfrm>
            <a:off x="3108220" y="3072612"/>
            <a:ext cx="1198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blocked</a:t>
            </a:r>
            <a:endParaRPr kumimoji="1" lang="ko-KR" altLang="en-US" sz="1600" dirty="0"/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78E5F39A-7B76-8149-8208-8562D28DA6F4}"/>
              </a:ext>
            </a:extLst>
          </p:cNvPr>
          <p:cNvCxnSpPr>
            <a:cxnSpLocks/>
          </p:cNvCxnSpPr>
          <p:nvPr/>
        </p:nvCxnSpPr>
        <p:spPr>
          <a:xfrm>
            <a:off x="2124017" y="3399051"/>
            <a:ext cx="3364575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962067"/>
      </p:ext>
    </p:extLst>
  </p:cSld>
  <p:clrMapOvr>
    <a:masterClrMapping/>
  </p:clrMapOvr>
  <p:transition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590151" y="6520363"/>
            <a:ext cx="309436" cy="333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F253F"/>
                </a:solidFill>
                <a:effectLst/>
                <a:uFillTx/>
                <a:latin typeface="+mj-lt"/>
                <a:ea typeface="+mj-ea"/>
                <a:cs typeface="+mj-cs"/>
                <a:sym typeface="Garamond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86CB4B4D-7CA3-9044-876B-883B54F8677D}" type="slidenum">
              <a:rPr lang="en-US" altLang="ko-KR" smtClean="0"/>
              <a:pPr/>
              <a:t>39</a:t>
            </a:fld>
            <a:endParaRPr/>
          </a:p>
        </p:txBody>
      </p:sp>
      <p:sp>
        <p:nvSpPr>
          <p:cNvPr id="423" name="In 1997, Pathfinder on Mars has stopped. OS has crashed due to the priority inversion."/>
          <p:cNvSpPr txBox="1">
            <a:spLocks noGrp="1"/>
          </p:cNvSpPr>
          <p:nvPr>
            <p:ph type="body" sz="quarter" idx="1"/>
          </p:nvPr>
        </p:nvSpPr>
        <p:spPr>
          <a:xfrm>
            <a:off x="892968" y="845127"/>
            <a:ext cx="7397096" cy="794742"/>
          </a:xfrm>
          <a:prstGeom prst="rect">
            <a:avLst/>
          </a:prstGeom>
        </p:spPr>
        <p:txBody>
          <a:bodyPr vert="horz" wrap="square" lIns="35719" tIns="35719" rIns="35719" bIns="35719" numCol="1" anchor="t" anchorCtr="0" compatLnSpc="1">
            <a:prstTxWarp prst="textNoShape">
              <a:avLst/>
            </a:prstTxWarp>
          </a:bodyPr>
          <a:lstStyle>
            <a:lvl1pPr marL="0" indent="0" algn="ctr" defTabSz="537463">
              <a:spcBef>
                <a:spcPts val="0"/>
              </a:spcBef>
              <a:buSzTx/>
              <a:buNone/>
              <a:defRPr sz="3404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sz="2000" dirty="0"/>
              <a:t>1997</a:t>
            </a:r>
            <a:r>
              <a:rPr lang="ko-KR" altLang="en-US" sz="2000" dirty="0"/>
              <a:t>년</a:t>
            </a:r>
            <a:r>
              <a:rPr lang="en-US" altLang="ko-KR" sz="2000" dirty="0"/>
              <a:t> </a:t>
            </a:r>
            <a:r>
              <a:rPr lang="ko-KR" altLang="en-US" sz="2000" dirty="0"/>
              <a:t>화성의</a:t>
            </a:r>
            <a:r>
              <a:rPr lang="en-US" altLang="ko-KR" sz="2000" dirty="0"/>
              <a:t> </a:t>
            </a:r>
            <a:r>
              <a:rPr lang="ko-KR" altLang="en-US" sz="2000" dirty="0"/>
              <a:t>패스파인더는</a:t>
            </a:r>
            <a:r>
              <a:rPr lang="en-US" altLang="ko-KR" sz="2000" dirty="0"/>
              <a:t> </a:t>
            </a:r>
            <a:r>
              <a:rPr lang="ko-KR" altLang="en-US" sz="2000" dirty="0"/>
              <a:t>중단되었습니다</a:t>
            </a:r>
            <a:r>
              <a:rPr lang="en-US" sz="2000" dirty="0"/>
              <a:t>. </a:t>
            </a:r>
            <a:br>
              <a:rPr lang="en-US" altLang="ko-KR" sz="2000" dirty="0"/>
            </a:br>
            <a:r>
              <a:rPr lang="ko-KR" altLang="en-US" sz="2000" dirty="0"/>
              <a:t>우선</a:t>
            </a:r>
            <a:r>
              <a:rPr lang="en-US" altLang="ko-KR" sz="2000" dirty="0"/>
              <a:t> </a:t>
            </a:r>
            <a:r>
              <a:rPr lang="ko-KR" altLang="en-US" sz="2000" dirty="0"/>
              <a:t>순위</a:t>
            </a:r>
            <a:r>
              <a:rPr lang="en-US" altLang="ko-KR" sz="2000" dirty="0"/>
              <a:t> </a:t>
            </a:r>
            <a:r>
              <a:rPr lang="ko-KR" altLang="en-US" sz="2000" dirty="0"/>
              <a:t>반전으로</a:t>
            </a:r>
            <a:r>
              <a:rPr lang="en-US" altLang="ko-KR" sz="2000" dirty="0"/>
              <a:t> </a:t>
            </a:r>
            <a:r>
              <a:rPr lang="ko-KR" altLang="en-US" sz="2000" dirty="0"/>
              <a:t>인해</a:t>
            </a:r>
            <a:r>
              <a:rPr lang="en-US" altLang="ko-KR" sz="2000" dirty="0"/>
              <a:t> </a:t>
            </a:r>
            <a:r>
              <a:rPr lang="en-US" sz="2000" dirty="0"/>
              <a:t>OS</a:t>
            </a:r>
            <a:r>
              <a:rPr lang="ko-KR" altLang="en-US" sz="2000" dirty="0"/>
              <a:t>가</a:t>
            </a:r>
            <a:r>
              <a:rPr lang="en-US" altLang="ko-KR" sz="2000" dirty="0"/>
              <a:t> </a:t>
            </a:r>
            <a:r>
              <a:rPr lang="ko-KR" altLang="en-US" sz="2000" dirty="0"/>
              <a:t>충돌했습니다</a:t>
            </a:r>
            <a:r>
              <a:rPr lang="en-US" sz="2000" dirty="0"/>
              <a:t>.</a:t>
            </a:r>
            <a:endParaRPr lang="en-US" altLang="ko-KR" dirty="0"/>
          </a:p>
        </p:txBody>
      </p:sp>
      <p:pic>
        <p:nvPicPr>
          <p:cNvPr id="425" name="image3.jpg" descr="image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1907872"/>
            <a:ext cx="3960440" cy="2185070"/>
          </a:xfrm>
          <a:prstGeom prst="rect">
            <a:avLst/>
          </a:prstGeom>
          <a:ln w="12700">
            <a:miter lim="400000"/>
          </a:ln>
        </p:spPr>
      </p:pic>
      <p:pic>
        <p:nvPicPr>
          <p:cNvPr id="426" name="Screen Shot 2019-03-14 at 10.15.28 AM.png" descr="Screen Shot 2019-03-14 at 10.15.28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7" y="1772816"/>
            <a:ext cx="3239524" cy="2638740"/>
          </a:xfrm>
          <a:prstGeom prst="rect">
            <a:avLst/>
          </a:prstGeom>
          <a:ln w="12700">
            <a:miter lim="400000"/>
          </a:ln>
        </p:spPr>
      </p:pic>
      <p:pic>
        <p:nvPicPr>
          <p:cNvPr id="424" name="Screen Shot 2019-03-14 at 10.12.35 AM.png" descr="Screen Shot 2019-03-14 at 10.12.35 A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784" y="4149080"/>
            <a:ext cx="6020817" cy="202518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19187616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Main goal</a:t>
            </a:r>
          </a:p>
          <a:p>
            <a:pPr marL="457200" lvl="1" indent="0">
              <a:buNone/>
            </a:pP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timer_alarm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(int ticks)</a:t>
            </a:r>
          </a:p>
          <a:p>
            <a:pPr marL="457200" lvl="1" indent="0">
              <a:buNone/>
            </a:pPr>
            <a:r>
              <a:rPr lang="en-US" altLang="ko-KR" dirty="0"/>
              <a:t>system call that wakes up a process in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ticks</a:t>
            </a:r>
            <a:r>
              <a:rPr lang="en-US" altLang="ko-KR" dirty="0"/>
              <a:t> amount of time.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Pintos uses busy waiting for alarm.</a:t>
            </a:r>
          </a:p>
          <a:p>
            <a:pPr lvl="1"/>
            <a:r>
              <a:rPr lang="en-US" altLang="ko-KR" dirty="0"/>
              <a:t>Modify </a:t>
            </a:r>
            <a:r>
              <a:rPr lang="en-US" altLang="ko-KR" dirty="0" err="1"/>
              <a:t>PintOS</a:t>
            </a:r>
            <a:r>
              <a:rPr lang="en-US" altLang="ko-KR" dirty="0"/>
              <a:t> to use sleep/wakeup </a:t>
            </a:r>
            <a:r>
              <a:rPr lang="en-US" altLang="ko-KR"/>
              <a:t>for alarm.</a:t>
            </a:r>
            <a:endParaRPr lang="en-US" altLang="ko-KR" dirty="0"/>
          </a:p>
          <a:p>
            <a:r>
              <a:rPr lang="en-US" altLang="ko-KR" dirty="0"/>
              <a:t>Files to modify</a:t>
            </a:r>
          </a:p>
          <a:p>
            <a:pPr lvl="1"/>
            <a:r>
              <a:rPr lang="en-US" altLang="ko-KR" dirty="0"/>
              <a:t>threads/thread.*</a:t>
            </a:r>
          </a:p>
          <a:p>
            <a:pPr lvl="1"/>
            <a:r>
              <a:rPr lang="en-US" altLang="ko-KR" dirty="0"/>
              <a:t>devices/timer.*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768180"/>
      </p:ext>
    </p:extLst>
  </p:cSld>
  <p:clrMapOvr>
    <a:masterClrMapping/>
  </p:clrMapOvr>
  <p:transition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Helvetica"/>
                <a:cs typeface="Helvetica"/>
              </a:rPr>
              <a:t>우선순위</a:t>
            </a:r>
            <a:r>
              <a:rPr lang="en-US" altLang="ko-KR" dirty="0">
                <a:latin typeface="Helvetica"/>
                <a:cs typeface="Helvetica"/>
              </a:rPr>
              <a:t> </a:t>
            </a:r>
            <a:r>
              <a:rPr lang="en-US" altLang="ko-KR" dirty="0" err="1">
                <a:latin typeface="Helvetica"/>
                <a:cs typeface="Helvetica"/>
              </a:rPr>
              <a:t>기부</a:t>
            </a:r>
            <a:r>
              <a:rPr lang="en-US" altLang="ko-KR" dirty="0">
                <a:latin typeface="Helvetica"/>
                <a:cs typeface="Helvetica"/>
              </a:rPr>
              <a:t> (Priority Donation)</a:t>
            </a:r>
            <a:endParaRPr lang="ko-KR" altLang="en-US" dirty="0">
              <a:latin typeface="Helvetica"/>
              <a:cs typeface="Helvetic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Helvetica"/>
                <a:ea typeface="맑은 고딕"/>
                <a:cs typeface="Helvetica"/>
              </a:rPr>
              <a:t>락 </a:t>
            </a:r>
            <a:r>
              <a:rPr lang="en-US" altLang="ko-KR" dirty="0" err="1">
                <a:latin typeface="Helvetica"/>
                <a:ea typeface="맑은 고딕"/>
                <a:cs typeface="Helvetica"/>
              </a:rPr>
              <a:t>보유자에게</a:t>
            </a:r>
            <a:r>
              <a:rPr lang="en-US" altLang="ko-KR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dirty="0" err="1">
                <a:latin typeface="Helvetica"/>
                <a:ea typeface="맑은 고딕"/>
                <a:cs typeface="Helvetica"/>
              </a:rPr>
              <a:t>우선순위를</a:t>
            </a:r>
            <a:r>
              <a:rPr lang="en-US" altLang="ko-KR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dirty="0" err="1">
                <a:latin typeface="Helvetica"/>
                <a:ea typeface="맑은 고딕"/>
                <a:cs typeface="Helvetica"/>
              </a:rPr>
              <a:t>상속합니다</a:t>
            </a:r>
            <a:r>
              <a:rPr lang="en-US" altLang="ko-KR" dirty="0">
                <a:latin typeface="Helvetica"/>
                <a:ea typeface="맑은 고딕"/>
                <a:cs typeface="Helvetica"/>
              </a:rPr>
              <a:t>.</a:t>
            </a:r>
            <a:br>
              <a:rPr lang="en-US" altLang="ko-KR" dirty="0">
                <a:latin typeface="Helvetica"/>
                <a:ea typeface="맑은 고딕"/>
                <a:cs typeface="Helvetica"/>
              </a:rPr>
            </a:br>
            <a:r>
              <a:rPr lang="en-US" altLang="ko-KR" dirty="0">
                <a:latin typeface="Helvetica"/>
                <a:ea typeface="맑은 고딕"/>
                <a:cs typeface="Helvetica"/>
              </a:rPr>
              <a:t>(Inherit its priority to the lock holder.)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42546" y="3943728"/>
            <a:ext cx="2485638" cy="346832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71686" y="4868678"/>
            <a:ext cx="436480" cy="346832"/>
          </a:xfrm>
          <a:prstGeom prst="rect">
            <a:avLst/>
          </a:prstGeom>
          <a:solidFill>
            <a:schemeClr val="accent3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220050" y="3142708"/>
            <a:ext cx="88116" cy="346832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1223614" y="2872339"/>
            <a:ext cx="0" cy="2736305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1223614" y="5608644"/>
            <a:ext cx="6552728" cy="1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16200000">
            <a:off x="631398" y="3893415"/>
            <a:ext cx="843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Priority</a:t>
            </a:r>
            <a:endParaRPr lang="ko-KR" altLang="en-US" sz="16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25739" y="5625768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time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87624" y="4085131"/>
            <a:ext cx="1193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Acquire lock</a:t>
            </a: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1871686" y="4429243"/>
            <a:ext cx="0" cy="426913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2326701" y="2748646"/>
            <a:ext cx="0" cy="400704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3039637" y="3142708"/>
            <a:ext cx="671555" cy="346832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364691" y="3149350"/>
            <a:ext cx="636936" cy="346832"/>
          </a:xfrm>
          <a:prstGeom prst="rect">
            <a:avLst/>
          </a:prstGeom>
          <a:solidFill>
            <a:schemeClr val="accent3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 flipV="1">
            <a:off x="3728588" y="3498104"/>
            <a:ext cx="0" cy="46671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728588" y="3322767"/>
            <a:ext cx="1331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Release lock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756505" y="3664817"/>
            <a:ext cx="133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Acquire lock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0430" y="2122661"/>
            <a:ext cx="3480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Request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lock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and 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inherit its priority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 the lock holder.</a:t>
            </a:r>
          </a:p>
        </p:txBody>
      </p:sp>
      <p:cxnSp>
        <p:nvCxnSpPr>
          <p:cNvPr id="14" name="구부러진 연결선 13"/>
          <p:cNvCxnSpPr>
            <a:cxnSpLocks/>
          </p:cNvCxnSpPr>
          <p:nvPr/>
        </p:nvCxnSpPr>
        <p:spPr>
          <a:xfrm flipV="1">
            <a:off x="2308166" y="3552446"/>
            <a:ext cx="56524" cy="1489648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6955508" y="3110252"/>
            <a:ext cx="310101" cy="257596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85881" y="2575576"/>
            <a:ext cx="1821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Thread H 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(High priority)</a:t>
            </a: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955507" y="3602661"/>
            <a:ext cx="310101" cy="257596"/>
          </a:xfrm>
          <a:prstGeom prst="rect">
            <a:avLst/>
          </a:prstGeom>
          <a:solidFill>
            <a:schemeClr val="accent3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955508" y="2655537"/>
            <a:ext cx="310101" cy="257596"/>
          </a:xfrm>
          <a:prstGeom prst="rect">
            <a:avLst/>
          </a:prstGeom>
          <a:solidFill>
            <a:schemeClr val="accent6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85881" y="3026045"/>
            <a:ext cx="1821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Thread M 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(Medium priority)</a:t>
            </a: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85881" y="3521703"/>
            <a:ext cx="1821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Thread L 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(Low priority)</a:t>
            </a: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21A69D0-7BD6-EA4A-8CF6-8B5A2C2C50FB}"/>
              </a:ext>
            </a:extLst>
          </p:cNvPr>
          <p:cNvSpPr/>
          <p:nvPr/>
        </p:nvSpPr>
        <p:spPr>
          <a:xfrm>
            <a:off x="2364691" y="4845860"/>
            <a:ext cx="636936" cy="346832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515AEEF-1F3B-F242-80B7-3CB53AA0E011}"/>
              </a:ext>
            </a:extLst>
          </p:cNvPr>
          <p:cNvSpPr/>
          <p:nvPr/>
        </p:nvSpPr>
        <p:spPr>
          <a:xfrm>
            <a:off x="2355236" y="3967998"/>
            <a:ext cx="56524" cy="346832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1260EE50-DFEE-E748-A376-F05E2C41F771}"/>
              </a:ext>
            </a:extLst>
          </p:cNvPr>
          <p:cNvCxnSpPr>
            <a:cxnSpLocks/>
          </p:cNvCxnSpPr>
          <p:nvPr/>
        </p:nvCxnSpPr>
        <p:spPr>
          <a:xfrm>
            <a:off x="2421642" y="4125651"/>
            <a:ext cx="1354479" cy="1854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8085C67-CDB1-D944-B359-B5C4554E1036}"/>
              </a:ext>
            </a:extLst>
          </p:cNvPr>
          <p:cNvSpPr txBox="1"/>
          <p:nvPr/>
        </p:nvSpPr>
        <p:spPr>
          <a:xfrm>
            <a:off x="2633818" y="3837184"/>
            <a:ext cx="1198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blocked</a:t>
            </a:r>
            <a:endParaRPr kumimoji="1" lang="ko-KR" altLang="en-US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7225C9-352F-E44D-939A-831BA2FAE4A2}"/>
              </a:ext>
            </a:extLst>
          </p:cNvPr>
          <p:cNvSpPr txBox="1"/>
          <p:nvPr/>
        </p:nvSpPr>
        <p:spPr>
          <a:xfrm>
            <a:off x="2296006" y="4430323"/>
            <a:ext cx="1843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Helvetica" pitchFamily="2" charset="0"/>
              </a:rPr>
              <a:t>Priority boost</a:t>
            </a:r>
            <a:endParaRPr kumimoji="1" lang="ko-KR" altLang="en-US" sz="1400" dirty="0">
              <a:latin typeface="Helvetica" pitchFamily="2" charset="0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98A8887-FDFB-2641-A59B-D0C95800D18B}"/>
              </a:ext>
            </a:extLst>
          </p:cNvPr>
          <p:cNvCxnSpPr/>
          <p:nvPr/>
        </p:nvCxnSpPr>
        <p:spPr>
          <a:xfrm>
            <a:off x="3098881" y="2699676"/>
            <a:ext cx="0" cy="426913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18D9554-648F-0B43-A3F8-5768C3F46AE9}"/>
              </a:ext>
            </a:extLst>
          </p:cNvPr>
          <p:cNvSpPr txBox="1"/>
          <p:nvPr/>
        </p:nvSpPr>
        <p:spPr>
          <a:xfrm>
            <a:off x="3033713" y="2501380"/>
            <a:ext cx="1193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Acquire lock</a:t>
            </a:r>
          </a:p>
        </p:txBody>
      </p:sp>
    </p:spTree>
    <p:extLst>
      <p:ext uri="{BB962C8B-B14F-4D97-AF65-F5344CB8AC3E}">
        <p14:creationId xmlns:p14="http://schemas.microsoft.com/office/powerpoint/2010/main" val="1295549020"/>
      </p:ext>
    </p:extLst>
  </p:cSld>
  <p:clrMapOvr>
    <a:masterClrMapping/>
  </p:clrMapOvr>
  <p:transition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857C4D95-F984-A745-9BC7-5D45F16BDB07}"/>
              </a:ext>
            </a:extLst>
          </p:cNvPr>
          <p:cNvSpPr/>
          <p:nvPr/>
        </p:nvSpPr>
        <p:spPr>
          <a:xfrm>
            <a:off x="3369365" y="3863732"/>
            <a:ext cx="3460456" cy="1066602"/>
          </a:xfrm>
          <a:prstGeom prst="roundRect">
            <a:avLst>
              <a:gd name="adj" fmla="val 9342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C27E38E-EF00-004C-8490-A9974FC60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elvetica"/>
                <a:cs typeface="Helvetica"/>
              </a:rPr>
              <a:t>우선순위 기부(</a:t>
            </a:r>
            <a:r>
              <a:rPr kumimoji="1" lang="en-US" dirty="0">
                <a:latin typeface="Helvetica"/>
                <a:cs typeface="Helvetica"/>
              </a:rPr>
              <a:t>Priority Donation</a:t>
            </a:r>
            <a:r>
              <a:rPr lang="en-US" dirty="0">
                <a:latin typeface="Helvetica"/>
                <a:cs typeface="Helvetica"/>
              </a:rPr>
              <a:t>)</a:t>
            </a:r>
            <a:endParaRPr kumimoji="1" lang="ko-Kore-KR" dirty="0">
              <a:latin typeface="Helvetica"/>
              <a:cs typeface="Helvetic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9ECEFD-BC24-E64E-899A-769B751568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39F769-C498-2A4B-812C-84DE49A1C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Youjip Won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2014CD-65D6-1D46-A721-B93E9BBE3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107" y="4048775"/>
            <a:ext cx="567184" cy="567184"/>
          </a:xfrm>
          <a:prstGeom prst="rect">
            <a:avLst/>
          </a:prstGeom>
        </p:spPr>
      </p:pic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F0689C4A-20BF-9742-841B-00FBC1BB441B}"/>
              </a:ext>
            </a:extLst>
          </p:cNvPr>
          <p:cNvSpPr/>
          <p:nvPr/>
        </p:nvSpPr>
        <p:spPr>
          <a:xfrm>
            <a:off x="2372220" y="4061184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9940BD-FE86-2D4F-BE11-A8966AB4CBC4}"/>
              </a:ext>
            </a:extLst>
          </p:cNvPr>
          <p:cNvSpPr txBox="1"/>
          <p:nvPr/>
        </p:nvSpPr>
        <p:spPr>
          <a:xfrm>
            <a:off x="2444227" y="4119845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T1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36F02A-68FA-1941-AD54-AAC10D102C83}"/>
              </a:ext>
            </a:extLst>
          </p:cNvPr>
          <p:cNvSpPr txBox="1"/>
          <p:nvPr/>
        </p:nvSpPr>
        <p:spPr>
          <a:xfrm>
            <a:off x="2195736" y="4524097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strike="sngStrike" dirty="0">
                <a:latin typeface="Helvetica" pitchFamily="2" charset="0"/>
              </a:rPr>
              <a:t>PRI =10</a:t>
            </a:r>
            <a:endParaRPr kumimoji="1" lang="ko-Kore-KR" altLang="en-US" sz="1400" strike="sngStrike" dirty="0">
              <a:latin typeface="Helvetica" pitchFamily="2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0A93596-BA18-5D48-8AE8-50E73A582EC6}"/>
              </a:ext>
            </a:extLst>
          </p:cNvPr>
          <p:cNvCxnSpPr/>
          <p:nvPr/>
        </p:nvCxnSpPr>
        <p:spPr>
          <a:xfrm flipH="1">
            <a:off x="2901255" y="4295671"/>
            <a:ext cx="666852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23EC60FB-BC8B-F640-9212-6063679EB41A}"/>
              </a:ext>
            </a:extLst>
          </p:cNvPr>
          <p:cNvSpPr/>
          <p:nvPr/>
        </p:nvSpPr>
        <p:spPr>
          <a:xfrm>
            <a:off x="3369365" y="1844934"/>
            <a:ext cx="3460456" cy="998984"/>
          </a:xfrm>
          <a:prstGeom prst="roundRect">
            <a:avLst>
              <a:gd name="adj" fmla="val 9342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A5EC07E-5D85-0A42-A63A-6DBDD8669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107" y="2003598"/>
            <a:ext cx="567184" cy="567184"/>
          </a:xfrm>
          <a:prstGeom prst="rect">
            <a:avLst/>
          </a:prstGeom>
        </p:spPr>
      </p:pic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B2C98994-4CD7-A64E-87F6-F0E5F964A38A}"/>
              </a:ext>
            </a:extLst>
          </p:cNvPr>
          <p:cNvSpPr/>
          <p:nvPr/>
        </p:nvSpPr>
        <p:spPr>
          <a:xfrm>
            <a:off x="2372220" y="2074641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D94A54-7342-0047-8144-1F5A15BE5504}"/>
              </a:ext>
            </a:extLst>
          </p:cNvPr>
          <p:cNvSpPr txBox="1"/>
          <p:nvPr/>
        </p:nvSpPr>
        <p:spPr>
          <a:xfrm>
            <a:off x="2444227" y="2133302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T1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58E70D-0CB1-744F-8E94-B15F60D170AA}"/>
              </a:ext>
            </a:extLst>
          </p:cNvPr>
          <p:cNvSpPr txBox="1"/>
          <p:nvPr/>
        </p:nvSpPr>
        <p:spPr>
          <a:xfrm>
            <a:off x="2195736" y="2537554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PRI =10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7491081-00A2-CD41-BFF9-48DF25C8D8D3}"/>
              </a:ext>
            </a:extLst>
          </p:cNvPr>
          <p:cNvCxnSpPr/>
          <p:nvPr/>
        </p:nvCxnSpPr>
        <p:spPr>
          <a:xfrm flipH="1">
            <a:off x="2901255" y="2309128"/>
            <a:ext cx="666852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4F4BBFF8-7A0C-1245-9F5C-A22784404098}"/>
              </a:ext>
            </a:extLst>
          </p:cNvPr>
          <p:cNvSpPr/>
          <p:nvPr/>
        </p:nvSpPr>
        <p:spPr>
          <a:xfrm>
            <a:off x="4451592" y="2074641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9B2A45-64B2-D240-8948-F1A160AC3F4A}"/>
              </a:ext>
            </a:extLst>
          </p:cNvPr>
          <p:cNvSpPr txBox="1"/>
          <p:nvPr/>
        </p:nvSpPr>
        <p:spPr>
          <a:xfrm>
            <a:off x="4523599" y="2133302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T2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6518F69A-4404-B24C-8964-574075F92900}"/>
              </a:ext>
            </a:extLst>
          </p:cNvPr>
          <p:cNvSpPr/>
          <p:nvPr/>
        </p:nvSpPr>
        <p:spPr>
          <a:xfrm>
            <a:off x="5268748" y="2064964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6AF707-7603-1141-B58A-D5B88943A9E9}"/>
              </a:ext>
            </a:extLst>
          </p:cNvPr>
          <p:cNvSpPr txBox="1"/>
          <p:nvPr/>
        </p:nvSpPr>
        <p:spPr>
          <a:xfrm>
            <a:off x="5340755" y="2123625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T3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84C09E31-53E3-8348-9266-6DB63EB3CD00}"/>
              </a:ext>
            </a:extLst>
          </p:cNvPr>
          <p:cNvSpPr/>
          <p:nvPr/>
        </p:nvSpPr>
        <p:spPr>
          <a:xfrm>
            <a:off x="6063660" y="2062162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D63F83A-44BB-5343-B4CE-9D34145549B9}"/>
              </a:ext>
            </a:extLst>
          </p:cNvPr>
          <p:cNvSpPr txBox="1"/>
          <p:nvPr/>
        </p:nvSpPr>
        <p:spPr>
          <a:xfrm>
            <a:off x="6122155" y="2110273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T4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B43AB-6E3B-EB46-9560-CD2D96C4071B}"/>
              </a:ext>
            </a:extLst>
          </p:cNvPr>
          <p:cNvSpPr txBox="1"/>
          <p:nvPr/>
        </p:nvSpPr>
        <p:spPr>
          <a:xfrm>
            <a:off x="4275108" y="2499740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PRI =9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3CF7CA-218D-7D44-B9A0-262100880186}"/>
              </a:ext>
            </a:extLst>
          </p:cNvPr>
          <p:cNvSpPr txBox="1"/>
          <p:nvPr/>
        </p:nvSpPr>
        <p:spPr>
          <a:xfrm>
            <a:off x="5073601" y="2514212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PRI =12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BAE84F7-3B63-8C48-9AFC-CADFA9A46266}"/>
              </a:ext>
            </a:extLst>
          </p:cNvPr>
          <p:cNvSpPr txBox="1"/>
          <p:nvPr/>
        </p:nvSpPr>
        <p:spPr>
          <a:xfrm>
            <a:off x="5925216" y="2501186"/>
            <a:ext cx="744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PRI =8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33360F-980E-2447-9455-018C26C85EDE}"/>
              </a:ext>
            </a:extLst>
          </p:cNvPr>
          <p:cNvSpPr txBox="1"/>
          <p:nvPr/>
        </p:nvSpPr>
        <p:spPr>
          <a:xfrm>
            <a:off x="2195736" y="4921423"/>
            <a:ext cx="892124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sz="1400" b="1" dirty="0">
                <a:solidFill>
                  <a:srgbClr val="FF0000"/>
                </a:solidFill>
                <a:latin typeface="Helvetica"/>
                <a:cs typeface="Helvetica"/>
              </a:rPr>
              <a:t>PRI =12</a:t>
            </a:r>
            <a:endParaRPr lang="ko-KR" sz="1400" b="1">
              <a:solidFill>
                <a:srgbClr val="FF0000"/>
              </a:solidFill>
              <a:latin typeface="Helvetica"/>
              <a:cs typeface="Helvetica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CB05375-B8C2-0241-9FFE-E8029DEE2DC4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4918741" y="2262986"/>
            <a:ext cx="3500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109532D-E369-1441-9785-1B471C5B2955}"/>
              </a:ext>
            </a:extLst>
          </p:cNvPr>
          <p:cNvCxnSpPr>
            <a:cxnSpLocks/>
          </p:cNvCxnSpPr>
          <p:nvPr/>
        </p:nvCxnSpPr>
        <p:spPr>
          <a:xfrm>
            <a:off x="5735897" y="2272663"/>
            <a:ext cx="3500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846F6AB-CA8B-224C-AAB1-37413D3923B9}"/>
              </a:ext>
            </a:extLst>
          </p:cNvPr>
          <p:cNvCxnSpPr>
            <a:cxnSpLocks/>
          </p:cNvCxnSpPr>
          <p:nvPr/>
        </p:nvCxnSpPr>
        <p:spPr>
          <a:xfrm flipH="1">
            <a:off x="4918741" y="2365062"/>
            <a:ext cx="3500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9E29D667-5572-E245-92D0-A00FD89DDE60}"/>
              </a:ext>
            </a:extLst>
          </p:cNvPr>
          <p:cNvCxnSpPr>
            <a:cxnSpLocks/>
          </p:cNvCxnSpPr>
          <p:nvPr/>
        </p:nvCxnSpPr>
        <p:spPr>
          <a:xfrm flipH="1">
            <a:off x="5735896" y="2365062"/>
            <a:ext cx="3500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F08142A-D2DC-594F-8D30-898378955B9A}"/>
              </a:ext>
            </a:extLst>
          </p:cNvPr>
          <p:cNvCxnSpPr>
            <a:cxnSpLocks/>
          </p:cNvCxnSpPr>
          <p:nvPr/>
        </p:nvCxnSpPr>
        <p:spPr>
          <a:xfrm>
            <a:off x="4101585" y="2250528"/>
            <a:ext cx="3500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0021B7A-BB8F-5E43-902B-9FC7B5602D31}"/>
              </a:ext>
            </a:extLst>
          </p:cNvPr>
          <p:cNvCxnSpPr>
            <a:cxnSpLocks/>
          </p:cNvCxnSpPr>
          <p:nvPr/>
        </p:nvCxnSpPr>
        <p:spPr>
          <a:xfrm flipH="1">
            <a:off x="4101585" y="2352604"/>
            <a:ext cx="3500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50">
            <a:extLst>
              <a:ext uri="{FF2B5EF4-FFF2-40B4-BE49-F238E27FC236}">
                <a16:creationId xmlns:a16="http://schemas.microsoft.com/office/drawing/2014/main" id="{99347355-6432-5743-8D98-EB5D454826B5}"/>
              </a:ext>
            </a:extLst>
          </p:cNvPr>
          <p:cNvSpPr/>
          <p:nvPr/>
        </p:nvSpPr>
        <p:spPr>
          <a:xfrm>
            <a:off x="4411083" y="4126366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490A2C-8CE4-F34A-94BE-5D7215869EF4}"/>
              </a:ext>
            </a:extLst>
          </p:cNvPr>
          <p:cNvSpPr txBox="1"/>
          <p:nvPr/>
        </p:nvSpPr>
        <p:spPr>
          <a:xfrm>
            <a:off x="4483090" y="4185027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T2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4D4FC72B-6AB8-9A4F-A89E-00C23D380987}"/>
              </a:ext>
            </a:extLst>
          </p:cNvPr>
          <p:cNvSpPr/>
          <p:nvPr/>
        </p:nvSpPr>
        <p:spPr>
          <a:xfrm>
            <a:off x="5228239" y="4116689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4584E37-8A97-6845-9DD1-2A08C2E13C05}"/>
              </a:ext>
            </a:extLst>
          </p:cNvPr>
          <p:cNvSpPr txBox="1"/>
          <p:nvPr/>
        </p:nvSpPr>
        <p:spPr>
          <a:xfrm>
            <a:off x="5300246" y="4175350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T3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55" name="모서리가 둥근 직사각형 54">
            <a:extLst>
              <a:ext uri="{FF2B5EF4-FFF2-40B4-BE49-F238E27FC236}">
                <a16:creationId xmlns:a16="http://schemas.microsoft.com/office/drawing/2014/main" id="{A5437028-0A2E-D14D-AEEC-45C2ED54997B}"/>
              </a:ext>
            </a:extLst>
          </p:cNvPr>
          <p:cNvSpPr/>
          <p:nvPr/>
        </p:nvSpPr>
        <p:spPr>
          <a:xfrm>
            <a:off x="6023151" y="4113887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DE9BB5-AD5C-7846-8BB0-AF0567848781}"/>
              </a:ext>
            </a:extLst>
          </p:cNvPr>
          <p:cNvSpPr txBox="1"/>
          <p:nvPr/>
        </p:nvSpPr>
        <p:spPr>
          <a:xfrm>
            <a:off x="6081646" y="4161998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T4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81A69C0-A6A2-3F44-9E49-D870AD2DA82D}"/>
              </a:ext>
            </a:extLst>
          </p:cNvPr>
          <p:cNvSpPr txBox="1"/>
          <p:nvPr/>
        </p:nvSpPr>
        <p:spPr>
          <a:xfrm>
            <a:off x="4234599" y="4551465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PRI =9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29AD1E4-344C-E747-BD15-BAC5385AE55C}"/>
              </a:ext>
            </a:extLst>
          </p:cNvPr>
          <p:cNvSpPr txBox="1"/>
          <p:nvPr/>
        </p:nvSpPr>
        <p:spPr>
          <a:xfrm>
            <a:off x="5033092" y="4565937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solidFill>
                  <a:srgbClr val="FF0000"/>
                </a:solidFill>
                <a:latin typeface="Helvetica" pitchFamily="2" charset="0"/>
              </a:rPr>
              <a:t>PRI =12</a:t>
            </a:r>
            <a:endParaRPr kumimoji="1" lang="ko-Kore-KR" altLang="en-US" sz="1400" dirty="0">
              <a:solidFill>
                <a:srgbClr val="FF0000"/>
              </a:solidFill>
              <a:latin typeface="Helvetica" pitchFamily="2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7751312-CDE6-A349-9A98-8462593A7166}"/>
              </a:ext>
            </a:extLst>
          </p:cNvPr>
          <p:cNvSpPr txBox="1"/>
          <p:nvPr/>
        </p:nvSpPr>
        <p:spPr>
          <a:xfrm>
            <a:off x="5884707" y="4552911"/>
            <a:ext cx="744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PRI =8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7393FEC-C1A1-2B4A-AAE8-DADC609CB810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4878232" y="4314711"/>
            <a:ext cx="3500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955BB946-0B91-FC4D-9F8B-FCF4641CA798}"/>
              </a:ext>
            </a:extLst>
          </p:cNvPr>
          <p:cNvCxnSpPr>
            <a:cxnSpLocks/>
          </p:cNvCxnSpPr>
          <p:nvPr/>
        </p:nvCxnSpPr>
        <p:spPr>
          <a:xfrm>
            <a:off x="5695388" y="4324388"/>
            <a:ext cx="3500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854FA58-D40F-E245-878C-9BB41775C3F5}"/>
              </a:ext>
            </a:extLst>
          </p:cNvPr>
          <p:cNvCxnSpPr>
            <a:cxnSpLocks/>
          </p:cNvCxnSpPr>
          <p:nvPr/>
        </p:nvCxnSpPr>
        <p:spPr>
          <a:xfrm flipH="1">
            <a:off x="4878232" y="4416787"/>
            <a:ext cx="3500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F608E0CD-0309-F94A-83DF-3EE9573C5C4E}"/>
              </a:ext>
            </a:extLst>
          </p:cNvPr>
          <p:cNvCxnSpPr>
            <a:cxnSpLocks/>
          </p:cNvCxnSpPr>
          <p:nvPr/>
        </p:nvCxnSpPr>
        <p:spPr>
          <a:xfrm flipH="1" flipV="1">
            <a:off x="5695389" y="4416788"/>
            <a:ext cx="326292" cy="103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6FA1A69-65AD-3E45-9484-5BA9BF3863D8}"/>
              </a:ext>
            </a:extLst>
          </p:cNvPr>
          <p:cNvCxnSpPr>
            <a:cxnSpLocks/>
          </p:cNvCxnSpPr>
          <p:nvPr/>
        </p:nvCxnSpPr>
        <p:spPr>
          <a:xfrm>
            <a:off x="4061076" y="4302253"/>
            <a:ext cx="3500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1EE7A3E7-FA05-E34D-939B-0809AD712096}"/>
              </a:ext>
            </a:extLst>
          </p:cNvPr>
          <p:cNvCxnSpPr>
            <a:cxnSpLocks/>
          </p:cNvCxnSpPr>
          <p:nvPr/>
        </p:nvCxnSpPr>
        <p:spPr>
          <a:xfrm flipH="1">
            <a:off x="4061076" y="4404329"/>
            <a:ext cx="3500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아래쪽 화살표[D] 68">
            <a:extLst>
              <a:ext uri="{FF2B5EF4-FFF2-40B4-BE49-F238E27FC236}">
                <a16:creationId xmlns:a16="http://schemas.microsoft.com/office/drawing/2014/main" id="{1A3327F9-A30F-0D49-9D59-AEF437A39511}"/>
              </a:ext>
            </a:extLst>
          </p:cNvPr>
          <p:cNvSpPr/>
          <p:nvPr/>
        </p:nvSpPr>
        <p:spPr>
          <a:xfrm>
            <a:off x="4831148" y="3099047"/>
            <a:ext cx="336084" cy="432048"/>
          </a:xfrm>
          <a:prstGeom prst="down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850F8A0-0C93-B143-95B5-8C8E0045BBCD}"/>
              </a:ext>
            </a:extLst>
          </p:cNvPr>
          <p:cNvSpPr txBox="1"/>
          <p:nvPr/>
        </p:nvSpPr>
        <p:spPr>
          <a:xfrm>
            <a:off x="5268748" y="3119908"/>
            <a:ext cx="163378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ko-KR" altLang="en-US">
                <a:latin typeface="Helvetica"/>
                <a:cs typeface="Helvetica"/>
              </a:rPr>
              <a:t>우선순위</a:t>
            </a:r>
            <a:r>
              <a:rPr kumimoji="1" lang="en-US">
                <a:latin typeface="Helvetica"/>
                <a:cs typeface="Helvetica"/>
              </a:rPr>
              <a:t> </a:t>
            </a:r>
            <a:r>
              <a:rPr kumimoji="1" lang="ko-KR" altLang="en-US">
                <a:latin typeface="Helvetica"/>
                <a:cs typeface="Helvetica"/>
              </a:rPr>
              <a:t>기부</a:t>
            </a:r>
            <a:endParaRPr kumimoji="1" lang="ko-Kore-KR" alt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58117"/>
      </p:ext>
    </p:extLst>
  </p:cSld>
  <p:clrMapOvr>
    <a:masterClrMapping/>
  </p:clrMapOvr>
  <p:transition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타원 17">
            <a:extLst>
              <a:ext uri="{FF2B5EF4-FFF2-40B4-BE49-F238E27FC236}">
                <a16:creationId xmlns:a16="http://schemas.microsoft.com/office/drawing/2014/main" id="{781B693E-B508-3F46-B496-69B33D941CEF}"/>
              </a:ext>
            </a:extLst>
          </p:cNvPr>
          <p:cNvSpPr/>
          <p:nvPr/>
        </p:nvSpPr>
        <p:spPr>
          <a:xfrm>
            <a:off x="6203514" y="3862878"/>
            <a:ext cx="1188976" cy="1226333"/>
          </a:xfrm>
          <a:prstGeom prst="ellipse">
            <a:avLst/>
          </a:prstGeom>
          <a:solidFill>
            <a:srgbClr val="FFFF00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C27E38E-EF00-004C-8490-A9974FC60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elvetica"/>
                <a:cs typeface="Helvetica"/>
              </a:rPr>
              <a:t>중첩된 우선순위 기부 (</a:t>
            </a:r>
            <a:r>
              <a:rPr lang="en-US" dirty="0">
                <a:latin typeface="Helvetica"/>
                <a:cs typeface="Helvetica"/>
              </a:rPr>
              <a:t>N</a:t>
            </a:r>
            <a:r>
              <a:rPr kumimoji="1" lang="en-US" dirty="0">
                <a:latin typeface="Helvetica"/>
                <a:cs typeface="Helvetica"/>
              </a:rPr>
              <a:t>ested </a:t>
            </a:r>
            <a:r>
              <a:rPr lang="en-US" dirty="0">
                <a:latin typeface="Helvetica"/>
                <a:cs typeface="Helvetica"/>
              </a:rPr>
              <a:t>D</a:t>
            </a:r>
            <a:r>
              <a:rPr kumimoji="1" lang="en-US" dirty="0">
                <a:latin typeface="Helvetica"/>
                <a:cs typeface="Helvetica"/>
              </a:rPr>
              <a:t>onation</a:t>
            </a:r>
            <a:r>
              <a:rPr lang="en-US" dirty="0">
                <a:latin typeface="Helvetica"/>
                <a:cs typeface="Helvetica"/>
              </a:rPr>
              <a:t>)</a:t>
            </a:r>
            <a:endParaRPr kumimoji="1" lang="ko-Kore-KR" dirty="0">
              <a:latin typeface="Helvetica"/>
              <a:cs typeface="Helvetic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9ECEFD-BC24-E64E-899A-769B751568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39F769-C498-2A4B-812C-84DE49A1C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Youjip Won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A5EC07E-5D85-0A42-A63A-6DBDD8669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594" y="1859926"/>
            <a:ext cx="567184" cy="567184"/>
          </a:xfrm>
          <a:prstGeom prst="rect">
            <a:avLst/>
          </a:prstGeom>
        </p:spPr>
      </p:pic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B2C98994-4CD7-A64E-87F6-F0E5F964A38A}"/>
              </a:ext>
            </a:extLst>
          </p:cNvPr>
          <p:cNvSpPr/>
          <p:nvPr/>
        </p:nvSpPr>
        <p:spPr>
          <a:xfrm>
            <a:off x="1868164" y="2024844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D94A54-7342-0047-8144-1F5A15BE5504}"/>
              </a:ext>
            </a:extLst>
          </p:cNvPr>
          <p:cNvSpPr txBox="1"/>
          <p:nvPr/>
        </p:nvSpPr>
        <p:spPr>
          <a:xfrm>
            <a:off x="1940171" y="2083505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T1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58E70D-0CB1-744F-8E94-B15F60D170AA}"/>
              </a:ext>
            </a:extLst>
          </p:cNvPr>
          <p:cNvSpPr txBox="1"/>
          <p:nvPr/>
        </p:nvSpPr>
        <p:spPr>
          <a:xfrm>
            <a:off x="1691680" y="2420888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PRI =10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7491081-00A2-CD41-BFF9-48DF25C8D8D3}"/>
              </a:ext>
            </a:extLst>
          </p:cNvPr>
          <p:cNvCxnSpPr>
            <a:cxnSpLocks/>
          </p:cNvCxnSpPr>
          <p:nvPr/>
        </p:nvCxnSpPr>
        <p:spPr>
          <a:xfrm flipH="1">
            <a:off x="2335313" y="2204864"/>
            <a:ext cx="324094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4F4BBFF8-7A0C-1245-9F5C-A22784404098}"/>
              </a:ext>
            </a:extLst>
          </p:cNvPr>
          <p:cNvSpPr/>
          <p:nvPr/>
        </p:nvSpPr>
        <p:spPr>
          <a:xfrm>
            <a:off x="3397660" y="2016636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9B2A45-64B2-D240-8948-F1A160AC3F4A}"/>
              </a:ext>
            </a:extLst>
          </p:cNvPr>
          <p:cNvSpPr txBox="1"/>
          <p:nvPr/>
        </p:nvSpPr>
        <p:spPr>
          <a:xfrm>
            <a:off x="3433663" y="2075729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T2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454AB86-8773-DA4A-A81E-B7E670255D60}"/>
              </a:ext>
            </a:extLst>
          </p:cNvPr>
          <p:cNvCxnSpPr>
            <a:cxnSpLocks/>
          </p:cNvCxnSpPr>
          <p:nvPr/>
        </p:nvCxnSpPr>
        <p:spPr>
          <a:xfrm flipH="1">
            <a:off x="3073566" y="2204864"/>
            <a:ext cx="3240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그림 66">
            <a:extLst>
              <a:ext uri="{FF2B5EF4-FFF2-40B4-BE49-F238E27FC236}">
                <a16:creationId xmlns:a16="http://schemas.microsoft.com/office/drawing/2014/main" id="{867D30D1-91FF-A349-8E27-4A2BA77F2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650" y="1881054"/>
            <a:ext cx="567184" cy="567184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2B91F58C-855D-C644-87A0-0A89428BC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878" y="1893100"/>
            <a:ext cx="567184" cy="567184"/>
          </a:xfrm>
          <a:prstGeom prst="rect">
            <a:avLst/>
          </a:prstGeom>
        </p:spPr>
      </p:pic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7AE98882-0B4B-5542-A89E-68BE6AB292D3}"/>
              </a:ext>
            </a:extLst>
          </p:cNvPr>
          <p:cNvSpPr/>
          <p:nvPr/>
        </p:nvSpPr>
        <p:spPr>
          <a:xfrm>
            <a:off x="4984921" y="1995324"/>
            <a:ext cx="467149" cy="402782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636F687-5DD6-9845-95DA-7871BB02C3C7}"/>
              </a:ext>
            </a:extLst>
          </p:cNvPr>
          <p:cNvSpPr txBox="1"/>
          <p:nvPr/>
        </p:nvSpPr>
        <p:spPr>
          <a:xfrm>
            <a:off x="5056928" y="2060723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T3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0422F3-CC37-7346-AA4B-14181637C20B}"/>
              </a:ext>
            </a:extLst>
          </p:cNvPr>
          <p:cNvSpPr txBox="1"/>
          <p:nvPr/>
        </p:nvSpPr>
        <p:spPr>
          <a:xfrm>
            <a:off x="3275856" y="2433810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PRI =9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82B59BD3-A398-3E48-A2E2-1A20B54224CF}"/>
              </a:ext>
            </a:extLst>
          </p:cNvPr>
          <p:cNvCxnSpPr>
            <a:cxnSpLocks/>
          </p:cNvCxnSpPr>
          <p:nvPr/>
        </p:nvCxnSpPr>
        <p:spPr>
          <a:xfrm flipH="1">
            <a:off x="5457597" y="2276872"/>
            <a:ext cx="324094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D5AF25A4-3FC8-DD48-A12F-644B7B9EC986}"/>
              </a:ext>
            </a:extLst>
          </p:cNvPr>
          <p:cNvCxnSpPr>
            <a:cxnSpLocks/>
          </p:cNvCxnSpPr>
          <p:nvPr/>
        </p:nvCxnSpPr>
        <p:spPr>
          <a:xfrm flipH="1">
            <a:off x="3903942" y="2276872"/>
            <a:ext cx="324094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C8B657CD-8AC3-E14D-A7A3-4DB81ADB0D92}"/>
              </a:ext>
            </a:extLst>
          </p:cNvPr>
          <p:cNvCxnSpPr>
            <a:cxnSpLocks/>
          </p:cNvCxnSpPr>
          <p:nvPr/>
        </p:nvCxnSpPr>
        <p:spPr>
          <a:xfrm flipH="1">
            <a:off x="4651004" y="2276872"/>
            <a:ext cx="3240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E927956-3C77-C743-9D5A-5C2E5B307128}"/>
              </a:ext>
            </a:extLst>
          </p:cNvPr>
          <p:cNvSpPr txBox="1"/>
          <p:nvPr/>
        </p:nvSpPr>
        <p:spPr>
          <a:xfrm>
            <a:off x="4821008" y="2444779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PRI = 7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pic>
        <p:nvPicPr>
          <p:cNvPr id="101" name="그림 100">
            <a:extLst>
              <a:ext uri="{FF2B5EF4-FFF2-40B4-BE49-F238E27FC236}">
                <a16:creationId xmlns:a16="http://schemas.microsoft.com/office/drawing/2014/main" id="{3CBE17A5-BC83-AD4E-85F6-6D2E27271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594" y="4037365"/>
            <a:ext cx="567184" cy="567184"/>
          </a:xfrm>
          <a:prstGeom prst="rect">
            <a:avLst/>
          </a:prstGeom>
        </p:spPr>
      </p:pic>
      <p:sp>
        <p:nvSpPr>
          <p:cNvPr id="102" name="모서리가 둥근 직사각형 101">
            <a:extLst>
              <a:ext uri="{FF2B5EF4-FFF2-40B4-BE49-F238E27FC236}">
                <a16:creationId xmlns:a16="http://schemas.microsoft.com/office/drawing/2014/main" id="{B409C709-F62D-1A43-BF0E-1DE3219F110A}"/>
              </a:ext>
            </a:extLst>
          </p:cNvPr>
          <p:cNvSpPr/>
          <p:nvPr/>
        </p:nvSpPr>
        <p:spPr>
          <a:xfrm>
            <a:off x="1868164" y="4135414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3BA7C07-7524-EA41-828B-A8874E4C709F}"/>
              </a:ext>
            </a:extLst>
          </p:cNvPr>
          <p:cNvSpPr txBox="1"/>
          <p:nvPr/>
        </p:nvSpPr>
        <p:spPr>
          <a:xfrm>
            <a:off x="1940171" y="4194075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T1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7CD58BE-03AA-874B-9B0F-FD5CD8AF13EA}"/>
              </a:ext>
            </a:extLst>
          </p:cNvPr>
          <p:cNvSpPr txBox="1"/>
          <p:nvPr/>
        </p:nvSpPr>
        <p:spPr>
          <a:xfrm>
            <a:off x="1691680" y="4598327"/>
            <a:ext cx="892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strike="sngStrike" dirty="0">
                <a:latin typeface="Helvetica" pitchFamily="2" charset="0"/>
              </a:rPr>
              <a:t>PRI =10</a:t>
            </a:r>
          </a:p>
          <a:p>
            <a:r>
              <a:rPr kumimoji="1" lang="en-US" altLang="ko-Kore-KR" sz="1400" dirty="0">
                <a:solidFill>
                  <a:srgbClr val="FF0000"/>
                </a:solidFill>
                <a:latin typeface="Helvetica" pitchFamily="2" charset="0"/>
              </a:rPr>
              <a:t>PRI = 14</a:t>
            </a:r>
            <a:endParaRPr kumimoji="1" lang="ko-Kore-KR" altLang="en-US" sz="1400" dirty="0">
              <a:solidFill>
                <a:srgbClr val="FF0000"/>
              </a:solidFill>
              <a:latin typeface="Helvetica" pitchFamily="2" charset="0"/>
            </a:endParaRP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84613D6C-20F1-C348-8426-4FE3CAFE5454}"/>
              </a:ext>
            </a:extLst>
          </p:cNvPr>
          <p:cNvCxnSpPr>
            <a:cxnSpLocks/>
          </p:cNvCxnSpPr>
          <p:nvPr/>
        </p:nvCxnSpPr>
        <p:spPr>
          <a:xfrm flipH="1">
            <a:off x="2335313" y="4333436"/>
            <a:ext cx="324094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모서리가 둥근 직사각형 105">
            <a:extLst>
              <a:ext uri="{FF2B5EF4-FFF2-40B4-BE49-F238E27FC236}">
                <a16:creationId xmlns:a16="http://schemas.microsoft.com/office/drawing/2014/main" id="{F3BB6471-34B0-1D42-9620-AC7CA2FDDFE2}"/>
              </a:ext>
            </a:extLst>
          </p:cNvPr>
          <p:cNvSpPr/>
          <p:nvPr/>
        </p:nvSpPr>
        <p:spPr>
          <a:xfrm>
            <a:off x="3397660" y="4194075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4378FDA-3A6C-4844-986F-49F610E7EA5D}"/>
              </a:ext>
            </a:extLst>
          </p:cNvPr>
          <p:cNvSpPr txBox="1"/>
          <p:nvPr/>
        </p:nvSpPr>
        <p:spPr>
          <a:xfrm>
            <a:off x="3433663" y="4253168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T2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67F8DE0A-E573-4043-975F-CB70435786AD}"/>
              </a:ext>
            </a:extLst>
          </p:cNvPr>
          <p:cNvCxnSpPr>
            <a:cxnSpLocks/>
          </p:cNvCxnSpPr>
          <p:nvPr/>
        </p:nvCxnSpPr>
        <p:spPr>
          <a:xfrm flipH="1">
            <a:off x="3073566" y="4319385"/>
            <a:ext cx="3240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그림 108">
            <a:extLst>
              <a:ext uri="{FF2B5EF4-FFF2-40B4-BE49-F238E27FC236}">
                <a16:creationId xmlns:a16="http://schemas.microsoft.com/office/drawing/2014/main" id="{C4D407EB-D6EF-C340-B5D0-D6697AB09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650" y="4058493"/>
            <a:ext cx="567184" cy="567184"/>
          </a:xfrm>
          <a:prstGeom prst="rect">
            <a:avLst/>
          </a:prstGeom>
        </p:spPr>
      </p:pic>
      <p:pic>
        <p:nvPicPr>
          <p:cNvPr id="110" name="그림 109">
            <a:extLst>
              <a:ext uri="{FF2B5EF4-FFF2-40B4-BE49-F238E27FC236}">
                <a16:creationId xmlns:a16="http://schemas.microsoft.com/office/drawing/2014/main" id="{E8952419-617C-3D47-B2C1-0BC36FC99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878" y="4070539"/>
            <a:ext cx="567184" cy="567184"/>
          </a:xfrm>
          <a:prstGeom prst="rect">
            <a:avLst/>
          </a:prstGeom>
        </p:spPr>
      </p:pic>
      <p:sp>
        <p:nvSpPr>
          <p:cNvPr id="111" name="모서리가 둥근 직사각형 110">
            <a:extLst>
              <a:ext uri="{FF2B5EF4-FFF2-40B4-BE49-F238E27FC236}">
                <a16:creationId xmlns:a16="http://schemas.microsoft.com/office/drawing/2014/main" id="{BC5986C0-9F6A-5949-B8D5-9593734E1614}"/>
              </a:ext>
            </a:extLst>
          </p:cNvPr>
          <p:cNvSpPr/>
          <p:nvPr/>
        </p:nvSpPr>
        <p:spPr>
          <a:xfrm>
            <a:off x="4984921" y="4172763"/>
            <a:ext cx="467149" cy="402782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CD87F8B-0D59-6B44-AD19-2134D26239AC}"/>
              </a:ext>
            </a:extLst>
          </p:cNvPr>
          <p:cNvSpPr txBox="1"/>
          <p:nvPr/>
        </p:nvSpPr>
        <p:spPr>
          <a:xfrm>
            <a:off x="5056928" y="4238162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T3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A6096B1-D14E-624A-9DEF-753AE09DF527}"/>
              </a:ext>
            </a:extLst>
          </p:cNvPr>
          <p:cNvSpPr txBox="1"/>
          <p:nvPr/>
        </p:nvSpPr>
        <p:spPr>
          <a:xfrm>
            <a:off x="3163778" y="4611249"/>
            <a:ext cx="892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strike="sngStrike" dirty="0">
                <a:latin typeface="Helvetica" pitchFamily="2" charset="0"/>
              </a:rPr>
              <a:t>PRI =9</a:t>
            </a:r>
          </a:p>
          <a:p>
            <a:r>
              <a:rPr kumimoji="1" lang="en-US" altLang="ko-Kore-KR" sz="1400" dirty="0">
                <a:solidFill>
                  <a:srgbClr val="FF0000"/>
                </a:solidFill>
                <a:latin typeface="Helvetica" pitchFamily="2" charset="0"/>
              </a:rPr>
              <a:t>PRI = 14</a:t>
            </a:r>
            <a:endParaRPr kumimoji="1" lang="ko-Kore-KR" altLang="en-US" sz="1400" dirty="0">
              <a:solidFill>
                <a:srgbClr val="FF0000"/>
              </a:solidFill>
              <a:latin typeface="Helvetica" pitchFamily="2" charset="0"/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73A68F7D-55CF-CA4C-AB00-45EF92D724E8}"/>
              </a:ext>
            </a:extLst>
          </p:cNvPr>
          <p:cNvCxnSpPr>
            <a:cxnSpLocks/>
          </p:cNvCxnSpPr>
          <p:nvPr/>
        </p:nvCxnSpPr>
        <p:spPr>
          <a:xfrm flipH="1">
            <a:off x="5457597" y="4366610"/>
            <a:ext cx="324094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모서리가 둥근 직사각형 114">
            <a:extLst>
              <a:ext uri="{FF2B5EF4-FFF2-40B4-BE49-F238E27FC236}">
                <a16:creationId xmlns:a16="http://schemas.microsoft.com/office/drawing/2014/main" id="{D83BDFD1-B038-8C4A-85B1-55D3E73B1B6D}"/>
              </a:ext>
            </a:extLst>
          </p:cNvPr>
          <p:cNvSpPr/>
          <p:nvPr/>
        </p:nvSpPr>
        <p:spPr>
          <a:xfrm>
            <a:off x="6519944" y="4227249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70275662-5434-2047-9B27-B9BACB06856A}"/>
              </a:ext>
            </a:extLst>
          </p:cNvPr>
          <p:cNvCxnSpPr>
            <a:cxnSpLocks/>
          </p:cNvCxnSpPr>
          <p:nvPr/>
        </p:nvCxnSpPr>
        <p:spPr>
          <a:xfrm flipH="1">
            <a:off x="6195850" y="4352559"/>
            <a:ext cx="3240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541810B3-5F5E-4548-8A82-18500842722D}"/>
              </a:ext>
            </a:extLst>
          </p:cNvPr>
          <p:cNvCxnSpPr>
            <a:cxnSpLocks/>
          </p:cNvCxnSpPr>
          <p:nvPr/>
        </p:nvCxnSpPr>
        <p:spPr>
          <a:xfrm flipH="1">
            <a:off x="3903942" y="4314647"/>
            <a:ext cx="324094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BF786EBE-707D-F74C-B39E-973DFFD6E64C}"/>
              </a:ext>
            </a:extLst>
          </p:cNvPr>
          <p:cNvCxnSpPr>
            <a:cxnSpLocks/>
          </p:cNvCxnSpPr>
          <p:nvPr/>
        </p:nvCxnSpPr>
        <p:spPr>
          <a:xfrm flipH="1">
            <a:off x="4651004" y="4314647"/>
            <a:ext cx="3240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7DDAE5FE-01A4-3B4E-9B99-C81D75190A98}"/>
              </a:ext>
            </a:extLst>
          </p:cNvPr>
          <p:cNvSpPr txBox="1"/>
          <p:nvPr/>
        </p:nvSpPr>
        <p:spPr>
          <a:xfrm>
            <a:off x="4821008" y="4622218"/>
            <a:ext cx="892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strike="sngStrike" dirty="0">
                <a:latin typeface="Helvetica" pitchFamily="2" charset="0"/>
              </a:rPr>
              <a:t>PRI = 7</a:t>
            </a:r>
          </a:p>
          <a:p>
            <a:r>
              <a:rPr kumimoji="1" lang="en-US" altLang="ko-Kore-KR" sz="1400" dirty="0">
                <a:solidFill>
                  <a:srgbClr val="FF0000"/>
                </a:solidFill>
                <a:latin typeface="Helvetica" pitchFamily="2" charset="0"/>
              </a:rPr>
              <a:t>PRI = 14</a:t>
            </a:r>
            <a:endParaRPr kumimoji="1" lang="ko-Kore-KR" altLang="en-US" sz="1400" dirty="0">
              <a:solidFill>
                <a:srgbClr val="FF0000"/>
              </a:solidFill>
              <a:latin typeface="Helvetica" pitchFamily="2" charset="0"/>
            </a:endParaRPr>
          </a:p>
        </p:txBody>
      </p:sp>
      <p:sp>
        <p:nvSpPr>
          <p:cNvPr id="15" name="아래쪽 화살표[D] 14">
            <a:extLst>
              <a:ext uri="{FF2B5EF4-FFF2-40B4-BE49-F238E27FC236}">
                <a16:creationId xmlns:a16="http://schemas.microsoft.com/office/drawing/2014/main" id="{6C640455-30C1-D04A-BA85-FD4AFE99E215}"/>
              </a:ext>
            </a:extLst>
          </p:cNvPr>
          <p:cNvSpPr/>
          <p:nvPr/>
        </p:nvSpPr>
        <p:spPr>
          <a:xfrm>
            <a:off x="4180949" y="2971398"/>
            <a:ext cx="503798" cy="504056"/>
          </a:xfrm>
          <a:prstGeom prst="down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3FA77F-652E-214C-A53F-E22792B8D58D}"/>
              </a:ext>
            </a:extLst>
          </p:cNvPr>
          <p:cNvSpPr txBox="1"/>
          <p:nvPr/>
        </p:nvSpPr>
        <p:spPr>
          <a:xfrm>
            <a:off x="4281429" y="1584411"/>
            <a:ext cx="32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Helvetica" pitchFamily="2" charset="0"/>
              </a:rPr>
              <a:t>B</a:t>
            </a:r>
            <a:endParaRPr kumimoji="1" lang="ko-Kore-KR" altLang="en-US" dirty="0">
              <a:latin typeface="Helvetica" pitchFamily="2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87CA8DD-F093-FD49-84A6-01990092C52A}"/>
              </a:ext>
            </a:extLst>
          </p:cNvPr>
          <p:cNvSpPr txBox="1"/>
          <p:nvPr/>
        </p:nvSpPr>
        <p:spPr>
          <a:xfrm>
            <a:off x="5838261" y="1584411"/>
            <a:ext cx="32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Helvetica" pitchFamily="2" charset="0"/>
              </a:rPr>
              <a:t>C</a:t>
            </a:r>
            <a:endParaRPr kumimoji="1" lang="ko-Kore-KR" altLang="en-US" dirty="0">
              <a:latin typeface="Helvetica" pitchFamily="2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497AA47-70D6-304B-935A-1931AB3DDFDC}"/>
              </a:ext>
            </a:extLst>
          </p:cNvPr>
          <p:cNvSpPr txBox="1"/>
          <p:nvPr/>
        </p:nvSpPr>
        <p:spPr>
          <a:xfrm>
            <a:off x="2715740" y="1549970"/>
            <a:ext cx="32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Helvetica" pitchFamily="2" charset="0"/>
              </a:rPr>
              <a:t>A</a:t>
            </a:r>
            <a:endParaRPr kumimoji="1" lang="ko-Kore-KR" altLang="en-US" dirty="0">
              <a:latin typeface="Helvetica" pitchFamily="2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1CAB0CC-6643-4741-AFE6-7A9DF36933F5}"/>
              </a:ext>
            </a:extLst>
          </p:cNvPr>
          <p:cNvSpPr txBox="1"/>
          <p:nvPr/>
        </p:nvSpPr>
        <p:spPr>
          <a:xfrm>
            <a:off x="4281429" y="3772055"/>
            <a:ext cx="32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Helvetica" pitchFamily="2" charset="0"/>
              </a:rPr>
              <a:t>B</a:t>
            </a:r>
            <a:endParaRPr kumimoji="1" lang="ko-Kore-KR" altLang="en-US" dirty="0">
              <a:latin typeface="Helvetica" pitchFamily="2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E5836B0-795C-B64C-9AAD-3756E3220482}"/>
              </a:ext>
            </a:extLst>
          </p:cNvPr>
          <p:cNvSpPr txBox="1"/>
          <p:nvPr/>
        </p:nvSpPr>
        <p:spPr>
          <a:xfrm>
            <a:off x="5838261" y="3772055"/>
            <a:ext cx="32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Helvetica" pitchFamily="2" charset="0"/>
              </a:rPr>
              <a:t>C</a:t>
            </a:r>
            <a:endParaRPr kumimoji="1" lang="ko-Kore-KR" altLang="en-US" dirty="0">
              <a:latin typeface="Helvetica" pitchFamily="2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C9D779D-E300-904E-8FF5-8D058FB387FD}"/>
              </a:ext>
            </a:extLst>
          </p:cNvPr>
          <p:cNvSpPr txBox="1"/>
          <p:nvPr/>
        </p:nvSpPr>
        <p:spPr>
          <a:xfrm>
            <a:off x="2715740" y="3737614"/>
            <a:ext cx="32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Helvetica" pitchFamily="2" charset="0"/>
              </a:rPr>
              <a:t>A</a:t>
            </a:r>
            <a:endParaRPr kumimoji="1" lang="ko-Kore-KR" altLang="en-US" dirty="0">
              <a:latin typeface="Helvetica" pitchFamily="2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59CD68F-D845-BF42-9603-983D804E6A7A}"/>
              </a:ext>
            </a:extLst>
          </p:cNvPr>
          <p:cNvSpPr txBox="1"/>
          <p:nvPr/>
        </p:nvSpPr>
        <p:spPr>
          <a:xfrm>
            <a:off x="6565463" y="4282342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T4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A9B240-8EAE-EE4E-9952-67762248F90C}"/>
              </a:ext>
            </a:extLst>
          </p:cNvPr>
          <p:cNvSpPr txBox="1"/>
          <p:nvPr/>
        </p:nvSpPr>
        <p:spPr>
          <a:xfrm>
            <a:off x="4803653" y="3123051"/>
            <a:ext cx="279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Helvetica" pitchFamily="2" charset="0"/>
              </a:rPr>
              <a:t>T4, PRI = 14:    </a:t>
            </a:r>
            <a:r>
              <a:rPr kumimoji="1" lang="en-US" altLang="ko-Kore-KR" dirty="0">
                <a:latin typeface="Courier New" panose="02070309020205020404" pitchFamily="49" charset="0"/>
                <a:cs typeface="Courier New" panose="02070309020205020404" pitchFamily="49" charset="0"/>
              </a:rPr>
              <a:t>lock(C)</a:t>
            </a:r>
            <a:endParaRPr kumimoji="1" lang="ko-Kore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30B917D-CC9D-674C-B671-EF6766F7DC70}"/>
              </a:ext>
            </a:extLst>
          </p:cNvPr>
          <p:cNvSpPr txBox="1"/>
          <p:nvPr/>
        </p:nvSpPr>
        <p:spPr>
          <a:xfrm>
            <a:off x="6357897" y="4678386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PRI = 14</a:t>
            </a:r>
            <a:endParaRPr kumimoji="1" lang="ko-Kore-KR" altLang="en-US" sz="14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042481"/>
      </p:ext>
    </p:extLst>
  </p:cSld>
  <p:clrMapOvr>
    <a:masterClrMapping/>
  </p:clrMapOvr>
  <p:transition>
    <p:zo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7E38E-EF00-004C-8490-A9974FC60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elvetica"/>
                <a:cs typeface="Helvetica"/>
              </a:rPr>
              <a:t>다중</a:t>
            </a:r>
            <a:r>
              <a:rPr lang="en-US" dirty="0">
                <a:latin typeface="Helvetica"/>
                <a:cs typeface="Helvetica"/>
              </a:rPr>
              <a:t> </a:t>
            </a:r>
            <a:r>
              <a:rPr lang="ko-KR" altLang="en-US" dirty="0">
                <a:latin typeface="Helvetica"/>
                <a:cs typeface="Helvetica"/>
              </a:rPr>
              <a:t>우선순위</a:t>
            </a:r>
            <a:r>
              <a:rPr lang="en-US" dirty="0">
                <a:latin typeface="Helvetica"/>
                <a:cs typeface="Helvetica"/>
              </a:rPr>
              <a:t> </a:t>
            </a:r>
            <a:r>
              <a:rPr lang="ko-KR" altLang="en-US" dirty="0">
                <a:latin typeface="Helvetica"/>
                <a:cs typeface="Helvetica"/>
              </a:rPr>
              <a:t>기부</a:t>
            </a:r>
            <a:r>
              <a:rPr lang="en-US" dirty="0">
                <a:latin typeface="Helvetica"/>
                <a:cs typeface="Helvetica"/>
              </a:rPr>
              <a:t> (Multiple</a:t>
            </a:r>
            <a:r>
              <a:rPr kumimoji="1" lang="en-US" dirty="0">
                <a:latin typeface="Helvetica"/>
                <a:cs typeface="Helvetica"/>
              </a:rPr>
              <a:t> </a:t>
            </a:r>
            <a:r>
              <a:rPr lang="en-US" dirty="0">
                <a:latin typeface="Helvetica"/>
                <a:cs typeface="Helvetica"/>
              </a:rPr>
              <a:t>D</a:t>
            </a:r>
            <a:r>
              <a:rPr kumimoji="1" lang="en-US" dirty="0">
                <a:latin typeface="Helvetica"/>
                <a:cs typeface="Helvetica"/>
              </a:rPr>
              <a:t>onation</a:t>
            </a:r>
            <a:r>
              <a:rPr lang="en-US" dirty="0">
                <a:latin typeface="Helvetica"/>
                <a:cs typeface="Helvetica"/>
              </a:rPr>
              <a:t>)</a:t>
            </a:r>
            <a:endParaRPr kumimoji="1" lang="ko-Kore-KR" dirty="0">
              <a:latin typeface="Helvetica"/>
              <a:cs typeface="Helvetic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9ECEFD-BC24-E64E-899A-769B751568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39F769-C498-2A4B-812C-84DE49A1C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Youjip Won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A5EC07E-5D85-0A42-A63A-6DBDD8669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153" y="2177865"/>
            <a:ext cx="567184" cy="567184"/>
          </a:xfrm>
          <a:prstGeom prst="rect">
            <a:avLst/>
          </a:prstGeom>
        </p:spPr>
      </p:pic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B2C98994-4CD7-A64E-87F6-F0E5F964A38A}"/>
              </a:ext>
            </a:extLst>
          </p:cNvPr>
          <p:cNvSpPr/>
          <p:nvPr/>
        </p:nvSpPr>
        <p:spPr>
          <a:xfrm>
            <a:off x="283988" y="3185451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D94A54-7342-0047-8144-1F5A15BE5504}"/>
              </a:ext>
            </a:extLst>
          </p:cNvPr>
          <p:cNvSpPr txBox="1"/>
          <p:nvPr/>
        </p:nvSpPr>
        <p:spPr>
          <a:xfrm>
            <a:off x="355995" y="3244112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T1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58E70D-0CB1-744F-8E94-B15F60D170AA}"/>
              </a:ext>
            </a:extLst>
          </p:cNvPr>
          <p:cNvSpPr txBox="1"/>
          <p:nvPr/>
        </p:nvSpPr>
        <p:spPr>
          <a:xfrm>
            <a:off x="107504" y="3648364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strike="sngStrike" dirty="0">
                <a:latin typeface="Helvetica" pitchFamily="2" charset="0"/>
              </a:rPr>
              <a:t>PRI =10</a:t>
            </a:r>
            <a:endParaRPr kumimoji="1" lang="ko-Kore-KR" altLang="en-US" sz="1400" strike="sngStrike" dirty="0">
              <a:latin typeface="Helvetica" pitchFamily="2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7491081-00A2-CD41-BFF9-48DF25C8D8D3}"/>
              </a:ext>
            </a:extLst>
          </p:cNvPr>
          <p:cNvCxnSpPr>
            <a:cxnSpLocks/>
          </p:cNvCxnSpPr>
          <p:nvPr/>
        </p:nvCxnSpPr>
        <p:spPr>
          <a:xfrm flipH="1">
            <a:off x="823144" y="2784268"/>
            <a:ext cx="593679" cy="315828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4F4BBFF8-7A0C-1245-9F5C-A22784404098}"/>
              </a:ext>
            </a:extLst>
          </p:cNvPr>
          <p:cNvSpPr/>
          <p:nvPr/>
        </p:nvSpPr>
        <p:spPr>
          <a:xfrm>
            <a:off x="2267744" y="2371965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9B2A45-64B2-D240-8948-F1A160AC3F4A}"/>
              </a:ext>
            </a:extLst>
          </p:cNvPr>
          <p:cNvSpPr txBox="1"/>
          <p:nvPr/>
        </p:nvSpPr>
        <p:spPr>
          <a:xfrm>
            <a:off x="2303747" y="2431058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T2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454AB86-8773-DA4A-A81E-B7E670255D60}"/>
              </a:ext>
            </a:extLst>
          </p:cNvPr>
          <p:cNvCxnSpPr>
            <a:cxnSpLocks/>
          </p:cNvCxnSpPr>
          <p:nvPr/>
        </p:nvCxnSpPr>
        <p:spPr>
          <a:xfrm flipH="1">
            <a:off x="1895125" y="2605287"/>
            <a:ext cx="3240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그림 66">
            <a:extLst>
              <a:ext uri="{FF2B5EF4-FFF2-40B4-BE49-F238E27FC236}">
                <a16:creationId xmlns:a16="http://schemas.microsoft.com/office/drawing/2014/main" id="{867D30D1-91FF-A349-8E27-4A2BA77F2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028648"/>
            <a:ext cx="567184" cy="567184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2B91F58C-855D-C644-87A0-0A89428BC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938111"/>
            <a:ext cx="567184" cy="567184"/>
          </a:xfrm>
          <a:prstGeom prst="rect">
            <a:avLst/>
          </a:prstGeom>
        </p:spPr>
      </p:pic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7AE98882-0B4B-5542-A89E-68BE6AB292D3}"/>
              </a:ext>
            </a:extLst>
          </p:cNvPr>
          <p:cNvSpPr/>
          <p:nvPr/>
        </p:nvSpPr>
        <p:spPr>
          <a:xfrm>
            <a:off x="2267744" y="3194028"/>
            <a:ext cx="467149" cy="402782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636F687-5DD6-9845-95DA-7871BB02C3C7}"/>
              </a:ext>
            </a:extLst>
          </p:cNvPr>
          <p:cNvSpPr txBox="1"/>
          <p:nvPr/>
        </p:nvSpPr>
        <p:spPr>
          <a:xfrm>
            <a:off x="2285014" y="3255422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T3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0422F3-CC37-7346-AA4B-14181637C20B}"/>
              </a:ext>
            </a:extLst>
          </p:cNvPr>
          <p:cNvSpPr txBox="1"/>
          <p:nvPr/>
        </p:nvSpPr>
        <p:spPr>
          <a:xfrm>
            <a:off x="2720289" y="2429099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PRI =12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82B59BD3-A398-3E48-A2E2-1A20B54224CF}"/>
              </a:ext>
            </a:extLst>
          </p:cNvPr>
          <p:cNvCxnSpPr>
            <a:cxnSpLocks/>
          </p:cNvCxnSpPr>
          <p:nvPr/>
        </p:nvCxnSpPr>
        <p:spPr>
          <a:xfrm flipH="1" flipV="1">
            <a:off x="823145" y="3697402"/>
            <a:ext cx="593678" cy="301352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D5AF25A4-3FC8-DD48-A12F-644B7B9EC986}"/>
              </a:ext>
            </a:extLst>
          </p:cNvPr>
          <p:cNvCxnSpPr>
            <a:cxnSpLocks/>
          </p:cNvCxnSpPr>
          <p:nvPr/>
        </p:nvCxnSpPr>
        <p:spPr>
          <a:xfrm flipH="1">
            <a:off x="810425" y="3398748"/>
            <a:ext cx="606398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C8B657CD-8AC3-E14D-A7A3-4DB81ADB0D92}"/>
              </a:ext>
            </a:extLst>
          </p:cNvPr>
          <p:cNvCxnSpPr>
            <a:cxnSpLocks/>
          </p:cNvCxnSpPr>
          <p:nvPr/>
        </p:nvCxnSpPr>
        <p:spPr>
          <a:xfrm flipH="1">
            <a:off x="1897959" y="3427618"/>
            <a:ext cx="3240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E927956-3C77-C743-9D5A-5C2E5B307128}"/>
              </a:ext>
            </a:extLst>
          </p:cNvPr>
          <p:cNvSpPr txBox="1"/>
          <p:nvPr/>
        </p:nvSpPr>
        <p:spPr>
          <a:xfrm>
            <a:off x="2687503" y="3275111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PRI = 11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3FA77F-652E-214C-A53F-E22792B8D58D}"/>
              </a:ext>
            </a:extLst>
          </p:cNvPr>
          <p:cNvSpPr txBox="1"/>
          <p:nvPr/>
        </p:nvSpPr>
        <p:spPr>
          <a:xfrm>
            <a:off x="1520427" y="2732005"/>
            <a:ext cx="32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Helvetica" pitchFamily="2" charset="0"/>
              </a:rPr>
              <a:t>B</a:t>
            </a:r>
            <a:endParaRPr kumimoji="1" lang="ko-Kore-KR" altLang="en-US" dirty="0">
              <a:latin typeface="Helvetica" pitchFamily="2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87CA8DD-F093-FD49-84A6-01990092C52A}"/>
              </a:ext>
            </a:extLst>
          </p:cNvPr>
          <p:cNvSpPr txBox="1"/>
          <p:nvPr/>
        </p:nvSpPr>
        <p:spPr>
          <a:xfrm>
            <a:off x="1523031" y="3629422"/>
            <a:ext cx="32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Helvetica" pitchFamily="2" charset="0"/>
              </a:rPr>
              <a:t>C</a:t>
            </a:r>
            <a:endParaRPr kumimoji="1" lang="ko-Kore-KR" altLang="en-US" dirty="0">
              <a:latin typeface="Helvetica" pitchFamily="2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497AA47-70D6-304B-935A-1931AB3DDFDC}"/>
              </a:ext>
            </a:extLst>
          </p:cNvPr>
          <p:cNvSpPr txBox="1"/>
          <p:nvPr/>
        </p:nvSpPr>
        <p:spPr>
          <a:xfrm>
            <a:off x="1537299" y="1867909"/>
            <a:ext cx="32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Helvetica" pitchFamily="2" charset="0"/>
              </a:rPr>
              <a:t>A</a:t>
            </a:r>
            <a:endParaRPr kumimoji="1" lang="ko-Kore-KR" altLang="en-US" dirty="0">
              <a:latin typeface="Helvetica" pitchFamily="2" charset="0"/>
            </a:endParaRPr>
          </a:p>
        </p:txBody>
      </p: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1CCBD2FE-748C-9641-B1A3-D80EDDC9BFB9}"/>
              </a:ext>
            </a:extLst>
          </p:cNvPr>
          <p:cNvSpPr/>
          <p:nvPr/>
        </p:nvSpPr>
        <p:spPr>
          <a:xfrm>
            <a:off x="2267744" y="4053962"/>
            <a:ext cx="467149" cy="402782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59EBD85-DC08-624F-9AB6-F3377BFB81E6}"/>
              </a:ext>
            </a:extLst>
          </p:cNvPr>
          <p:cNvSpPr txBox="1"/>
          <p:nvPr/>
        </p:nvSpPr>
        <p:spPr>
          <a:xfrm>
            <a:off x="2285014" y="4115356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T4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C281CFE6-566E-A744-919D-287A9244BE35}"/>
              </a:ext>
            </a:extLst>
          </p:cNvPr>
          <p:cNvCxnSpPr>
            <a:cxnSpLocks/>
          </p:cNvCxnSpPr>
          <p:nvPr/>
        </p:nvCxnSpPr>
        <p:spPr>
          <a:xfrm flipH="1">
            <a:off x="1897959" y="4287552"/>
            <a:ext cx="3240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AA799FE-0033-5C45-9AC8-A39F9F3E127A}"/>
              </a:ext>
            </a:extLst>
          </p:cNvPr>
          <p:cNvSpPr txBox="1"/>
          <p:nvPr/>
        </p:nvSpPr>
        <p:spPr>
          <a:xfrm>
            <a:off x="2687503" y="4135045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PRI = 13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0FADF6C-677A-DD43-8E6C-14852A3D6D5A}"/>
              </a:ext>
            </a:extLst>
          </p:cNvPr>
          <p:cNvSpPr txBox="1"/>
          <p:nvPr/>
        </p:nvSpPr>
        <p:spPr>
          <a:xfrm>
            <a:off x="115382" y="3987469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solidFill>
                  <a:srgbClr val="FF0000"/>
                </a:solidFill>
                <a:latin typeface="Helvetica" pitchFamily="2" charset="0"/>
              </a:rPr>
              <a:t>PRI =13</a:t>
            </a:r>
            <a:endParaRPr kumimoji="1" lang="ko-Kore-KR" altLang="en-US" sz="1400" dirty="0">
              <a:solidFill>
                <a:srgbClr val="FF0000"/>
              </a:solidFill>
              <a:latin typeface="Helvetica" pitchFamily="2" charset="0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A692CD79-93D4-104B-9A32-0ED5FE24F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903" y="2177865"/>
            <a:ext cx="567184" cy="567184"/>
          </a:xfrm>
          <a:prstGeom prst="rect">
            <a:avLst/>
          </a:prstGeom>
        </p:spPr>
      </p:pic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B8C82C52-27A1-274B-A908-C6E0C6B2F073}"/>
              </a:ext>
            </a:extLst>
          </p:cNvPr>
          <p:cNvSpPr/>
          <p:nvPr/>
        </p:nvSpPr>
        <p:spPr>
          <a:xfrm>
            <a:off x="5699738" y="3185451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9DFBD5E-9392-3046-8D7C-3E54DDEAC135}"/>
              </a:ext>
            </a:extLst>
          </p:cNvPr>
          <p:cNvSpPr txBox="1"/>
          <p:nvPr/>
        </p:nvSpPr>
        <p:spPr>
          <a:xfrm>
            <a:off x="5771745" y="3244112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T1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AC40F64-55F7-3740-91C8-2299624D2CA6}"/>
              </a:ext>
            </a:extLst>
          </p:cNvPr>
          <p:cNvSpPr txBox="1"/>
          <p:nvPr/>
        </p:nvSpPr>
        <p:spPr>
          <a:xfrm>
            <a:off x="5523254" y="3648364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strike="sngStrike" dirty="0">
                <a:latin typeface="Helvetica" pitchFamily="2" charset="0"/>
              </a:rPr>
              <a:t>PRI =10</a:t>
            </a:r>
            <a:endParaRPr kumimoji="1" lang="ko-Kore-KR" altLang="en-US" sz="1400" strike="sngStrike" dirty="0">
              <a:latin typeface="Helvetica" pitchFamily="2" charset="0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C46CDCDD-B4AB-4744-A5D5-77447068A8BD}"/>
              </a:ext>
            </a:extLst>
          </p:cNvPr>
          <p:cNvCxnSpPr>
            <a:cxnSpLocks/>
          </p:cNvCxnSpPr>
          <p:nvPr/>
        </p:nvCxnSpPr>
        <p:spPr>
          <a:xfrm flipH="1">
            <a:off x="6238894" y="2784268"/>
            <a:ext cx="593679" cy="315828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모서리가 둥근 직사각형 73">
            <a:extLst>
              <a:ext uri="{FF2B5EF4-FFF2-40B4-BE49-F238E27FC236}">
                <a16:creationId xmlns:a16="http://schemas.microsoft.com/office/drawing/2014/main" id="{C929D1CC-CDF3-E242-8D89-9130119344F9}"/>
              </a:ext>
            </a:extLst>
          </p:cNvPr>
          <p:cNvSpPr/>
          <p:nvPr/>
        </p:nvSpPr>
        <p:spPr>
          <a:xfrm>
            <a:off x="7683494" y="2371965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54A1065-30B1-3940-A8B8-70C49EABF7B2}"/>
              </a:ext>
            </a:extLst>
          </p:cNvPr>
          <p:cNvSpPr txBox="1"/>
          <p:nvPr/>
        </p:nvSpPr>
        <p:spPr>
          <a:xfrm>
            <a:off x="7719497" y="2431058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T2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2E70F86-9B4E-4C44-A4BB-6C11B81FCCFC}"/>
              </a:ext>
            </a:extLst>
          </p:cNvPr>
          <p:cNvCxnSpPr>
            <a:cxnSpLocks/>
          </p:cNvCxnSpPr>
          <p:nvPr/>
        </p:nvCxnSpPr>
        <p:spPr>
          <a:xfrm flipH="1">
            <a:off x="7310875" y="2605287"/>
            <a:ext cx="3240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그림 79">
            <a:extLst>
              <a:ext uri="{FF2B5EF4-FFF2-40B4-BE49-F238E27FC236}">
                <a16:creationId xmlns:a16="http://schemas.microsoft.com/office/drawing/2014/main" id="{E41E169B-9116-0640-872F-0F4B46F23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398" y="3028648"/>
            <a:ext cx="567184" cy="567184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331861DF-88E2-4D4C-881E-64827B49A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045" y="4340947"/>
            <a:ext cx="567184" cy="567184"/>
          </a:xfrm>
          <a:prstGeom prst="rect">
            <a:avLst/>
          </a:prstGeom>
        </p:spPr>
      </p:pic>
      <p:sp>
        <p:nvSpPr>
          <p:cNvPr id="82" name="모서리가 둥근 직사각형 81">
            <a:extLst>
              <a:ext uri="{FF2B5EF4-FFF2-40B4-BE49-F238E27FC236}">
                <a16:creationId xmlns:a16="http://schemas.microsoft.com/office/drawing/2014/main" id="{3D84D9A2-B71F-8542-936F-304B9751606C}"/>
              </a:ext>
            </a:extLst>
          </p:cNvPr>
          <p:cNvSpPr/>
          <p:nvPr/>
        </p:nvSpPr>
        <p:spPr>
          <a:xfrm>
            <a:off x="7683494" y="3194028"/>
            <a:ext cx="467149" cy="402782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8669946-28AB-9D42-A8D1-DC4CCF3D5A05}"/>
              </a:ext>
            </a:extLst>
          </p:cNvPr>
          <p:cNvSpPr txBox="1"/>
          <p:nvPr/>
        </p:nvSpPr>
        <p:spPr>
          <a:xfrm>
            <a:off x="7700764" y="3255422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T3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82C85A3-D6E9-154C-9300-2C442461BE32}"/>
              </a:ext>
            </a:extLst>
          </p:cNvPr>
          <p:cNvSpPr txBox="1"/>
          <p:nvPr/>
        </p:nvSpPr>
        <p:spPr>
          <a:xfrm>
            <a:off x="8136039" y="2429099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PRI =12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26F1A15-3B33-074C-B2DD-071373FA6853}"/>
              </a:ext>
            </a:extLst>
          </p:cNvPr>
          <p:cNvCxnSpPr>
            <a:cxnSpLocks/>
          </p:cNvCxnSpPr>
          <p:nvPr/>
        </p:nvCxnSpPr>
        <p:spPr>
          <a:xfrm flipH="1">
            <a:off x="6248541" y="4746570"/>
            <a:ext cx="611153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D9F470BA-5131-074F-A8AF-8EA6286998A3}"/>
              </a:ext>
            </a:extLst>
          </p:cNvPr>
          <p:cNvCxnSpPr>
            <a:cxnSpLocks/>
          </p:cNvCxnSpPr>
          <p:nvPr/>
        </p:nvCxnSpPr>
        <p:spPr>
          <a:xfrm flipH="1">
            <a:off x="6226175" y="3398748"/>
            <a:ext cx="606398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C6007ABB-08BB-E14A-865E-E04284C667D7}"/>
              </a:ext>
            </a:extLst>
          </p:cNvPr>
          <p:cNvCxnSpPr>
            <a:cxnSpLocks/>
          </p:cNvCxnSpPr>
          <p:nvPr/>
        </p:nvCxnSpPr>
        <p:spPr>
          <a:xfrm flipH="1">
            <a:off x="7313709" y="3427618"/>
            <a:ext cx="3240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2C365C5-C007-6241-AC2C-55FE47662359}"/>
              </a:ext>
            </a:extLst>
          </p:cNvPr>
          <p:cNvSpPr txBox="1"/>
          <p:nvPr/>
        </p:nvSpPr>
        <p:spPr>
          <a:xfrm>
            <a:off x="8103253" y="3275111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PRI = 11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D900BF3-94EE-D547-A2D0-D3F4DE98F040}"/>
              </a:ext>
            </a:extLst>
          </p:cNvPr>
          <p:cNvSpPr txBox="1"/>
          <p:nvPr/>
        </p:nvSpPr>
        <p:spPr>
          <a:xfrm>
            <a:off x="6936177" y="2732005"/>
            <a:ext cx="32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Helvetica" pitchFamily="2" charset="0"/>
              </a:rPr>
              <a:t>B</a:t>
            </a:r>
            <a:endParaRPr kumimoji="1" lang="ko-Kore-KR" altLang="en-US" dirty="0">
              <a:latin typeface="Helvetica" pitchFamily="2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1B600E4-8ED3-6B4B-8247-A24C2928D55F}"/>
              </a:ext>
            </a:extLst>
          </p:cNvPr>
          <p:cNvSpPr txBox="1"/>
          <p:nvPr/>
        </p:nvSpPr>
        <p:spPr>
          <a:xfrm>
            <a:off x="6948428" y="4032258"/>
            <a:ext cx="32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Helvetica" pitchFamily="2" charset="0"/>
              </a:rPr>
              <a:t>C</a:t>
            </a:r>
            <a:endParaRPr kumimoji="1" lang="ko-Kore-KR" altLang="en-US" dirty="0">
              <a:latin typeface="Helvetica" pitchFamily="2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414A1A9-F52B-BB41-94ED-B0EF06563C30}"/>
              </a:ext>
            </a:extLst>
          </p:cNvPr>
          <p:cNvSpPr txBox="1"/>
          <p:nvPr/>
        </p:nvSpPr>
        <p:spPr>
          <a:xfrm>
            <a:off x="6953049" y="1867909"/>
            <a:ext cx="32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Helvetica" pitchFamily="2" charset="0"/>
              </a:rPr>
              <a:t>A</a:t>
            </a:r>
            <a:endParaRPr kumimoji="1" lang="ko-Kore-KR" altLang="en-US" dirty="0">
              <a:latin typeface="Helvetica" pitchFamily="2" charset="0"/>
            </a:endParaRPr>
          </a:p>
        </p:txBody>
      </p:sp>
      <p:sp>
        <p:nvSpPr>
          <p:cNvPr id="92" name="모서리가 둥근 직사각형 91">
            <a:extLst>
              <a:ext uri="{FF2B5EF4-FFF2-40B4-BE49-F238E27FC236}">
                <a16:creationId xmlns:a16="http://schemas.microsoft.com/office/drawing/2014/main" id="{ADA1E195-B835-FD49-846D-1D55397C48AD}"/>
              </a:ext>
            </a:extLst>
          </p:cNvPr>
          <p:cNvSpPr/>
          <p:nvPr/>
        </p:nvSpPr>
        <p:spPr>
          <a:xfrm>
            <a:off x="5743619" y="4500329"/>
            <a:ext cx="467149" cy="402782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8D9DE09-CCED-6D41-B16C-8480F226FEFE}"/>
              </a:ext>
            </a:extLst>
          </p:cNvPr>
          <p:cNvSpPr txBox="1"/>
          <p:nvPr/>
        </p:nvSpPr>
        <p:spPr>
          <a:xfrm>
            <a:off x="5774151" y="4571481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T4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5524922-5766-BB4A-A0A3-9398F4EEE4A1}"/>
              </a:ext>
            </a:extLst>
          </p:cNvPr>
          <p:cNvSpPr txBox="1"/>
          <p:nvPr/>
        </p:nvSpPr>
        <p:spPr>
          <a:xfrm>
            <a:off x="5599156" y="4952990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PRI = 13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356B54F-0133-3B4E-823E-ECBD0F5E641E}"/>
              </a:ext>
            </a:extLst>
          </p:cNvPr>
          <p:cNvSpPr txBox="1"/>
          <p:nvPr/>
        </p:nvSpPr>
        <p:spPr>
          <a:xfrm>
            <a:off x="5531132" y="3987469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solidFill>
                  <a:srgbClr val="FF0000"/>
                </a:solidFill>
                <a:latin typeface="Helvetica" pitchFamily="2" charset="0"/>
              </a:rPr>
              <a:t>PRI =12</a:t>
            </a:r>
            <a:endParaRPr kumimoji="1" lang="ko-Kore-KR" altLang="en-US" sz="1400" dirty="0">
              <a:solidFill>
                <a:srgbClr val="FF0000"/>
              </a:solidFill>
              <a:latin typeface="Helvetica" pitchFamily="2" charset="0"/>
            </a:endParaRPr>
          </a:p>
        </p:txBody>
      </p:sp>
      <p:sp>
        <p:nvSpPr>
          <p:cNvPr id="10" name="오른쪽 화살표[R] 9">
            <a:extLst>
              <a:ext uri="{FF2B5EF4-FFF2-40B4-BE49-F238E27FC236}">
                <a16:creationId xmlns:a16="http://schemas.microsoft.com/office/drawing/2014/main" id="{93D583C4-E41A-7943-8985-615D62478064}"/>
              </a:ext>
            </a:extLst>
          </p:cNvPr>
          <p:cNvSpPr/>
          <p:nvPr/>
        </p:nvSpPr>
        <p:spPr>
          <a:xfrm>
            <a:off x="3579627" y="3275111"/>
            <a:ext cx="1943627" cy="276778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D571CB8-0A39-E241-9CBD-6CCD32EF431F}"/>
              </a:ext>
            </a:extLst>
          </p:cNvPr>
          <p:cNvSpPr txBox="1"/>
          <p:nvPr/>
        </p:nvSpPr>
        <p:spPr>
          <a:xfrm>
            <a:off x="3612413" y="2964138"/>
            <a:ext cx="198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Helvetica" pitchFamily="2" charset="0"/>
              </a:rPr>
              <a:t>T1 :  </a:t>
            </a:r>
            <a:r>
              <a:rPr kumimoji="1" lang="en-US" altLang="ko-Kore-KR" dirty="0">
                <a:latin typeface="Courier New" panose="02070309020205020404" pitchFamily="49" charset="0"/>
                <a:cs typeface="Courier New" panose="02070309020205020404" pitchFamily="49" charset="0"/>
              </a:rPr>
              <a:t>unlock(C)</a:t>
            </a:r>
            <a:endParaRPr kumimoji="1" lang="ko-Kore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34768"/>
      </p:ext>
    </p:extLst>
  </p:cSld>
  <p:clrMapOvr>
    <a:masterClrMapping/>
  </p:clrMapOvr>
  <p:transition>
    <p:zo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내용 개체 틀 2">
            <a:extLst>
              <a:ext uri="{FF2B5EF4-FFF2-40B4-BE49-F238E27FC236}">
                <a16:creationId xmlns:a16="http://schemas.microsoft.com/office/drawing/2014/main" id="{AA359DA7-5342-4F63-8C17-D4E4A1F57FF4}"/>
              </a:ext>
            </a:extLst>
          </p:cNvPr>
          <p:cNvSpPr txBox="1">
            <a:spLocks/>
          </p:cNvSpPr>
          <p:nvPr/>
        </p:nvSpPr>
        <p:spPr bwMode="auto">
          <a:xfrm>
            <a:off x="249684" y="809303"/>
            <a:ext cx="8786812" cy="55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Donations</a:t>
            </a:r>
            <a:r>
              <a:rPr lang="en-US" altLang="ko-KR" sz="1800" kern="0" dirty="0"/>
              <a:t>: list of Donors</a:t>
            </a:r>
            <a:endParaRPr lang="ko-KR" altLang="en-US" sz="1800" kern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Helvetica"/>
                <a:cs typeface="Helvetica"/>
              </a:rPr>
              <a:t>다중</a:t>
            </a:r>
            <a:r>
              <a:rPr lang="en-US" altLang="ko-KR" dirty="0">
                <a:latin typeface="Helvetica"/>
                <a:cs typeface="Helvetica"/>
              </a:rPr>
              <a:t> </a:t>
            </a:r>
            <a:r>
              <a:rPr lang="en-US" altLang="ko-KR" dirty="0" err="1">
                <a:latin typeface="Helvetica"/>
                <a:cs typeface="Helvetica"/>
              </a:rPr>
              <a:t>기부</a:t>
            </a:r>
            <a:r>
              <a:rPr lang="en-US" altLang="ko-KR" dirty="0">
                <a:latin typeface="Helvetica"/>
                <a:cs typeface="Helvetica"/>
              </a:rPr>
              <a:t> </a:t>
            </a:r>
            <a:r>
              <a:rPr lang="en-US" altLang="ko-KR" dirty="0" err="1">
                <a:latin typeface="Helvetica"/>
                <a:cs typeface="Helvetica"/>
              </a:rPr>
              <a:t>데이터</a:t>
            </a:r>
            <a:r>
              <a:rPr lang="en-US" altLang="ko-KR" dirty="0">
                <a:latin typeface="Helvetica"/>
                <a:cs typeface="Helvetica"/>
              </a:rPr>
              <a:t> </a:t>
            </a:r>
            <a:r>
              <a:rPr lang="en-US" altLang="ko-KR" dirty="0" err="1">
                <a:latin typeface="Helvetica"/>
                <a:cs typeface="Helvetica"/>
              </a:rPr>
              <a:t>구조</a:t>
            </a:r>
            <a:r>
              <a:rPr lang="en-US" altLang="ko-KR" dirty="0">
                <a:latin typeface="Helvetica"/>
                <a:cs typeface="Helvetica"/>
              </a:rPr>
              <a:t>(Data Structure for Multiple Donation)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CCD140D-E5E4-4D5B-8C7E-B604803285CB}"/>
              </a:ext>
            </a:extLst>
          </p:cNvPr>
          <p:cNvGrpSpPr/>
          <p:nvPr/>
        </p:nvGrpSpPr>
        <p:grpSpPr>
          <a:xfrm>
            <a:off x="1169624" y="2132856"/>
            <a:ext cx="6804752" cy="3452067"/>
            <a:chOff x="971600" y="2749241"/>
            <a:chExt cx="6804752" cy="3452067"/>
          </a:xfrm>
        </p:grpSpPr>
        <p:sp>
          <p:nvSpPr>
            <p:cNvPr id="7" name="직사각형 6"/>
            <p:cNvSpPr/>
            <p:nvPr/>
          </p:nvSpPr>
          <p:spPr>
            <a:xfrm>
              <a:off x="971600" y="2749241"/>
              <a:ext cx="1410494" cy="324036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thread L</a:t>
              </a:r>
              <a:endParaRPr lang="ko-KR" altLang="en-US" sz="1600" b="1" dirty="0" err="1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71600" y="3073277"/>
              <a:ext cx="141049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9BBB59"/>
                  </a:solidFill>
                  <a:latin typeface="맑은 고딕" pitchFamily="50" charset="-127"/>
                  <a:ea typeface="맑은 고딕" pitchFamily="50" charset="-127"/>
                </a:rPr>
                <a:t>priority = L</a:t>
              </a:r>
              <a:endParaRPr lang="ko-KR" altLang="en-US" sz="1600" b="1" dirty="0" err="1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971600" y="3397313"/>
              <a:ext cx="141049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err="1">
                  <a:solidFill>
                    <a:srgbClr val="9BBB59"/>
                  </a:solidFill>
                  <a:latin typeface="맑은 고딕" pitchFamily="50" charset="-127"/>
                  <a:ea typeface="맑은 고딕" pitchFamily="50" charset="-127"/>
                </a:rPr>
                <a:t>wait_on_lock</a:t>
              </a:r>
              <a:endParaRPr lang="ko-KR" altLang="en-US" sz="1600" b="1" dirty="0" err="1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971600" y="3721349"/>
              <a:ext cx="141049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9BBB59"/>
                  </a:solidFill>
                  <a:latin typeface="맑은 고딕" pitchFamily="50" charset="-127"/>
                  <a:ea typeface="맑은 고딕" pitchFamily="50" charset="-127"/>
                </a:rPr>
                <a:t>…</a:t>
              </a:r>
              <a:endParaRPr lang="ko-KR" altLang="en-US" sz="1600" b="1" dirty="0" err="1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401345" y="3096660"/>
              <a:ext cx="906170" cy="288032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lock A</a:t>
              </a:r>
              <a:endParaRPr lang="ko-KR" altLang="en-US" sz="12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401345" y="3384692"/>
              <a:ext cx="906170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b="1" dirty="0">
                  <a:solidFill>
                    <a:srgbClr val="4BACC6"/>
                  </a:solidFill>
                  <a:latin typeface="맑은 고딕" pitchFamily="50" charset="-127"/>
                  <a:ea typeface="맑은 고딕" pitchFamily="50" charset="-127"/>
                </a:rPr>
                <a:t>holder</a:t>
              </a:r>
              <a:endParaRPr lang="ko-KR" altLang="en-US" sz="1200" b="1" dirty="0">
                <a:solidFill>
                  <a:srgbClr val="4BACC6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401345" y="3672253"/>
              <a:ext cx="906170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…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7" name="꺾인 연결선 20"/>
            <p:cNvCxnSpPr>
              <a:cxnSpLocks/>
              <a:stCxn id="24" idx="1"/>
            </p:cNvCxnSpPr>
            <p:nvPr/>
          </p:nvCxnSpPr>
          <p:spPr>
            <a:xfrm rot="10800000">
              <a:off x="2382095" y="3023424"/>
              <a:ext cx="1019251" cy="5052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/>
            <p:cNvSpPr/>
            <p:nvPr/>
          </p:nvSpPr>
          <p:spPr>
            <a:xfrm>
              <a:off x="3131840" y="4253236"/>
              <a:ext cx="1410494" cy="324036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thread M</a:t>
              </a:r>
              <a:endParaRPr lang="ko-KR" altLang="en-US" sz="1400" b="1" dirty="0" err="1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131840" y="4577272"/>
              <a:ext cx="141049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rgbClr val="9BBB59"/>
                  </a:solidFill>
                  <a:latin typeface="맑은 고딕" pitchFamily="50" charset="-127"/>
                  <a:ea typeface="맑은 고딕" pitchFamily="50" charset="-127"/>
                </a:rPr>
                <a:t>priority = M</a:t>
              </a:r>
              <a:endParaRPr lang="ko-KR" altLang="en-US" sz="1400" b="1" dirty="0" err="1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131840" y="4901308"/>
              <a:ext cx="141049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rgbClr val="9BBB59"/>
                  </a:solidFill>
                  <a:latin typeface="맑은 고딕" pitchFamily="50" charset="-127"/>
                  <a:ea typeface="맑은 고딕" pitchFamily="50" charset="-127"/>
                </a:rPr>
                <a:t>wait_on_lock</a:t>
              </a:r>
              <a:endParaRPr lang="ko-KR" altLang="en-US" sz="1400" b="1" dirty="0" err="1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131840" y="5225344"/>
              <a:ext cx="141049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rgbClr val="9BBB59"/>
                  </a:solidFill>
                  <a:latin typeface="맑은 고딕" pitchFamily="50" charset="-127"/>
                  <a:ea typeface="맑은 고딕" pitchFamily="50" charset="-127"/>
                </a:rPr>
                <a:t>…</a:t>
              </a:r>
              <a:endParaRPr lang="ko-KR" altLang="en-US" sz="1400" b="1" dirty="0" err="1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6329858" y="4260610"/>
              <a:ext cx="1410494" cy="324036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thread H</a:t>
              </a:r>
              <a:endParaRPr lang="ko-KR" altLang="en-US" sz="1400" b="1" dirty="0" err="1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6329858" y="4584646"/>
              <a:ext cx="141049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rgbClr val="9BBB59"/>
                  </a:solidFill>
                  <a:latin typeface="맑은 고딕" pitchFamily="50" charset="-127"/>
                  <a:ea typeface="맑은 고딕" pitchFamily="50" charset="-127"/>
                </a:rPr>
                <a:t>priority = H</a:t>
              </a:r>
              <a:endParaRPr lang="ko-KR" altLang="en-US" sz="1400" b="1" dirty="0" err="1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329858" y="4908682"/>
              <a:ext cx="141049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rgbClr val="9BBB59"/>
                  </a:solidFill>
                  <a:latin typeface="맑은 고딕" pitchFamily="50" charset="-127"/>
                  <a:ea typeface="맑은 고딕" pitchFamily="50" charset="-127"/>
                </a:rPr>
                <a:t>wait_on_lock</a:t>
              </a:r>
              <a:endParaRPr lang="ko-KR" altLang="en-US" sz="1400" b="1" dirty="0" err="1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6329858" y="5232718"/>
              <a:ext cx="141049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rgbClr val="9BBB59"/>
                  </a:solidFill>
                  <a:latin typeface="맑은 고딕" pitchFamily="50" charset="-127"/>
                  <a:ea typeface="맑은 고딕" pitchFamily="50" charset="-127"/>
                </a:rPr>
                <a:t>…</a:t>
              </a:r>
              <a:endParaRPr lang="ko-KR" altLang="en-US" sz="1400" b="1" dirty="0" err="1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1" name="꺾인 연결선 20"/>
            <p:cNvCxnSpPr>
              <a:stCxn id="32" idx="3"/>
              <a:endCxn id="37" idx="1"/>
            </p:cNvCxnSpPr>
            <p:nvPr/>
          </p:nvCxnSpPr>
          <p:spPr>
            <a:xfrm>
              <a:off x="2382094" y="4207403"/>
              <a:ext cx="749746" cy="18318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꺾인 연결선 20"/>
            <p:cNvCxnSpPr>
              <a:stCxn id="55" idx="3"/>
              <a:endCxn id="23" idx="3"/>
            </p:cNvCxnSpPr>
            <p:nvPr/>
          </p:nvCxnSpPr>
          <p:spPr>
            <a:xfrm flipH="1" flipV="1">
              <a:off x="4307515" y="3240676"/>
              <a:ext cx="234819" cy="1822650"/>
            </a:xfrm>
            <a:prstGeom prst="bentConnector3">
              <a:avLst>
                <a:gd name="adj1" fmla="val -97352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꺾인 연결선 20"/>
            <p:cNvCxnSpPr>
              <a:stCxn id="59" idx="3"/>
              <a:endCxn id="43" idx="3"/>
            </p:cNvCxnSpPr>
            <p:nvPr/>
          </p:nvCxnSpPr>
          <p:spPr>
            <a:xfrm flipH="1" flipV="1">
              <a:off x="7469353" y="3186800"/>
              <a:ext cx="270999" cy="1883900"/>
            </a:xfrm>
            <a:prstGeom prst="bentConnector3">
              <a:avLst>
                <a:gd name="adj1" fmla="val -84355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/>
            <p:cNvSpPr/>
            <p:nvPr/>
          </p:nvSpPr>
          <p:spPr>
            <a:xfrm>
              <a:off x="971600" y="4045385"/>
              <a:ext cx="141049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9BBB59"/>
                  </a:solidFill>
                  <a:latin typeface="맑은 고딕" pitchFamily="50" charset="-127"/>
                  <a:ea typeface="맑은 고딕" pitchFamily="50" charset="-127"/>
                </a:rPr>
                <a:t>donations</a:t>
              </a:r>
              <a:endParaRPr lang="ko-KR" altLang="en-US" sz="1600" b="1" dirty="0" err="1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971600" y="4369421"/>
              <a:ext cx="141049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err="1">
                  <a:solidFill>
                    <a:srgbClr val="9BBB59"/>
                  </a:solidFill>
                  <a:latin typeface="맑은 고딕" pitchFamily="50" charset="-127"/>
                  <a:ea typeface="맑은 고딕" pitchFamily="50" charset="-127"/>
                </a:rPr>
                <a:t>d_elem</a:t>
              </a:r>
              <a:endParaRPr lang="ko-KR" altLang="en-US" sz="1600" b="1" dirty="0" err="1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131840" y="5553236"/>
              <a:ext cx="141049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rgbClr val="9BBB59"/>
                  </a:solidFill>
                  <a:latin typeface="맑은 고딕" pitchFamily="50" charset="-127"/>
                  <a:ea typeface="맑은 고딕" pitchFamily="50" charset="-127"/>
                </a:rPr>
                <a:t>donations</a:t>
              </a:r>
              <a:endParaRPr lang="ko-KR" altLang="en-US" sz="1400" b="1" dirty="0" err="1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131840" y="5877272"/>
              <a:ext cx="141049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rgbClr val="9BBB59"/>
                  </a:solidFill>
                  <a:latin typeface="맑은 고딕" pitchFamily="50" charset="-127"/>
                  <a:ea typeface="맑은 고딕" pitchFamily="50" charset="-127"/>
                </a:rPr>
                <a:t>d_elem</a:t>
              </a:r>
              <a:endParaRPr lang="ko-KR" altLang="en-US" sz="1400" b="1" dirty="0" err="1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329858" y="5551904"/>
              <a:ext cx="141049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rgbClr val="9BBB59"/>
                  </a:solidFill>
                  <a:latin typeface="맑은 고딕" pitchFamily="50" charset="-127"/>
                  <a:ea typeface="맑은 고딕" pitchFamily="50" charset="-127"/>
                </a:rPr>
                <a:t>donations</a:t>
              </a:r>
              <a:endParaRPr lang="ko-KR" altLang="en-US" sz="1400" b="1" dirty="0" err="1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329858" y="5875940"/>
              <a:ext cx="141049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rgbClr val="9BBB59"/>
                  </a:solidFill>
                  <a:latin typeface="맑은 고딕" pitchFamily="50" charset="-127"/>
                  <a:ea typeface="맑은 고딕" pitchFamily="50" charset="-127"/>
                </a:rPr>
                <a:t>d_elem</a:t>
              </a:r>
              <a:endParaRPr lang="ko-KR" altLang="en-US" sz="1400" b="1" dirty="0" err="1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563183" y="3042784"/>
              <a:ext cx="906170" cy="288032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lock B</a:t>
              </a:r>
              <a:endParaRPr lang="ko-KR" altLang="en-US" sz="12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6563183" y="3330816"/>
              <a:ext cx="906170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b="1" dirty="0">
                  <a:solidFill>
                    <a:srgbClr val="4BACC6"/>
                  </a:solidFill>
                  <a:latin typeface="맑은 고딕" pitchFamily="50" charset="-127"/>
                  <a:ea typeface="맑은 고딕" pitchFamily="50" charset="-127"/>
                </a:rPr>
                <a:t>holder</a:t>
              </a:r>
              <a:endParaRPr lang="ko-KR" altLang="en-US" sz="1200" b="1" dirty="0">
                <a:solidFill>
                  <a:srgbClr val="4BACC6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563183" y="3618377"/>
              <a:ext cx="906170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…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46" name="꺾인 연결선 20"/>
            <p:cNvCxnSpPr>
              <a:cxnSpLocks/>
              <a:stCxn id="44" idx="1"/>
            </p:cNvCxnSpPr>
            <p:nvPr/>
          </p:nvCxnSpPr>
          <p:spPr>
            <a:xfrm rot="10800000">
              <a:off x="2382095" y="2799686"/>
              <a:ext cx="4181089" cy="675146"/>
            </a:xfrm>
            <a:prstGeom prst="bentConnector3">
              <a:avLst>
                <a:gd name="adj1" fmla="val 29535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꺾인 연결선 20"/>
            <p:cNvCxnSpPr>
              <a:stCxn id="37" idx="3"/>
              <a:endCxn id="39" idx="1"/>
            </p:cNvCxnSpPr>
            <p:nvPr/>
          </p:nvCxnSpPr>
          <p:spPr>
            <a:xfrm flipV="1">
              <a:off x="4542334" y="6037958"/>
              <a:ext cx="1787524" cy="133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5C4D2B96-F509-48C5-BC2F-0D2862C25482}"/>
                </a:ext>
              </a:extLst>
            </p:cNvPr>
            <p:cNvSpPr/>
            <p:nvPr/>
          </p:nvSpPr>
          <p:spPr>
            <a:xfrm>
              <a:off x="6527182" y="3438369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25A52AA3-39FD-4E85-B0BA-46E4192E54CD}"/>
                </a:ext>
              </a:extLst>
            </p:cNvPr>
            <p:cNvSpPr/>
            <p:nvPr/>
          </p:nvSpPr>
          <p:spPr>
            <a:xfrm>
              <a:off x="4487349" y="5029850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6CB575C-8012-4B73-A421-6B092DBA9305}"/>
                </a:ext>
              </a:extLst>
            </p:cNvPr>
            <p:cNvSpPr/>
            <p:nvPr/>
          </p:nvSpPr>
          <p:spPr>
            <a:xfrm>
              <a:off x="4487349" y="6001958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F23EDDDA-8481-4F7B-B447-FF3FE96D074A}"/>
                </a:ext>
              </a:extLst>
            </p:cNvPr>
            <p:cNvSpPr/>
            <p:nvPr/>
          </p:nvSpPr>
          <p:spPr>
            <a:xfrm>
              <a:off x="7704352" y="5037125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A0EEEC94-2A40-4FA7-A4BC-4EA562EFFC9A}"/>
                </a:ext>
              </a:extLst>
            </p:cNvPr>
            <p:cNvSpPr/>
            <p:nvPr/>
          </p:nvSpPr>
          <p:spPr>
            <a:xfrm>
              <a:off x="3365344" y="3492245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827B8717-FE1F-4A5D-867E-6FA32EF61210}"/>
                </a:ext>
              </a:extLst>
            </p:cNvPr>
            <p:cNvSpPr/>
            <p:nvPr/>
          </p:nvSpPr>
          <p:spPr>
            <a:xfrm>
              <a:off x="2351073" y="4171403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0058888"/>
      </p:ext>
    </p:extLst>
  </p:cSld>
  <p:clrMapOvr>
    <a:masterClrMapping/>
  </p:clrMapOvr>
  <p:transition>
    <p:zo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Helvetica"/>
                <a:cs typeface="Helvetica"/>
              </a:rPr>
              <a:t>중첩</a:t>
            </a:r>
            <a:r>
              <a:rPr lang="en-US" altLang="ko-KR" dirty="0">
                <a:latin typeface="Helvetica"/>
                <a:cs typeface="Helvetica"/>
              </a:rPr>
              <a:t> </a:t>
            </a:r>
            <a:r>
              <a:rPr lang="en-US" altLang="ko-KR" dirty="0" err="1">
                <a:latin typeface="Helvetica"/>
                <a:cs typeface="Helvetica"/>
              </a:rPr>
              <a:t>기부</a:t>
            </a:r>
            <a:r>
              <a:rPr lang="en-US" altLang="ko-KR" dirty="0">
                <a:latin typeface="Helvetica"/>
                <a:cs typeface="Helvetica"/>
              </a:rPr>
              <a:t> </a:t>
            </a:r>
            <a:r>
              <a:rPr lang="en-US" altLang="ko-KR" dirty="0" err="1">
                <a:latin typeface="Helvetica"/>
                <a:cs typeface="Helvetica"/>
              </a:rPr>
              <a:t>데이터</a:t>
            </a:r>
            <a:r>
              <a:rPr lang="en-US" altLang="ko-KR" dirty="0">
                <a:latin typeface="Helvetica"/>
                <a:cs typeface="Helvetica"/>
              </a:rPr>
              <a:t> </a:t>
            </a:r>
            <a:r>
              <a:rPr lang="en-US" altLang="ko-KR" dirty="0" err="1">
                <a:latin typeface="Helvetica"/>
                <a:cs typeface="Helvetica"/>
              </a:rPr>
              <a:t>구조</a:t>
            </a:r>
            <a:r>
              <a:rPr lang="en-US" altLang="ko-KR" dirty="0">
                <a:latin typeface="Helvetica"/>
                <a:cs typeface="Helvetica"/>
              </a:rPr>
              <a:t>(Data Structure for nested </a:t>
            </a:r>
            <a:r>
              <a:rPr lang="en-US" altLang="ko-KR" dirty="0" err="1">
                <a:latin typeface="Helvetica"/>
                <a:cs typeface="Helvetica"/>
              </a:rPr>
              <a:t>donataion</a:t>
            </a:r>
            <a:r>
              <a:rPr lang="en-US" altLang="ko-KR" dirty="0">
                <a:latin typeface="Helvetica"/>
                <a:cs typeface="Helvetica"/>
              </a:rPr>
              <a:t>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9684" y="725244"/>
            <a:ext cx="8786812" cy="525915"/>
          </a:xfrm>
        </p:spPr>
        <p:txBody>
          <a:bodyPr/>
          <a:lstStyle/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wait_on_lock</a:t>
            </a:r>
            <a:r>
              <a:rPr lang="en-US" altLang="ko-KR" dirty="0"/>
              <a:t>: lock that it waits for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51434" y="2460748"/>
            <a:ext cx="1410494" cy="32403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thread L</a:t>
            </a:r>
            <a:endParaRPr lang="ko-KR" altLang="en-US" sz="1600" b="1" dirty="0" err="1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51434" y="2784784"/>
            <a:ext cx="1410494" cy="324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rPr>
              <a:t>priority = L</a:t>
            </a:r>
            <a:endParaRPr lang="ko-KR" altLang="en-US" sz="1600" b="1" dirty="0" err="1">
              <a:solidFill>
                <a:srgbClr val="9BBB5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51434" y="3108820"/>
            <a:ext cx="1410494" cy="324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rPr>
              <a:t>wait_on_lock</a:t>
            </a:r>
            <a:endParaRPr lang="ko-KR" altLang="en-US" sz="1600" b="1" dirty="0" err="1">
              <a:solidFill>
                <a:srgbClr val="9BBB5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651434" y="3432856"/>
            <a:ext cx="1410494" cy="324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b="1" dirty="0" err="1">
              <a:solidFill>
                <a:srgbClr val="9BBB5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426593" y="2636912"/>
            <a:ext cx="906170" cy="288032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lock A</a:t>
            </a:r>
            <a:endParaRPr lang="ko-KR" altLang="en-US" sz="12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426593" y="2924944"/>
            <a:ext cx="906170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srgbClr val="4BACC6"/>
                </a:solidFill>
                <a:latin typeface="맑은 고딕" pitchFamily="50" charset="-127"/>
                <a:ea typeface="맑은 고딕" pitchFamily="50" charset="-127"/>
              </a:rPr>
              <a:t>holder</a:t>
            </a:r>
            <a:endParaRPr lang="ko-KR" altLang="en-US" sz="1200" b="1" dirty="0">
              <a:solidFill>
                <a:srgbClr val="4BACC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426593" y="3212505"/>
            <a:ext cx="906170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1" name="꺾인 연결선 20"/>
          <p:cNvCxnSpPr>
            <a:stCxn id="89" idx="1"/>
            <a:endCxn id="84" idx="3"/>
          </p:cNvCxnSpPr>
          <p:nvPr/>
        </p:nvCxnSpPr>
        <p:spPr>
          <a:xfrm rot="10800000">
            <a:off x="2061929" y="2622766"/>
            <a:ext cx="364665" cy="44619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3866753" y="2456892"/>
            <a:ext cx="1410494" cy="32403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thread M</a:t>
            </a:r>
            <a:endParaRPr lang="ko-KR" altLang="en-US" sz="1600" b="1" dirty="0" err="1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3866753" y="2780928"/>
            <a:ext cx="1410494" cy="324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rPr>
              <a:t>priority = M</a:t>
            </a:r>
            <a:endParaRPr lang="ko-KR" altLang="en-US" sz="1600" b="1" dirty="0" err="1">
              <a:solidFill>
                <a:srgbClr val="9BBB5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866753" y="3104964"/>
            <a:ext cx="1410494" cy="324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rPr>
              <a:t>wait_on_lock</a:t>
            </a:r>
            <a:endParaRPr lang="ko-KR" altLang="en-US" sz="1600" b="1" dirty="0" err="1">
              <a:solidFill>
                <a:srgbClr val="9BBB5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3866753" y="3429000"/>
            <a:ext cx="1410494" cy="324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b="1" dirty="0" err="1">
              <a:solidFill>
                <a:srgbClr val="9BBB5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7323137" y="2446835"/>
            <a:ext cx="1410494" cy="32403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thread H</a:t>
            </a:r>
            <a:endParaRPr lang="ko-KR" altLang="en-US" sz="1600" b="1" dirty="0" err="1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7323137" y="2770871"/>
            <a:ext cx="1410494" cy="324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rPr>
              <a:t>priority = H</a:t>
            </a:r>
            <a:endParaRPr lang="ko-KR" altLang="en-US" sz="1600" b="1" dirty="0" err="1">
              <a:solidFill>
                <a:srgbClr val="9BBB5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7323137" y="3094907"/>
            <a:ext cx="1410494" cy="324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rPr>
              <a:t>wait_on_lock</a:t>
            </a:r>
            <a:endParaRPr lang="ko-KR" altLang="en-US" sz="1600" b="1" dirty="0" err="1">
              <a:solidFill>
                <a:srgbClr val="9BBB5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7323137" y="3418943"/>
            <a:ext cx="1410494" cy="324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b="1" dirty="0" err="1">
              <a:solidFill>
                <a:srgbClr val="9BBB5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882977" y="2608853"/>
            <a:ext cx="906170" cy="288032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lock B</a:t>
            </a:r>
            <a:endParaRPr lang="ko-KR" altLang="en-US" sz="12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5882977" y="2896885"/>
            <a:ext cx="906170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srgbClr val="4BACC6"/>
                </a:solidFill>
                <a:latin typeface="맑은 고딕" pitchFamily="50" charset="-127"/>
                <a:ea typeface="맑은 고딕" pitchFamily="50" charset="-127"/>
              </a:rPr>
              <a:t>holder</a:t>
            </a:r>
            <a:endParaRPr lang="ko-KR" altLang="en-US" sz="1200" b="1" dirty="0">
              <a:solidFill>
                <a:srgbClr val="4BACC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5882977" y="3184446"/>
            <a:ext cx="906170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4" name="꺾인 연결선 20"/>
          <p:cNvCxnSpPr>
            <a:stCxn id="102" idx="1"/>
            <a:endCxn id="92" idx="3"/>
          </p:cNvCxnSpPr>
          <p:nvPr/>
        </p:nvCxnSpPr>
        <p:spPr>
          <a:xfrm rot="10800000">
            <a:off x="5277247" y="2618911"/>
            <a:ext cx="605730" cy="42199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20"/>
          <p:cNvCxnSpPr>
            <a:stCxn id="95" idx="1"/>
            <a:endCxn id="88" idx="3"/>
          </p:cNvCxnSpPr>
          <p:nvPr/>
        </p:nvCxnSpPr>
        <p:spPr>
          <a:xfrm rot="10800000">
            <a:off x="3332763" y="2780928"/>
            <a:ext cx="533990" cy="48605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20"/>
          <p:cNvCxnSpPr>
            <a:stCxn id="99" idx="1"/>
            <a:endCxn id="101" idx="3"/>
          </p:cNvCxnSpPr>
          <p:nvPr/>
        </p:nvCxnSpPr>
        <p:spPr>
          <a:xfrm rot="10800000">
            <a:off x="6789147" y="2752869"/>
            <a:ext cx="533990" cy="50405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19D31249-68EF-4412-878A-50FBF36D340E}"/>
              </a:ext>
            </a:extLst>
          </p:cNvPr>
          <p:cNvSpPr/>
          <p:nvPr/>
        </p:nvSpPr>
        <p:spPr>
          <a:xfrm>
            <a:off x="3828696" y="3230982"/>
            <a:ext cx="72000" cy="72000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B7C5697-27B2-4288-A25E-8AACF252EF4E}"/>
              </a:ext>
            </a:extLst>
          </p:cNvPr>
          <p:cNvSpPr/>
          <p:nvPr/>
        </p:nvSpPr>
        <p:spPr>
          <a:xfrm>
            <a:off x="5846977" y="3004438"/>
            <a:ext cx="72000" cy="72000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B93FEBC-84C0-4232-8BA3-008D647259EE}"/>
              </a:ext>
            </a:extLst>
          </p:cNvPr>
          <p:cNvSpPr/>
          <p:nvPr/>
        </p:nvSpPr>
        <p:spPr>
          <a:xfrm>
            <a:off x="7287137" y="3220925"/>
            <a:ext cx="72000" cy="72000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2207E0C-460E-4F7E-ABF3-2D5FD1778FFD}"/>
              </a:ext>
            </a:extLst>
          </p:cNvPr>
          <p:cNvSpPr/>
          <p:nvPr/>
        </p:nvSpPr>
        <p:spPr>
          <a:xfrm>
            <a:off x="2384259" y="3040438"/>
            <a:ext cx="72000" cy="72000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677321"/>
      </p:ext>
    </p:extLst>
  </p:cSld>
  <p:clrMapOvr>
    <a:masterClrMapping/>
  </p:clrMapOvr>
  <p:transition>
    <p:zo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Helvetica"/>
                <a:cs typeface="Helvetica"/>
              </a:rPr>
              <a:t>우선순위</a:t>
            </a:r>
            <a:r>
              <a:rPr lang="en-US" altLang="ko-KR" dirty="0">
                <a:latin typeface="Helvetica"/>
                <a:cs typeface="Helvetica"/>
              </a:rPr>
              <a:t> </a:t>
            </a:r>
            <a:r>
              <a:rPr lang="en-US" altLang="ko-KR" dirty="0" err="1">
                <a:latin typeface="Helvetica"/>
                <a:cs typeface="Helvetica"/>
              </a:rPr>
              <a:t>기부</a:t>
            </a:r>
            <a:r>
              <a:rPr lang="en-US" altLang="ko-KR" dirty="0">
                <a:latin typeface="Helvetica"/>
                <a:cs typeface="Helvetica"/>
              </a:rPr>
              <a:t> </a:t>
            </a:r>
            <a:r>
              <a:rPr lang="en-US" altLang="ko-KR" dirty="0" err="1">
                <a:latin typeface="Helvetica"/>
                <a:cs typeface="Helvetica"/>
              </a:rPr>
              <a:t>구현</a:t>
            </a:r>
            <a:r>
              <a:rPr lang="en-US" altLang="ko-KR" dirty="0">
                <a:latin typeface="Helvetica"/>
                <a:cs typeface="Helvetica"/>
              </a:rPr>
              <a:t> (Implementation of Priority Donation)</a:t>
            </a:r>
            <a:endParaRPr lang="ko-KR" altLang="en-US" dirty="0">
              <a:latin typeface="Helvetica"/>
              <a:cs typeface="Helvetic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3048" y="808062"/>
            <a:ext cx="8699432" cy="5501258"/>
          </a:xfrm>
        </p:spPr>
        <p:txBody>
          <a:bodyPr/>
          <a:lstStyle/>
          <a:p>
            <a:r>
              <a:rPr lang="en-US" altLang="ko-KR" sz="1600" dirty="0" err="1">
                <a:latin typeface="Helvetica"/>
                <a:ea typeface="맑은 고딕"/>
                <a:cs typeface="Courier New"/>
              </a:rPr>
              <a:t>수정할</a:t>
            </a:r>
            <a:r>
              <a:rPr lang="en-US" altLang="ko-KR" sz="1600" dirty="0">
                <a:latin typeface="Helvetica"/>
                <a:ea typeface="맑은 고딕"/>
                <a:cs typeface="Courier New"/>
              </a:rPr>
              <a:t> </a:t>
            </a:r>
            <a:r>
              <a:rPr lang="en-US" altLang="ko-KR" sz="1600" dirty="0" err="1">
                <a:latin typeface="Helvetica"/>
                <a:ea typeface="맑은 고딕"/>
                <a:cs typeface="Courier New"/>
              </a:rPr>
              <a:t>함수</a:t>
            </a:r>
            <a:r>
              <a:rPr lang="en-US" altLang="ko-KR" sz="1600" dirty="0">
                <a:latin typeface="Helvetica"/>
                <a:ea typeface="맑은 고딕"/>
                <a:cs typeface="Courier New"/>
              </a:rPr>
              <a:t> Functions to modify</a:t>
            </a:r>
          </a:p>
          <a:p>
            <a:pPr lvl="1"/>
            <a:r>
              <a:rPr lang="en-US" altLang="ko-KR" sz="1400" dirty="0">
                <a:solidFill>
                  <a:srgbClr val="00B050"/>
                </a:solidFill>
                <a:latin typeface="Courier New"/>
                <a:ea typeface="맑은 고딕"/>
                <a:cs typeface="Courier New"/>
              </a:rPr>
              <a:t>static</a:t>
            </a:r>
            <a:r>
              <a:rPr lang="en-US" altLang="ko-KR" sz="1400" dirty="0">
                <a:latin typeface="Courier New"/>
                <a:ea typeface="맑은 고딕"/>
                <a:cs typeface="Courier New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/>
                <a:ea typeface="맑은 고딕"/>
                <a:cs typeface="Courier New"/>
              </a:rPr>
              <a:t>void</a:t>
            </a:r>
            <a:r>
              <a:rPr lang="en-US" altLang="ko-KR" sz="1400" dirty="0">
                <a:latin typeface="Courier New"/>
                <a:ea typeface="맑은 고딕"/>
                <a:cs typeface="Courier New"/>
              </a:rPr>
              <a:t> </a:t>
            </a:r>
            <a:r>
              <a:rPr lang="en-US" altLang="ko-KR" sz="1400" dirty="0" err="1">
                <a:latin typeface="Courier New"/>
                <a:ea typeface="맑은 고딕"/>
                <a:cs typeface="Courier New"/>
              </a:rPr>
              <a:t>init_thread</a:t>
            </a:r>
            <a:r>
              <a:rPr lang="en-US" altLang="ko-KR" sz="1400" dirty="0">
                <a:latin typeface="Courier New"/>
                <a:ea typeface="맑은 고딕"/>
                <a:cs typeface="Courier New"/>
              </a:rPr>
              <a:t>(</a:t>
            </a:r>
            <a:r>
              <a:rPr lang="en-US" altLang="ko-KR" sz="1400" dirty="0">
                <a:solidFill>
                  <a:srgbClr val="00B050"/>
                </a:solidFill>
                <a:latin typeface="Courier New"/>
                <a:ea typeface="맑은 고딕"/>
                <a:cs typeface="Courier New"/>
              </a:rPr>
              <a:t>struct</a:t>
            </a:r>
            <a:r>
              <a:rPr lang="en-US" altLang="ko-KR" sz="1400" dirty="0">
                <a:latin typeface="Courier New"/>
                <a:ea typeface="맑은 고딕"/>
                <a:cs typeface="Courier New"/>
              </a:rPr>
              <a:t> thread *</a:t>
            </a:r>
            <a:r>
              <a:rPr lang="en-US" altLang="ko-KR" sz="1400" dirty="0" err="1">
                <a:latin typeface="Courier New"/>
                <a:ea typeface="맑은 고딕"/>
                <a:cs typeface="Courier New"/>
              </a:rPr>
              <a:t>t,</a:t>
            </a:r>
            <a:r>
              <a:rPr lang="en-US" altLang="ko-KR" sz="1400" dirty="0" err="1">
                <a:solidFill>
                  <a:srgbClr val="00B050"/>
                </a:solidFill>
                <a:latin typeface="Courier New"/>
                <a:ea typeface="맑은 고딕"/>
                <a:cs typeface="Courier New"/>
              </a:rPr>
              <a:t>const</a:t>
            </a:r>
            <a:r>
              <a:rPr lang="en-US" altLang="ko-KR" sz="1400" dirty="0">
                <a:latin typeface="Courier New"/>
                <a:ea typeface="맑은 고딕"/>
                <a:cs typeface="Courier New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/>
                <a:ea typeface="맑은 고딕"/>
                <a:cs typeface="Courier New"/>
              </a:rPr>
              <a:t>char</a:t>
            </a:r>
            <a:r>
              <a:rPr lang="en-US" altLang="ko-KR" sz="1400" dirty="0">
                <a:latin typeface="Courier New"/>
                <a:ea typeface="맑은 고딕"/>
                <a:cs typeface="Courier New"/>
              </a:rPr>
              <a:t> *</a:t>
            </a:r>
            <a:r>
              <a:rPr lang="en-US" altLang="ko-KR" sz="1400" dirty="0" err="1">
                <a:latin typeface="Courier New"/>
                <a:ea typeface="맑은 고딕"/>
                <a:cs typeface="Courier New"/>
              </a:rPr>
              <a:t>name,</a:t>
            </a:r>
            <a:r>
              <a:rPr lang="en-US" altLang="ko-KR" sz="1400" dirty="0" err="1">
                <a:solidFill>
                  <a:srgbClr val="00B050"/>
                </a:solidFill>
                <a:latin typeface="Courier New"/>
                <a:ea typeface="맑은 고딕"/>
                <a:cs typeface="Courier New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/>
                <a:ea typeface="맑은 고딕"/>
                <a:cs typeface="Courier New"/>
              </a:rPr>
              <a:t> </a:t>
            </a:r>
            <a:r>
              <a:rPr lang="en-US" altLang="ko-KR" sz="1400" dirty="0">
                <a:latin typeface="Courier New"/>
                <a:ea typeface="맑은 고딕"/>
                <a:cs typeface="Courier New"/>
              </a:rPr>
              <a:t>priority)</a:t>
            </a:r>
          </a:p>
          <a:p>
            <a:pPr lvl="2"/>
            <a:r>
              <a:rPr lang="en-US" altLang="ko-KR" sz="1200" dirty="0" err="1">
                <a:latin typeface="Helvetica"/>
                <a:ea typeface="맑은 고딕"/>
                <a:cs typeface="Helvetica"/>
              </a:rPr>
              <a:t>우선순위</a:t>
            </a:r>
            <a:r>
              <a:rPr lang="en-US" altLang="ko-KR" sz="1200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sz="1200" dirty="0" err="1">
                <a:latin typeface="Helvetica"/>
                <a:ea typeface="맑은 고딕"/>
                <a:cs typeface="Helvetica"/>
              </a:rPr>
              <a:t>기부를</a:t>
            </a:r>
            <a:r>
              <a:rPr lang="en-US" altLang="ko-KR" sz="1200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sz="1200" dirty="0" err="1">
                <a:latin typeface="Helvetica"/>
                <a:ea typeface="맑은 고딕"/>
                <a:cs typeface="Helvetica"/>
              </a:rPr>
              <a:t>위한</a:t>
            </a:r>
            <a:r>
              <a:rPr lang="en-US" altLang="ko-KR" sz="1200" dirty="0">
                <a:latin typeface="Helvetica"/>
                <a:ea typeface="맑은 고딕"/>
                <a:cs typeface="Helvetica"/>
              </a:rPr>
              <a:t> </a:t>
            </a:r>
            <a:r>
              <a:rPr lang="en-US" altLang="ko-KR" sz="1200" dirty="0" err="1">
                <a:latin typeface="Helvetica"/>
                <a:ea typeface="맑은 고딕"/>
                <a:cs typeface="Helvetica"/>
              </a:rPr>
              <a:t>데이터</a:t>
            </a:r>
            <a:r>
              <a:rPr lang="en-US" altLang="ko-KR" sz="1200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sz="1200" dirty="0" err="1">
                <a:latin typeface="Helvetica"/>
                <a:ea typeface="맑은 고딕"/>
                <a:cs typeface="Helvetica"/>
              </a:rPr>
              <a:t>구조</a:t>
            </a:r>
            <a:r>
              <a:rPr lang="en-US" altLang="ko-KR" sz="1200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sz="1200" dirty="0" err="1">
                <a:latin typeface="Helvetica"/>
                <a:ea typeface="맑은 고딕"/>
                <a:cs typeface="Helvetica"/>
              </a:rPr>
              <a:t>초기화</a:t>
            </a:r>
            <a:r>
              <a:rPr lang="en-US" altLang="ko-KR" sz="1200" dirty="0">
                <a:latin typeface="Helvetica"/>
                <a:ea typeface="맑은 고딕"/>
                <a:cs typeface="Helvetica"/>
              </a:rPr>
              <a:t> Initializes data structure for priority donation.</a:t>
            </a:r>
          </a:p>
          <a:p>
            <a:pPr lvl="1"/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lock_acquire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lock *lock)</a:t>
            </a:r>
          </a:p>
          <a:p>
            <a:pPr lvl="2"/>
            <a:r>
              <a:rPr lang="en-US" altLang="ko-KR" sz="1200" dirty="0" err="1">
                <a:latin typeface="Helvetica"/>
                <a:ea typeface="맑은 고딕"/>
                <a:cs typeface="Helvetica"/>
              </a:rPr>
              <a:t>lock을</a:t>
            </a:r>
            <a:r>
              <a:rPr lang="en-US" altLang="ko-KR" sz="1200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sz="1200" dirty="0" err="1">
                <a:latin typeface="Helvetica"/>
                <a:ea typeface="맑은 고딕"/>
                <a:cs typeface="Helvetica"/>
              </a:rPr>
              <a:t>취득할</a:t>
            </a:r>
            <a:r>
              <a:rPr lang="en-US" altLang="ko-KR" sz="1200" dirty="0">
                <a:latin typeface="Helvetica"/>
                <a:ea typeface="맑은 고딕"/>
                <a:cs typeface="Helvetica"/>
              </a:rPr>
              <a:t> 수 </a:t>
            </a:r>
            <a:r>
              <a:rPr lang="en-US" altLang="ko-KR" sz="1200" dirty="0" err="1">
                <a:latin typeface="Helvetica"/>
                <a:ea typeface="맑은 고딕"/>
                <a:cs typeface="Helvetica"/>
              </a:rPr>
              <a:t>없는</a:t>
            </a:r>
            <a:r>
              <a:rPr lang="en-US" altLang="ko-KR" sz="1200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sz="1200" dirty="0" err="1">
                <a:latin typeface="Helvetica"/>
                <a:ea typeface="맑은 고딕"/>
                <a:cs typeface="Helvetica"/>
              </a:rPr>
              <a:t>경우</a:t>
            </a:r>
            <a:r>
              <a:rPr lang="en-US" altLang="ko-KR" sz="1200" dirty="0">
                <a:latin typeface="Helvetica"/>
                <a:ea typeface="맑은 고딕"/>
                <a:cs typeface="Helvetica"/>
              </a:rPr>
              <a:t>, lock </a:t>
            </a:r>
            <a:r>
              <a:rPr lang="en-US" altLang="ko-KR" sz="1200" dirty="0" err="1">
                <a:latin typeface="Helvetica"/>
                <a:ea typeface="맑은 고딕"/>
                <a:cs typeface="Helvetica"/>
              </a:rPr>
              <a:t>주소를</a:t>
            </a:r>
            <a:r>
              <a:rPr lang="en-US" altLang="ko-KR" sz="1200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sz="1200" dirty="0" err="1">
                <a:latin typeface="Helvetica"/>
                <a:ea typeface="맑은 고딕"/>
                <a:cs typeface="Helvetica"/>
              </a:rPr>
              <a:t>저장</a:t>
            </a:r>
            <a:r>
              <a:rPr lang="en-US" altLang="ko-KR" sz="1200" dirty="0">
                <a:latin typeface="Helvetica"/>
                <a:ea typeface="맑은 고딕"/>
                <a:cs typeface="Helvetica"/>
              </a:rPr>
              <a:t> If the lock is not available, store address of the lock.</a:t>
            </a:r>
          </a:p>
          <a:p>
            <a:pPr lvl="2"/>
            <a:r>
              <a:rPr lang="en-US" altLang="ko-KR" sz="1200" dirty="0" err="1">
                <a:latin typeface="Helvetica"/>
                <a:ea typeface="맑은 고딕"/>
                <a:cs typeface="Helvetica"/>
              </a:rPr>
              <a:t>현재</a:t>
            </a:r>
            <a:r>
              <a:rPr lang="en-US" altLang="ko-KR" sz="1200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sz="1200" dirty="0" err="1">
                <a:latin typeface="Helvetica"/>
                <a:ea typeface="맑은 고딕"/>
                <a:cs typeface="Helvetica"/>
              </a:rPr>
              <a:t>우선순위를</a:t>
            </a:r>
            <a:r>
              <a:rPr lang="en-US" altLang="ko-KR" sz="1200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sz="1200" dirty="0" err="1">
                <a:latin typeface="Helvetica"/>
                <a:ea typeface="맑은 고딕"/>
                <a:cs typeface="Helvetica"/>
              </a:rPr>
              <a:t>저장하고</a:t>
            </a:r>
            <a:r>
              <a:rPr lang="en-US" altLang="ko-KR" sz="1200" dirty="0">
                <a:latin typeface="Helvetica"/>
                <a:ea typeface="맑은 고딕"/>
                <a:cs typeface="Helvetica"/>
              </a:rPr>
              <a:t>, donated </a:t>
            </a:r>
            <a:r>
              <a:rPr lang="en-US" altLang="ko-KR" sz="1200" dirty="0" err="1">
                <a:latin typeface="Helvetica"/>
                <a:ea typeface="맑은 고딕"/>
                <a:cs typeface="Helvetica"/>
              </a:rPr>
              <a:t>스레드를</a:t>
            </a:r>
            <a:r>
              <a:rPr lang="en-US" altLang="ko-KR" sz="1200" dirty="0">
                <a:latin typeface="Helvetica"/>
                <a:ea typeface="맑은 고딕"/>
                <a:cs typeface="Helvetica"/>
              </a:rPr>
              <a:t> </a:t>
            </a:r>
            <a:r>
              <a:rPr lang="en-US" altLang="ko-KR" sz="1200" dirty="0" err="1">
                <a:latin typeface="Helvetica"/>
                <a:ea typeface="맑은 고딕"/>
                <a:cs typeface="Helvetica"/>
              </a:rPr>
              <a:t>목록에서</a:t>
            </a:r>
            <a:r>
              <a:rPr lang="en-US" altLang="ko-KR" sz="1200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sz="1200" dirty="0" err="1">
                <a:latin typeface="Helvetica"/>
                <a:ea typeface="맑은 고딕"/>
                <a:cs typeface="Helvetica"/>
              </a:rPr>
              <a:t>유지</a:t>
            </a:r>
            <a:r>
              <a:rPr lang="en-US" altLang="ko-KR" sz="1200" dirty="0">
                <a:latin typeface="Helvetica"/>
                <a:ea typeface="맑은 고딕"/>
                <a:cs typeface="Helvetica"/>
              </a:rPr>
              <a:t>(multiple donation)</a:t>
            </a:r>
            <a:br>
              <a:rPr lang="en-US" sz="1400" dirty="0">
                <a:cs typeface="Helvetica"/>
              </a:rPr>
            </a:br>
            <a:r>
              <a:rPr lang="en-US" altLang="ko-KR" sz="1200" dirty="0">
                <a:latin typeface="Helvetica"/>
                <a:ea typeface="맑은 고딕"/>
                <a:cs typeface="Helvetica"/>
              </a:rPr>
              <a:t>Store the current priority and maintain donated threads on list (multiple donation).</a:t>
            </a:r>
          </a:p>
          <a:p>
            <a:pPr lvl="2"/>
            <a:r>
              <a:rPr lang="en-US" altLang="ko-KR" sz="1200" err="1">
                <a:latin typeface="Helvetica"/>
                <a:ea typeface="맑은 고딕"/>
                <a:cs typeface="Helvetica"/>
              </a:rPr>
              <a:t>우선순위</a:t>
            </a:r>
            <a:r>
              <a:rPr lang="en-US" altLang="ko-KR" sz="1200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sz="1200" err="1">
                <a:latin typeface="Helvetica"/>
                <a:ea typeface="맑은 고딕"/>
                <a:cs typeface="Helvetica"/>
              </a:rPr>
              <a:t>기부</a:t>
            </a:r>
            <a:r>
              <a:rPr lang="en-US" altLang="ko-KR" sz="1200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sz="1200" err="1">
                <a:latin typeface="Helvetica"/>
                <a:ea typeface="맑은 고딕"/>
                <a:cs typeface="Helvetica"/>
              </a:rPr>
              <a:t>적용</a:t>
            </a:r>
            <a:r>
              <a:rPr lang="en-US" altLang="ko-KR" sz="1200">
                <a:latin typeface="Helvetica"/>
                <a:ea typeface="맑은 고딕"/>
                <a:cs typeface="Helvetica"/>
              </a:rPr>
              <a:t> Donate priority</a:t>
            </a:r>
            <a:endParaRPr lang="en-US" altLang="ko-KR" sz="1200" dirty="0">
              <a:latin typeface="Helvetica"/>
              <a:ea typeface="맑은 고딕"/>
              <a:cs typeface="Helvetica"/>
            </a:endParaRPr>
          </a:p>
          <a:p>
            <a:pPr lvl="1"/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lock_release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lock *lock)</a:t>
            </a:r>
          </a:p>
          <a:p>
            <a:pPr lvl="2"/>
            <a:r>
              <a:rPr lang="en-US" altLang="ko-KR" sz="1200" dirty="0" err="1">
                <a:latin typeface="Helvetica"/>
                <a:ea typeface="맑은 고딕"/>
                <a:cs typeface="Helvetica"/>
              </a:rPr>
              <a:t>lock이</a:t>
            </a:r>
            <a:r>
              <a:rPr lang="en-US" altLang="ko-KR" sz="1200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sz="1200" dirty="0" err="1">
                <a:latin typeface="Helvetica"/>
                <a:ea typeface="맑은 고딕"/>
                <a:cs typeface="Helvetica"/>
              </a:rPr>
              <a:t>해제되면</a:t>
            </a:r>
            <a:r>
              <a:rPr lang="en-US" altLang="ko-KR" sz="1200" dirty="0">
                <a:latin typeface="Helvetica"/>
                <a:ea typeface="맑은 고딕"/>
                <a:cs typeface="Helvetica"/>
              </a:rPr>
              <a:t>, donation </a:t>
            </a:r>
            <a:r>
              <a:rPr lang="en-US" altLang="ko-KR" sz="1200" dirty="0" err="1">
                <a:latin typeface="Helvetica"/>
                <a:ea typeface="맑은 고딕"/>
                <a:cs typeface="Helvetica"/>
              </a:rPr>
              <a:t>list에서</a:t>
            </a:r>
            <a:r>
              <a:rPr lang="en-US" altLang="ko-KR" sz="1200" dirty="0">
                <a:latin typeface="Helvetica"/>
                <a:ea typeface="맑은 고딕"/>
                <a:cs typeface="Helvetica"/>
              </a:rPr>
              <a:t> </a:t>
            </a:r>
            <a:r>
              <a:rPr lang="en-US" altLang="ko-KR" sz="1200" dirty="0" err="1">
                <a:latin typeface="Helvetica"/>
                <a:ea typeface="맑은 고딕"/>
                <a:cs typeface="Helvetica"/>
              </a:rPr>
              <a:t>lock을</a:t>
            </a:r>
            <a:r>
              <a:rPr lang="en-US" altLang="ko-KR" sz="1200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sz="1200" dirty="0" err="1">
                <a:latin typeface="Helvetica"/>
                <a:ea typeface="맑은 고딕"/>
                <a:cs typeface="Helvetica"/>
              </a:rPr>
              <a:t>잡고</a:t>
            </a:r>
            <a:r>
              <a:rPr lang="en-US" altLang="ko-KR" sz="1200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sz="1200" dirty="0" err="1">
                <a:latin typeface="Helvetica"/>
                <a:ea typeface="맑은 고딕"/>
                <a:cs typeface="Helvetica"/>
              </a:rPr>
              <a:t>있는</a:t>
            </a:r>
            <a:r>
              <a:rPr lang="en-US" altLang="ko-KR" sz="1200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sz="1200" dirty="0" err="1">
                <a:latin typeface="Helvetica"/>
                <a:ea typeface="맑은 고딕"/>
                <a:cs typeface="Helvetica"/>
              </a:rPr>
              <a:t>스레드를</a:t>
            </a:r>
            <a:r>
              <a:rPr lang="en-US" altLang="ko-KR" sz="1200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sz="1200" dirty="0" err="1">
                <a:latin typeface="Helvetica"/>
                <a:ea typeface="맑은 고딕"/>
                <a:cs typeface="Helvetica"/>
              </a:rPr>
              <a:t>제거</a:t>
            </a:r>
            <a:r>
              <a:rPr lang="en-US" altLang="ko-KR" sz="1200" dirty="0">
                <a:latin typeface="Helvetica"/>
                <a:ea typeface="맑은 고딕"/>
                <a:cs typeface="Helvetica"/>
              </a:rPr>
              <a:t>, </a:t>
            </a:r>
            <a:r>
              <a:rPr lang="en-US" altLang="ko-KR" sz="1200" dirty="0" err="1">
                <a:latin typeface="Helvetica"/>
                <a:ea typeface="맑은 고딕"/>
                <a:cs typeface="Helvetica"/>
              </a:rPr>
              <a:t>적절한</a:t>
            </a:r>
            <a:r>
              <a:rPr lang="en-US" altLang="ko-KR" sz="1200" dirty="0">
                <a:latin typeface="Helvetica"/>
                <a:ea typeface="맑은 고딕"/>
                <a:cs typeface="Helvetica"/>
              </a:rPr>
              <a:t> </a:t>
            </a:r>
            <a:r>
              <a:rPr lang="en-US" altLang="ko-KR" sz="1200" dirty="0" err="1">
                <a:latin typeface="Helvetica"/>
                <a:ea typeface="맑은 고딕"/>
                <a:cs typeface="Helvetica"/>
              </a:rPr>
              <a:t>우선순위</a:t>
            </a:r>
            <a:r>
              <a:rPr lang="en-US" altLang="ko-KR" sz="1200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sz="1200" dirty="0" err="1">
                <a:latin typeface="Helvetica"/>
                <a:ea typeface="맑은 고딕"/>
                <a:cs typeface="Helvetica"/>
              </a:rPr>
              <a:t>설정</a:t>
            </a:r>
            <a:r>
              <a:rPr lang="en-US" altLang="ko-KR" sz="1200" dirty="0">
                <a:latin typeface="Helvetica"/>
                <a:ea typeface="맑은 고딕"/>
                <a:cs typeface="Helvetica"/>
              </a:rPr>
              <a:t> </a:t>
            </a:r>
            <a:br>
              <a:rPr lang="en-US" altLang="ko-KR" sz="1200" dirty="0">
                <a:latin typeface="Helvetica"/>
                <a:ea typeface="맑은 고딕"/>
                <a:cs typeface="Helvetica"/>
              </a:rPr>
            </a:br>
            <a:r>
              <a:rPr lang="en-US" altLang="ko-KR" sz="1200" dirty="0">
                <a:latin typeface="Helvetica"/>
                <a:ea typeface="맑은 고딕"/>
                <a:cs typeface="Helvetica"/>
              </a:rPr>
              <a:t>When the lock is released, remove the thread that holds the lock on donation list and set priority properly.</a:t>
            </a:r>
          </a:p>
          <a:p>
            <a:pPr lvl="1"/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thread_set_priority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new_priority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altLang="ko-KR" sz="1200" dirty="0" err="1">
                <a:latin typeface="Helvetica"/>
                <a:ea typeface="맑은 고딕"/>
                <a:cs typeface="Helvetica"/>
              </a:rPr>
              <a:t>도네이션을</a:t>
            </a:r>
            <a:r>
              <a:rPr lang="en-US" altLang="ko-KR" sz="1200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sz="1200" dirty="0" err="1">
                <a:latin typeface="Helvetica"/>
                <a:ea typeface="맑은 고딕"/>
                <a:cs typeface="Helvetica"/>
              </a:rPr>
              <a:t>고려하여</a:t>
            </a:r>
            <a:r>
              <a:rPr lang="en-US" altLang="ko-KR" sz="1200" dirty="0">
                <a:latin typeface="Helvetica"/>
                <a:ea typeface="맑은 고딕"/>
                <a:cs typeface="Helvetica"/>
              </a:rPr>
              <a:t> </a:t>
            </a:r>
            <a:r>
              <a:rPr lang="en-US" altLang="ko-KR" sz="1200" dirty="0" err="1">
                <a:latin typeface="Helvetica"/>
                <a:ea typeface="맑은 고딕"/>
                <a:cs typeface="Helvetica"/>
              </a:rPr>
              <a:t>우선순위</a:t>
            </a:r>
            <a:r>
              <a:rPr lang="en-US" altLang="ko-KR" sz="1200" dirty="0">
                <a:latin typeface="Helvetica"/>
                <a:ea typeface="맑은 고딕"/>
                <a:cs typeface="Helvetica"/>
              </a:rPr>
              <a:t> 설</a:t>
            </a:r>
            <a:br>
              <a:rPr lang="en-US" altLang="ko-KR" sz="1200" dirty="0">
                <a:latin typeface="Helvetica"/>
                <a:ea typeface="맑은 고딕"/>
                <a:cs typeface="Helvetica"/>
              </a:rPr>
            </a:br>
            <a:r>
              <a:rPr lang="en-US" altLang="ko-KR" sz="1200" dirty="0">
                <a:latin typeface="Helvetica"/>
                <a:ea typeface="맑은 고딕"/>
                <a:cs typeface="Helvetica"/>
              </a:rPr>
              <a:t>Set priority considering the donation.</a:t>
            </a:r>
            <a:endParaRPr lang="ko-KR" altLang="en-US" sz="1400" dirty="0">
              <a:latin typeface="Helvetica"/>
              <a:ea typeface="맑은 고딕"/>
              <a:cs typeface="Helvetic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42449"/>
      </p:ext>
    </p:extLst>
  </p:cSld>
  <p:clrMapOvr>
    <a:masterClrMapping/>
  </p:clrMapOvr>
  <p:transition>
    <p:zo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Helvetica"/>
                <a:cs typeface="Helvetica"/>
              </a:rPr>
              <a:t>결과</a:t>
            </a:r>
            <a:endParaRPr lang="ko-KR" altLang="en-US" dirty="0" err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$ make check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47</a:t>
            </a:fld>
            <a:r>
              <a:rPr lang="en-US" altLang="ko-KR" dirty="0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3" t="50000" r="64962" b="8642"/>
          <a:stretch/>
        </p:blipFill>
        <p:spPr>
          <a:xfrm>
            <a:off x="431540" y="1702578"/>
            <a:ext cx="6408712" cy="4411078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23528" y="2564904"/>
            <a:ext cx="6624736" cy="194421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prstClr val="white"/>
              </a:solidFill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853503882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timer_sleep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ko-KR" dirty="0"/>
              <a:t>in current Pintos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3007" y="740954"/>
            <a:ext cx="8786812" cy="5501258"/>
          </a:xfrm>
        </p:spPr>
        <p:txBody>
          <a:bodyPr/>
          <a:lstStyle/>
          <a:p>
            <a:r>
              <a:rPr lang="en-US" altLang="ko-KR" dirty="0"/>
              <a:t>Keeps consuming CPU cycle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34890" y="1424048"/>
            <a:ext cx="7629610" cy="2123391"/>
            <a:chOff x="255084" y="1668542"/>
            <a:chExt cx="8421372" cy="3416642"/>
          </a:xfrm>
        </p:grpSpPr>
        <p:sp>
          <p:nvSpPr>
            <p:cNvPr id="8" name="타원 7"/>
            <p:cNvSpPr/>
            <p:nvPr/>
          </p:nvSpPr>
          <p:spPr>
            <a:xfrm>
              <a:off x="1043608" y="2276872"/>
              <a:ext cx="2016224" cy="100811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ready</a:t>
              </a:r>
              <a:endParaRPr lang="ko-KR" altLang="en-US" sz="2000" b="1" dirty="0" err="1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3489135" y="2276872"/>
              <a:ext cx="2451017" cy="100811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Running</a:t>
              </a:r>
            </a:p>
            <a:p>
              <a:pPr algn="ctr"/>
              <a:r>
                <a:rPr lang="en-US" altLang="ko-KR" b="1" dirty="0">
                  <a:solidFill>
                    <a:srgbClr val="FF0000"/>
                  </a:solidFill>
                  <a:latin typeface="Courier New" panose="02070309020205020404" pitchFamily="49" charset="0"/>
                  <a:ea typeface="맑은 고딕" pitchFamily="50" charset="-127"/>
                  <a:cs typeface="Courier New" panose="02070309020205020404" pitchFamily="49" charset="0"/>
                </a:rPr>
                <a:t>check time</a:t>
              </a:r>
              <a:endParaRPr lang="ko-KR" altLang="en-US" b="1" dirty="0" err="1">
                <a:solidFill>
                  <a:srgbClr val="FF0000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6660232" y="2276872"/>
              <a:ext cx="2016224" cy="100811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dying</a:t>
              </a:r>
              <a:endParaRPr lang="ko-KR" altLang="en-US" sz="2000" b="1" dirty="0" err="1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2481024" y="4077072"/>
              <a:ext cx="2016224" cy="100811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blocked</a:t>
              </a:r>
              <a:endParaRPr lang="ko-KR" altLang="en-US" sz="2000" b="1" dirty="0" err="1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2" name="구부러진 연결선 11"/>
            <p:cNvCxnSpPr>
              <a:stCxn id="13" idx="2"/>
              <a:endCxn id="8" idx="1"/>
            </p:cNvCxnSpPr>
            <p:nvPr/>
          </p:nvCxnSpPr>
          <p:spPr>
            <a:xfrm rot="16200000" flipH="1">
              <a:off x="1058056" y="2143685"/>
              <a:ext cx="279828" cy="281814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55084" y="1691516"/>
              <a:ext cx="1603956" cy="4531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Create thread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4" name="구부러진 연결선 13"/>
            <p:cNvCxnSpPr>
              <a:cxnSpLocks/>
              <a:stCxn id="8" idx="7"/>
              <a:endCxn id="9" idx="1"/>
            </p:cNvCxnSpPr>
            <p:nvPr/>
          </p:nvCxnSpPr>
          <p:spPr>
            <a:xfrm rot="5400000" flipH="1" flipV="1">
              <a:off x="3306320" y="1882750"/>
              <a:ext cx="12700" cy="1083515"/>
            </a:xfrm>
            <a:prstGeom prst="curvedConnector3">
              <a:avLst>
                <a:gd name="adj1" fmla="val 2962480"/>
              </a:avLst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구부러진 연결선 14"/>
            <p:cNvCxnSpPr>
              <a:cxnSpLocks/>
              <a:stCxn id="9" idx="3"/>
              <a:endCxn id="8" idx="5"/>
            </p:cNvCxnSpPr>
            <p:nvPr/>
          </p:nvCxnSpPr>
          <p:spPr>
            <a:xfrm rot="5400000">
              <a:off x="3306321" y="2595592"/>
              <a:ext cx="12700" cy="1083515"/>
            </a:xfrm>
            <a:prstGeom prst="curvedConnector3">
              <a:avLst>
                <a:gd name="adj1" fmla="val 2962480"/>
              </a:avLst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267538" y="1668542"/>
              <a:ext cx="2461384" cy="4531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Selected by scheduler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10383" y="3429000"/>
              <a:ext cx="1157512" cy="4531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anose="02070309020205020404" pitchFamily="49" charset="0"/>
                </a:rPr>
                <a:t>yield()</a:t>
              </a:r>
              <a:endParaRPr lang="ko-KR" altLang="en-US" sz="16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endParaRPr>
            </a:p>
          </p:txBody>
        </p:sp>
        <p:cxnSp>
          <p:nvCxnSpPr>
            <p:cNvPr id="18" name="구부러진 연결선 17"/>
            <p:cNvCxnSpPr>
              <a:cxnSpLocks/>
              <a:stCxn id="9" idx="4"/>
              <a:endCxn id="11" idx="6"/>
            </p:cNvCxnSpPr>
            <p:nvPr/>
          </p:nvCxnSpPr>
          <p:spPr>
            <a:xfrm rot="5400000">
              <a:off x="3957874" y="3824358"/>
              <a:ext cx="1296144" cy="217396"/>
            </a:xfrm>
            <a:prstGeom prst="curvedConnector2">
              <a:avLst/>
            </a:prstGeom>
            <a:ln w="12700">
              <a:solidFill>
                <a:schemeClr val="tx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구부러진 연결선 18"/>
            <p:cNvCxnSpPr>
              <a:stCxn id="11" idx="2"/>
              <a:endCxn id="8" idx="4"/>
            </p:cNvCxnSpPr>
            <p:nvPr/>
          </p:nvCxnSpPr>
          <p:spPr>
            <a:xfrm rot="10800000">
              <a:off x="2051720" y="3284984"/>
              <a:ext cx="429304" cy="1296144"/>
            </a:xfrm>
            <a:prstGeom prst="curvedConnector2">
              <a:avLst/>
            </a:prstGeom>
            <a:ln w="12700">
              <a:solidFill>
                <a:schemeClr val="tx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851724" y="3817874"/>
              <a:ext cx="1633610" cy="4531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Wait an event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6483" y="3892470"/>
              <a:ext cx="1736799" cy="4531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Event occurred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2" name="구부러진 연결선 21"/>
            <p:cNvCxnSpPr>
              <a:cxnSpLocks/>
              <a:stCxn id="9" idx="7"/>
              <a:endCxn id="10" idx="1"/>
            </p:cNvCxnSpPr>
            <p:nvPr/>
          </p:nvCxnSpPr>
          <p:spPr>
            <a:xfrm rot="5400000" flipH="1" flipV="1">
              <a:off x="6268355" y="1737361"/>
              <a:ext cx="12700" cy="1374292"/>
            </a:xfrm>
            <a:prstGeom prst="curvedConnector3">
              <a:avLst>
                <a:gd name="adj1" fmla="val 2962480"/>
              </a:avLst>
            </a:prstGeom>
            <a:ln w="12700">
              <a:solidFill>
                <a:schemeClr val="tx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023268" y="1693265"/>
              <a:ext cx="566548" cy="4531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exit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31EF276-E3E0-2744-BE2D-91FC1CD93248}"/>
              </a:ext>
            </a:extLst>
          </p:cNvPr>
          <p:cNvSpPr/>
          <p:nvPr/>
        </p:nvSpPr>
        <p:spPr>
          <a:xfrm>
            <a:off x="3229634" y="5133150"/>
            <a:ext cx="4662767" cy="10570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DB87A74-A761-024C-9FC2-E5235A66EEBD}"/>
              </a:ext>
            </a:extLst>
          </p:cNvPr>
          <p:cNvSpPr/>
          <p:nvPr/>
        </p:nvSpPr>
        <p:spPr>
          <a:xfrm>
            <a:off x="3781525" y="5546692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89D6E0B-E646-1048-9DD4-F38F5F3726FD}"/>
              </a:ext>
            </a:extLst>
          </p:cNvPr>
          <p:cNvCxnSpPr/>
          <p:nvPr/>
        </p:nvCxnSpPr>
        <p:spPr>
          <a:xfrm>
            <a:off x="4267617" y="5711519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E75DB96-2B31-294E-AF7B-57BD7A0D36E2}"/>
              </a:ext>
            </a:extLst>
          </p:cNvPr>
          <p:cNvSpPr txBox="1"/>
          <p:nvPr/>
        </p:nvSpPr>
        <p:spPr>
          <a:xfrm>
            <a:off x="3442920" y="5102222"/>
            <a:ext cx="1418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ready_list</a:t>
            </a:r>
            <a:endParaRPr lang="ko-KR" altLang="en-US" dirty="0">
              <a:solidFill>
                <a:prstClr val="black"/>
              </a:solidFill>
              <a:latin typeface="Courier New" panose="02070309020205020404" pitchFamily="49" charset="0"/>
              <a:ea typeface="맑은 고딕" pitchFamily="50" charset="-127"/>
              <a:cs typeface="Courier New" panose="020703090202050204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52C0789-AEFC-6D43-9680-BCC943B3B3D4}"/>
              </a:ext>
            </a:extLst>
          </p:cNvPr>
          <p:cNvSpPr/>
          <p:nvPr/>
        </p:nvSpPr>
        <p:spPr>
          <a:xfrm>
            <a:off x="4549695" y="5546692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FF651D7-BDBE-5141-88AD-9029B84E3EEB}"/>
              </a:ext>
            </a:extLst>
          </p:cNvPr>
          <p:cNvSpPr/>
          <p:nvPr/>
        </p:nvSpPr>
        <p:spPr>
          <a:xfrm>
            <a:off x="5317865" y="5546692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67CD70D-8CD1-FA47-916A-C2AA73C96808}"/>
              </a:ext>
            </a:extLst>
          </p:cNvPr>
          <p:cNvSpPr/>
          <p:nvPr/>
        </p:nvSpPr>
        <p:spPr>
          <a:xfrm>
            <a:off x="6086035" y="5546692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70C068F-9CC0-C84D-A627-A86004EAF3BA}"/>
              </a:ext>
            </a:extLst>
          </p:cNvPr>
          <p:cNvSpPr/>
          <p:nvPr/>
        </p:nvSpPr>
        <p:spPr>
          <a:xfrm>
            <a:off x="6879144" y="5546691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dirty="0">
              <a:solidFill>
                <a:prstClr val="white"/>
              </a:solidFill>
              <a:latin typeface="HY견고딕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5888FE8-71A5-BC44-BAED-C010958E3206}"/>
              </a:ext>
            </a:extLst>
          </p:cNvPr>
          <p:cNvSpPr txBox="1"/>
          <p:nvPr/>
        </p:nvSpPr>
        <p:spPr>
          <a:xfrm>
            <a:off x="4055066" y="4117528"/>
            <a:ext cx="2282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list_push_back</a:t>
            </a:r>
            <a:r>
              <a:rPr lang="en-US" altLang="ko-KR" sz="16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()</a:t>
            </a:r>
            <a:endParaRPr lang="ko-KR" altLang="en-US" dirty="0">
              <a:solidFill>
                <a:prstClr val="black"/>
              </a:solidFill>
              <a:latin typeface="Courier New" panose="02070309020205020404" pitchFamily="49" charset="0"/>
              <a:ea typeface="맑은 고딕" pitchFamily="50" charset="-127"/>
              <a:cs typeface="Courier New" panose="02070309020205020404" pitchFamily="49" charset="0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7A3EBE2-2C71-4445-8367-872B8759F271}"/>
              </a:ext>
            </a:extLst>
          </p:cNvPr>
          <p:cNvCxnSpPr/>
          <p:nvPr/>
        </p:nvCxnSpPr>
        <p:spPr>
          <a:xfrm flipH="1">
            <a:off x="4255349" y="5913839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8142A03-5B30-A64C-9927-723B4960C95B}"/>
              </a:ext>
            </a:extLst>
          </p:cNvPr>
          <p:cNvCxnSpPr/>
          <p:nvPr/>
        </p:nvCxnSpPr>
        <p:spPr>
          <a:xfrm>
            <a:off x="5052599" y="5711519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8305EF9-A49D-5C4E-A855-E48750B64469}"/>
              </a:ext>
            </a:extLst>
          </p:cNvPr>
          <p:cNvCxnSpPr/>
          <p:nvPr/>
        </p:nvCxnSpPr>
        <p:spPr>
          <a:xfrm flipH="1">
            <a:off x="5040331" y="5913839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31D120A-2EA4-AA46-9030-440B1B820C50}"/>
              </a:ext>
            </a:extLst>
          </p:cNvPr>
          <p:cNvCxnSpPr/>
          <p:nvPr/>
        </p:nvCxnSpPr>
        <p:spPr>
          <a:xfrm>
            <a:off x="5820769" y="5711519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D01594E-21E0-974A-9FB0-8130C23C3FEF}"/>
              </a:ext>
            </a:extLst>
          </p:cNvPr>
          <p:cNvCxnSpPr/>
          <p:nvPr/>
        </p:nvCxnSpPr>
        <p:spPr>
          <a:xfrm flipH="1">
            <a:off x="5808501" y="5913839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88A0011-5F32-0B4E-80BD-C6A31AFCFB7B}"/>
              </a:ext>
            </a:extLst>
          </p:cNvPr>
          <p:cNvCxnSpPr/>
          <p:nvPr/>
        </p:nvCxnSpPr>
        <p:spPr>
          <a:xfrm>
            <a:off x="6602359" y="5711519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F9D10B4-89C3-5C42-993E-C019195C3705}"/>
              </a:ext>
            </a:extLst>
          </p:cNvPr>
          <p:cNvCxnSpPr/>
          <p:nvPr/>
        </p:nvCxnSpPr>
        <p:spPr>
          <a:xfrm flipH="1">
            <a:off x="6590091" y="5913839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E4409FD-E73C-0D49-968F-2F0D1D2C641B}"/>
              </a:ext>
            </a:extLst>
          </p:cNvPr>
          <p:cNvSpPr txBox="1"/>
          <p:nvPr/>
        </p:nvSpPr>
        <p:spPr>
          <a:xfrm>
            <a:off x="7350913" y="5774469"/>
            <a:ext cx="465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tail</a:t>
            </a:r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F04E28-C5EC-EE47-952C-77C09D6DA464}"/>
              </a:ext>
            </a:extLst>
          </p:cNvPr>
          <p:cNvSpPr txBox="1"/>
          <p:nvPr/>
        </p:nvSpPr>
        <p:spPr>
          <a:xfrm>
            <a:off x="3202192" y="5774469"/>
            <a:ext cx="644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head</a:t>
            </a:r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0286C32-FB4B-1342-9E09-A8DE50A6F225}"/>
              </a:ext>
            </a:extLst>
          </p:cNvPr>
          <p:cNvSpPr/>
          <p:nvPr/>
        </p:nvSpPr>
        <p:spPr>
          <a:xfrm>
            <a:off x="2034787" y="5546691"/>
            <a:ext cx="504056" cy="504056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0DCD7C4-AA08-E24B-841D-8EB37F7524E4}"/>
              </a:ext>
            </a:extLst>
          </p:cNvPr>
          <p:cNvCxnSpPr>
            <a:cxnSpLocks/>
          </p:cNvCxnSpPr>
          <p:nvPr/>
        </p:nvCxnSpPr>
        <p:spPr>
          <a:xfrm flipH="1">
            <a:off x="2562760" y="5746880"/>
            <a:ext cx="121876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BC047C9-507D-8D4C-B63F-D00790DFAE78}"/>
              </a:ext>
            </a:extLst>
          </p:cNvPr>
          <p:cNvSpPr txBox="1"/>
          <p:nvPr/>
        </p:nvSpPr>
        <p:spPr>
          <a:xfrm>
            <a:off x="1824188" y="5133150"/>
            <a:ext cx="9252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runnig</a:t>
            </a:r>
            <a:endParaRPr lang="ko-KR" altLang="en-US" dirty="0">
              <a:solidFill>
                <a:prstClr val="black"/>
              </a:solidFill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48" name="자유형 47">
            <a:extLst>
              <a:ext uri="{FF2B5EF4-FFF2-40B4-BE49-F238E27FC236}">
                <a16:creationId xmlns:a16="http://schemas.microsoft.com/office/drawing/2014/main" id="{9E57568B-BC2C-3C45-804D-4A480E2DD5F6}"/>
              </a:ext>
            </a:extLst>
          </p:cNvPr>
          <p:cNvSpPr/>
          <p:nvPr/>
        </p:nvSpPr>
        <p:spPr>
          <a:xfrm>
            <a:off x="1527265" y="4568920"/>
            <a:ext cx="6451109" cy="1235947"/>
          </a:xfrm>
          <a:custGeom>
            <a:avLst/>
            <a:gdLst>
              <a:gd name="connsiteX0" fmla="*/ 402001 w 6451109"/>
              <a:gd name="connsiteY0" fmla="*/ 1235947 h 1235947"/>
              <a:gd name="connsiteX1" fmla="*/ 261324 w 6451109"/>
              <a:gd name="connsiteY1" fmla="*/ 1155560 h 1235947"/>
              <a:gd name="connsiteX2" fmla="*/ 221131 w 6451109"/>
              <a:gd name="connsiteY2" fmla="*/ 1115367 h 1235947"/>
              <a:gd name="connsiteX3" fmla="*/ 160841 w 6451109"/>
              <a:gd name="connsiteY3" fmla="*/ 1075173 h 1235947"/>
              <a:gd name="connsiteX4" fmla="*/ 130696 w 6451109"/>
              <a:gd name="connsiteY4" fmla="*/ 1045028 h 1235947"/>
              <a:gd name="connsiteX5" fmla="*/ 60357 w 6451109"/>
              <a:gd name="connsiteY5" fmla="*/ 984738 h 1235947"/>
              <a:gd name="connsiteX6" fmla="*/ 20164 w 6451109"/>
              <a:gd name="connsiteY6" fmla="*/ 924448 h 1235947"/>
              <a:gd name="connsiteX7" fmla="*/ 67 w 6451109"/>
              <a:gd name="connsiteY7" fmla="*/ 864158 h 1235947"/>
              <a:gd name="connsiteX8" fmla="*/ 20164 w 6451109"/>
              <a:gd name="connsiteY8" fmla="*/ 622997 h 1235947"/>
              <a:gd name="connsiteX9" fmla="*/ 30212 w 6451109"/>
              <a:gd name="connsiteY9" fmla="*/ 592852 h 1235947"/>
              <a:gd name="connsiteX10" fmla="*/ 60357 w 6451109"/>
              <a:gd name="connsiteY10" fmla="*/ 492369 h 1235947"/>
              <a:gd name="connsiteX11" fmla="*/ 90502 w 6451109"/>
              <a:gd name="connsiteY11" fmla="*/ 462224 h 1235947"/>
              <a:gd name="connsiteX12" fmla="*/ 100551 w 6451109"/>
              <a:gd name="connsiteY12" fmla="*/ 432079 h 1235947"/>
              <a:gd name="connsiteX13" fmla="*/ 130696 w 6451109"/>
              <a:gd name="connsiteY13" fmla="*/ 411982 h 1235947"/>
              <a:gd name="connsiteX14" fmla="*/ 190986 w 6451109"/>
              <a:gd name="connsiteY14" fmla="*/ 371789 h 1235947"/>
              <a:gd name="connsiteX15" fmla="*/ 261324 w 6451109"/>
              <a:gd name="connsiteY15" fmla="*/ 341644 h 1235947"/>
              <a:gd name="connsiteX16" fmla="*/ 301518 w 6451109"/>
              <a:gd name="connsiteY16" fmla="*/ 321547 h 1235947"/>
              <a:gd name="connsiteX17" fmla="*/ 351760 w 6451109"/>
              <a:gd name="connsiteY17" fmla="*/ 311498 h 1235947"/>
              <a:gd name="connsiteX18" fmla="*/ 402001 w 6451109"/>
              <a:gd name="connsiteY18" fmla="*/ 291402 h 1235947"/>
              <a:gd name="connsiteX19" fmla="*/ 442195 w 6451109"/>
              <a:gd name="connsiteY19" fmla="*/ 271305 h 1235947"/>
              <a:gd name="connsiteX20" fmla="*/ 613017 w 6451109"/>
              <a:gd name="connsiteY20" fmla="*/ 241160 h 1235947"/>
              <a:gd name="connsiteX21" fmla="*/ 703452 w 6451109"/>
              <a:gd name="connsiteY21" fmla="*/ 221063 h 1235947"/>
              <a:gd name="connsiteX22" fmla="*/ 763742 w 6451109"/>
              <a:gd name="connsiteY22" fmla="*/ 200967 h 1235947"/>
              <a:gd name="connsiteX23" fmla="*/ 904419 w 6451109"/>
              <a:gd name="connsiteY23" fmla="*/ 180870 h 1235947"/>
              <a:gd name="connsiteX24" fmla="*/ 974757 w 6451109"/>
              <a:gd name="connsiteY24" fmla="*/ 160773 h 1235947"/>
              <a:gd name="connsiteX25" fmla="*/ 1055144 w 6451109"/>
              <a:gd name="connsiteY25" fmla="*/ 150725 h 1235947"/>
              <a:gd name="connsiteX26" fmla="*/ 1095338 w 6451109"/>
              <a:gd name="connsiteY26" fmla="*/ 140677 h 1235947"/>
              <a:gd name="connsiteX27" fmla="*/ 1175724 w 6451109"/>
              <a:gd name="connsiteY27" fmla="*/ 130628 h 1235947"/>
              <a:gd name="connsiteX28" fmla="*/ 1215918 w 6451109"/>
              <a:gd name="connsiteY28" fmla="*/ 120580 h 1235947"/>
              <a:gd name="connsiteX29" fmla="*/ 1296305 w 6451109"/>
              <a:gd name="connsiteY29" fmla="*/ 110531 h 1235947"/>
              <a:gd name="connsiteX30" fmla="*/ 1336498 w 6451109"/>
              <a:gd name="connsiteY30" fmla="*/ 100483 h 1235947"/>
              <a:gd name="connsiteX31" fmla="*/ 1426933 w 6451109"/>
              <a:gd name="connsiteY31" fmla="*/ 90435 h 1235947"/>
              <a:gd name="connsiteX32" fmla="*/ 1537465 w 6451109"/>
              <a:gd name="connsiteY32" fmla="*/ 70338 h 1235947"/>
              <a:gd name="connsiteX33" fmla="*/ 1577659 w 6451109"/>
              <a:gd name="connsiteY33" fmla="*/ 60290 h 1235947"/>
              <a:gd name="connsiteX34" fmla="*/ 1728384 w 6451109"/>
              <a:gd name="connsiteY34" fmla="*/ 40193 h 1235947"/>
              <a:gd name="connsiteX35" fmla="*/ 2190608 w 6451109"/>
              <a:gd name="connsiteY35" fmla="*/ 10048 h 1235947"/>
              <a:gd name="connsiteX36" fmla="*/ 3768199 w 6451109"/>
              <a:gd name="connsiteY36" fmla="*/ 0 h 1235947"/>
              <a:gd name="connsiteX37" fmla="*/ 4732841 w 6451109"/>
              <a:gd name="connsiteY37" fmla="*/ 20096 h 1235947"/>
              <a:gd name="connsiteX38" fmla="*/ 5024243 w 6451109"/>
              <a:gd name="connsiteY38" fmla="*/ 40193 h 1235947"/>
              <a:gd name="connsiteX39" fmla="*/ 5074485 w 6451109"/>
              <a:gd name="connsiteY39" fmla="*/ 50241 h 1235947"/>
              <a:gd name="connsiteX40" fmla="*/ 5114678 w 6451109"/>
              <a:gd name="connsiteY40" fmla="*/ 60290 h 1235947"/>
              <a:gd name="connsiteX41" fmla="*/ 5205113 w 6451109"/>
              <a:gd name="connsiteY41" fmla="*/ 90435 h 1235947"/>
              <a:gd name="connsiteX42" fmla="*/ 5235259 w 6451109"/>
              <a:gd name="connsiteY42" fmla="*/ 100483 h 1235947"/>
              <a:gd name="connsiteX43" fmla="*/ 5265404 w 6451109"/>
              <a:gd name="connsiteY43" fmla="*/ 110531 h 1235947"/>
              <a:gd name="connsiteX44" fmla="*/ 5305597 w 6451109"/>
              <a:gd name="connsiteY44" fmla="*/ 120580 h 1235947"/>
              <a:gd name="connsiteX45" fmla="*/ 5365887 w 6451109"/>
              <a:gd name="connsiteY45" fmla="*/ 140677 h 1235947"/>
              <a:gd name="connsiteX46" fmla="*/ 5396032 w 6451109"/>
              <a:gd name="connsiteY46" fmla="*/ 150725 h 1235947"/>
              <a:gd name="connsiteX47" fmla="*/ 5436226 w 6451109"/>
              <a:gd name="connsiteY47" fmla="*/ 160773 h 1235947"/>
              <a:gd name="connsiteX48" fmla="*/ 5536709 w 6451109"/>
              <a:gd name="connsiteY48" fmla="*/ 180870 h 1235947"/>
              <a:gd name="connsiteX49" fmla="*/ 5586951 w 6451109"/>
              <a:gd name="connsiteY49" fmla="*/ 190918 h 1235947"/>
              <a:gd name="connsiteX50" fmla="*/ 5657289 w 6451109"/>
              <a:gd name="connsiteY50" fmla="*/ 200967 h 1235947"/>
              <a:gd name="connsiteX51" fmla="*/ 5737676 w 6451109"/>
              <a:gd name="connsiteY51" fmla="*/ 221063 h 1235947"/>
              <a:gd name="connsiteX52" fmla="*/ 5858256 w 6451109"/>
              <a:gd name="connsiteY52" fmla="*/ 251208 h 1235947"/>
              <a:gd name="connsiteX53" fmla="*/ 5898450 w 6451109"/>
              <a:gd name="connsiteY53" fmla="*/ 261257 h 1235947"/>
              <a:gd name="connsiteX54" fmla="*/ 5958740 w 6451109"/>
              <a:gd name="connsiteY54" fmla="*/ 281353 h 1235947"/>
              <a:gd name="connsiteX55" fmla="*/ 5988885 w 6451109"/>
              <a:gd name="connsiteY55" fmla="*/ 301450 h 1235947"/>
              <a:gd name="connsiteX56" fmla="*/ 6029078 w 6451109"/>
              <a:gd name="connsiteY56" fmla="*/ 321547 h 1235947"/>
              <a:gd name="connsiteX57" fmla="*/ 6089368 w 6451109"/>
              <a:gd name="connsiteY57" fmla="*/ 381837 h 1235947"/>
              <a:gd name="connsiteX58" fmla="*/ 6149659 w 6451109"/>
              <a:gd name="connsiteY58" fmla="*/ 432079 h 1235947"/>
              <a:gd name="connsiteX59" fmla="*/ 6169755 w 6451109"/>
              <a:gd name="connsiteY59" fmla="*/ 462224 h 1235947"/>
              <a:gd name="connsiteX60" fmla="*/ 6199900 w 6451109"/>
              <a:gd name="connsiteY60" fmla="*/ 492369 h 1235947"/>
              <a:gd name="connsiteX61" fmla="*/ 6219997 w 6451109"/>
              <a:gd name="connsiteY61" fmla="*/ 522514 h 1235947"/>
              <a:gd name="connsiteX62" fmla="*/ 6280287 w 6451109"/>
              <a:gd name="connsiteY62" fmla="*/ 582804 h 1235947"/>
              <a:gd name="connsiteX63" fmla="*/ 6300384 w 6451109"/>
              <a:gd name="connsiteY63" fmla="*/ 612949 h 1235947"/>
              <a:gd name="connsiteX64" fmla="*/ 6380771 w 6451109"/>
              <a:gd name="connsiteY64" fmla="*/ 703384 h 1235947"/>
              <a:gd name="connsiteX65" fmla="*/ 6410916 w 6451109"/>
              <a:gd name="connsiteY65" fmla="*/ 783771 h 1235947"/>
              <a:gd name="connsiteX66" fmla="*/ 6431012 w 6451109"/>
              <a:gd name="connsiteY66" fmla="*/ 844061 h 1235947"/>
              <a:gd name="connsiteX67" fmla="*/ 6451109 w 6451109"/>
              <a:gd name="connsiteY67" fmla="*/ 914400 h 1235947"/>
              <a:gd name="connsiteX68" fmla="*/ 6441061 w 6451109"/>
              <a:gd name="connsiteY68" fmla="*/ 1085222 h 1235947"/>
              <a:gd name="connsiteX69" fmla="*/ 6431012 w 6451109"/>
              <a:gd name="connsiteY69" fmla="*/ 1115367 h 1235947"/>
              <a:gd name="connsiteX70" fmla="*/ 6370722 w 6451109"/>
              <a:gd name="connsiteY70" fmla="*/ 1145512 h 1235947"/>
              <a:gd name="connsiteX71" fmla="*/ 6340577 w 6451109"/>
              <a:gd name="connsiteY71" fmla="*/ 1165608 h 1235947"/>
              <a:gd name="connsiteX72" fmla="*/ 6219997 w 6451109"/>
              <a:gd name="connsiteY72" fmla="*/ 1195753 h 1235947"/>
              <a:gd name="connsiteX73" fmla="*/ 5958740 w 6451109"/>
              <a:gd name="connsiteY73" fmla="*/ 1205802 h 1235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6451109" h="1235947">
                <a:moveTo>
                  <a:pt x="402001" y="1235947"/>
                </a:moveTo>
                <a:cubicBezTo>
                  <a:pt x="370483" y="1220187"/>
                  <a:pt x="289726" y="1183962"/>
                  <a:pt x="261324" y="1155560"/>
                </a:cubicBezTo>
                <a:cubicBezTo>
                  <a:pt x="247926" y="1142162"/>
                  <a:pt x="235926" y="1127203"/>
                  <a:pt x="221131" y="1115367"/>
                </a:cubicBezTo>
                <a:cubicBezTo>
                  <a:pt x="202270" y="1100278"/>
                  <a:pt x="177920" y="1092252"/>
                  <a:pt x="160841" y="1075173"/>
                </a:cubicBezTo>
                <a:cubicBezTo>
                  <a:pt x="150793" y="1065125"/>
                  <a:pt x="141485" y="1054276"/>
                  <a:pt x="130696" y="1045028"/>
                </a:cubicBezTo>
                <a:cubicBezTo>
                  <a:pt x="99231" y="1018058"/>
                  <a:pt x="85291" y="1016796"/>
                  <a:pt x="60357" y="984738"/>
                </a:cubicBezTo>
                <a:cubicBezTo>
                  <a:pt x="45528" y="965673"/>
                  <a:pt x="20164" y="924448"/>
                  <a:pt x="20164" y="924448"/>
                </a:cubicBezTo>
                <a:cubicBezTo>
                  <a:pt x="13465" y="904351"/>
                  <a:pt x="-1108" y="885309"/>
                  <a:pt x="67" y="864158"/>
                </a:cubicBezTo>
                <a:cubicBezTo>
                  <a:pt x="4668" y="781352"/>
                  <a:pt x="2409" y="702897"/>
                  <a:pt x="20164" y="622997"/>
                </a:cubicBezTo>
                <a:cubicBezTo>
                  <a:pt x="22462" y="612657"/>
                  <a:pt x="27302" y="603036"/>
                  <a:pt x="30212" y="592852"/>
                </a:cubicBezTo>
                <a:cubicBezTo>
                  <a:pt x="35676" y="573728"/>
                  <a:pt x="50809" y="501917"/>
                  <a:pt x="60357" y="492369"/>
                </a:cubicBezTo>
                <a:lnTo>
                  <a:pt x="90502" y="462224"/>
                </a:lnTo>
                <a:cubicBezTo>
                  <a:pt x="93852" y="452176"/>
                  <a:pt x="93934" y="440350"/>
                  <a:pt x="100551" y="432079"/>
                </a:cubicBezTo>
                <a:cubicBezTo>
                  <a:pt x="108095" y="422649"/>
                  <a:pt x="121418" y="419713"/>
                  <a:pt x="130696" y="411982"/>
                </a:cubicBezTo>
                <a:cubicBezTo>
                  <a:pt x="180875" y="370166"/>
                  <a:pt x="138010" y="389447"/>
                  <a:pt x="190986" y="371789"/>
                </a:cubicBezTo>
                <a:cubicBezTo>
                  <a:pt x="252076" y="331062"/>
                  <a:pt x="187168" y="369452"/>
                  <a:pt x="261324" y="341644"/>
                </a:cubicBezTo>
                <a:cubicBezTo>
                  <a:pt x="275350" y="336384"/>
                  <a:pt x="287307" y="326284"/>
                  <a:pt x="301518" y="321547"/>
                </a:cubicBezTo>
                <a:cubicBezTo>
                  <a:pt x="317721" y="316146"/>
                  <a:pt x="335401" y="316406"/>
                  <a:pt x="351760" y="311498"/>
                </a:cubicBezTo>
                <a:cubicBezTo>
                  <a:pt x="369036" y="306315"/>
                  <a:pt x="385519" y="298727"/>
                  <a:pt x="402001" y="291402"/>
                </a:cubicBezTo>
                <a:cubicBezTo>
                  <a:pt x="415689" y="285318"/>
                  <a:pt x="427792" y="275420"/>
                  <a:pt x="442195" y="271305"/>
                </a:cubicBezTo>
                <a:cubicBezTo>
                  <a:pt x="491683" y="257165"/>
                  <a:pt x="560326" y="248687"/>
                  <a:pt x="613017" y="241160"/>
                </a:cubicBezTo>
                <a:cubicBezTo>
                  <a:pt x="699265" y="212412"/>
                  <a:pt x="561977" y="256432"/>
                  <a:pt x="703452" y="221063"/>
                </a:cubicBezTo>
                <a:cubicBezTo>
                  <a:pt x="724003" y="215925"/>
                  <a:pt x="742847" y="204450"/>
                  <a:pt x="763742" y="200967"/>
                </a:cubicBezTo>
                <a:cubicBezTo>
                  <a:pt x="850669" y="186478"/>
                  <a:pt x="803815" y="193445"/>
                  <a:pt x="904419" y="180870"/>
                </a:cubicBezTo>
                <a:cubicBezTo>
                  <a:pt x="928306" y="172908"/>
                  <a:pt x="949530" y="164978"/>
                  <a:pt x="974757" y="160773"/>
                </a:cubicBezTo>
                <a:cubicBezTo>
                  <a:pt x="1001394" y="156333"/>
                  <a:pt x="1028507" y="155164"/>
                  <a:pt x="1055144" y="150725"/>
                </a:cubicBezTo>
                <a:cubicBezTo>
                  <a:pt x="1068766" y="148455"/>
                  <a:pt x="1081716" y="142947"/>
                  <a:pt x="1095338" y="140677"/>
                </a:cubicBezTo>
                <a:cubicBezTo>
                  <a:pt x="1121974" y="136238"/>
                  <a:pt x="1149088" y="135067"/>
                  <a:pt x="1175724" y="130628"/>
                </a:cubicBezTo>
                <a:cubicBezTo>
                  <a:pt x="1189346" y="128358"/>
                  <a:pt x="1202296" y="122850"/>
                  <a:pt x="1215918" y="120580"/>
                </a:cubicBezTo>
                <a:cubicBezTo>
                  <a:pt x="1242555" y="116140"/>
                  <a:pt x="1269668" y="114971"/>
                  <a:pt x="1296305" y="110531"/>
                </a:cubicBezTo>
                <a:cubicBezTo>
                  <a:pt x="1309927" y="108261"/>
                  <a:pt x="1322849" y="102583"/>
                  <a:pt x="1336498" y="100483"/>
                </a:cubicBezTo>
                <a:cubicBezTo>
                  <a:pt x="1366476" y="95871"/>
                  <a:pt x="1396788" y="93784"/>
                  <a:pt x="1426933" y="90435"/>
                </a:cubicBezTo>
                <a:cubicBezTo>
                  <a:pt x="1518087" y="67645"/>
                  <a:pt x="1405466" y="94337"/>
                  <a:pt x="1537465" y="70338"/>
                </a:cubicBezTo>
                <a:cubicBezTo>
                  <a:pt x="1551053" y="67868"/>
                  <a:pt x="1564071" y="62760"/>
                  <a:pt x="1577659" y="60290"/>
                </a:cubicBezTo>
                <a:cubicBezTo>
                  <a:pt x="1603363" y="55616"/>
                  <a:pt x="1705867" y="42695"/>
                  <a:pt x="1728384" y="40193"/>
                </a:cubicBezTo>
                <a:cubicBezTo>
                  <a:pt x="1931039" y="17676"/>
                  <a:pt x="1966036" y="12489"/>
                  <a:pt x="2190608" y="10048"/>
                </a:cubicBezTo>
                <a:lnTo>
                  <a:pt x="3768199" y="0"/>
                </a:lnTo>
                <a:cubicBezTo>
                  <a:pt x="4184084" y="34656"/>
                  <a:pt x="3744483" y="904"/>
                  <a:pt x="4732841" y="20096"/>
                </a:cubicBezTo>
                <a:cubicBezTo>
                  <a:pt x="4801106" y="21422"/>
                  <a:pt x="4942891" y="29346"/>
                  <a:pt x="5024243" y="40193"/>
                </a:cubicBezTo>
                <a:cubicBezTo>
                  <a:pt x="5041172" y="42450"/>
                  <a:pt x="5057813" y="46536"/>
                  <a:pt x="5074485" y="50241"/>
                </a:cubicBezTo>
                <a:cubicBezTo>
                  <a:pt x="5087966" y="53237"/>
                  <a:pt x="5101450" y="56322"/>
                  <a:pt x="5114678" y="60290"/>
                </a:cubicBezTo>
                <a:cubicBezTo>
                  <a:pt x="5114768" y="60317"/>
                  <a:pt x="5189996" y="85396"/>
                  <a:pt x="5205113" y="90435"/>
                </a:cubicBezTo>
                <a:lnTo>
                  <a:pt x="5235259" y="100483"/>
                </a:lnTo>
                <a:cubicBezTo>
                  <a:pt x="5245307" y="103832"/>
                  <a:pt x="5255128" y="107962"/>
                  <a:pt x="5265404" y="110531"/>
                </a:cubicBezTo>
                <a:cubicBezTo>
                  <a:pt x="5278802" y="113881"/>
                  <a:pt x="5292369" y="116612"/>
                  <a:pt x="5305597" y="120580"/>
                </a:cubicBezTo>
                <a:cubicBezTo>
                  <a:pt x="5325887" y="126667"/>
                  <a:pt x="5345790" y="133978"/>
                  <a:pt x="5365887" y="140677"/>
                </a:cubicBezTo>
                <a:cubicBezTo>
                  <a:pt x="5375935" y="144026"/>
                  <a:pt x="5385756" y="148156"/>
                  <a:pt x="5396032" y="150725"/>
                </a:cubicBezTo>
                <a:cubicBezTo>
                  <a:pt x="5409430" y="154074"/>
                  <a:pt x="5422722" y="157879"/>
                  <a:pt x="5436226" y="160773"/>
                </a:cubicBezTo>
                <a:cubicBezTo>
                  <a:pt x="5469625" y="167930"/>
                  <a:pt x="5503215" y="174171"/>
                  <a:pt x="5536709" y="180870"/>
                </a:cubicBezTo>
                <a:cubicBezTo>
                  <a:pt x="5553456" y="184219"/>
                  <a:pt x="5570044" y="188503"/>
                  <a:pt x="5586951" y="190918"/>
                </a:cubicBezTo>
                <a:cubicBezTo>
                  <a:pt x="5610397" y="194268"/>
                  <a:pt x="5634065" y="196322"/>
                  <a:pt x="5657289" y="200967"/>
                </a:cubicBezTo>
                <a:cubicBezTo>
                  <a:pt x="5684373" y="206384"/>
                  <a:pt x="5710880" y="214364"/>
                  <a:pt x="5737676" y="221063"/>
                </a:cubicBezTo>
                <a:lnTo>
                  <a:pt x="5858256" y="251208"/>
                </a:lnTo>
                <a:cubicBezTo>
                  <a:pt x="5871654" y="254558"/>
                  <a:pt x="5885348" y="256890"/>
                  <a:pt x="5898450" y="261257"/>
                </a:cubicBezTo>
                <a:lnTo>
                  <a:pt x="5958740" y="281353"/>
                </a:lnTo>
                <a:cubicBezTo>
                  <a:pt x="5968788" y="288052"/>
                  <a:pt x="5978400" y="295458"/>
                  <a:pt x="5988885" y="301450"/>
                </a:cubicBezTo>
                <a:cubicBezTo>
                  <a:pt x="6001890" y="308882"/>
                  <a:pt x="6017381" y="312190"/>
                  <a:pt x="6029078" y="321547"/>
                </a:cubicBezTo>
                <a:cubicBezTo>
                  <a:pt x="6051271" y="339302"/>
                  <a:pt x="6065720" y="366072"/>
                  <a:pt x="6089368" y="381837"/>
                </a:cubicBezTo>
                <a:cubicBezTo>
                  <a:pt x="6119006" y="401596"/>
                  <a:pt x="6125483" y="403068"/>
                  <a:pt x="6149659" y="432079"/>
                </a:cubicBezTo>
                <a:cubicBezTo>
                  <a:pt x="6157390" y="441356"/>
                  <a:pt x="6162024" y="452947"/>
                  <a:pt x="6169755" y="462224"/>
                </a:cubicBezTo>
                <a:cubicBezTo>
                  <a:pt x="6178852" y="473141"/>
                  <a:pt x="6190803" y="481452"/>
                  <a:pt x="6199900" y="492369"/>
                </a:cubicBezTo>
                <a:cubicBezTo>
                  <a:pt x="6207631" y="501647"/>
                  <a:pt x="6211974" y="513488"/>
                  <a:pt x="6219997" y="522514"/>
                </a:cubicBezTo>
                <a:cubicBezTo>
                  <a:pt x="6238879" y="543756"/>
                  <a:pt x="6264522" y="559156"/>
                  <a:pt x="6280287" y="582804"/>
                </a:cubicBezTo>
                <a:cubicBezTo>
                  <a:pt x="6286986" y="592852"/>
                  <a:pt x="6292361" y="603923"/>
                  <a:pt x="6300384" y="612949"/>
                </a:cubicBezTo>
                <a:cubicBezTo>
                  <a:pt x="6392157" y="716193"/>
                  <a:pt x="6335160" y="634968"/>
                  <a:pt x="6380771" y="703384"/>
                </a:cubicBezTo>
                <a:cubicBezTo>
                  <a:pt x="6402526" y="790409"/>
                  <a:pt x="6375885" y="696193"/>
                  <a:pt x="6410916" y="783771"/>
                </a:cubicBezTo>
                <a:cubicBezTo>
                  <a:pt x="6418783" y="803440"/>
                  <a:pt x="6424313" y="823964"/>
                  <a:pt x="6431012" y="844061"/>
                </a:cubicBezTo>
                <a:cubicBezTo>
                  <a:pt x="6445431" y="887319"/>
                  <a:pt x="6438488" y="863915"/>
                  <a:pt x="6451109" y="914400"/>
                </a:cubicBezTo>
                <a:cubicBezTo>
                  <a:pt x="6447760" y="971341"/>
                  <a:pt x="6446737" y="1028466"/>
                  <a:pt x="6441061" y="1085222"/>
                </a:cubicBezTo>
                <a:cubicBezTo>
                  <a:pt x="6440007" y="1095761"/>
                  <a:pt x="6437629" y="1107096"/>
                  <a:pt x="6431012" y="1115367"/>
                </a:cubicBezTo>
                <a:cubicBezTo>
                  <a:pt x="6411816" y="1139362"/>
                  <a:pt x="6394991" y="1133377"/>
                  <a:pt x="6370722" y="1145512"/>
                </a:cubicBezTo>
                <a:cubicBezTo>
                  <a:pt x="6359920" y="1150913"/>
                  <a:pt x="6351613" y="1160703"/>
                  <a:pt x="6340577" y="1165608"/>
                </a:cubicBezTo>
                <a:cubicBezTo>
                  <a:pt x="6289769" y="1188189"/>
                  <a:pt x="6273474" y="1186030"/>
                  <a:pt x="6219997" y="1195753"/>
                </a:cubicBezTo>
                <a:cubicBezTo>
                  <a:pt x="6088855" y="1219597"/>
                  <a:pt x="6235956" y="1205802"/>
                  <a:pt x="5958740" y="1205802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DFB0CE1-305B-8845-9FE5-3AF94289FE7C}"/>
              </a:ext>
            </a:extLst>
          </p:cNvPr>
          <p:cNvSpPr txBox="1"/>
          <p:nvPr/>
        </p:nvSpPr>
        <p:spPr>
          <a:xfrm>
            <a:off x="911273" y="5715890"/>
            <a:ext cx="1048685" cy="2816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yield()</a:t>
            </a:r>
            <a:endParaRPr lang="ko-KR" altLang="en-US" sz="1600" dirty="0">
              <a:solidFill>
                <a:prstClr val="black"/>
              </a:solidFill>
              <a:latin typeface="Courier New" panose="02070309020205020404" pitchFamily="49" charset="0"/>
              <a:ea typeface="맑은 고딕" pitchFamily="50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561888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Sleep in original pintos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Loop-based waiting up to the given tick.</a:t>
            </a:r>
          </a:p>
          <a:p>
            <a:r>
              <a:rPr lang="en-US" altLang="ko-KR" sz="1800" dirty="0"/>
              <a:t>The thread that called this function is inserted to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ready_list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/>
              <a:t>after the given tick.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thread_yield</a:t>
            </a:r>
            <a:r>
              <a:rPr lang="en-US" altLang="ko-KR" sz="1600" dirty="0"/>
              <a:t>() : yield the </a:t>
            </a:r>
            <a:r>
              <a:rPr lang="en-US" altLang="ko-KR" sz="1600" dirty="0" err="1"/>
              <a:t>cpu</a:t>
            </a:r>
            <a:r>
              <a:rPr lang="en-US" altLang="ko-KR" sz="1600" dirty="0"/>
              <a:t> and insert thread to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ready_list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timer_ticks</a:t>
            </a:r>
            <a:r>
              <a:rPr lang="en-US" altLang="ko-KR" sz="1600" dirty="0"/>
              <a:t>() : return the value of the current tick.</a:t>
            </a:r>
          </a:p>
          <a:p>
            <a:pPr lvl="1"/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timer_elased</a:t>
            </a:r>
            <a:r>
              <a:rPr lang="en-US" altLang="ko-KR" sz="1600" dirty="0"/>
              <a:t>() : return how many ticks have passed since the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  <a:r>
              <a:rPr lang="en-US" altLang="ko-KR" sz="1600" dirty="0"/>
              <a:t>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18595" y="2571537"/>
            <a:ext cx="6778247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252000">
            <a:spAutoFit/>
          </a:bodyPr>
          <a:lstStyle/>
          <a:p>
            <a:pPr algn="just"/>
            <a:r>
              <a:rPr lang="en-US" altLang="ko-KR" dirty="0">
                <a:solidFill>
                  <a:srgbClr val="00B050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void</a:t>
            </a:r>
            <a:r>
              <a:rPr lang="en-US" altLang="ko-KR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timer_sleep</a:t>
            </a:r>
            <a:r>
              <a:rPr lang="en-US" altLang="ko-KR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(</a:t>
            </a:r>
            <a:r>
              <a:rPr lang="en-US" altLang="ko-KR" dirty="0">
                <a:solidFill>
                  <a:srgbClr val="00B050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int64_t</a:t>
            </a:r>
            <a:r>
              <a:rPr lang="en-US" altLang="ko-KR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ticks) </a:t>
            </a:r>
          </a:p>
          <a:p>
            <a:pPr algn="just"/>
            <a:r>
              <a:rPr lang="en-US" altLang="ko-KR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{</a:t>
            </a:r>
          </a:p>
          <a:p>
            <a:pPr algn="just"/>
            <a:r>
              <a:rPr lang="en-US" altLang="ko-KR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   </a:t>
            </a:r>
            <a:r>
              <a:rPr lang="en-US" altLang="ko-KR" dirty="0">
                <a:solidFill>
                  <a:srgbClr val="00B050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int64_t</a:t>
            </a:r>
            <a:r>
              <a:rPr lang="en-US" altLang="ko-KR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start = </a:t>
            </a:r>
            <a:r>
              <a:rPr lang="en-US" altLang="ko-KR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timer_ticks</a:t>
            </a:r>
            <a:r>
              <a:rPr lang="en-US" altLang="ko-KR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();</a:t>
            </a:r>
          </a:p>
          <a:p>
            <a:pPr algn="just"/>
            <a:endParaRPr lang="en-US" altLang="ko-KR" dirty="0">
              <a:solidFill>
                <a:srgbClr val="F79646">
                  <a:lumMod val="75000"/>
                </a:srgbClr>
              </a:solidFill>
              <a:latin typeface="Courier New" panose="02070309020205020404" pitchFamily="49" charset="0"/>
              <a:ea typeface="맑은 고딕" pitchFamily="50" charset="-127"/>
              <a:cs typeface="Courier New" panose="02070309020205020404" pitchFamily="49" charset="0"/>
            </a:endParaRPr>
          </a:p>
          <a:p>
            <a:pPr algn="just"/>
            <a:r>
              <a:rPr lang="en-US" altLang="ko-KR" dirty="0">
                <a:solidFill>
                  <a:srgbClr val="F79646">
                    <a:lumMod val="75000"/>
                  </a:srgbClr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   while</a:t>
            </a:r>
            <a:r>
              <a:rPr lang="en-US" altLang="ko-KR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(</a:t>
            </a:r>
            <a:r>
              <a:rPr lang="en-US" altLang="ko-KR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timer_elapsed</a:t>
            </a:r>
            <a:r>
              <a:rPr lang="en-US" altLang="ko-KR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(start) &lt; ticks) </a:t>
            </a:r>
          </a:p>
          <a:p>
            <a:pPr algn="just"/>
            <a:r>
              <a:rPr lang="en-US" altLang="ko-KR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       </a:t>
            </a:r>
            <a:r>
              <a:rPr lang="en-US" altLang="ko-KR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thread_yield</a:t>
            </a:r>
            <a:r>
              <a:rPr lang="en-US" altLang="ko-KR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();</a:t>
            </a:r>
          </a:p>
          <a:p>
            <a:pPr algn="just"/>
            <a:r>
              <a:rPr lang="en-US" altLang="ko-KR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}</a:t>
            </a:r>
            <a:endParaRPr lang="ko-KR" altLang="en-US" dirty="0">
              <a:solidFill>
                <a:prstClr val="black"/>
              </a:solidFill>
              <a:latin typeface="Courier New" panose="02070309020205020404" pitchFamily="49" charset="0"/>
              <a:ea typeface="맑은 고딕" pitchFamily="50" charset="-127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5616" y="2204864"/>
            <a:ext cx="5040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pintos/</a:t>
            </a:r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/device/</a:t>
            </a:r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timer.c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835696" y="3651657"/>
            <a:ext cx="5328592" cy="614576"/>
          </a:xfrm>
          <a:prstGeom prst="roundRect">
            <a:avLst>
              <a:gd name="adj" fmla="val 7503"/>
            </a:avLst>
          </a:prstGeom>
          <a:noFill/>
          <a:ln w="12700">
            <a:solidFill>
              <a:srgbClr val="FF0000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prstClr val="white"/>
              </a:solidFill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411690498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thread_yield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Yield the </a:t>
            </a:r>
            <a:r>
              <a:rPr lang="en-US" altLang="ko-KR" dirty="0" err="1"/>
              <a:t>cpu</a:t>
            </a:r>
            <a:r>
              <a:rPr lang="en-US" altLang="ko-KR" dirty="0"/>
              <a:t> and insert the thread to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ready_list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62760" y="1844824"/>
            <a:ext cx="7180380" cy="3416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25200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void</a:t>
            </a:r>
            <a:r>
              <a:rPr lang="en-US" altLang="ko-KR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thread_yield</a:t>
            </a:r>
            <a:r>
              <a:rPr lang="en-US" altLang="ko-KR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(</a:t>
            </a:r>
            <a:r>
              <a:rPr lang="en-US" altLang="ko-KR" dirty="0">
                <a:solidFill>
                  <a:srgbClr val="00B050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void</a:t>
            </a:r>
            <a:r>
              <a:rPr lang="en-US" altLang="ko-KR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) </a:t>
            </a:r>
          </a:p>
          <a:p>
            <a:r>
              <a:rPr lang="en-US" altLang="ko-KR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{</a:t>
            </a:r>
          </a:p>
          <a:p>
            <a:r>
              <a:rPr lang="en-US" altLang="ko-KR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   </a:t>
            </a:r>
            <a:r>
              <a:rPr lang="en-US" altLang="ko-KR" dirty="0" err="1">
                <a:solidFill>
                  <a:srgbClr val="00B050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struct</a:t>
            </a:r>
            <a:r>
              <a:rPr lang="en-US" altLang="ko-KR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thread *cur = </a:t>
            </a:r>
            <a:r>
              <a:rPr lang="en-US" altLang="ko-KR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thread_current</a:t>
            </a:r>
            <a:r>
              <a:rPr lang="en-US" altLang="ko-KR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();</a:t>
            </a:r>
          </a:p>
          <a:p>
            <a:r>
              <a:rPr lang="en-US" altLang="ko-KR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   </a:t>
            </a:r>
            <a:r>
              <a:rPr lang="en-US" altLang="ko-KR" dirty="0" err="1">
                <a:solidFill>
                  <a:srgbClr val="00B050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enum</a:t>
            </a:r>
            <a:r>
              <a:rPr lang="en-US" altLang="ko-KR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intr_level</a:t>
            </a:r>
            <a:r>
              <a:rPr lang="en-US" altLang="ko-KR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old_level</a:t>
            </a:r>
            <a:r>
              <a:rPr lang="en-US" altLang="ko-KR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;</a:t>
            </a:r>
          </a:p>
          <a:p>
            <a:r>
              <a:rPr lang="en-US" altLang="ko-KR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 </a:t>
            </a:r>
          </a:p>
          <a:p>
            <a:r>
              <a:rPr lang="en-US" altLang="ko-KR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   </a:t>
            </a:r>
            <a:r>
              <a:rPr lang="en-US" altLang="ko-KR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old_level</a:t>
            </a:r>
            <a:r>
              <a:rPr lang="en-US" altLang="ko-KR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= </a:t>
            </a:r>
            <a:r>
              <a:rPr lang="en-US" altLang="ko-KR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intr_disable</a:t>
            </a:r>
            <a:r>
              <a:rPr lang="en-US" altLang="ko-KR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();</a:t>
            </a:r>
          </a:p>
          <a:p>
            <a:r>
              <a:rPr lang="en-US" altLang="ko-KR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   </a:t>
            </a:r>
            <a:r>
              <a:rPr lang="en-US" altLang="ko-KR" dirty="0">
                <a:solidFill>
                  <a:srgbClr val="F79646">
                    <a:lumMod val="75000"/>
                  </a:srgbClr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if</a:t>
            </a:r>
            <a:r>
              <a:rPr lang="en-US" altLang="ko-KR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(cur != </a:t>
            </a:r>
            <a:r>
              <a:rPr lang="en-US" altLang="ko-KR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idle_thread</a:t>
            </a:r>
            <a:r>
              <a:rPr lang="en-US" altLang="ko-KR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) </a:t>
            </a:r>
          </a:p>
          <a:p>
            <a:r>
              <a:rPr lang="en-US" altLang="ko-KR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       </a:t>
            </a:r>
            <a:r>
              <a:rPr lang="en-US" altLang="ko-KR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list_push_back</a:t>
            </a:r>
            <a:r>
              <a:rPr lang="en-US" altLang="ko-KR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(&amp;</a:t>
            </a:r>
            <a:r>
              <a:rPr lang="en-US" altLang="ko-KR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ready_list</a:t>
            </a:r>
            <a:r>
              <a:rPr lang="en-US" altLang="ko-KR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, &amp;cur-&gt;</a:t>
            </a:r>
            <a:r>
              <a:rPr lang="en-US" altLang="ko-KR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elem</a:t>
            </a:r>
            <a:r>
              <a:rPr lang="en-US" altLang="ko-KR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);</a:t>
            </a:r>
          </a:p>
          <a:p>
            <a:r>
              <a:rPr lang="en-US" altLang="ko-KR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   cur-&gt;status = THREAD_READY;</a:t>
            </a:r>
          </a:p>
          <a:p>
            <a:r>
              <a:rPr lang="en-US" altLang="ko-KR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   schedule ();</a:t>
            </a:r>
          </a:p>
          <a:p>
            <a:r>
              <a:rPr lang="en-US" altLang="ko-KR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   </a:t>
            </a:r>
            <a:r>
              <a:rPr lang="en-US" altLang="ko-KR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intr_set_level</a:t>
            </a:r>
            <a:r>
              <a:rPr lang="en-US" altLang="ko-KR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(</a:t>
            </a:r>
            <a:r>
              <a:rPr lang="en-US" altLang="ko-KR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old_level</a:t>
            </a:r>
            <a:r>
              <a:rPr lang="en-US" altLang="ko-KR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);</a:t>
            </a:r>
          </a:p>
          <a:p>
            <a:r>
              <a:rPr lang="en-US" altLang="ko-KR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}</a:t>
            </a:r>
            <a:endParaRPr lang="ko-KR" altLang="en-US" dirty="0">
              <a:solidFill>
                <a:prstClr val="black"/>
              </a:solidFill>
              <a:latin typeface="Courier New" panose="02070309020205020404" pitchFamily="49" charset="0"/>
              <a:ea typeface="맑은 고딕" pitchFamily="50" charset="-127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7250" y="1506270"/>
            <a:ext cx="5040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pintos/</a:t>
            </a:r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/device/</a:t>
            </a:r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timer.c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B4D076E-9256-EE4C-86E1-F701DD4E5262}"/>
              </a:ext>
            </a:extLst>
          </p:cNvPr>
          <p:cNvSpPr/>
          <p:nvPr/>
        </p:nvSpPr>
        <p:spPr>
          <a:xfrm>
            <a:off x="1619672" y="4293096"/>
            <a:ext cx="1872208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704738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functions in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thread_yield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>
                <a:cs typeface="Courier New" panose="02070309020205020404" pitchFamily="49" charset="0"/>
              </a:rPr>
              <a:t>Description of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thread_yield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ko-KR" sz="1800" dirty="0"/>
          </a:p>
          <a:p>
            <a:pPr marL="57150" indent="0"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thread_current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altLang="ko-KR" sz="1600" dirty="0"/>
              <a:t>Return the current thread.</a:t>
            </a:r>
          </a:p>
          <a:p>
            <a:pPr marL="57150" indent="0"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intr_disable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altLang="ko-KR" sz="1600" dirty="0"/>
              <a:t>Disable the interrupt and return previous interrupt state.</a:t>
            </a:r>
          </a:p>
          <a:p>
            <a:pPr marL="57150" indent="0"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intr_set_level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old_level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altLang="ko-KR" sz="1600" dirty="0"/>
              <a:t>Set a state of interrupt to the state passed to parameter and return previous interrupt state.</a:t>
            </a:r>
          </a:p>
          <a:p>
            <a:pPr marL="57150" indent="0"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list_push_back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ready_list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&amp;cur-&gt;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altLang="ko-KR" sz="1600" dirty="0"/>
              <a:t>Insert the given entry to the last of list.</a:t>
            </a:r>
          </a:p>
          <a:p>
            <a:pPr marL="57150" indent="0"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schedule()</a:t>
            </a:r>
          </a:p>
          <a:p>
            <a:pPr lvl="1"/>
            <a:r>
              <a:rPr lang="en-US" altLang="ko-KR" sz="1600" dirty="0"/>
              <a:t>Do context switch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endParaRPr lang="ko-KR" altLang="en-US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599374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elvetica" pitchFamily="2" charset="0"/>
              </a:rPr>
              <a:t>Design: use ‘blocked’ state for new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timer_sleep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/>
          <a:p>
            <a:r>
              <a:rPr lang="en-US" altLang="ko-KR" dirty="0"/>
              <a:t>Save CPU cycle and power consumption.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23625" y="1956574"/>
            <a:ext cx="8424839" cy="3416642"/>
            <a:chOff x="251617" y="1668542"/>
            <a:chExt cx="8424839" cy="3416642"/>
          </a:xfrm>
        </p:grpSpPr>
        <p:sp>
          <p:nvSpPr>
            <p:cNvPr id="8" name="타원 7"/>
            <p:cNvSpPr/>
            <p:nvPr/>
          </p:nvSpPr>
          <p:spPr>
            <a:xfrm>
              <a:off x="1043608" y="2276872"/>
              <a:ext cx="2016224" cy="100811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ready</a:t>
              </a:r>
              <a:endParaRPr lang="ko-KR" altLang="en-US" sz="2400" b="1" dirty="0" err="1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3489135" y="2276872"/>
              <a:ext cx="2451017" cy="100811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Running</a:t>
              </a:r>
            </a:p>
          </p:txBody>
        </p:sp>
        <p:sp>
          <p:nvSpPr>
            <p:cNvPr id="10" name="타원 9"/>
            <p:cNvSpPr/>
            <p:nvPr/>
          </p:nvSpPr>
          <p:spPr>
            <a:xfrm>
              <a:off x="6660232" y="2276872"/>
              <a:ext cx="2016224" cy="100811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dying</a:t>
              </a:r>
              <a:endParaRPr lang="ko-KR" altLang="en-US" sz="2400" b="1" dirty="0" err="1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2481024" y="4077072"/>
              <a:ext cx="2016224" cy="100811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blocked</a:t>
              </a:r>
              <a:endParaRPr lang="ko-KR" altLang="en-US" sz="2400" b="1" dirty="0" err="1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2" name="구부러진 연결선 11"/>
            <p:cNvCxnSpPr>
              <a:stCxn id="13" idx="2"/>
              <a:endCxn id="8" idx="1"/>
            </p:cNvCxnSpPr>
            <p:nvPr/>
          </p:nvCxnSpPr>
          <p:spPr>
            <a:xfrm rot="16200000" flipH="1">
              <a:off x="1016140" y="2101769"/>
              <a:ext cx="363659" cy="281815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51617" y="1691516"/>
              <a:ext cx="16108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Create thread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4" name="구부러진 연결선 13"/>
            <p:cNvCxnSpPr>
              <a:cxnSpLocks/>
              <a:stCxn id="8" idx="7"/>
              <a:endCxn id="9" idx="1"/>
            </p:cNvCxnSpPr>
            <p:nvPr/>
          </p:nvCxnSpPr>
          <p:spPr>
            <a:xfrm rot="5400000" flipH="1" flipV="1">
              <a:off x="3306320" y="1882750"/>
              <a:ext cx="12700" cy="1083515"/>
            </a:xfrm>
            <a:prstGeom prst="curvedConnector3">
              <a:avLst>
                <a:gd name="adj1" fmla="val 2962480"/>
              </a:avLst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구부러진 연결선 14"/>
            <p:cNvCxnSpPr>
              <a:cxnSpLocks/>
              <a:stCxn id="9" idx="3"/>
              <a:endCxn id="8" idx="5"/>
            </p:cNvCxnSpPr>
            <p:nvPr/>
          </p:nvCxnSpPr>
          <p:spPr>
            <a:xfrm rot="5400000">
              <a:off x="3306321" y="2595592"/>
              <a:ext cx="12700" cy="1083515"/>
            </a:xfrm>
            <a:prstGeom prst="curvedConnector3">
              <a:avLst>
                <a:gd name="adj1" fmla="val 2962480"/>
              </a:avLst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259910" y="1668542"/>
              <a:ext cx="24766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Selected by scheduler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14302" y="3429000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anose="02070309020205020404" pitchFamily="49" charset="0"/>
                </a:rPr>
                <a:t>yield()</a:t>
              </a:r>
              <a:endParaRPr lang="ko-KR" altLang="en-US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endParaRPr>
            </a:p>
          </p:txBody>
        </p:sp>
        <p:cxnSp>
          <p:nvCxnSpPr>
            <p:cNvPr id="18" name="구부러진 연결선 17"/>
            <p:cNvCxnSpPr>
              <a:cxnSpLocks/>
              <a:stCxn id="9" idx="4"/>
              <a:endCxn id="11" idx="6"/>
            </p:cNvCxnSpPr>
            <p:nvPr/>
          </p:nvCxnSpPr>
          <p:spPr>
            <a:xfrm rot="5400000">
              <a:off x="3957874" y="3824358"/>
              <a:ext cx="1296144" cy="217396"/>
            </a:xfrm>
            <a:prstGeom prst="curvedConnector2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구부러진 연결선 18"/>
            <p:cNvCxnSpPr>
              <a:stCxn id="11" idx="2"/>
              <a:endCxn id="8" idx="4"/>
            </p:cNvCxnSpPr>
            <p:nvPr/>
          </p:nvCxnSpPr>
          <p:spPr>
            <a:xfrm rot="10800000">
              <a:off x="2051720" y="3284984"/>
              <a:ext cx="429304" cy="1296144"/>
            </a:xfrm>
            <a:prstGeom prst="curvedConnector2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666805" y="3765172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anose="02070309020205020404" pitchFamily="49" charset="0"/>
                </a:rPr>
                <a:t>sleep()</a:t>
              </a:r>
              <a:endParaRPr lang="ko-KR" altLang="en-US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92190" y="3748390"/>
              <a:ext cx="1287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anose="02070309020205020404" pitchFamily="49" charset="0"/>
                </a:rPr>
                <a:t>wakeup()</a:t>
              </a:r>
              <a:endParaRPr lang="ko-KR" altLang="en-US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endParaRPr>
            </a:p>
          </p:txBody>
        </p:sp>
        <p:cxnSp>
          <p:nvCxnSpPr>
            <p:cNvPr id="22" name="구부러진 연결선 21"/>
            <p:cNvCxnSpPr>
              <a:cxnSpLocks/>
              <a:stCxn id="9" idx="7"/>
              <a:endCxn id="10" idx="1"/>
            </p:cNvCxnSpPr>
            <p:nvPr/>
          </p:nvCxnSpPr>
          <p:spPr>
            <a:xfrm rot="5400000" flipH="1" flipV="1">
              <a:off x="6268355" y="1737361"/>
              <a:ext cx="12700" cy="1374292"/>
            </a:xfrm>
            <a:prstGeom prst="curvedConnector3">
              <a:avLst>
                <a:gd name="adj1" fmla="val 2962480"/>
              </a:avLst>
            </a:prstGeom>
            <a:ln w="12700">
              <a:solidFill>
                <a:schemeClr val="tx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030665" y="1693265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exit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0297064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107352</TotalTime>
  <Words>3284</Words>
  <Application>Microsoft Office PowerPoint</Application>
  <PresentationFormat>화면 슬라이드 쇼(4:3)</PresentationFormat>
  <Paragraphs>728</Paragraphs>
  <Slides>47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48" baseType="lpstr">
      <vt:lpstr>양식_공청회_발표자료-총괄-양식</vt:lpstr>
      <vt:lpstr>Operating Systems Lab Part 1: Threads</vt:lpstr>
      <vt:lpstr>Overview</vt:lpstr>
      <vt:lpstr>PowerPoint 프레젠테이션</vt:lpstr>
      <vt:lpstr>Overview</vt:lpstr>
      <vt:lpstr>timer_sleep() in current Pintos</vt:lpstr>
      <vt:lpstr>Sleep in original pintos</vt:lpstr>
      <vt:lpstr>thread_yield()</vt:lpstr>
      <vt:lpstr>functions in thread_yield()</vt:lpstr>
      <vt:lpstr>Design: use ‘blocked’ state for new timer_sleep()</vt:lpstr>
      <vt:lpstr>Design: Sleep/wakeup-based alarm clock</vt:lpstr>
      <vt:lpstr>Implementation of Alarm Clock</vt:lpstr>
      <vt:lpstr>Global tick vs. local tick</vt:lpstr>
      <vt:lpstr>Modify thread structure</vt:lpstr>
      <vt:lpstr>Implementation of Alarm Clock</vt:lpstr>
      <vt:lpstr>Implementation of Alarm Clock</vt:lpstr>
      <vt:lpstr>thread_sleep()</vt:lpstr>
      <vt:lpstr>Implementation of Alarm Clock</vt:lpstr>
      <vt:lpstr>timer_interrupt()</vt:lpstr>
      <vt:lpstr>Summary </vt:lpstr>
      <vt:lpstr>Design tip for modularization</vt:lpstr>
      <vt:lpstr>Result</vt:lpstr>
      <vt:lpstr>PowerPoint 프레젠테이션</vt:lpstr>
      <vt:lpstr>개요</vt:lpstr>
      <vt:lpstr>설계 : Sleep/wakeup-based alarm clock</vt:lpstr>
      <vt:lpstr>고려사항 3가지 </vt:lpstr>
      <vt:lpstr>Pintos에서의 Priority</vt:lpstr>
      <vt:lpstr>우선순위 스케줄링 구현(Implementation of Priority Scheduling)</vt:lpstr>
      <vt:lpstr>thread_create()</vt:lpstr>
      <vt:lpstr>Others to modify</vt:lpstr>
      <vt:lpstr>thread_unblock 구현 힌트 (happy holiday~!^^)</vt:lpstr>
      <vt:lpstr>동기화 프리미티브 변경(Change the synchronization primitives)</vt:lpstr>
      <vt:lpstr>기존 Pintos : FIFO lock/unlock 방식, 우선순위 없</vt:lpstr>
      <vt:lpstr>우선순위 기반 lock/unlock (Priority-based lock/unlock)</vt:lpstr>
      <vt:lpstr>세마포어(Semaphore in pintos)</vt:lpstr>
      <vt:lpstr>락(Lock in pintos)</vt:lpstr>
      <vt:lpstr>조건 변수(Condition variable in pintos)</vt:lpstr>
      <vt:lpstr>Implementation of Priority Scheduling-Synchronization</vt:lpstr>
      <vt:lpstr>우선순위 역전 (Priority Inversion)</vt:lpstr>
      <vt:lpstr>PowerPoint 프레젠테이션</vt:lpstr>
      <vt:lpstr>우선순위 기부 (Priority Donation)</vt:lpstr>
      <vt:lpstr>우선순위 기부(Priority Donation)</vt:lpstr>
      <vt:lpstr>중첩된 우선순위 기부 (Nested Donation)</vt:lpstr>
      <vt:lpstr>다중 우선순위 기부 (Multiple Donation)</vt:lpstr>
      <vt:lpstr>다중 기부 데이터 구조(Data Structure for Multiple Donation)</vt:lpstr>
      <vt:lpstr>중첩 기부 데이터 구조(Data Structure for nested donataion)</vt:lpstr>
      <vt:lpstr>우선순위 기부 구현 (Implementation of Priority Donation)</vt:lpstr>
      <vt:lpstr>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Pintos Project</dc:title>
  <dc:creator>유진수 (jedisty@hanyang.ac.kr)</dc:creator>
  <cp:lastModifiedBy>Youjip Won</cp:lastModifiedBy>
  <cp:revision>4603</cp:revision>
  <cp:lastPrinted>2019-08-22T05:05:42Z</cp:lastPrinted>
  <dcterms:created xsi:type="dcterms:W3CDTF">2011-05-01T06:09:10Z</dcterms:created>
  <dcterms:modified xsi:type="dcterms:W3CDTF">2023-05-28T16:49:29Z</dcterms:modified>
</cp:coreProperties>
</file>