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3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694814"/>
            <a:ext cx="76149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5954" y="4022852"/>
            <a:ext cx="6832091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rgbClr val="3E42E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‹#›</a:t>
            </a:fld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‹#›</a:t>
            </a:fld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‹#›</a:t>
            </a:fld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‹#›</a:t>
            </a:fld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‹#›</a:t>
            </a:fld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245" y="569721"/>
            <a:ext cx="801750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467" y="1248260"/>
            <a:ext cx="8037195" cy="274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2140" y="6281072"/>
            <a:ext cx="1579880" cy="2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‹#›</a:t>
            </a:fld>
            <a:endParaRPr sz="1200">
              <a:latin typeface="宋体"/>
              <a:cs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011" y="3886200"/>
            <a:ext cx="2029967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6978" y="3438525"/>
            <a:ext cx="2499360" cy="204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0245" algn="l"/>
              </a:tabLst>
            </a:pPr>
            <a:r>
              <a:rPr sz="3800" b="1" spc="10" dirty="0">
                <a:latin typeface="微软雅黑"/>
                <a:cs typeface="微软雅黑"/>
              </a:rPr>
              <a:t>第六</a:t>
            </a:r>
            <a:r>
              <a:rPr sz="3800" b="1" dirty="0">
                <a:latin typeface="微软雅黑"/>
                <a:cs typeface="微软雅黑"/>
              </a:rPr>
              <a:t>章	图</a:t>
            </a:r>
            <a:endParaRPr sz="3800">
              <a:latin typeface="微软雅黑"/>
              <a:cs typeface="微软雅黑"/>
            </a:endParaRPr>
          </a:p>
          <a:p>
            <a:pPr marL="1057910" marR="5080" indent="-711835">
              <a:lnSpc>
                <a:spcPct val="130100"/>
              </a:lnSpc>
              <a:spcBef>
                <a:spcPts val="2555"/>
              </a:spcBef>
            </a:pPr>
            <a:r>
              <a:rPr sz="2800" b="1" dirty="0">
                <a:latin typeface="Microsoft JhengHei"/>
                <a:cs typeface="Microsoft JhengHei"/>
              </a:rPr>
              <a:t>人工智能学院 </a:t>
            </a:r>
            <a:r>
              <a:rPr sz="2800" b="1" spc="5" dirty="0">
                <a:latin typeface="Microsoft JhengHei"/>
                <a:cs typeface="Microsoft JhengHei"/>
              </a:rPr>
              <a:t>刘运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491" y="1311402"/>
            <a:ext cx="33845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u="none" spc="10" dirty="0">
                <a:solidFill>
                  <a:srgbClr val="000000"/>
                </a:solidFill>
                <a:latin typeface="微软雅黑"/>
                <a:cs typeface="微软雅黑"/>
              </a:rPr>
              <a:t>数据结构</a:t>
            </a:r>
            <a:endParaRPr sz="6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7516" y="1997710"/>
            <a:ext cx="569912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3525" indent="50165">
              <a:lnSpc>
                <a:spcPct val="145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顶点</a:t>
            </a:r>
            <a:r>
              <a:rPr sz="2400" b="1" spc="-509" dirty="0">
                <a:solidFill>
                  <a:srgbClr val="CC0000"/>
                </a:solidFill>
                <a:latin typeface="微软雅黑"/>
                <a:cs typeface="微软雅黑"/>
              </a:rPr>
              <a:t>V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的度</a:t>
            </a:r>
            <a:r>
              <a:rPr sz="2400" b="1" spc="15" dirty="0">
                <a:solidFill>
                  <a:srgbClr val="CC0000"/>
                </a:solidFill>
                <a:latin typeface="微软雅黑"/>
                <a:cs typeface="微软雅黑"/>
              </a:rPr>
              <a:t>（</a:t>
            </a:r>
            <a:r>
              <a:rPr sz="2400" b="1" spc="-495" dirty="0">
                <a:solidFill>
                  <a:srgbClr val="CC0000"/>
                </a:solidFill>
                <a:latin typeface="微软雅黑"/>
                <a:cs typeface="微软雅黑"/>
              </a:rPr>
              <a:t>TD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）</a:t>
            </a:r>
            <a:r>
              <a:rPr sz="2400" b="1" spc="-620" dirty="0">
                <a:solidFill>
                  <a:srgbClr val="CC0000"/>
                </a:solidFill>
                <a:latin typeface="微软雅黑"/>
                <a:cs typeface="微软雅黑"/>
              </a:rPr>
              <a:t>=</a:t>
            </a:r>
            <a:r>
              <a:rPr sz="2400" b="1" spc="10" dirty="0">
                <a:latin typeface="微软雅黑"/>
                <a:cs typeface="微软雅黑"/>
              </a:rPr>
              <a:t>与</a:t>
            </a:r>
            <a:r>
              <a:rPr sz="2400" b="1" spc="-509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相关联的边的数目 </a:t>
            </a:r>
            <a:r>
              <a:rPr sz="2400" b="1" spc="10" dirty="0">
                <a:solidFill>
                  <a:srgbClr val="0000CC"/>
                </a:solidFill>
                <a:latin typeface="微软雅黑"/>
                <a:cs typeface="微软雅黑"/>
              </a:rPr>
              <a:t>在有向图中：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b="1" spc="5" dirty="0">
                <a:latin typeface="微软雅黑"/>
                <a:cs typeface="微软雅黑"/>
              </a:rPr>
              <a:t>顶点</a:t>
            </a:r>
            <a:r>
              <a:rPr sz="2400" b="1" spc="-505" dirty="0">
                <a:latin typeface="微软雅黑"/>
                <a:cs typeface="微软雅黑"/>
              </a:rPr>
              <a:t>V</a:t>
            </a:r>
            <a:r>
              <a:rPr sz="2400" b="1" spc="5" dirty="0">
                <a:latin typeface="微软雅黑"/>
                <a:cs typeface="微软雅黑"/>
              </a:rPr>
              <a:t>的</a:t>
            </a:r>
            <a:r>
              <a:rPr sz="2400" b="1" spc="5" dirty="0">
                <a:solidFill>
                  <a:srgbClr val="CC0000"/>
                </a:solidFill>
                <a:latin typeface="微软雅黑"/>
                <a:cs typeface="微软雅黑"/>
              </a:rPr>
              <a:t>出度</a:t>
            </a:r>
            <a:r>
              <a:rPr sz="2400" b="1" spc="-409" dirty="0">
                <a:solidFill>
                  <a:srgbClr val="CC0000"/>
                </a:solidFill>
                <a:latin typeface="微软雅黑"/>
                <a:cs typeface="微软雅黑"/>
              </a:rPr>
              <a:t>（OD）</a:t>
            </a:r>
            <a:r>
              <a:rPr sz="2400" b="1" spc="-409" dirty="0">
                <a:latin typeface="微软雅黑"/>
                <a:cs typeface="微软雅黑"/>
              </a:rPr>
              <a:t>=</a:t>
            </a:r>
            <a:r>
              <a:rPr sz="2400" b="1" spc="5" dirty="0">
                <a:latin typeface="微软雅黑"/>
                <a:cs typeface="微软雅黑"/>
              </a:rPr>
              <a:t>以</a:t>
            </a:r>
            <a:r>
              <a:rPr sz="2400" b="1" spc="-505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为起点的有向边数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  <a:spcBef>
                <a:spcPts val="5"/>
              </a:spcBef>
            </a:pPr>
            <a:r>
              <a:rPr sz="2400" b="1" spc="10" dirty="0">
                <a:latin typeface="微软雅黑"/>
                <a:cs typeface="微软雅黑"/>
              </a:rPr>
              <a:t>顶点</a:t>
            </a:r>
            <a:r>
              <a:rPr sz="2400" b="1" spc="-509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的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入度</a:t>
            </a:r>
            <a:r>
              <a:rPr sz="2400" b="1" spc="15" dirty="0">
                <a:solidFill>
                  <a:srgbClr val="CC0000"/>
                </a:solidFill>
                <a:latin typeface="微软雅黑"/>
                <a:cs typeface="微软雅黑"/>
              </a:rPr>
              <a:t>（</a:t>
            </a:r>
            <a:r>
              <a:rPr sz="2400" b="1" spc="-145" dirty="0">
                <a:solidFill>
                  <a:srgbClr val="CC0000"/>
                </a:solidFill>
                <a:latin typeface="微软雅黑"/>
                <a:cs typeface="微软雅黑"/>
              </a:rPr>
              <a:t>ID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）</a:t>
            </a:r>
            <a:r>
              <a:rPr sz="2400" b="1" spc="-620" dirty="0">
                <a:latin typeface="微软雅黑"/>
                <a:cs typeface="微软雅黑"/>
              </a:rPr>
              <a:t>=</a:t>
            </a:r>
            <a:r>
              <a:rPr sz="2400" b="1" spc="10" dirty="0">
                <a:latin typeface="微软雅黑"/>
                <a:cs typeface="微软雅黑"/>
              </a:rPr>
              <a:t>以</a:t>
            </a:r>
            <a:r>
              <a:rPr sz="2400" b="1" spc="-509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为终点的有向边数 顶点</a:t>
            </a:r>
            <a:r>
              <a:rPr sz="2400" b="1" spc="-509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的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度</a:t>
            </a:r>
            <a:r>
              <a:rPr sz="2400" b="1" spc="-350" dirty="0">
                <a:solidFill>
                  <a:srgbClr val="CC0000"/>
                </a:solidFill>
                <a:latin typeface="微软雅黑"/>
                <a:cs typeface="微软雅黑"/>
              </a:rPr>
              <a:t>（TD）</a:t>
            </a:r>
            <a:r>
              <a:rPr sz="2400" b="1" spc="-350" dirty="0">
                <a:latin typeface="微软雅黑"/>
                <a:cs typeface="微软雅黑"/>
              </a:rPr>
              <a:t>=V</a:t>
            </a:r>
            <a:r>
              <a:rPr sz="2400" b="1" spc="10" dirty="0">
                <a:latin typeface="微软雅黑"/>
                <a:cs typeface="微软雅黑"/>
              </a:rPr>
              <a:t>的出度</a:t>
            </a:r>
            <a:r>
              <a:rPr sz="2400" b="1" spc="-565" dirty="0">
                <a:latin typeface="微软雅黑"/>
                <a:cs typeface="微软雅黑"/>
              </a:rPr>
              <a:t>+V</a:t>
            </a:r>
            <a:r>
              <a:rPr sz="2400" b="1" spc="10" dirty="0">
                <a:latin typeface="微软雅黑"/>
                <a:cs typeface="微软雅黑"/>
              </a:rPr>
              <a:t>的入度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1348562"/>
            <a:ext cx="4483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0" dirty="0">
                <a:solidFill>
                  <a:srgbClr val="C00000"/>
                </a:solidFill>
                <a:latin typeface="Microsoft JhengHei"/>
                <a:cs typeface="Microsoft JhengHei"/>
              </a:rPr>
              <a:t>（6）</a:t>
            </a:r>
            <a:r>
              <a:rPr sz="2800" b="1" dirty="0">
                <a:solidFill>
                  <a:srgbClr val="C00000"/>
                </a:solidFill>
                <a:latin typeface="Microsoft JhengHei"/>
                <a:cs typeface="Microsoft JhengHei"/>
              </a:rPr>
              <a:t>顶</a:t>
            </a:r>
            <a:r>
              <a:rPr sz="28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点</a:t>
            </a:r>
            <a:r>
              <a:rPr sz="2800" b="1" dirty="0">
                <a:solidFill>
                  <a:srgbClr val="C00000"/>
                </a:solidFill>
                <a:latin typeface="Microsoft JhengHei"/>
                <a:cs typeface="Microsoft JhengHei"/>
              </a:rPr>
              <a:t>的度、</a:t>
            </a:r>
            <a:r>
              <a:rPr sz="28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入</a:t>
            </a:r>
            <a:r>
              <a:rPr sz="2800" b="1" dirty="0">
                <a:solidFill>
                  <a:srgbClr val="C00000"/>
                </a:solidFill>
                <a:latin typeface="Microsoft JhengHei"/>
                <a:cs typeface="Microsoft JhengHei"/>
              </a:rPr>
              <a:t>度和出</a:t>
            </a:r>
            <a:r>
              <a:rPr sz="28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度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20154" y="1846326"/>
            <a:ext cx="114300" cy="719455"/>
          </a:xfrm>
          <a:custGeom>
            <a:avLst/>
            <a:gdLst/>
            <a:ahLst/>
            <a:cxnLst/>
            <a:rect l="l" t="t" r="r" b="b"/>
            <a:pathLst>
              <a:path w="114300" h="719455">
                <a:moveTo>
                  <a:pt x="0" y="604901"/>
                </a:moveTo>
                <a:lnTo>
                  <a:pt x="56896" y="719328"/>
                </a:lnTo>
                <a:lnTo>
                  <a:pt x="104785" y="624078"/>
                </a:lnTo>
                <a:lnTo>
                  <a:pt x="38100" y="624078"/>
                </a:lnTo>
                <a:lnTo>
                  <a:pt x="38138" y="604985"/>
                </a:lnTo>
                <a:lnTo>
                  <a:pt x="0" y="604901"/>
                </a:lnTo>
                <a:close/>
              </a:path>
              <a:path w="114300" h="719455">
                <a:moveTo>
                  <a:pt x="38138" y="604985"/>
                </a:moveTo>
                <a:lnTo>
                  <a:pt x="38100" y="624078"/>
                </a:lnTo>
                <a:lnTo>
                  <a:pt x="76200" y="624078"/>
                </a:lnTo>
                <a:lnTo>
                  <a:pt x="76238" y="605070"/>
                </a:lnTo>
                <a:lnTo>
                  <a:pt x="38138" y="604985"/>
                </a:lnTo>
                <a:close/>
              </a:path>
              <a:path w="114300" h="719455">
                <a:moveTo>
                  <a:pt x="76238" y="605070"/>
                </a:moveTo>
                <a:lnTo>
                  <a:pt x="76200" y="624078"/>
                </a:lnTo>
                <a:lnTo>
                  <a:pt x="104785" y="624078"/>
                </a:lnTo>
                <a:lnTo>
                  <a:pt x="114300" y="605155"/>
                </a:lnTo>
                <a:lnTo>
                  <a:pt x="76238" y="605070"/>
                </a:lnTo>
                <a:close/>
              </a:path>
              <a:path w="114300" h="719455">
                <a:moveTo>
                  <a:pt x="77470" y="0"/>
                </a:moveTo>
                <a:lnTo>
                  <a:pt x="39370" y="0"/>
                </a:lnTo>
                <a:lnTo>
                  <a:pt x="38138" y="604985"/>
                </a:lnTo>
                <a:lnTo>
                  <a:pt x="76238" y="60507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6506" y="2749295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96506" y="1551432"/>
            <a:ext cx="749935" cy="114300"/>
          </a:xfrm>
          <a:custGeom>
            <a:avLst/>
            <a:gdLst/>
            <a:ahLst/>
            <a:cxnLst/>
            <a:rect l="l" t="t" r="r" b="b"/>
            <a:pathLst>
              <a:path w="749934" h="114300">
                <a:moveTo>
                  <a:pt x="635508" y="0"/>
                </a:moveTo>
                <a:lnTo>
                  <a:pt x="635508" y="114300"/>
                </a:lnTo>
                <a:lnTo>
                  <a:pt x="711708" y="76200"/>
                </a:lnTo>
                <a:lnTo>
                  <a:pt x="654558" y="76200"/>
                </a:lnTo>
                <a:lnTo>
                  <a:pt x="654558" y="38100"/>
                </a:lnTo>
                <a:lnTo>
                  <a:pt x="711708" y="38100"/>
                </a:lnTo>
                <a:lnTo>
                  <a:pt x="635508" y="0"/>
                </a:lnTo>
                <a:close/>
              </a:path>
              <a:path w="749934" h="114300">
                <a:moveTo>
                  <a:pt x="63550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5508" y="76200"/>
                </a:lnTo>
                <a:lnTo>
                  <a:pt x="635508" y="38100"/>
                </a:lnTo>
                <a:close/>
              </a:path>
              <a:path w="749934" h="114300">
                <a:moveTo>
                  <a:pt x="711708" y="38100"/>
                </a:moveTo>
                <a:lnTo>
                  <a:pt x="654558" y="38100"/>
                </a:lnTo>
                <a:lnTo>
                  <a:pt x="654558" y="76200"/>
                </a:lnTo>
                <a:lnTo>
                  <a:pt x="711708" y="76200"/>
                </a:lnTo>
                <a:lnTo>
                  <a:pt x="749808" y="57150"/>
                </a:lnTo>
                <a:lnTo>
                  <a:pt x="7117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08114" y="1735073"/>
            <a:ext cx="928369" cy="929640"/>
          </a:xfrm>
          <a:custGeom>
            <a:avLst/>
            <a:gdLst/>
            <a:ahLst/>
            <a:cxnLst/>
            <a:rect l="l" t="t" r="r" b="b"/>
            <a:pathLst>
              <a:path w="928370" h="929639">
                <a:moveTo>
                  <a:pt x="94201" y="67426"/>
                </a:moveTo>
                <a:lnTo>
                  <a:pt x="67256" y="94329"/>
                </a:lnTo>
                <a:lnTo>
                  <a:pt x="900938" y="929386"/>
                </a:lnTo>
                <a:lnTo>
                  <a:pt x="927862" y="902462"/>
                </a:lnTo>
                <a:lnTo>
                  <a:pt x="94201" y="67426"/>
                </a:lnTo>
                <a:close/>
              </a:path>
              <a:path w="928370" h="929639">
                <a:moveTo>
                  <a:pt x="0" y="0"/>
                </a:moveTo>
                <a:lnTo>
                  <a:pt x="40259" y="121285"/>
                </a:lnTo>
                <a:lnTo>
                  <a:pt x="67256" y="94329"/>
                </a:lnTo>
                <a:lnTo>
                  <a:pt x="53848" y="80899"/>
                </a:lnTo>
                <a:lnTo>
                  <a:pt x="80772" y="53975"/>
                </a:lnTo>
                <a:lnTo>
                  <a:pt x="107674" y="53975"/>
                </a:lnTo>
                <a:lnTo>
                  <a:pt x="121158" y="40513"/>
                </a:lnTo>
                <a:lnTo>
                  <a:pt x="0" y="0"/>
                </a:lnTo>
                <a:close/>
              </a:path>
              <a:path w="928370" h="929639">
                <a:moveTo>
                  <a:pt x="80772" y="53975"/>
                </a:moveTo>
                <a:lnTo>
                  <a:pt x="53848" y="80899"/>
                </a:lnTo>
                <a:lnTo>
                  <a:pt x="67256" y="94329"/>
                </a:lnTo>
                <a:lnTo>
                  <a:pt x="94201" y="67426"/>
                </a:lnTo>
                <a:lnTo>
                  <a:pt x="80772" y="53975"/>
                </a:lnTo>
                <a:close/>
              </a:path>
              <a:path w="928370" h="929639">
                <a:moveTo>
                  <a:pt x="107674" y="53975"/>
                </a:moveTo>
                <a:lnTo>
                  <a:pt x="80772" y="53975"/>
                </a:lnTo>
                <a:lnTo>
                  <a:pt x="94201" y="67426"/>
                </a:lnTo>
                <a:lnTo>
                  <a:pt x="107674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6257" y="1346453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3413" y="13839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55457" y="1349502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52993" y="138722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36257" y="2565654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33413" y="260375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55457" y="2565654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52993" y="260375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71538" y="3690365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7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8050" y="3402329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3118" y="3617214"/>
            <a:ext cx="0" cy="721360"/>
          </a:xfrm>
          <a:custGeom>
            <a:avLst/>
            <a:gdLst/>
            <a:ahLst/>
            <a:cxnLst/>
            <a:rect l="l" t="t" r="r" b="b"/>
            <a:pathLst>
              <a:path h="721360">
                <a:moveTo>
                  <a:pt x="0" y="0"/>
                </a:moveTo>
                <a:lnTo>
                  <a:pt x="0" y="720852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86421" y="4182617"/>
            <a:ext cx="273050" cy="276225"/>
          </a:xfrm>
          <a:custGeom>
            <a:avLst/>
            <a:gdLst/>
            <a:ahLst/>
            <a:cxnLst/>
            <a:rect l="l" t="t" r="r" b="b"/>
            <a:pathLst>
              <a:path w="273050" h="276225">
                <a:moveTo>
                  <a:pt x="272796" y="0"/>
                </a:moveTo>
                <a:lnTo>
                  <a:pt x="0" y="275843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2306" y="3633978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79" h="274320">
                <a:moveTo>
                  <a:pt x="271272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60969" y="4219194"/>
            <a:ext cx="238125" cy="233679"/>
          </a:xfrm>
          <a:custGeom>
            <a:avLst/>
            <a:gdLst/>
            <a:ahLst/>
            <a:cxnLst/>
            <a:rect l="l" t="t" r="r" b="b"/>
            <a:pathLst>
              <a:path w="238125" h="233679">
                <a:moveTo>
                  <a:pt x="0" y="0"/>
                </a:moveTo>
                <a:lnTo>
                  <a:pt x="237744" y="233171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3230" y="31904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90766" y="3227019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33181" y="4331970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3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3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7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3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30718" y="437032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V5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90181" y="43334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87718" y="44086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27085" y="3185922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995919" y="3227019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52538" y="3793997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0" y="233933"/>
                </a:moveTo>
                <a:lnTo>
                  <a:pt x="4754" y="186799"/>
                </a:lnTo>
                <a:lnTo>
                  <a:pt x="18389" y="142892"/>
                </a:lnTo>
                <a:lnTo>
                  <a:pt x="39962" y="103156"/>
                </a:lnTo>
                <a:lnTo>
                  <a:pt x="68532" y="68532"/>
                </a:lnTo>
                <a:lnTo>
                  <a:pt x="103156" y="39962"/>
                </a:lnTo>
                <a:lnTo>
                  <a:pt x="142892" y="18389"/>
                </a:lnTo>
                <a:lnTo>
                  <a:pt x="186799" y="4754"/>
                </a:lnTo>
                <a:lnTo>
                  <a:pt x="233934" y="0"/>
                </a:lnTo>
                <a:lnTo>
                  <a:pt x="281068" y="4754"/>
                </a:lnTo>
                <a:lnTo>
                  <a:pt x="324975" y="18389"/>
                </a:lnTo>
                <a:lnTo>
                  <a:pt x="364711" y="39962"/>
                </a:lnTo>
                <a:lnTo>
                  <a:pt x="399335" y="68532"/>
                </a:lnTo>
                <a:lnTo>
                  <a:pt x="427905" y="103156"/>
                </a:lnTo>
                <a:lnTo>
                  <a:pt x="449478" y="142892"/>
                </a:lnTo>
                <a:lnTo>
                  <a:pt x="463113" y="186799"/>
                </a:lnTo>
                <a:lnTo>
                  <a:pt x="467868" y="233933"/>
                </a:lnTo>
                <a:lnTo>
                  <a:pt x="463113" y="281068"/>
                </a:lnTo>
                <a:lnTo>
                  <a:pt x="449478" y="324975"/>
                </a:lnTo>
                <a:lnTo>
                  <a:pt x="427905" y="364711"/>
                </a:lnTo>
                <a:lnTo>
                  <a:pt x="399335" y="399335"/>
                </a:lnTo>
                <a:lnTo>
                  <a:pt x="364711" y="427905"/>
                </a:lnTo>
                <a:lnTo>
                  <a:pt x="324975" y="449478"/>
                </a:lnTo>
                <a:lnTo>
                  <a:pt x="281068" y="463113"/>
                </a:lnTo>
                <a:lnTo>
                  <a:pt x="233934" y="467867"/>
                </a:lnTo>
                <a:lnTo>
                  <a:pt x="186799" y="463113"/>
                </a:lnTo>
                <a:lnTo>
                  <a:pt x="142892" y="449478"/>
                </a:lnTo>
                <a:lnTo>
                  <a:pt x="103156" y="427905"/>
                </a:lnTo>
                <a:lnTo>
                  <a:pt x="68532" y="399335"/>
                </a:lnTo>
                <a:lnTo>
                  <a:pt x="39962" y="364711"/>
                </a:lnTo>
                <a:lnTo>
                  <a:pt x="18389" y="324975"/>
                </a:lnTo>
                <a:lnTo>
                  <a:pt x="4754" y="281068"/>
                </a:lnTo>
                <a:lnTo>
                  <a:pt x="0" y="233933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21118" y="383692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10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63016" y="497205"/>
            <a:ext cx="3777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>
                <a:solidFill>
                  <a:srgbClr val="000000"/>
                </a:solidFill>
                <a:latin typeface="Verdana"/>
                <a:cs typeface="Verdana"/>
              </a:rPr>
              <a:t>6.1.1</a:t>
            </a:r>
            <a:r>
              <a:rPr u="none" spc="-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图的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基本术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语</a:t>
            </a:r>
          </a:p>
        </p:txBody>
      </p:sp>
      <p:sp>
        <p:nvSpPr>
          <p:cNvPr id="37" name="object 3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3" y="510920"/>
            <a:ext cx="5539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克鲁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斯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卡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尔</a:t>
            </a:r>
            <a:r>
              <a:rPr u="none" spc="100" dirty="0">
                <a:solidFill>
                  <a:srgbClr val="000000"/>
                </a:solidFill>
                <a:latin typeface="Microsoft JhengHei"/>
                <a:cs typeface="Microsoft JhengHei"/>
              </a:rPr>
              <a:t>(Kruskal)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描述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100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16" y="1202207"/>
            <a:ext cx="6892290" cy="46355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微软雅黑"/>
                <a:cs typeface="微软雅黑"/>
              </a:rPr>
              <a:t>if(vs1!=vs2)</a:t>
            </a:r>
            <a:endParaRPr sz="2800">
              <a:latin typeface="微软雅黑"/>
              <a:cs typeface="微软雅黑"/>
            </a:endParaRPr>
          </a:p>
          <a:p>
            <a:pPr marL="4318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微软雅黑"/>
                <a:cs typeface="微软雅黑"/>
              </a:rPr>
              <a:t>{</a:t>
            </a:r>
            <a:endParaRPr sz="2800">
              <a:latin typeface="微软雅黑"/>
              <a:cs typeface="微软雅黑"/>
            </a:endParaRPr>
          </a:p>
          <a:p>
            <a:pPr marL="956310" marR="5080">
              <a:lnSpc>
                <a:spcPts val="4040"/>
              </a:lnSpc>
              <a:spcBef>
                <a:spcPts val="240"/>
              </a:spcBef>
            </a:pPr>
            <a:r>
              <a:rPr sz="2800" spc="-5" dirty="0">
                <a:latin typeface="微软雅黑"/>
                <a:cs typeface="微软雅黑"/>
              </a:rPr>
              <a:t>cout&lt;&lt;Edge[i].Head&lt;&lt;Edge[i].Tail;  for(j=0;j&lt;G.vexnum;</a:t>
            </a:r>
            <a:r>
              <a:rPr sz="2800" spc="50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++j)</a:t>
            </a:r>
            <a:endParaRPr sz="2800">
              <a:latin typeface="微软雅黑"/>
              <a:cs typeface="微软雅黑"/>
            </a:endParaRPr>
          </a:p>
          <a:p>
            <a:pPr marL="1270000">
              <a:lnSpc>
                <a:spcPct val="100000"/>
              </a:lnSpc>
              <a:spcBef>
                <a:spcPts val="415"/>
              </a:spcBef>
            </a:pPr>
            <a:r>
              <a:rPr sz="2800" spc="-5" dirty="0">
                <a:latin typeface="微软雅黑"/>
                <a:cs typeface="微软雅黑"/>
              </a:rPr>
              <a:t>if(Vexset[j]==vs2)</a:t>
            </a:r>
            <a:r>
              <a:rPr sz="2800" spc="15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Vexset[j]=vs1;</a:t>
            </a:r>
            <a:endParaRPr sz="2800">
              <a:latin typeface="微软雅黑"/>
              <a:cs typeface="微软雅黑"/>
            </a:endParaRPr>
          </a:p>
          <a:p>
            <a:pPr marL="147891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微软雅黑"/>
                <a:cs typeface="微软雅黑"/>
              </a:rPr>
              <a:t>//</a:t>
            </a:r>
            <a:r>
              <a:rPr sz="2800" spc="-10" dirty="0">
                <a:latin typeface="微软雅黑"/>
                <a:cs typeface="微软雅黑"/>
              </a:rPr>
              <a:t>集合编号</a:t>
            </a:r>
            <a:r>
              <a:rPr sz="2800" spc="-5" dirty="0">
                <a:latin typeface="微软雅黑"/>
                <a:cs typeface="微软雅黑"/>
              </a:rPr>
              <a:t>为vs2的都改</a:t>
            </a:r>
            <a:r>
              <a:rPr sz="2800" spc="-15" dirty="0">
                <a:latin typeface="微软雅黑"/>
                <a:cs typeface="微软雅黑"/>
              </a:rPr>
              <a:t>为</a:t>
            </a:r>
            <a:r>
              <a:rPr sz="2800" spc="-5" dirty="0">
                <a:latin typeface="微软雅黑"/>
                <a:cs typeface="微软雅黑"/>
              </a:rPr>
              <a:t>vs1</a:t>
            </a:r>
            <a:endParaRPr sz="2800">
              <a:latin typeface="微软雅黑"/>
              <a:cs typeface="微软雅黑"/>
            </a:endParaRPr>
          </a:p>
          <a:p>
            <a:pPr marL="53721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微软雅黑"/>
                <a:cs typeface="微软雅黑"/>
              </a:rPr>
              <a:t>}</a:t>
            </a:r>
            <a:endParaRPr sz="2800">
              <a:latin typeface="微软雅黑"/>
              <a:cs typeface="微软雅黑"/>
            </a:endParaRPr>
          </a:p>
          <a:p>
            <a:pPr marL="220979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微软雅黑"/>
                <a:cs typeface="微软雅黑"/>
              </a:rPr>
              <a:t>}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微软雅黑"/>
                <a:cs typeface="微软雅黑"/>
              </a:rPr>
              <a:t>}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6253073"/>
            <a:ext cx="1696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Verdana"/>
                <a:cs typeface="Verdana"/>
              </a:rPr>
              <a:t>101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562178"/>
            <a:ext cx="30822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C3300"/>
                </a:solidFill>
                <a:latin typeface="Times New Roman"/>
                <a:cs typeface="Times New Roman"/>
              </a:rPr>
              <a:t>Kruska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l</a:t>
            </a:r>
            <a:r>
              <a:rPr sz="3200" b="1" spc="20" dirty="0">
                <a:solidFill>
                  <a:srgbClr val="CC3300"/>
                </a:solidFill>
                <a:latin typeface="Microsoft JhengHei"/>
                <a:cs typeface="Microsoft JhengHei"/>
              </a:rPr>
              <a:t>算</a:t>
            </a:r>
            <a:r>
              <a:rPr sz="3200" b="1" spc="5" dirty="0">
                <a:solidFill>
                  <a:srgbClr val="CC3300"/>
                </a:solidFill>
                <a:latin typeface="Microsoft JhengHei"/>
                <a:cs typeface="Microsoft JhengHei"/>
              </a:rPr>
              <a:t>法分析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244" y="2224764"/>
            <a:ext cx="766127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50000"/>
              </a:lnSpc>
              <a:spcBef>
                <a:spcPts val="105"/>
              </a:spcBef>
            </a:pPr>
            <a:r>
              <a:rPr sz="2800" spc="-5" dirty="0">
                <a:latin typeface="微软雅黑"/>
                <a:cs typeface="微软雅黑"/>
              </a:rPr>
              <a:t>Kruskal算法的时间复杂度</a:t>
            </a:r>
            <a:r>
              <a:rPr sz="2800" spc="-25" dirty="0">
                <a:latin typeface="微软雅黑"/>
                <a:cs typeface="微软雅黑"/>
              </a:rPr>
              <a:t>是</a:t>
            </a:r>
            <a:r>
              <a:rPr sz="2800" spc="-5" dirty="0">
                <a:latin typeface="微软雅黑"/>
                <a:cs typeface="微软雅黑"/>
              </a:rPr>
              <a:t>O（elog</a:t>
            </a:r>
            <a:r>
              <a:rPr sz="2775" spc="-7" baseline="-21021" dirty="0">
                <a:latin typeface="微软雅黑"/>
                <a:cs typeface="微软雅黑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e），与网 中边数相关，因此适用于求边稀疏</a:t>
            </a:r>
            <a:r>
              <a:rPr sz="2800" dirty="0">
                <a:latin typeface="微软雅黑"/>
                <a:cs typeface="微软雅黑"/>
              </a:rPr>
              <a:t>的</a:t>
            </a:r>
            <a:r>
              <a:rPr sz="2800" spc="-5" dirty="0">
                <a:latin typeface="微软雅黑"/>
                <a:cs typeface="微软雅黑"/>
              </a:rPr>
              <a:t>网的</a:t>
            </a:r>
            <a:r>
              <a:rPr sz="2800" dirty="0">
                <a:latin typeface="微软雅黑"/>
                <a:cs typeface="微软雅黑"/>
              </a:rPr>
              <a:t>最</a:t>
            </a:r>
            <a:r>
              <a:rPr sz="2800" spc="-5" dirty="0">
                <a:latin typeface="微软雅黑"/>
                <a:cs typeface="微软雅黑"/>
              </a:rPr>
              <a:t>小生 </a:t>
            </a:r>
            <a:r>
              <a:rPr sz="2800" spc="-10" dirty="0">
                <a:latin typeface="微软雅黑"/>
                <a:cs typeface="微软雅黑"/>
              </a:rPr>
              <a:t>成树。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3016" y="564896"/>
            <a:ext cx="5071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破圈法求最小代价生成树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7127" y="33467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7127" y="33467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39010" y="3302253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527" y="2727960"/>
            <a:ext cx="733425" cy="548640"/>
          </a:xfrm>
          <a:custGeom>
            <a:avLst/>
            <a:gdLst/>
            <a:ahLst/>
            <a:cxnLst/>
            <a:rect l="l" t="t" r="r" b="b"/>
            <a:pathLst>
              <a:path w="733425" h="548639">
                <a:moveTo>
                  <a:pt x="733044" y="0"/>
                </a:moveTo>
                <a:lnTo>
                  <a:pt x="0" y="5486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2391" y="2673095"/>
            <a:ext cx="707390" cy="680085"/>
          </a:xfrm>
          <a:custGeom>
            <a:avLst/>
            <a:gdLst/>
            <a:ahLst/>
            <a:cxnLst/>
            <a:rect l="l" t="t" r="r" b="b"/>
            <a:pathLst>
              <a:path w="707389" h="680085">
                <a:moveTo>
                  <a:pt x="0" y="0"/>
                </a:moveTo>
                <a:lnTo>
                  <a:pt x="707136" y="6797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527" y="3657600"/>
            <a:ext cx="283845" cy="996950"/>
          </a:xfrm>
          <a:custGeom>
            <a:avLst/>
            <a:gdLst/>
            <a:ahLst/>
            <a:cxnLst/>
            <a:rect l="l" t="t" r="r" b="b"/>
            <a:pathLst>
              <a:path w="283845" h="996950">
                <a:moveTo>
                  <a:pt x="0" y="0"/>
                </a:moveTo>
                <a:lnTo>
                  <a:pt x="283464" y="9966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3127" y="3581400"/>
            <a:ext cx="436245" cy="158750"/>
          </a:xfrm>
          <a:custGeom>
            <a:avLst/>
            <a:gdLst/>
            <a:ahLst/>
            <a:cxnLst/>
            <a:rect l="l" t="t" r="r" b="b"/>
            <a:pathLst>
              <a:path w="436244" h="158750">
                <a:moveTo>
                  <a:pt x="435864" y="15849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6191" y="3581400"/>
            <a:ext cx="631190" cy="234950"/>
          </a:xfrm>
          <a:custGeom>
            <a:avLst/>
            <a:gdLst/>
            <a:ahLst/>
            <a:cxnLst/>
            <a:rect l="l" t="t" r="r" b="b"/>
            <a:pathLst>
              <a:path w="631189" h="234950">
                <a:moveTo>
                  <a:pt x="0" y="234695"/>
                </a:moveTo>
                <a:lnTo>
                  <a:pt x="630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1663" y="24384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1663" y="24384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94816" y="239306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8991" y="35874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499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0999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499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8991" y="35874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499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499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0999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51534" y="354190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Times New Roman"/>
                <a:cs typeface="Times New Roman"/>
              </a:rPr>
              <a:t>V</a:t>
            </a:r>
            <a:r>
              <a:rPr sz="1950" b="1" spc="7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2400" y="32826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00" y="32826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4332" y="3237433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09927" y="46542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499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0999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499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9927" y="46542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499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499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0999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81810" y="4608398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6927" y="46542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4"/>
                </a:lnTo>
                <a:lnTo>
                  <a:pt x="128068" y="19372"/>
                </a:lnTo>
                <a:lnTo>
                  <a:pt x="85623" y="41867"/>
                </a:lnTo>
                <a:lnTo>
                  <a:pt x="50221" y="71374"/>
                </a:lnTo>
                <a:lnTo>
                  <a:pt x="23235" y="106746"/>
                </a:lnTo>
                <a:lnTo>
                  <a:pt x="6037" y="146837"/>
                </a:lnTo>
                <a:lnTo>
                  <a:pt x="0" y="190499"/>
                </a:lnTo>
                <a:lnTo>
                  <a:pt x="6037" y="234162"/>
                </a:lnTo>
                <a:lnTo>
                  <a:pt x="23235" y="274253"/>
                </a:lnTo>
                <a:lnTo>
                  <a:pt x="50221" y="309625"/>
                </a:lnTo>
                <a:lnTo>
                  <a:pt x="85623" y="339132"/>
                </a:lnTo>
                <a:lnTo>
                  <a:pt x="128068" y="361627"/>
                </a:lnTo>
                <a:lnTo>
                  <a:pt x="176184" y="375965"/>
                </a:lnTo>
                <a:lnTo>
                  <a:pt x="228600" y="380999"/>
                </a:lnTo>
                <a:lnTo>
                  <a:pt x="281015" y="375965"/>
                </a:lnTo>
                <a:lnTo>
                  <a:pt x="329131" y="361627"/>
                </a:lnTo>
                <a:lnTo>
                  <a:pt x="371576" y="339132"/>
                </a:lnTo>
                <a:lnTo>
                  <a:pt x="406978" y="309625"/>
                </a:lnTo>
                <a:lnTo>
                  <a:pt x="433964" y="274253"/>
                </a:lnTo>
                <a:lnTo>
                  <a:pt x="451162" y="234162"/>
                </a:lnTo>
                <a:lnTo>
                  <a:pt x="457200" y="190499"/>
                </a:lnTo>
                <a:lnTo>
                  <a:pt x="451162" y="146837"/>
                </a:lnTo>
                <a:lnTo>
                  <a:pt x="433964" y="106746"/>
                </a:lnTo>
                <a:lnTo>
                  <a:pt x="406978" y="71374"/>
                </a:lnTo>
                <a:lnTo>
                  <a:pt x="371576" y="41867"/>
                </a:lnTo>
                <a:lnTo>
                  <a:pt x="329131" y="19372"/>
                </a:lnTo>
                <a:lnTo>
                  <a:pt x="281015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927" y="46542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499"/>
                </a:moveTo>
                <a:lnTo>
                  <a:pt x="6037" y="146837"/>
                </a:lnTo>
                <a:lnTo>
                  <a:pt x="23235" y="106746"/>
                </a:lnTo>
                <a:lnTo>
                  <a:pt x="50221" y="71374"/>
                </a:lnTo>
                <a:lnTo>
                  <a:pt x="85623" y="41867"/>
                </a:lnTo>
                <a:lnTo>
                  <a:pt x="128068" y="19372"/>
                </a:lnTo>
                <a:lnTo>
                  <a:pt x="176184" y="5034"/>
                </a:lnTo>
                <a:lnTo>
                  <a:pt x="228600" y="0"/>
                </a:lnTo>
                <a:lnTo>
                  <a:pt x="281015" y="5034"/>
                </a:lnTo>
                <a:lnTo>
                  <a:pt x="329131" y="19372"/>
                </a:lnTo>
                <a:lnTo>
                  <a:pt x="371576" y="41867"/>
                </a:lnTo>
                <a:lnTo>
                  <a:pt x="406978" y="71374"/>
                </a:lnTo>
                <a:lnTo>
                  <a:pt x="433964" y="106746"/>
                </a:lnTo>
                <a:lnTo>
                  <a:pt x="451162" y="146837"/>
                </a:lnTo>
                <a:lnTo>
                  <a:pt x="457200" y="190499"/>
                </a:lnTo>
                <a:lnTo>
                  <a:pt x="451162" y="234162"/>
                </a:lnTo>
                <a:lnTo>
                  <a:pt x="433964" y="274253"/>
                </a:lnTo>
                <a:lnTo>
                  <a:pt x="406978" y="309625"/>
                </a:lnTo>
                <a:lnTo>
                  <a:pt x="371576" y="339132"/>
                </a:lnTo>
                <a:lnTo>
                  <a:pt x="329131" y="361627"/>
                </a:lnTo>
                <a:lnTo>
                  <a:pt x="281015" y="375965"/>
                </a:lnTo>
                <a:lnTo>
                  <a:pt x="228600" y="380999"/>
                </a:lnTo>
                <a:lnTo>
                  <a:pt x="176184" y="375965"/>
                </a:lnTo>
                <a:lnTo>
                  <a:pt x="128068" y="361627"/>
                </a:lnTo>
                <a:lnTo>
                  <a:pt x="85623" y="339132"/>
                </a:lnTo>
                <a:lnTo>
                  <a:pt x="50221" y="309625"/>
                </a:lnTo>
                <a:lnTo>
                  <a:pt x="23235" y="274253"/>
                </a:lnTo>
                <a:lnTo>
                  <a:pt x="6037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727" y="37338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4127" y="4870703"/>
            <a:ext cx="706120" cy="6350"/>
          </a:xfrm>
          <a:custGeom>
            <a:avLst/>
            <a:gdLst/>
            <a:ahLst/>
            <a:cxnLst/>
            <a:rect l="l" t="t" r="r" b="b"/>
            <a:pathLst>
              <a:path w="706119" h="6350">
                <a:moveTo>
                  <a:pt x="0" y="6096"/>
                </a:moveTo>
                <a:lnTo>
                  <a:pt x="7056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7591" y="2825495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0391" y="3968496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83791" y="3968496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1487" y="4107941"/>
            <a:ext cx="425450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4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24608" y="3345256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67155" y="29645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8255" y="26597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0955" y="44889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53208" y="280581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8255" y="3345256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1056" y="39555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72208" y="4031741"/>
            <a:ext cx="817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2620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95600" y="25146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514350" y="0"/>
                </a:moveTo>
                <a:lnTo>
                  <a:pt x="5143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514350" y="171450"/>
                </a:lnTo>
                <a:lnTo>
                  <a:pt x="514350" y="228600"/>
                </a:lnTo>
                <a:lnTo>
                  <a:pt x="685800" y="114300"/>
                </a:lnTo>
                <a:lnTo>
                  <a:pt x="51435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95600" y="25146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57150"/>
                </a:moveTo>
                <a:lnTo>
                  <a:pt x="514350" y="57150"/>
                </a:lnTo>
                <a:lnTo>
                  <a:pt x="514350" y="0"/>
                </a:lnTo>
                <a:lnTo>
                  <a:pt x="685800" y="114300"/>
                </a:lnTo>
                <a:lnTo>
                  <a:pt x="514350" y="228600"/>
                </a:lnTo>
                <a:lnTo>
                  <a:pt x="5143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192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76671" y="33467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76671" y="33467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449570" y="3302253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23459" y="2673095"/>
            <a:ext cx="706120" cy="680085"/>
          </a:xfrm>
          <a:custGeom>
            <a:avLst/>
            <a:gdLst/>
            <a:ahLst/>
            <a:cxnLst/>
            <a:rect l="l" t="t" r="r" b="b"/>
            <a:pathLst>
              <a:path w="706120" h="680085">
                <a:moveTo>
                  <a:pt x="0" y="0"/>
                </a:moveTo>
                <a:lnTo>
                  <a:pt x="705612" y="6797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4071" y="3657600"/>
            <a:ext cx="285115" cy="996950"/>
          </a:xfrm>
          <a:custGeom>
            <a:avLst/>
            <a:gdLst/>
            <a:ahLst/>
            <a:cxnLst/>
            <a:rect l="l" t="t" r="r" b="b"/>
            <a:pathLst>
              <a:path w="285114" h="996950">
                <a:moveTo>
                  <a:pt x="0" y="0"/>
                </a:moveTo>
                <a:lnTo>
                  <a:pt x="284988" y="9966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52671" y="3581400"/>
            <a:ext cx="437515" cy="158750"/>
          </a:xfrm>
          <a:custGeom>
            <a:avLst/>
            <a:gdLst/>
            <a:ahLst/>
            <a:cxnLst/>
            <a:rect l="l" t="t" r="r" b="b"/>
            <a:pathLst>
              <a:path w="437514" h="158750">
                <a:moveTo>
                  <a:pt x="437388" y="158495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47259" y="3581400"/>
            <a:ext cx="629920" cy="234950"/>
          </a:xfrm>
          <a:custGeom>
            <a:avLst/>
            <a:gdLst/>
            <a:ahLst/>
            <a:cxnLst/>
            <a:rect l="l" t="t" r="r" b="b"/>
            <a:pathLst>
              <a:path w="629920" h="234950">
                <a:moveTo>
                  <a:pt x="0" y="234695"/>
                </a:moveTo>
                <a:lnTo>
                  <a:pt x="6294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32732" y="24384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32732" y="24384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405248" y="239306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90059" y="3587496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499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0999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499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90059" y="3587496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499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499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0999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361941" y="354190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61944" y="32826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61944" y="32826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434841" y="3237433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919471" y="46542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499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0999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499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19471" y="46542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499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499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0999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992370" y="4608398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776471" y="46542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499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0999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499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76471" y="46542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499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499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0999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24271" y="37338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33671" y="4870703"/>
            <a:ext cx="707390" cy="6350"/>
          </a:xfrm>
          <a:custGeom>
            <a:avLst/>
            <a:gdLst/>
            <a:ahLst/>
            <a:cxnLst/>
            <a:rect l="l" t="t" r="r" b="b"/>
            <a:pathLst>
              <a:path w="707389" h="6350">
                <a:moveTo>
                  <a:pt x="0" y="6096"/>
                </a:moveTo>
                <a:lnTo>
                  <a:pt x="7071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18659" y="2825495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61459" y="3968496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94859" y="3968496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831971" y="4107941"/>
            <a:ext cx="425450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4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5041" y="3345256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77588" y="29645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01388" y="44889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263641" y="280581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88689" y="3345256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31489" y="39555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882641" y="4031741"/>
            <a:ext cx="817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2620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096000" y="25146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514350" y="0"/>
                </a:moveTo>
                <a:lnTo>
                  <a:pt x="5143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514350" y="171450"/>
                </a:lnTo>
                <a:lnTo>
                  <a:pt x="514350" y="228600"/>
                </a:lnTo>
                <a:lnTo>
                  <a:pt x="685800" y="114300"/>
                </a:lnTo>
                <a:lnTo>
                  <a:pt x="51435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96000" y="25146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57150"/>
                </a:moveTo>
                <a:lnTo>
                  <a:pt x="514350" y="57150"/>
                </a:lnTo>
                <a:lnTo>
                  <a:pt x="514350" y="0"/>
                </a:lnTo>
                <a:lnTo>
                  <a:pt x="685800" y="114300"/>
                </a:lnTo>
                <a:lnTo>
                  <a:pt x="514350" y="228600"/>
                </a:lnTo>
                <a:lnTo>
                  <a:pt x="5143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192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00871" y="33467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500871" y="33467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574278" y="3302253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947659" y="2673095"/>
            <a:ext cx="706120" cy="680085"/>
          </a:xfrm>
          <a:custGeom>
            <a:avLst/>
            <a:gdLst/>
            <a:ahLst/>
            <a:cxnLst/>
            <a:rect l="l" t="t" r="r" b="b"/>
            <a:pathLst>
              <a:path w="706120" h="680085">
                <a:moveTo>
                  <a:pt x="0" y="0"/>
                </a:moveTo>
                <a:lnTo>
                  <a:pt x="705612" y="6797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48271" y="3657600"/>
            <a:ext cx="285115" cy="996950"/>
          </a:xfrm>
          <a:custGeom>
            <a:avLst/>
            <a:gdLst/>
            <a:ahLst/>
            <a:cxnLst/>
            <a:rect l="l" t="t" r="r" b="b"/>
            <a:pathLst>
              <a:path w="285115" h="996950">
                <a:moveTo>
                  <a:pt x="0" y="0"/>
                </a:moveTo>
                <a:lnTo>
                  <a:pt x="284988" y="9966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76871" y="3581400"/>
            <a:ext cx="437515" cy="158750"/>
          </a:xfrm>
          <a:custGeom>
            <a:avLst/>
            <a:gdLst/>
            <a:ahLst/>
            <a:cxnLst/>
            <a:rect l="l" t="t" r="r" b="b"/>
            <a:pathLst>
              <a:path w="437515" h="158750">
                <a:moveTo>
                  <a:pt x="437388" y="158495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71459" y="3581400"/>
            <a:ext cx="629920" cy="234950"/>
          </a:xfrm>
          <a:custGeom>
            <a:avLst/>
            <a:gdLst/>
            <a:ahLst/>
            <a:cxnLst/>
            <a:rect l="l" t="t" r="r" b="b"/>
            <a:pathLst>
              <a:path w="629920" h="234950">
                <a:moveTo>
                  <a:pt x="0" y="234695"/>
                </a:moveTo>
                <a:lnTo>
                  <a:pt x="6294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56931" y="24384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56931" y="24384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530083" y="239306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414259" y="3587496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499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0999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499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14259" y="3587496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499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499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0999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486777" y="354190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486144" y="32826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86144" y="32826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559550" y="3237433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043671" y="46542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499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0999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499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43671" y="46542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499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499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0999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117078" y="4608398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900671" y="46542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499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0999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499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00671" y="46542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499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499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0999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48471" y="37338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42859" y="2825495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85659" y="3968496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19059" y="3968496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956806" y="4107941"/>
            <a:ext cx="425450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4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102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159622" y="3345256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702422" y="29645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388222" y="280581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113523" y="3345256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656069" y="39555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007222" y="4031741"/>
            <a:ext cx="817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2620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3" name="object 113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7211" y="2602992"/>
            <a:ext cx="489584" cy="394970"/>
          </a:xfrm>
          <a:custGeom>
            <a:avLst/>
            <a:gdLst/>
            <a:ahLst/>
            <a:cxnLst/>
            <a:rect l="l" t="t" r="r" b="b"/>
            <a:pathLst>
              <a:path w="489585" h="394969">
                <a:moveTo>
                  <a:pt x="244602" y="0"/>
                </a:moveTo>
                <a:lnTo>
                  <a:pt x="195295" y="4010"/>
                </a:lnTo>
                <a:lnTo>
                  <a:pt x="149375" y="15513"/>
                </a:lnTo>
                <a:lnTo>
                  <a:pt x="107825" y="33714"/>
                </a:lnTo>
                <a:lnTo>
                  <a:pt x="71628" y="57816"/>
                </a:lnTo>
                <a:lnTo>
                  <a:pt x="41764" y="87027"/>
                </a:lnTo>
                <a:lnTo>
                  <a:pt x="19216" y="120550"/>
                </a:lnTo>
                <a:lnTo>
                  <a:pt x="4967" y="157592"/>
                </a:lnTo>
                <a:lnTo>
                  <a:pt x="0" y="197358"/>
                </a:lnTo>
                <a:lnTo>
                  <a:pt x="4967" y="237123"/>
                </a:lnTo>
                <a:lnTo>
                  <a:pt x="19216" y="274165"/>
                </a:lnTo>
                <a:lnTo>
                  <a:pt x="41764" y="307688"/>
                </a:lnTo>
                <a:lnTo>
                  <a:pt x="71627" y="336899"/>
                </a:lnTo>
                <a:lnTo>
                  <a:pt x="107825" y="361001"/>
                </a:lnTo>
                <a:lnTo>
                  <a:pt x="149375" y="379202"/>
                </a:lnTo>
                <a:lnTo>
                  <a:pt x="195295" y="390705"/>
                </a:lnTo>
                <a:lnTo>
                  <a:pt x="244602" y="394716"/>
                </a:lnTo>
                <a:lnTo>
                  <a:pt x="293908" y="390705"/>
                </a:lnTo>
                <a:lnTo>
                  <a:pt x="339828" y="379202"/>
                </a:lnTo>
                <a:lnTo>
                  <a:pt x="381378" y="361001"/>
                </a:lnTo>
                <a:lnTo>
                  <a:pt x="417576" y="336899"/>
                </a:lnTo>
                <a:lnTo>
                  <a:pt x="447439" y="307688"/>
                </a:lnTo>
                <a:lnTo>
                  <a:pt x="469987" y="274165"/>
                </a:lnTo>
                <a:lnTo>
                  <a:pt x="484236" y="237123"/>
                </a:lnTo>
                <a:lnTo>
                  <a:pt x="489204" y="197358"/>
                </a:lnTo>
                <a:lnTo>
                  <a:pt x="484236" y="157592"/>
                </a:lnTo>
                <a:lnTo>
                  <a:pt x="469987" y="120550"/>
                </a:lnTo>
                <a:lnTo>
                  <a:pt x="447439" y="87027"/>
                </a:lnTo>
                <a:lnTo>
                  <a:pt x="417576" y="57816"/>
                </a:lnTo>
                <a:lnTo>
                  <a:pt x="381378" y="33714"/>
                </a:lnTo>
                <a:lnTo>
                  <a:pt x="339828" y="15513"/>
                </a:lnTo>
                <a:lnTo>
                  <a:pt x="293908" y="4010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7211" y="2602992"/>
            <a:ext cx="489584" cy="394970"/>
          </a:xfrm>
          <a:custGeom>
            <a:avLst/>
            <a:gdLst/>
            <a:ahLst/>
            <a:cxnLst/>
            <a:rect l="l" t="t" r="r" b="b"/>
            <a:pathLst>
              <a:path w="489585" h="394969">
                <a:moveTo>
                  <a:pt x="0" y="197358"/>
                </a:moveTo>
                <a:lnTo>
                  <a:pt x="4967" y="157592"/>
                </a:lnTo>
                <a:lnTo>
                  <a:pt x="19216" y="120550"/>
                </a:lnTo>
                <a:lnTo>
                  <a:pt x="41764" y="87027"/>
                </a:lnTo>
                <a:lnTo>
                  <a:pt x="71628" y="57816"/>
                </a:lnTo>
                <a:lnTo>
                  <a:pt x="107825" y="33714"/>
                </a:lnTo>
                <a:lnTo>
                  <a:pt x="149375" y="15513"/>
                </a:lnTo>
                <a:lnTo>
                  <a:pt x="195295" y="4010"/>
                </a:lnTo>
                <a:lnTo>
                  <a:pt x="244602" y="0"/>
                </a:lnTo>
                <a:lnTo>
                  <a:pt x="293908" y="4010"/>
                </a:lnTo>
                <a:lnTo>
                  <a:pt x="339828" y="15513"/>
                </a:lnTo>
                <a:lnTo>
                  <a:pt x="381378" y="33714"/>
                </a:lnTo>
                <a:lnTo>
                  <a:pt x="417576" y="57816"/>
                </a:lnTo>
                <a:lnTo>
                  <a:pt x="447439" y="87027"/>
                </a:lnTo>
                <a:lnTo>
                  <a:pt x="469987" y="120550"/>
                </a:lnTo>
                <a:lnTo>
                  <a:pt x="484236" y="157592"/>
                </a:lnTo>
                <a:lnTo>
                  <a:pt x="489204" y="197358"/>
                </a:lnTo>
                <a:lnTo>
                  <a:pt x="484236" y="237123"/>
                </a:lnTo>
                <a:lnTo>
                  <a:pt x="469987" y="274165"/>
                </a:lnTo>
                <a:lnTo>
                  <a:pt x="447439" y="307688"/>
                </a:lnTo>
                <a:lnTo>
                  <a:pt x="417576" y="336899"/>
                </a:lnTo>
                <a:lnTo>
                  <a:pt x="381378" y="361001"/>
                </a:lnTo>
                <a:lnTo>
                  <a:pt x="339828" y="379202"/>
                </a:lnTo>
                <a:lnTo>
                  <a:pt x="293908" y="390705"/>
                </a:lnTo>
                <a:lnTo>
                  <a:pt x="244602" y="394716"/>
                </a:lnTo>
                <a:lnTo>
                  <a:pt x="195295" y="390705"/>
                </a:lnTo>
                <a:lnTo>
                  <a:pt x="149375" y="379202"/>
                </a:lnTo>
                <a:lnTo>
                  <a:pt x="107825" y="361001"/>
                </a:lnTo>
                <a:lnTo>
                  <a:pt x="71627" y="336899"/>
                </a:lnTo>
                <a:lnTo>
                  <a:pt x="41764" y="307688"/>
                </a:lnTo>
                <a:lnTo>
                  <a:pt x="19216" y="274165"/>
                </a:lnTo>
                <a:lnTo>
                  <a:pt x="4967" y="237123"/>
                </a:lnTo>
                <a:lnTo>
                  <a:pt x="0" y="19735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8585" y="2559176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2475" y="1930907"/>
            <a:ext cx="707390" cy="680085"/>
          </a:xfrm>
          <a:custGeom>
            <a:avLst/>
            <a:gdLst/>
            <a:ahLst/>
            <a:cxnLst/>
            <a:rect l="l" t="t" r="r" b="b"/>
            <a:pathLst>
              <a:path w="707389" h="680085">
                <a:moveTo>
                  <a:pt x="0" y="0"/>
                </a:moveTo>
                <a:lnTo>
                  <a:pt x="707136" y="6797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611" y="2915411"/>
            <a:ext cx="283845" cy="996950"/>
          </a:xfrm>
          <a:custGeom>
            <a:avLst/>
            <a:gdLst/>
            <a:ahLst/>
            <a:cxnLst/>
            <a:rect l="l" t="t" r="r" b="b"/>
            <a:pathLst>
              <a:path w="283845" h="996950">
                <a:moveTo>
                  <a:pt x="0" y="0"/>
                </a:moveTo>
                <a:lnTo>
                  <a:pt x="283464" y="9966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3212" y="2839211"/>
            <a:ext cx="436245" cy="158750"/>
          </a:xfrm>
          <a:custGeom>
            <a:avLst/>
            <a:gdLst/>
            <a:ahLst/>
            <a:cxnLst/>
            <a:rect l="l" t="t" r="r" b="b"/>
            <a:pathLst>
              <a:path w="436244" h="158750">
                <a:moveTo>
                  <a:pt x="435864" y="15849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6275" y="2839211"/>
            <a:ext cx="631190" cy="234950"/>
          </a:xfrm>
          <a:custGeom>
            <a:avLst/>
            <a:gdLst/>
            <a:ahLst/>
            <a:cxnLst/>
            <a:rect l="l" t="t" r="r" b="b"/>
            <a:pathLst>
              <a:path w="631189" h="234950">
                <a:moveTo>
                  <a:pt x="0" y="234696"/>
                </a:moveTo>
                <a:lnTo>
                  <a:pt x="630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1747" y="169621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1747" y="169621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04290" y="1649983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Times New Roman"/>
                <a:cs typeface="Times New Roman"/>
              </a:rPr>
              <a:t>V</a:t>
            </a:r>
            <a:r>
              <a:rPr sz="1950" b="1" spc="7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9075" y="2845307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9075" y="2845307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1008" y="2798826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Times New Roman"/>
                <a:cs typeface="Times New Roman"/>
              </a:rPr>
              <a:t>V</a:t>
            </a:r>
            <a:r>
              <a:rPr sz="1950" b="1" spc="7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484" y="254050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84" y="254050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3807" y="2494229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20011" y="3912108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0011" y="3912108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91385" y="386532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012" y="3912108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4"/>
                </a:lnTo>
                <a:lnTo>
                  <a:pt x="128068" y="19372"/>
                </a:lnTo>
                <a:lnTo>
                  <a:pt x="85623" y="41867"/>
                </a:lnTo>
                <a:lnTo>
                  <a:pt x="50221" y="71374"/>
                </a:lnTo>
                <a:lnTo>
                  <a:pt x="23235" y="106746"/>
                </a:lnTo>
                <a:lnTo>
                  <a:pt x="6037" y="146837"/>
                </a:lnTo>
                <a:lnTo>
                  <a:pt x="0" y="190500"/>
                </a:lnTo>
                <a:lnTo>
                  <a:pt x="6037" y="234162"/>
                </a:lnTo>
                <a:lnTo>
                  <a:pt x="23235" y="274253"/>
                </a:lnTo>
                <a:lnTo>
                  <a:pt x="50221" y="309625"/>
                </a:lnTo>
                <a:lnTo>
                  <a:pt x="85623" y="339132"/>
                </a:lnTo>
                <a:lnTo>
                  <a:pt x="128068" y="361627"/>
                </a:lnTo>
                <a:lnTo>
                  <a:pt x="176184" y="375965"/>
                </a:lnTo>
                <a:lnTo>
                  <a:pt x="228600" y="381000"/>
                </a:lnTo>
                <a:lnTo>
                  <a:pt x="281015" y="375965"/>
                </a:lnTo>
                <a:lnTo>
                  <a:pt x="329131" y="361627"/>
                </a:lnTo>
                <a:lnTo>
                  <a:pt x="371576" y="339132"/>
                </a:lnTo>
                <a:lnTo>
                  <a:pt x="406978" y="309625"/>
                </a:lnTo>
                <a:lnTo>
                  <a:pt x="433964" y="274253"/>
                </a:lnTo>
                <a:lnTo>
                  <a:pt x="451162" y="234162"/>
                </a:lnTo>
                <a:lnTo>
                  <a:pt x="457200" y="190500"/>
                </a:lnTo>
                <a:lnTo>
                  <a:pt x="451162" y="146837"/>
                </a:lnTo>
                <a:lnTo>
                  <a:pt x="433964" y="106746"/>
                </a:lnTo>
                <a:lnTo>
                  <a:pt x="406978" y="71374"/>
                </a:lnTo>
                <a:lnTo>
                  <a:pt x="371576" y="41867"/>
                </a:lnTo>
                <a:lnTo>
                  <a:pt x="329131" y="19372"/>
                </a:lnTo>
                <a:lnTo>
                  <a:pt x="281015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7012" y="3912108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37"/>
                </a:lnTo>
                <a:lnTo>
                  <a:pt x="23235" y="106746"/>
                </a:lnTo>
                <a:lnTo>
                  <a:pt x="50221" y="71374"/>
                </a:lnTo>
                <a:lnTo>
                  <a:pt x="85623" y="41867"/>
                </a:lnTo>
                <a:lnTo>
                  <a:pt x="128068" y="19372"/>
                </a:lnTo>
                <a:lnTo>
                  <a:pt x="176184" y="5034"/>
                </a:lnTo>
                <a:lnTo>
                  <a:pt x="228600" y="0"/>
                </a:lnTo>
                <a:lnTo>
                  <a:pt x="281015" y="5034"/>
                </a:lnTo>
                <a:lnTo>
                  <a:pt x="329131" y="19372"/>
                </a:lnTo>
                <a:lnTo>
                  <a:pt x="371576" y="41867"/>
                </a:lnTo>
                <a:lnTo>
                  <a:pt x="406978" y="71374"/>
                </a:lnTo>
                <a:lnTo>
                  <a:pt x="433964" y="106746"/>
                </a:lnTo>
                <a:lnTo>
                  <a:pt x="451162" y="146837"/>
                </a:lnTo>
                <a:lnTo>
                  <a:pt x="457200" y="190500"/>
                </a:lnTo>
                <a:lnTo>
                  <a:pt x="451162" y="234162"/>
                </a:lnTo>
                <a:lnTo>
                  <a:pt x="433964" y="274253"/>
                </a:lnTo>
                <a:lnTo>
                  <a:pt x="406978" y="309625"/>
                </a:lnTo>
                <a:lnTo>
                  <a:pt x="371576" y="339132"/>
                </a:lnTo>
                <a:lnTo>
                  <a:pt x="329131" y="361627"/>
                </a:lnTo>
                <a:lnTo>
                  <a:pt x="281015" y="375965"/>
                </a:lnTo>
                <a:lnTo>
                  <a:pt x="228600" y="381000"/>
                </a:lnTo>
                <a:lnTo>
                  <a:pt x="176184" y="375965"/>
                </a:lnTo>
                <a:lnTo>
                  <a:pt x="128068" y="361627"/>
                </a:lnTo>
                <a:lnTo>
                  <a:pt x="85623" y="339132"/>
                </a:lnTo>
                <a:lnTo>
                  <a:pt x="50221" y="309625"/>
                </a:lnTo>
                <a:lnTo>
                  <a:pt x="23235" y="274253"/>
                </a:lnTo>
                <a:lnTo>
                  <a:pt x="6037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1266" y="386532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24811" y="299161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17675" y="2083307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3875" y="3226307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34057" y="2602179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76858" y="2221483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2657" y="2062733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7730" y="2602179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0530" y="321233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81658" y="3288538"/>
            <a:ext cx="817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2620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77083" y="1772411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514350" y="0"/>
                </a:moveTo>
                <a:lnTo>
                  <a:pt x="5143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514350" y="171450"/>
                </a:lnTo>
                <a:lnTo>
                  <a:pt x="514350" y="228600"/>
                </a:lnTo>
                <a:lnTo>
                  <a:pt x="685800" y="114300"/>
                </a:lnTo>
                <a:lnTo>
                  <a:pt x="51435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77083" y="1772411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57150"/>
                </a:moveTo>
                <a:lnTo>
                  <a:pt x="514350" y="57150"/>
                </a:lnTo>
                <a:lnTo>
                  <a:pt x="514350" y="0"/>
                </a:lnTo>
                <a:lnTo>
                  <a:pt x="685800" y="114300"/>
                </a:lnTo>
                <a:lnTo>
                  <a:pt x="514350" y="228600"/>
                </a:lnTo>
                <a:lnTo>
                  <a:pt x="5143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192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62955" y="2610611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62955" y="2610611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35219" y="2565654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10355" y="2921507"/>
            <a:ext cx="283845" cy="996950"/>
          </a:xfrm>
          <a:custGeom>
            <a:avLst/>
            <a:gdLst/>
            <a:ahLst/>
            <a:cxnLst/>
            <a:rect l="l" t="t" r="r" b="b"/>
            <a:pathLst>
              <a:path w="283845" h="996950">
                <a:moveTo>
                  <a:pt x="0" y="0"/>
                </a:moveTo>
                <a:lnTo>
                  <a:pt x="283464" y="9966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8955" y="2845307"/>
            <a:ext cx="436245" cy="158750"/>
          </a:xfrm>
          <a:custGeom>
            <a:avLst/>
            <a:gdLst/>
            <a:ahLst/>
            <a:cxnLst/>
            <a:rect l="l" t="t" r="r" b="b"/>
            <a:pathLst>
              <a:path w="436245" h="158750">
                <a:moveTo>
                  <a:pt x="435863" y="15849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32020" y="2845307"/>
            <a:ext cx="631190" cy="234950"/>
          </a:xfrm>
          <a:custGeom>
            <a:avLst/>
            <a:gdLst/>
            <a:ahLst/>
            <a:cxnLst/>
            <a:rect l="l" t="t" r="r" b="b"/>
            <a:pathLst>
              <a:path w="631189" h="234950">
                <a:moveTo>
                  <a:pt x="0" y="234696"/>
                </a:moveTo>
                <a:lnTo>
                  <a:pt x="630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17491" y="170230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17491" y="170230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90897" y="1656333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74820" y="2851404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74820" y="2851404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347717" y="2804617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48228" y="25466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48228" y="25466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420490" y="250101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905755" y="3918203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05755" y="3918203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978019" y="387197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62755" y="391820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62755" y="391820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817873" y="387197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210555" y="2997707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03420" y="2089404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79620" y="3232404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20817" y="2608833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63617" y="2227833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74338" y="2608833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517138" y="3218814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68417" y="3295014"/>
            <a:ext cx="817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2620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701284" y="1772411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514350" y="0"/>
                </a:moveTo>
                <a:lnTo>
                  <a:pt x="5143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514350" y="171450"/>
                </a:lnTo>
                <a:lnTo>
                  <a:pt x="514350" y="228600"/>
                </a:lnTo>
                <a:lnTo>
                  <a:pt x="685800" y="114300"/>
                </a:lnTo>
                <a:lnTo>
                  <a:pt x="51435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01284" y="1772411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57150"/>
                </a:moveTo>
                <a:lnTo>
                  <a:pt x="514350" y="57150"/>
                </a:lnTo>
                <a:lnTo>
                  <a:pt x="514350" y="0"/>
                </a:lnTo>
                <a:lnTo>
                  <a:pt x="685800" y="114300"/>
                </a:lnTo>
                <a:lnTo>
                  <a:pt x="514350" y="228600"/>
                </a:lnTo>
                <a:lnTo>
                  <a:pt x="5143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192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87156" y="2610611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87156" y="2610611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34556" y="2921507"/>
            <a:ext cx="283845" cy="996950"/>
          </a:xfrm>
          <a:custGeom>
            <a:avLst/>
            <a:gdLst/>
            <a:ahLst/>
            <a:cxnLst/>
            <a:rect l="l" t="t" r="r" b="b"/>
            <a:pathLst>
              <a:path w="283845" h="996950">
                <a:moveTo>
                  <a:pt x="0" y="0"/>
                </a:moveTo>
                <a:lnTo>
                  <a:pt x="283464" y="9966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63156" y="2845307"/>
            <a:ext cx="436245" cy="158750"/>
          </a:xfrm>
          <a:custGeom>
            <a:avLst/>
            <a:gdLst/>
            <a:ahLst/>
            <a:cxnLst/>
            <a:rect l="l" t="t" r="r" b="b"/>
            <a:pathLst>
              <a:path w="436245" h="158750">
                <a:moveTo>
                  <a:pt x="435864" y="15849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56219" y="2845307"/>
            <a:ext cx="631190" cy="234950"/>
          </a:xfrm>
          <a:custGeom>
            <a:avLst/>
            <a:gdLst/>
            <a:ahLst/>
            <a:cxnLst/>
            <a:rect l="l" t="t" r="r" b="b"/>
            <a:pathLst>
              <a:path w="631190" h="234950">
                <a:moveTo>
                  <a:pt x="0" y="234696"/>
                </a:moveTo>
                <a:lnTo>
                  <a:pt x="630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41692" y="170230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41692" y="170230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99019" y="2851404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99019" y="2851404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2428" y="25466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72428" y="25466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29956" y="3918203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29956" y="3918203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86956" y="391820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86956" y="391820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34756" y="2997707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03819" y="3232404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583426" y="1696746"/>
            <a:ext cx="2284095" cy="251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0280">
              <a:lnSpc>
                <a:spcPts val="2185"/>
              </a:lnSpc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  <a:spcBef>
                <a:spcPts val="2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ts val="1970"/>
              </a:lnSpc>
              <a:spcBef>
                <a:spcPts val="600"/>
              </a:spcBef>
              <a:tabLst>
                <a:tab pos="528320" algn="l"/>
                <a:tab pos="1574165" algn="l"/>
                <a:tab pos="2014220" algn="l"/>
              </a:tabLst>
            </a:pPr>
            <a:r>
              <a:rPr sz="3000" b="1" spc="7" baseline="23611" dirty="0">
                <a:latin typeface="Times New Roman"/>
                <a:cs typeface="Times New Roman"/>
              </a:rPr>
              <a:t>V</a:t>
            </a:r>
            <a:r>
              <a:rPr sz="1950" b="1" spc="22" baseline="23504" dirty="0">
                <a:latin typeface="Times New Roman"/>
                <a:cs typeface="Times New Roman"/>
              </a:rPr>
              <a:t>2</a:t>
            </a:r>
            <a:r>
              <a:rPr sz="1950" b="1" baseline="23504" dirty="0"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	5	</a:t>
            </a:r>
            <a:r>
              <a:rPr sz="3000" b="1" spc="7" baseline="9722" dirty="0">
                <a:latin typeface="Times New Roman"/>
                <a:cs typeface="Times New Roman"/>
              </a:rPr>
              <a:t>V</a:t>
            </a:r>
            <a:r>
              <a:rPr sz="1950" b="1" spc="22" baseline="2136" dirty="0">
                <a:latin typeface="Times New Roman"/>
                <a:cs typeface="Times New Roman"/>
              </a:rPr>
              <a:t>4</a:t>
            </a:r>
            <a:endParaRPr sz="1950" baseline="2136">
              <a:latin typeface="Times New Roman"/>
              <a:cs typeface="Times New Roman"/>
            </a:endParaRPr>
          </a:p>
          <a:p>
            <a:pPr marL="927100">
              <a:lnSpc>
                <a:spcPts val="1970"/>
              </a:lnSpc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455"/>
              </a:spcBef>
              <a:tabLst>
                <a:tab pos="1352550" algn="l"/>
                <a:tab pos="1983105" algn="l"/>
              </a:tabLst>
            </a:pPr>
            <a:r>
              <a:rPr sz="3000" b="1" baseline="16666" dirty="0">
                <a:solidFill>
                  <a:srgbClr val="003366"/>
                </a:solidFill>
                <a:latin typeface="Tahoma"/>
                <a:cs typeface="Tahoma"/>
              </a:rPr>
              <a:t>3	</a:t>
            </a: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  <a:p>
            <a:pPr marR="52069" algn="ctr">
              <a:lnSpc>
                <a:spcPct val="100000"/>
              </a:lnSpc>
              <a:spcBef>
                <a:spcPts val="2145"/>
              </a:spcBef>
              <a:tabLst>
                <a:tab pos="1160145" algn="l"/>
              </a:tabLst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	</a:t>
            </a: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400800" y="1626107"/>
            <a:ext cx="2590800" cy="2743200"/>
          </a:xfrm>
          <a:custGeom>
            <a:avLst/>
            <a:gdLst/>
            <a:ahLst/>
            <a:cxnLst/>
            <a:rect l="l" t="t" r="r" b="b"/>
            <a:pathLst>
              <a:path w="2590800" h="2743200">
                <a:moveTo>
                  <a:pt x="0" y="2743200"/>
                </a:moveTo>
                <a:lnTo>
                  <a:pt x="2590800" y="2743200"/>
                </a:lnTo>
                <a:lnTo>
                  <a:pt x="25908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1728" y="2610611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91728" y="2610611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8577580" y="2565654"/>
            <a:ext cx="332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739128" y="2921507"/>
            <a:ext cx="283845" cy="996950"/>
          </a:xfrm>
          <a:custGeom>
            <a:avLst/>
            <a:gdLst/>
            <a:ahLst/>
            <a:cxnLst/>
            <a:rect l="l" t="t" r="r" b="b"/>
            <a:pathLst>
              <a:path w="283845" h="996950">
                <a:moveTo>
                  <a:pt x="0" y="0"/>
                </a:moveTo>
                <a:lnTo>
                  <a:pt x="283464" y="9966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67728" y="2845307"/>
            <a:ext cx="436245" cy="158750"/>
          </a:xfrm>
          <a:custGeom>
            <a:avLst/>
            <a:gdLst/>
            <a:ahLst/>
            <a:cxnLst/>
            <a:rect l="l" t="t" r="r" b="b"/>
            <a:pathLst>
              <a:path w="436245" h="158750">
                <a:moveTo>
                  <a:pt x="435864" y="15849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46264" y="170230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46264" y="170230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03592" y="2851404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03592" y="2851404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489697" y="2804617"/>
            <a:ext cx="3333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477000" y="25466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77000" y="25466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562597" y="2501011"/>
            <a:ext cx="332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034528" y="3918203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34528" y="3918203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120126" y="3871976"/>
            <a:ext cx="332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891528" y="391820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91528" y="391820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959981" y="3871976"/>
            <a:ext cx="332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339328" y="2997707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32192" y="2089404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08392" y="3232404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533005" y="1656333"/>
            <a:ext cx="372745" cy="90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  <a:spcBef>
                <a:spcPts val="2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103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116444" y="2608833"/>
            <a:ext cx="175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659244" y="3218814"/>
            <a:ext cx="175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010397" y="3295014"/>
            <a:ext cx="805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29920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90168" y="4697425"/>
            <a:ext cx="7377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微软雅黑"/>
                <a:cs typeface="微软雅黑"/>
              </a:rPr>
              <a:t>破圈法思路简单，但实现时比普里姆算法和克鲁斯卡尔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10" dirty="0">
                <a:latin typeface="微软雅黑"/>
                <a:cs typeface="微软雅黑"/>
              </a:rPr>
              <a:t>算法复杂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6" name="object 11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3016" y="501522"/>
            <a:ext cx="300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000000"/>
                </a:solidFill>
                <a:latin typeface="Arial"/>
                <a:cs typeface="Arial"/>
              </a:rPr>
              <a:t>6.6.2</a:t>
            </a:r>
            <a:r>
              <a:rPr sz="3600" u="none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u="none" spc="10" dirty="0">
                <a:solidFill>
                  <a:srgbClr val="000000"/>
                </a:solidFill>
                <a:latin typeface="微软雅黑"/>
                <a:cs typeface="微软雅黑"/>
              </a:rPr>
              <a:t>最短路径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104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1181480"/>
            <a:ext cx="8192134" cy="462724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250"/>
              </a:spcBef>
              <a:buFont typeface="΢"/>
              <a:buAutoNum type="arabicPeriod"/>
              <a:tabLst>
                <a:tab pos="330200" algn="l"/>
              </a:tabLst>
            </a:pPr>
            <a:r>
              <a:rPr sz="2400" dirty="0">
                <a:solidFill>
                  <a:srgbClr val="CC0000"/>
                </a:solidFill>
                <a:latin typeface="微软雅黑"/>
                <a:cs typeface="微软雅黑"/>
              </a:rPr>
              <a:t>问题的提出</a:t>
            </a:r>
            <a:endParaRPr sz="2400">
              <a:latin typeface="微软雅黑"/>
              <a:cs typeface="微软雅黑"/>
            </a:endParaRPr>
          </a:p>
          <a:p>
            <a:pPr marL="920750" marR="5080" lvl="1" indent="-438150">
              <a:lnSpc>
                <a:spcPct val="120100"/>
              </a:lnSpc>
              <a:spcBef>
                <a:spcPts val="575"/>
              </a:spcBef>
              <a:buFont typeface="Wingdings"/>
              <a:buChar char=""/>
              <a:tabLst>
                <a:tab pos="920750" algn="l"/>
                <a:tab pos="921385" algn="l"/>
              </a:tabLst>
            </a:pPr>
            <a:r>
              <a:rPr sz="2400" spc="80" dirty="0">
                <a:latin typeface="微软雅黑"/>
                <a:cs typeface="微软雅黑"/>
              </a:rPr>
              <a:t>交通</a:t>
            </a:r>
            <a:r>
              <a:rPr sz="2400" spc="90" dirty="0">
                <a:latin typeface="微软雅黑"/>
                <a:cs typeface="微软雅黑"/>
              </a:rPr>
              <a:t>咨询</a:t>
            </a:r>
            <a:r>
              <a:rPr sz="2400" spc="80" dirty="0">
                <a:latin typeface="微软雅黑"/>
                <a:cs typeface="微软雅黑"/>
              </a:rPr>
              <a:t>系</a:t>
            </a:r>
            <a:r>
              <a:rPr sz="2400" spc="95" dirty="0">
                <a:latin typeface="微软雅黑"/>
                <a:cs typeface="微软雅黑"/>
              </a:rPr>
              <a:t>统、</a:t>
            </a:r>
            <a:r>
              <a:rPr sz="2400" spc="90" dirty="0">
                <a:latin typeface="微软雅黑"/>
                <a:cs typeface="微软雅黑"/>
              </a:rPr>
              <a:t>通</a:t>
            </a:r>
            <a:r>
              <a:rPr sz="2400" spc="80" dirty="0">
                <a:latin typeface="微软雅黑"/>
                <a:cs typeface="微软雅黑"/>
              </a:rPr>
              <a:t>讯</a:t>
            </a:r>
            <a:r>
              <a:rPr sz="2400" spc="85" dirty="0">
                <a:latin typeface="微软雅黑"/>
                <a:cs typeface="微软雅黑"/>
              </a:rPr>
              <a:t>网</a:t>
            </a:r>
            <a:r>
              <a:rPr sz="2400" spc="95" dirty="0">
                <a:latin typeface="微软雅黑"/>
                <a:cs typeface="微软雅黑"/>
              </a:rPr>
              <a:t>、</a:t>
            </a:r>
            <a:r>
              <a:rPr sz="2400" spc="90" dirty="0">
                <a:latin typeface="微软雅黑"/>
                <a:cs typeface="微软雅黑"/>
              </a:rPr>
              <a:t>计</a:t>
            </a:r>
            <a:r>
              <a:rPr sz="2400" spc="80" dirty="0">
                <a:latin typeface="微软雅黑"/>
                <a:cs typeface="微软雅黑"/>
              </a:rPr>
              <a:t>算机</a:t>
            </a:r>
            <a:r>
              <a:rPr sz="2400" spc="90" dirty="0">
                <a:latin typeface="微软雅黑"/>
                <a:cs typeface="微软雅黑"/>
              </a:rPr>
              <a:t>网络</a:t>
            </a:r>
            <a:r>
              <a:rPr sz="2400" spc="80" dirty="0">
                <a:latin typeface="微软雅黑"/>
                <a:cs typeface="微软雅黑"/>
              </a:rPr>
              <a:t>需要</a:t>
            </a:r>
            <a:r>
              <a:rPr sz="2400" spc="90" dirty="0">
                <a:latin typeface="微软雅黑"/>
                <a:cs typeface="微软雅黑"/>
              </a:rPr>
              <a:t>寻找</a:t>
            </a:r>
            <a:r>
              <a:rPr sz="2400" spc="80" dirty="0">
                <a:latin typeface="微软雅黑"/>
                <a:cs typeface="微软雅黑"/>
              </a:rPr>
              <a:t>两结</a:t>
            </a:r>
            <a:r>
              <a:rPr sz="2400" dirty="0">
                <a:latin typeface="微软雅黑"/>
                <a:cs typeface="微软雅黑"/>
              </a:rPr>
              <a:t>点 间最短路径</a:t>
            </a:r>
            <a:endParaRPr sz="2400">
              <a:latin typeface="微软雅黑"/>
              <a:cs typeface="微软雅黑"/>
            </a:endParaRPr>
          </a:p>
          <a:p>
            <a:pPr marL="920750" lvl="1" indent="-438150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920750" algn="l"/>
                <a:tab pos="921385" algn="l"/>
              </a:tabLst>
            </a:pPr>
            <a:r>
              <a:rPr sz="2400" dirty="0">
                <a:latin typeface="微软雅黑"/>
                <a:cs typeface="微软雅黑"/>
              </a:rPr>
              <a:t>交通咨询系统：A地点到</a:t>
            </a:r>
            <a:r>
              <a:rPr sz="2400" spc="-5" dirty="0">
                <a:latin typeface="微软雅黑"/>
                <a:cs typeface="微软雅黑"/>
              </a:rPr>
              <a:t>B</a:t>
            </a:r>
            <a:r>
              <a:rPr sz="2400" dirty="0">
                <a:latin typeface="微软雅黑"/>
                <a:cs typeface="微软雅黑"/>
              </a:rPr>
              <a:t>地点的最短路径</a:t>
            </a:r>
            <a:endParaRPr sz="2400">
              <a:latin typeface="微软雅黑"/>
              <a:cs typeface="微软雅黑"/>
            </a:endParaRPr>
          </a:p>
          <a:p>
            <a:pPr marL="920750" lvl="1" indent="-438150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920750" algn="l"/>
                <a:tab pos="921385" algn="l"/>
              </a:tabLst>
            </a:pPr>
            <a:r>
              <a:rPr sz="2400" dirty="0">
                <a:latin typeface="微软雅黑"/>
                <a:cs typeface="微软雅黑"/>
              </a:rPr>
              <a:t>计算机网：A到</a:t>
            </a:r>
            <a:r>
              <a:rPr sz="2400" spc="-10" dirty="0">
                <a:latin typeface="微软雅黑"/>
                <a:cs typeface="微软雅黑"/>
              </a:rPr>
              <a:t>B</a:t>
            </a:r>
            <a:r>
              <a:rPr sz="2400" dirty="0">
                <a:latin typeface="微软雅黑"/>
                <a:cs typeface="微软雅黑"/>
              </a:rPr>
              <a:t>沿最短路径传送</a:t>
            </a:r>
            <a:endParaRPr sz="24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Wingdings"/>
              <a:buChar char=""/>
            </a:pPr>
            <a:endParaRPr sz="1800">
              <a:latin typeface="微软雅黑"/>
              <a:cs typeface="微软雅黑"/>
            </a:endParaRPr>
          </a:p>
          <a:p>
            <a:pPr marL="42672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27355" algn="l"/>
              </a:tabLst>
            </a:pPr>
            <a:r>
              <a:rPr sz="2400" spc="-5" dirty="0">
                <a:solidFill>
                  <a:srgbClr val="CC0000"/>
                </a:solidFill>
                <a:latin typeface="微软雅黑"/>
                <a:cs typeface="微软雅黑"/>
              </a:rPr>
              <a:t>最短路径及其长度</a:t>
            </a:r>
            <a:endParaRPr sz="2400">
              <a:latin typeface="微软雅黑"/>
              <a:cs typeface="微软雅黑"/>
            </a:endParaRPr>
          </a:p>
          <a:p>
            <a:pPr marL="828040" marR="3811270" lvl="1" indent="-828040">
              <a:lnSpc>
                <a:spcPct val="120000"/>
              </a:lnSpc>
              <a:buFont typeface="Wingdings"/>
              <a:buChar char=""/>
              <a:tabLst>
                <a:tab pos="828040" algn="l"/>
              </a:tabLst>
            </a:pPr>
            <a:r>
              <a:rPr sz="2400" dirty="0">
                <a:latin typeface="微软雅黑"/>
                <a:cs typeface="微软雅黑"/>
              </a:rPr>
              <a:t>路径长度：路径上的边数 路径上边的权值之和</a:t>
            </a:r>
            <a:endParaRPr sz="2400">
              <a:latin typeface="微软雅黑"/>
              <a:cs typeface="微软雅黑"/>
            </a:endParaRPr>
          </a:p>
          <a:p>
            <a:pPr marL="82740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828040" algn="l"/>
              </a:tabLst>
            </a:pPr>
            <a:r>
              <a:rPr sz="2400" dirty="0">
                <a:latin typeface="微软雅黑"/>
                <a:cs typeface="微软雅黑"/>
              </a:rPr>
              <a:t>最短路径：两结点间权值之和最小的路径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1075" y="6338215"/>
            <a:ext cx="1783714" cy="46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1600" b="1" spc="5" dirty="0">
                <a:solidFill>
                  <a:srgbClr val="00AF50"/>
                </a:solidFill>
                <a:latin typeface="Microsoft JhengHei"/>
                <a:cs typeface="Microsoft JhengHei"/>
              </a:rPr>
              <a:t>北京林业</a:t>
            </a:r>
            <a:r>
              <a:rPr sz="1600" b="1" spc="-1035" dirty="0">
                <a:solidFill>
                  <a:srgbClr val="00AF50"/>
                </a:solidFill>
                <a:latin typeface="Microsoft JhengHei"/>
                <a:cs typeface="Microsoft JhengHei"/>
              </a:rPr>
              <a:t>大</a:t>
            </a:r>
            <a:r>
              <a:rPr sz="1400" spc="5" dirty="0">
                <a:latin typeface="Times New Roman"/>
                <a:cs typeface="Times New Roman"/>
              </a:rPr>
              <a:t>202</a:t>
            </a:r>
            <a:r>
              <a:rPr sz="1400" spc="-1789" dirty="0">
                <a:latin typeface="Times New Roman"/>
                <a:cs typeface="Times New Roman"/>
              </a:rPr>
              <a:t>1</a:t>
            </a:r>
            <a:r>
              <a:rPr sz="1600" b="1" spc="-5" dirty="0">
                <a:solidFill>
                  <a:srgbClr val="00AF50"/>
                </a:solidFill>
                <a:latin typeface="Microsoft JhengHei"/>
                <a:cs typeface="Microsoft JhengHei"/>
              </a:rPr>
              <a:t>学信</a:t>
            </a:r>
            <a:r>
              <a:rPr sz="1600" b="1" spc="-3000" dirty="0">
                <a:solidFill>
                  <a:srgbClr val="00AF50"/>
                </a:solidFill>
                <a:latin typeface="Microsoft JhengHei"/>
                <a:cs typeface="Microsoft JhengHei"/>
              </a:rPr>
              <a:t>息</a:t>
            </a:r>
            <a:r>
              <a:rPr sz="1400" dirty="0">
                <a:latin typeface="宋体"/>
                <a:cs typeface="宋体"/>
              </a:rPr>
              <a:t>年</a:t>
            </a:r>
            <a:r>
              <a:rPr sz="1400" spc="-555" dirty="0">
                <a:latin typeface="Times New Roman"/>
                <a:cs typeface="Times New Roman"/>
              </a:rPr>
              <a:t>1</a:t>
            </a:r>
            <a:r>
              <a:rPr sz="1400" spc="-570" dirty="0">
                <a:latin typeface="Times New Roman"/>
                <a:cs typeface="Times New Roman"/>
              </a:rPr>
              <a:t>0 </a:t>
            </a:r>
            <a:r>
              <a:rPr sz="1400" dirty="0">
                <a:latin typeface="宋体"/>
                <a:cs typeface="宋体"/>
              </a:rPr>
              <a:t>月</a:t>
            </a:r>
            <a:endParaRPr sz="1400">
              <a:latin typeface="宋体"/>
              <a:cs typeface="宋体"/>
            </a:endParaRPr>
          </a:p>
          <a:p>
            <a:pPr>
              <a:lnSpc>
                <a:spcPts val="1789"/>
              </a:lnSpc>
            </a:pPr>
            <a:r>
              <a:rPr sz="1400" spc="-350" dirty="0">
                <a:latin typeface="Times New Roman"/>
                <a:cs typeface="Times New Roman"/>
              </a:rPr>
              <a:t>29</a:t>
            </a:r>
            <a:r>
              <a:rPr sz="2400" b="1" spc="7" baseline="-8680" dirty="0">
                <a:solidFill>
                  <a:srgbClr val="00AF50"/>
                </a:solidFill>
                <a:latin typeface="Microsoft JhengHei"/>
                <a:cs typeface="Microsoft JhengHei"/>
              </a:rPr>
              <a:t>学</a:t>
            </a:r>
            <a:r>
              <a:rPr sz="2400" b="1" spc="-2407" baseline="-8680" dirty="0">
                <a:solidFill>
                  <a:srgbClr val="00AF50"/>
                </a:solidFill>
                <a:latin typeface="Microsoft JhengHei"/>
                <a:cs typeface="Microsoft JhengHei"/>
              </a:rPr>
              <a:t>院</a:t>
            </a:r>
            <a:r>
              <a:rPr sz="1400" dirty="0">
                <a:latin typeface="宋体"/>
                <a:cs typeface="宋体"/>
              </a:rPr>
              <a:t>日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532" y="836674"/>
            <a:ext cx="7274052" cy="5907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3" y="0"/>
            <a:ext cx="8204200" cy="765175"/>
          </a:xfrm>
          <a:custGeom>
            <a:avLst/>
            <a:gdLst/>
            <a:ahLst/>
            <a:cxnLst/>
            <a:rect l="l" t="t" r="r" b="b"/>
            <a:pathLst>
              <a:path w="8204200" h="765175">
                <a:moveTo>
                  <a:pt x="0" y="765048"/>
                </a:moveTo>
                <a:lnTo>
                  <a:pt x="8203692" y="765048"/>
                </a:lnTo>
                <a:lnTo>
                  <a:pt x="8203692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363" y="138430"/>
            <a:ext cx="6965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20" dirty="0">
                <a:solidFill>
                  <a:srgbClr val="CC00CC"/>
                </a:solidFill>
                <a:latin typeface="微软雅黑"/>
                <a:cs typeface="微软雅黑"/>
              </a:rPr>
              <a:t>最短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路算法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典</a:t>
            </a:r>
            <a:r>
              <a:rPr u="none" spc="10" dirty="0">
                <a:solidFill>
                  <a:srgbClr val="CC00CC"/>
                </a:solidFill>
                <a:latin typeface="微软雅黑"/>
                <a:cs typeface="微软雅黑"/>
              </a:rPr>
              <a:t>型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应</a:t>
            </a:r>
            <a:r>
              <a:rPr u="none" spc="15" dirty="0">
                <a:solidFill>
                  <a:srgbClr val="CC00CC"/>
                </a:solidFill>
                <a:latin typeface="微软雅黑"/>
                <a:cs typeface="微软雅黑"/>
              </a:rPr>
              <a:t>用</a:t>
            </a:r>
            <a:r>
              <a:rPr u="none" spc="215" dirty="0">
                <a:solidFill>
                  <a:srgbClr val="CC00CC"/>
                </a:solidFill>
                <a:latin typeface="微软雅黑"/>
                <a:cs typeface="微软雅黑"/>
              </a:rPr>
              <a:t>--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计算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机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网络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路由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105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1126236"/>
            <a:ext cx="6769608" cy="5077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23" y="0"/>
            <a:ext cx="8204200" cy="765175"/>
          </a:xfrm>
          <a:custGeom>
            <a:avLst/>
            <a:gdLst/>
            <a:ahLst/>
            <a:cxnLst/>
            <a:rect l="l" t="t" r="r" b="b"/>
            <a:pathLst>
              <a:path w="8204200" h="765175">
                <a:moveTo>
                  <a:pt x="0" y="765048"/>
                </a:moveTo>
                <a:lnTo>
                  <a:pt x="8203692" y="765048"/>
                </a:lnTo>
                <a:lnTo>
                  <a:pt x="8203692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363" y="118618"/>
            <a:ext cx="6147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20" dirty="0">
                <a:solidFill>
                  <a:srgbClr val="CC00CC"/>
                </a:solidFill>
                <a:latin typeface="微软雅黑"/>
                <a:cs typeface="微软雅黑"/>
              </a:rPr>
              <a:t>最短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路算法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典</a:t>
            </a:r>
            <a:r>
              <a:rPr u="none" spc="10" dirty="0">
                <a:solidFill>
                  <a:srgbClr val="CC00CC"/>
                </a:solidFill>
                <a:latin typeface="微软雅黑"/>
                <a:cs typeface="微软雅黑"/>
              </a:rPr>
              <a:t>型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应</a:t>
            </a:r>
            <a:r>
              <a:rPr u="none" spc="15" dirty="0">
                <a:solidFill>
                  <a:srgbClr val="CC00CC"/>
                </a:solidFill>
                <a:latin typeface="微软雅黑"/>
                <a:cs typeface="微软雅黑"/>
              </a:rPr>
              <a:t>用</a:t>
            </a:r>
            <a:r>
              <a:rPr u="none" dirty="0">
                <a:solidFill>
                  <a:srgbClr val="CC00CC"/>
                </a:solidFill>
                <a:latin typeface="Arial"/>
                <a:cs typeface="Arial"/>
              </a:rPr>
              <a:t>—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机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器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人探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106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3" y="0"/>
            <a:ext cx="8204200" cy="765175"/>
          </a:xfrm>
          <a:custGeom>
            <a:avLst/>
            <a:gdLst/>
            <a:ahLst/>
            <a:cxnLst/>
            <a:rect l="l" t="t" r="r" b="b"/>
            <a:pathLst>
              <a:path w="8204200" h="765175">
                <a:moveTo>
                  <a:pt x="0" y="765048"/>
                </a:moveTo>
                <a:lnTo>
                  <a:pt x="8203692" y="765048"/>
                </a:lnTo>
                <a:lnTo>
                  <a:pt x="8203692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63" y="118618"/>
            <a:ext cx="5739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20" dirty="0">
                <a:solidFill>
                  <a:srgbClr val="CC00CC"/>
                </a:solidFill>
                <a:latin typeface="微软雅黑"/>
                <a:cs typeface="微软雅黑"/>
              </a:rPr>
              <a:t>最短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路算法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典</a:t>
            </a:r>
            <a:r>
              <a:rPr u="none" spc="10" dirty="0">
                <a:solidFill>
                  <a:srgbClr val="CC00CC"/>
                </a:solidFill>
                <a:latin typeface="微软雅黑"/>
                <a:cs typeface="微软雅黑"/>
              </a:rPr>
              <a:t>型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应</a:t>
            </a:r>
            <a:r>
              <a:rPr u="none" spc="15" dirty="0">
                <a:solidFill>
                  <a:srgbClr val="CC00CC"/>
                </a:solidFill>
                <a:latin typeface="微软雅黑"/>
                <a:cs typeface="微软雅黑"/>
              </a:rPr>
              <a:t>用</a:t>
            </a:r>
            <a:r>
              <a:rPr u="none" dirty="0">
                <a:solidFill>
                  <a:srgbClr val="CC00CC"/>
                </a:solidFill>
                <a:latin typeface="Arial"/>
                <a:cs typeface="Arial"/>
              </a:rPr>
              <a:t>—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游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戏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开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发</a:t>
            </a:r>
          </a:p>
        </p:txBody>
      </p:sp>
      <p:sp>
        <p:nvSpPr>
          <p:cNvPr id="4" name="object 4"/>
          <p:cNvSpPr/>
          <p:nvPr/>
        </p:nvSpPr>
        <p:spPr>
          <a:xfrm>
            <a:off x="684276" y="850391"/>
            <a:ext cx="7559040" cy="5615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0172" y="1778507"/>
            <a:ext cx="3472179" cy="475615"/>
          </a:xfrm>
          <a:custGeom>
            <a:avLst/>
            <a:gdLst/>
            <a:ahLst/>
            <a:cxnLst/>
            <a:rect l="l" t="t" r="r" b="b"/>
            <a:pathLst>
              <a:path w="3472179" h="475614">
                <a:moveTo>
                  <a:pt x="1652016" y="0"/>
                </a:moveTo>
                <a:lnTo>
                  <a:pt x="0" y="0"/>
                </a:lnTo>
                <a:lnTo>
                  <a:pt x="1819656" y="237744"/>
                </a:lnTo>
                <a:lnTo>
                  <a:pt x="0" y="475488"/>
                </a:lnTo>
                <a:lnTo>
                  <a:pt x="1652016" y="475488"/>
                </a:lnTo>
                <a:lnTo>
                  <a:pt x="3471672" y="237744"/>
                </a:lnTo>
                <a:lnTo>
                  <a:pt x="1652016" y="0"/>
                </a:lnTo>
                <a:close/>
              </a:path>
            </a:pathLst>
          </a:custGeom>
          <a:solidFill>
            <a:srgbClr val="2FA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630" y="1779270"/>
            <a:ext cx="2383790" cy="475615"/>
          </a:xfrm>
          <a:custGeom>
            <a:avLst/>
            <a:gdLst/>
            <a:ahLst/>
            <a:cxnLst/>
            <a:rect l="l" t="t" r="r" b="b"/>
            <a:pathLst>
              <a:path w="2383790" h="475614">
                <a:moveTo>
                  <a:pt x="2145792" y="0"/>
                </a:moveTo>
                <a:lnTo>
                  <a:pt x="237744" y="0"/>
                </a:lnTo>
                <a:lnTo>
                  <a:pt x="189829" y="4829"/>
                </a:lnTo>
                <a:lnTo>
                  <a:pt x="145202" y="18680"/>
                </a:lnTo>
                <a:lnTo>
                  <a:pt x="104817" y="40598"/>
                </a:lnTo>
                <a:lnTo>
                  <a:pt x="69632" y="69627"/>
                </a:lnTo>
                <a:lnTo>
                  <a:pt x="40602" y="104812"/>
                </a:lnTo>
                <a:lnTo>
                  <a:pt x="18682" y="145196"/>
                </a:lnTo>
                <a:lnTo>
                  <a:pt x="4829" y="189825"/>
                </a:lnTo>
                <a:lnTo>
                  <a:pt x="0" y="237743"/>
                </a:lnTo>
                <a:lnTo>
                  <a:pt x="4829" y="285662"/>
                </a:lnTo>
                <a:lnTo>
                  <a:pt x="18682" y="330291"/>
                </a:lnTo>
                <a:lnTo>
                  <a:pt x="40602" y="370675"/>
                </a:lnTo>
                <a:lnTo>
                  <a:pt x="69632" y="405860"/>
                </a:lnTo>
                <a:lnTo>
                  <a:pt x="104817" y="434889"/>
                </a:lnTo>
                <a:lnTo>
                  <a:pt x="145202" y="456807"/>
                </a:lnTo>
                <a:lnTo>
                  <a:pt x="189829" y="470658"/>
                </a:lnTo>
                <a:lnTo>
                  <a:pt x="237744" y="475487"/>
                </a:lnTo>
                <a:lnTo>
                  <a:pt x="2145792" y="475487"/>
                </a:lnTo>
                <a:lnTo>
                  <a:pt x="2193710" y="470658"/>
                </a:lnTo>
                <a:lnTo>
                  <a:pt x="2238339" y="456807"/>
                </a:lnTo>
                <a:lnTo>
                  <a:pt x="2278723" y="434889"/>
                </a:lnTo>
                <a:lnTo>
                  <a:pt x="2313908" y="405860"/>
                </a:lnTo>
                <a:lnTo>
                  <a:pt x="2342937" y="370675"/>
                </a:lnTo>
                <a:lnTo>
                  <a:pt x="2364855" y="330291"/>
                </a:lnTo>
                <a:lnTo>
                  <a:pt x="2378706" y="285662"/>
                </a:lnTo>
                <a:lnTo>
                  <a:pt x="2383536" y="237743"/>
                </a:lnTo>
                <a:lnTo>
                  <a:pt x="2378706" y="189825"/>
                </a:lnTo>
                <a:lnTo>
                  <a:pt x="2364855" y="145196"/>
                </a:lnTo>
                <a:lnTo>
                  <a:pt x="2342937" y="104812"/>
                </a:lnTo>
                <a:lnTo>
                  <a:pt x="2313908" y="69627"/>
                </a:lnTo>
                <a:lnTo>
                  <a:pt x="2278723" y="40598"/>
                </a:lnTo>
                <a:lnTo>
                  <a:pt x="2238339" y="18680"/>
                </a:lnTo>
                <a:lnTo>
                  <a:pt x="2193710" y="4829"/>
                </a:lnTo>
                <a:lnTo>
                  <a:pt x="21457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630" y="1779270"/>
            <a:ext cx="2383790" cy="475615"/>
          </a:xfrm>
          <a:custGeom>
            <a:avLst/>
            <a:gdLst/>
            <a:ahLst/>
            <a:cxnLst/>
            <a:rect l="l" t="t" r="r" b="b"/>
            <a:pathLst>
              <a:path w="2383790" h="475614">
                <a:moveTo>
                  <a:pt x="0" y="237743"/>
                </a:moveTo>
                <a:lnTo>
                  <a:pt x="4829" y="189825"/>
                </a:lnTo>
                <a:lnTo>
                  <a:pt x="18682" y="145196"/>
                </a:lnTo>
                <a:lnTo>
                  <a:pt x="40602" y="104812"/>
                </a:lnTo>
                <a:lnTo>
                  <a:pt x="69632" y="69627"/>
                </a:lnTo>
                <a:lnTo>
                  <a:pt x="104817" y="40598"/>
                </a:lnTo>
                <a:lnTo>
                  <a:pt x="145202" y="18680"/>
                </a:lnTo>
                <a:lnTo>
                  <a:pt x="189829" y="4829"/>
                </a:lnTo>
                <a:lnTo>
                  <a:pt x="237744" y="0"/>
                </a:lnTo>
                <a:lnTo>
                  <a:pt x="2145792" y="0"/>
                </a:lnTo>
                <a:lnTo>
                  <a:pt x="2193710" y="4829"/>
                </a:lnTo>
                <a:lnTo>
                  <a:pt x="2238339" y="18680"/>
                </a:lnTo>
                <a:lnTo>
                  <a:pt x="2278723" y="40598"/>
                </a:lnTo>
                <a:lnTo>
                  <a:pt x="2313908" y="69627"/>
                </a:lnTo>
                <a:lnTo>
                  <a:pt x="2342937" y="104812"/>
                </a:lnTo>
                <a:lnTo>
                  <a:pt x="2364855" y="145196"/>
                </a:lnTo>
                <a:lnTo>
                  <a:pt x="2378706" y="189825"/>
                </a:lnTo>
                <a:lnTo>
                  <a:pt x="2383536" y="237743"/>
                </a:lnTo>
                <a:lnTo>
                  <a:pt x="2378706" y="285662"/>
                </a:lnTo>
                <a:lnTo>
                  <a:pt x="2364855" y="330291"/>
                </a:lnTo>
                <a:lnTo>
                  <a:pt x="2342937" y="370675"/>
                </a:lnTo>
                <a:lnTo>
                  <a:pt x="2313908" y="405860"/>
                </a:lnTo>
                <a:lnTo>
                  <a:pt x="2278723" y="434889"/>
                </a:lnTo>
                <a:lnTo>
                  <a:pt x="2238339" y="456807"/>
                </a:lnTo>
                <a:lnTo>
                  <a:pt x="2193710" y="470658"/>
                </a:lnTo>
                <a:lnTo>
                  <a:pt x="2145792" y="475487"/>
                </a:lnTo>
                <a:lnTo>
                  <a:pt x="237744" y="475487"/>
                </a:lnTo>
                <a:lnTo>
                  <a:pt x="189829" y="470658"/>
                </a:lnTo>
                <a:lnTo>
                  <a:pt x="145202" y="456807"/>
                </a:lnTo>
                <a:lnTo>
                  <a:pt x="104817" y="434889"/>
                </a:lnTo>
                <a:lnTo>
                  <a:pt x="69632" y="405860"/>
                </a:lnTo>
                <a:lnTo>
                  <a:pt x="40602" y="370675"/>
                </a:lnTo>
                <a:lnTo>
                  <a:pt x="18682" y="330291"/>
                </a:lnTo>
                <a:lnTo>
                  <a:pt x="4829" y="285662"/>
                </a:lnTo>
                <a:lnTo>
                  <a:pt x="0" y="237743"/>
                </a:lnTo>
                <a:close/>
              </a:path>
            </a:pathLst>
          </a:custGeom>
          <a:ln w="381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4306" y="1830070"/>
            <a:ext cx="187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30" dirty="0">
                <a:latin typeface="微软雅黑"/>
                <a:cs typeface="微软雅黑"/>
              </a:rPr>
              <a:t>Dijistra</a:t>
            </a:r>
            <a:r>
              <a:rPr sz="2400" b="1" spc="10" dirty="0">
                <a:latin typeface="微软雅黑"/>
                <a:cs typeface="微软雅黑"/>
              </a:rPr>
              <a:t>算法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72605" y="1722882"/>
            <a:ext cx="2232660" cy="477520"/>
          </a:xfrm>
          <a:custGeom>
            <a:avLst/>
            <a:gdLst/>
            <a:ahLst/>
            <a:cxnLst/>
            <a:rect l="l" t="t" r="r" b="b"/>
            <a:pathLst>
              <a:path w="2232659" h="477519">
                <a:moveTo>
                  <a:pt x="1994154" y="0"/>
                </a:moveTo>
                <a:lnTo>
                  <a:pt x="238506" y="0"/>
                </a:lnTo>
                <a:lnTo>
                  <a:pt x="190445" y="4846"/>
                </a:lnTo>
                <a:lnTo>
                  <a:pt x="145678" y="18746"/>
                </a:lnTo>
                <a:lnTo>
                  <a:pt x="105165" y="40739"/>
                </a:lnTo>
                <a:lnTo>
                  <a:pt x="69865" y="69865"/>
                </a:lnTo>
                <a:lnTo>
                  <a:pt x="40739" y="105165"/>
                </a:lnTo>
                <a:lnTo>
                  <a:pt x="18746" y="145678"/>
                </a:lnTo>
                <a:lnTo>
                  <a:pt x="4846" y="190445"/>
                </a:lnTo>
                <a:lnTo>
                  <a:pt x="0" y="238506"/>
                </a:lnTo>
                <a:lnTo>
                  <a:pt x="4846" y="286566"/>
                </a:lnTo>
                <a:lnTo>
                  <a:pt x="18746" y="331333"/>
                </a:lnTo>
                <a:lnTo>
                  <a:pt x="40739" y="371846"/>
                </a:lnTo>
                <a:lnTo>
                  <a:pt x="69865" y="407146"/>
                </a:lnTo>
                <a:lnTo>
                  <a:pt x="105165" y="436272"/>
                </a:lnTo>
                <a:lnTo>
                  <a:pt x="145678" y="458265"/>
                </a:lnTo>
                <a:lnTo>
                  <a:pt x="190445" y="472165"/>
                </a:lnTo>
                <a:lnTo>
                  <a:pt x="238506" y="477012"/>
                </a:lnTo>
                <a:lnTo>
                  <a:pt x="1994154" y="477012"/>
                </a:lnTo>
                <a:lnTo>
                  <a:pt x="2042214" y="472165"/>
                </a:lnTo>
                <a:lnTo>
                  <a:pt x="2086981" y="458265"/>
                </a:lnTo>
                <a:lnTo>
                  <a:pt x="2127494" y="436272"/>
                </a:lnTo>
                <a:lnTo>
                  <a:pt x="2162794" y="407146"/>
                </a:lnTo>
                <a:lnTo>
                  <a:pt x="2191920" y="371846"/>
                </a:lnTo>
                <a:lnTo>
                  <a:pt x="2213913" y="331333"/>
                </a:lnTo>
                <a:lnTo>
                  <a:pt x="2227813" y="286566"/>
                </a:lnTo>
                <a:lnTo>
                  <a:pt x="2232660" y="238506"/>
                </a:lnTo>
                <a:lnTo>
                  <a:pt x="2227813" y="190445"/>
                </a:lnTo>
                <a:lnTo>
                  <a:pt x="2213913" y="145678"/>
                </a:lnTo>
                <a:lnTo>
                  <a:pt x="2191920" y="105165"/>
                </a:lnTo>
                <a:lnTo>
                  <a:pt x="2162794" y="69865"/>
                </a:lnTo>
                <a:lnTo>
                  <a:pt x="2127494" y="40739"/>
                </a:lnTo>
                <a:lnTo>
                  <a:pt x="2086981" y="18746"/>
                </a:lnTo>
                <a:lnTo>
                  <a:pt x="2042214" y="4846"/>
                </a:lnTo>
                <a:lnTo>
                  <a:pt x="199415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72605" y="1722882"/>
            <a:ext cx="2232660" cy="477520"/>
          </a:xfrm>
          <a:custGeom>
            <a:avLst/>
            <a:gdLst/>
            <a:ahLst/>
            <a:cxnLst/>
            <a:rect l="l" t="t" r="r" b="b"/>
            <a:pathLst>
              <a:path w="2232659" h="477519">
                <a:moveTo>
                  <a:pt x="0" y="238506"/>
                </a:moveTo>
                <a:lnTo>
                  <a:pt x="4846" y="190445"/>
                </a:lnTo>
                <a:lnTo>
                  <a:pt x="18746" y="145678"/>
                </a:lnTo>
                <a:lnTo>
                  <a:pt x="40739" y="105165"/>
                </a:lnTo>
                <a:lnTo>
                  <a:pt x="69865" y="69865"/>
                </a:lnTo>
                <a:lnTo>
                  <a:pt x="105165" y="40739"/>
                </a:lnTo>
                <a:lnTo>
                  <a:pt x="145678" y="18746"/>
                </a:lnTo>
                <a:lnTo>
                  <a:pt x="190445" y="4846"/>
                </a:lnTo>
                <a:lnTo>
                  <a:pt x="238506" y="0"/>
                </a:lnTo>
                <a:lnTo>
                  <a:pt x="1994154" y="0"/>
                </a:lnTo>
                <a:lnTo>
                  <a:pt x="2042214" y="4846"/>
                </a:lnTo>
                <a:lnTo>
                  <a:pt x="2086981" y="18746"/>
                </a:lnTo>
                <a:lnTo>
                  <a:pt x="2127494" y="40739"/>
                </a:lnTo>
                <a:lnTo>
                  <a:pt x="2162794" y="69865"/>
                </a:lnTo>
                <a:lnTo>
                  <a:pt x="2191920" y="105165"/>
                </a:lnTo>
                <a:lnTo>
                  <a:pt x="2213913" y="145678"/>
                </a:lnTo>
                <a:lnTo>
                  <a:pt x="2227813" y="190445"/>
                </a:lnTo>
                <a:lnTo>
                  <a:pt x="2232660" y="238506"/>
                </a:lnTo>
                <a:lnTo>
                  <a:pt x="2227813" y="286566"/>
                </a:lnTo>
                <a:lnTo>
                  <a:pt x="2213913" y="331333"/>
                </a:lnTo>
                <a:lnTo>
                  <a:pt x="2191920" y="371846"/>
                </a:lnTo>
                <a:lnTo>
                  <a:pt x="2162794" y="407146"/>
                </a:lnTo>
                <a:lnTo>
                  <a:pt x="2127494" y="436272"/>
                </a:lnTo>
                <a:lnTo>
                  <a:pt x="2086981" y="458265"/>
                </a:lnTo>
                <a:lnTo>
                  <a:pt x="2042214" y="472165"/>
                </a:lnTo>
                <a:lnTo>
                  <a:pt x="1994154" y="477012"/>
                </a:lnTo>
                <a:lnTo>
                  <a:pt x="238506" y="477012"/>
                </a:lnTo>
                <a:lnTo>
                  <a:pt x="190445" y="472165"/>
                </a:lnTo>
                <a:lnTo>
                  <a:pt x="145678" y="458265"/>
                </a:lnTo>
                <a:lnTo>
                  <a:pt x="105165" y="436272"/>
                </a:lnTo>
                <a:lnTo>
                  <a:pt x="69865" y="407146"/>
                </a:lnTo>
                <a:lnTo>
                  <a:pt x="40739" y="371846"/>
                </a:lnTo>
                <a:lnTo>
                  <a:pt x="18746" y="331333"/>
                </a:lnTo>
                <a:lnTo>
                  <a:pt x="4846" y="286566"/>
                </a:lnTo>
                <a:lnTo>
                  <a:pt x="0" y="238506"/>
                </a:lnTo>
                <a:close/>
              </a:path>
            </a:pathLst>
          </a:custGeom>
          <a:ln w="381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16242" y="1774697"/>
            <a:ext cx="94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80" dirty="0">
                <a:latin typeface="微软雅黑"/>
                <a:cs typeface="微软雅黑"/>
              </a:rPr>
              <a:t>A*</a:t>
            </a:r>
            <a:r>
              <a:rPr sz="2400" b="1" spc="10" dirty="0">
                <a:latin typeface="微软雅黑"/>
                <a:cs typeface="微软雅黑"/>
              </a:rPr>
              <a:t>算法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9855" y="792480"/>
            <a:ext cx="1945005" cy="759460"/>
          </a:xfrm>
          <a:custGeom>
            <a:avLst/>
            <a:gdLst/>
            <a:ahLst/>
            <a:cxnLst/>
            <a:rect l="l" t="t" r="r" b="b"/>
            <a:pathLst>
              <a:path w="1945004" h="759460">
                <a:moveTo>
                  <a:pt x="0" y="758951"/>
                </a:moveTo>
                <a:lnTo>
                  <a:pt x="1944624" y="758951"/>
                </a:lnTo>
                <a:lnTo>
                  <a:pt x="1944624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ln w="57912">
            <a:solidFill>
              <a:srgbClr val="A2B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48811" y="842263"/>
            <a:ext cx="188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5"/>
              </a:spcBef>
            </a:pPr>
            <a:r>
              <a:rPr sz="4000" b="1" spc="-1035" dirty="0">
                <a:solidFill>
                  <a:srgbClr val="FF3300"/>
                </a:solidFill>
                <a:latin typeface="微软雅黑"/>
                <a:cs typeface="微软雅黑"/>
              </a:rPr>
              <a:t>+</a:t>
            </a:r>
            <a:r>
              <a:rPr sz="3200" b="1" spc="10" dirty="0">
                <a:latin typeface="微软雅黑"/>
                <a:cs typeface="微软雅黑"/>
              </a:rPr>
              <a:t>估价值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967" y="2501900"/>
            <a:ext cx="125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估价值</a:t>
            </a:r>
            <a:r>
              <a:rPr sz="2400" b="1" spc="-620" dirty="0">
                <a:latin typeface="微软雅黑"/>
                <a:cs typeface="微软雅黑"/>
              </a:rPr>
              <a:t>=</a:t>
            </a:r>
            <a:r>
              <a:rPr sz="2400" b="1" spc="-285" dirty="0">
                <a:solidFill>
                  <a:srgbClr val="FF3300"/>
                </a:solidFill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4707" y="2358644"/>
            <a:ext cx="2782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3300"/>
                </a:solidFill>
                <a:latin typeface="微软雅黑"/>
                <a:cs typeface="微软雅黑"/>
              </a:rPr>
              <a:t>静态环境求解最短路 最有效的方法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623" y="0"/>
            <a:ext cx="8204200" cy="737870"/>
          </a:xfrm>
          <a:custGeom>
            <a:avLst/>
            <a:gdLst/>
            <a:ahLst/>
            <a:cxnLst/>
            <a:rect l="l" t="t" r="r" b="b"/>
            <a:pathLst>
              <a:path w="8204200" h="737870">
                <a:moveTo>
                  <a:pt x="0" y="737615"/>
                </a:moveTo>
                <a:lnTo>
                  <a:pt x="8203692" y="737615"/>
                </a:lnTo>
                <a:lnTo>
                  <a:pt x="8203692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8363" y="91567"/>
            <a:ext cx="7787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175" dirty="0">
                <a:solidFill>
                  <a:srgbClr val="CC00CC"/>
                </a:solidFill>
                <a:latin typeface="微软雅黑"/>
                <a:cs typeface="微软雅黑"/>
              </a:rPr>
              <a:t>Dijistra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算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法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的改</a:t>
            </a:r>
            <a:r>
              <a:rPr u="none" spc="20" dirty="0">
                <a:solidFill>
                  <a:srgbClr val="CC00CC"/>
                </a:solidFill>
                <a:latin typeface="微软雅黑"/>
                <a:cs typeface="微软雅黑"/>
              </a:rPr>
              <a:t>进</a:t>
            </a:r>
            <a:r>
              <a:rPr u="none" spc="-250" dirty="0">
                <a:solidFill>
                  <a:srgbClr val="CC00CC"/>
                </a:solidFill>
                <a:latin typeface="Arial"/>
                <a:cs typeface="Arial"/>
              </a:rPr>
              <a:t>—</a:t>
            </a:r>
            <a:r>
              <a:rPr u="none" spc="-250" dirty="0">
                <a:solidFill>
                  <a:srgbClr val="CC00CC"/>
                </a:solidFill>
                <a:latin typeface="微软雅黑"/>
                <a:cs typeface="微软雅黑"/>
              </a:rPr>
              <a:t>A*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算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法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（静态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环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境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）</a:t>
            </a:r>
          </a:p>
        </p:txBody>
      </p:sp>
      <p:sp>
        <p:nvSpPr>
          <p:cNvPr id="19" name="object 19"/>
          <p:cNvSpPr/>
          <p:nvPr/>
        </p:nvSpPr>
        <p:spPr>
          <a:xfrm>
            <a:off x="4427220" y="3267455"/>
            <a:ext cx="4462272" cy="3401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3" y="0"/>
            <a:ext cx="8204200" cy="737870"/>
          </a:xfrm>
          <a:custGeom>
            <a:avLst/>
            <a:gdLst/>
            <a:ahLst/>
            <a:cxnLst/>
            <a:rect l="l" t="t" r="r" b="b"/>
            <a:pathLst>
              <a:path w="8204200" h="737870">
                <a:moveTo>
                  <a:pt x="0" y="737615"/>
                </a:moveTo>
                <a:lnTo>
                  <a:pt x="8203692" y="737615"/>
                </a:lnTo>
                <a:lnTo>
                  <a:pt x="8203692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63" y="91567"/>
            <a:ext cx="7787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175" dirty="0">
                <a:solidFill>
                  <a:srgbClr val="CC00CC"/>
                </a:solidFill>
                <a:latin typeface="微软雅黑"/>
                <a:cs typeface="微软雅黑"/>
              </a:rPr>
              <a:t>Dijistra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算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法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的改</a:t>
            </a:r>
            <a:r>
              <a:rPr u="none" spc="20" dirty="0">
                <a:solidFill>
                  <a:srgbClr val="CC00CC"/>
                </a:solidFill>
                <a:latin typeface="微软雅黑"/>
                <a:cs typeface="微软雅黑"/>
              </a:rPr>
              <a:t>进</a:t>
            </a:r>
            <a:r>
              <a:rPr u="none" spc="-295" dirty="0">
                <a:solidFill>
                  <a:srgbClr val="CC00CC"/>
                </a:solidFill>
                <a:latin typeface="Arial"/>
                <a:cs typeface="Arial"/>
              </a:rPr>
              <a:t>—</a:t>
            </a:r>
            <a:r>
              <a:rPr u="none" spc="-295" dirty="0">
                <a:solidFill>
                  <a:srgbClr val="CC00CC"/>
                </a:solidFill>
                <a:latin typeface="微软雅黑"/>
                <a:cs typeface="微软雅黑"/>
              </a:rPr>
              <a:t>D*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算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法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（动态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环</a:t>
            </a:r>
            <a:r>
              <a:rPr u="none" spc="5" dirty="0">
                <a:solidFill>
                  <a:srgbClr val="CC00CC"/>
                </a:solidFill>
                <a:latin typeface="微软雅黑"/>
                <a:cs typeface="微软雅黑"/>
              </a:rPr>
              <a:t>境</a:t>
            </a:r>
            <a:r>
              <a:rPr u="none" dirty="0">
                <a:solidFill>
                  <a:srgbClr val="CC00CC"/>
                </a:solidFill>
                <a:latin typeface="微软雅黑"/>
                <a:cs typeface="微软雅黑"/>
              </a:rPr>
              <a:t>）</a:t>
            </a:r>
          </a:p>
        </p:txBody>
      </p:sp>
      <p:sp>
        <p:nvSpPr>
          <p:cNvPr id="4" name="object 4"/>
          <p:cNvSpPr/>
          <p:nvPr/>
        </p:nvSpPr>
        <p:spPr>
          <a:xfrm>
            <a:off x="324611" y="737616"/>
            <a:ext cx="8496300" cy="5859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43512" y="1433512"/>
          <a:ext cx="2252980" cy="423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9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600" dirty="0">
                          <a:latin typeface="宋体"/>
                          <a:cs typeface="宋体"/>
                        </a:rPr>
                        <a:t>顶点</a:t>
                      </a:r>
                      <a:endParaRPr sz="2600">
                        <a:latin typeface="宋体"/>
                        <a:cs typeface="宋体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600" dirty="0">
                          <a:latin typeface="宋体"/>
                          <a:cs typeface="宋体"/>
                        </a:rPr>
                        <a:t>度</a:t>
                      </a:r>
                      <a:endParaRPr sz="2600">
                        <a:latin typeface="宋体"/>
                        <a:cs typeface="宋体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89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1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2</a:t>
                      </a:r>
                      <a:endParaRPr sz="30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2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3</a:t>
                      </a:r>
                      <a:endParaRPr sz="30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3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3</a:t>
                      </a:r>
                      <a:endParaRPr sz="30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4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2</a:t>
                      </a:r>
                      <a:endParaRPr sz="30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5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2</a:t>
                      </a:r>
                      <a:endParaRPr sz="30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45970" y="2096261"/>
            <a:ext cx="1447800" cy="1260475"/>
          </a:xfrm>
          <a:custGeom>
            <a:avLst/>
            <a:gdLst/>
            <a:ahLst/>
            <a:cxnLst/>
            <a:rect l="l" t="t" r="r" b="b"/>
            <a:pathLst>
              <a:path w="1447800" h="1260475">
                <a:moveTo>
                  <a:pt x="1447800" y="0"/>
                </a:moveTo>
                <a:lnTo>
                  <a:pt x="0" y="126034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4803" y="1600200"/>
            <a:ext cx="654050" cy="619125"/>
          </a:xfrm>
          <a:custGeom>
            <a:avLst/>
            <a:gdLst/>
            <a:ahLst/>
            <a:cxnLst/>
            <a:rect l="l" t="t" r="r" b="b"/>
            <a:pathLst>
              <a:path w="654050" h="619125">
                <a:moveTo>
                  <a:pt x="326898" y="0"/>
                </a:moveTo>
                <a:lnTo>
                  <a:pt x="278579" y="3355"/>
                </a:lnTo>
                <a:lnTo>
                  <a:pt x="232466" y="13102"/>
                </a:lnTo>
                <a:lnTo>
                  <a:pt x="189063" y="28761"/>
                </a:lnTo>
                <a:lnTo>
                  <a:pt x="148875" y="49853"/>
                </a:lnTo>
                <a:lnTo>
                  <a:pt x="112407" y="75899"/>
                </a:lnTo>
                <a:lnTo>
                  <a:pt x="80164" y="106420"/>
                </a:lnTo>
                <a:lnTo>
                  <a:pt x="52651" y="140936"/>
                </a:lnTo>
                <a:lnTo>
                  <a:pt x="30374" y="178968"/>
                </a:lnTo>
                <a:lnTo>
                  <a:pt x="13836" y="220038"/>
                </a:lnTo>
                <a:lnTo>
                  <a:pt x="3543" y="263665"/>
                </a:lnTo>
                <a:lnTo>
                  <a:pt x="0" y="309372"/>
                </a:lnTo>
                <a:lnTo>
                  <a:pt x="3543" y="355078"/>
                </a:lnTo>
                <a:lnTo>
                  <a:pt x="13836" y="398705"/>
                </a:lnTo>
                <a:lnTo>
                  <a:pt x="30374" y="439775"/>
                </a:lnTo>
                <a:lnTo>
                  <a:pt x="52651" y="477807"/>
                </a:lnTo>
                <a:lnTo>
                  <a:pt x="80164" y="512323"/>
                </a:lnTo>
                <a:lnTo>
                  <a:pt x="112407" y="542844"/>
                </a:lnTo>
                <a:lnTo>
                  <a:pt x="148875" y="568890"/>
                </a:lnTo>
                <a:lnTo>
                  <a:pt x="189063" y="589982"/>
                </a:lnTo>
                <a:lnTo>
                  <a:pt x="232466" y="605641"/>
                </a:lnTo>
                <a:lnTo>
                  <a:pt x="278579" y="615388"/>
                </a:lnTo>
                <a:lnTo>
                  <a:pt x="326898" y="618744"/>
                </a:lnTo>
                <a:lnTo>
                  <a:pt x="375216" y="615388"/>
                </a:lnTo>
                <a:lnTo>
                  <a:pt x="421329" y="605641"/>
                </a:lnTo>
                <a:lnTo>
                  <a:pt x="464732" y="589982"/>
                </a:lnTo>
                <a:lnTo>
                  <a:pt x="504920" y="568890"/>
                </a:lnTo>
                <a:lnTo>
                  <a:pt x="541388" y="542844"/>
                </a:lnTo>
                <a:lnTo>
                  <a:pt x="573631" y="512323"/>
                </a:lnTo>
                <a:lnTo>
                  <a:pt x="601144" y="477807"/>
                </a:lnTo>
                <a:lnTo>
                  <a:pt x="623421" y="439775"/>
                </a:lnTo>
                <a:lnTo>
                  <a:pt x="639959" y="398705"/>
                </a:lnTo>
                <a:lnTo>
                  <a:pt x="650252" y="355078"/>
                </a:lnTo>
                <a:lnTo>
                  <a:pt x="653796" y="309372"/>
                </a:lnTo>
                <a:lnTo>
                  <a:pt x="650252" y="263665"/>
                </a:lnTo>
                <a:lnTo>
                  <a:pt x="639959" y="220038"/>
                </a:lnTo>
                <a:lnTo>
                  <a:pt x="623421" y="178968"/>
                </a:lnTo>
                <a:lnTo>
                  <a:pt x="601144" y="140936"/>
                </a:lnTo>
                <a:lnTo>
                  <a:pt x="573631" y="106420"/>
                </a:lnTo>
                <a:lnTo>
                  <a:pt x="541388" y="75899"/>
                </a:lnTo>
                <a:lnTo>
                  <a:pt x="504920" y="49853"/>
                </a:lnTo>
                <a:lnTo>
                  <a:pt x="464732" y="28761"/>
                </a:lnTo>
                <a:lnTo>
                  <a:pt x="421329" y="13102"/>
                </a:lnTo>
                <a:lnTo>
                  <a:pt x="375216" y="3355"/>
                </a:lnTo>
                <a:lnTo>
                  <a:pt x="32689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4803" y="1600200"/>
            <a:ext cx="654050" cy="619125"/>
          </a:xfrm>
          <a:custGeom>
            <a:avLst/>
            <a:gdLst/>
            <a:ahLst/>
            <a:cxnLst/>
            <a:rect l="l" t="t" r="r" b="b"/>
            <a:pathLst>
              <a:path w="654050" h="619125">
                <a:moveTo>
                  <a:pt x="0" y="309372"/>
                </a:moveTo>
                <a:lnTo>
                  <a:pt x="3543" y="263665"/>
                </a:lnTo>
                <a:lnTo>
                  <a:pt x="13836" y="220038"/>
                </a:lnTo>
                <a:lnTo>
                  <a:pt x="30374" y="178968"/>
                </a:lnTo>
                <a:lnTo>
                  <a:pt x="52651" y="140936"/>
                </a:lnTo>
                <a:lnTo>
                  <a:pt x="80164" y="106420"/>
                </a:lnTo>
                <a:lnTo>
                  <a:pt x="112407" y="75899"/>
                </a:lnTo>
                <a:lnTo>
                  <a:pt x="148875" y="49853"/>
                </a:lnTo>
                <a:lnTo>
                  <a:pt x="189063" y="28761"/>
                </a:lnTo>
                <a:lnTo>
                  <a:pt x="232466" y="13102"/>
                </a:lnTo>
                <a:lnTo>
                  <a:pt x="278579" y="3355"/>
                </a:lnTo>
                <a:lnTo>
                  <a:pt x="326898" y="0"/>
                </a:lnTo>
                <a:lnTo>
                  <a:pt x="375216" y="3355"/>
                </a:lnTo>
                <a:lnTo>
                  <a:pt x="421329" y="13102"/>
                </a:lnTo>
                <a:lnTo>
                  <a:pt x="464732" y="28761"/>
                </a:lnTo>
                <a:lnTo>
                  <a:pt x="504920" y="49853"/>
                </a:lnTo>
                <a:lnTo>
                  <a:pt x="541388" y="75899"/>
                </a:lnTo>
                <a:lnTo>
                  <a:pt x="573631" y="106420"/>
                </a:lnTo>
                <a:lnTo>
                  <a:pt x="601144" y="140936"/>
                </a:lnTo>
                <a:lnTo>
                  <a:pt x="623421" y="178968"/>
                </a:lnTo>
                <a:lnTo>
                  <a:pt x="639959" y="220038"/>
                </a:lnTo>
                <a:lnTo>
                  <a:pt x="650252" y="263665"/>
                </a:lnTo>
                <a:lnTo>
                  <a:pt x="653796" y="309372"/>
                </a:lnTo>
                <a:lnTo>
                  <a:pt x="650252" y="355078"/>
                </a:lnTo>
                <a:lnTo>
                  <a:pt x="639959" y="398705"/>
                </a:lnTo>
                <a:lnTo>
                  <a:pt x="623421" y="439775"/>
                </a:lnTo>
                <a:lnTo>
                  <a:pt x="601144" y="477807"/>
                </a:lnTo>
                <a:lnTo>
                  <a:pt x="573631" y="512323"/>
                </a:lnTo>
                <a:lnTo>
                  <a:pt x="541388" y="542844"/>
                </a:lnTo>
                <a:lnTo>
                  <a:pt x="504920" y="568890"/>
                </a:lnTo>
                <a:lnTo>
                  <a:pt x="464732" y="589982"/>
                </a:lnTo>
                <a:lnTo>
                  <a:pt x="421329" y="605641"/>
                </a:lnTo>
                <a:lnTo>
                  <a:pt x="375216" y="615388"/>
                </a:lnTo>
                <a:lnTo>
                  <a:pt x="326898" y="618744"/>
                </a:lnTo>
                <a:lnTo>
                  <a:pt x="278579" y="615388"/>
                </a:lnTo>
                <a:lnTo>
                  <a:pt x="232466" y="605641"/>
                </a:lnTo>
                <a:lnTo>
                  <a:pt x="189063" y="589982"/>
                </a:lnTo>
                <a:lnTo>
                  <a:pt x="148875" y="568890"/>
                </a:lnTo>
                <a:lnTo>
                  <a:pt x="112407" y="542844"/>
                </a:lnTo>
                <a:lnTo>
                  <a:pt x="80164" y="512323"/>
                </a:lnTo>
                <a:lnTo>
                  <a:pt x="52651" y="477807"/>
                </a:lnTo>
                <a:lnTo>
                  <a:pt x="30374" y="439775"/>
                </a:lnTo>
                <a:lnTo>
                  <a:pt x="13836" y="398705"/>
                </a:lnTo>
                <a:lnTo>
                  <a:pt x="3543" y="355078"/>
                </a:lnTo>
                <a:lnTo>
                  <a:pt x="0" y="3093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8728" y="1676526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775" b="1" baseline="-21021" dirty="0">
                <a:solidFill>
                  <a:srgbClr val="FFFFFF"/>
                </a:solidFill>
                <a:latin typeface="Arial Narrow"/>
                <a:cs typeface="Arial Narrow"/>
              </a:rPr>
              <a:t>2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7800" y="1600200"/>
            <a:ext cx="654050" cy="619125"/>
          </a:xfrm>
          <a:custGeom>
            <a:avLst/>
            <a:gdLst/>
            <a:ahLst/>
            <a:cxnLst/>
            <a:rect l="l" t="t" r="r" b="b"/>
            <a:pathLst>
              <a:path w="654050" h="619125">
                <a:moveTo>
                  <a:pt x="326898" y="0"/>
                </a:moveTo>
                <a:lnTo>
                  <a:pt x="278579" y="3355"/>
                </a:lnTo>
                <a:lnTo>
                  <a:pt x="232466" y="13102"/>
                </a:lnTo>
                <a:lnTo>
                  <a:pt x="189063" y="28761"/>
                </a:lnTo>
                <a:lnTo>
                  <a:pt x="148875" y="49853"/>
                </a:lnTo>
                <a:lnTo>
                  <a:pt x="112407" y="75899"/>
                </a:lnTo>
                <a:lnTo>
                  <a:pt x="80164" y="106420"/>
                </a:lnTo>
                <a:lnTo>
                  <a:pt x="52651" y="140936"/>
                </a:lnTo>
                <a:lnTo>
                  <a:pt x="30374" y="178968"/>
                </a:lnTo>
                <a:lnTo>
                  <a:pt x="13836" y="220038"/>
                </a:lnTo>
                <a:lnTo>
                  <a:pt x="3543" y="263665"/>
                </a:lnTo>
                <a:lnTo>
                  <a:pt x="0" y="309372"/>
                </a:lnTo>
                <a:lnTo>
                  <a:pt x="3543" y="355078"/>
                </a:lnTo>
                <a:lnTo>
                  <a:pt x="13836" y="398705"/>
                </a:lnTo>
                <a:lnTo>
                  <a:pt x="30374" y="439775"/>
                </a:lnTo>
                <a:lnTo>
                  <a:pt x="52651" y="477807"/>
                </a:lnTo>
                <a:lnTo>
                  <a:pt x="80164" y="512323"/>
                </a:lnTo>
                <a:lnTo>
                  <a:pt x="112407" y="542844"/>
                </a:lnTo>
                <a:lnTo>
                  <a:pt x="148875" y="568890"/>
                </a:lnTo>
                <a:lnTo>
                  <a:pt x="189063" y="589982"/>
                </a:lnTo>
                <a:lnTo>
                  <a:pt x="232466" y="605641"/>
                </a:lnTo>
                <a:lnTo>
                  <a:pt x="278579" y="615388"/>
                </a:lnTo>
                <a:lnTo>
                  <a:pt x="326898" y="618744"/>
                </a:lnTo>
                <a:lnTo>
                  <a:pt x="375216" y="615388"/>
                </a:lnTo>
                <a:lnTo>
                  <a:pt x="421329" y="605641"/>
                </a:lnTo>
                <a:lnTo>
                  <a:pt x="464732" y="589982"/>
                </a:lnTo>
                <a:lnTo>
                  <a:pt x="504920" y="568890"/>
                </a:lnTo>
                <a:lnTo>
                  <a:pt x="541388" y="542844"/>
                </a:lnTo>
                <a:lnTo>
                  <a:pt x="573631" y="512323"/>
                </a:lnTo>
                <a:lnTo>
                  <a:pt x="601144" y="477807"/>
                </a:lnTo>
                <a:lnTo>
                  <a:pt x="623421" y="439775"/>
                </a:lnTo>
                <a:lnTo>
                  <a:pt x="639959" y="398705"/>
                </a:lnTo>
                <a:lnTo>
                  <a:pt x="650252" y="355078"/>
                </a:lnTo>
                <a:lnTo>
                  <a:pt x="653796" y="309372"/>
                </a:lnTo>
                <a:lnTo>
                  <a:pt x="650252" y="263665"/>
                </a:lnTo>
                <a:lnTo>
                  <a:pt x="639959" y="220038"/>
                </a:lnTo>
                <a:lnTo>
                  <a:pt x="623421" y="178968"/>
                </a:lnTo>
                <a:lnTo>
                  <a:pt x="601144" y="140936"/>
                </a:lnTo>
                <a:lnTo>
                  <a:pt x="573631" y="106420"/>
                </a:lnTo>
                <a:lnTo>
                  <a:pt x="541388" y="75899"/>
                </a:lnTo>
                <a:lnTo>
                  <a:pt x="504920" y="49853"/>
                </a:lnTo>
                <a:lnTo>
                  <a:pt x="464732" y="28761"/>
                </a:lnTo>
                <a:lnTo>
                  <a:pt x="421329" y="13102"/>
                </a:lnTo>
                <a:lnTo>
                  <a:pt x="375216" y="3355"/>
                </a:lnTo>
                <a:lnTo>
                  <a:pt x="32689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1600200"/>
            <a:ext cx="654050" cy="619125"/>
          </a:xfrm>
          <a:custGeom>
            <a:avLst/>
            <a:gdLst/>
            <a:ahLst/>
            <a:cxnLst/>
            <a:rect l="l" t="t" r="r" b="b"/>
            <a:pathLst>
              <a:path w="654050" h="619125">
                <a:moveTo>
                  <a:pt x="0" y="309372"/>
                </a:moveTo>
                <a:lnTo>
                  <a:pt x="3543" y="263665"/>
                </a:lnTo>
                <a:lnTo>
                  <a:pt x="13836" y="220038"/>
                </a:lnTo>
                <a:lnTo>
                  <a:pt x="30374" y="178968"/>
                </a:lnTo>
                <a:lnTo>
                  <a:pt x="52651" y="140936"/>
                </a:lnTo>
                <a:lnTo>
                  <a:pt x="80164" y="106420"/>
                </a:lnTo>
                <a:lnTo>
                  <a:pt x="112407" y="75899"/>
                </a:lnTo>
                <a:lnTo>
                  <a:pt x="148875" y="49853"/>
                </a:lnTo>
                <a:lnTo>
                  <a:pt x="189063" y="28761"/>
                </a:lnTo>
                <a:lnTo>
                  <a:pt x="232466" y="13102"/>
                </a:lnTo>
                <a:lnTo>
                  <a:pt x="278579" y="3355"/>
                </a:lnTo>
                <a:lnTo>
                  <a:pt x="326898" y="0"/>
                </a:lnTo>
                <a:lnTo>
                  <a:pt x="375216" y="3355"/>
                </a:lnTo>
                <a:lnTo>
                  <a:pt x="421329" y="13102"/>
                </a:lnTo>
                <a:lnTo>
                  <a:pt x="464732" y="28761"/>
                </a:lnTo>
                <a:lnTo>
                  <a:pt x="504920" y="49853"/>
                </a:lnTo>
                <a:lnTo>
                  <a:pt x="541388" y="75899"/>
                </a:lnTo>
                <a:lnTo>
                  <a:pt x="573631" y="106420"/>
                </a:lnTo>
                <a:lnTo>
                  <a:pt x="601144" y="140936"/>
                </a:lnTo>
                <a:lnTo>
                  <a:pt x="623421" y="178968"/>
                </a:lnTo>
                <a:lnTo>
                  <a:pt x="639959" y="220038"/>
                </a:lnTo>
                <a:lnTo>
                  <a:pt x="650252" y="263665"/>
                </a:lnTo>
                <a:lnTo>
                  <a:pt x="653796" y="309372"/>
                </a:lnTo>
                <a:lnTo>
                  <a:pt x="650252" y="355078"/>
                </a:lnTo>
                <a:lnTo>
                  <a:pt x="639959" y="398705"/>
                </a:lnTo>
                <a:lnTo>
                  <a:pt x="623421" y="439775"/>
                </a:lnTo>
                <a:lnTo>
                  <a:pt x="601144" y="477807"/>
                </a:lnTo>
                <a:lnTo>
                  <a:pt x="573631" y="512323"/>
                </a:lnTo>
                <a:lnTo>
                  <a:pt x="541388" y="542844"/>
                </a:lnTo>
                <a:lnTo>
                  <a:pt x="504920" y="568890"/>
                </a:lnTo>
                <a:lnTo>
                  <a:pt x="464732" y="589982"/>
                </a:lnTo>
                <a:lnTo>
                  <a:pt x="421329" y="605641"/>
                </a:lnTo>
                <a:lnTo>
                  <a:pt x="375216" y="615388"/>
                </a:lnTo>
                <a:lnTo>
                  <a:pt x="326898" y="618744"/>
                </a:lnTo>
                <a:lnTo>
                  <a:pt x="278579" y="615388"/>
                </a:lnTo>
                <a:lnTo>
                  <a:pt x="232466" y="605641"/>
                </a:lnTo>
                <a:lnTo>
                  <a:pt x="189063" y="589982"/>
                </a:lnTo>
                <a:lnTo>
                  <a:pt x="148875" y="568890"/>
                </a:lnTo>
                <a:lnTo>
                  <a:pt x="112407" y="542844"/>
                </a:lnTo>
                <a:lnTo>
                  <a:pt x="80164" y="512323"/>
                </a:lnTo>
                <a:lnTo>
                  <a:pt x="52651" y="477807"/>
                </a:lnTo>
                <a:lnTo>
                  <a:pt x="30374" y="439775"/>
                </a:lnTo>
                <a:lnTo>
                  <a:pt x="13836" y="398705"/>
                </a:lnTo>
                <a:lnTo>
                  <a:pt x="3543" y="355078"/>
                </a:lnTo>
                <a:lnTo>
                  <a:pt x="0" y="3093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00835" y="1676526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775" b="1" baseline="-21021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7800" y="3086100"/>
            <a:ext cx="654050" cy="619125"/>
          </a:xfrm>
          <a:custGeom>
            <a:avLst/>
            <a:gdLst/>
            <a:ahLst/>
            <a:cxnLst/>
            <a:rect l="l" t="t" r="r" b="b"/>
            <a:pathLst>
              <a:path w="654050" h="619125">
                <a:moveTo>
                  <a:pt x="326898" y="0"/>
                </a:moveTo>
                <a:lnTo>
                  <a:pt x="278579" y="3355"/>
                </a:lnTo>
                <a:lnTo>
                  <a:pt x="232466" y="13102"/>
                </a:lnTo>
                <a:lnTo>
                  <a:pt x="189063" y="28761"/>
                </a:lnTo>
                <a:lnTo>
                  <a:pt x="148875" y="49853"/>
                </a:lnTo>
                <a:lnTo>
                  <a:pt x="112407" y="75899"/>
                </a:lnTo>
                <a:lnTo>
                  <a:pt x="80164" y="106420"/>
                </a:lnTo>
                <a:lnTo>
                  <a:pt x="52651" y="140936"/>
                </a:lnTo>
                <a:lnTo>
                  <a:pt x="30374" y="178968"/>
                </a:lnTo>
                <a:lnTo>
                  <a:pt x="13836" y="220038"/>
                </a:lnTo>
                <a:lnTo>
                  <a:pt x="3543" y="263665"/>
                </a:lnTo>
                <a:lnTo>
                  <a:pt x="0" y="309372"/>
                </a:lnTo>
                <a:lnTo>
                  <a:pt x="3543" y="355078"/>
                </a:lnTo>
                <a:lnTo>
                  <a:pt x="13836" y="398705"/>
                </a:lnTo>
                <a:lnTo>
                  <a:pt x="30374" y="439775"/>
                </a:lnTo>
                <a:lnTo>
                  <a:pt x="52651" y="477807"/>
                </a:lnTo>
                <a:lnTo>
                  <a:pt x="80164" y="512323"/>
                </a:lnTo>
                <a:lnTo>
                  <a:pt x="112407" y="542844"/>
                </a:lnTo>
                <a:lnTo>
                  <a:pt x="148875" y="568890"/>
                </a:lnTo>
                <a:lnTo>
                  <a:pt x="189063" y="589982"/>
                </a:lnTo>
                <a:lnTo>
                  <a:pt x="232466" y="605641"/>
                </a:lnTo>
                <a:lnTo>
                  <a:pt x="278579" y="615388"/>
                </a:lnTo>
                <a:lnTo>
                  <a:pt x="326898" y="618744"/>
                </a:lnTo>
                <a:lnTo>
                  <a:pt x="375216" y="615388"/>
                </a:lnTo>
                <a:lnTo>
                  <a:pt x="421329" y="605641"/>
                </a:lnTo>
                <a:lnTo>
                  <a:pt x="464732" y="589982"/>
                </a:lnTo>
                <a:lnTo>
                  <a:pt x="504920" y="568890"/>
                </a:lnTo>
                <a:lnTo>
                  <a:pt x="541388" y="542844"/>
                </a:lnTo>
                <a:lnTo>
                  <a:pt x="573631" y="512323"/>
                </a:lnTo>
                <a:lnTo>
                  <a:pt x="601144" y="477807"/>
                </a:lnTo>
                <a:lnTo>
                  <a:pt x="623421" y="439775"/>
                </a:lnTo>
                <a:lnTo>
                  <a:pt x="639959" y="398705"/>
                </a:lnTo>
                <a:lnTo>
                  <a:pt x="650252" y="355078"/>
                </a:lnTo>
                <a:lnTo>
                  <a:pt x="653796" y="309372"/>
                </a:lnTo>
                <a:lnTo>
                  <a:pt x="650252" y="263665"/>
                </a:lnTo>
                <a:lnTo>
                  <a:pt x="639959" y="220038"/>
                </a:lnTo>
                <a:lnTo>
                  <a:pt x="623421" y="178968"/>
                </a:lnTo>
                <a:lnTo>
                  <a:pt x="601144" y="140936"/>
                </a:lnTo>
                <a:lnTo>
                  <a:pt x="573631" y="106420"/>
                </a:lnTo>
                <a:lnTo>
                  <a:pt x="541388" y="75899"/>
                </a:lnTo>
                <a:lnTo>
                  <a:pt x="504920" y="49853"/>
                </a:lnTo>
                <a:lnTo>
                  <a:pt x="464732" y="28761"/>
                </a:lnTo>
                <a:lnTo>
                  <a:pt x="421329" y="13102"/>
                </a:lnTo>
                <a:lnTo>
                  <a:pt x="375216" y="3355"/>
                </a:lnTo>
                <a:lnTo>
                  <a:pt x="32689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7800" y="3086100"/>
            <a:ext cx="654050" cy="619125"/>
          </a:xfrm>
          <a:custGeom>
            <a:avLst/>
            <a:gdLst/>
            <a:ahLst/>
            <a:cxnLst/>
            <a:rect l="l" t="t" r="r" b="b"/>
            <a:pathLst>
              <a:path w="654050" h="619125">
                <a:moveTo>
                  <a:pt x="0" y="309372"/>
                </a:moveTo>
                <a:lnTo>
                  <a:pt x="3543" y="263665"/>
                </a:lnTo>
                <a:lnTo>
                  <a:pt x="13836" y="220038"/>
                </a:lnTo>
                <a:lnTo>
                  <a:pt x="30374" y="178968"/>
                </a:lnTo>
                <a:lnTo>
                  <a:pt x="52651" y="140936"/>
                </a:lnTo>
                <a:lnTo>
                  <a:pt x="80164" y="106420"/>
                </a:lnTo>
                <a:lnTo>
                  <a:pt x="112407" y="75899"/>
                </a:lnTo>
                <a:lnTo>
                  <a:pt x="148875" y="49853"/>
                </a:lnTo>
                <a:lnTo>
                  <a:pt x="189063" y="28761"/>
                </a:lnTo>
                <a:lnTo>
                  <a:pt x="232466" y="13102"/>
                </a:lnTo>
                <a:lnTo>
                  <a:pt x="278579" y="3355"/>
                </a:lnTo>
                <a:lnTo>
                  <a:pt x="326898" y="0"/>
                </a:lnTo>
                <a:lnTo>
                  <a:pt x="375216" y="3355"/>
                </a:lnTo>
                <a:lnTo>
                  <a:pt x="421329" y="13102"/>
                </a:lnTo>
                <a:lnTo>
                  <a:pt x="464732" y="28761"/>
                </a:lnTo>
                <a:lnTo>
                  <a:pt x="504920" y="49853"/>
                </a:lnTo>
                <a:lnTo>
                  <a:pt x="541388" y="75899"/>
                </a:lnTo>
                <a:lnTo>
                  <a:pt x="573631" y="106420"/>
                </a:lnTo>
                <a:lnTo>
                  <a:pt x="601144" y="140936"/>
                </a:lnTo>
                <a:lnTo>
                  <a:pt x="623421" y="178968"/>
                </a:lnTo>
                <a:lnTo>
                  <a:pt x="639959" y="220038"/>
                </a:lnTo>
                <a:lnTo>
                  <a:pt x="650252" y="263665"/>
                </a:lnTo>
                <a:lnTo>
                  <a:pt x="653796" y="309372"/>
                </a:lnTo>
                <a:lnTo>
                  <a:pt x="650252" y="355078"/>
                </a:lnTo>
                <a:lnTo>
                  <a:pt x="639959" y="398705"/>
                </a:lnTo>
                <a:lnTo>
                  <a:pt x="623421" y="439775"/>
                </a:lnTo>
                <a:lnTo>
                  <a:pt x="601144" y="477807"/>
                </a:lnTo>
                <a:lnTo>
                  <a:pt x="573631" y="512323"/>
                </a:lnTo>
                <a:lnTo>
                  <a:pt x="541388" y="542844"/>
                </a:lnTo>
                <a:lnTo>
                  <a:pt x="504920" y="568890"/>
                </a:lnTo>
                <a:lnTo>
                  <a:pt x="464732" y="589982"/>
                </a:lnTo>
                <a:lnTo>
                  <a:pt x="421329" y="605641"/>
                </a:lnTo>
                <a:lnTo>
                  <a:pt x="375216" y="615388"/>
                </a:lnTo>
                <a:lnTo>
                  <a:pt x="326898" y="618744"/>
                </a:lnTo>
                <a:lnTo>
                  <a:pt x="278579" y="615388"/>
                </a:lnTo>
                <a:lnTo>
                  <a:pt x="232466" y="605641"/>
                </a:lnTo>
                <a:lnTo>
                  <a:pt x="189063" y="589982"/>
                </a:lnTo>
                <a:lnTo>
                  <a:pt x="148875" y="568890"/>
                </a:lnTo>
                <a:lnTo>
                  <a:pt x="112407" y="542844"/>
                </a:lnTo>
                <a:lnTo>
                  <a:pt x="80164" y="512323"/>
                </a:lnTo>
                <a:lnTo>
                  <a:pt x="52651" y="477807"/>
                </a:lnTo>
                <a:lnTo>
                  <a:pt x="30374" y="439775"/>
                </a:lnTo>
                <a:lnTo>
                  <a:pt x="13836" y="398705"/>
                </a:lnTo>
                <a:lnTo>
                  <a:pt x="3543" y="355078"/>
                </a:lnTo>
                <a:lnTo>
                  <a:pt x="0" y="3093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26235" y="3162680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7779" y="3366897"/>
            <a:ext cx="1339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FFFFFF"/>
                </a:solidFill>
                <a:latin typeface="Arial Narrow"/>
                <a:cs typeface="Arial Narrow"/>
              </a:rPr>
              <a:t>4</a:t>
            </a:r>
            <a:endParaRPr sz="1850">
              <a:latin typeface="Arial Narrow"/>
              <a:cs typeface="Arial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2800" y="3221735"/>
            <a:ext cx="652780" cy="619125"/>
          </a:xfrm>
          <a:custGeom>
            <a:avLst/>
            <a:gdLst/>
            <a:ahLst/>
            <a:cxnLst/>
            <a:rect l="l" t="t" r="r" b="b"/>
            <a:pathLst>
              <a:path w="652779" h="619125">
                <a:moveTo>
                  <a:pt x="326136" y="0"/>
                </a:moveTo>
                <a:lnTo>
                  <a:pt x="277949" y="3355"/>
                </a:lnTo>
                <a:lnTo>
                  <a:pt x="231956" y="13102"/>
                </a:lnTo>
                <a:lnTo>
                  <a:pt x="188659" y="28761"/>
                </a:lnTo>
                <a:lnTo>
                  <a:pt x="148566" y="49853"/>
                </a:lnTo>
                <a:lnTo>
                  <a:pt x="112180" y="75899"/>
                </a:lnTo>
                <a:lnTo>
                  <a:pt x="80007" y="106420"/>
                </a:lnTo>
                <a:lnTo>
                  <a:pt x="52551" y="140936"/>
                </a:lnTo>
                <a:lnTo>
                  <a:pt x="30317" y="178968"/>
                </a:lnTo>
                <a:lnTo>
                  <a:pt x="13811" y="220038"/>
                </a:lnTo>
                <a:lnTo>
                  <a:pt x="3536" y="263665"/>
                </a:lnTo>
                <a:lnTo>
                  <a:pt x="0" y="309372"/>
                </a:lnTo>
                <a:lnTo>
                  <a:pt x="3536" y="355078"/>
                </a:lnTo>
                <a:lnTo>
                  <a:pt x="13811" y="398705"/>
                </a:lnTo>
                <a:lnTo>
                  <a:pt x="30317" y="439775"/>
                </a:lnTo>
                <a:lnTo>
                  <a:pt x="52551" y="477807"/>
                </a:lnTo>
                <a:lnTo>
                  <a:pt x="80007" y="512323"/>
                </a:lnTo>
                <a:lnTo>
                  <a:pt x="112180" y="542844"/>
                </a:lnTo>
                <a:lnTo>
                  <a:pt x="148566" y="568890"/>
                </a:lnTo>
                <a:lnTo>
                  <a:pt x="188659" y="589982"/>
                </a:lnTo>
                <a:lnTo>
                  <a:pt x="231956" y="605641"/>
                </a:lnTo>
                <a:lnTo>
                  <a:pt x="277949" y="615388"/>
                </a:lnTo>
                <a:lnTo>
                  <a:pt x="326136" y="618744"/>
                </a:lnTo>
                <a:lnTo>
                  <a:pt x="374322" y="615388"/>
                </a:lnTo>
                <a:lnTo>
                  <a:pt x="420315" y="605641"/>
                </a:lnTo>
                <a:lnTo>
                  <a:pt x="463612" y="589982"/>
                </a:lnTo>
                <a:lnTo>
                  <a:pt x="503705" y="568890"/>
                </a:lnTo>
                <a:lnTo>
                  <a:pt x="540091" y="542844"/>
                </a:lnTo>
                <a:lnTo>
                  <a:pt x="572264" y="512323"/>
                </a:lnTo>
                <a:lnTo>
                  <a:pt x="599720" y="477807"/>
                </a:lnTo>
                <a:lnTo>
                  <a:pt x="621954" y="439775"/>
                </a:lnTo>
                <a:lnTo>
                  <a:pt x="638460" y="398705"/>
                </a:lnTo>
                <a:lnTo>
                  <a:pt x="648735" y="355078"/>
                </a:lnTo>
                <a:lnTo>
                  <a:pt x="652272" y="309372"/>
                </a:lnTo>
                <a:lnTo>
                  <a:pt x="648735" y="263665"/>
                </a:lnTo>
                <a:lnTo>
                  <a:pt x="638460" y="220038"/>
                </a:lnTo>
                <a:lnTo>
                  <a:pt x="621954" y="178968"/>
                </a:lnTo>
                <a:lnTo>
                  <a:pt x="599720" y="140936"/>
                </a:lnTo>
                <a:lnTo>
                  <a:pt x="572264" y="106420"/>
                </a:lnTo>
                <a:lnTo>
                  <a:pt x="540091" y="75899"/>
                </a:lnTo>
                <a:lnTo>
                  <a:pt x="503705" y="49853"/>
                </a:lnTo>
                <a:lnTo>
                  <a:pt x="463612" y="28761"/>
                </a:lnTo>
                <a:lnTo>
                  <a:pt x="420315" y="13102"/>
                </a:lnTo>
                <a:lnTo>
                  <a:pt x="374322" y="3355"/>
                </a:lnTo>
                <a:lnTo>
                  <a:pt x="326136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2800" y="3221735"/>
            <a:ext cx="652780" cy="619125"/>
          </a:xfrm>
          <a:custGeom>
            <a:avLst/>
            <a:gdLst/>
            <a:ahLst/>
            <a:cxnLst/>
            <a:rect l="l" t="t" r="r" b="b"/>
            <a:pathLst>
              <a:path w="652779" h="619125">
                <a:moveTo>
                  <a:pt x="0" y="309372"/>
                </a:moveTo>
                <a:lnTo>
                  <a:pt x="3536" y="263665"/>
                </a:lnTo>
                <a:lnTo>
                  <a:pt x="13811" y="220038"/>
                </a:lnTo>
                <a:lnTo>
                  <a:pt x="30317" y="178968"/>
                </a:lnTo>
                <a:lnTo>
                  <a:pt x="52551" y="140936"/>
                </a:lnTo>
                <a:lnTo>
                  <a:pt x="80007" y="106420"/>
                </a:lnTo>
                <a:lnTo>
                  <a:pt x="112180" y="75899"/>
                </a:lnTo>
                <a:lnTo>
                  <a:pt x="148566" y="49853"/>
                </a:lnTo>
                <a:lnTo>
                  <a:pt x="188659" y="28761"/>
                </a:lnTo>
                <a:lnTo>
                  <a:pt x="231956" y="13102"/>
                </a:lnTo>
                <a:lnTo>
                  <a:pt x="277949" y="3355"/>
                </a:lnTo>
                <a:lnTo>
                  <a:pt x="326136" y="0"/>
                </a:lnTo>
                <a:lnTo>
                  <a:pt x="374322" y="3355"/>
                </a:lnTo>
                <a:lnTo>
                  <a:pt x="420315" y="13102"/>
                </a:lnTo>
                <a:lnTo>
                  <a:pt x="463612" y="28761"/>
                </a:lnTo>
                <a:lnTo>
                  <a:pt x="503705" y="49853"/>
                </a:lnTo>
                <a:lnTo>
                  <a:pt x="540091" y="75899"/>
                </a:lnTo>
                <a:lnTo>
                  <a:pt x="572264" y="106420"/>
                </a:lnTo>
                <a:lnTo>
                  <a:pt x="599720" y="140936"/>
                </a:lnTo>
                <a:lnTo>
                  <a:pt x="621954" y="178968"/>
                </a:lnTo>
                <a:lnTo>
                  <a:pt x="638460" y="220038"/>
                </a:lnTo>
                <a:lnTo>
                  <a:pt x="648735" y="263665"/>
                </a:lnTo>
                <a:lnTo>
                  <a:pt x="652272" y="309372"/>
                </a:lnTo>
                <a:lnTo>
                  <a:pt x="648735" y="355078"/>
                </a:lnTo>
                <a:lnTo>
                  <a:pt x="638460" y="398705"/>
                </a:lnTo>
                <a:lnTo>
                  <a:pt x="621954" y="439775"/>
                </a:lnTo>
                <a:lnTo>
                  <a:pt x="599720" y="477807"/>
                </a:lnTo>
                <a:lnTo>
                  <a:pt x="572264" y="512323"/>
                </a:lnTo>
                <a:lnTo>
                  <a:pt x="540091" y="542844"/>
                </a:lnTo>
                <a:lnTo>
                  <a:pt x="503705" y="568890"/>
                </a:lnTo>
                <a:lnTo>
                  <a:pt x="463612" y="589982"/>
                </a:lnTo>
                <a:lnTo>
                  <a:pt x="420315" y="605641"/>
                </a:lnTo>
                <a:lnTo>
                  <a:pt x="374322" y="615388"/>
                </a:lnTo>
                <a:lnTo>
                  <a:pt x="326136" y="618744"/>
                </a:lnTo>
                <a:lnTo>
                  <a:pt x="277949" y="615388"/>
                </a:lnTo>
                <a:lnTo>
                  <a:pt x="231956" y="605641"/>
                </a:lnTo>
                <a:lnTo>
                  <a:pt x="188659" y="589982"/>
                </a:lnTo>
                <a:lnTo>
                  <a:pt x="148566" y="568890"/>
                </a:lnTo>
                <a:lnTo>
                  <a:pt x="112180" y="542844"/>
                </a:lnTo>
                <a:lnTo>
                  <a:pt x="80007" y="512323"/>
                </a:lnTo>
                <a:lnTo>
                  <a:pt x="52551" y="477807"/>
                </a:lnTo>
                <a:lnTo>
                  <a:pt x="30317" y="439775"/>
                </a:lnTo>
                <a:lnTo>
                  <a:pt x="13811" y="398705"/>
                </a:lnTo>
                <a:lnTo>
                  <a:pt x="3536" y="355078"/>
                </a:lnTo>
                <a:lnTo>
                  <a:pt x="0" y="3093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05453" y="3297377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775" b="1" baseline="-21021" dirty="0">
                <a:solidFill>
                  <a:srgbClr val="FFFFFF"/>
                </a:solidFill>
                <a:latin typeface="Arial Narrow"/>
                <a:cs typeface="Arial Narrow"/>
              </a:rPr>
              <a:t>5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0676" y="2343911"/>
            <a:ext cx="654050" cy="619125"/>
          </a:xfrm>
          <a:custGeom>
            <a:avLst/>
            <a:gdLst/>
            <a:ahLst/>
            <a:cxnLst/>
            <a:rect l="l" t="t" r="r" b="b"/>
            <a:pathLst>
              <a:path w="654050" h="619125">
                <a:moveTo>
                  <a:pt x="326898" y="0"/>
                </a:moveTo>
                <a:lnTo>
                  <a:pt x="278579" y="3355"/>
                </a:lnTo>
                <a:lnTo>
                  <a:pt x="232466" y="13102"/>
                </a:lnTo>
                <a:lnTo>
                  <a:pt x="189063" y="28761"/>
                </a:lnTo>
                <a:lnTo>
                  <a:pt x="148875" y="49853"/>
                </a:lnTo>
                <a:lnTo>
                  <a:pt x="112407" y="75899"/>
                </a:lnTo>
                <a:lnTo>
                  <a:pt x="80164" y="106420"/>
                </a:lnTo>
                <a:lnTo>
                  <a:pt x="52651" y="140936"/>
                </a:lnTo>
                <a:lnTo>
                  <a:pt x="30374" y="178968"/>
                </a:lnTo>
                <a:lnTo>
                  <a:pt x="13836" y="220038"/>
                </a:lnTo>
                <a:lnTo>
                  <a:pt x="3543" y="263665"/>
                </a:lnTo>
                <a:lnTo>
                  <a:pt x="0" y="309372"/>
                </a:lnTo>
                <a:lnTo>
                  <a:pt x="3543" y="355078"/>
                </a:lnTo>
                <a:lnTo>
                  <a:pt x="13836" y="398705"/>
                </a:lnTo>
                <a:lnTo>
                  <a:pt x="30374" y="439775"/>
                </a:lnTo>
                <a:lnTo>
                  <a:pt x="52651" y="477807"/>
                </a:lnTo>
                <a:lnTo>
                  <a:pt x="80164" y="512323"/>
                </a:lnTo>
                <a:lnTo>
                  <a:pt x="112407" y="542844"/>
                </a:lnTo>
                <a:lnTo>
                  <a:pt x="148875" y="568890"/>
                </a:lnTo>
                <a:lnTo>
                  <a:pt x="189063" y="589982"/>
                </a:lnTo>
                <a:lnTo>
                  <a:pt x="232466" y="605641"/>
                </a:lnTo>
                <a:lnTo>
                  <a:pt x="278579" y="615388"/>
                </a:lnTo>
                <a:lnTo>
                  <a:pt x="326898" y="618744"/>
                </a:lnTo>
                <a:lnTo>
                  <a:pt x="375216" y="615388"/>
                </a:lnTo>
                <a:lnTo>
                  <a:pt x="421329" y="605641"/>
                </a:lnTo>
                <a:lnTo>
                  <a:pt x="464732" y="589982"/>
                </a:lnTo>
                <a:lnTo>
                  <a:pt x="504920" y="568890"/>
                </a:lnTo>
                <a:lnTo>
                  <a:pt x="541388" y="542844"/>
                </a:lnTo>
                <a:lnTo>
                  <a:pt x="573631" y="512323"/>
                </a:lnTo>
                <a:lnTo>
                  <a:pt x="601144" y="477807"/>
                </a:lnTo>
                <a:lnTo>
                  <a:pt x="623421" y="439775"/>
                </a:lnTo>
                <a:lnTo>
                  <a:pt x="639959" y="398705"/>
                </a:lnTo>
                <a:lnTo>
                  <a:pt x="650252" y="355078"/>
                </a:lnTo>
                <a:lnTo>
                  <a:pt x="653796" y="309372"/>
                </a:lnTo>
                <a:lnTo>
                  <a:pt x="650252" y="263665"/>
                </a:lnTo>
                <a:lnTo>
                  <a:pt x="639959" y="220038"/>
                </a:lnTo>
                <a:lnTo>
                  <a:pt x="623421" y="178968"/>
                </a:lnTo>
                <a:lnTo>
                  <a:pt x="601144" y="140936"/>
                </a:lnTo>
                <a:lnTo>
                  <a:pt x="573631" y="106420"/>
                </a:lnTo>
                <a:lnTo>
                  <a:pt x="541388" y="75899"/>
                </a:lnTo>
                <a:lnTo>
                  <a:pt x="504920" y="49853"/>
                </a:lnTo>
                <a:lnTo>
                  <a:pt x="464732" y="28761"/>
                </a:lnTo>
                <a:lnTo>
                  <a:pt x="421329" y="13102"/>
                </a:lnTo>
                <a:lnTo>
                  <a:pt x="375216" y="3355"/>
                </a:lnTo>
                <a:lnTo>
                  <a:pt x="32689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0676" y="2343911"/>
            <a:ext cx="654050" cy="619125"/>
          </a:xfrm>
          <a:custGeom>
            <a:avLst/>
            <a:gdLst/>
            <a:ahLst/>
            <a:cxnLst/>
            <a:rect l="l" t="t" r="r" b="b"/>
            <a:pathLst>
              <a:path w="654050" h="619125">
                <a:moveTo>
                  <a:pt x="0" y="309372"/>
                </a:moveTo>
                <a:lnTo>
                  <a:pt x="3543" y="263665"/>
                </a:lnTo>
                <a:lnTo>
                  <a:pt x="13836" y="220038"/>
                </a:lnTo>
                <a:lnTo>
                  <a:pt x="30374" y="178968"/>
                </a:lnTo>
                <a:lnTo>
                  <a:pt x="52651" y="140936"/>
                </a:lnTo>
                <a:lnTo>
                  <a:pt x="80164" y="106420"/>
                </a:lnTo>
                <a:lnTo>
                  <a:pt x="112407" y="75899"/>
                </a:lnTo>
                <a:lnTo>
                  <a:pt x="148875" y="49853"/>
                </a:lnTo>
                <a:lnTo>
                  <a:pt x="189063" y="28761"/>
                </a:lnTo>
                <a:lnTo>
                  <a:pt x="232466" y="13102"/>
                </a:lnTo>
                <a:lnTo>
                  <a:pt x="278579" y="3355"/>
                </a:lnTo>
                <a:lnTo>
                  <a:pt x="326898" y="0"/>
                </a:lnTo>
                <a:lnTo>
                  <a:pt x="375216" y="3355"/>
                </a:lnTo>
                <a:lnTo>
                  <a:pt x="421329" y="13102"/>
                </a:lnTo>
                <a:lnTo>
                  <a:pt x="464732" y="28761"/>
                </a:lnTo>
                <a:lnTo>
                  <a:pt x="504920" y="49853"/>
                </a:lnTo>
                <a:lnTo>
                  <a:pt x="541388" y="75899"/>
                </a:lnTo>
                <a:lnTo>
                  <a:pt x="573631" y="106420"/>
                </a:lnTo>
                <a:lnTo>
                  <a:pt x="601144" y="140936"/>
                </a:lnTo>
                <a:lnTo>
                  <a:pt x="623421" y="178968"/>
                </a:lnTo>
                <a:lnTo>
                  <a:pt x="639959" y="220038"/>
                </a:lnTo>
                <a:lnTo>
                  <a:pt x="650252" y="263665"/>
                </a:lnTo>
                <a:lnTo>
                  <a:pt x="653796" y="309372"/>
                </a:lnTo>
                <a:lnTo>
                  <a:pt x="650252" y="355078"/>
                </a:lnTo>
                <a:lnTo>
                  <a:pt x="639959" y="398705"/>
                </a:lnTo>
                <a:lnTo>
                  <a:pt x="623421" y="439775"/>
                </a:lnTo>
                <a:lnTo>
                  <a:pt x="601144" y="477807"/>
                </a:lnTo>
                <a:lnTo>
                  <a:pt x="573631" y="512323"/>
                </a:lnTo>
                <a:lnTo>
                  <a:pt x="541388" y="542844"/>
                </a:lnTo>
                <a:lnTo>
                  <a:pt x="504920" y="568890"/>
                </a:lnTo>
                <a:lnTo>
                  <a:pt x="464732" y="589982"/>
                </a:lnTo>
                <a:lnTo>
                  <a:pt x="421329" y="605641"/>
                </a:lnTo>
                <a:lnTo>
                  <a:pt x="375216" y="615388"/>
                </a:lnTo>
                <a:lnTo>
                  <a:pt x="326898" y="618744"/>
                </a:lnTo>
                <a:lnTo>
                  <a:pt x="278579" y="615388"/>
                </a:lnTo>
                <a:lnTo>
                  <a:pt x="232466" y="605641"/>
                </a:lnTo>
                <a:lnTo>
                  <a:pt x="189063" y="589982"/>
                </a:lnTo>
                <a:lnTo>
                  <a:pt x="148875" y="568890"/>
                </a:lnTo>
                <a:lnTo>
                  <a:pt x="112407" y="542844"/>
                </a:lnTo>
                <a:lnTo>
                  <a:pt x="80164" y="512323"/>
                </a:lnTo>
                <a:lnTo>
                  <a:pt x="52651" y="477807"/>
                </a:lnTo>
                <a:lnTo>
                  <a:pt x="30374" y="439775"/>
                </a:lnTo>
                <a:lnTo>
                  <a:pt x="13836" y="398705"/>
                </a:lnTo>
                <a:lnTo>
                  <a:pt x="3543" y="355078"/>
                </a:lnTo>
                <a:lnTo>
                  <a:pt x="0" y="3093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39745" y="2419604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1289" y="2623820"/>
            <a:ext cx="1339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FFFFFF"/>
                </a:solidFill>
                <a:latin typeface="Arial Narrow"/>
                <a:cs typeface="Arial Narrow"/>
              </a:rPr>
              <a:t>3</a:t>
            </a:r>
            <a:endParaRPr sz="1850">
              <a:latin typeface="Arial Narrow"/>
              <a:cs typeface="Arial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02357" y="1972817"/>
            <a:ext cx="1304925" cy="0"/>
          </a:xfrm>
          <a:custGeom>
            <a:avLst/>
            <a:gdLst/>
            <a:ahLst/>
            <a:cxnLst/>
            <a:rect l="l" t="t" r="r" b="b"/>
            <a:pathLst>
              <a:path w="1304925">
                <a:moveTo>
                  <a:pt x="0" y="0"/>
                </a:moveTo>
                <a:lnTo>
                  <a:pt x="130454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40229" y="2219705"/>
            <a:ext cx="0" cy="867410"/>
          </a:xfrm>
          <a:custGeom>
            <a:avLst/>
            <a:gdLst/>
            <a:ahLst/>
            <a:cxnLst/>
            <a:rect l="l" t="t" r="r" b="b"/>
            <a:pathLst>
              <a:path h="867410">
                <a:moveTo>
                  <a:pt x="0" y="0"/>
                </a:moveTo>
                <a:lnTo>
                  <a:pt x="0" y="86715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69029" y="2219705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11933" y="4034409"/>
            <a:ext cx="148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微软雅黑"/>
                <a:cs typeface="微软雅黑"/>
              </a:rPr>
              <a:t>无向图</a:t>
            </a:r>
            <a:r>
              <a:rPr sz="2800" b="1" dirty="0">
                <a:latin typeface="Arial Narrow"/>
                <a:cs typeface="Arial Narrow"/>
              </a:rPr>
              <a:t>G</a:t>
            </a:r>
            <a:r>
              <a:rPr sz="2775" b="1" baseline="-21021" dirty="0">
                <a:latin typeface="Arial Narrow"/>
                <a:cs typeface="Arial Narrow"/>
              </a:rPr>
              <a:t>1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17698" y="2853689"/>
            <a:ext cx="518159" cy="481965"/>
          </a:xfrm>
          <a:custGeom>
            <a:avLst/>
            <a:gdLst/>
            <a:ahLst/>
            <a:cxnLst/>
            <a:rect l="l" t="t" r="r" b="b"/>
            <a:pathLst>
              <a:path w="518160" h="481964">
                <a:moveTo>
                  <a:pt x="0" y="0"/>
                </a:moveTo>
                <a:lnTo>
                  <a:pt x="518159" y="48158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53592" y="405764"/>
            <a:ext cx="75057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0" u="none" dirty="0">
                <a:solidFill>
                  <a:srgbClr val="000000"/>
                </a:solidFill>
                <a:latin typeface="宋体"/>
                <a:cs typeface="宋体"/>
              </a:rPr>
              <a:t>例1</a:t>
            </a:r>
            <a:endParaRPr sz="3800">
              <a:latin typeface="宋体"/>
              <a:cs typeface="宋体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11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0966" y="523494"/>
            <a:ext cx="5058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两种经典的最短路径算法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6492" y="6235702"/>
            <a:ext cx="80137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第 </a:t>
            </a:r>
            <a:fld id="{81D60167-4931-47E6-BA6A-407CBD079E47}" type="slidenum">
              <a:rPr sz="1400" dirty="0">
                <a:latin typeface="微软雅黑"/>
                <a:cs typeface="微软雅黑"/>
              </a:rPr>
              <a:t>110</a:t>
            </a:fld>
            <a:r>
              <a:rPr sz="1400" spc="-9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7890" y="6237226"/>
            <a:ext cx="73914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数据结构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966" y="2117565"/>
            <a:ext cx="7939405" cy="2677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 marR="241300">
              <a:lnSpc>
                <a:spcPct val="105000"/>
              </a:lnSpc>
              <a:spcBef>
                <a:spcPts val="95"/>
              </a:spcBef>
            </a:pPr>
            <a:r>
              <a:rPr sz="2800" spc="-5" dirty="0">
                <a:latin typeface="微软雅黑"/>
                <a:cs typeface="微软雅黑"/>
              </a:rPr>
              <a:t>（1）单源点最</a:t>
            </a:r>
            <a:r>
              <a:rPr sz="2800" dirty="0">
                <a:latin typeface="微软雅黑"/>
                <a:cs typeface="微软雅黑"/>
              </a:rPr>
              <a:t>短</a:t>
            </a:r>
            <a:r>
              <a:rPr sz="2800" spc="-5" dirty="0">
                <a:latin typeface="微软雅黑"/>
                <a:cs typeface="微软雅黑"/>
              </a:rPr>
              <a:t>路</a:t>
            </a:r>
            <a:r>
              <a:rPr sz="2800" dirty="0">
                <a:latin typeface="微软雅黑"/>
                <a:cs typeface="微软雅黑"/>
              </a:rPr>
              <a:t>径</a:t>
            </a:r>
            <a:r>
              <a:rPr sz="2800" spc="10" dirty="0">
                <a:latin typeface="微软雅黑"/>
                <a:cs typeface="微软雅黑"/>
              </a:rPr>
              <a:t>—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Di</a:t>
            </a:r>
            <a:r>
              <a:rPr sz="2800" spc="5" dirty="0">
                <a:solidFill>
                  <a:srgbClr val="C00000"/>
                </a:solidFill>
                <a:latin typeface="微软雅黑"/>
                <a:cs typeface="微软雅黑"/>
              </a:rPr>
              <a:t>j</a:t>
            </a:r>
            <a:r>
              <a:rPr sz="2800" spc="-10" dirty="0">
                <a:solidFill>
                  <a:srgbClr val="C00000"/>
                </a:solidFill>
                <a:latin typeface="微软雅黑"/>
                <a:cs typeface="微软雅黑"/>
              </a:rPr>
              <a:t>kstr</a:t>
            </a:r>
            <a:r>
              <a:rPr sz="2800" spc="10" dirty="0">
                <a:solidFill>
                  <a:srgbClr val="C00000"/>
                </a:solidFill>
                <a:latin typeface="微软雅黑"/>
                <a:cs typeface="微软雅黑"/>
              </a:rPr>
              <a:t>a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（</a:t>
            </a:r>
            <a:r>
              <a:rPr sz="2800" dirty="0">
                <a:solidFill>
                  <a:srgbClr val="C00000"/>
                </a:solidFill>
                <a:latin typeface="微软雅黑"/>
                <a:cs typeface="微软雅黑"/>
              </a:rPr>
              <a:t>迪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杰斯特</a:t>
            </a:r>
            <a:r>
              <a:rPr sz="2800" dirty="0">
                <a:solidFill>
                  <a:srgbClr val="C00000"/>
                </a:solidFill>
                <a:latin typeface="微软雅黑"/>
                <a:cs typeface="微软雅黑"/>
              </a:rPr>
              <a:t>拉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） </a:t>
            </a:r>
            <a:r>
              <a:rPr sz="2800" spc="-10" dirty="0">
                <a:latin typeface="微软雅黑"/>
                <a:cs typeface="微软雅黑"/>
              </a:rPr>
              <a:t>算法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微软雅黑"/>
              <a:cs typeface="微软雅黑"/>
            </a:endParaRPr>
          </a:p>
          <a:p>
            <a:pPr marL="12700" marR="5080">
              <a:lnSpc>
                <a:spcPct val="105000"/>
              </a:lnSpc>
            </a:pPr>
            <a:r>
              <a:rPr sz="2800" spc="-5" dirty="0">
                <a:latin typeface="微软雅黑"/>
                <a:cs typeface="微软雅黑"/>
              </a:rPr>
              <a:t>（2）所有顶点</a:t>
            </a:r>
            <a:r>
              <a:rPr sz="2800" dirty="0">
                <a:latin typeface="微软雅黑"/>
                <a:cs typeface="微软雅黑"/>
              </a:rPr>
              <a:t>间</a:t>
            </a:r>
            <a:r>
              <a:rPr sz="2800" spc="-5" dirty="0">
                <a:latin typeface="微软雅黑"/>
                <a:cs typeface="微软雅黑"/>
              </a:rPr>
              <a:t>的最短</a:t>
            </a:r>
            <a:r>
              <a:rPr sz="2800" dirty="0">
                <a:latin typeface="微软雅黑"/>
                <a:cs typeface="微软雅黑"/>
              </a:rPr>
              <a:t>路</a:t>
            </a:r>
            <a:r>
              <a:rPr sz="2800" spc="5" dirty="0">
                <a:latin typeface="微软雅黑"/>
                <a:cs typeface="微软雅黑"/>
              </a:rPr>
              <a:t>径</a:t>
            </a:r>
            <a:r>
              <a:rPr sz="2800" spc="-5" dirty="0">
                <a:latin typeface="微软雅黑"/>
                <a:cs typeface="微软雅黑"/>
              </a:rPr>
              <a:t>—</a:t>
            </a:r>
            <a:r>
              <a:rPr sz="2800" spc="-10" dirty="0">
                <a:solidFill>
                  <a:srgbClr val="C00000"/>
                </a:solidFill>
                <a:latin typeface="微软雅黑"/>
                <a:cs typeface="微软雅黑"/>
              </a:rPr>
              <a:t>Floyd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（弗</a:t>
            </a:r>
            <a:r>
              <a:rPr sz="2800" spc="10" dirty="0">
                <a:solidFill>
                  <a:srgbClr val="C00000"/>
                </a:solidFill>
                <a:latin typeface="微软雅黑"/>
                <a:cs typeface="微软雅黑"/>
              </a:rPr>
              <a:t>洛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伊</a:t>
            </a:r>
            <a:r>
              <a:rPr sz="2800" spc="-10" dirty="0">
                <a:solidFill>
                  <a:srgbClr val="C00000"/>
                </a:solidFill>
                <a:latin typeface="微软雅黑"/>
                <a:cs typeface="微软雅黑"/>
              </a:rPr>
              <a:t>德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） </a:t>
            </a:r>
            <a:r>
              <a:rPr sz="2800" spc="-5" dirty="0">
                <a:latin typeface="微软雅黑"/>
                <a:cs typeface="微软雅黑"/>
              </a:rPr>
              <a:t>算法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0966" y="523494"/>
            <a:ext cx="579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Di</a:t>
            </a:r>
            <a:r>
              <a:rPr sz="3600" b="0" u="none" spc="5" dirty="0">
                <a:solidFill>
                  <a:srgbClr val="000000"/>
                </a:solidFill>
                <a:latin typeface="微软雅黑"/>
                <a:cs typeface="微软雅黑"/>
              </a:rPr>
              <a:t>j</a:t>
            </a:r>
            <a:r>
              <a:rPr sz="3600"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k</a:t>
            </a: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str</a:t>
            </a:r>
            <a:r>
              <a:rPr sz="3600" b="0" u="none" spc="10" dirty="0">
                <a:solidFill>
                  <a:srgbClr val="000000"/>
                </a:solidFill>
                <a:latin typeface="微软雅黑"/>
                <a:cs typeface="微软雅黑"/>
              </a:rPr>
              <a:t>a</a:t>
            </a: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（迪杰斯特拉）算法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6675" y="1673351"/>
            <a:ext cx="3144012" cy="3870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61459" y="1793744"/>
            <a:ext cx="3827145" cy="190753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115"/>
              </a:spcBef>
            </a:pPr>
            <a:r>
              <a:rPr sz="2800" spc="180" dirty="0">
                <a:latin typeface="微软雅黑"/>
                <a:cs typeface="微软雅黑"/>
              </a:rPr>
              <a:t>迪杰</a:t>
            </a:r>
            <a:r>
              <a:rPr sz="2800" spc="190" dirty="0">
                <a:latin typeface="微软雅黑"/>
                <a:cs typeface="微软雅黑"/>
              </a:rPr>
              <a:t>斯特</a:t>
            </a:r>
            <a:r>
              <a:rPr sz="2800" spc="195" dirty="0">
                <a:latin typeface="微软雅黑"/>
                <a:cs typeface="微软雅黑"/>
              </a:rPr>
              <a:t>拉</a:t>
            </a:r>
            <a:r>
              <a:rPr sz="2800" spc="180" dirty="0">
                <a:latin typeface="微软雅黑"/>
                <a:cs typeface="微软雅黑"/>
              </a:rPr>
              <a:t>，</a:t>
            </a:r>
            <a:r>
              <a:rPr sz="2800" spc="195" dirty="0">
                <a:latin typeface="微软雅黑"/>
                <a:cs typeface="微软雅黑"/>
              </a:rPr>
              <a:t>荷兰</a:t>
            </a:r>
            <a:r>
              <a:rPr sz="2800" spc="185" dirty="0">
                <a:latin typeface="微软雅黑"/>
                <a:cs typeface="微软雅黑"/>
              </a:rPr>
              <a:t>计算 </a:t>
            </a:r>
            <a:r>
              <a:rPr sz="2800" spc="85" dirty="0">
                <a:latin typeface="微软雅黑"/>
                <a:cs typeface="微软雅黑"/>
              </a:rPr>
              <a:t>机</a:t>
            </a:r>
            <a:r>
              <a:rPr sz="2800" spc="100" dirty="0">
                <a:latin typeface="微软雅黑"/>
                <a:cs typeface="微软雅黑"/>
              </a:rPr>
              <a:t>科</a:t>
            </a:r>
            <a:r>
              <a:rPr sz="2800" spc="95" dirty="0">
                <a:latin typeface="微软雅黑"/>
                <a:cs typeface="微软雅黑"/>
              </a:rPr>
              <a:t>学</a:t>
            </a:r>
            <a:r>
              <a:rPr sz="2800" spc="100" dirty="0">
                <a:latin typeface="微软雅黑"/>
                <a:cs typeface="微软雅黑"/>
              </a:rPr>
              <a:t>家</a:t>
            </a:r>
            <a:r>
              <a:rPr sz="2800" spc="30" dirty="0">
                <a:latin typeface="微软雅黑"/>
                <a:cs typeface="微软雅黑"/>
              </a:rPr>
              <a:t>，1972</a:t>
            </a:r>
            <a:r>
              <a:rPr sz="2800" spc="90" dirty="0">
                <a:latin typeface="微软雅黑"/>
                <a:cs typeface="微软雅黑"/>
              </a:rPr>
              <a:t>年图灵 </a:t>
            </a:r>
            <a:r>
              <a:rPr sz="2800" spc="195" dirty="0">
                <a:latin typeface="微软雅黑"/>
                <a:cs typeface="微软雅黑"/>
              </a:rPr>
              <a:t>奖得</a:t>
            </a:r>
            <a:r>
              <a:rPr sz="2800" spc="200" dirty="0">
                <a:latin typeface="微软雅黑"/>
                <a:cs typeface="微软雅黑"/>
              </a:rPr>
              <a:t>主</a:t>
            </a:r>
            <a:r>
              <a:rPr sz="2800" spc="195" dirty="0">
                <a:latin typeface="微软雅黑"/>
                <a:cs typeface="微软雅黑"/>
              </a:rPr>
              <a:t>，于</a:t>
            </a:r>
            <a:r>
              <a:rPr sz="2800" spc="140" dirty="0">
                <a:latin typeface="微软雅黑"/>
                <a:cs typeface="微软雅黑"/>
              </a:rPr>
              <a:t>1959</a:t>
            </a:r>
            <a:r>
              <a:rPr sz="2800" spc="894" dirty="0">
                <a:latin typeface="微软雅黑"/>
                <a:cs typeface="微软雅黑"/>
              </a:rPr>
              <a:t> </a:t>
            </a:r>
            <a:r>
              <a:rPr sz="2800" spc="195" dirty="0">
                <a:latin typeface="微软雅黑"/>
                <a:cs typeface="微软雅黑"/>
              </a:rPr>
              <a:t>年</a:t>
            </a:r>
            <a:r>
              <a:rPr sz="2800" spc="-5" dirty="0">
                <a:latin typeface="微软雅黑"/>
                <a:cs typeface="微软雅黑"/>
              </a:rPr>
              <a:t>提 </a:t>
            </a:r>
            <a:r>
              <a:rPr sz="2800" spc="-10" dirty="0">
                <a:latin typeface="微软雅黑"/>
                <a:cs typeface="微软雅黑"/>
              </a:rPr>
              <a:t>出迪杰斯特拉算</a:t>
            </a:r>
            <a:r>
              <a:rPr sz="2800" spc="-5" dirty="0">
                <a:latin typeface="微软雅黑"/>
                <a:cs typeface="微软雅黑"/>
              </a:rPr>
              <a:t>法。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6492" y="6235702"/>
            <a:ext cx="80137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第 </a:t>
            </a:r>
            <a:fld id="{81D60167-4931-47E6-BA6A-407CBD079E47}" type="slidenum">
              <a:rPr sz="1400" dirty="0">
                <a:latin typeface="微软雅黑"/>
                <a:cs typeface="微软雅黑"/>
              </a:rPr>
              <a:t>111</a:t>
            </a:fld>
            <a:r>
              <a:rPr sz="1400" spc="-9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7890" y="6237226"/>
            <a:ext cx="73914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数据结构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716" y="5615736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/>
                <a:cs typeface="微软雅黑"/>
              </a:rPr>
              <a:t>迪杰斯特拉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5567" y="1609344"/>
            <a:ext cx="2881884" cy="3471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10969" y="1628648"/>
            <a:ext cx="6598920" cy="405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39465" algn="just">
              <a:lnSpc>
                <a:spcPct val="100000"/>
              </a:lnSpc>
              <a:spcBef>
                <a:spcPts val="95"/>
              </a:spcBef>
            </a:pPr>
            <a:r>
              <a:rPr sz="2800" spc="685" dirty="0">
                <a:latin typeface="微软雅黑"/>
                <a:cs typeface="微软雅黑"/>
              </a:rPr>
              <a:t>罗</a:t>
            </a:r>
            <a:r>
              <a:rPr sz="2800" spc="-5" dirty="0">
                <a:latin typeface="微软雅黑"/>
                <a:cs typeface="微软雅黑"/>
              </a:rPr>
              <a:t>伯</a:t>
            </a:r>
            <a:r>
              <a:rPr sz="2800" spc="-145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特</a:t>
            </a:r>
            <a:r>
              <a:rPr sz="2800" spc="-145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·</a:t>
            </a:r>
            <a:r>
              <a:rPr sz="2800" spc="-145" dirty="0">
                <a:latin typeface="微软雅黑"/>
                <a:cs typeface="微软雅黑"/>
              </a:rPr>
              <a:t> </a:t>
            </a:r>
            <a:r>
              <a:rPr sz="2800" spc="685" dirty="0">
                <a:latin typeface="微软雅黑"/>
                <a:cs typeface="微软雅黑"/>
              </a:rPr>
              <a:t>弗洛</a:t>
            </a:r>
            <a:r>
              <a:rPr sz="2800" spc="-5" dirty="0">
                <a:latin typeface="微软雅黑"/>
                <a:cs typeface="微软雅黑"/>
              </a:rPr>
              <a:t>伊</a:t>
            </a:r>
            <a:r>
              <a:rPr sz="2800" spc="-140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德</a:t>
            </a:r>
            <a:endParaRPr sz="2800">
              <a:latin typeface="微软雅黑"/>
              <a:cs typeface="微软雅黑"/>
            </a:endParaRPr>
          </a:p>
          <a:p>
            <a:pPr marL="3339465" marR="5080" algn="just">
              <a:lnSpc>
                <a:spcPct val="100000"/>
              </a:lnSpc>
            </a:pPr>
            <a:r>
              <a:rPr sz="2800" spc="5" dirty="0">
                <a:latin typeface="微软雅黑"/>
                <a:cs typeface="微软雅黑"/>
              </a:rPr>
              <a:t>（1936－2001）,</a:t>
            </a:r>
            <a:r>
              <a:rPr sz="2800" spc="-5" dirty="0">
                <a:latin typeface="微软雅黑"/>
                <a:cs typeface="微软雅黑"/>
              </a:rPr>
              <a:t>计 </a:t>
            </a:r>
            <a:r>
              <a:rPr sz="2800" spc="385" dirty="0">
                <a:latin typeface="微软雅黑"/>
                <a:cs typeface="微软雅黑"/>
              </a:rPr>
              <a:t>算机</a:t>
            </a:r>
            <a:r>
              <a:rPr sz="2800" spc="395" dirty="0">
                <a:latin typeface="微软雅黑"/>
                <a:cs typeface="微软雅黑"/>
              </a:rPr>
              <a:t>科学</a:t>
            </a:r>
            <a:r>
              <a:rPr sz="2800" spc="385" dirty="0">
                <a:latin typeface="微软雅黑"/>
                <a:cs typeface="微软雅黑"/>
              </a:rPr>
              <a:t>家</a:t>
            </a:r>
            <a:r>
              <a:rPr sz="2800" spc="-5" dirty="0">
                <a:latin typeface="微软雅黑"/>
                <a:cs typeface="微软雅黑"/>
              </a:rPr>
              <a:t>，</a:t>
            </a:r>
            <a:r>
              <a:rPr sz="2800" spc="-495" dirty="0">
                <a:latin typeface="微软雅黑"/>
                <a:cs typeface="微软雅黑"/>
              </a:rPr>
              <a:t> </a:t>
            </a:r>
            <a:r>
              <a:rPr sz="2800" spc="385" dirty="0">
                <a:latin typeface="微软雅黑"/>
                <a:cs typeface="微软雅黑"/>
              </a:rPr>
              <a:t>斯坦 </a:t>
            </a:r>
            <a:r>
              <a:rPr sz="2800" spc="290" dirty="0">
                <a:latin typeface="微软雅黑"/>
                <a:cs typeface="微软雅黑"/>
              </a:rPr>
              <a:t>福</a:t>
            </a:r>
            <a:r>
              <a:rPr sz="2800" spc="305" dirty="0">
                <a:latin typeface="微软雅黑"/>
                <a:cs typeface="微软雅黑"/>
              </a:rPr>
              <a:t>大学</a:t>
            </a:r>
            <a:r>
              <a:rPr sz="2800" spc="290" dirty="0">
                <a:latin typeface="微软雅黑"/>
                <a:cs typeface="微软雅黑"/>
              </a:rPr>
              <a:t>教</a:t>
            </a:r>
            <a:r>
              <a:rPr sz="2800" spc="305" dirty="0">
                <a:latin typeface="微软雅黑"/>
                <a:cs typeface="微软雅黑"/>
              </a:rPr>
              <a:t>授</a:t>
            </a:r>
            <a:r>
              <a:rPr sz="2800" spc="-5" dirty="0">
                <a:latin typeface="微软雅黑"/>
                <a:cs typeface="微软雅黑"/>
              </a:rPr>
              <a:t>，</a:t>
            </a:r>
            <a:r>
              <a:rPr sz="2800" spc="-570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1978  </a:t>
            </a:r>
            <a:r>
              <a:rPr sz="2800" spc="290" dirty="0">
                <a:latin typeface="微软雅黑"/>
                <a:cs typeface="微软雅黑"/>
              </a:rPr>
              <a:t>年</a:t>
            </a:r>
            <a:r>
              <a:rPr sz="2800" spc="305" dirty="0">
                <a:latin typeface="微软雅黑"/>
                <a:cs typeface="微软雅黑"/>
              </a:rPr>
              <a:t>获</a:t>
            </a:r>
            <a:r>
              <a:rPr sz="2800" spc="310" dirty="0">
                <a:latin typeface="微软雅黑"/>
                <a:cs typeface="微软雅黑"/>
              </a:rPr>
              <a:t>图</a:t>
            </a:r>
            <a:r>
              <a:rPr sz="2800" spc="295" dirty="0">
                <a:latin typeface="微软雅黑"/>
                <a:cs typeface="微软雅黑"/>
              </a:rPr>
              <a:t>灵奖</a:t>
            </a:r>
            <a:r>
              <a:rPr sz="2800" spc="-5" dirty="0">
                <a:latin typeface="微软雅黑"/>
                <a:cs typeface="微软雅黑"/>
              </a:rPr>
              <a:t>，</a:t>
            </a:r>
            <a:r>
              <a:rPr sz="2800" spc="-570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1962  </a:t>
            </a:r>
            <a:r>
              <a:rPr sz="2800" spc="385" dirty="0">
                <a:latin typeface="微软雅黑"/>
                <a:cs typeface="微软雅黑"/>
              </a:rPr>
              <a:t>年提</a:t>
            </a:r>
            <a:r>
              <a:rPr sz="2800" spc="400" dirty="0">
                <a:latin typeface="微软雅黑"/>
                <a:cs typeface="微软雅黑"/>
              </a:rPr>
              <a:t>出</a:t>
            </a:r>
            <a:r>
              <a:rPr sz="2800" spc="385" dirty="0">
                <a:latin typeface="微软雅黑"/>
                <a:cs typeface="微软雅黑"/>
              </a:rPr>
              <a:t>弗洛</a:t>
            </a:r>
            <a:r>
              <a:rPr sz="2800" spc="400" dirty="0">
                <a:latin typeface="微软雅黑"/>
                <a:cs typeface="微软雅黑"/>
              </a:rPr>
              <a:t>伊</a:t>
            </a:r>
            <a:r>
              <a:rPr sz="2800" spc="385" dirty="0">
                <a:latin typeface="微软雅黑"/>
                <a:cs typeface="微软雅黑"/>
              </a:rPr>
              <a:t>德</a:t>
            </a:r>
            <a:r>
              <a:rPr sz="2800" spc="-5" dirty="0">
                <a:latin typeface="微软雅黑"/>
                <a:cs typeface="微软雅黑"/>
              </a:rPr>
              <a:t>算 </a:t>
            </a:r>
            <a:r>
              <a:rPr sz="2800" spc="-10" dirty="0">
                <a:latin typeface="微软雅黑"/>
                <a:cs typeface="微软雅黑"/>
              </a:rPr>
              <a:t>法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6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微软雅黑"/>
                <a:cs typeface="微软雅黑"/>
              </a:rPr>
              <a:t>罗伯特</a:t>
            </a:r>
            <a:r>
              <a:rPr sz="2800" spc="-10" dirty="0">
                <a:latin typeface="微软雅黑"/>
                <a:cs typeface="微软雅黑"/>
              </a:rPr>
              <a:t>·</a:t>
            </a:r>
            <a:r>
              <a:rPr sz="2800" spc="-5" dirty="0">
                <a:latin typeface="微软雅黑"/>
                <a:cs typeface="微软雅黑"/>
              </a:rPr>
              <a:t>弗洛伊德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6492" y="6235702"/>
            <a:ext cx="80137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第 </a:t>
            </a:r>
            <a:fld id="{81D60167-4931-47E6-BA6A-407CBD079E47}" type="slidenum">
              <a:rPr sz="1400" dirty="0">
                <a:latin typeface="微软雅黑"/>
                <a:cs typeface="微软雅黑"/>
              </a:rPr>
              <a:t>112</a:t>
            </a:fld>
            <a:r>
              <a:rPr sz="1400" spc="-9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7890" y="6237226"/>
            <a:ext cx="73914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数据结构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5759" y="557225"/>
            <a:ext cx="4871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10" dirty="0">
                <a:solidFill>
                  <a:srgbClr val="000000"/>
                </a:solidFill>
                <a:latin typeface="微软雅黑"/>
                <a:cs typeface="微软雅黑"/>
              </a:rPr>
              <a:t>Floyd（</a:t>
            </a:r>
            <a:r>
              <a:rPr sz="3600"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弗洛伊德）</a:t>
            </a: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算法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8076" y="3647694"/>
          <a:ext cx="7981950" cy="254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5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79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894"/>
                        </a:spcBef>
                        <a:tabLst>
                          <a:tab pos="809625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源	点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4B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  <a:tabLst>
                          <a:tab pos="551180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终	点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4B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最 短 路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径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4B8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路 径 长</a:t>
                      </a:r>
                      <a:r>
                        <a:rPr sz="2000" spc="-6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度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4B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0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2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(v</a:t>
                      </a:r>
                      <a:r>
                        <a:rPr sz="1950" baseline="-25641" dirty="0">
                          <a:latin typeface="微软雅黑"/>
                          <a:cs typeface="微软雅黑"/>
                        </a:rPr>
                        <a:t>0</a:t>
                      </a:r>
                      <a:r>
                        <a:rPr sz="2000" dirty="0">
                          <a:latin typeface="微软雅黑"/>
                          <a:cs typeface="微软雅黑"/>
                        </a:rPr>
                        <a:t>,</a:t>
                      </a:r>
                      <a:r>
                        <a:rPr sz="2000" spc="-20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2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10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4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(v</a:t>
                      </a:r>
                      <a:r>
                        <a:rPr sz="1950" baseline="-25641" dirty="0">
                          <a:latin typeface="微软雅黑"/>
                          <a:cs typeface="微软雅黑"/>
                        </a:rPr>
                        <a:t>0</a:t>
                      </a:r>
                      <a:r>
                        <a:rPr sz="2000" dirty="0">
                          <a:latin typeface="微软雅黑"/>
                          <a:cs typeface="微软雅黑"/>
                        </a:rPr>
                        <a:t>,</a:t>
                      </a:r>
                      <a:r>
                        <a:rPr sz="2000" spc="-20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4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30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3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5" dirty="0">
                          <a:latin typeface="微软雅黑"/>
                          <a:cs typeface="微软雅黑"/>
                        </a:rPr>
                        <a:t>(v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0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, 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4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,</a:t>
                      </a:r>
                      <a:r>
                        <a:rPr sz="2000" spc="-30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3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50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5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微软雅黑"/>
                          <a:cs typeface="微软雅黑"/>
                        </a:rPr>
                        <a:t>(v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0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, 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4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, 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3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,</a:t>
                      </a:r>
                      <a:r>
                        <a:rPr sz="2000" spc="-55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5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60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1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无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∞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5583" y="602361"/>
            <a:ext cx="4324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/>
                <a:cs typeface="微软雅黑"/>
              </a:rPr>
              <a:t>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79092" y="1367027"/>
            <a:ext cx="429895" cy="433070"/>
          </a:xfrm>
          <a:custGeom>
            <a:avLst/>
            <a:gdLst/>
            <a:ahLst/>
            <a:cxnLst/>
            <a:rect l="l" t="t" r="r" b="b"/>
            <a:pathLst>
              <a:path w="429894" h="433069">
                <a:moveTo>
                  <a:pt x="0" y="216408"/>
                </a:moveTo>
                <a:lnTo>
                  <a:pt x="5678" y="166791"/>
                </a:lnTo>
                <a:lnTo>
                  <a:pt x="21851" y="121242"/>
                </a:lnTo>
                <a:lnTo>
                  <a:pt x="47226" y="81060"/>
                </a:lnTo>
                <a:lnTo>
                  <a:pt x="80509" y="47546"/>
                </a:lnTo>
                <a:lnTo>
                  <a:pt x="120409" y="21998"/>
                </a:lnTo>
                <a:lnTo>
                  <a:pt x="165631" y="5716"/>
                </a:lnTo>
                <a:lnTo>
                  <a:pt x="214884" y="0"/>
                </a:lnTo>
                <a:lnTo>
                  <a:pt x="264136" y="5716"/>
                </a:lnTo>
                <a:lnTo>
                  <a:pt x="309358" y="21998"/>
                </a:lnTo>
                <a:lnTo>
                  <a:pt x="349258" y="47546"/>
                </a:lnTo>
                <a:lnTo>
                  <a:pt x="382541" y="81060"/>
                </a:lnTo>
                <a:lnTo>
                  <a:pt x="407916" y="121242"/>
                </a:lnTo>
                <a:lnTo>
                  <a:pt x="424089" y="166791"/>
                </a:lnTo>
                <a:lnTo>
                  <a:pt x="429768" y="216408"/>
                </a:lnTo>
                <a:lnTo>
                  <a:pt x="424089" y="266024"/>
                </a:lnTo>
                <a:lnTo>
                  <a:pt x="407916" y="311573"/>
                </a:lnTo>
                <a:lnTo>
                  <a:pt x="382541" y="351755"/>
                </a:lnTo>
                <a:lnTo>
                  <a:pt x="349258" y="385269"/>
                </a:lnTo>
                <a:lnTo>
                  <a:pt x="309358" y="410817"/>
                </a:lnTo>
                <a:lnTo>
                  <a:pt x="264136" y="427099"/>
                </a:lnTo>
                <a:lnTo>
                  <a:pt x="214884" y="432816"/>
                </a:lnTo>
                <a:lnTo>
                  <a:pt x="165631" y="427099"/>
                </a:lnTo>
                <a:lnTo>
                  <a:pt x="120409" y="410817"/>
                </a:lnTo>
                <a:lnTo>
                  <a:pt x="80509" y="385269"/>
                </a:lnTo>
                <a:lnTo>
                  <a:pt x="47226" y="351755"/>
                </a:lnTo>
                <a:lnTo>
                  <a:pt x="21851" y="311573"/>
                </a:lnTo>
                <a:lnTo>
                  <a:pt x="5678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6832" y="1709927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69">
                <a:moveTo>
                  <a:pt x="0" y="216408"/>
                </a:moveTo>
                <a:lnTo>
                  <a:pt x="5693" y="166791"/>
                </a:lnTo>
                <a:lnTo>
                  <a:pt x="21913" y="121242"/>
                </a:lnTo>
                <a:lnTo>
                  <a:pt x="47366" y="81060"/>
                </a:lnTo>
                <a:lnTo>
                  <a:pt x="80758" y="47546"/>
                </a:lnTo>
                <a:lnTo>
                  <a:pt x="120798" y="21998"/>
                </a:lnTo>
                <a:lnTo>
                  <a:pt x="166191" y="5716"/>
                </a:lnTo>
                <a:lnTo>
                  <a:pt x="215646" y="0"/>
                </a:lnTo>
                <a:lnTo>
                  <a:pt x="265100" y="5716"/>
                </a:lnTo>
                <a:lnTo>
                  <a:pt x="310493" y="21998"/>
                </a:lnTo>
                <a:lnTo>
                  <a:pt x="350533" y="47546"/>
                </a:lnTo>
                <a:lnTo>
                  <a:pt x="383925" y="81060"/>
                </a:lnTo>
                <a:lnTo>
                  <a:pt x="409378" y="121242"/>
                </a:lnTo>
                <a:lnTo>
                  <a:pt x="425598" y="166791"/>
                </a:lnTo>
                <a:lnTo>
                  <a:pt x="431292" y="216408"/>
                </a:lnTo>
                <a:lnTo>
                  <a:pt x="425598" y="266024"/>
                </a:lnTo>
                <a:lnTo>
                  <a:pt x="409378" y="311573"/>
                </a:lnTo>
                <a:lnTo>
                  <a:pt x="383925" y="351755"/>
                </a:lnTo>
                <a:lnTo>
                  <a:pt x="350533" y="385269"/>
                </a:lnTo>
                <a:lnTo>
                  <a:pt x="310493" y="410817"/>
                </a:lnTo>
                <a:lnTo>
                  <a:pt x="265100" y="427099"/>
                </a:lnTo>
                <a:lnTo>
                  <a:pt x="215646" y="432816"/>
                </a:lnTo>
                <a:lnTo>
                  <a:pt x="166191" y="427099"/>
                </a:lnTo>
                <a:lnTo>
                  <a:pt x="120798" y="410817"/>
                </a:lnTo>
                <a:lnTo>
                  <a:pt x="80758" y="385269"/>
                </a:lnTo>
                <a:lnTo>
                  <a:pt x="47366" y="351755"/>
                </a:lnTo>
                <a:lnTo>
                  <a:pt x="21913" y="311573"/>
                </a:lnTo>
                <a:lnTo>
                  <a:pt x="5693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6832" y="2508504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69">
                <a:moveTo>
                  <a:pt x="0" y="216408"/>
                </a:moveTo>
                <a:lnTo>
                  <a:pt x="5693" y="166791"/>
                </a:lnTo>
                <a:lnTo>
                  <a:pt x="21913" y="121242"/>
                </a:lnTo>
                <a:lnTo>
                  <a:pt x="47366" y="81060"/>
                </a:lnTo>
                <a:lnTo>
                  <a:pt x="80758" y="47546"/>
                </a:lnTo>
                <a:lnTo>
                  <a:pt x="120798" y="21998"/>
                </a:lnTo>
                <a:lnTo>
                  <a:pt x="166191" y="5716"/>
                </a:lnTo>
                <a:lnTo>
                  <a:pt x="215646" y="0"/>
                </a:lnTo>
                <a:lnTo>
                  <a:pt x="265100" y="5716"/>
                </a:lnTo>
                <a:lnTo>
                  <a:pt x="310493" y="21998"/>
                </a:lnTo>
                <a:lnTo>
                  <a:pt x="350533" y="47546"/>
                </a:lnTo>
                <a:lnTo>
                  <a:pt x="383925" y="81060"/>
                </a:lnTo>
                <a:lnTo>
                  <a:pt x="409378" y="121242"/>
                </a:lnTo>
                <a:lnTo>
                  <a:pt x="425598" y="166791"/>
                </a:lnTo>
                <a:lnTo>
                  <a:pt x="431292" y="216408"/>
                </a:lnTo>
                <a:lnTo>
                  <a:pt x="425598" y="266024"/>
                </a:lnTo>
                <a:lnTo>
                  <a:pt x="409378" y="311573"/>
                </a:lnTo>
                <a:lnTo>
                  <a:pt x="383925" y="351755"/>
                </a:lnTo>
                <a:lnTo>
                  <a:pt x="350533" y="385269"/>
                </a:lnTo>
                <a:lnTo>
                  <a:pt x="310493" y="410817"/>
                </a:lnTo>
                <a:lnTo>
                  <a:pt x="265100" y="427099"/>
                </a:lnTo>
                <a:lnTo>
                  <a:pt x="215646" y="432816"/>
                </a:lnTo>
                <a:lnTo>
                  <a:pt x="166191" y="427099"/>
                </a:lnTo>
                <a:lnTo>
                  <a:pt x="120798" y="410817"/>
                </a:lnTo>
                <a:lnTo>
                  <a:pt x="80758" y="385269"/>
                </a:lnTo>
                <a:lnTo>
                  <a:pt x="47366" y="351755"/>
                </a:lnTo>
                <a:lnTo>
                  <a:pt x="21913" y="311573"/>
                </a:lnTo>
                <a:lnTo>
                  <a:pt x="5693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3976" y="2965704"/>
            <a:ext cx="429895" cy="433070"/>
          </a:xfrm>
          <a:custGeom>
            <a:avLst/>
            <a:gdLst/>
            <a:ahLst/>
            <a:cxnLst/>
            <a:rect l="l" t="t" r="r" b="b"/>
            <a:pathLst>
              <a:path w="429894" h="433070">
                <a:moveTo>
                  <a:pt x="0" y="216408"/>
                </a:moveTo>
                <a:lnTo>
                  <a:pt x="5678" y="166791"/>
                </a:lnTo>
                <a:lnTo>
                  <a:pt x="21851" y="121242"/>
                </a:lnTo>
                <a:lnTo>
                  <a:pt x="47226" y="81060"/>
                </a:lnTo>
                <a:lnTo>
                  <a:pt x="80509" y="47546"/>
                </a:lnTo>
                <a:lnTo>
                  <a:pt x="120409" y="21998"/>
                </a:lnTo>
                <a:lnTo>
                  <a:pt x="165631" y="5716"/>
                </a:lnTo>
                <a:lnTo>
                  <a:pt x="214884" y="0"/>
                </a:lnTo>
                <a:lnTo>
                  <a:pt x="264136" y="5716"/>
                </a:lnTo>
                <a:lnTo>
                  <a:pt x="309358" y="21998"/>
                </a:lnTo>
                <a:lnTo>
                  <a:pt x="349258" y="47546"/>
                </a:lnTo>
                <a:lnTo>
                  <a:pt x="382541" y="81060"/>
                </a:lnTo>
                <a:lnTo>
                  <a:pt x="407916" y="121242"/>
                </a:lnTo>
                <a:lnTo>
                  <a:pt x="424089" y="166791"/>
                </a:lnTo>
                <a:lnTo>
                  <a:pt x="429768" y="216408"/>
                </a:lnTo>
                <a:lnTo>
                  <a:pt x="424089" y="266024"/>
                </a:lnTo>
                <a:lnTo>
                  <a:pt x="407916" y="311573"/>
                </a:lnTo>
                <a:lnTo>
                  <a:pt x="382541" y="351755"/>
                </a:lnTo>
                <a:lnTo>
                  <a:pt x="349258" y="385269"/>
                </a:lnTo>
                <a:lnTo>
                  <a:pt x="309358" y="410817"/>
                </a:lnTo>
                <a:lnTo>
                  <a:pt x="264136" y="427099"/>
                </a:lnTo>
                <a:lnTo>
                  <a:pt x="214884" y="432816"/>
                </a:lnTo>
                <a:lnTo>
                  <a:pt x="165631" y="427099"/>
                </a:lnTo>
                <a:lnTo>
                  <a:pt x="120409" y="410817"/>
                </a:lnTo>
                <a:lnTo>
                  <a:pt x="80509" y="385269"/>
                </a:lnTo>
                <a:lnTo>
                  <a:pt x="47226" y="351755"/>
                </a:lnTo>
                <a:lnTo>
                  <a:pt x="21851" y="311573"/>
                </a:lnTo>
                <a:lnTo>
                  <a:pt x="5678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65350" y="3008757"/>
            <a:ext cx="28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6236" y="2622804"/>
            <a:ext cx="429895" cy="433070"/>
          </a:xfrm>
          <a:custGeom>
            <a:avLst/>
            <a:gdLst/>
            <a:ahLst/>
            <a:cxnLst/>
            <a:rect l="l" t="t" r="r" b="b"/>
            <a:pathLst>
              <a:path w="429894" h="433069">
                <a:moveTo>
                  <a:pt x="0" y="216408"/>
                </a:moveTo>
                <a:lnTo>
                  <a:pt x="5675" y="166791"/>
                </a:lnTo>
                <a:lnTo>
                  <a:pt x="21840" y="121242"/>
                </a:lnTo>
                <a:lnTo>
                  <a:pt x="47206" y="81060"/>
                </a:lnTo>
                <a:lnTo>
                  <a:pt x="80483" y="47546"/>
                </a:lnTo>
                <a:lnTo>
                  <a:pt x="120381" y="21998"/>
                </a:lnTo>
                <a:lnTo>
                  <a:pt x="165611" y="5716"/>
                </a:lnTo>
                <a:lnTo>
                  <a:pt x="214884" y="0"/>
                </a:lnTo>
                <a:lnTo>
                  <a:pt x="264136" y="5716"/>
                </a:lnTo>
                <a:lnTo>
                  <a:pt x="309358" y="21998"/>
                </a:lnTo>
                <a:lnTo>
                  <a:pt x="349258" y="47546"/>
                </a:lnTo>
                <a:lnTo>
                  <a:pt x="382541" y="81060"/>
                </a:lnTo>
                <a:lnTo>
                  <a:pt x="407916" y="121242"/>
                </a:lnTo>
                <a:lnTo>
                  <a:pt x="424089" y="166791"/>
                </a:lnTo>
                <a:lnTo>
                  <a:pt x="429768" y="216408"/>
                </a:lnTo>
                <a:lnTo>
                  <a:pt x="424089" y="266024"/>
                </a:lnTo>
                <a:lnTo>
                  <a:pt x="407916" y="311573"/>
                </a:lnTo>
                <a:lnTo>
                  <a:pt x="382541" y="351755"/>
                </a:lnTo>
                <a:lnTo>
                  <a:pt x="349258" y="385269"/>
                </a:lnTo>
                <a:lnTo>
                  <a:pt x="309358" y="410817"/>
                </a:lnTo>
                <a:lnTo>
                  <a:pt x="264136" y="427099"/>
                </a:lnTo>
                <a:lnTo>
                  <a:pt x="214884" y="432816"/>
                </a:lnTo>
                <a:lnTo>
                  <a:pt x="165611" y="427099"/>
                </a:lnTo>
                <a:lnTo>
                  <a:pt x="120381" y="410817"/>
                </a:lnTo>
                <a:lnTo>
                  <a:pt x="80483" y="385269"/>
                </a:lnTo>
                <a:lnTo>
                  <a:pt x="47206" y="351755"/>
                </a:lnTo>
                <a:lnTo>
                  <a:pt x="21840" y="311573"/>
                </a:lnTo>
                <a:lnTo>
                  <a:pt x="5675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827" y="1824227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69">
                <a:moveTo>
                  <a:pt x="0" y="216408"/>
                </a:moveTo>
                <a:lnTo>
                  <a:pt x="5695" y="166791"/>
                </a:lnTo>
                <a:lnTo>
                  <a:pt x="21918" y="121242"/>
                </a:lnTo>
                <a:lnTo>
                  <a:pt x="47374" y="81060"/>
                </a:lnTo>
                <a:lnTo>
                  <a:pt x="80769" y="47546"/>
                </a:lnTo>
                <a:lnTo>
                  <a:pt x="120809" y="21998"/>
                </a:lnTo>
                <a:lnTo>
                  <a:pt x="166199" y="5716"/>
                </a:lnTo>
                <a:lnTo>
                  <a:pt x="215646" y="0"/>
                </a:lnTo>
                <a:lnTo>
                  <a:pt x="265092" y="5716"/>
                </a:lnTo>
                <a:lnTo>
                  <a:pt x="310482" y="21998"/>
                </a:lnTo>
                <a:lnTo>
                  <a:pt x="350522" y="47546"/>
                </a:lnTo>
                <a:lnTo>
                  <a:pt x="383917" y="81060"/>
                </a:lnTo>
                <a:lnTo>
                  <a:pt x="409373" y="121242"/>
                </a:lnTo>
                <a:lnTo>
                  <a:pt x="425596" y="166791"/>
                </a:lnTo>
                <a:lnTo>
                  <a:pt x="431292" y="216408"/>
                </a:lnTo>
                <a:lnTo>
                  <a:pt x="425596" y="266024"/>
                </a:lnTo>
                <a:lnTo>
                  <a:pt x="409373" y="311573"/>
                </a:lnTo>
                <a:lnTo>
                  <a:pt x="383917" y="351755"/>
                </a:lnTo>
                <a:lnTo>
                  <a:pt x="350522" y="385269"/>
                </a:lnTo>
                <a:lnTo>
                  <a:pt x="310482" y="410817"/>
                </a:lnTo>
                <a:lnTo>
                  <a:pt x="265092" y="427099"/>
                </a:lnTo>
                <a:lnTo>
                  <a:pt x="215646" y="432816"/>
                </a:lnTo>
                <a:lnTo>
                  <a:pt x="166199" y="427099"/>
                </a:lnTo>
                <a:lnTo>
                  <a:pt x="120809" y="410817"/>
                </a:lnTo>
                <a:lnTo>
                  <a:pt x="80769" y="385269"/>
                </a:lnTo>
                <a:lnTo>
                  <a:pt x="47374" y="351755"/>
                </a:lnTo>
                <a:lnTo>
                  <a:pt x="21918" y="311573"/>
                </a:lnTo>
                <a:lnTo>
                  <a:pt x="5695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0424" y="183438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6675" y="2147316"/>
            <a:ext cx="865505" cy="852169"/>
          </a:xfrm>
          <a:custGeom>
            <a:avLst/>
            <a:gdLst/>
            <a:ahLst/>
            <a:cxnLst/>
            <a:rect l="l" t="t" r="r" b="b"/>
            <a:pathLst>
              <a:path w="865505" h="852169">
                <a:moveTo>
                  <a:pt x="803043" y="799419"/>
                </a:moveTo>
                <a:lnTo>
                  <a:pt x="730504" y="808101"/>
                </a:lnTo>
                <a:lnTo>
                  <a:pt x="865505" y="851916"/>
                </a:lnTo>
                <a:lnTo>
                  <a:pt x="848775" y="803021"/>
                </a:lnTo>
                <a:lnTo>
                  <a:pt x="806704" y="803021"/>
                </a:lnTo>
                <a:lnTo>
                  <a:pt x="803043" y="799419"/>
                </a:lnTo>
                <a:close/>
              </a:path>
              <a:path w="865505" h="852169">
                <a:moveTo>
                  <a:pt x="811978" y="790445"/>
                </a:moveTo>
                <a:lnTo>
                  <a:pt x="811149" y="798449"/>
                </a:lnTo>
                <a:lnTo>
                  <a:pt x="803043" y="799419"/>
                </a:lnTo>
                <a:lnTo>
                  <a:pt x="806704" y="803021"/>
                </a:lnTo>
                <a:lnTo>
                  <a:pt x="815594" y="794004"/>
                </a:lnTo>
                <a:lnTo>
                  <a:pt x="811978" y="790445"/>
                </a:lnTo>
                <a:close/>
              </a:path>
              <a:path w="865505" h="852169">
                <a:moveTo>
                  <a:pt x="819531" y="717550"/>
                </a:moveTo>
                <a:lnTo>
                  <a:pt x="811978" y="790445"/>
                </a:lnTo>
                <a:lnTo>
                  <a:pt x="815594" y="794004"/>
                </a:lnTo>
                <a:lnTo>
                  <a:pt x="806704" y="803021"/>
                </a:lnTo>
                <a:lnTo>
                  <a:pt x="848775" y="803021"/>
                </a:lnTo>
                <a:lnTo>
                  <a:pt x="819531" y="717550"/>
                </a:lnTo>
                <a:close/>
              </a:path>
              <a:path w="865505" h="852169">
                <a:moveTo>
                  <a:pt x="8890" y="0"/>
                </a:moveTo>
                <a:lnTo>
                  <a:pt x="0" y="9143"/>
                </a:lnTo>
                <a:lnTo>
                  <a:pt x="803043" y="799419"/>
                </a:lnTo>
                <a:lnTo>
                  <a:pt x="811149" y="798449"/>
                </a:lnTo>
                <a:lnTo>
                  <a:pt x="811978" y="790445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2179" y="1787651"/>
            <a:ext cx="757555" cy="751205"/>
          </a:xfrm>
          <a:custGeom>
            <a:avLst/>
            <a:gdLst/>
            <a:ahLst/>
            <a:cxnLst/>
            <a:rect l="l" t="t" r="r" b="b"/>
            <a:pathLst>
              <a:path w="757555" h="751205">
                <a:moveTo>
                  <a:pt x="62206" y="52778"/>
                </a:moveTo>
                <a:lnTo>
                  <a:pt x="54102" y="53720"/>
                </a:lnTo>
                <a:lnTo>
                  <a:pt x="53246" y="61725"/>
                </a:lnTo>
                <a:lnTo>
                  <a:pt x="748411" y="751204"/>
                </a:lnTo>
                <a:lnTo>
                  <a:pt x="757301" y="742187"/>
                </a:lnTo>
                <a:lnTo>
                  <a:pt x="62206" y="52778"/>
                </a:lnTo>
                <a:close/>
              </a:path>
              <a:path w="757555" h="751205">
                <a:moveTo>
                  <a:pt x="0" y="0"/>
                </a:moveTo>
                <a:lnTo>
                  <a:pt x="45466" y="134492"/>
                </a:lnTo>
                <a:lnTo>
                  <a:pt x="53246" y="61725"/>
                </a:lnTo>
                <a:lnTo>
                  <a:pt x="49657" y="58165"/>
                </a:lnTo>
                <a:lnTo>
                  <a:pt x="58547" y="49148"/>
                </a:lnTo>
                <a:lnTo>
                  <a:pt x="93396" y="49148"/>
                </a:lnTo>
                <a:lnTo>
                  <a:pt x="134874" y="44322"/>
                </a:lnTo>
                <a:lnTo>
                  <a:pt x="0" y="0"/>
                </a:lnTo>
                <a:close/>
              </a:path>
              <a:path w="757555" h="751205">
                <a:moveTo>
                  <a:pt x="58547" y="49148"/>
                </a:moveTo>
                <a:lnTo>
                  <a:pt x="49657" y="58165"/>
                </a:lnTo>
                <a:lnTo>
                  <a:pt x="53246" y="61725"/>
                </a:lnTo>
                <a:lnTo>
                  <a:pt x="54102" y="53720"/>
                </a:lnTo>
                <a:lnTo>
                  <a:pt x="62206" y="52778"/>
                </a:lnTo>
                <a:lnTo>
                  <a:pt x="58547" y="49148"/>
                </a:lnTo>
                <a:close/>
              </a:path>
              <a:path w="757555" h="751205">
                <a:moveTo>
                  <a:pt x="93396" y="49148"/>
                </a:moveTo>
                <a:lnTo>
                  <a:pt x="58547" y="49148"/>
                </a:lnTo>
                <a:lnTo>
                  <a:pt x="62206" y="52778"/>
                </a:lnTo>
                <a:lnTo>
                  <a:pt x="93396" y="49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8860" y="1583182"/>
            <a:ext cx="581660" cy="247015"/>
          </a:xfrm>
          <a:custGeom>
            <a:avLst/>
            <a:gdLst/>
            <a:ahLst/>
            <a:cxnLst/>
            <a:rect l="l" t="t" r="r" b="b"/>
            <a:pathLst>
              <a:path w="581660" h="247014">
                <a:moveTo>
                  <a:pt x="77843" y="36395"/>
                </a:moveTo>
                <a:lnTo>
                  <a:pt x="70897" y="40367"/>
                </a:lnTo>
                <a:lnTo>
                  <a:pt x="73282" y="48211"/>
                </a:lnTo>
                <a:lnTo>
                  <a:pt x="576833" y="247014"/>
                </a:lnTo>
                <a:lnTo>
                  <a:pt x="581405" y="235076"/>
                </a:lnTo>
                <a:lnTo>
                  <a:pt x="77843" y="36395"/>
                </a:lnTo>
                <a:close/>
              </a:path>
              <a:path w="581660" h="247014">
                <a:moveTo>
                  <a:pt x="141477" y="0"/>
                </a:moveTo>
                <a:lnTo>
                  <a:pt x="0" y="12445"/>
                </a:lnTo>
                <a:lnTo>
                  <a:pt x="94868" y="118109"/>
                </a:lnTo>
                <a:lnTo>
                  <a:pt x="73282" y="48211"/>
                </a:lnTo>
                <a:lnTo>
                  <a:pt x="68579" y="46354"/>
                </a:lnTo>
                <a:lnTo>
                  <a:pt x="73151" y="34543"/>
                </a:lnTo>
                <a:lnTo>
                  <a:pt x="81080" y="34543"/>
                </a:lnTo>
                <a:lnTo>
                  <a:pt x="141477" y="0"/>
                </a:lnTo>
                <a:close/>
              </a:path>
              <a:path w="581660" h="247014">
                <a:moveTo>
                  <a:pt x="70876" y="40421"/>
                </a:moveTo>
                <a:lnTo>
                  <a:pt x="68579" y="46354"/>
                </a:lnTo>
                <a:lnTo>
                  <a:pt x="73282" y="48211"/>
                </a:lnTo>
                <a:lnTo>
                  <a:pt x="70876" y="40421"/>
                </a:lnTo>
                <a:close/>
              </a:path>
              <a:path w="581660" h="247014">
                <a:moveTo>
                  <a:pt x="73151" y="34543"/>
                </a:moveTo>
                <a:lnTo>
                  <a:pt x="70897" y="40367"/>
                </a:lnTo>
                <a:lnTo>
                  <a:pt x="77843" y="36395"/>
                </a:lnTo>
                <a:lnTo>
                  <a:pt x="73151" y="34543"/>
                </a:lnTo>
                <a:close/>
              </a:path>
              <a:path w="581660" h="247014">
                <a:moveTo>
                  <a:pt x="81080" y="34543"/>
                </a:moveTo>
                <a:lnTo>
                  <a:pt x="73151" y="34543"/>
                </a:lnTo>
                <a:lnTo>
                  <a:pt x="77843" y="36395"/>
                </a:lnTo>
                <a:lnTo>
                  <a:pt x="81080" y="34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8216" y="2165604"/>
            <a:ext cx="127000" cy="342900"/>
          </a:xfrm>
          <a:custGeom>
            <a:avLst/>
            <a:gdLst/>
            <a:ahLst/>
            <a:cxnLst/>
            <a:rect l="l" t="t" r="r" b="b"/>
            <a:pathLst>
              <a:path w="127000" h="342900">
                <a:moveTo>
                  <a:pt x="0" y="215900"/>
                </a:moveTo>
                <a:lnTo>
                  <a:pt x="63500" y="342900"/>
                </a:lnTo>
                <a:lnTo>
                  <a:pt x="101600" y="266700"/>
                </a:lnTo>
                <a:lnTo>
                  <a:pt x="57150" y="266700"/>
                </a:lnTo>
                <a:lnTo>
                  <a:pt x="57150" y="261620"/>
                </a:lnTo>
                <a:lnTo>
                  <a:pt x="0" y="215900"/>
                </a:lnTo>
                <a:close/>
              </a:path>
              <a:path w="127000" h="342900">
                <a:moveTo>
                  <a:pt x="57150" y="261620"/>
                </a:moveTo>
                <a:lnTo>
                  <a:pt x="57150" y="266700"/>
                </a:lnTo>
                <a:lnTo>
                  <a:pt x="63500" y="266700"/>
                </a:lnTo>
                <a:lnTo>
                  <a:pt x="57150" y="261620"/>
                </a:lnTo>
                <a:close/>
              </a:path>
              <a:path w="127000" h="342900">
                <a:moveTo>
                  <a:pt x="69850" y="0"/>
                </a:moveTo>
                <a:lnTo>
                  <a:pt x="57150" y="0"/>
                </a:lnTo>
                <a:lnTo>
                  <a:pt x="57150" y="261620"/>
                </a:lnTo>
                <a:lnTo>
                  <a:pt x="63500" y="266700"/>
                </a:lnTo>
                <a:lnTo>
                  <a:pt x="69850" y="261620"/>
                </a:lnTo>
                <a:lnTo>
                  <a:pt x="69850" y="0"/>
                </a:lnTo>
                <a:close/>
              </a:path>
              <a:path w="127000" h="342900">
                <a:moveTo>
                  <a:pt x="69850" y="261620"/>
                </a:moveTo>
                <a:lnTo>
                  <a:pt x="63500" y="266700"/>
                </a:lnTo>
                <a:lnTo>
                  <a:pt x="69850" y="266700"/>
                </a:lnTo>
                <a:lnTo>
                  <a:pt x="69850" y="261620"/>
                </a:lnTo>
                <a:close/>
              </a:path>
              <a:path w="127000" h="342900">
                <a:moveTo>
                  <a:pt x="127000" y="215900"/>
                </a:moveTo>
                <a:lnTo>
                  <a:pt x="69850" y="261620"/>
                </a:lnTo>
                <a:lnTo>
                  <a:pt x="69850" y="266700"/>
                </a:lnTo>
                <a:lnTo>
                  <a:pt x="101600" y="266700"/>
                </a:lnTo>
                <a:lnTo>
                  <a:pt x="127000" y="215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1119" y="1987804"/>
            <a:ext cx="1546860" cy="127000"/>
          </a:xfrm>
          <a:custGeom>
            <a:avLst/>
            <a:gdLst/>
            <a:ahLst/>
            <a:cxnLst/>
            <a:rect l="l" t="t" r="r" b="b"/>
            <a:pathLst>
              <a:path w="1546860" h="127000">
                <a:moveTo>
                  <a:pt x="1470660" y="63500"/>
                </a:moveTo>
                <a:lnTo>
                  <a:pt x="1419860" y="127000"/>
                </a:lnTo>
                <a:lnTo>
                  <a:pt x="1534160" y="69850"/>
                </a:lnTo>
                <a:lnTo>
                  <a:pt x="1470660" y="69850"/>
                </a:lnTo>
                <a:lnTo>
                  <a:pt x="1470660" y="63500"/>
                </a:lnTo>
                <a:close/>
              </a:path>
              <a:path w="1546860" h="127000">
                <a:moveTo>
                  <a:pt x="146558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465580" y="69850"/>
                </a:lnTo>
                <a:lnTo>
                  <a:pt x="1470660" y="63500"/>
                </a:lnTo>
                <a:lnTo>
                  <a:pt x="1465580" y="57150"/>
                </a:lnTo>
                <a:close/>
              </a:path>
              <a:path w="1546860" h="127000">
                <a:moveTo>
                  <a:pt x="1534160" y="57150"/>
                </a:moveTo>
                <a:lnTo>
                  <a:pt x="1470660" y="57150"/>
                </a:lnTo>
                <a:lnTo>
                  <a:pt x="1470660" y="69850"/>
                </a:lnTo>
                <a:lnTo>
                  <a:pt x="1534160" y="69850"/>
                </a:lnTo>
                <a:lnTo>
                  <a:pt x="1546860" y="63500"/>
                </a:lnTo>
                <a:lnTo>
                  <a:pt x="1534160" y="57150"/>
                </a:lnTo>
                <a:close/>
              </a:path>
              <a:path w="1546860" h="127000">
                <a:moveTo>
                  <a:pt x="1419860" y="0"/>
                </a:moveTo>
                <a:lnTo>
                  <a:pt x="1470660" y="63500"/>
                </a:lnTo>
                <a:lnTo>
                  <a:pt x="1470660" y="57150"/>
                </a:lnTo>
                <a:lnTo>
                  <a:pt x="1534160" y="57150"/>
                </a:lnTo>
                <a:lnTo>
                  <a:pt x="1419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7691" y="1595627"/>
            <a:ext cx="541655" cy="348615"/>
          </a:xfrm>
          <a:custGeom>
            <a:avLst/>
            <a:gdLst/>
            <a:ahLst/>
            <a:cxnLst/>
            <a:rect l="l" t="t" r="r" b="b"/>
            <a:pathLst>
              <a:path w="541655" h="348614">
                <a:moveTo>
                  <a:pt x="469445" y="38278"/>
                </a:moveTo>
                <a:lnTo>
                  <a:pt x="0" y="337566"/>
                </a:lnTo>
                <a:lnTo>
                  <a:pt x="6858" y="348234"/>
                </a:lnTo>
                <a:lnTo>
                  <a:pt x="476249" y="49107"/>
                </a:lnTo>
                <a:lnTo>
                  <a:pt x="477133" y="40948"/>
                </a:lnTo>
                <a:lnTo>
                  <a:pt x="469445" y="38278"/>
                </a:lnTo>
                <a:close/>
              </a:path>
              <a:path w="541655" h="348614">
                <a:moveTo>
                  <a:pt x="520079" y="35560"/>
                </a:moveTo>
                <a:lnTo>
                  <a:pt x="473710" y="35560"/>
                </a:lnTo>
                <a:lnTo>
                  <a:pt x="480568" y="46355"/>
                </a:lnTo>
                <a:lnTo>
                  <a:pt x="476249" y="49107"/>
                </a:lnTo>
                <a:lnTo>
                  <a:pt x="468376" y="121793"/>
                </a:lnTo>
                <a:lnTo>
                  <a:pt x="520079" y="35560"/>
                </a:lnTo>
                <a:close/>
              </a:path>
              <a:path w="541655" h="348614">
                <a:moveTo>
                  <a:pt x="477133" y="40948"/>
                </a:moveTo>
                <a:lnTo>
                  <a:pt x="476249" y="49107"/>
                </a:lnTo>
                <a:lnTo>
                  <a:pt x="480568" y="46355"/>
                </a:lnTo>
                <a:lnTo>
                  <a:pt x="477133" y="40948"/>
                </a:lnTo>
                <a:close/>
              </a:path>
              <a:path w="541655" h="348614">
                <a:moveTo>
                  <a:pt x="473710" y="35560"/>
                </a:moveTo>
                <a:lnTo>
                  <a:pt x="469445" y="38278"/>
                </a:lnTo>
                <a:lnTo>
                  <a:pt x="477087" y="40876"/>
                </a:lnTo>
                <a:lnTo>
                  <a:pt x="473710" y="35560"/>
                </a:lnTo>
                <a:close/>
              </a:path>
              <a:path w="541655" h="348614">
                <a:moveTo>
                  <a:pt x="541401" y="0"/>
                </a:moveTo>
                <a:lnTo>
                  <a:pt x="400177" y="14732"/>
                </a:lnTo>
                <a:lnTo>
                  <a:pt x="469445" y="38278"/>
                </a:lnTo>
                <a:lnTo>
                  <a:pt x="473710" y="35560"/>
                </a:lnTo>
                <a:lnTo>
                  <a:pt x="520079" y="35560"/>
                </a:lnTo>
                <a:lnTo>
                  <a:pt x="54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53463" y="2845561"/>
            <a:ext cx="541020" cy="243204"/>
          </a:xfrm>
          <a:custGeom>
            <a:avLst/>
            <a:gdLst/>
            <a:ahLst/>
            <a:cxnLst/>
            <a:rect l="l" t="t" r="r" b="b"/>
            <a:pathLst>
              <a:path w="541019" h="243205">
                <a:moveTo>
                  <a:pt x="463227" y="208467"/>
                </a:moveTo>
                <a:lnTo>
                  <a:pt x="398780" y="243204"/>
                </a:lnTo>
                <a:lnTo>
                  <a:pt x="540512" y="234442"/>
                </a:lnTo>
                <a:lnTo>
                  <a:pt x="520062" y="210439"/>
                </a:lnTo>
                <a:lnTo>
                  <a:pt x="467868" y="210439"/>
                </a:lnTo>
                <a:lnTo>
                  <a:pt x="463227" y="208467"/>
                </a:lnTo>
                <a:close/>
              </a:path>
              <a:path w="541019" h="243205">
                <a:moveTo>
                  <a:pt x="470325" y="204641"/>
                </a:moveTo>
                <a:lnTo>
                  <a:pt x="463227" y="208467"/>
                </a:lnTo>
                <a:lnTo>
                  <a:pt x="467868" y="210439"/>
                </a:lnTo>
                <a:lnTo>
                  <a:pt x="470325" y="204641"/>
                </a:lnTo>
                <a:close/>
              </a:path>
              <a:path w="541019" h="243205">
                <a:moveTo>
                  <a:pt x="448437" y="126364"/>
                </a:moveTo>
                <a:lnTo>
                  <a:pt x="468217" y="196799"/>
                </a:lnTo>
                <a:lnTo>
                  <a:pt x="472821" y="198755"/>
                </a:lnTo>
                <a:lnTo>
                  <a:pt x="467868" y="210439"/>
                </a:lnTo>
                <a:lnTo>
                  <a:pt x="520062" y="210439"/>
                </a:lnTo>
                <a:lnTo>
                  <a:pt x="448437" y="126364"/>
                </a:lnTo>
                <a:close/>
              </a:path>
              <a:path w="541019" h="243205">
                <a:moveTo>
                  <a:pt x="5080" y="0"/>
                </a:moveTo>
                <a:lnTo>
                  <a:pt x="0" y="11684"/>
                </a:lnTo>
                <a:lnTo>
                  <a:pt x="463227" y="208467"/>
                </a:lnTo>
                <a:lnTo>
                  <a:pt x="470325" y="204641"/>
                </a:lnTo>
                <a:lnTo>
                  <a:pt x="470382" y="204506"/>
                </a:lnTo>
                <a:lnTo>
                  <a:pt x="468217" y="196799"/>
                </a:lnTo>
                <a:lnTo>
                  <a:pt x="5080" y="0"/>
                </a:lnTo>
                <a:close/>
              </a:path>
              <a:path w="541019" h="243205">
                <a:moveTo>
                  <a:pt x="468217" y="196799"/>
                </a:moveTo>
                <a:lnTo>
                  <a:pt x="470382" y="204506"/>
                </a:lnTo>
                <a:lnTo>
                  <a:pt x="472821" y="198755"/>
                </a:lnTo>
                <a:lnTo>
                  <a:pt x="468217" y="196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9679" y="2843783"/>
            <a:ext cx="368300" cy="314325"/>
          </a:xfrm>
          <a:custGeom>
            <a:avLst/>
            <a:gdLst/>
            <a:ahLst/>
            <a:cxnLst/>
            <a:rect l="l" t="t" r="r" b="b"/>
            <a:pathLst>
              <a:path w="368300" h="314325">
                <a:moveTo>
                  <a:pt x="302225" y="47717"/>
                </a:moveTo>
                <a:lnTo>
                  <a:pt x="0" y="304546"/>
                </a:lnTo>
                <a:lnTo>
                  <a:pt x="8127" y="314198"/>
                </a:lnTo>
                <a:lnTo>
                  <a:pt x="310504" y="57472"/>
                </a:lnTo>
                <a:lnTo>
                  <a:pt x="310265" y="49419"/>
                </a:lnTo>
                <a:lnTo>
                  <a:pt x="310120" y="49248"/>
                </a:lnTo>
                <a:lnTo>
                  <a:pt x="302225" y="47717"/>
                </a:lnTo>
                <a:close/>
              </a:path>
              <a:path w="368300" h="314325">
                <a:moveTo>
                  <a:pt x="349361" y="44450"/>
                </a:moveTo>
                <a:lnTo>
                  <a:pt x="306069" y="44450"/>
                </a:lnTo>
                <a:lnTo>
                  <a:pt x="310120" y="49248"/>
                </a:lnTo>
                <a:lnTo>
                  <a:pt x="310260" y="49276"/>
                </a:lnTo>
                <a:lnTo>
                  <a:pt x="310265" y="49419"/>
                </a:lnTo>
                <a:lnTo>
                  <a:pt x="314324" y="54229"/>
                </a:lnTo>
                <a:lnTo>
                  <a:pt x="310504" y="57472"/>
                </a:lnTo>
                <a:lnTo>
                  <a:pt x="312673" y="130556"/>
                </a:lnTo>
                <a:lnTo>
                  <a:pt x="349361" y="44450"/>
                </a:lnTo>
                <a:close/>
              </a:path>
              <a:path w="368300" h="314325">
                <a:moveTo>
                  <a:pt x="310265" y="49419"/>
                </a:moveTo>
                <a:lnTo>
                  <a:pt x="310504" y="57472"/>
                </a:lnTo>
                <a:lnTo>
                  <a:pt x="314324" y="54229"/>
                </a:lnTo>
                <a:lnTo>
                  <a:pt x="310265" y="49419"/>
                </a:lnTo>
                <a:close/>
              </a:path>
              <a:path w="368300" h="314325">
                <a:moveTo>
                  <a:pt x="306069" y="44450"/>
                </a:moveTo>
                <a:lnTo>
                  <a:pt x="302225" y="47717"/>
                </a:lnTo>
                <a:lnTo>
                  <a:pt x="310120" y="49248"/>
                </a:lnTo>
                <a:lnTo>
                  <a:pt x="306069" y="44450"/>
                </a:lnTo>
                <a:close/>
              </a:path>
              <a:path w="368300" h="314325">
                <a:moveTo>
                  <a:pt x="368299" y="0"/>
                </a:moveTo>
                <a:lnTo>
                  <a:pt x="230377" y="33782"/>
                </a:lnTo>
                <a:lnTo>
                  <a:pt x="302225" y="47717"/>
                </a:lnTo>
                <a:lnTo>
                  <a:pt x="306069" y="44450"/>
                </a:lnTo>
                <a:lnTo>
                  <a:pt x="349361" y="44450"/>
                </a:lnTo>
                <a:lnTo>
                  <a:pt x="368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51838" y="1382648"/>
            <a:ext cx="1652905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14375" algn="l"/>
                <a:tab pos="1345565" algn="l"/>
              </a:tabLst>
            </a:pPr>
            <a:r>
              <a:rPr sz="2000" spc="5" dirty="0">
                <a:latin typeface="Times New Roman"/>
                <a:cs typeface="Times New Roman"/>
              </a:rPr>
              <a:t>100	</a:t>
            </a:r>
            <a:r>
              <a:rPr sz="3600" spc="-7" baseline="1157" dirty="0">
                <a:latin typeface="Times New Roman"/>
                <a:cs typeface="Times New Roman"/>
              </a:rPr>
              <a:t>v</a:t>
            </a:r>
            <a:r>
              <a:rPr sz="2400" spc="-7" baseline="-19097" dirty="0">
                <a:latin typeface="Times New Roman"/>
                <a:cs typeface="Times New Roman"/>
              </a:rPr>
              <a:t>5	</a:t>
            </a:r>
            <a:r>
              <a:rPr sz="3000" spc="7" baseline="1388" dirty="0">
                <a:latin typeface="Times New Roman"/>
                <a:cs typeface="Times New Roman"/>
              </a:rPr>
              <a:t>60</a:t>
            </a:r>
            <a:endParaRPr sz="3000" baseline="1388">
              <a:latin typeface="Times New Roman"/>
              <a:cs typeface="Times New Roman"/>
            </a:endParaRPr>
          </a:p>
          <a:p>
            <a:pPr marR="145415" algn="ctr">
              <a:lnSpc>
                <a:spcPct val="100000"/>
              </a:lnSpc>
              <a:spcBef>
                <a:spcPts val="2125"/>
              </a:spcBef>
            </a:pPr>
            <a:r>
              <a:rPr sz="2000" spc="5" dirty="0"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6492" y="6235702"/>
            <a:ext cx="80137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第 </a:t>
            </a:r>
            <a:fld id="{81D60167-4931-47E6-BA6A-407CBD079E47}" type="slidenum">
              <a:rPr sz="1400" dirty="0">
                <a:latin typeface="微软雅黑"/>
                <a:cs typeface="微软雅黑"/>
              </a:rPr>
              <a:t>113</a:t>
            </a:fld>
            <a:r>
              <a:rPr sz="1400" spc="-9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47890" y="6237226"/>
            <a:ext cx="73914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数据结构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5613" y="2214903"/>
            <a:ext cx="407034" cy="8102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509"/>
              </a:spcBef>
            </a:pPr>
            <a:r>
              <a:rPr sz="2000" spc="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4773" y="2176399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95854" y="1688795"/>
            <a:ext cx="525145" cy="7905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2400" b="1" spc="-185" dirty="0">
                <a:latin typeface="微软雅黑"/>
                <a:cs typeface="微软雅黑"/>
              </a:rPr>
              <a:t>v</a:t>
            </a:r>
            <a:r>
              <a:rPr sz="2400" b="1" spc="-277" baseline="-20833" dirty="0">
                <a:latin typeface="微软雅黑"/>
                <a:cs typeface="微软雅黑"/>
              </a:rPr>
              <a:t>4</a:t>
            </a:r>
            <a:endParaRPr sz="2400" baseline="-20833">
              <a:latin typeface="微软雅黑"/>
              <a:cs typeface="微软雅黑"/>
            </a:endParaRPr>
          </a:p>
          <a:p>
            <a:pPr marL="230504">
              <a:lnSpc>
                <a:spcPct val="100000"/>
              </a:lnSpc>
              <a:spcBef>
                <a:spcPts val="340"/>
              </a:spcBef>
            </a:pPr>
            <a:r>
              <a:rPr sz="2000" spc="5" dirty="0"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34692" y="266217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3485" y="2638171"/>
            <a:ext cx="744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2000" dirty="0">
                <a:latin typeface="Times New Roman"/>
                <a:cs typeface="Times New Roman"/>
              </a:rPr>
              <a:t>50	</a:t>
            </a:r>
            <a:r>
              <a:rPr sz="3600" spc="-7" baseline="21990" dirty="0">
                <a:latin typeface="Times New Roman"/>
                <a:cs typeface="Times New Roman"/>
              </a:rPr>
              <a:t>v</a:t>
            </a:r>
            <a:r>
              <a:rPr sz="2400" spc="-7" baseline="12152" dirty="0">
                <a:latin typeface="Times New Roman"/>
                <a:cs typeface="Times New Roman"/>
              </a:rPr>
              <a:t>3</a:t>
            </a:r>
            <a:endParaRPr sz="2400" baseline="12152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76242" y="1542034"/>
            <a:ext cx="42868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微软雅黑"/>
                <a:cs typeface="微软雅黑"/>
              </a:rPr>
              <a:t>前提</a:t>
            </a:r>
            <a:r>
              <a:rPr sz="2800" spc="-10" dirty="0">
                <a:solidFill>
                  <a:srgbClr val="CC0000"/>
                </a:solidFill>
                <a:latin typeface="微软雅黑"/>
                <a:cs typeface="微软雅黑"/>
              </a:rPr>
              <a:t>：</a:t>
            </a:r>
            <a:r>
              <a:rPr sz="2800" spc="-5" dirty="0">
                <a:latin typeface="微软雅黑"/>
                <a:cs typeface="微软雅黑"/>
              </a:rPr>
              <a:t>边上权值非负</a:t>
            </a:r>
            <a:endParaRPr sz="28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CC0000"/>
                </a:solidFill>
                <a:latin typeface="微软雅黑"/>
                <a:cs typeface="微软雅黑"/>
              </a:rPr>
              <a:t>过程</a:t>
            </a:r>
            <a:r>
              <a:rPr sz="2800" spc="-10" dirty="0">
                <a:solidFill>
                  <a:srgbClr val="CC0000"/>
                </a:solidFill>
                <a:latin typeface="微软雅黑"/>
                <a:cs typeface="微软雅黑"/>
              </a:rPr>
              <a:t>：</a:t>
            </a:r>
            <a:r>
              <a:rPr sz="2800" spc="-5" dirty="0">
                <a:latin typeface="微软雅黑"/>
                <a:cs typeface="微软雅黑"/>
              </a:rPr>
              <a:t>按路径长度递增的次 序产生最短路径。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3647440" cy="108585"/>
          </a:xfrm>
          <a:custGeom>
            <a:avLst/>
            <a:gdLst/>
            <a:ahLst/>
            <a:cxnLst/>
            <a:rect l="l" t="t" r="r" b="b"/>
            <a:pathLst>
              <a:path w="3647440" h="108584">
                <a:moveTo>
                  <a:pt x="0" y="108203"/>
                </a:moveTo>
                <a:lnTo>
                  <a:pt x="3647440" y="108203"/>
                </a:lnTo>
                <a:lnTo>
                  <a:pt x="3647440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77201" y="1124711"/>
            <a:ext cx="890905" cy="0"/>
          </a:xfrm>
          <a:custGeom>
            <a:avLst/>
            <a:gdLst/>
            <a:ahLst/>
            <a:cxnLst/>
            <a:rect l="l" t="t" r="r" b="b"/>
            <a:pathLst>
              <a:path w="890904">
                <a:moveTo>
                  <a:pt x="0" y="0"/>
                </a:moveTo>
                <a:lnTo>
                  <a:pt x="890727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124711"/>
            <a:ext cx="3647440" cy="0"/>
          </a:xfrm>
          <a:custGeom>
            <a:avLst/>
            <a:gdLst/>
            <a:ahLst/>
            <a:cxnLst/>
            <a:rect l="l" t="t" r="r" b="b"/>
            <a:pathLst>
              <a:path w="3647440">
                <a:moveTo>
                  <a:pt x="0" y="0"/>
                </a:moveTo>
                <a:lnTo>
                  <a:pt x="364744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8076" y="3647694"/>
          <a:ext cx="7981950" cy="254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5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79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894"/>
                        </a:spcBef>
                        <a:tabLst>
                          <a:tab pos="809625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源	点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4B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  <a:tabLst>
                          <a:tab pos="551180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终	点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4B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最 短 路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径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4B8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路 径 长</a:t>
                      </a:r>
                      <a:r>
                        <a:rPr sz="2000" spc="-6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度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4B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0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2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(v</a:t>
                      </a:r>
                      <a:r>
                        <a:rPr sz="1950" baseline="-25641" dirty="0">
                          <a:latin typeface="微软雅黑"/>
                          <a:cs typeface="微软雅黑"/>
                        </a:rPr>
                        <a:t>0</a:t>
                      </a:r>
                      <a:r>
                        <a:rPr sz="2000" dirty="0">
                          <a:latin typeface="微软雅黑"/>
                          <a:cs typeface="微软雅黑"/>
                        </a:rPr>
                        <a:t>,</a:t>
                      </a:r>
                      <a:r>
                        <a:rPr sz="2000" spc="-20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2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10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4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(v</a:t>
                      </a:r>
                      <a:r>
                        <a:rPr sz="1950" baseline="-25641" dirty="0">
                          <a:latin typeface="微软雅黑"/>
                          <a:cs typeface="微软雅黑"/>
                        </a:rPr>
                        <a:t>0</a:t>
                      </a:r>
                      <a:r>
                        <a:rPr sz="2000" dirty="0">
                          <a:latin typeface="微软雅黑"/>
                          <a:cs typeface="微软雅黑"/>
                        </a:rPr>
                        <a:t>,</a:t>
                      </a:r>
                      <a:r>
                        <a:rPr sz="2000" spc="-20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4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30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3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5" dirty="0">
                          <a:latin typeface="微软雅黑"/>
                          <a:cs typeface="微软雅黑"/>
                        </a:rPr>
                        <a:t>(v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0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, 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4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,</a:t>
                      </a:r>
                      <a:r>
                        <a:rPr sz="2000" spc="-30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3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50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5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微软雅黑"/>
                          <a:cs typeface="微软雅黑"/>
                        </a:rPr>
                        <a:t>(v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0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, 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4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, 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3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,</a:t>
                      </a:r>
                      <a:r>
                        <a:rPr sz="2000" spc="-55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7" baseline="-25641" dirty="0">
                          <a:latin typeface="微软雅黑"/>
                          <a:cs typeface="微软雅黑"/>
                        </a:rPr>
                        <a:t>5</a:t>
                      </a:r>
                      <a:r>
                        <a:rPr sz="2000" spc="5" dirty="0">
                          <a:latin typeface="微软雅黑"/>
                          <a:cs typeface="微软雅黑"/>
                        </a:rPr>
                        <a:t>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60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10" dirty="0"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950" spc="15" baseline="-25641" dirty="0">
                          <a:latin typeface="微软雅黑"/>
                          <a:cs typeface="微软雅黑"/>
                        </a:rPr>
                        <a:t>1</a:t>
                      </a:r>
                      <a:endParaRPr sz="1950" baseline="-25641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无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微软雅黑"/>
                          <a:cs typeface="微软雅黑"/>
                        </a:rPr>
                        <a:t>∞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879092" y="1367027"/>
            <a:ext cx="429895" cy="433070"/>
          </a:xfrm>
          <a:custGeom>
            <a:avLst/>
            <a:gdLst/>
            <a:ahLst/>
            <a:cxnLst/>
            <a:rect l="l" t="t" r="r" b="b"/>
            <a:pathLst>
              <a:path w="429894" h="433069">
                <a:moveTo>
                  <a:pt x="0" y="216408"/>
                </a:moveTo>
                <a:lnTo>
                  <a:pt x="5678" y="166791"/>
                </a:lnTo>
                <a:lnTo>
                  <a:pt x="21851" y="121242"/>
                </a:lnTo>
                <a:lnTo>
                  <a:pt x="47226" y="81060"/>
                </a:lnTo>
                <a:lnTo>
                  <a:pt x="80509" y="47546"/>
                </a:lnTo>
                <a:lnTo>
                  <a:pt x="120409" y="21998"/>
                </a:lnTo>
                <a:lnTo>
                  <a:pt x="165631" y="5716"/>
                </a:lnTo>
                <a:lnTo>
                  <a:pt x="214884" y="0"/>
                </a:lnTo>
                <a:lnTo>
                  <a:pt x="264136" y="5716"/>
                </a:lnTo>
                <a:lnTo>
                  <a:pt x="309358" y="21998"/>
                </a:lnTo>
                <a:lnTo>
                  <a:pt x="349258" y="47546"/>
                </a:lnTo>
                <a:lnTo>
                  <a:pt x="382541" y="81060"/>
                </a:lnTo>
                <a:lnTo>
                  <a:pt x="407916" y="121242"/>
                </a:lnTo>
                <a:lnTo>
                  <a:pt x="424089" y="166791"/>
                </a:lnTo>
                <a:lnTo>
                  <a:pt x="429768" y="216408"/>
                </a:lnTo>
                <a:lnTo>
                  <a:pt x="424089" y="266024"/>
                </a:lnTo>
                <a:lnTo>
                  <a:pt x="407916" y="311573"/>
                </a:lnTo>
                <a:lnTo>
                  <a:pt x="382541" y="351755"/>
                </a:lnTo>
                <a:lnTo>
                  <a:pt x="349258" y="385269"/>
                </a:lnTo>
                <a:lnTo>
                  <a:pt x="309358" y="410817"/>
                </a:lnTo>
                <a:lnTo>
                  <a:pt x="264136" y="427099"/>
                </a:lnTo>
                <a:lnTo>
                  <a:pt x="214884" y="432816"/>
                </a:lnTo>
                <a:lnTo>
                  <a:pt x="165631" y="427099"/>
                </a:lnTo>
                <a:lnTo>
                  <a:pt x="120409" y="410817"/>
                </a:lnTo>
                <a:lnTo>
                  <a:pt x="80509" y="385269"/>
                </a:lnTo>
                <a:lnTo>
                  <a:pt x="47226" y="351755"/>
                </a:lnTo>
                <a:lnTo>
                  <a:pt x="21851" y="311573"/>
                </a:lnTo>
                <a:lnTo>
                  <a:pt x="5678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6832" y="1709927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69">
                <a:moveTo>
                  <a:pt x="0" y="216408"/>
                </a:moveTo>
                <a:lnTo>
                  <a:pt x="5693" y="166791"/>
                </a:lnTo>
                <a:lnTo>
                  <a:pt x="21913" y="121242"/>
                </a:lnTo>
                <a:lnTo>
                  <a:pt x="47366" y="81060"/>
                </a:lnTo>
                <a:lnTo>
                  <a:pt x="80758" y="47546"/>
                </a:lnTo>
                <a:lnTo>
                  <a:pt x="120798" y="21998"/>
                </a:lnTo>
                <a:lnTo>
                  <a:pt x="166191" y="5716"/>
                </a:lnTo>
                <a:lnTo>
                  <a:pt x="215646" y="0"/>
                </a:lnTo>
                <a:lnTo>
                  <a:pt x="265100" y="5716"/>
                </a:lnTo>
                <a:lnTo>
                  <a:pt x="310493" y="21998"/>
                </a:lnTo>
                <a:lnTo>
                  <a:pt x="350533" y="47546"/>
                </a:lnTo>
                <a:lnTo>
                  <a:pt x="383925" y="81060"/>
                </a:lnTo>
                <a:lnTo>
                  <a:pt x="409378" y="121242"/>
                </a:lnTo>
                <a:lnTo>
                  <a:pt x="425598" y="166791"/>
                </a:lnTo>
                <a:lnTo>
                  <a:pt x="431292" y="216408"/>
                </a:lnTo>
                <a:lnTo>
                  <a:pt x="425598" y="266024"/>
                </a:lnTo>
                <a:lnTo>
                  <a:pt x="409378" y="311573"/>
                </a:lnTo>
                <a:lnTo>
                  <a:pt x="383925" y="351755"/>
                </a:lnTo>
                <a:lnTo>
                  <a:pt x="350533" y="385269"/>
                </a:lnTo>
                <a:lnTo>
                  <a:pt x="310493" y="410817"/>
                </a:lnTo>
                <a:lnTo>
                  <a:pt x="265100" y="427099"/>
                </a:lnTo>
                <a:lnTo>
                  <a:pt x="215646" y="432816"/>
                </a:lnTo>
                <a:lnTo>
                  <a:pt x="166191" y="427099"/>
                </a:lnTo>
                <a:lnTo>
                  <a:pt x="120798" y="410817"/>
                </a:lnTo>
                <a:lnTo>
                  <a:pt x="80758" y="385269"/>
                </a:lnTo>
                <a:lnTo>
                  <a:pt x="47366" y="351755"/>
                </a:lnTo>
                <a:lnTo>
                  <a:pt x="21913" y="311573"/>
                </a:lnTo>
                <a:lnTo>
                  <a:pt x="5693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6832" y="2508504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69">
                <a:moveTo>
                  <a:pt x="0" y="216408"/>
                </a:moveTo>
                <a:lnTo>
                  <a:pt x="5693" y="166791"/>
                </a:lnTo>
                <a:lnTo>
                  <a:pt x="21913" y="121242"/>
                </a:lnTo>
                <a:lnTo>
                  <a:pt x="47366" y="81060"/>
                </a:lnTo>
                <a:lnTo>
                  <a:pt x="80758" y="47546"/>
                </a:lnTo>
                <a:lnTo>
                  <a:pt x="120798" y="21998"/>
                </a:lnTo>
                <a:lnTo>
                  <a:pt x="166191" y="5716"/>
                </a:lnTo>
                <a:lnTo>
                  <a:pt x="215646" y="0"/>
                </a:lnTo>
                <a:lnTo>
                  <a:pt x="265100" y="5716"/>
                </a:lnTo>
                <a:lnTo>
                  <a:pt x="310493" y="21998"/>
                </a:lnTo>
                <a:lnTo>
                  <a:pt x="350533" y="47546"/>
                </a:lnTo>
                <a:lnTo>
                  <a:pt x="383925" y="81060"/>
                </a:lnTo>
                <a:lnTo>
                  <a:pt x="409378" y="121242"/>
                </a:lnTo>
                <a:lnTo>
                  <a:pt x="425598" y="166791"/>
                </a:lnTo>
                <a:lnTo>
                  <a:pt x="431292" y="216408"/>
                </a:lnTo>
                <a:lnTo>
                  <a:pt x="425598" y="266024"/>
                </a:lnTo>
                <a:lnTo>
                  <a:pt x="409378" y="311573"/>
                </a:lnTo>
                <a:lnTo>
                  <a:pt x="383925" y="351755"/>
                </a:lnTo>
                <a:lnTo>
                  <a:pt x="350533" y="385269"/>
                </a:lnTo>
                <a:lnTo>
                  <a:pt x="310493" y="410817"/>
                </a:lnTo>
                <a:lnTo>
                  <a:pt x="265100" y="427099"/>
                </a:lnTo>
                <a:lnTo>
                  <a:pt x="215646" y="432816"/>
                </a:lnTo>
                <a:lnTo>
                  <a:pt x="166191" y="427099"/>
                </a:lnTo>
                <a:lnTo>
                  <a:pt x="120798" y="410817"/>
                </a:lnTo>
                <a:lnTo>
                  <a:pt x="80758" y="385269"/>
                </a:lnTo>
                <a:lnTo>
                  <a:pt x="47366" y="351755"/>
                </a:lnTo>
                <a:lnTo>
                  <a:pt x="21913" y="311573"/>
                </a:lnTo>
                <a:lnTo>
                  <a:pt x="5693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3976" y="2965704"/>
            <a:ext cx="429895" cy="433070"/>
          </a:xfrm>
          <a:custGeom>
            <a:avLst/>
            <a:gdLst/>
            <a:ahLst/>
            <a:cxnLst/>
            <a:rect l="l" t="t" r="r" b="b"/>
            <a:pathLst>
              <a:path w="429894" h="433070">
                <a:moveTo>
                  <a:pt x="0" y="216408"/>
                </a:moveTo>
                <a:lnTo>
                  <a:pt x="5678" y="166791"/>
                </a:lnTo>
                <a:lnTo>
                  <a:pt x="21851" y="121242"/>
                </a:lnTo>
                <a:lnTo>
                  <a:pt x="47226" y="81060"/>
                </a:lnTo>
                <a:lnTo>
                  <a:pt x="80509" y="47546"/>
                </a:lnTo>
                <a:lnTo>
                  <a:pt x="120409" y="21998"/>
                </a:lnTo>
                <a:lnTo>
                  <a:pt x="165631" y="5716"/>
                </a:lnTo>
                <a:lnTo>
                  <a:pt x="214884" y="0"/>
                </a:lnTo>
                <a:lnTo>
                  <a:pt x="264136" y="5716"/>
                </a:lnTo>
                <a:lnTo>
                  <a:pt x="309358" y="21998"/>
                </a:lnTo>
                <a:lnTo>
                  <a:pt x="349258" y="47546"/>
                </a:lnTo>
                <a:lnTo>
                  <a:pt x="382541" y="81060"/>
                </a:lnTo>
                <a:lnTo>
                  <a:pt x="407916" y="121242"/>
                </a:lnTo>
                <a:lnTo>
                  <a:pt x="424089" y="166791"/>
                </a:lnTo>
                <a:lnTo>
                  <a:pt x="429768" y="216408"/>
                </a:lnTo>
                <a:lnTo>
                  <a:pt x="424089" y="266024"/>
                </a:lnTo>
                <a:lnTo>
                  <a:pt x="407916" y="311573"/>
                </a:lnTo>
                <a:lnTo>
                  <a:pt x="382541" y="351755"/>
                </a:lnTo>
                <a:lnTo>
                  <a:pt x="349258" y="385269"/>
                </a:lnTo>
                <a:lnTo>
                  <a:pt x="309358" y="410817"/>
                </a:lnTo>
                <a:lnTo>
                  <a:pt x="264136" y="427099"/>
                </a:lnTo>
                <a:lnTo>
                  <a:pt x="214884" y="432816"/>
                </a:lnTo>
                <a:lnTo>
                  <a:pt x="165631" y="427099"/>
                </a:lnTo>
                <a:lnTo>
                  <a:pt x="120409" y="410817"/>
                </a:lnTo>
                <a:lnTo>
                  <a:pt x="80509" y="385269"/>
                </a:lnTo>
                <a:lnTo>
                  <a:pt x="47226" y="351755"/>
                </a:lnTo>
                <a:lnTo>
                  <a:pt x="21851" y="311573"/>
                </a:lnTo>
                <a:lnTo>
                  <a:pt x="5678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6236" y="2622804"/>
            <a:ext cx="429895" cy="433070"/>
          </a:xfrm>
          <a:custGeom>
            <a:avLst/>
            <a:gdLst/>
            <a:ahLst/>
            <a:cxnLst/>
            <a:rect l="l" t="t" r="r" b="b"/>
            <a:pathLst>
              <a:path w="429894" h="433069">
                <a:moveTo>
                  <a:pt x="0" y="216408"/>
                </a:moveTo>
                <a:lnTo>
                  <a:pt x="5675" y="166791"/>
                </a:lnTo>
                <a:lnTo>
                  <a:pt x="21840" y="121242"/>
                </a:lnTo>
                <a:lnTo>
                  <a:pt x="47206" y="81060"/>
                </a:lnTo>
                <a:lnTo>
                  <a:pt x="80483" y="47546"/>
                </a:lnTo>
                <a:lnTo>
                  <a:pt x="120381" y="21998"/>
                </a:lnTo>
                <a:lnTo>
                  <a:pt x="165611" y="5716"/>
                </a:lnTo>
                <a:lnTo>
                  <a:pt x="214884" y="0"/>
                </a:lnTo>
                <a:lnTo>
                  <a:pt x="264136" y="5716"/>
                </a:lnTo>
                <a:lnTo>
                  <a:pt x="309358" y="21998"/>
                </a:lnTo>
                <a:lnTo>
                  <a:pt x="349258" y="47546"/>
                </a:lnTo>
                <a:lnTo>
                  <a:pt x="382541" y="81060"/>
                </a:lnTo>
                <a:lnTo>
                  <a:pt x="407916" y="121242"/>
                </a:lnTo>
                <a:lnTo>
                  <a:pt x="424089" y="166791"/>
                </a:lnTo>
                <a:lnTo>
                  <a:pt x="429768" y="216408"/>
                </a:lnTo>
                <a:lnTo>
                  <a:pt x="424089" y="266024"/>
                </a:lnTo>
                <a:lnTo>
                  <a:pt x="407916" y="311573"/>
                </a:lnTo>
                <a:lnTo>
                  <a:pt x="382541" y="351755"/>
                </a:lnTo>
                <a:lnTo>
                  <a:pt x="349258" y="385269"/>
                </a:lnTo>
                <a:lnTo>
                  <a:pt x="309358" y="410817"/>
                </a:lnTo>
                <a:lnTo>
                  <a:pt x="264136" y="427099"/>
                </a:lnTo>
                <a:lnTo>
                  <a:pt x="214884" y="432816"/>
                </a:lnTo>
                <a:lnTo>
                  <a:pt x="165611" y="427099"/>
                </a:lnTo>
                <a:lnTo>
                  <a:pt x="120381" y="410817"/>
                </a:lnTo>
                <a:lnTo>
                  <a:pt x="80483" y="385269"/>
                </a:lnTo>
                <a:lnTo>
                  <a:pt x="47206" y="351755"/>
                </a:lnTo>
                <a:lnTo>
                  <a:pt x="21840" y="311573"/>
                </a:lnTo>
                <a:lnTo>
                  <a:pt x="5675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9827" y="1824227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69">
                <a:moveTo>
                  <a:pt x="0" y="216408"/>
                </a:moveTo>
                <a:lnTo>
                  <a:pt x="5695" y="166791"/>
                </a:lnTo>
                <a:lnTo>
                  <a:pt x="21918" y="121242"/>
                </a:lnTo>
                <a:lnTo>
                  <a:pt x="47374" y="81060"/>
                </a:lnTo>
                <a:lnTo>
                  <a:pt x="80769" y="47546"/>
                </a:lnTo>
                <a:lnTo>
                  <a:pt x="120809" y="21998"/>
                </a:lnTo>
                <a:lnTo>
                  <a:pt x="166199" y="5716"/>
                </a:lnTo>
                <a:lnTo>
                  <a:pt x="215646" y="0"/>
                </a:lnTo>
                <a:lnTo>
                  <a:pt x="265092" y="5716"/>
                </a:lnTo>
                <a:lnTo>
                  <a:pt x="310482" y="21998"/>
                </a:lnTo>
                <a:lnTo>
                  <a:pt x="350522" y="47546"/>
                </a:lnTo>
                <a:lnTo>
                  <a:pt x="383917" y="81060"/>
                </a:lnTo>
                <a:lnTo>
                  <a:pt x="409373" y="121242"/>
                </a:lnTo>
                <a:lnTo>
                  <a:pt x="425596" y="166791"/>
                </a:lnTo>
                <a:lnTo>
                  <a:pt x="431292" y="216408"/>
                </a:lnTo>
                <a:lnTo>
                  <a:pt x="425596" y="266024"/>
                </a:lnTo>
                <a:lnTo>
                  <a:pt x="409373" y="311573"/>
                </a:lnTo>
                <a:lnTo>
                  <a:pt x="383917" y="351755"/>
                </a:lnTo>
                <a:lnTo>
                  <a:pt x="350522" y="385269"/>
                </a:lnTo>
                <a:lnTo>
                  <a:pt x="310482" y="410817"/>
                </a:lnTo>
                <a:lnTo>
                  <a:pt x="265092" y="427099"/>
                </a:lnTo>
                <a:lnTo>
                  <a:pt x="215646" y="432816"/>
                </a:lnTo>
                <a:lnTo>
                  <a:pt x="166199" y="427099"/>
                </a:lnTo>
                <a:lnTo>
                  <a:pt x="120809" y="410817"/>
                </a:lnTo>
                <a:lnTo>
                  <a:pt x="80769" y="385269"/>
                </a:lnTo>
                <a:lnTo>
                  <a:pt x="47374" y="351755"/>
                </a:lnTo>
                <a:lnTo>
                  <a:pt x="21918" y="311573"/>
                </a:lnTo>
                <a:lnTo>
                  <a:pt x="5695" y="266024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6675" y="2147316"/>
            <a:ext cx="865505" cy="852169"/>
          </a:xfrm>
          <a:custGeom>
            <a:avLst/>
            <a:gdLst/>
            <a:ahLst/>
            <a:cxnLst/>
            <a:rect l="l" t="t" r="r" b="b"/>
            <a:pathLst>
              <a:path w="865505" h="852169">
                <a:moveTo>
                  <a:pt x="803043" y="799419"/>
                </a:moveTo>
                <a:lnTo>
                  <a:pt x="730504" y="808101"/>
                </a:lnTo>
                <a:lnTo>
                  <a:pt x="865505" y="851916"/>
                </a:lnTo>
                <a:lnTo>
                  <a:pt x="848775" y="803021"/>
                </a:lnTo>
                <a:lnTo>
                  <a:pt x="806704" y="803021"/>
                </a:lnTo>
                <a:lnTo>
                  <a:pt x="803043" y="799419"/>
                </a:lnTo>
                <a:close/>
              </a:path>
              <a:path w="865505" h="852169">
                <a:moveTo>
                  <a:pt x="811978" y="790445"/>
                </a:moveTo>
                <a:lnTo>
                  <a:pt x="811149" y="798449"/>
                </a:lnTo>
                <a:lnTo>
                  <a:pt x="803043" y="799419"/>
                </a:lnTo>
                <a:lnTo>
                  <a:pt x="806704" y="803021"/>
                </a:lnTo>
                <a:lnTo>
                  <a:pt x="815594" y="794004"/>
                </a:lnTo>
                <a:lnTo>
                  <a:pt x="811978" y="790445"/>
                </a:lnTo>
                <a:close/>
              </a:path>
              <a:path w="865505" h="852169">
                <a:moveTo>
                  <a:pt x="819531" y="717550"/>
                </a:moveTo>
                <a:lnTo>
                  <a:pt x="811978" y="790445"/>
                </a:lnTo>
                <a:lnTo>
                  <a:pt x="815594" y="794004"/>
                </a:lnTo>
                <a:lnTo>
                  <a:pt x="806704" y="803021"/>
                </a:lnTo>
                <a:lnTo>
                  <a:pt x="848775" y="803021"/>
                </a:lnTo>
                <a:lnTo>
                  <a:pt x="819531" y="717550"/>
                </a:lnTo>
                <a:close/>
              </a:path>
              <a:path w="865505" h="852169">
                <a:moveTo>
                  <a:pt x="8890" y="0"/>
                </a:moveTo>
                <a:lnTo>
                  <a:pt x="0" y="9143"/>
                </a:lnTo>
                <a:lnTo>
                  <a:pt x="803043" y="799419"/>
                </a:lnTo>
                <a:lnTo>
                  <a:pt x="811149" y="798449"/>
                </a:lnTo>
                <a:lnTo>
                  <a:pt x="811978" y="790445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2179" y="1787651"/>
            <a:ext cx="757555" cy="751205"/>
          </a:xfrm>
          <a:custGeom>
            <a:avLst/>
            <a:gdLst/>
            <a:ahLst/>
            <a:cxnLst/>
            <a:rect l="l" t="t" r="r" b="b"/>
            <a:pathLst>
              <a:path w="757555" h="751205">
                <a:moveTo>
                  <a:pt x="62206" y="52778"/>
                </a:moveTo>
                <a:lnTo>
                  <a:pt x="54102" y="53720"/>
                </a:lnTo>
                <a:lnTo>
                  <a:pt x="53246" y="61725"/>
                </a:lnTo>
                <a:lnTo>
                  <a:pt x="748411" y="751204"/>
                </a:lnTo>
                <a:lnTo>
                  <a:pt x="757301" y="742187"/>
                </a:lnTo>
                <a:lnTo>
                  <a:pt x="62206" y="52778"/>
                </a:lnTo>
                <a:close/>
              </a:path>
              <a:path w="757555" h="751205">
                <a:moveTo>
                  <a:pt x="0" y="0"/>
                </a:moveTo>
                <a:lnTo>
                  <a:pt x="45466" y="134492"/>
                </a:lnTo>
                <a:lnTo>
                  <a:pt x="53246" y="61725"/>
                </a:lnTo>
                <a:lnTo>
                  <a:pt x="49657" y="58165"/>
                </a:lnTo>
                <a:lnTo>
                  <a:pt x="58547" y="49148"/>
                </a:lnTo>
                <a:lnTo>
                  <a:pt x="93396" y="49148"/>
                </a:lnTo>
                <a:lnTo>
                  <a:pt x="134874" y="44322"/>
                </a:lnTo>
                <a:lnTo>
                  <a:pt x="0" y="0"/>
                </a:lnTo>
                <a:close/>
              </a:path>
              <a:path w="757555" h="751205">
                <a:moveTo>
                  <a:pt x="58547" y="49148"/>
                </a:moveTo>
                <a:lnTo>
                  <a:pt x="49657" y="58165"/>
                </a:lnTo>
                <a:lnTo>
                  <a:pt x="53246" y="61725"/>
                </a:lnTo>
                <a:lnTo>
                  <a:pt x="54102" y="53720"/>
                </a:lnTo>
                <a:lnTo>
                  <a:pt x="62206" y="52778"/>
                </a:lnTo>
                <a:lnTo>
                  <a:pt x="58547" y="49148"/>
                </a:lnTo>
                <a:close/>
              </a:path>
              <a:path w="757555" h="751205">
                <a:moveTo>
                  <a:pt x="93396" y="49148"/>
                </a:moveTo>
                <a:lnTo>
                  <a:pt x="58547" y="49148"/>
                </a:lnTo>
                <a:lnTo>
                  <a:pt x="62206" y="52778"/>
                </a:lnTo>
                <a:lnTo>
                  <a:pt x="93396" y="49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8860" y="1583182"/>
            <a:ext cx="581660" cy="247015"/>
          </a:xfrm>
          <a:custGeom>
            <a:avLst/>
            <a:gdLst/>
            <a:ahLst/>
            <a:cxnLst/>
            <a:rect l="l" t="t" r="r" b="b"/>
            <a:pathLst>
              <a:path w="581660" h="247014">
                <a:moveTo>
                  <a:pt x="77843" y="36395"/>
                </a:moveTo>
                <a:lnTo>
                  <a:pt x="70897" y="40367"/>
                </a:lnTo>
                <a:lnTo>
                  <a:pt x="73282" y="48211"/>
                </a:lnTo>
                <a:lnTo>
                  <a:pt x="576833" y="247014"/>
                </a:lnTo>
                <a:lnTo>
                  <a:pt x="581405" y="235076"/>
                </a:lnTo>
                <a:lnTo>
                  <a:pt x="77843" y="36395"/>
                </a:lnTo>
                <a:close/>
              </a:path>
              <a:path w="581660" h="247014">
                <a:moveTo>
                  <a:pt x="141477" y="0"/>
                </a:moveTo>
                <a:lnTo>
                  <a:pt x="0" y="12445"/>
                </a:lnTo>
                <a:lnTo>
                  <a:pt x="94868" y="118109"/>
                </a:lnTo>
                <a:lnTo>
                  <a:pt x="73282" y="48211"/>
                </a:lnTo>
                <a:lnTo>
                  <a:pt x="68579" y="46354"/>
                </a:lnTo>
                <a:lnTo>
                  <a:pt x="73151" y="34543"/>
                </a:lnTo>
                <a:lnTo>
                  <a:pt x="81080" y="34543"/>
                </a:lnTo>
                <a:lnTo>
                  <a:pt x="141477" y="0"/>
                </a:lnTo>
                <a:close/>
              </a:path>
              <a:path w="581660" h="247014">
                <a:moveTo>
                  <a:pt x="70876" y="40421"/>
                </a:moveTo>
                <a:lnTo>
                  <a:pt x="68579" y="46354"/>
                </a:lnTo>
                <a:lnTo>
                  <a:pt x="73282" y="48211"/>
                </a:lnTo>
                <a:lnTo>
                  <a:pt x="70876" y="40421"/>
                </a:lnTo>
                <a:close/>
              </a:path>
              <a:path w="581660" h="247014">
                <a:moveTo>
                  <a:pt x="73151" y="34543"/>
                </a:moveTo>
                <a:lnTo>
                  <a:pt x="70897" y="40367"/>
                </a:lnTo>
                <a:lnTo>
                  <a:pt x="77843" y="36395"/>
                </a:lnTo>
                <a:lnTo>
                  <a:pt x="73151" y="34543"/>
                </a:lnTo>
                <a:close/>
              </a:path>
              <a:path w="581660" h="247014">
                <a:moveTo>
                  <a:pt x="81080" y="34543"/>
                </a:moveTo>
                <a:lnTo>
                  <a:pt x="73151" y="34543"/>
                </a:lnTo>
                <a:lnTo>
                  <a:pt x="77843" y="36395"/>
                </a:lnTo>
                <a:lnTo>
                  <a:pt x="81080" y="34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8216" y="2165604"/>
            <a:ext cx="127000" cy="342900"/>
          </a:xfrm>
          <a:custGeom>
            <a:avLst/>
            <a:gdLst/>
            <a:ahLst/>
            <a:cxnLst/>
            <a:rect l="l" t="t" r="r" b="b"/>
            <a:pathLst>
              <a:path w="127000" h="342900">
                <a:moveTo>
                  <a:pt x="0" y="215900"/>
                </a:moveTo>
                <a:lnTo>
                  <a:pt x="63500" y="342900"/>
                </a:lnTo>
                <a:lnTo>
                  <a:pt x="101600" y="266700"/>
                </a:lnTo>
                <a:lnTo>
                  <a:pt x="57150" y="266700"/>
                </a:lnTo>
                <a:lnTo>
                  <a:pt x="57150" y="261620"/>
                </a:lnTo>
                <a:lnTo>
                  <a:pt x="0" y="215900"/>
                </a:lnTo>
                <a:close/>
              </a:path>
              <a:path w="127000" h="342900">
                <a:moveTo>
                  <a:pt x="57150" y="261620"/>
                </a:moveTo>
                <a:lnTo>
                  <a:pt x="57150" y="266700"/>
                </a:lnTo>
                <a:lnTo>
                  <a:pt x="63500" y="266700"/>
                </a:lnTo>
                <a:lnTo>
                  <a:pt x="57150" y="261620"/>
                </a:lnTo>
                <a:close/>
              </a:path>
              <a:path w="127000" h="342900">
                <a:moveTo>
                  <a:pt x="69850" y="0"/>
                </a:moveTo>
                <a:lnTo>
                  <a:pt x="57150" y="0"/>
                </a:lnTo>
                <a:lnTo>
                  <a:pt x="57150" y="261620"/>
                </a:lnTo>
                <a:lnTo>
                  <a:pt x="63500" y="266700"/>
                </a:lnTo>
                <a:lnTo>
                  <a:pt x="69850" y="261620"/>
                </a:lnTo>
                <a:lnTo>
                  <a:pt x="69850" y="0"/>
                </a:lnTo>
                <a:close/>
              </a:path>
              <a:path w="127000" h="342900">
                <a:moveTo>
                  <a:pt x="69850" y="261620"/>
                </a:moveTo>
                <a:lnTo>
                  <a:pt x="63500" y="266700"/>
                </a:lnTo>
                <a:lnTo>
                  <a:pt x="69850" y="266700"/>
                </a:lnTo>
                <a:lnTo>
                  <a:pt x="69850" y="261620"/>
                </a:lnTo>
                <a:close/>
              </a:path>
              <a:path w="127000" h="342900">
                <a:moveTo>
                  <a:pt x="127000" y="215900"/>
                </a:moveTo>
                <a:lnTo>
                  <a:pt x="69850" y="261620"/>
                </a:lnTo>
                <a:lnTo>
                  <a:pt x="69850" y="266700"/>
                </a:lnTo>
                <a:lnTo>
                  <a:pt x="101600" y="266700"/>
                </a:lnTo>
                <a:lnTo>
                  <a:pt x="127000" y="215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1119" y="1987804"/>
            <a:ext cx="1546860" cy="127000"/>
          </a:xfrm>
          <a:custGeom>
            <a:avLst/>
            <a:gdLst/>
            <a:ahLst/>
            <a:cxnLst/>
            <a:rect l="l" t="t" r="r" b="b"/>
            <a:pathLst>
              <a:path w="1546860" h="127000">
                <a:moveTo>
                  <a:pt x="1470660" y="63500"/>
                </a:moveTo>
                <a:lnTo>
                  <a:pt x="1419860" y="127000"/>
                </a:lnTo>
                <a:lnTo>
                  <a:pt x="1534160" y="69850"/>
                </a:lnTo>
                <a:lnTo>
                  <a:pt x="1470660" y="69850"/>
                </a:lnTo>
                <a:lnTo>
                  <a:pt x="1470660" y="63500"/>
                </a:lnTo>
                <a:close/>
              </a:path>
              <a:path w="1546860" h="127000">
                <a:moveTo>
                  <a:pt x="146558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465580" y="69850"/>
                </a:lnTo>
                <a:lnTo>
                  <a:pt x="1470660" y="63500"/>
                </a:lnTo>
                <a:lnTo>
                  <a:pt x="1465580" y="57150"/>
                </a:lnTo>
                <a:close/>
              </a:path>
              <a:path w="1546860" h="127000">
                <a:moveTo>
                  <a:pt x="1534160" y="57150"/>
                </a:moveTo>
                <a:lnTo>
                  <a:pt x="1470660" y="57150"/>
                </a:lnTo>
                <a:lnTo>
                  <a:pt x="1470660" y="69850"/>
                </a:lnTo>
                <a:lnTo>
                  <a:pt x="1534160" y="69850"/>
                </a:lnTo>
                <a:lnTo>
                  <a:pt x="1546860" y="63500"/>
                </a:lnTo>
                <a:lnTo>
                  <a:pt x="1534160" y="57150"/>
                </a:lnTo>
                <a:close/>
              </a:path>
              <a:path w="1546860" h="127000">
                <a:moveTo>
                  <a:pt x="1419860" y="0"/>
                </a:moveTo>
                <a:lnTo>
                  <a:pt x="1470660" y="63500"/>
                </a:lnTo>
                <a:lnTo>
                  <a:pt x="1470660" y="57150"/>
                </a:lnTo>
                <a:lnTo>
                  <a:pt x="1534160" y="57150"/>
                </a:lnTo>
                <a:lnTo>
                  <a:pt x="1419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7691" y="1595627"/>
            <a:ext cx="541655" cy="348615"/>
          </a:xfrm>
          <a:custGeom>
            <a:avLst/>
            <a:gdLst/>
            <a:ahLst/>
            <a:cxnLst/>
            <a:rect l="l" t="t" r="r" b="b"/>
            <a:pathLst>
              <a:path w="541655" h="348614">
                <a:moveTo>
                  <a:pt x="469445" y="38278"/>
                </a:moveTo>
                <a:lnTo>
                  <a:pt x="0" y="337566"/>
                </a:lnTo>
                <a:lnTo>
                  <a:pt x="6858" y="348234"/>
                </a:lnTo>
                <a:lnTo>
                  <a:pt x="476249" y="49107"/>
                </a:lnTo>
                <a:lnTo>
                  <a:pt x="477133" y="40948"/>
                </a:lnTo>
                <a:lnTo>
                  <a:pt x="469445" y="38278"/>
                </a:lnTo>
                <a:close/>
              </a:path>
              <a:path w="541655" h="348614">
                <a:moveTo>
                  <a:pt x="520079" y="35560"/>
                </a:moveTo>
                <a:lnTo>
                  <a:pt x="473710" y="35560"/>
                </a:lnTo>
                <a:lnTo>
                  <a:pt x="480568" y="46355"/>
                </a:lnTo>
                <a:lnTo>
                  <a:pt x="476249" y="49107"/>
                </a:lnTo>
                <a:lnTo>
                  <a:pt x="468376" y="121793"/>
                </a:lnTo>
                <a:lnTo>
                  <a:pt x="520079" y="35560"/>
                </a:lnTo>
                <a:close/>
              </a:path>
              <a:path w="541655" h="348614">
                <a:moveTo>
                  <a:pt x="477133" y="40948"/>
                </a:moveTo>
                <a:lnTo>
                  <a:pt x="476249" y="49107"/>
                </a:lnTo>
                <a:lnTo>
                  <a:pt x="480568" y="46355"/>
                </a:lnTo>
                <a:lnTo>
                  <a:pt x="477133" y="40948"/>
                </a:lnTo>
                <a:close/>
              </a:path>
              <a:path w="541655" h="348614">
                <a:moveTo>
                  <a:pt x="473710" y="35560"/>
                </a:moveTo>
                <a:lnTo>
                  <a:pt x="469445" y="38278"/>
                </a:lnTo>
                <a:lnTo>
                  <a:pt x="477087" y="40876"/>
                </a:lnTo>
                <a:lnTo>
                  <a:pt x="473710" y="35560"/>
                </a:lnTo>
                <a:close/>
              </a:path>
              <a:path w="541655" h="348614">
                <a:moveTo>
                  <a:pt x="541401" y="0"/>
                </a:moveTo>
                <a:lnTo>
                  <a:pt x="400177" y="14732"/>
                </a:lnTo>
                <a:lnTo>
                  <a:pt x="469445" y="38278"/>
                </a:lnTo>
                <a:lnTo>
                  <a:pt x="473710" y="35560"/>
                </a:lnTo>
                <a:lnTo>
                  <a:pt x="520079" y="35560"/>
                </a:lnTo>
                <a:lnTo>
                  <a:pt x="54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3463" y="2845561"/>
            <a:ext cx="541020" cy="243204"/>
          </a:xfrm>
          <a:custGeom>
            <a:avLst/>
            <a:gdLst/>
            <a:ahLst/>
            <a:cxnLst/>
            <a:rect l="l" t="t" r="r" b="b"/>
            <a:pathLst>
              <a:path w="541019" h="243205">
                <a:moveTo>
                  <a:pt x="463227" y="208467"/>
                </a:moveTo>
                <a:lnTo>
                  <a:pt x="398780" y="243204"/>
                </a:lnTo>
                <a:lnTo>
                  <a:pt x="540512" y="234442"/>
                </a:lnTo>
                <a:lnTo>
                  <a:pt x="520062" y="210439"/>
                </a:lnTo>
                <a:lnTo>
                  <a:pt x="467868" y="210439"/>
                </a:lnTo>
                <a:lnTo>
                  <a:pt x="463227" y="208467"/>
                </a:lnTo>
                <a:close/>
              </a:path>
              <a:path w="541019" h="243205">
                <a:moveTo>
                  <a:pt x="470325" y="204641"/>
                </a:moveTo>
                <a:lnTo>
                  <a:pt x="463227" y="208467"/>
                </a:lnTo>
                <a:lnTo>
                  <a:pt x="467868" y="210439"/>
                </a:lnTo>
                <a:lnTo>
                  <a:pt x="470325" y="204641"/>
                </a:lnTo>
                <a:close/>
              </a:path>
              <a:path w="541019" h="243205">
                <a:moveTo>
                  <a:pt x="448437" y="126364"/>
                </a:moveTo>
                <a:lnTo>
                  <a:pt x="468217" y="196799"/>
                </a:lnTo>
                <a:lnTo>
                  <a:pt x="472821" y="198755"/>
                </a:lnTo>
                <a:lnTo>
                  <a:pt x="467868" y="210439"/>
                </a:lnTo>
                <a:lnTo>
                  <a:pt x="520062" y="210439"/>
                </a:lnTo>
                <a:lnTo>
                  <a:pt x="448437" y="126364"/>
                </a:lnTo>
                <a:close/>
              </a:path>
              <a:path w="541019" h="243205">
                <a:moveTo>
                  <a:pt x="5080" y="0"/>
                </a:moveTo>
                <a:lnTo>
                  <a:pt x="0" y="11684"/>
                </a:lnTo>
                <a:lnTo>
                  <a:pt x="463227" y="208467"/>
                </a:lnTo>
                <a:lnTo>
                  <a:pt x="470325" y="204641"/>
                </a:lnTo>
                <a:lnTo>
                  <a:pt x="470382" y="204506"/>
                </a:lnTo>
                <a:lnTo>
                  <a:pt x="468217" y="196799"/>
                </a:lnTo>
                <a:lnTo>
                  <a:pt x="5080" y="0"/>
                </a:lnTo>
                <a:close/>
              </a:path>
              <a:path w="541019" h="243205">
                <a:moveTo>
                  <a:pt x="468217" y="196799"/>
                </a:moveTo>
                <a:lnTo>
                  <a:pt x="470382" y="204506"/>
                </a:lnTo>
                <a:lnTo>
                  <a:pt x="472821" y="198755"/>
                </a:lnTo>
                <a:lnTo>
                  <a:pt x="468217" y="196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679" y="2843783"/>
            <a:ext cx="368300" cy="314325"/>
          </a:xfrm>
          <a:custGeom>
            <a:avLst/>
            <a:gdLst/>
            <a:ahLst/>
            <a:cxnLst/>
            <a:rect l="l" t="t" r="r" b="b"/>
            <a:pathLst>
              <a:path w="368300" h="314325">
                <a:moveTo>
                  <a:pt x="302225" y="47717"/>
                </a:moveTo>
                <a:lnTo>
                  <a:pt x="0" y="304546"/>
                </a:lnTo>
                <a:lnTo>
                  <a:pt x="8127" y="314198"/>
                </a:lnTo>
                <a:lnTo>
                  <a:pt x="310504" y="57472"/>
                </a:lnTo>
                <a:lnTo>
                  <a:pt x="310265" y="49419"/>
                </a:lnTo>
                <a:lnTo>
                  <a:pt x="310120" y="49248"/>
                </a:lnTo>
                <a:lnTo>
                  <a:pt x="302225" y="47717"/>
                </a:lnTo>
                <a:close/>
              </a:path>
              <a:path w="368300" h="314325">
                <a:moveTo>
                  <a:pt x="349361" y="44450"/>
                </a:moveTo>
                <a:lnTo>
                  <a:pt x="306069" y="44450"/>
                </a:lnTo>
                <a:lnTo>
                  <a:pt x="310120" y="49248"/>
                </a:lnTo>
                <a:lnTo>
                  <a:pt x="310260" y="49276"/>
                </a:lnTo>
                <a:lnTo>
                  <a:pt x="310265" y="49419"/>
                </a:lnTo>
                <a:lnTo>
                  <a:pt x="314324" y="54229"/>
                </a:lnTo>
                <a:lnTo>
                  <a:pt x="310504" y="57472"/>
                </a:lnTo>
                <a:lnTo>
                  <a:pt x="312673" y="130556"/>
                </a:lnTo>
                <a:lnTo>
                  <a:pt x="349361" y="44450"/>
                </a:lnTo>
                <a:close/>
              </a:path>
              <a:path w="368300" h="314325">
                <a:moveTo>
                  <a:pt x="310265" y="49419"/>
                </a:moveTo>
                <a:lnTo>
                  <a:pt x="310504" y="57472"/>
                </a:lnTo>
                <a:lnTo>
                  <a:pt x="314324" y="54229"/>
                </a:lnTo>
                <a:lnTo>
                  <a:pt x="310265" y="49419"/>
                </a:lnTo>
                <a:close/>
              </a:path>
              <a:path w="368300" h="314325">
                <a:moveTo>
                  <a:pt x="306069" y="44450"/>
                </a:moveTo>
                <a:lnTo>
                  <a:pt x="302225" y="47717"/>
                </a:lnTo>
                <a:lnTo>
                  <a:pt x="310120" y="49248"/>
                </a:lnTo>
                <a:lnTo>
                  <a:pt x="306069" y="44450"/>
                </a:lnTo>
                <a:close/>
              </a:path>
              <a:path w="368300" h="314325">
                <a:moveTo>
                  <a:pt x="368299" y="0"/>
                </a:moveTo>
                <a:lnTo>
                  <a:pt x="230377" y="33782"/>
                </a:lnTo>
                <a:lnTo>
                  <a:pt x="302225" y="47717"/>
                </a:lnTo>
                <a:lnTo>
                  <a:pt x="306069" y="44450"/>
                </a:lnTo>
                <a:lnTo>
                  <a:pt x="349361" y="44450"/>
                </a:lnTo>
                <a:lnTo>
                  <a:pt x="368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57040" y="9088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59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6653" y="9088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59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76265" y="9088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59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6005" y="9088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59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5619" y="9088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59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5358" y="9088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59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4971" y="908811"/>
            <a:ext cx="662305" cy="365760"/>
          </a:xfrm>
          <a:custGeom>
            <a:avLst/>
            <a:gdLst/>
            <a:ahLst/>
            <a:cxnLst/>
            <a:rect l="l" t="t" r="r" b="b"/>
            <a:pathLst>
              <a:path w="662304" h="365759">
                <a:moveTo>
                  <a:pt x="0" y="365760"/>
                </a:moveTo>
                <a:lnTo>
                  <a:pt x="662228" y="365760"/>
                </a:lnTo>
                <a:lnTo>
                  <a:pt x="66222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7040" y="12745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16653" y="12745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76265" y="12745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36005" y="12745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5619" y="12745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55358" y="12745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4971" y="1274572"/>
            <a:ext cx="662305" cy="365760"/>
          </a:xfrm>
          <a:custGeom>
            <a:avLst/>
            <a:gdLst/>
            <a:ahLst/>
            <a:cxnLst/>
            <a:rect l="l" t="t" r="r" b="b"/>
            <a:pathLst>
              <a:path w="662304" h="365760">
                <a:moveTo>
                  <a:pt x="0" y="365760"/>
                </a:moveTo>
                <a:lnTo>
                  <a:pt x="662228" y="365760"/>
                </a:lnTo>
                <a:lnTo>
                  <a:pt x="66222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57040" y="164033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16653" y="164033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76265" y="164033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36005" y="164033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5619" y="164033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5358" y="164033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14971" y="1640332"/>
            <a:ext cx="662305" cy="365760"/>
          </a:xfrm>
          <a:custGeom>
            <a:avLst/>
            <a:gdLst/>
            <a:ahLst/>
            <a:cxnLst/>
            <a:rect l="l" t="t" r="r" b="b"/>
            <a:pathLst>
              <a:path w="662304" h="365760">
                <a:moveTo>
                  <a:pt x="0" y="365760"/>
                </a:moveTo>
                <a:lnTo>
                  <a:pt x="662228" y="365760"/>
                </a:lnTo>
                <a:lnTo>
                  <a:pt x="66222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57040" y="200609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6653" y="200609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76265" y="200609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36005" y="200609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95619" y="200609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55358" y="200609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14971" y="2006092"/>
            <a:ext cx="662305" cy="365760"/>
          </a:xfrm>
          <a:custGeom>
            <a:avLst/>
            <a:gdLst/>
            <a:ahLst/>
            <a:cxnLst/>
            <a:rect l="l" t="t" r="r" b="b"/>
            <a:pathLst>
              <a:path w="662304" h="365760">
                <a:moveTo>
                  <a:pt x="0" y="365760"/>
                </a:moveTo>
                <a:lnTo>
                  <a:pt x="662228" y="365760"/>
                </a:lnTo>
                <a:lnTo>
                  <a:pt x="66222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57040" y="237185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16653" y="237185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76265" y="237185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36005" y="237185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5619" y="237185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55358" y="237185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14971" y="2371851"/>
            <a:ext cx="662305" cy="365760"/>
          </a:xfrm>
          <a:custGeom>
            <a:avLst/>
            <a:gdLst/>
            <a:ahLst/>
            <a:cxnLst/>
            <a:rect l="l" t="t" r="r" b="b"/>
            <a:pathLst>
              <a:path w="662304" h="365760">
                <a:moveTo>
                  <a:pt x="0" y="365760"/>
                </a:moveTo>
                <a:lnTo>
                  <a:pt x="662228" y="365760"/>
                </a:lnTo>
                <a:lnTo>
                  <a:pt x="66222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57040" y="27376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16653" y="27376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76265" y="27376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6005" y="27376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95619" y="27376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55358" y="2737611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14971" y="2737611"/>
            <a:ext cx="662305" cy="365760"/>
          </a:xfrm>
          <a:custGeom>
            <a:avLst/>
            <a:gdLst/>
            <a:ahLst/>
            <a:cxnLst/>
            <a:rect l="l" t="t" r="r" b="b"/>
            <a:pathLst>
              <a:path w="662304" h="365760">
                <a:moveTo>
                  <a:pt x="0" y="365760"/>
                </a:moveTo>
                <a:lnTo>
                  <a:pt x="662228" y="365760"/>
                </a:lnTo>
                <a:lnTo>
                  <a:pt x="66222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7040" y="31033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16653" y="31033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76265" y="31033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36005" y="31033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39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95619" y="31033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55358" y="3103372"/>
            <a:ext cx="459740" cy="365760"/>
          </a:xfrm>
          <a:custGeom>
            <a:avLst/>
            <a:gdLst/>
            <a:ahLst/>
            <a:cxnLst/>
            <a:rect l="l" t="t" r="r" b="b"/>
            <a:pathLst>
              <a:path w="459740" h="365760">
                <a:moveTo>
                  <a:pt x="0" y="365760"/>
                </a:moveTo>
                <a:lnTo>
                  <a:pt x="459663" y="365760"/>
                </a:lnTo>
                <a:lnTo>
                  <a:pt x="45966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14971" y="3103372"/>
            <a:ext cx="662305" cy="365760"/>
          </a:xfrm>
          <a:custGeom>
            <a:avLst/>
            <a:gdLst/>
            <a:ahLst/>
            <a:cxnLst/>
            <a:rect l="l" t="t" r="r" b="b"/>
            <a:pathLst>
              <a:path w="662304" h="365760">
                <a:moveTo>
                  <a:pt x="0" y="365760"/>
                </a:moveTo>
                <a:lnTo>
                  <a:pt x="662228" y="365760"/>
                </a:lnTo>
                <a:lnTo>
                  <a:pt x="66222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16653" y="902461"/>
            <a:ext cx="0" cy="2573020"/>
          </a:xfrm>
          <a:custGeom>
            <a:avLst/>
            <a:gdLst/>
            <a:ahLst/>
            <a:cxnLst/>
            <a:rect l="l" t="t" r="r" b="b"/>
            <a:pathLst>
              <a:path h="2573020">
                <a:moveTo>
                  <a:pt x="0" y="0"/>
                </a:moveTo>
                <a:lnTo>
                  <a:pt x="0" y="25730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76265" y="902461"/>
            <a:ext cx="0" cy="2573020"/>
          </a:xfrm>
          <a:custGeom>
            <a:avLst/>
            <a:gdLst/>
            <a:ahLst/>
            <a:cxnLst/>
            <a:rect l="l" t="t" r="r" b="b"/>
            <a:pathLst>
              <a:path h="2573020">
                <a:moveTo>
                  <a:pt x="0" y="0"/>
                </a:moveTo>
                <a:lnTo>
                  <a:pt x="0" y="25730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36005" y="902461"/>
            <a:ext cx="0" cy="2573020"/>
          </a:xfrm>
          <a:custGeom>
            <a:avLst/>
            <a:gdLst/>
            <a:ahLst/>
            <a:cxnLst/>
            <a:rect l="l" t="t" r="r" b="b"/>
            <a:pathLst>
              <a:path h="2573020">
                <a:moveTo>
                  <a:pt x="0" y="0"/>
                </a:moveTo>
                <a:lnTo>
                  <a:pt x="0" y="25730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95619" y="902461"/>
            <a:ext cx="0" cy="2573020"/>
          </a:xfrm>
          <a:custGeom>
            <a:avLst/>
            <a:gdLst/>
            <a:ahLst/>
            <a:cxnLst/>
            <a:rect l="l" t="t" r="r" b="b"/>
            <a:pathLst>
              <a:path h="2573020">
                <a:moveTo>
                  <a:pt x="0" y="0"/>
                </a:moveTo>
                <a:lnTo>
                  <a:pt x="0" y="25730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55358" y="902461"/>
            <a:ext cx="0" cy="2573020"/>
          </a:xfrm>
          <a:custGeom>
            <a:avLst/>
            <a:gdLst/>
            <a:ahLst/>
            <a:cxnLst/>
            <a:rect l="l" t="t" r="r" b="b"/>
            <a:pathLst>
              <a:path h="2573020">
                <a:moveTo>
                  <a:pt x="0" y="0"/>
                </a:moveTo>
                <a:lnTo>
                  <a:pt x="0" y="25730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14971" y="902461"/>
            <a:ext cx="0" cy="2573020"/>
          </a:xfrm>
          <a:custGeom>
            <a:avLst/>
            <a:gdLst/>
            <a:ahLst/>
            <a:cxnLst/>
            <a:rect l="l" t="t" r="r" b="b"/>
            <a:pathLst>
              <a:path h="2573020">
                <a:moveTo>
                  <a:pt x="0" y="0"/>
                </a:moveTo>
                <a:lnTo>
                  <a:pt x="0" y="25730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50690" y="1274572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50690" y="1640332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50690" y="2006092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50690" y="2371851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50690" y="2737611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50690" y="3103372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57040" y="902461"/>
            <a:ext cx="0" cy="2573020"/>
          </a:xfrm>
          <a:custGeom>
            <a:avLst/>
            <a:gdLst/>
            <a:ahLst/>
            <a:cxnLst/>
            <a:rect l="l" t="t" r="r" b="b"/>
            <a:pathLst>
              <a:path h="2573020">
                <a:moveTo>
                  <a:pt x="0" y="0"/>
                </a:moveTo>
                <a:lnTo>
                  <a:pt x="0" y="25730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77150" y="902461"/>
            <a:ext cx="0" cy="2573020"/>
          </a:xfrm>
          <a:custGeom>
            <a:avLst/>
            <a:gdLst/>
            <a:ahLst/>
            <a:cxnLst/>
            <a:rect l="l" t="t" r="r" b="b"/>
            <a:pathLst>
              <a:path h="2573020">
                <a:moveTo>
                  <a:pt x="0" y="0"/>
                </a:moveTo>
                <a:lnTo>
                  <a:pt x="0" y="25730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50690" y="908811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50690" y="3469132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609600" y="902461"/>
          <a:ext cx="7073900" cy="257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32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1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08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173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3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84">
                <a:tc>
                  <a:txBody>
                    <a:bodyPr/>
                    <a:lstStyle/>
                    <a:p>
                      <a:pPr marL="680085">
                        <a:lnSpc>
                          <a:spcPts val="1365"/>
                        </a:lnSpc>
                        <a:spcBef>
                          <a:spcPts val="1664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145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683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683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68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68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68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30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68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100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683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98">
                <a:tc gridSpan="7">
                  <a:txBody>
                    <a:bodyPr/>
                    <a:lstStyle/>
                    <a:p>
                      <a:pPr marL="2324100">
                        <a:lnSpc>
                          <a:spcPts val="2635"/>
                        </a:lnSpc>
                        <a:tabLst>
                          <a:tab pos="3809365" algn="l"/>
                        </a:tabLst>
                      </a:pPr>
                      <a:r>
                        <a:rPr sz="3600" b="1" spc="-284" baseline="-27777" dirty="0">
                          <a:latin typeface="微软雅黑"/>
                          <a:cs typeface="微软雅黑"/>
                        </a:rPr>
                        <a:t>v	</a:t>
                      </a:r>
                      <a:r>
                        <a:rPr sz="1800" dirty="0"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51">
                <a:tc>
                  <a:txBody>
                    <a:bodyPr/>
                    <a:lstStyle/>
                    <a:p>
                      <a:pPr marR="60960" algn="ctr">
                        <a:lnSpc>
                          <a:spcPts val="169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600" b="1" dirty="0">
                          <a:latin typeface="微软雅黑"/>
                          <a:cs typeface="微软雅黑"/>
                        </a:rPr>
                        <a:t>4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  <a:p>
                      <a:pPr marL="38100">
                        <a:lnSpc>
                          <a:spcPts val="145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50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3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218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20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60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820"/>
                        </a:lnSpc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" name="object 87"/>
          <p:cNvSpPr/>
          <p:nvPr/>
        </p:nvSpPr>
        <p:spPr>
          <a:xfrm>
            <a:off x="7632192" y="1223772"/>
            <a:ext cx="0" cy="2230120"/>
          </a:xfrm>
          <a:custGeom>
            <a:avLst/>
            <a:gdLst/>
            <a:ahLst/>
            <a:cxnLst/>
            <a:rect l="l" t="t" r="r" b="b"/>
            <a:pathLst>
              <a:path h="2230120">
                <a:moveTo>
                  <a:pt x="0" y="0"/>
                </a:moveTo>
                <a:lnTo>
                  <a:pt x="0" y="22296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96492" y="6235702"/>
            <a:ext cx="80137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第 </a:t>
            </a:r>
            <a:fld id="{81D60167-4931-47E6-BA6A-407CBD079E47}" type="slidenum">
              <a:rPr sz="1400" dirty="0">
                <a:latin typeface="微软雅黑"/>
                <a:cs typeface="微软雅黑"/>
              </a:rPr>
              <a:t>114</a:t>
            </a:fld>
            <a:r>
              <a:rPr sz="1400" spc="-9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247890" y="6237226"/>
            <a:ext cx="73914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数据结构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5929" y="1360424"/>
            <a:ext cx="7776209" cy="375729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sz="2400" dirty="0">
                <a:latin typeface="微软雅黑"/>
                <a:cs typeface="微软雅黑"/>
              </a:rPr>
              <a:t>对于网</a:t>
            </a:r>
            <a:r>
              <a:rPr sz="2400" spc="-35" dirty="0">
                <a:latin typeface="微软雅黑"/>
                <a:cs typeface="微软雅黑"/>
              </a:rPr>
              <a:t>N=(V,E),</a:t>
            </a:r>
            <a:r>
              <a:rPr sz="2400" dirty="0">
                <a:latin typeface="微软雅黑"/>
                <a:cs typeface="微软雅黑"/>
              </a:rPr>
              <a:t>将</a:t>
            </a:r>
            <a:r>
              <a:rPr sz="2400" spc="5" dirty="0">
                <a:latin typeface="微软雅黑"/>
                <a:cs typeface="微软雅黑"/>
              </a:rPr>
              <a:t>N</a:t>
            </a:r>
            <a:r>
              <a:rPr sz="2400" dirty="0">
                <a:latin typeface="微软雅黑"/>
                <a:cs typeface="微软雅黑"/>
              </a:rPr>
              <a:t>中的顶点分成两组：</a:t>
            </a:r>
            <a:endParaRPr sz="2400">
              <a:latin typeface="微软雅黑"/>
              <a:cs typeface="微软雅黑"/>
            </a:endParaRPr>
          </a:p>
          <a:p>
            <a:pPr marL="38100" marR="239395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latin typeface="微软雅黑"/>
                <a:cs typeface="微软雅黑"/>
              </a:rPr>
              <a:t>第一组</a:t>
            </a:r>
            <a:r>
              <a:rPr sz="2400" spc="-10" dirty="0">
                <a:latin typeface="微软雅黑"/>
                <a:cs typeface="微软雅黑"/>
              </a:rPr>
              <a:t>S</a:t>
            </a:r>
            <a:r>
              <a:rPr sz="2400" dirty="0">
                <a:latin typeface="微软雅黑"/>
                <a:cs typeface="微软雅黑"/>
              </a:rPr>
              <a:t>：已求出的最短路径的顶点集合（初始时只包含 </a:t>
            </a:r>
            <a:r>
              <a:rPr sz="2400" spc="-5" dirty="0">
                <a:latin typeface="微软雅黑"/>
                <a:cs typeface="微软雅黑"/>
              </a:rPr>
              <a:t>源点v</a:t>
            </a:r>
            <a:r>
              <a:rPr sz="2400" spc="-7" baseline="-20833" dirty="0">
                <a:latin typeface="微软雅黑"/>
                <a:cs typeface="微软雅黑"/>
              </a:rPr>
              <a:t>0</a:t>
            </a:r>
            <a:r>
              <a:rPr sz="2400" spc="-5" dirty="0">
                <a:latin typeface="微软雅黑"/>
                <a:cs typeface="微软雅黑"/>
              </a:rPr>
              <a:t>）。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微软雅黑"/>
                <a:cs typeface="微软雅黑"/>
              </a:rPr>
              <a:t>第二组</a:t>
            </a:r>
            <a:r>
              <a:rPr sz="2400" spc="-5" dirty="0">
                <a:latin typeface="微软雅黑"/>
                <a:cs typeface="微软雅黑"/>
              </a:rPr>
              <a:t>V-S：</a:t>
            </a:r>
            <a:r>
              <a:rPr sz="2400" dirty="0">
                <a:latin typeface="微软雅黑"/>
                <a:cs typeface="微软雅黑"/>
              </a:rPr>
              <a:t>尚未求出最短路径的顶点集合（初始时</a:t>
            </a:r>
            <a:r>
              <a:rPr sz="2400" spc="5" dirty="0">
                <a:latin typeface="微软雅黑"/>
                <a:cs typeface="微软雅黑"/>
              </a:rPr>
              <a:t>为</a:t>
            </a:r>
            <a:r>
              <a:rPr sz="2400" spc="-5" dirty="0">
                <a:latin typeface="微软雅黑"/>
                <a:cs typeface="微软雅黑"/>
              </a:rPr>
              <a:t>V-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微软雅黑"/>
                <a:cs typeface="微软雅黑"/>
              </a:rPr>
              <a:t>{v</a:t>
            </a:r>
            <a:r>
              <a:rPr sz="2400" spc="-7" baseline="-20833" dirty="0">
                <a:latin typeface="微软雅黑"/>
                <a:cs typeface="微软雅黑"/>
              </a:rPr>
              <a:t>0</a:t>
            </a:r>
            <a:r>
              <a:rPr sz="2400" spc="-5" dirty="0">
                <a:latin typeface="微软雅黑"/>
                <a:cs typeface="微软雅黑"/>
              </a:rPr>
              <a:t>}）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38100" marR="30480">
              <a:lnSpc>
                <a:spcPct val="100000"/>
              </a:lnSpc>
              <a:spcBef>
                <a:spcPts val="860"/>
              </a:spcBef>
            </a:pPr>
            <a:r>
              <a:rPr sz="2400" spc="-5" dirty="0">
                <a:latin typeface="微软雅黑"/>
                <a:cs typeface="微软雅黑"/>
              </a:rPr>
              <a:t>算法将按各顶点与v</a:t>
            </a:r>
            <a:r>
              <a:rPr sz="2400" spc="-7" baseline="-20833" dirty="0">
                <a:latin typeface="微软雅黑"/>
                <a:cs typeface="微软雅黑"/>
              </a:rPr>
              <a:t>0</a:t>
            </a:r>
            <a:r>
              <a:rPr sz="2400" spc="-5" dirty="0">
                <a:latin typeface="微软雅黑"/>
                <a:cs typeface="微软雅黑"/>
              </a:rPr>
              <a:t>间最短路径长度递增的次序，逐个将 V</a:t>
            </a:r>
            <a:r>
              <a:rPr sz="2400" spc="5" dirty="0">
                <a:latin typeface="微软雅黑"/>
                <a:cs typeface="微软雅黑"/>
              </a:rPr>
              <a:t>-</a:t>
            </a:r>
            <a:r>
              <a:rPr sz="2400" spc="-10" dirty="0">
                <a:latin typeface="微软雅黑"/>
                <a:cs typeface="微软雅黑"/>
              </a:rPr>
              <a:t>S</a:t>
            </a:r>
            <a:r>
              <a:rPr sz="2400" dirty="0">
                <a:latin typeface="微软雅黑"/>
                <a:cs typeface="微软雅黑"/>
              </a:rPr>
              <a:t>中的顶点加入到集</a:t>
            </a:r>
            <a:r>
              <a:rPr sz="2400" spc="-15" dirty="0">
                <a:latin typeface="微软雅黑"/>
                <a:cs typeface="微软雅黑"/>
              </a:rPr>
              <a:t>合</a:t>
            </a:r>
            <a:r>
              <a:rPr sz="2400" spc="-10" dirty="0">
                <a:latin typeface="微软雅黑"/>
                <a:cs typeface="微软雅黑"/>
              </a:rPr>
              <a:t>S</a:t>
            </a:r>
            <a:r>
              <a:rPr sz="2400" dirty="0">
                <a:latin typeface="微软雅黑"/>
                <a:cs typeface="微软雅黑"/>
              </a:rPr>
              <a:t>中去。在这个过程中，总保持从  </a:t>
            </a:r>
            <a:r>
              <a:rPr sz="2400" spc="-5" dirty="0">
                <a:latin typeface="微软雅黑"/>
                <a:cs typeface="微软雅黑"/>
              </a:rPr>
              <a:t>v</a:t>
            </a:r>
            <a:r>
              <a:rPr sz="2400" spc="-7" baseline="-20833" dirty="0">
                <a:latin typeface="微软雅黑"/>
                <a:cs typeface="微软雅黑"/>
              </a:rPr>
              <a:t>0</a:t>
            </a:r>
            <a:r>
              <a:rPr sz="2400" dirty="0">
                <a:latin typeface="微软雅黑"/>
                <a:cs typeface="微软雅黑"/>
              </a:rPr>
              <a:t>到集</a:t>
            </a:r>
            <a:r>
              <a:rPr sz="2400" spc="-5" dirty="0">
                <a:latin typeface="微软雅黑"/>
                <a:cs typeface="微软雅黑"/>
              </a:rPr>
              <a:t>合</a:t>
            </a:r>
            <a:r>
              <a:rPr sz="2400" spc="-10" dirty="0">
                <a:latin typeface="微软雅黑"/>
                <a:cs typeface="微软雅黑"/>
              </a:rPr>
              <a:t>S</a:t>
            </a:r>
            <a:r>
              <a:rPr sz="2400" dirty="0">
                <a:latin typeface="微软雅黑"/>
                <a:cs typeface="微软雅黑"/>
              </a:rPr>
              <a:t>中各顶点的路径长度始终不大于到集</a:t>
            </a:r>
            <a:r>
              <a:rPr sz="2400" spc="5" dirty="0">
                <a:latin typeface="微软雅黑"/>
                <a:cs typeface="微软雅黑"/>
              </a:rPr>
              <a:t>合</a:t>
            </a:r>
            <a:r>
              <a:rPr sz="2400" spc="-5" dirty="0">
                <a:latin typeface="微软雅黑"/>
                <a:cs typeface="微软雅黑"/>
              </a:rPr>
              <a:t>V-S</a:t>
            </a:r>
            <a:r>
              <a:rPr sz="2400" dirty="0">
                <a:latin typeface="微软雅黑"/>
                <a:cs typeface="微软雅黑"/>
              </a:rPr>
              <a:t>中各 顶点的路径长度。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6492" y="6235702"/>
            <a:ext cx="80137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第 </a:t>
            </a:r>
            <a:fld id="{81D60167-4931-47E6-BA6A-407CBD079E47}" type="slidenum">
              <a:rPr sz="1400" dirty="0">
                <a:latin typeface="微软雅黑"/>
                <a:cs typeface="微软雅黑"/>
              </a:rPr>
              <a:t>115</a:t>
            </a:fld>
            <a:r>
              <a:rPr sz="1400" spc="-9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7890" y="6237226"/>
            <a:ext cx="73914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数据结构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0966" y="523494"/>
            <a:ext cx="5515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迪杰斯特拉算法的求解过程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531" y="1663598"/>
            <a:ext cx="7825105" cy="23126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微软雅黑"/>
                <a:cs typeface="微软雅黑"/>
              </a:rPr>
              <a:t>主：邻接矩阵</a:t>
            </a:r>
            <a:r>
              <a:rPr sz="2800" spc="-10" dirty="0">
                <a:solidFill>
                  <a:srgbClr val="C00000"/>
                </a:solidFill>
                <a:latin typeface="微软雅黑"/>
                <a:cs typeface="微软雅黑"/>
              </a:rPr>
              <a:t>G.arc[n][n]</a:t>
            </a:r>
            <a:r>
              <a:rPr sz="2800" spc="3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(或者邻接</a:t>
            </a:r>
            <a:r>
              <a:rPr sz="2800" spc="-15" dirty="0">
                <a:latin typeface="微软雅黑"/>
                <a:cs typeface="微软雅黑"/>
              </a:rPr>
              <a:t>表</a:t>
            </a:r>
            <a:r>
              <a:rPr sz="2800" spc="-5" dirty="0">
                <a:latin typeface="微软雅黑"/>
                <a:cs typeface="微软雅黑"/>
              </a:rPr>
              <a:t>)</a:t>
            </a:r>
            <a:endParaRPr sz="2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微软雅黑"/>
                <a:cs typeface="微软雅黑"/>
              </a:rPr>
              <a:t>辅：</a:t>
            </a:r>
            <a:endParaRPr sz="28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微软雅黑"/>
                <a:cs typeface="微软雅黑"/>
              </a:rPr>
              <a:t>数组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S[n]</a:t>
            </a:r>
            <a:r>
              <a:rPr sz="2800" spc="-5" dirty="0">
                <a:latin typeface="微软雅黑"/>
                <a:cs typeface="微软雅黑"/>
              </a:rPr>
              <a:t>：记录相应顶点是</a:t>
            </a:r>
            <a:r>
              <a:rPr sz="2800" dirty="0">
                <a:latin typeface="微软雅黑"/>
                <a:cs typeface="微软雅黑"/>
              </a:rPr>
              <a:t>否</a:t>
            </a:r>
            <a:r>
              <a:rPr sz="2800" spc="-5" dirty="0">
                <a:latin typeface="微软雅黑"/>
                <a:cs typeface="微软雅黑"/>
              </a:rPr>
              <a:t>已确定</a:t>
            </a:r>
            <a:r>
              <a:rPr sz="2800" spc="5" dirty="0">
                <a:latin typeface="微软雅黑"/>
                <a:cs typeface="微软雅黑"/>
              </a:rPr>
              <a:t>最</a:t>
            </a:r>
            <a:r>
              <a:rPr sz="2800" spc="-5" dirty="0">
                <a:latin typeface="微软雅黑"/>
                <a:cs typeface="微软雅黑"/>
              </a:rPr>
              <a:t>短路径</a:t>
            </a:r>
            <a:endParaRPr sz="28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微软雅黑"/>
                <a:cs typeface="微软雅黑"/>
              </a:rPr>
              <a:t>数组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D[n]</a:t>
            </a:r>
            <a:r>
              <a:rPr sz="2800" spc="-5" dirty="0">
                <a:latin typeface="微软雅黑"/>
                <a:cs typeface="微软雅黑"/>
              </a:rPr>
              <a:t>：记录源点到相应顶点</a:t>
            </a:r>
            <a:r>
              <a:rPr sz="2800" dirty="0">
                <a:latin typeface="微软雅黑"/>
                <a:cs typeface="微软雅黑"/>
              </a:rPr>
              <a:t>路</a:t>
            </a:r>
            <a:r>
              <a:rPr sz="2800" spc="-5" dirty="0">
                <a:latin typeface="微软雅黑"/>
                <a:cs typeface="微软雅黑"/>
              </a:rPr>
              <a:t>径长度</a:t>
            </a:r>
            <a:endParaRPr sz="28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微软雅黑"/>
                <a:cs typeface="微软雅黑"/>
              </a:rPr>
              <a:t>数组</a:t>
            </a:r>
            <a:r>
              <a:rPr sz="2800" spc="-15" dirty="0">
                <a:solidFill>
                  <a:srgbClr val="C00000"/>
                </a:solidFill>
                <a:latin typeface="微软雅黑"/>
                <a:cs typeface="微软雅黑"/>
              </a:rPr>
              <a:t>Path[n]</a:t>
            </a:r>
            <a:r>
              <a:rPr sz="2800" spc="-15" dirty="0">
                <a:latin typeface="微软雅黑"/>
                <a:cs typeface="微软雅黑"/>
              </a:rPr>
              <a:t>：</a:t>
            </a:r>
            <a:r>
              <a:rPr sz="2800" spc="-5" dirty="0">
                <a:latin typeface="微软雅黑"/>
                <a:cs typeface="微软雅黑"/>
              </a:rPr>
              <a:t>记录相应顶点的前驱顶点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6492" y="6235702"/>
            <a:ext cx="80137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第 </a:t>
            </a:r>
            <a:fld id="{81D60167-4931-47E6-BA6A-407CBD079E47}" type="slidenum">
              <a:rPr sz="1400" dirty="0">
                <a:latin typeface="微软雅黑"/>
                <a:cs typeface="微软雅黑"/>
              </a:rPr>
              <a:t>116</a:t>
            </a:fld>
            <a:r>
              <a:rPr sz="1400" spc="-9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7890" y="6237226"/>
            <a:ext cx="73914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数据结构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5583" y="502412"/>
            <a:ext cx="3975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solidFill>
                  <a:srgbClr val="000000"/>
                </a:solidFill>
                <a:latin typeface="微软雅黑"/>
                <a:cs typeface="微软雅黑"/>
              </a:rPr>
              <a:t>存储结构</a:t>
            </a:r>
            <a:r>
              <a:rPr sz="2400" b="0" u="none" dirty="0">
                <a:solidFill>
                  <a:srgbClr val="000000"/>
                </a:solidFill>
                <a:latin typeface="微软雅黑"/>
                <a:cs typeface="微软雅黑"/>
              </a:rPr>
              <a:t>（顶点个数为</a:t>
            </a:r>
            <a:r>
              <a:rPr sz="2400"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n</a:t>
            </a:r>
            <a:r>
              <a:rPr sz="2400" b="0" u="none" dirty="0">
                <a:solidFill>
                  <a:srgbClr val="000000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569" y="1303207"/>
            <a:ext cx="5000625" cy="31051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C00000"/>
                </a:solidFill>
                <a:latin typeface="微软雅黑"/>
                <a:cs typeface="微软雅黑"/>
              </a:rPr>
              <a:t>（1）初始化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：</a:t>
            </a:r>
            <a:endParaRPr sz="2400">
              <a:latin typeface="微软雅黑"/>
              <a:cs typeface="微软雅黑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微软雅黑"/>
                <a:cs typeface="微软雅黑"/>
              </a:rPr>
              <a:t>将源点</a:t>
            </a:r>
            <a:r>
              <a:rPr sz="2400" spc="-5" dirty="0">
                <a:latin typeface="微软雅黑"/>
                <a:cs typeface="微软雅黑"/>
              </a:rPr>
              <a:t>v0</a:t>
            </a:r>
            <a:r>
              <a:rPr sz="2400" spc="10" dirty="0">
                <a:latin typeface="微软雅黑"/>
                <a:cs typeface="微软雅黑"/>
              </a:rPr>
              <a:t>加</a:t>
            </a:r>
            <a:r>
              <a:rPr sz="2400" spc="-5" dirty="0">
                <a:latin typeface="微软雅黑"/>
                <a:cs typeface="微软雅黑"/>
              </a:rPr>
              <a:t>到</a:t>
            </a:r>
            <a:r>
              <a:rPr sz="2400" spc="-10" dirty="0">
                <a:latin typeface="微软雅黑"/>
                <a:cs typeface="微软雅黑"/>
              </a:rPr>
              <a:t>S</a:t>
            </a:r>
            <a:r>
              <a:rPr sz="2400" dirty="0">
                <a:latin typeface="微软雅黑"/>
                <a:cs typeface="微软雅黑"/>
              </a:rPr>
              <a:t>中，</a:t>
            </a:r>
            <a:r>
              <a:rPr sz="2400" spc="10" dirty="0">
                <a:latin typeface="微软雅黑"/>
                <a:cs typeface="微软雅黑"/>
              </a:rPr>
              <a:t>即</a:t>
            </a:r>
            <a:r>
              <a:rPr sz="2400" spc="-5" dirty="0">
                <a:latin typeface="微软雅黑"/>
                <a:cs typeface="微软雅黑"/>
              </a:rPr>
              <a:t>S[v0]</a:t>
            </a:r>
            <a:r>
              <a:rPr sz="2400" spc="-4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=</a:t>
            </a:r>
            <a:r>
              <a:rPr sz="2400" spc="-35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true；  </a:t>
            </a:r>
            <a:r>
              <a:rPr sz="2400" dirty="0">
                <a:latin typeface="微软雅黑"/>
                <a:cs typeface="微软雅黑"/>
              </a:rPr>
              <a:t>将</a:t>
            </a:r>
            <a:r>
              <a:rPr sz="2400" spc="-5" dirty="0">
                <a:latin typeface="微软雅黑"/>
                <a:cs typeface="微软雅黑"/>
              </a:rPr>
              <a:t>v0</a:t>
            </a:r>
            <a:r>
              <a:rPr sz="2400" dirty="0">
                <a:latin typeface="微软雅黑"/>
                <a:cs typeface="微软雅黑"/>
              </a:rPr>
              <a:t>到各个终点的最短路径长度初始 化为权值，即D[i]</a:t>
            </a:r>
            <a:r>
              <a:rPr sz="2400" spc="-4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=</a:t>
            </a:r>
            <a:r>
              <a:rPr sz="2400" spc="-4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G.arcs[v0][vi]，  </a:t>
            </a:r>
            <a:r>
              <a:rPr sz="2400" dirty="0">
                <a:latin typeface="微软雅黑"/>
                <a:cs typeface="微软雅黑"/>
              </a:rPr>
              <a:t>(vi∈V −</a:t>
            </a:r>
            <a:r>
              <a:rPr sz="2400" spc="-1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S)；</a:t>
            </a:r>
            <a:endParaRPr sz="2400">
              <a:latin typeface="微软雅黑"/>
              <a:cs typeface="微软雅黑"/>
            </a:endParaRPr>
          </a:p>
          <a:p>
            <a:pPr marL="12700" marR="196850" algn="just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如果v</a:t>
            </a:r>
            <a:r>
              <a:rPr sz="2400" spc="-5" dirty="0">
                <a:latin typeface="微软雅黑"/>
                <a:cs typeface="微软雅黑"/>
              </a:rPr>
              <a:t>0</a:t>
            </a:r>
            <a:r>
              <a:rPr sz="2400" dirty="0">
                <a:latin typeface="微软雅黑"/>
                <a:cs typeface="微软雅黑"/>
              </a:rPr>
              <a:t>和顶点v</a:t>
            </a:r>
            <a:r>
              <a:rPr sz="2400" spc="-5" dirty="0">
                <a:latin typeface="微软雅黑"/>
                <a:cs typeface="微软雅黑"/>
              </a:rPr>
              <a:t>i</a:t>
            </a:r>
            <a:r>
              <a:rPr sz="2400" dirty="0">
                <a:latin typeface="微软雅黑"/>
                <a:cs typeface="微软雅黑"/>
              </a:rPr>
              <a:t>之间有弧，则将v</a:t>
            </a:r>
            <a:r>
              <a:rPr sz="2400" spc="-5" dirty="0">
                <a:latin typeface="微软雅黑"/>
                <a:cs typeface="微软雅黑"/>
              </a:rPr>
              <a:t>i</a:t>
            </a:r>
            <a:r>
              <a:rPr sz="2400" dirty="0">
                <a:latin typeface="微软雅黑"/>
                <a:cs typeface="微软雅黑"/>
              </a:rPr>
              <a:t>的 前驱置为</a:t>
            </a:r>
            <a:r>
              <a:rPr sz="2400" spc="-5" dirty="0">
                <a:latin typeface="微软雅黑"/>
                <a:cs typeface="微软雅黑"/>
              </a:rPr>
              <a:t>v0，</a:t>
            </a:r>
            <a:r>
              <a:rPr sz="2400" dirty="0">
                <a:latin typeface="微软雅黑"/>
                <a:cs typeface="微软雅黑"/>
              </a:rPr>
              <a:t>即</a:t>
            </a:r>
            <a:r>
              <a:rPr sz="2400" spc="-15" dirty="0">
                <a:latin typeface="微软雅黑"/>
                <a:cs typeface="微软雅黑"/>
              </a:rPr>
              <a:t>Path[i]</a:t>
            </a:r>
            <a:r>
              <a:rPr sz="2400" spc="-3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=</a:t>
            </a:r>
            <a:r>
              <a:rPr sz="2400" spc="-3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v0，</a:t>
            </a:r>
            <a:r>
              <a:rPr sz="2400" dirty="0">
                <a:latin typeface="微软雅黑"/>
                <a:cs typeface="微软雅黑"/>
              </a:rPr>
              <a:t>否则 </a:t>
            </a:r>
            <a:r>
              <a:rPr sz="2400" spc="-15" dirty="0">
                <a:latin typeface="微软雅黑"/>
                <a:cs typeface="微软雅黑"/>
              </a:rPr>
              <a:t>Path[i]</a:t>
            </a:r>
            <a:r>
              <a:rPr sz="2400" spc="-20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=</a:t>
            </a:r>
            <a:r>
              <a:rPr sz="2400" spc="-1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−1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6492" y="6235702"/>
            <a:ext cx="80137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第 </a:t>
            </a:r>
            <a:fld id="{81D60167-4931-47E6-BA6A-407CBD079E47}" type="slidenum">
              <a:rPr sz="1400" dirty="0">
                <a:latin typeface="微软雅黑"/>
                <a:cs typeface="微软雅黑"/>
              </a:rPr>
              <a:t>117</a:t>
            </a:fld>
            <a:r>
              <a:rPr sz="1400" spc="-9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7890" y="6237226"/>
            <a:ext cx="73914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数据结构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3638" y="502996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算法思想</a:t>
            </a:r>
            <a:endParaRPr sz="3600">
              <a:latin typeface="微软雅黑"/>
              <a:cs typeface="微软雅黑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1487" y="4622800"/>
          <a:ext cx="7840980" cy="147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8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8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8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1"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∞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∞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2"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Path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−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−1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−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17032" y="1357630"/>
          <a:ext cx="3181985" cy="257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3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5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10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30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100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98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3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88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20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60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03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0506" y="1406331"/>
            <a:ext cx="5179060" cy="42030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C00000"/>
                </a:solidFill>
                <a:latin typeface="微软雅黑"/>
                <a:cs typeface="微软雅黑"/>
              </a:rPr>
              <a:t>（2）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微软雅黑"/>
                <a:cs typeface="微软雅黑"/>
              </a:rPr>
              <a:t>循环n-1次，执行以下操作：</a:t>
            </a:r>
            <a:endParaRPr sz="2400">
              <a:latin typeface="微软雅黑"/>
              <a:cs typeface="微软雅黑"/>
            </a:endParaRPr>
          </a:p>
          <a:p>
            <a:pPr marL="12700" marR="259079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微软雅黑"/>
                <a:cs typeface="微软雅黑"/>
              </a:rPr>
              <a:t>①选择下一条最短路径的终点vk，使 得</a:t>
            </a:r>
            <a:endParaRPr sz="2400">
              <a:latin typeface="微软雅黑"/>
              <a:cs typeface="微软雅黑"/>
            </a:endParaRPr>
          </a:p>
          <a:p>
            <a:pPr marR="532130" algn="r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D[k] = </a:t>
            </a:r>
            <a:r>
              <a:rPr sz="2400" spc="-5" dirty="0">
                <a:latin typeface="微软雅黑"/>
                <a:cs typeface="微软雅黑"/>
              </a:rPr>
              <a:t>Min{D[i]|vi∈V </a:t>
            </a:r>
            <a:r>
              <a:rPr sz="2400" dirty="0">
                <a:latin typeface="微软雅黑"/>
                <a:cs typeface="微软雅黑"/>
              </a:rPr>
              <a:t>−</a:t>
            </a:r>
            <a:r>
              <a:rPr sz="2400" spc="-95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S}</a:t>
            </a:r>
            <a:endParaRPr sz="2400">
              <a:latin typeface="微软雅黑"/>
              <a:cs typeface="微软雅黑"/>
            </a:endParaRPr>
          </a:p>
          <a:p>
            <a:pPr marR="513715" algn="r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②将</a:t>
            </a:r>
            <a:r>
              <a:rPr sz="2400" dirty="0">
                <a:latin typeface="微软雅黑"/>
                <a:cs typeface="微软雅黑"/>
              </a:rPr>
              <a:t>vk</a:t>
            </a:r>
            <a:r>
              <a:rPr sz="2400" spc="-5" dirty="0">
                <a:latin typeface="微软雅黑"/>
                <a:cs typeface="微软雅黑"/>
              </a:rPr>
              <a:t>加到</a:t>
            </a:r>
            <a:r>
              <a:rPr sz="2400" spc="-10" dirty="0">
                <a:latin typeface="微软雅黑"/>
                <a:cs typeface="微软雅黑"/>
              </a:rPr>
              <a:t>S</a:t>
            </a:r>
            <a:r>
              <a:rPr sz="2400" spc="-5" dirty="0">
                <a:latin typeface="微软雅黑"/>
                <a:cs typeface="微软雅黑"/>
              </a:rPr>
              <a:t>中，即S[vk]</a:t>
            </a:r>
            <a:r>
              <a:rPr sz="2400" spc="-10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=</a:t>
            </a:r>
            <a:r>
              <a:rPr sz="2400" spc="-3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true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12700" marR="28257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微软雅黑"/>
                <a:cs typeface="微软雅黑"/>
              </a:rPr>
              <a:t>③</a:t>
            </a:r>
            <a:r>
              <a:rPr sz="2400" spc="-40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更新从</a:t>
            </a:r>
            <a:r>
              <a:rPr sz="2400" spc="-5" dirty="0">
                <a:latin typeface="微软雅黑"/>
                <a:cs typeface="微软雅黑"/>
              </a:rPr>
              <a:t>v0</a:t>
            </a:r>
            <a:r>
              <a:rPr sz="2400" dirty="0">
                <a:latin typeface="微软雅黑"/>
                <a:cs typeface="微软雅黑"/>
              </a:rPr>
              <a:t>出发到集合V</a:t>
            </a:r>
            <a:r>
              <a:rPr sz="2400" spc="-1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−</a:t>
            </a:r>
            <a:r>
              <a:rPr sz="2400" spc="-4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S</a:t>
            </a:r>
            <a:r>
              <a:rPr sz="2400" dirty="0">
                <a:latin typeface="微软雅黑"/>
                <a:cs typeface="微软雅黑"/>
              </a:rPr>
              <a:t>上任一 顶点的最短路径的长度，同时更</a:t>
            </a:r>
            <a:r>
              <a:rPr sz="2400" spc="5" dirty="0">
                <a:latin typeface="微软雅黑"/>
                <a:cs typeface="微软雅黑"/>
              </a:rPr>
              <a:t>改</a:t>
            </a:r>
            <a:r>
              <a:rPr sz="2400" dirty="0">
                <a:latin typeface="微软雅黑"/>
                <a:cs typeface="微软雅黑"/>
              </a:rPr>
              <a:t>vi  的前驱为vk。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若S[i]=false</a:t>
            </a:r>
            <a:r>
              <a:rPr sz="2400" dirty="0">
                <a:latin typeface="微软雅黑"/>
                <a:cs typeface="微软雅黑"/>
              </a:rPr>
              <a:t> 且 </a:t>
            </a:r>
            <a:r>
              <a:rPr sz="2400" spc="-5" dirty="0">
                <a:latin typeface="微软雅黑"/>
                <a:cs typeface="微软雅黑"/>
              </a:rPr>
              <a:t>D[k]+G.arcs[k][i]&lt;D[i]，</a:t>
            </a:r>
            <a:r>
              <a:rPr sz="2400" dirty="0">
                <a:latin typeface="微软雅黑"/>
                <a:cs typeface="微软雅黑"/>
              </a:rPr>
              <a:t>则 </a:t>
            </a:r>
            <a:r>
              <a:rPr sz="2400" spc="-5" dirty="0">
                <a:latin typeface="微软雅黑"/>
                <a:cs typeface="微软雅黑"/>
              </a:rPr>
              <a:t>D[i]=D[k]+</a:t>
            </a:r>
            <a:r>
              <a:rPr sz="240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G.arcs[k][i];</a:t>
            </a:r>
            <a:r>
              <a:rPr sz="2400" dirty="0">
                <a:latin typeface="微软雅黑"/>
                <a:cs typeface="微软雅黑"/>
              </a:rPr>
              <a:t> </a:t>
            </a:r>
            <a:r>
              <a:rPr sz="2400" spc="-25" dirty="0">
                <a:latin typeface="微软雅黑"/>
                <a:cs typeface="微软雅黑"/>
              </a:rPr>
              <a:t>Path</a:t>
            </a:r>
            <a:r>
              <a:rPr sz="2400" dirty="0">
                <a:latin typeface="微软雅黑"/>
                <a:cs typeface="微软雅黑"/>
              </a:rPr>
              <a:t> </a:t>
            </a:r>
            <a:r>
              <a:rPr sz="2400" spc="15" dirty="0">
                <a:latin typeface="微软雅黑"/>
                <a:cs typeface="微软雅黑"/>
              </a:rPr>
              <a:t>[i]=k;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3280" y="2065020"/>
            <a:ext cx="214884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3280" y="2996183"/>
            <a:ext cx="214884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13192" y="2763011"/>
            <a:ext cx="213360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4354" y="2303526"/>
            <a:ext cx="716280" cy="464820"/>
          </a:xfrm>
          <a:custGeom>
            <a:avLst/>
            <a:gdLst/>
            <a:ahLst/>
            <a:cxnLst/>
            <a:rect l="l" t="t" r="r" b="b"/>
            <a:pathLst>
              <a:path w="716279" h="464819">
                <a:moveTo>
                  <a:pt x="0" y="0"/>
                </a:moveTo>
                <a:lnTo>
                  <a:pt x="51013" y="12541"/>
                </a:lnTo>
                <a:lnTo>
                  <a:pt x="101131" y="25581"/>
                </a:lnTo>
                <a:lnTo>
                  <a:pt x="149459" y="39631"/>
                </a:lnTo>
                <a:lnTo>
                  <a:pt x="195101" y="55206"/>
                </a:lnTo>
                <a:lnTo>
                  <a:pt x="237162" y="72817"/>
                </a:lnTo>
                <a:lnTo>
                  <a:pt x="274746" y="92979"/>
                </a:lnTo>
                <a:lnTo>
                  <a:pt x="306959" y="116205"/>
                </a:lnTo>
                <a:lnTo>
                  <a:pt x="333485" y="149533"/>
                </a:lnTo>
                <a:lnTo>
                  <a:pt x="348652" y="189328"/>
                </a:lnTo>
                <a:lnTo>
                  <a:pt x="358140" y="232362"/>
                </a:lnTo>
                <a:lnTo>
                  <a:pt x="367627" y="275406"/>
                </a:lnTo>
                <a:lnTo>
                  <a:pt x="382794" y="315233"/>
                </a:lnTo>
                <a:lnTo>
                  <a:pt x="409320" y="348615"/>
                </a:lnTo>
                <a:lnTo>
                  <a:pt x="444219" y="372306"/>
                </a:lnTo>
                <a:lnTo>
                  <a:pt x="488070" y="393635"/>
                </a:lnTo>
                <a:lnTo>
                  <a:pt x="537293" y="412599"/>
                </a:lnTo>
                <a:lnTo>
                  <a:pt x="588307" y="429200"/>
                </a:lnTo>
                <a:lnTo>
                  <a:pt x="637530" y="443437"/>
                </a:lnTo>
                <a:lnTo>
                  <a:pt x="681381" y="455310"/>
                </a:lnTo>
                <a:lnTo>
                  <a:pt x="716280" y="4648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04354" y="2982722"/>
            <a:ext cx="719455" cy="173355"/>
          </a:xfrm>
          <a:custGeom>
            <a:avLst/>
            <a:gdLst/>
            <a:ahLst/>
            <a:cxnLst/>
            <a:rect l="l" t="t" r="r" b="b"/>
            <a:pathLst>
              <a:path w="719454" h="173355">
                <a:moveTo>
                  <a:pt x="103758" y="59944"/>
                </a:moveTo>
                <a:lnTo>
                  <a:pt x="0" y="134620"/>
                </a:lnTo>
                <a:lnTo>
                  <a:pt x="121919" y="172847"/>
                </a:lnTo>
                <a:lnTo>
                  <a:pt x="116342" y="138176"/>
                </a:lnTo>
                <a:lnTo>
                  <a:pt x="97027" y="138176"/>
                </a:lnTo>
                <a:lnTo>
                  <a:pt x="90931" y="100584"/>
                </a:lnTo>
                <a:lnTo>
                  <a:pt x="109805" y="97533"/>
                </a:lnTo>
                <a:lnTo>
                  <a:pt x="103758" y="59944"/>
                </a:lnTo>
                <a:close/>
              </a:path>
              <a:path w="719454" h="173355">
                <a:moveTo>
                  <a:pt x="109805" y="97533"/>
                </a:moveTo>
                <a:lnTo>
                  <a:pt x="90931" y="100584"/>
                </a:lnTo>
                <a:lnTo>
                  <a:pt x="97027" y="138176"/>
                </a:lnTo>
                <a:lnTo>
                  <a:pt x="115853" y="135133"/>
                </a:lnTo>
                <a:lnTo>
                  <a:pt x="109805" y="97533"/>
                </a:lnTo>
                <a:close/>
              </a:path>
              <a:path w="719454" h="173355">
                <a:moveTo>
                  <a:pt x="115853" y="135133"/>
                </a:moveTo>
                <a:lnTo>
                  <a:pt x="97027" y="138176"/>
                </a:lnTo>
                <a:lnTo>
                  <a:pt x="116342" y="138176"/>
                </a:lnTo>
                <a:lnTo>
                  <a:pt x="115853" y="135133"/>
                </a:lnTo>
                <a:close/>
              </a:path>
              <a:path w="719454" h="173355">
                <a:moveTo>
                  <a:pt x="713231" y="0"/>
                </a:moveTo>
                <a:lnTo>
                  <a:pt x="109805" y="97533"/>
                </a:lnTo>
                <a:lnTo>
                  <a:pt x="115853" y="135133"/>
                </a:lnTo>
                <a:lnTo>
                  <a:pt x="719327" y="37592"/>
                </a:lnTo>
                <a:lnTo>
                  <a:pt x="713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71156" y="174269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v0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76007" y="3139897"/>
            <a:ext cx="262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vi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82334" y="2268752"/>
            <a:ext cx="716280" cy="1100455"/>
          </a:xfrm>
          <a:custGeom>
            <a:avLst/>
            <a:gdLst/>
            <a:ahLst/>
            <a:cxnLst/>
            <a:rect l="l" t="t" r="r" b="b"/>
            <a:pathLst>
              <a:path w="716279" h="1100454">
                <a:moveTo>
                  <a:pt x="716279" y="33503"/>
                </a:moveTo>
                <a:lnTo>
                  <a:pt x="657526" y="24865"/>
                </a:lnTo>
                <a:lnTo>
                  <a:pt x="599227" y="16751"/>
                </a:lnTo>
                <a:lnTo>
                  <a:pt x="541844" y="9684"/>
                </a:lnTo>
                <a:lnTo>
                  <a:pt x="485839" y="4187"/>
                </a:lnTo>
                <a:lnTo>
                  <a:pt x="431672" y="785"/>
                </a:lnTo>
                <a:lnTo>
                  <a:pt x="379808" y="0"/>
                </a:lnTo>
                <a:lnTo>
                  <a:pt x="330706" y="2355"/>
                </a:lnTo>
                <a:lnTo>
                  <a:pt x="284829" y="8375"/>
                </a:lnTo>
                <a:lnTo>
                  <a:pt x="242639" y="18584"/>
                </a:lnTo>
                <a:lnTo>
                  <a:pt x="204596" y="33503"/>
                </a:lnTo>
                <a:lnTo>
                  <a:pt x="166138" y="57643"/>
                </a:lnTo>
                <a:lnTo>
                  <a:pt x="130631" y="89924"/>
                </a:lnTo>
                <a:lnTo>
                  <a:pt x="98495" y="128429"/>
                </a:lnTo>
                <a:lnTo>
                  <a:pt x="70150" y="171242"/>
                </a:lnTo>
                <a:lnTo>
                  <a:pt x="46016" y="216448"/>
                </a:lnTo>
                <a:lnTo>
                  <a:pt x="26514" y="262131"/>
                </a:lnTo>
                <a:lnTo>
                  <a:pt x="12064" y="306375"/>
                </a:lnTo>
                <a:lnTo>
                  <a:pt x="3086" y="347263"/>
                </a:lnTo>
                <a:lnTo>
                  <a:pt x="0" y="382880"/>
                </a:lnTo>
                <a:lnTo>
                  <a:pt x="8654" y="420221"/>
                </a:lnTo>
                <a:lnTo>
                  <a:pt x="31630" y="451114"/>
                </a:lnTo>
                <a:lnTo>
                  <a:pt x="64451" y="478609"/>
                </a:lnTo>
                <a:lnTo>
                  <a:pt x="102636" y="505760"/>
                </a:lnTo>
                <a:lnTo>
                  <a:pt x="141708" y="535619"/>
                </a:lnTo>
                <a:lnTo>
                  <a:pt x="177188" y="571239"/>
                </a:lnTo>
                <a:lnTo>
                  <a:pt x="204596" y="615671"/>
                </a:lnTo>
                <a:lnTo>
                  <a:pt x="217599" y="655440"/>
                </a:lnTo>
                <a:lnTo>
                  <a:pt x="226715" y="703242"/>
                </a:lnTo>
                <a:lnTo>
                  <a:pt x="233171" y="756633"/>
                </a:lnTo>
                <a:lnTo>
                  <a:pt x="238196" y="813167"/>
                </a:lnTo>
                <a:lnTo>
                  <a:pt x="243014" y="870401"/>
                </a:lnTo>
                <a:lnTo>
                  <a:pt x="248853" y="925890"/>
                </a:lnTo>
                <a:lnTo>
                  <a:pt x="256941" y="977190"/>
                </a:lnTo>
                <a:lnTo>
                  <a:pt x="268503" y="1021856"/>
                </a:lnTo>
                <a:lnTo>
                  <a:pt x="284767" y="1057443"/>
                </a:lnTo>
                <a:lnTo>
                  <a:pt x="338138" y="1095705"/>
                </a:lnTo>
                <a:lnTo>
                  <a:pt x="374361" y="1100321"/>
                </a:lnTo>
                <a:lnTo>
                  <a:pt x="414998" y="1096554"/>
                </a:lnTo>
                <a:lnTo>
                  <a:pt x="459420" y="1085603"/>
                </a:lnTo>
                <a:lnTo>
                  <a:pt x="506997" y="1068667"/>
                </a:lnTo>
                <a:lnTo>
                  <a:pt x="557101" y="1046944"/>
                </a:lnTo>
                <a:lnTo>
                  <a:pt x="609103" y="1021634"/>
                </a:lnTo>
                <a:lnTo>
                  <a:pt x="662372" y="993936"/>
                </a:lnTo>
                <a:lnTo>
                  <a:pt x="716279" y="965048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64377" y="2790825"/>
            <a:ext cx="53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[</a:t>
            </a:r>
            <a:r>
              <a:rPr sz="2400" dirty="0">
                <a:latin typeface="Times New Roman"/>
                <a:cs typeface="Times New Roman"/>
              </a:rPr>
              <a:t>i]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6492" y="6235702"/>
            <a:ext cx="80137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第 </a:t>
            </a:r>
            <a:fld id="{81D60167-4931-47E6-BA6A-407CBD079E47}" type="slidenum">
              <a:rPr sz="1400" dirty="0">
                <a:latin typeface="微软雅黑"/>
                <a:cs typeface="微软雅黑"/>
              </a:rPr>
              <a:t>118</a:t>
            </a:fld>
            <a:r>
              <a:rPr sz="1400" spc="-9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页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7890" y="6237226"/>
            <a:ext cx="739140" cy="260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微软雅黑"/>
                <a:cs typeface="微软雅黑"/>
              </a:rPr>
              <a:t>数据结构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90433" y="2091639"/>
            <a:ext cx="842644" cy="97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D[k]</a:t>
            </a:r>
            <a:endParaRPr sz="2400">
              <a:latin typeface="Times New Roman"/>
              <a:cs typeface="Times New Roman"/>
            </a:endParaRPr>
          </a:p>
          <a:p>
            <a:pPr marL="52451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latin typeface="Times New Roman"/>
                <a:cs typeface="Times New Roman"/>
              </a:rPr>
              <a:t>vk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3638" y="502996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算法思想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500"/>
            <a:ext cx="9144000" cy="536575"/>
          </a:xfrm>
          <a:custGeom>
            <a:avLst/>
            <a:gdLst/>
            <a:ahLst/>
            <a:cxnLst/>
            <a:rect l="l" t="t" r="r" b="b"/>
            <a:pathLst>
              <a:path w="9144000" h="536575">
                <a:moveTo>
                  <a:pt x="0" y="536448"/>
                </a:moveTo>
                <a:lnTo>
                  <a:pt x="9144000" y="536448"/>
                </a:lnTo>
                <a:lnTo>
                  <a:pt x="9144000" y="0"/>
                </a:lnTo>
                <a:lnTo>
                  <a:pt x="0" y="0"/>
                </a:lnTo>
                <a:lnTo>
                  <a:pt x="0" y="536448"/>
                </a:lnTo>
                <a:close/>
              </a:path>
            </a:pathLst>
          </a:custGeom>
          <a:solidFill>
            <a:srgbClr val="6C4B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26948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4">
                <a:moveTo>
                  <a:pt x="0" y="71627"/>
                </a:moveTo>
                <a:lnTo>
                  <a:pt x="9144000" y="71627"/>
                </a:lnTo>
                <a:lnTo>
                  <a:pt x="9144000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23" y="405384"/>
            <a:ext cx="134620" cy="173990"/>
          </a:xfrm>
          <a:custGeom>
            <a:avLst/>
            <a:gdLst/>
            <a:ahLst/>
            <a:cxnLst/>
            <a:rect l="l" t="t" r="r" b="b"/>
            <a:pathLst>
              <a:path w="134620" h="173990">
                <a:moveTo>
                  <a:pt x="0" y="0"/>
                </a:moveTo>
                <a:lnTo>
                  <a:pt x="0" y="173736"/>
                </a:lnTo>
                <a:lnTo>
                  <a:pt x="134112" y="86868"/>
                </a:lnTo>
                <a:lnTo>
                  <a:pt x="0" y="0"/>
                </a:lnTo>
                <a:close/>
              </a:path>
            </a:pathLst>
          </a:custGeom>
          <a:solidFill>
            <a:srgbClr val="76A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711" y="405384"/>
            <a:ext cx="134620" cy="173990"/>
          </a:xfrm>
          <a:custGeom>
            <a:avLst/>
            <a:gdLst/>
            <a:ahLst/>
            <a:cxnLst/>
            <a:rect l="l" t="t" r="r" b="b"/>
            <a:pathLst>
              <a:path w="134620" h="173990">
                <a:moveTo>
                  <a:pt x="0" y="0"/>
                </a:moveTo>
                <a:lnTo>
                  <a:pt x="0" y="173736"/>
                </a:lnTo>
                <a:lnTo>
                  <a:pt x="134112" y="86868"/>
                </a:lnTo>
                <a:lnTo>
                  <a:pt x="0" y="0"/>
                </a:lnTo>
                <a:close/>
              </a:path>
            </a:pathLst>
          </a:custGeom>
          <a:solidFill>
            <a:srgbClr val="76A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931" y="405384"/>
            <a:ext cx="134620" cy="173990"/>
          </a:xfrm>
          <a:custGeom>
            <a:avLst/>
            <a:gdLst/>
            <a:ahLst/>
            <a:cxnLst/>
            <a:rect l="l" t="t" r="r" b="b"/>
            <a:pathLst>
              <a:path w="134620" h="173990">
                <a:moveTo>
                  <a:pt x="0" y="0"/>
                </a:moveTo>
                <a:lnTo>
                  <a:pt x="0" y="173736"/>
                </a:lnTo>
                <a:lnTo>
                  <a:pt x="134112" y="86868"/>
                </a:lnTo>
                <a:lnTo>
                  <a:pt x="0" y="0"/>
                </a:lnTo>
                <a:close/>
              </a:path>
            </a:pathLst>
          </a:custGeom>
          <a:solidFill>
            <a:srgbClr val="76A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7497" y="1363217"/>
            <a:ext cx="368935" cy="266700"/>
          </a:xfrm>
          <a:custGeom>
            <a:avLst/>
            <a:gdLst/>
            <a:ahLst/>
            <a:cxnLst/>
            <a:rect l="l" t="t" r="r" b="b"/>
            <a:pathLst>
              <a:path w="368935" h="266700">
                <a:moveTo>
                  <a:pt x="0" y="133350"/>
                </a:moveTo>
                <a:lnTo>
                  <a:pt x="9400" y="91196"/>
                </a:lnTo>
                <a:lnTo>
                  <a:pt x="35576" y="54589"/>
                </a:lnTo>
                <a:lnTo>
                  <a:pt x="75492" y="25725"/>
                </a:lnTo>
                <a:lnTo>
                  <a:pt x="126114" y="6797"/>
                </a:lnTo>
                <a:lnTo>
                  <a:pt x="184404" y="0"/>
                </a:lnTo>
                <a:lnTo>
                  <a:pt x="242693" y="6797"/>
                </a:lnTo>
                <a:lnTo>
                  <a:pt x="293315" y="25725"/>
                </a:lnTo>
                <a:lnTo>
                  <a:pt x="333231" y="54589"/>
                </a:lnTo>
                <a:lnTo>
                  <a:pt x="359407" y="91196"/>
                </a:lnTo>
                <a:lnTo>
                  <a:pt x="368808" y="133350"/>
                </a:lnTo>
                <a:lnTo>
                  <a:pt x="359407" y="175503"/>
                </a:lnTo>
                <a:lnTo>
                  <a:pt x="333231" y="212110"/>
                </a:lnTo>
                <a:lnTo>
                  <a:pt x="293315" y="240974"/>
                </a:lnTo>
                <a:lnTo>
                  <a:pt x="242693" y="259902"/>
                </a:lnTo>
                <a:lnTo>
                  <a:pt x="184404" y="266700"/>
                </a:lnTo>
                <a:lnTo>
                  <a:pt x="126114" y="259902"/>
                </a:lnTo>
                <a:lnTo>
                  <a:pt x="75492" y="240974"/>
                </a:lnTo>
                <a:lnTo>
                  <a:pt x="35576" y="212110"/>
                </a:lnTo>
                <a:lnTo>
                  <a:pt x="9400" y="175503"/>
                </a:lnTo>
                <a:lnTo>
                  <a:pt x="0" y="1333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1313" y="1321130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7845" y="2219705"/>
            <a:ext cx="367665" cy="295910"/>
          </a:xfrm>
          <a:custGeom>
            <a:avLst/>
            <a:gdLst/>
            <a:ahLst/>
            <a:cxnLst/>
            <a:rect l="l" t="t" r="r" b="b"/>
            <a:pathLst>
              <a:path w="367664" h="295910">
                <a:moveTo>
                  <a:pt x="0" y="147827"/>
                </a:moveTo>
                <a:lnTo>
                  <a:pt x="6556" y="108523"/>
                </a:lnTo>
                <a:lnTo>
                  <a:pt x="25061" y="73208"/>
                </a:lnTo>
                <a:lnTo>
                  <a:pt x="53768" y="43291"/>
                </a:lnTo>
                <a:lnTo>
                  <a:pt x="90931" y="20178"/>
                </a:lnTo>
                <a:lnTo>
                  <a:pt x="134805" y="5279"/>
                </a:lnTo>
                <a:lnTo>
                  <a:pt x="183642" y="0"/>
                </a:lnTo>
                <a:lnTo>
                  <a:pt x="232478" y="5279"/>
                </a:lnTo>
                <a:lnTo>
                  <a:pt x="276352" y="20178"/>
                </a:lnTo>
                <a:lnTo>
                  <a:pt x="313515" y="43291"/>
                </a:lnTo>
                <a:lnTo>
                  <a:pt x="342222" y="73208"/>
                </a:lnTo>
                <a:lnTo>
                  <a:pt x="360727" y="108523"/>
                </a:lnTo>
                <a:lnTo>
                  <a:pt x="367284" y="147827"/>
                </a:lnTo>
                <a:lnTo>
                  <a:pt x="360727" y="187132"/>
                </a:lnTo>
                <a:lnTo>
                  <a:pt x="342222" y="222447"/>
                </a:lnTo>
                <a:lnTo>
                  <a:pt x="313515" y="252364"/>
                </a:lnTo>
                <a:lnTo>
                  <a:pt x="276352" y="275477"/>
                </a:lnTo>
                <a:lnTo>
                  <a:pt x="232478" y="290376"/>
                </a:lnTo>
                <a:lnTo>
                  <a:pt x="183642" y="295655"/>
                </a:lnTo>
                <a:lnTo>
                  <a:pt x="134805" y="290376"/>
                </a:lnTo>
                <a:lnTo>
                  <a:pt x="90932" y="275477"/>
                </a:lnTo>
                <a:lnTo>
                  <a:pt x="53768" y="252364"/>
                </a:lnTo>
                <a:lnTo>
                  <a:pt x="25061" y="222447"/>
                </a:lnTo>
                <a:lnTo>
                  <a:pt x="6556" y="187132"/>
                </a:lnTo>
                <a:lnTo>
                  <a:pt x="0" y="1478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329" y="2219705"/>
            <a:ext cx="368935" cy="266700"/>
          </a:xfrm>
          <a:custGeom>
            <a:avLst/>
            <a:gdLst/>
            <a:ahLst/>
            <a:cxnLst/>
            <a:rect l="l" t="t" r="r" b="b"/>
            <a:pathLst>
              <a:path w="368934" h="266700">
                <a:moveTo>
                  <a:pt x="0" y="133350"/>
                </a:moveTo>
                <a:lnTo>
                  <a:pt x="9401" y="91196"/>
                </a:lnTo>
                <a:lnTo>
                  <a:pt x="35579" y="54589"/>
                </a:lnTo>
                <a:lnTo>
                  <a:pt x="75498" y="25725"/>
                </a:lnTo>
                <a:lnTo>
                  <a:pt x="126118" y="6797"/>
                </a:lnTo>
                <a:lnTo>
                  <a:pt x="184404" y="0"/>
                </a:lnTo>
                <a:lnTo>
                  <a:pt x="242689" y="6797"/>
                </a:lnTo>
                <a:lnTo>
                  <a:pt x="293309" y="25725"/>
                </a:lnTo>
                <a:lnTo>
                  <a:pt x="333228" y="54589"/>
                </a:lnTo>
                <a:lnTo>
                  <a:pt x="359406" y="91196"/>
                </a:lnTo>
                <a:lnTo>
                  <a:pt x="368808" y="133350"/>
                </a:lnTo>
                <a:lnTo>
                  <a:pt x="359406" y="175503"/>
                </a:lnTo>
                <a:lnTo>
                  <a:pt x="333228" y="212110"/>
                </a:lnTo>
                <a:lnTo>
                  <a:pt x="293309" y="240974"/>
                </a:lnTo>
                <a:lnTo>
                  <a:pt x="242689" y="259902"/>
                </a:lnTo>
                <a:lnTo>
                  <a:pt x="184404" y="266700"/>
                </a:lnTo>
                <a:lnTo>
                  <a:pt x="126118" y="259902"/>
                </a:lnTo>
                <a:lnTo>
                  <a:pt x="75498" y="240974"/>
                </a:lnTo>
                <a:lnTo>
                  <a:pt x="35579" y="212110"/>
                </a:lnTo>
                <a:lnTo>
                  <a:pt x="9401" y="175503"/>
                </a:lnTo>
                <a:lnTo>
                  <a:pt x="0" y="1333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5094" y="3019805"/>
            <a:ext cx="368935" cy="265430"/>
          </a:xfrm>
          <a:custGeom>
            <a:avLst/>
            <a:gdLst/>
            <a:ahLst/>
            <a:cxnLst/>
            <a:rect l="l" t="t" r="r" b="b"/>
            <a:pathLst>
              <a:path w="368935" h="265429">
                <a:moveTo>
                  <a:pt x="0" y="132587"/>
                </a:moveTo>
                <a:lnTo>
                  <a:pt x="9400" y="90659"/>
                </a:lnTo>
                <a:lnTo>
                  <a:pt x="35576" y="54260"/>
                </a:lnTo>
                <a:lnTo>
                  <a:pt x="75492" y="25566"/>
                </a:lnTo>
                <a:lnTo>
                  <a:pt x="126114" y="6754"/>
                </a:lnTo>
                <a:lnTo>
                  <a:pt x="184404" y="0"/>
                </a:lnTo>
                <a:lnTo>
                  <a:pt x="242693" y="6754"/>
                </a:lnTo>
                <a:lnTo>
                  <a:pt x="293315" y="25566"/>
                </a:lnTo>
                <a:lnTo>
                  <a:pt x="333231" y="54260"/>
                </a:lnTo>
                <a:lnTo>
                  <a:pt x="359407" y="90659"/>
                </a:lnTo>
                <a:lnTo>
                  <a:pt x="368808" y="132587"/>
                </a:lnTo>
                <a:lnTo>
                  <a:pt x="359407" y="174516"/>
                </a:lnTo>
                <a:lnTo>
                  <a:pt x="333231" y="210915"/>
                </a:lnTo>
                <a:lnTo>
                  <a:pt x="293315" y="239609"/>
                </a:lnTo>
                <a:lnTo>
                  <a:pt x="242693" y="258421"/>
                </a:lnTo>
                <a:lnTo>
                  <a:pt x="184404" y="265175"/>
                </a:lnTo>
                <a:lnTo>
                  <a:pt x="126114" y="258421"/>
                </a:lnTo>
                <a:lnTo>
                  <a:pt x="75492" y="239609"/>
                </a:lnTo>
                <a:lnTo>
                  <a:pt x="35576" y="210915"/>
                </a:lnTo>
                <a:lnTo>
                  <a:pt x="9400" y="174516"/>
                </a:lnTo>
                <a:lnTo>
                  <a:pt x="0" y="13258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329" y="3687317"/>
            <a:ext cx="368935" cy="266700"/>
          </a:xfrm>
          <a:custGeom>
            <a:avLst/>
            <a:gdLst/>
            <a:ahLst/>
            <a:cxnLst/>
            <a:rect l="l" t="t" r="r" b="b"/>
            <a:pathLst>
              <a:path w="368934" h="266700">
                <a:moveTo>
                  <a:pt x="0" y="133349"/>
                </a:moveTo>
                <a:lnTo>
                  <a:pt x="9401" y="91196"/>
                </a:lnTo>
                <a:lnTo>
                  <a:pt x="35579" y="54589"/>
                </a:lnTo>
                <a:lnTo>
                  <a:pt x="75498" y="25725"/>
                </a:lnTo>
                <a:lnTo>
                  <a:pt x="126118" y="6797"/>
                </a:lnTo>
                <a:lnTo>
                  <a:pt x="184404" y="0"/>
                </a:lnTo>
                <a:lnTo>
                  <a:pt x="242689" y="6797"/>
                </a:lnTo>
                <a:lnTo>
                  <a:pt x="293309" y="25725"/>
                </a:lnTo>
                <a:lnTo>
                  <a:pt x="333228" y="54589"/>
                </a:lnTo>
                <a:lnTo>
                  <a:pt x="359406" y="91196"/>
                </a:lnTo>
                <a:lnTo>
                  <a:pt x="368808" y="133349"/>
                </a:lnTo>
                <a:lnTo>
                  <a:pt x="359406" y="175503"/>
                </a:lnTo>
                <a:lnTo>
                  <a:pt x="333228" y="212110"/>
                </a:lnTo>
                <a:lnTo>
                  <a:pt x="293309" y="240974"/>
                </a:lnTo>
                <a:lnTo>
                  <a:pt x="242689" y="259902"/>
                </a:lnTo>
                <a:lnTo>
                  <a:pt x="184404" y="266699"/>
                </a:lnTo>
                <a:lnTo>
                  <a:pt x="126118" y="259902"/>
                </a:lnTo>
                <a:lnTo>
                  <a:pt x="75498" y="240974"/>
                </a:lnTo>
                <a:lnTo>
                  <a:pt x="35579" y="212110"/>
                </a:lnTo>
                <a:lnTo>
                  <a:pt x="9401" y="175503"/>
                </a:lnTo>
                <a:lnTo>
                  <a:pt x="0" y="13334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7560" y="364617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v1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3217" y="3595878"/>
            <a:ext cx="367665" cy="342900"/>
          </a:xfrm>
          <a:custGeom>
            <a:avLst/>
            <a:gdLst/>
            <a:ahLst/>
            <a:cxnLst/>
            <a:rect l="l" t="t" r="r" b="b"/>
            <a:pathLst>
              <a:path w="367664" h="342900">
                <a:moveTo>
                  <a:pt x="0" y="171450"/>
                </a:moveTo>
                <a:lnTo>
                  <a:pt x="6556" y="125853"/>
                </a:lnTo>
                <a:lnTo>
                  <a:pt x="25061" y="84892"/>
                </a:lnTo>
                <a:lnTo>
                  <a:pt x="53768" y="50196"/>
                </a:lnTo>
                <a:lnTo>
                  <a:pt x="90931" y="23396"/>
                </a:lnTo>
                <a:lnTo>
                  <a:pt x="134805" y="6120"/>
                </a:lnTo>
                <a:lnTo>
                  <a:pt x="183642" y="0"/>
                </a:lnTo>
                <a:lnTo>
                  <a:pt x="232478" y="6120"/>
                </a:lnTo>
                <a:lnTo>
                  <a:pt x="276352" y="23396"/>
                </a:lnTo>
                <a:lnTo>
                  <a:pt x="313515" y="50196"/>
                </a:lnTo>
                <a:lnTo>
                  <a:pt x="342222" y="84892"/>
                </a:lnTo>
                <a:lnTo>
                  <a:pt x="360727" y="125853"/>
                </a:lnTo>
                <a:lnTo>
                  <a:pt x="367284" y="171450"/>
                </a:lnTo>
                <a:lnTo>
                  <a:pt x="360727" y="217046"/>
                </a:lnTo>
                <a:lnTo>
                  <a:pt x="342222" y="258007"/>
                </a:lnTo>
                <a:lnTo>
                  <a:pt x="313515" y="292703"/>
                </a:lnTo>
                <a:lnTo>
                  <a:pt x="276352" y="319503"/>
                </a:lnTo>
                <a:lnTo>
                  <a:pt x="232478" y="336779"/>
                </a:lnTo>
                <a:lnTo>
                  <a:pt x="183642" y="342900"/>
                </a:lnTo>
                <a:lnTo>
                  <a:pt x="134805" y="336779"/>
                </a:lnTo>
                <a:lnTo>
                  <a:pt x="90932" y="319503"/>
                </a:lnTo>
                <a:lnTo>
                  <a:pt x="53768" y="292703"/>
                </a:lnTo>
                <a:lnTo>
                  <a:pt x="25061" y="258007"/>
                </a:lnTo>
                <a:lnTo>
                  <a:pt x="6556" y="217046"/>
                </a:lnTo>
                <a:lnTo>
                  <a:pt x="0" y="17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686" y="1620774"/>
            <a:ext cx="896619" cy="614680"/>
          </a:xfrm>
          <a:custGeom>
            <a:avLst/>
            <a:gdLst/>
            <a:ahLst/>
            <a:cxnLst/>
            <a:rect l="l" t="t" r="r" b="b"/>
            <a:pathLst>
              <a:path w="896619" h="614680">
                <a:moveTo>
                  <a:pt x="727655" y="90953"/>
                </a:moveTo>
                <a:lnTo>
                  <a:pt x="0" y="583183"/>
                </a:lnTo>
                <a:lnTo>
                  <a:pt x="21335" y="614679"/>
                </a:lnTo>
                <a:lnTo>
                  <a:pt x="749041" y="122540"/>
                </a:lnTo>
                <a:lnTo>
                  <a:pt x="727655" y="90953"/>
                </a:lnTo>
                <a:close/>
              </a:path>
              <a:path w="896619" h="614680">
                <a:moveTo>
                  <a:pt x="816953" y="80263"/>
                </a:moveTo>
                <a:lnTo>
                  <a:pt x="743458" y="80263"/>
                </a:lnTo>
                <a:lnTo>
                  <a:pt x="764794" y="111886"/>
                </a:lnTo>
                <a:lnTo>
                  <a:pt x="749041" y="122540"/>
                </a:lnTo>
                <a:lnTo>
                  <a:pt x="759714" y="138302"/>
                </a:lnTo>
                <a:lnTo>
                  <a:pt x="816953" y="80263"/>
                </a:lnTo>
                <a:close/>
              </a:path>
              <a:path w="896619" h="614680">
                <a:moveTo>
                  <a:pt x="743458" y="80263"/>
                </a:moveTo>
                <a:lnTo>
                  <a:pt x="727655" y="90953"/>
                </a:lnTo>
                <a:lnTo>
                  <a:pt x="749041" y="122540"/>
                </a:lnTo>
                <a:lnTo>
                  <a:pt x="764794" y="111886"/>
                </a:lnTo>
                <a:lnTo>
                  <a:pt x="743458" y="80263"/>
                </a:lnTo>
                <a:close/>
              </a:path>
              <a:path w="896619" h="614680">
                <a:moveTo>
                  <a:pt x="896112" y="0"/>
                </a:moveTo>
                <a:lnTo>
                  <a:pt x="716978" y="75183"/>
                </a:lnTo>
                <a:lnTo>
                  <a:pt x="727655" y="90953"/>
                </a:lnTo>
                <a:lnTo>
                  <a:pt x="743458" y="80263"/>
                </a:lnTo>
                <a:lnTo>
                  <a:pt x="816953" y="80263"/>
                </a:lnTo>
                <a:lnTo>
                  <a:pt x="89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7538" y="1620774"/>
            <a:ext cx="970280" cy="615315"/>
          </a:xfrm>
          <a:custGeom>
            <a:avLst/>
            <a:gdLst/>
            <a:ahLst/>
            <a:cxnLst/>
            <a:rect l="l" t="t" r="r" b="b"/>
            <a:pathLst>
              <a:path w="970280" h="615314">
                <a:moveTo>
                  <a:pt x="171681" y="84598"/>
                </a:moveTo>
                <a:lnTo>
                  <a:pt x="151507" y="116991"/>
                </a:lnTo>
                <a:lnTo>
                  <a:pt x="950087" y="615061"/>
                </a:lnTo>
                <a:lnTo>
                  <a:pt x="970153" y="582803"/>
                </a:lnTo>
                <a:lnTo>
                  <a:pt x="171681" y="84598"/>
                </a:lnTo>
                <a:close/>
              </a:path>
              <a:path w="970280" h="615314">
                <a:moveTo>
                  <a:pt x="0" y="0"/>
                </a:moveTo>
                <a:lnTo>
                  <a:pt x="141478" y="133096"/>
                </a:lnTo>
                <a:lnTo>
                  <a:pt x="151507" y="116991"/>
                </a:lnTo>
                <a:lnTo>
                  <a:pt x="135382" y="106934"/>
                </a:lnTo>
                <a:lnTo>
                  <a:pt x="155575" y="74549"/>
                </a:lnTo>
                <a:lnTo>
                  <a:pt x="177940" y="74549"/>
                </a:lnTo>
                <a:lnTo>
                  <a:pt x="181737" y="68453"/>
                </a:lnTo>
                <a:lnTo>
                  <a:pt x="0" y="0"/>
                </a:lnTo>
                <a:close/>
              </a:path>
              <a:path w="970280" h="615314">
                <a:moveTo>
                  <a:pt x="155575" y="74549"/>
                </a:moveTo>
                <a:lnTo>
                  <a:pt x="135382" y="106934"/>
                </a:lnTo>
                <a:lnTo>
                  <a:pt x="151507" y="116991"/>
                </a:lnTo>
                <a:lnTo>
                  <a:pt x="171681" y="84598"/>
                </a:lnTo>
                <a:lnTo>
                  <a:pt x="155575" y="74549"/>
                </a:lnTo>
                <a:close/>
              </a:path>
              <a:path w="970280" h="615314">
                <a:moveTo>
                  <a:pt x="177940" y="74549"/>
                </a:moveTo>
                <a:lnTo>
                  <a:pt x="155575" y="74549"/>
                </a:lnTo>
                <a:lnTo>
                  <a:pt x="171681" y="84598"/>
                </a:lnTo>
                <a:lnTo>
                  <a:pt x="177940" y="74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22119" y="1710308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5881" y="2317114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1725180" y="57134"/>
                </a:moveTo>
                <a:lnTo>
                  <a:pt x="1725180" y="76199"/>
                </a:lnTo>
                <a:lnTo>
                  <a:pt x="1820749" y="57149"/>
                </a:lnTo>
                <a:lnTo>
                  <a:pt x="1725180" y="57134"/>
                </a:lnTo>
                <a:close/>
              </a:path>
              <a:path w="1915795" h="76200">
                <a:moveTo>
                  <a:pt x="1725180" y="19034"/>
                </a:moveTo>
                <a:lnTo>
                  <a:pt x="1725180" y="57134"/>
                </a:lnTo>
                <a:lnTo>
                  <a:pt x="1744230" y="57149"/>
                </a:lnTo>
                <a:lnTo>
                  <a:pt x="1744230" y="19049"/>
                </a:lnTo>
                <a:lnTo>
                  <a:pt x="1725180" y="19034"/>
                </a:lnTo>
                <a:close/>
              </a:path>
              <a:path w="1915795" h="76200">
                <a:moveTo>
                  <a:pt x="1725180" y="0"/>
                </a:moveTo>
                <a:lnTo>
                  <a:pt x="1725180" y="19034"/>
                </a:lnTo>
                <a:lnTo>
                  <a:pt x="1744230" y="19049"/>
                </a:lnTo>
                <a:lnTo>
                  <a:pt x="1744230" y="57149"/>
                </a:lnTo>
                <a:lnTo>
                  <a:pt x="1820749" y="57149"/>
                </a:lnTo>
                <a:lnTo>
                  <a:pt x="1915680" y="38226"/>
                </a:lnTo>
                <a:lnTo>
                  <a:pt x="1725180" y="0"/>
                </a:lnTo>
                <a:close/>
              </a:path>
              <a:path w="1915795" h="76200">
                <a:moveTo>
                  <a:pt x="25" y="17652"/>
                </a:moveTo>
                <a:lnTo>
                  <a:pt x="0" y="55752"/>
                </a:lnTo>
                <a:lnTo>
                  <a:pt x="1725180" y="57134"/>
                </a:lnTo>
                <a:lnTo>
                  <a:pt x="1725180" y="19034"/>
                </a:lnTo>
                <a:lnTo>
                  <a:pt x="25" y="17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30935" y="204381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5498" y="2503932"/>
            <a:ext cx="879475" cy="1163955"/>
          </a:xfrm>
          <a:custGeom>
            <a:avLst/>
            <a:gdLst/>
            <a:ahLst/>
            <a:cxnLst/>
            <a:rect l="l" t="t" r="r" b="b"/>
            <a:pathLst>
              <a:path w="879475" h="1163954">
                <a:moveTo>
                  <a:pt x="749808" y="1022604"/>
                </a:moveTo>
                <a:lnTo>
                  <a:pt x="734568" y="1034034"/>
                </a:lnTo>
                <a:lnTo>
                  <a:pt x="879348" y="1163574"/>
                </a:lnTo>
                <a:lnTo>
                  <a:pt x="819216" y="1037844"/>
                </a:lnTo>
                <a:lnTo>
                  <a:pt x="761238" y="1037844"/>
                </a:lnTo>
                <a:lnTo>
                  <a:pt x="749808" y="1022604"/>
                </a:lnTo>
                <a:close/>
              </a:path>
              <a:path w="879475" h="1163954">
                <a:moveTo>
                  <a:pt x="780288" y="999744"/>
                </a:moveTo>
                <a:lnTo>
                  <a:pt x="749808" y="1022604"/>
                </a:lnTo>
                <a:lnTo>
                  <a:pt x="761238" y="1037844"/>
                </a:lnTo>
                <a:lnTo>
                  <a:pt x="791718" y="1014984"/>
                </a:lnTo>
                <a:lnTo>
                  <a:pt x="780288" y="999744"/>
                </a:lnTo>
                <a:close/>
              </a:path>
              <a:path w="879475" h="1163954">
                <a:moveTo>
                  <a:pt x="795528" y="988313"/>
                </a:moveTo>
                <a:lnTo>
                  <a:pt x="780288" y="999744"/>
                </a:lnTo>
                <a:lnTo>
                  <a:pt x="791718" y="1014984"/>
                </a:lnTo>
                <a:lnTo>
                  <a:pt x="761238" y="1037844"/>
                </a:lnTo>
                <a:lnTo>
                  <a:pt x="819216" y="1037844"/>
                </a:lnTo>
                <a:lnTo>
                  <a:pt x="795528" y="988313"/>
                </a:lnTo>
                <a:close/>
              </a:path>
              <a:path w="879475" h="1163954">
                <a:moveTo>
                  <a:pt x="30479" y="0"/>
                </a:moveTo>
                <a:lnTo>
                  <a:pt x="0" y="22859"/>
                </a:lnTo>
                <a:lnTo>
                  <a:pt x="749808" y="1022604"/>
                </a:lnTo>
                <a:lnTo>
                  <a:pt x="780288" y="999744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9325" y="2910586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11046" y="1686305"/>
            <a:ext cx="605790" cy="1341755"/>
          </a:xfrm>
          <a:custGeom>
            <a:avLst/>
            <a:gdLst/>
            <a:ahLst/>
            <a:cxnLst/>
            <a:rect l="l" t="t" r="r" b="b"/>
            <a:pathLst>
              <a:path w="605789" h="1341755">
                <a:moveTo>
                  <a:pt x="94272" y="166585"/>
                </a:moveTo>
                <a:lnTo>
                  <a:pt x="59463" y="181929"/>
                </a:lnTo>
                <a:lnTo>
                  <a:pt x="570865" y="1341247"/>
                </a:lnTo>
                <a:lnTo>
                  <a:pt x="605663" y="1325753"/>
                </a:lnTo>
                <a:lnTo>
                  <a:pt x="94272" y="166585"/>
                </a:lnTo>
                <a:close/>
              </a:path>
              <a:path w="605789" h="1341755">
                <a:moveTo>
                  <a:pt x="0" y="0"/>
                </a:moveTo>
                <a:lnTo>
                  <a:pt x="42037" y="189611"/>
                </a:lnTo>
                <a:lnTo>
                  <a:pt x="59463" y="181929"/>
                </a:lnTo>
                <a:lnTo>
                  <a:pt x="51816" y="164592"/>
                </a:lnTo>
                <a:lnTo>
                  <a:pt x="86614" y="149225"/>
                </a:lnTo>
                <a:lnTo>
                  <a:pt x="104970" y="149225"/>
                </a:lnTo>
                <a:lnTo>
                  <a:pt x="0" y="0"/>
                </a:lnTo>
                <a:close/>
              </a:path>
              <a:path w="605789" h="1341755">
                <a:moveTo>
                  <a:pt x="86614" y="149225"/>
                </a:moveTo>
                <a:lnTo>
                  <a:pt x="51816" y="164592"/>
                </a:lnTo>
                <a:lnTo>
                  <a:pt x="59463" y="181929"/>
                </a:lnTo>
                <a:lnTo>
                  <a:pt x="94272" y="166585"/>
                </a:lnTo>
                <a:lnTo>
                  <a:pt x="86614" y="149225"/>
                </a:lnTo>
                <a:close/>
              </a:path>
              <a:path w="605789" h="1341755">
                <a:moveTo>
                  <a:pt x="104970" y="149225"/>
                </a:moveTo>
                <a:lnTo>
                  <a:pt x="86614" y="149225"/>
                </a:lnTo>
                <a:lnTo>
                  <a:pt x="94272" y="166585"/>
                </a:lnTo>
                <a:lnTo>
                  <a:pt x="111760" y="158877"/>
                </a:lnTo>
                <a:lnTo>
                  <a:pt x="104970" y="149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89277" y="257721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54173" y="2474976"/>
            <a:ext cx="466725" cy="616585"/>
          </a:xfrm>
          <a:custGeom>
            <a:avLst/>
            <a:gdLst/>
            <a:ahLst/>
            <a:cxnLst/>
            <a:rect l="l" t="t" r="r" b="b"/>
            <a:pathLst>
              <a:path w="466725" h="616585">
                <a:moveTo>
                  <a:pt x="83311" y="440944"/>
                </a:moveTo>
                <a:lnTo>
                  <a:pt x="0" y="616458"/>
                </a:lnTo>
                <a:lnTo>
                  <a:pt x="140164" y="490347"/>
                </a:lnTo>
                <a:lnTo>
                  <a:pt x="117728" y="490347"/>
                </a:lnTo>
                <a:lnTo>
                  <a:pt x="87248" y="467614"/>
                </a:lnTo>
                <a:lnTo>
                  <a:pt x="98616" y="452366"/>
                </a:lnTo>
                <a:lnTo>
                  <a:pt x="83311" y="440944"/>
                </a:lnTo>
                <a:close/>
              </a:path>
              <a:path w="466725" h="616585">
                <a:moveTo>
                  <a:pt x="98616" y="452366"/>
                </a:moveTo>
                <a:lnTo>
                  <a:pt x="87248" y="467614"/>
                </a:lnTo>
                <a:lnTo>
                  <a:pt x="117728" y="490347"/>
                </a:lnTo>
                <a:lnTo>
                  <a:pt x="129090" y="475111"/>
                </a:lnTo>
                <a:lnTo>
                  <a:pt x="98616" y="452366"/>
                </a:lnTo>
                <a:close/>
              </a:path>
              <a:path w="466725" h="616585">
                <a:moveTo>
                  <a:pt x="129090" y="475111"/>
                </a:moveTo>
                <a:lnTo>
                  <a:pt x="117728" y="490347"/>
                </a:lnTo>
                <a:lnTo>
                  <a:pt x="140164" y="490347"/>
                </a:lnTo>
                <a:lnTo>
                  <a:pt x="144398" y="486537"/>
                </a:lnTo>
                <a:lnTo>
                  <a:pt x="129090" y="475111"/>
                </a:lnTo>
                <a:close/>
              </a:path>
              <a:path w="466725" h="616585">
                <a:moveTo>
                  <a:pt x="435863" y="0"/>
                </a:moveTo>
                <a:lnTo>
                  <a:pt x="98616" y="452366"/>
                </a:lnTo>
                <a:lnTo>
                  <a:pt x="129090" y="475111"/>
                </a:lnTo>
                <a:lnTo>
                  <a:pt x="466343" y="22859"/>
                </a:lnTo>
                <a:lnTo>
                  <a:pt x="435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73832" y="2023527"/>
            <a:ext cx="428625" cy="97536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Times New Roman"/>
                <a:cs typeface="Times New Roman"/>
              </a:rPr>
              <a:t>v4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spc="5" dirty="0"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22805" y="3236214"/>
            <a:ext cx="388620" cy="463550"/>
          </a:xfrm>
          <a:custGeom>
            <a:avLst/>
            <a:gdLst/>
            <a:ahLst/>
            <a:cxnLst/>
            <a:rect l="l" t="t" r="r" b="b"/>
            <a:pathLst>
              <a:path w="388619" h="463550">
                <a:moveTo>
                  <a:pt x="251966" y="134613"/>
                </a:moveTo>
                <a:lnTo>
                  <a:pt x="0" y="438912"/>
                </a:lnTo>
                <a:lnTo>
                  <a:pt x="29463" y="463296"/>
                </a:lnTo>
                <a:lnTo>
                  <a:pt x="281364" y="158931"/>
                </a:lnTo>
                <a:lnTo>
                  <a:pt x="251966" y="134613"/>
                </a:lnTo>
                <a:close/>
              </a:path>
              <a:path w="388619" h="463550">
                <a:moveTo>
                  <a:pt x="323584" y="119888"/>
                </a:moveTo>
                <a:lnTo>
                  <a:pt x="264159" y="119888"/>
                </a:lnTo>
                <a:lnTo>
                  <a:pt x="293496" y="144272"/>
                </a:lnTo>
                <a:lnTo>
                  <a:pt x="281364" y="158931"/>
                </a:lnTo>
                <a:lnTo>
                  <a:pt x="296036" y="171069"/>
                </a:lnTo>
                <a:lnTo>
                  <a:pt x="323584" y="119888"/>
                </a:lnTo>
                <a:close/>
              </a:path>
              <a:path w="388619" h="463550">
                <a:moveTo>
                  <a:pt x="264159" y="119888"/>
                </a:moveTo>
                <a:lnTo>
                  <a:pt x="251966" y="134613"/>
                </a:lnTo>
                <a:lnTo>
                  <a:pt x="281364" y="158931"/>
                </a:lnTo>
                <a:lnTo>
                  <a:pt x="293496" y="144272"/>
                </a:lnTo>
                <a:lnTo>
                  <a:pt x="264159" y="119888"/>
                </a:lnTo>
                <a:close/>
              </a:path>
              <a:path w="388619" h="463550">
                <a:moveTo>
                  <a:pt x="388111" y="0"/>
                </a:moveTo>
                <a:lnTo>
                  <a:pt x="237235" y="122428"/>
                </a:lnTo>
                <a:lnTo>
                  <a:pt x="251966" y="134613"/>
                </a:lnTo>
                <a:lnTo>
                  <a:pt x="264159" y="119888"/>
                </a:lnTo>
                <a:lnTo>
                  <a:pt x="323584" y="119888"/>
                </a:lnTo>
                <a:lnTo>
                  <a:pt x="388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41527" y="2818038"/>
            <a:ext cx="1317625" cy="956944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365"/>
              </a:spcBef>
            </a:pPr>
            <a:r>
              <a:rPr sz="2000" dirty="0">
                <a:latin typeface="Times New Roman"/>
                <a:cs typeface="Times New Roman"/>
              </a:rPr>
              <a:t>v3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65"/>
              </a:spcBef>
              <a:tabLst>
                <a:tab pos="476884" algn="l"/>
                <a:tab pos="890269" algn="l"/>
              </a:tabLst>
            </a:pPr>
            <a:r>
              <a:rPr sz="2000" dirty="0">
                <a:latin typeface="Times New Roman"/>
                <a:cs typeface="Times New Roman"/>
              </a:rPr>
              <a:t>5	</a:t>
            </a:r>
            <a:r>
              <a:rPr sz="3000" baseline="-33333" dirty="0">
                <a:latin typeface="Times New Roman"/>
                <a:cs typeface="Times New Roman"/>
              </a:rPr>
              <a:t>v2	</a:t>
            </a:r>
            <a:r>
              <a:rPr sz="2000" spc="5" dirty="0"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5518" y="3755135"/>
            <a:ext cx="719455" cy="114300"/>
          </a:xfrm>
          <a:custGeom>
            <a:avLst/>
            <a:gdLst/>
            <a:ahLst/>
            <a:cxnLst/>
            <a:rect l="l" t="t" r="r" b="b"/>
            <a:pathLst>
              <a:path w="719455" h="114300">
                <a:moveTo>
                  <a:pt x="605028" y="0"/>
                </a:moveTo>
                <a:lnTo>
                  <a:pt x="605028" y="114300"/>
                </a:lnTo>
                <a:lnTo>
                  <a:pt x="681228" y="76200"/>
                </a:lnTo>
                <a:lnTo>
                  <a:pt x="624078" y="76200"/>
                </a:lnTo>
                <a:lnTo>
                  <a:pt x="624078" y="38100"/>
                </a:lnTo>
                <a:lnTo>
                  <a:pt x="681228" y="38100"/>
                </a:lnTo>
                <a:lnTo>
                  <a:pt x="605028" y="0"/>
                </a:lnTo>
                <a:close/>
              </a:path>
              <a:path w="719455" h="114300">
                <a:moveTo>
                  <a:pt x="605028" y="38099"/>
                </a:moveTo>
                <a:lnTo>
                  <a:pt x="0" y="38100"/>
                </a:lnTo>
                <a:lnTo>
                  <a:pt x="0" y="76200"/>
                </a:lnTo>
                <a:lnTo>
                  <a:pt x="605028" y="76200"/>
                </a:lnTo>
                <a:lnTo>
                  <a:pt x="605028" y="38099"/>
                </a:lnTo>
                <a:close/>
              </a:path>
              <a:path w="719455" h="114300">
                <a:moveTo>
                  <a:pt x="681228" y="38100"/>
                </a:moveTo>
                <a:lnTo>
                  <a:pt x="624078" y="38100"/>
                </a:lnTo>
                <a:lnTo>
                  <a:pt x="624078" y="76200"/>
                </a:lnTo>
                <a:lnTo>
                  <a:pt x="681228" y="76200"/>
                </a:lnTo>
                <a:lnTo>
                  <a:pt x="719328" y="57150"/>
                </a:lnTo>
                <a:lnTo>
                  <a:pt x="6812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562" y="2494914"/>
            <a:ext cx="854075" cy="1154430"/>
          </a:xfrm>
          <a:custGeom>
            <a:avLst/>
            <a:gdLst/>
            <a:ahLst/>
            <a:cxnLst/>
            <a:rect l="l" t="t" r="r" b="b"/>
            <a:pathLst>
              <a:path w="854075" h="1154429">
                <a:moveTo>
                  <a:pt x="725587" y="1011941"/>
                </a:moveTo>
                <a:lnTo>
                  <a:pt x="710184" y="1023238"/>
                </a:lnTo>
                <a:lnTo>
                  <a:pt x="853567" y="1154303"/>
                </a:lnTo>
                <a:lnTo>
                  <a:pt x="794507" y="1027303"/>
                </a:lnTo>
                <a:lnTo>
                  <a:pt x="736854" y="1027303"/>
                </a:lnTo>
                <a:lnTo>
                  <a:pt x="725587" y="1011941"/>
                </a:lnTo>
                <a:close/>
              </a:path>
              <a:path w="854075" h="1154429">
                <a:moveTo>
                  <a:pt x="756292" y="989420"/>
                </a:moveTo>
                <a:lnTo>
                  <a:pt x="725587" y="1011941"/>
                </a:lnTo>
                <a:lnTo>
                  <a:pt x="736854" y="1027303"/>
                </a:lnTo>
                <a:lnTo>
                  <a:pt x="767588" y="1004824"/>
                </a:lnTo>
                <a:lnTo>
                  <a:pt x="756292" y="989420"/>
                </a:lnTo>
                <a:close/>
              </a:path>
              <a:path w="854075" h="1154429">
                <a:moveTo>
                  <a:pt x="771652" y="978154"/>
                </a:moveTo>
                <a:lnTo>
                  <a:pt x="756292" y="989420"/>
                </a:lnTo>
                <a:lnTo>
                  <a:pt x="767588" y="1004824"/>
                </a:lnTo>
                <a:lnTo>
                  <a:pt x="736854" y="1027303"/>
                </a:lnTo>
                <a:lnTo>
                  <a:pt x="794507" y="1027303"/>
                </a:lnTo>
                <a:lnTo>
                  <a:pt x="771652" y="978154"/>
                </a:lnTo>
                <a:close/>
              </a:path>
              <a:path w="854075" h="1154429">
                <a:moveTo>
                  <a:pt x="30734" y="0"/>
                </a:moveTo>
                <a:lnTo>
                  <a:pt x="0" y="22606"/>
                </a:lnTo>
                <a:lnTo>
                  <a:pt x="725587" y="1011941"/>
                </a:lnTo>
                <a:lnTo>
                  <a:pt x="756292" y="989420"/>
                </a:lnTo>
                <a:lnTo>
                  <a:pt x="307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9117" y="2317114"/>
            <a:ext cx="1917700" cy="76200"/>
          </a:xfrm>
          <a:custGeom>
            <a:avLst/>
            <a:gdLst/>
            <a:ahLst/>
            <a:cxnLst/>
            <a:rect l="l" t="t" r="r" b="b"/>
            <a:pathLst>
              <a:path w="1917700" h="76200">
                <a:moveTo>
                  <a:pt x="1726704" y="57134"/>
                </a:moveTo>
                <a:lnTo>
                  <a:pt x="1726704" y="76199"/>
                </a:lnTo>
                <a:lnTo>
                  <a:pt x="1822273" y="57149"/>
                </a:lnTo>
                <a:lnTo>
                  <a:pt x="1726704" y="57134"/>
                </a:lnTo>
                <a:close/>
              </a:path>
              <a:path w="1917700" h="76200">
                <a:moveTo>
                  <a:pt x="1726704" y="19034"/>
                </a:moveTo>
                <a:lnTo>
                  <a:pt x="1726704" y="57134"/>
                </a:lnTo>
                <a:lnTo>
                  <a:pt x="1745754" y="57149"/>
                </a:lnTo>
                <a:lnTo>
                  <a:pt x="1745754" y="19049"/>
                </a:lnTo>
                <a:lnTo>
                  <a:pt x="1726704" y="19034"/>
                </a:lnTo>
                <a:close/>
              </a:path>
              <a:path w="1917700" h="76200">
                <a:moveTo>
                  <a:pt x="1726704" y="0"/>
                </a:moveTo>
                <a:lnTo>
                  <a:pt x="1726704" y="19034"/>
                </a:lnTo>
                <a:lnTo>
                  <a:pt x="1745754" y="19049"/>
                </a:lnTo>
                <a:lnTo>
                  <a:pt x="1745754" y="57149"/>
                </a:lnTo>
                <a:lnTo>
                  <a:pt x="1822273" y="57149"/>
                </a:lnTo>
                <a:lnTo>
                  <a:pt x="1917204" y="38226"/>
                </a:lnTo>
                <a:lnTo>
                  <a:pt x="1726704" y="0"/>
                </a:lnTo>
                <a:close/>
              </a:path>
              <a:path w="1917700" h="76200">
                <a:moveTo>
                  <a:pt x="25" y="17652"/>
                </a:moveTo>
                <a:lnTo>
                  <a:pt x="0" y="55752"/>
                </a:lnTo>
                <a:lnTo>
                  <a:pt x="1726704" y="57134"/>
                </a:lnTo>
                <a:lnTo>
                  <a:pt x="1726704" y="19034"/>
                </a:lnTo>
                <a:lnTo>
                  <a:pt x="25" y="176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87701" y="2418588"/>
            <a:ext cx="467995" cy="616585"/>
          </a:xfrm>
          <a:custGeom>
            <a:avLst/>
            <a:gdLst/>
            <a:ahLst/>
            <a:cxnLst/>
            <a:rect l="l" t="t" r="r" b="b"/>
            <a:pathLst>
              <a:path w="467994" h="616585">
                <a:moveTo>
                  <a:pt x="83565" y="441070"/>
                </a:moveTo>
                <a:lnTo>
                  <a:pt x="0" y="616458"/>
                </a:lnTo>
                <a:lnTo>
                  <a:pt x="140402" y="490601"/>
                </a:lnTo>
                <a:lnTo>
                  <a:pt x="117982" y="490601"/>
                </a:lnTo>
                <a:lnTo>
                  <a:pt x="87502" y="467741"/>
                </a:lnTo>
                <a:lnTo>
                  <a:pt x="98879" y="452532"/>
                </a:lnTo>
                <a:lnTo>
                  <a:pt x="83565" y="441070"/>
                </a:lnTo>
                <a:close/>
              </a:path>
              <a:path w="467994" h="616585">
                <a:moveTo>
                  <a:pt x="98879" y="452532"/>
                </a:moveTo>
                <a:lnTo>
                  <a:pt x="87502" y="467741"/>
                </a:lnTo>
                <a:lnTo>
                  <a:pt x="117982" y="490601"/>
                </a:lnTo>
                <a:lnTo>
                  <a:pt x="129382" y="475361"/>
                </a:lnTo>
                <a:lnTo>
                  <a:pt x="98879" y="452532"/>
                </a:lnTo>
                <a:close/>
              </a:path>
              <a:path w="467994" h="616585">
                <a:moveTo>
                  <a:pt x="129382" y="475361"/>
                </a:moveTo>
                <a:lnTo>
                  <a:pt x="117982" y="490601"/>
                </a:lnTo>
                <a:lnTo>
                  <a:pt x="140402" y="490601"/>
                </a:lnTo>
                <a:lnTo>
                  <a:pt x="144652" y="486791"/>
                </a:lnTo>
                <a:lnTo>
                  <a:pt x="129382" y="475361"/>
                </a:lnTo>
                <a:close/>
              </a:path>
              <a:path w="467994" h="616585">
                <a:moveTo>
                  <a:pt x="437388" y="0"/>
                </a:moveTo>
                <a:lnTo>
                  <a:pt x="98879" y="452532"/>
                </a:lnTo>
                <a:lnTo>
                  <a:pt x="129382" y="475361"/>
                </a:lnTo>
                <a:lnTo>
                  <a:pt x="467867" y="22859"/>
                </a:lnTo>
                <a:lnTo>
                  <a:pt x="437388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649" y="2321686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1725180" y="57134"/>
                </a:moveTo>
                <a:lnTo>
                  <a:pt x="1725180" y="76199"/>
                </a:lnTo>
                <a:lnTo>
                  <a:pt x="1820749" y="57149"/>
                </a:lnTo>
                <a:lnTo>
                  <a:pt x="1725180" y="57134"/>
                </a:lnTo>
                <a:close/>
              </a:path>
              <a:path w="1915795" h="76200">
                <a:moveTo>
                  <a:pt x="1725180" y="19034"/>
                </a:moveTo>
                <a:lnTo>
                  <a:pt x="1725180" y="57134"/>
                </a:lnTo>
                <a:lnTo>
                  <a:pt x="1744230" y="57149"/>
                </a:lnTo>
                <a:lnTo>
                  <a:pt x="1744230" y="19049"/>
                </a:lnTo>
                <a:lnTo>
                  <a:pt x="1725180" y="19034"/>
                </a:lnTo>
                <a:close/>
              </a:path>
              <a:path w="1915795" h="76200">
                <a:moveTo>
                  <a:pt x="1725180" y="0"/>
                </a:moveTo>
                <a:lnTo>
                  <a:pt x="1725180" y="19034"/>
                </a:lnTo>
                <a:lnTo>
                  <a:pt x="1744230" y="19049"/>
                </a:lnTo>
                <a:lnTo>
                  <a:pt x="1744230" y="57149"/>
                </a:lnTo>
                <a:lnTo>
                  <a:pt x="1820749" y="57149"/>
                </a:lnTo>
                <a:lnTo>
                  <a:pt x="1915680" y="38226"/>
                </a:lnTo>
                <a:lnTo>
                  <a:pt x="1725180" y="0"/>
                </a:lnTo>
                <a:close/>
              </a:path>
              <a:path w="1915795" h="76200">
                <a:moveTo>
                  <a:pt x="25" y="17652"/>
                </a:moveTo>
                <a:lnTo>
                  <a:pt x="0" y="55752"/>
                </a:lnTo>
                <a:lnTo>
                  <a:pt x="1725180" y="57134"/>
                </a:lnTo>
                <a:lnTo>
                  <a:pt x="1725180" y="19034"/>
                </a:lnTo>
                <a:lnTo>
                  <a:pt x="25" y="17652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18666" y="1706117"/>
            <a:ext cx="566420" cy="1247140"/>
          </a:xfrm>
          <a:custGeom>
            <a:avLst/>
            <a:gdLst/>
            <a:ahLst/>
            <a:cxnLst/>
            <a:rect l="l" t="t" r="r" b="b"/>
            <a:pathLst>
              <a:path w="566419" h="1247139">
                <a:moveTo>
                  <a:pt x="94562" y="166474"/>
                </a:moveTo>
                <a:lnTo>
                  <a:pt x="59672" y="181917"/>
                </a:lnTo>
                <a:lnTo>
                  <a:pt x="531241" y="1246759"/>
                </a:lnTo>
                <a:lnTo>
                  <a:pt x="566039" y="1231265"/>
                </a:lnTo>
                <a:lnTo>
                  <a:pt x="94562" y="166474"/>
                </a:lnTo>
                <a:close/>
              </a:path>
              <a:path w="566419" h="1247139">
                <a:moveTo>
                  <a:pt x="0" y="0"/>
                </a:moveTo>
                <a:lnTo>
                  <a:pt x="42291" y="189611"/>
                </a:lnTo>
                <a:lnTo>
                  <a:pt x="59672" y="181917"/>
                </a:lnTo>
                <a:lnTo>
                  <a:pt x="51943" y="164465"/>
                </a:lnTo>
                <a:lnTo>
                  <a:pt x="86868" y="149098"/>
                </a:lnTo>
                <a:lnTo>
                  <a:pt x="105203" y="149098"/>
                </a:lnTo>
                <a:lnTo>
                  <a:pt x="0" y="0"/>
                </a:lnTo>
                <a:close/>
              </a:path>
              <a:path w="566419" h="1247139">
                <a:moveTo>
                  <a:pt x="86868" y="149098"/>
                </a:moveTo>
                <a:lnTo>
                  <a:pt x="51943" y="164465"/>
                </a:lnTo>
                <a:lnTo>
                  <a:pt x="59672" y="181917"/>
                </a:lnTo>
                <a:lnTo>
                  <a:pt x="94562" y="166474"/>
                </a:lnTo>
                <a:lnTo>
                  <a:pt x="86868" y="149098"/>
                </a:lnTo>
                <a:close/>
              </a:path>
              <a:path w="566419" h="1247139">
                <a:moveTo>
                  <a:pt x="105203" y="149098"/>
                </a:moveTo>
                <a:lnTo>
                  <a:pt x="86868" y="149098"/>
                </a:lnTo>
                <a:lnTo>
                  <a:pt x="94562" y="166474"/>
                </a:lnTo>
                <a:lnTo>
                  <a:pt x="112014" y="158750"/>
                </a:lnTo>
                <a:lnTo>
                  <a:pt x="105203" y="149098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87701" y="2418588"/>
            <a:ext cx="467995" cy="616585"/>
          </a:xfrm>
          <a:custGeom>
            <a:avLst/>
            <a:gdLst/>
            <a:ahLst/>
            <a:cxnLst/>
            <a:rect l="l" t="t" r="r" b="b"/>
            <a:pathLst>
              <a:path w="467994" h="616585">
                <a:moveTo>
                  <a:pt x="83565" y="441070"/>
                </a:moveTo>
                <a:lnTo>
                  <a:pt x="0" y="616458"/>
                </a:lnTo>
                <a:lnTo>
                  <a:pt x="140402" y="490601"/>
                </a:lnTo>
                <a:lnTo>
                  <a:pt x="117982" y="490601"/>
                </a:lnTo>
                <a:lnTo>
                  <a:pt x="87502" y="467741"/>
                </a:lnTo>
                <a:lnTo>
                  <a:pt x="98879" y="452532"/>
                </a:lnTo>
                <a:lnTo>
                  <a:pt x="83565" y="441070"/>
                </a:lnTo>
                <a:close/>
              </a:path>
              <a:path w="467994" h="616585">
                <a:moveTo>
                  <a:pt x="98879" y="452532"/>
                </a:moveTo>
                <a:lnTo>
                  <a:pt x="87502" y="467741"/>
                </a:lnTo>
                <a:lnTo>
                  <a:pt x="117982" y="490601"/>
                </a:lnTo>
                <a:lnTo>
                  <a:pt x="129382" y="475361"/>
                </a:lnTo>
                <a:lnTo>
                  <a:pt x="98879" y="452532"/>
                </a:lnTo>
                <a:close/>
              </a:path>
              <a:path w="467994" h="616585">
                <a:moveTo>
                  <a:pt x="129382" y="475361"/>
                </a:moveTo>
                <a:lnTo>
                  <a:pt x="117982" y="490601"/>
                </a:lnTo>
                <a:lnTo>
                  <a:pt x="140402" y="490601"/>
                </a:lnTo>
                <a:lnTo>
                  <a:pt x="144652" y="486791"/>
                </a:lnTo>
                <a:lnTo>
                  <a:pt x="129382" y="475361"/>
                </a:lnTo>
                <a:close/>
              </a:path>
              <a:path w="467994" h="616585">
                <a:moveTo>
                  <a:pt x="437388" y="0"/>
                </a:moveTo>
                <a:lnTo>
                  <a:pt x="98879" y="452532"/>
                </a:lnTo>
                <a:lnTo>
                  <a:pt x="129382" y="475361"/>
                </a:lnTo>
                <a:lnTo>
                  <a:pt x="467867" y="22859"/>
                </a:lnTo>
                <a:lnTo>
                  <a:pt x="437388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2094" y="2321814"/>
            <a:ext cx="1824355" cy="76200"/>
          </a:xfrm>
          <a:custGeom>
            <a:avLst/>
            <a:gdLst/>
            <a:ahLst/>
            <a:cxnLst/>
            <a:rect l="l" t="t" r="r" b="b"/>
            <a:pathLst>
              <a:path w="1824355" h="76200">
                <a:moveTo>
                  <a:pt x="1633727" y="0"/>
                </a:moveTo>
                <a:lnTo>
                  <a:pt x="1633727" y="76200"/>
                </a:lnTo>
                <a:lnTo>
                  <a:pt x="1728977" y="57150"/>
                </a:lnTo>
                <a:lnTo>
                  <a:pt x="1652777" y="57150"/>
                </a:lnTo>
                <a:lnTo>
                  <a:pt x="1652777" y="19050"/>
                </a:lnTo>
                <a:lnTo>
                  <a:pt x="1728977" y="19050"/>
                </a:lnTo>
                <a:lnTo>
                  <a:pt x="1633727" y="0"/>
                </a:lnTo>
                <a:close/>
              </a:path>
              <a:path w="1824355" h="76200">
                <a:moveTo>
                  <a:pt x="1633727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1633727" y="57150"/>
                </a:lnTo>
                <a:lnTo>
                  <a:pt x="1633727" y="19050"/>
                </a:lnTo>
                <a:close/>
              </a:path>
              <a:path w="1824355" h="76200">
                <a:moveTo>
                  <a:pt x="1728977" y="19050"/>
                </a:moveTo>
                <a:lnTo>
                  <a:pt x="1652777" y="19050"/>
                </a:lnTo>
                <a:lnTo>
                  <a:pt x="1652777" y="57150"/>
                </a:lnTo>
                <a:lnTo>
                  <a:pt x="1728977" y="57150"/>
                </a:lnTo>
                <a:lnTo>
                  <a:pt x="1824227" y="38100"/>
                </a:lnTo>
                <a:lnTo>
                  <a:pt x="1728977" y="1905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6717" y="922400"/>
            <a:ext cx="594995" cy="1587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3300"/>
                </a:solidFill>
                <a:latin typeface="微软雅黑"/>
                <a:cs typeface="微软雅黑"/>
              </a:rPr>
              <a:t>例</a:t>
            </a:r>
            <a:endParaRPr sz="2800">
              <a:latin typeface="微软雅黑"/>
              <a:cs typeface="微软雅黑"/>
            </a:endParaRPr>
          </a:p>
          <a:p>
            <a:pPr marL="196215">
              <a:lnSpc>
                <a:spcPct val="100000"/>
              </a:lnSpc>
              <a:spcBef>
                <a:spcPts val="3015"/>
              </a:spcBef>
            </a:pPr>
            <a:r>
              <a:rPr sz="2000" spc="5" dirty="0">
                <a:latin typeface="Times New Roman"/>
                <a:cs typeface="Times New Roman"/>
              </a:rPr>
              <a:t>100</a:t>
            </a:r>
            <a:endParaRPr sz="20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1125"/>
              </a:spcBef>
            </a:pPr>
            <a:r>
              <a:rPr sz="2000" spc="5" dirty="0">
                <a:latin typeface="Times New Roman"/>
                <a:cs typeface="Times New Roman"/>
              </a:rPr>
              <a:t>v0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4329" y="2201417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152400"/>
                </a:moveTo>
                <a:lnTo>
                  <a:pt x="6805" y="111874"/>
                </a:lnTo>
                <a:lnTo>
                  <a:pt x="26009" y="75466"/>
                </a:lnTo>
                <a:lnTo>
                  <a:pt x="55797" y="44624"/>
                </a:lnTo>
                <a:lnTo>
                  <a:pt x="94352" y="20799"/>
                </a:lnTo>
                <a:lnTo>
                  <a:pt x="139858" y="5441"/>
                </a:lnTo>
                <a:lnTo>
                  <a:pt x="190500" y="0"/>
                </a:lnTo>
                <a:lnTo>
                  <a:pt x="241141" y="5441"/>
                </a:lnTo>
                <a:lnTo>
                  <a:pt x="286647" y="20799"/>
                </a:lnTo>
                <a:lnTo>
                  <a:pt x="325202" y="44624"/>
                </a:lnTo>
                <a:lnTo>
                  <a:pt x="354990" y="75466"/>
                </a:lnTo>
                <a:lnTo>
                  <a:pt x="374194" y="111874"/>
                </a:lnTo>
                <a:lnTo>
                  <a:pt x="381000" y="152400"/>
                </a:lnTo>
                <a:lnTo>
                  <a:pt x="374194" y="192925"/>
                </a:lnTo>
                <a:lnTo>
                  <a:pt x="354990" y="229333"/>
                </a:lnTo>
                <a:lnTo>
                  <a:pt x="325202" y="260175"/>
                </a:lnTo>
                <a:lnTo>
                  <a:pt x="286647" y="284000"/>
                </a:lnTo>
                <a:lnTo>
                  <a:pt x="241141" y="299358"/>
                </a:lnTo>
                <a:lnTo>
                  <a:pt x="190500" y="304800"/>
                </a:lnTo>
                <a:lnTo>
                  <a:pt x="139858" y="299358"/>
                </a:lnTo>
                <a:lnTo>
                  <a:pt x="94352" y="284000"/>
                </a:lnTo>
                <a:lnTo>
                  <a:pt x="55797" y="260175"/>
                </a:lnTo>
                <a:lnTo>
                  <a:pt x="26009" y="229333"/>
                </a:lnTo>
                <a:lnTo>
                  <a:pt x="6805" y="192925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67892" y="220725"/>
            <a:ext cx="2867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>
                <a:solidFill>
                  <a:srgbClr val="FDFFFF"/>
                </a:solidFill>
                <a:latin typeface="微软雅黑"/>
                <a:cs typeface="微软雅黑"/>
              </a:rPr>
              <a:t>【算法执行过程】</a:t>
            </a:r>
            <a:endParaRPr sz="2800">
              <a:latin typeface="微软雅黑"/>
              <a:cs typeface="微软雅黑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-62687" y="4042647"/>
          <a:ext cx="3256279" cy="256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3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30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100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3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55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3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10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7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4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20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60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73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5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270250" y="812419"/>
          <a:ext cx="5771515" cy="5233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latin typeface="宋体"/>
                          <a:cs typeface="宋体"/>
                        </a:rPr>
                        <a:t>终</a:t>
                      </a:r>
                      <a:endParaRPr sz="2000">
                        <a:latin typeface="宋体"/>
                        <a:cs typeface="宋体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宋体"/>
                          <a:cs typeface="宋体"/>
                        </a:rPr>
                        <a:t>点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i=1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5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i=2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i=3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i=4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b="1" spc="-7" baseline="-20833" dirty="0">
                          <a:latin typeface="Verdana"/>
                          <a:cs typeface="Verdana"/>
                        </a:rPr>
                        <a:t>1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∞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∞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∞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20129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∞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3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b="1" spc="-7" baseline="-20833" dirty="0">
                          <a:latin typeface="Verdana"/>
                          <a:cs typeface="Verdana"/>
                        </a:rPr>
                        <a:t>2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675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980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C0000"/>
                      </a:solidFill>
                      <a:prstDash val="solid"/>
                    </a:lnL>
                    <a:lnR w="28575">
                      <a:solidFill>
                        <a:srgbClr val="CC0000"/>
                      </a:solidFill>
                      <a:prstDash val="solid"/>
                    </a:lnR>
                    <a:lnT w="28575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5875" algn="ctr">
                        <a:lnSpc>
                          <a:spcPts val="1945"/>
                        </a:lnSpc>
                      </a:pPr>
                      <a:r>
                        <a:rPr sz="18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spc="-7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spc="-7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b="1" spc="-7" baseline="-20833" dirty="0">
                          <a:latin typeface="Verdana"/>
                          <a:cs typeface="Verdana"/>
                        </a:rPr>
                        <a:t>3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∞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98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127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38100">
                      <a:solidFill>
                        <a:srgbClr val="CC0000"/>
                      </a:solidFill>
                      <a:prstDash val="solid"/>
                    </a:lnT>
                    <a:lnB w="381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ts val="198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1980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945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ts val="1945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b="1" spc="-7" baseline="-20833" dirty="0">
                          <a:latin typeface="Verdana"/>
                          <a:cs typeface="Verdana"/>
                        </a:rPr>
                        <a:t>4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43840">
                        <a:lnSpc>
                          <a:spcPts val="2005"/>
                        </a:lnSpc>
                        <a:spcBef>
                          <a:spcPts val="4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20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351155" algn="ctr">
                        <a:lnSpc>
                          <a:spcPts val="1980"/>
                        </a:lnSpc>
                        <a:spcBef>
                          <a:spcPts val="500"/>
                        </a:spcBef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37820" algn="ctr">
                        <a:lnSpc>
                          <a:spcPts val="1980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CC0000"/>
                      </a:solidFill>
                      <a:prstDash val="solid"/>
                    </a:lnT>
                    <a:lnB w="3810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1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CC0000"/>
                      </a:solidFill>
                      <a:prstDash val="solid"/>
                    </a:lnT>
                    <a:lnB w="38100">
                      <a:solidFill>
                        <a:srgbClr val="CC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52069" algn="ctr">
                        <a:lnSpc>
                          <a:spcPts val="1660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52069" algn="ctr">
                        <a:lnSpc>
                          <a:spcPts val="1889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1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b="1" spc="-7" baseline="-20833" dirty="0">
                          <a:latin typeface="Verdana"/>
                          <a:cs typeface="Verdana"/>
                        </a:rPr>
                        <a:t>5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198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ts val="19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98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ts val="19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ts val="198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ts val="19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67640" algn="ctr">
                        <a:lnSpc>
                          <a:spcPts val="198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50190" algn="ctr">
                        <a:lnSpc>
                          <a:spcPts val="1980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spc="-22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aseline="-20833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381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CC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b="1" spc="-7" baseline="-20833" dirty="0">
                          <a:latin typeface="Verdana"/>
                          <a:cs typeface="Verdana"/>
                        </a:rPr>
                        <a:t>k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="1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="1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="1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="1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6823">
                <a:tc>
                  <a:txBody>
                    <a:bodyPr/>
                    <a:lstStyle/>
                    <a:p>
                      <a:pPr marL="252095" marR="130810" indent="-11620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at 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h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204470" algn="r">
                        <a:lnSpc>
                          <a:spcPct val="100000"/>
                        </a:lnSpc>
                      </a:pPr>
                      <a:r>
                        <a:rPr sz="1600" b="1" spc="15" dirty="0">
                          <a:latin typeface="微软雅黑"/>
                          <a:cs typeface="微软雅黑"/>
                        </a:rPr>
                        <a:t>Path[3]=2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 marR="133985" indent="-18415">
                        <a:lnSpc>
                          <a:spcPct val="106400"/>
                        </a:lnSpc>
                        <a:spcBef>
                          <a:spcPts val="710"/>
                        </a:spcBef>
                      </a:pPr>
                      <a:r>
                        <a:rPr sz="1600" b="1" spc="-90" dirty="0">
                          <a:latin typeface="微软雅黑"/>
                          <a:cs typeface="微软雅黑"/>
                        </a:rPr>
                        <a:t>Path[3]=4  </a:t>
                      </a:r>
                      <a:r>
                        <a:rPr sz="1600" b="1" spc="15" dirty="0">
                          <a:latin typeface="微软雅黑"/>
                          <a:cs typeface="微软雅黑"/>
                        </a:rPr>
                        <a:t>Path[5]=4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543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latin typeface="微软雅黑"/>
                          <a:cs typeface="微软雅黑"/>
                        </a:rPr>
                        <a:t>Path[5]=3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="1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="1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800" b="1" spc="-7" baseline="-20833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="1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spc="-120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800" b="1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575" b="1" baseline="-21164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575" b="1" baseline="-21164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575" b="1" baseline="-21164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575" b="1" spc="-44" baseline="-2116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575" b="1" baseline="-21164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{v</a:t>
                      </a:r>
                      <a:r>
                        <a:rPr sz="1575" b="1" baseline="-21164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575" b="1" baseline="-21164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575" b="1" baseline="-21164" dirty="0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575" b="1" baseline="-21164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575" b="1" spc="-67" baseline="-2116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,v</a:t>
                      </a:r>
                      <a:r>
                        <a:rPr sz="1575" b="1" baseline="-21164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405764"/>
            <a:ext cx="75057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0" u="none" dirty="0">
                <a:solidFill>
                  <a:srgbClr val="000000"/>
                </a:solidFill>
                <a:latin typeface="宋体"/>
                <a:cs typeface="宋体"/>
              </a:rPr>
              <a:t>例2</a:t>
            </a:r>
            <a:endParaRPr sz="3800">
              <a:latin typeface="宋体"/>
              <a:cs typeface="宋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73612" y="1301813"/>
          <a:ext cx="2995930" cy="340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2288">
                <a:tc>
                  <a:txBody>
                    <a:bodyPr/>
                    <a:lstStyle/>
                    <a:p>
                      <a:pPr marL="195580" marR="186690">
                        <a:lnSpc>
                          <a:spcPts val="3740"/>
                        </a:lnSpc>
                        <a:spcBef>
                          <a:spcPts val="175"/>
                        </a:spcBef>
                      </a:pPr>
                      <a:r>
                        <a:rPr sz="2600" dirty="0">
                          <a:latin typeface="宋体"/>
                          <a:cs typeface="宋体"/>
                        </a:rPr>
                        <a:t>顶 点</a:t>
                      </a:r>
                      <a:endParaRPr sz="2600">
                        <a:latin typeface="宋体"/>
                        <a:cs typeface="宋体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5" dirty="0">
                          <a:latin typeface="Verdana"/>
                          <a:cs typeface="Verdana"/>
                        </a:rPr>
                        <a:t>ID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OD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5" dirty="0">
                          <a:latin typeface="Verdana"/>
                          <a:cs typeface="Verdana"/>
                        </a:rPr>
                        <a:t>TD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1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1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2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3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072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600" spc="-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2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1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0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1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03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3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1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1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2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03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4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1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1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600" dirty="0">
                          <a:latin typeface="Verdana"/>
                          <a:cs typeface="Verdana"/>
                        </a:rPr>
                        <a:t>2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801873" y="1485138"/>
            <a:ext cx="600710" cy="662940"/>
          </a:xfrm>
          <a:custGeom>
            <a:avLst/>
            <a:gdLst/>
            <a:ahLst/>
            <a:cxnLst/>
            <a:rect l="l" t="t" r="r" b="b"/>
            <a:pathLst>
              <a:path w="600710" h="662939">
                <a:moveTo>
                  <a:pt x="300228" y="0"/>
                </a:moveTo>
                <a:lnTo>
                  <a:pt x="255851" y="3595"/>
                </a:lnTo>
                <a:lnTo>
                  <a:pt x="213499" y="14038"/>
                </a:lnTo>
                <a:lnTo>
                  <a:pt x="173637" y="30817"/>
                </a:lnTo>
                <a:lnTo>
                  <a:pt x="136728" y="53416"/>
                </a:lnTo>
                <a:lnTo>
                  <a:pt x="103235" y="81323"/>
                </a:lnTo>
                <a:lnTo>
                  <a:pt x="73623" y="114025"/>
                </a:lnTo>
                <a:lnTo>
                  <a:pt x="48355" y="151007"/>
                </a:lnTo>
                <a:lnTo>
                  <a:pt x="27895" y="191756"/>
                </a:lnTo>
                <a:lnTo>
                  <a:pt x="12707" y="235758"/>
                </a:lnTo>
                <a:lnTo>
                  <a:pt x="3254" y="282501"/>
                </a:lnTo>
                <a:lnTo>
                  <a:pt x="0" y="331470"/>
                </a:lnTo>
                <a:lnTo>
                  <a:pt x="3254" y="380438"/>
                </a:lnTo>
                <a:lnTo>
                  <a:pt x="12707" y="427181"/>
                </a:lnTo>
                <a:lnTo>
                  <a:pt x="27895" y="471183"/>
                </a:lnTo>
                <a:lnTo>
                  <a:pt x="48355" y="511932"/>
                </a:lnTo>
                <a:lnTo>
                  <a:pt x="73623" y="548914"/>
                </a:lnTo>
                <a:lnTo>
                  <a:pt x="103235" y="581616"/>
                </a:lnTo>
                <a:lnTo>
                  <a:pt x="136728" y="609523"/>
                </a:lnTo>
                <a:lnTo>
                  <a:pt x="173637" y="632122"/>
                </a:lnTo>
                <a:lnTo>
                  <a:pt x="213499" y="648901"/>
                </a:lnTo>
                <a:lnTo>
                  <a:pt x="255851" y="659344"/>
                </a:lnTo>
                <a:lnTo>
                  <a:pt x="300228" y="662940"/>
                </a:lnTo>
                <a:lnTo>
                  <a:pt x="344604" y="659344"/>
                </a:lnTo>
                <a:lnTo>
                  <a:pt x="386956" y="648901"/>
                </a:lnTo>
                <a:lnTo>
                  <a:pt x="426818" y="632122"/>
                </a:lnTo>
                <a:lnTo>
                  <a:pt x="463727" y="609523"/>
                </a:lnTo>
                <a:lnTo>
                  <a:pt x="497220" y="581616"/>
                </a:lnTo>
                <a:lnTo>
                  <a:pt x="526832" y="548914"/>
                </a:lnTo>
                <a:lnTo>
                  <a:pt x="552100" y="511932"/>
                </a:lnTo>
                <a:lnTo>
                  <a:pt x="572560" y="471183"/>
                </a:lnTo>
                <a:lnTo>
                  <a:pt x="587748" y="427181"/>
                </a:lnTo>
                <a:lnTo>
                  <a:pt x="597201" y="380438"/>
                </a:lnTo>
                <a:lnTo>
                  <a:pt x="600456" y="331470"/>
                </a:lnTo>
                <a:lnTo>
                  <a:pt x="597201" y="282501"/>
                </a:lnTo>
                <a:lnTo>
                  <a:pt x="587748" y="235758"/>
                </a:lnTo>
                <a:lnTo>
                  <a:pt x="572560" y="191756"/>
                </a:lnTo>
                <a:lnTo>
                  <a:pt x="552100" y="151007"/>
                </a:lnTo>
                <a:lnTo>
                  <a:pt x="526832" y="114025"/>
                </a:lnTo>
                <a:lnTo>
                  <a:pt x="497220" y="81323"/>
                </a:lnTo>
                <a:lnTo>
                  <a:pt x="463727" y="53416"/>
                </a:lnTo>
                <a:lnTo>
                  <a:pt x="426818" y="30817"/>
                </a:lnTo>
                <a:lnTo>
                  <a:pt x="386956" y="14038"/>
                </a:lnTo>
                <a:lnTo>
                  <a:pt x="344604" y="3595"/>
                </a:lnTo>
                <a:lnTo>
                  <a:pt x="30022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1873" y="1485138"/>
            <a:ext cx="600710" cy="662940"/>
          </a:xfrm>
          <a:custGeom>
            <a:avLst/>
            <a:gdLst/>
            <a:ahLst/>
            <a:cxnLst/>
            <a:rect l="l" t="t" r="r" b="b"/>
            <a:pathLst>
              <a:path w="600710" h="662939">
                <a:moveTo>
                  <a:pt x="0" y="331470"/>
                </a:moveTo>
                <a:lnTo>
                  <a:pt x="3254" y="282501"/>
                </a:lnTo>
                <a:lnTo>
                  <a:pt x="12707" y="235758"/>
                </a:lnTo>
                <a:lnTo>
                  <a:pt x="27895" y="191756"/>
                </a:lnTo>
                <a:lnTo>
                  <a:pt x="48355" y="151007"/>
                </a:lnTo>
                <a:lnTo>
                  <a:pt x="73623" y="114025"/>
                </a:lnTo>
                <a:lnTo>
                  <a:pt x="103235" y="81323"/>
                </a:lnTo>
                <a:lnTo>
                  <a:pt x="136728" y="53416"/>
                </a:lnTo>
                <a:lnTo>
                  <a:pt x="173637" y="30817"/>
                </a:lnTo>
                <a:lnTo>
                  <a:pt x="213499" y="14038"/>
                </a:lnTo>
                <a:lnTo>
                  <a:pt x="255851" y="3595"/>
                </a:lnTo>
                <a:lnTo>
                  <a:pt x="300228" y="0"/>
                </a:lnTo>
                <a:lnTo>
                  <a:pt x="344604" y="3595"/>
                </a:lnTo>
                <a:lnTo>
                  <a:pt x="386956" y="14038"/>
                </a:lnTo>
                <a:lnTo>
                  <a:pt x="426818" y="30817"/>
                </a:lnTo>
                <a:lnTo>
                  <a:pt x="463727" y="53416"/>
                </a:lnTo>
                <a:lnTo>
                  <a:pt x="497220" y="81323"/>
                </a:lnTo>
                <a:lnTo>
                  <a:pt x="526832" y="114025"/>
                </a:lnTo>
                <a:lnTo>
                  <a:pt x="552100" y="151007"/>
                </a:lnTo>
                <a:lnTo>
                  <a:pt x="572560" y="191756"/>
                </a:lnTo>
                <a:lnTo>
                  <a:pt x="587748" y="235758"/>
                </a:lnTo>
                <a:lnTo>
                  <a:pt x="597201" y="282501"/>
                </a:lnTo>
                <a:lnTo>
                  <a:pt x="600456" y="331470"/>
                </a:lnTo>
                <a:lnTo>
                  <a:pt x="597201" y="380438"/>
                </a:lnTo>
                <a:lnTo>
                  <a:pt x="587748" y="427181"/>
                </a:lnTo>
                <a:lnTo>
                  <a:pt x="572560" y="471183"/>
                </a:lnTo>
                <a:lnTo>
                  <a:pt x="552100" y="511932"/>
                </a:lnTo>
                <a:lnTo>
                  <a:pt x="526832" y="548914"/>
                </a:lnTo>
                <a:lnTo>
                  <a:pt x="497220" y="581616"/>
                </a:lnTo>
                <a:lnTo>
                  <a:pt x="463727" y="609523"/>
                </a:lnTo>
                <a:lnTo>
                  <a:pt x="426818" y="632122"/>
                </a:lnTo>
                <a:lnTo>
                  <a:pt x="386956" y="648901"/>
                </a:lnTo>
                <a:lnTo>
                  <a:pt x="344604" y="659344"/>
                </a:lnTo>
                <a:lnTo>
                  <a:pt x="300228" y="662940"/>
                </a:lnTo>
                <a:lnTo>
                  <a:pt x="255851" y="659344"/>
                </a:lnTo>
                <a:lnTo>
                  <a:pt x="213499" y="648901"/>
                </a:lnTo>
                <a:lnTo>
                  <a:pt x="173637" y="632122"/>
                </a:lnTo>
                <a:lnTo>
                  <a:pt x="136728" y="609523"/>
                </a:lnTo>
                <a:lnTo>
                  <a:pt x="103235" y="581616"/>
                </a:lnTo>
                <a:lnTo>
                  <a:pt x="73623" y="548914"/>
                </a:lnTo>
                <a:lnTo>
                  <a:pt x="48355" y="511932"/>
                </a:lnTo>
                <a:lnTo>
                  <a:pt x="27895" y="471183"/>
                </a:lnTo>
                <a:lnTo>
                  <a:pt x="12707" y="427181"/>
                </a:lnTo>
                <a:lnTo>
                  <a:pt x="3254" y="380438"/>
                </a:lnTo>
                <a:lnTo>
                  <a:pt x="0" y="33147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54527" y="1582292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6326" y="1786509"/>
            <a:ext cx="1339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FFFFFF"/>
                </a:solidFill>
                <a:latin typeface="Arial Narrow"/>
                <a:cs typeface="Arial Narrow"/>
              </a:rPr>
              <a:t>2</a:t>
            </a:r>
            <a:endParaRPr sz="185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6330" y="1485138"/>
            <a:ext cx="601980" cy="662940"/>
          </a:xfrm>
          <a:custGeom>
            <a:avLst/>
            <a:gdLst/>
            <a:ahLst/>
            <a:cxnLst/>
            <a:rect l="l" t="t" r="r" b="b"/>
            <a:pathLst>
              <a:path w="601980" h="662939">
                <a:moveTo>
                  <a:pt x="300990" y="0"/>
                </a:moveTo>
                <a:lnTo>
                  <a:pt x="256512" y="3595"/>
                </a:lnTo>
                <a:lnTo>
                  <a:pt x="214060" y="14038"/>
                </a:lnTo>
                <a:lnTo>
                  <a:pt x="174101" y="30817"/>
                </a:lnTo>
                <a:lnTo>
                  <a:pt x="137098" y="53416"/>
                </a:lnTo>
                <a:lnTo>
                  <a:pt x="103519" y="81323"/>
                </a:lnTo>
                <a:lnTo>
                  <a:pt x="73828" y="114025"/>
                </a:lnTo>
                <a:lnTo>
                  <a:pt x="48491" y="151007"/>
                </a:lnTo>
                <a:lnTo>
                  <a:pt x="27975" y="191756"/>
                </a:lnTo>
                <a:lnTo>
                  <a:pt x="12743" y="235758"/>
                </a:lnTo>
                <a:lnTo>
                  <a:pt x="3263" y="282501"/>
                </a:lnTo>
                <a:lnTo>
                  <a:pt x="0" y="331470"/>
                </a:lnTo>
                <a:lnTo>
                  <a:pt x="3263" y="380438"/>
                </a:lnTo>
                <a:lnTo>
                  <a:pt x="12743" y="427181"/>
                </a:lnTo>
                <a:lnTo>
                  <a:pt x="27975" y="471183"/>
                </a:lnTo>
                <a:lnTo>
                  <a:pt x="48491" y="511932"/>
                </a:lnTo>
                <a:lnTo>
                  <a:pt x="73828" y="548914"/>
                </a:lnTo>
                <a:lnTo>
                  <a:pt x="103519" y="581616"/>
                </a:lnTo>
                <a:lnTo>
                  <a:pt x="137098" y="609523"/>
                </a:lnTo>
                <a:lnTo>
                  <a:pt x="174101" y="632122"/>
                </a:lnTo>
                <a:lnTo>
                  <a:pt x="214060" y="648901"/>
                </a:lnTo>
                <a:lnTo>
                  <a:pt x="256512" y="659344"/>
                </a:lnTo>
                <a:lnTo>
                  <a:pt x="300990" y="662940"/>
                </a:lnTo>
                <a:lnTo>
                  <a:pt x="345470" y="659344"/>
                </a:lnTo>
                <a:lnTo>
                  <a:pt x="387923" y="648901"/>
                </a:lnTo>
                <a:lnTo>
                  <a:pt x="427884" y="632122"/>
                </a:lnTo>
                <a:lnTo>
                  <a:pt x="464886" y="609523"/>
                </a:lnTo>
                <a:lnTo>
                  <a:pt x="498465" y="581616"/>
                </a:lnTo>
                <a:lnTo>
                  <a:pt x="528155" y="548914"/>
                </a:lnTo>
                <a:lnTo>
                  <a:pt x="553491" y="511932"/>
                </a:lnTo>
                <a:lnTo>
                  <a:pt x="574006" y="471183"/>
                </a:lnTo>
                <a:lnTo>
                  <a:pt x="589237" y="427181"/>
                </a:lnTo>
                <a:lnTo>
                  <a:pt x="598716" y="380438"/>
                </a:lnTo>
                <a:lnTo>
                  <a:pt x="601980" y="331470"/>
                </a:lnTo>
                <a:lnTo>
                  <a:pt x="598716" y="282501"/>
                </a:lnTo>
                <a:lnTo>
                  <a:pt x="589237" y="235758"/>
                </a:lnTo>
                <a:lnTo>
                  <a:pt x="574006" y="191756"/>
                </a:lnTo>
                <a:lnTo>
                  <a:pt x="553491" y="151007"/>
                </a:lnTo>
                <a:lnTo>
                  <a:pt x="528155" y="114025"/>
                </a:lnTo>
                <a:lnTo>
                  <a:pt x="498465" y="81323"/>
                </a:lnTo>
                <a:lnTo>
                  <a:pt x="464886" y="53416"/>
                </a:lnTo>
                <a:lnTo>
                  <a:pt x="427884" y="30817"/>
                </a:lnTo>
                <a:lnTo>
                  <a:pt x="387923" y="14038"/>
                </a:lnTo>
                <a:lnTo>
                  <a:pt x="345470" y="3595"/>
                </a:lnTo>
                <a:lnTo>
                  <a:pt x="30099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330" y="1485138"/>
            <a:ext cx="601980" cy="662940"/>
          </a:xfrm>
          <a:custGeom>
            <a:avLst/>
            <a:gdLst/>
            <a:ahLst/>
            <a:cxnLst/>
            <a:rect l="l" t="t" r="r" b="b"/>
            <a:pathLst>
              <a:path w="601980" h="662939">
                <a:moveTo>
                  <a:pt x="0" y="331470"/>
                </a:moveTo>
                <a:lnTo>
                  <a:pt x="3263" y="282501"/>
                </a:lnTo>
                <a:lnTo>
                  <a:pt x="12743" y="235758"/>
                </a:lnTo>
                <a:lnTo>
                  <a:pt x="27975" y="191756"/>
                </a:lnTo>
                <a:lnTo>
                  <a:pt x="48491" y="151007"/>
                </a:lnTo>
                <a:lnTo>
                  <a:pt x="73828" y="114025"/>
                </a:lnTo>
                <a:lnTo>
                  <a:pt x="103519" y="81323"/>
                </a:lnTo>
                <a:lnTo>
                  <a:pt x="137098" y="53416"/>
                </a:lnTo>
                <a:lnTo>
                  <a:pt x="174101" y="30817"/>
                </a:lnTo>
                <a:lnTo>
                  <a:pt x="214060" y="14038"/>
                </a:lnTo>
                <a:lnTo>
                  <a:pt x="256512" y="3595"/>
                </a:lnTo>
                <a:lnTo>
                  <a:pt x="300990" y="0"/>
                </a:lnTo>
                <a:lnTo>
                  <a:pt x="345470" y="3595"/>
                </a:lnTo>
                <a:lnTo>
                  <a:pt x="387923" y="14038"/>
                </a:lnTo>
                <a:lnTo>
                  <a:pt x="427884" y="30817"/>
                </a:lnTo>
                <a:lnTo>
                  <a:pt x="464886" y="53416"/>
                </a:lnTo>
                <a:lnTo>
                  <a:pt x="498465" y="81323"/>
                </a:lnTo>
                <a:lnTo>
                  <a:pt x="528155" y="114025"/>
                </a:lnTo>
                <a:lnTo>
                  <a:pt x="553491" y="151007"/>
                </a:lnTo>
                <a:lnTo>
                  <a:pt x="574006" y="191756"/>
                </a:lnTo>
                <a:lnTo>
                  <a:pt x="589237" y="235758"/>
                </a:lnTo>
                <a:lnTo>
                  <a:pt x="598716" y="282501"/>
                </a:lnTo>
                <a:lnTo>
                  <a:pt x="601980" y="331470"/>
                </a:lnTo>
                <a:lnTo>
                  <a:pt x="598716" y="380438"/>
                </a:lnTo>
                <a:lnTo>
                  <a:pt x="589237" y="427181"/>
                </a:lnTo>
                <a:lnTo>
                  <a:pt x="574006" y="471183"/>
                </a:lnTo>
                <a:lnTo>
                  <a:pt x="553491" y="511932"/>
                </a:lnTo>
                <a:lnTo>
                  <a:pt x="528155" y="548914"/>
                </a:lnTo>
                <a:lnTo>
                  <a:pt x="498465" y="581616"/>
                </a:lnTo>
                <a:lnTo>
                  <a:pt x="464886" y="609523"/>
                </a:lnTo>
                <a:lnTo>
                  <a:pt x="427884" y="632122"/>
                </a:lnTo>
                <a:lnTo>
                  <a:pt x="387923" y="648901"/>
                </a:lnTo>
                <a:lnTo>
                  <a:pt x="345470" y="659344"/>
                </a:lnTo>
                <a:lnTo>
                  <a:pt x="300990" y="662940"/>
                </a:lnTo>
                <a:lnTo>
                  <a:pt x="256512" y="659344"/>
                </a:lnTo>
                <a:lnTo>
                  <a:pt x="214060" y="648901"/>
                </a:lnTo>
                <a:lnTo>
                  <a:pt x="174101" y="632122"/>
                </a:lnTo>
                <a:lnTo>
                  <a:pt x="137098" y="609523"/>
                </a:lnTo>
                <a:lnTo>
                  <a:pt x="103519" y="581616"/>
                </a:lnTo>
                <a:lnTo>
                  <a:pt x="73828" y="548914"/>
                </a:lnTo>
                <a:lnTo>
                  <a:pt x="48491" y="511932"/>
                </a:lnTo>
                <a:lnTo>
                  <a:pt x="27975" y="471183"/>
                </a:lnTo>
                <a:lnTo>
                  <a:pt x="12743" y="427181"/>
                </a:lnTo>
                <a:lnTo>
                  <a:pt x="3263" y="380438"/>
                </a:lnTo>
                <a:lnTo>
                  <a:pt x="0" y="33147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9872" y="1582292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1416" y="1786509"/>
            <a:ext cx="1339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185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16330" y="3074670"/>
            <a:ext cx="601980" cy="662940"/>
          </a:xfrm>
          <a:custGeom>
            <a:avLst/>
            <a:gdLst/>
            <a:ahLst/>
            <a:cxnLst/>
            <a:rect l="l" t="t" r="r" b="b"/>
            <a:pathLst>
              <a:path w="601980" h="662939">
                <a:moveTo>
                  <a:pt x="300990" y="0"/>
                </a:moveTo>
                <a:lnTo>
                  <a:pt x="256512" y="3595"/>
                </a:lnTo>
                <a:lnTo>
                  <a:pt x="214060" y="14038"/>
                </a:lnTo>
                <a:lnTo>
                  <a:pt x="174101" y="30817"/>
                </a:lnTo>
                <a:lnTo>
                  <a:pt x="137098" y="53416"/>
                </a:lnTo>
                <a:lnTo>
                  <a:pt x="103519" y="81323"/>
                </a:lnTo>
                <a:lnTo>
                  <a:pt x="73828" y="114025"/>
                </a:lnTo>
                <a:lnTo>
                  <a:pt x="48491" y="151007"/>
                </a:lnTo>
                <a:lnTo>
                  <a:pt x="27975" y="191756"/>
                </a:lnTo>
                <a:lnTo>
                  <a:pt x="12743" y="235758"/>
                </a:lnTo>
                <a:lnTo>
                  <a:pt x="3263" y="282501"/>
                </a:lnTo>
                <a:lnTo>
                  <a:pt x="0" y="331470"/>
                </a:lnTo>
                <a:lnTo>
                  <a:pt x="3263" y="380438"/>
                </a:lnTo>
                <a:lnTo>
                  <a:pt x="12743" y="427181"/>
                </a:lnTo>
                <a:lnTo>
                  <a:pt x="27975" y="471183"/>
                </a:lnTo>
                <a:lnTo>
                  <a:pt x="48491" y="511932"/>
                </a:lnTo>
                <a:lnTo>
                  <a:pt x="73828" y="548914"/>
                </a:lnTo>
                <a:lnTo>
                  <a:pt x="103519" y="581616"/>
                </a:lnTo>
                <a:lnTo>
                  <a:pt x="137098" y="609523"/>
                </a:lnTo>
                <a:lnTo>
                  <a:pt x="174101" y="632122"/>
                </a:lnTo>
                <a:lnTo>
                  <a:pt x="214060" y="648901"/>
                </a:lnTo>
                <a:lnTo>
                  <a:pt x="256512" y="659344"/>
                </a:lnTo>
                <a:lnTo>
                  <a:pt x="300990" y="662940"/>
                </a:lnTo>
                <a:lnTo>
                  <a:pt x="345470" y="659344"/>
                </a:lnTo>
                <a:lnTo>
                  <a:pt x="387923" y="648901"/>
                </a:lnTo>
                <a:lnTo>
                  <a:pt x="427884" y="632122"/>
                </a:lnTo>
                <a:lnTo>
                  <a:pt x="464886" y="609523"/>
                </a:lnTo>
                <a:lnTo>
                  <a:pt x="498465" y="581616"/>
                </a:lnTo>
                <a:lnTo>
                  <a:pt x="528155" y="548914"/>
                </a:lnTo>
                <a:lnTo>
                  <a:pt x="553491" y="511932"/>
                </a:lnTo>
                <a:lnTo>
                  <a:pt x="574006" y="471183"/>
                </a:lnTo>
                <a:lnTo>
                  <a:pt x="589237" y="427181"/>
                </a:lnTo>
                <a:lnTo>
                  <a:pt x="598716" y="380438"/>
                </a:lnTo>
                <a:lnTo>
                  <a:pt x="601980" y="331470"/>
                </a:lnTo>
                <a:lnTo>
                  <a:pt x="598716" y="282501"/>
                </a:lnTo>
                <a:lnTo>
                  <a:pt x="589237" y="235758"/>
                </a:lnTo>
                <a:lnTo>
                  <a:pt x="574006" y="191756"/>
                </a:lnTo>
                <a:lnTo>
                  <a:pt x="553491" y="151007"/>
                </a:lnTo>
                <a:lnTo>
                  <a:pt x="528155" y="114025"/>
                </a:lnTo>
                <a:lnTo>
                  <a:pt x="498465" y="81323"/>
                </a:lnTo>
                <a:lnTo>
                  <a:pt x="464886" y="53416"/>
                </a:lnTo>
                <a:lnTo>
                  <a:pt x="427884" y="30817"/>
                </a:lnTo>
                <a:lnTo>
                  <a:pt x="387923" y="14038"/>
                </a:lnTo>
                <a:lnTo>
                  <a:pt x="345470" y="3595"/>
                </a:lnTo>
                <a:lnTo>
                  <a:pt x="30099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6330" y="3074670"/>
            <a:ext cx="601980" cy="662940"/>
          </a:xfrm>
          <a:custGeom>
            <a:avLst/>
            <a:gdLst/>
            <a:ahLst/>
            <a:cxnLst/>
            <a:rect l="l" t="t" r="r" b="b"/>
            <a:pathLst>
              <a:path w="601980" h="662939">
                <a:moveTo>
                  <a:pt x="0" y="331470"/>
                </a:moveTo>
                <a:lnTo>
                  <a:pt x="3263" y="282501"/>
                </a:lnTo>
                <a:lnTo>
                  <a:pt x="12743" y="235758"/>
                </a:lnTo>
                <a:lnTo>
                  <a:pt x="27975" y="191756"/>
                </a:lnTo>
                <a:lnTo>
                  <a:pt x="48491" y="151007"/>
                </a:lnTo>
                <a:lnTo>
                  <a:pt x="73828" y="114025"/>
                </a:lnTo>
                <a:lnTo>
                  <a:pt x="103519" y="81323"/>
                </a:lnTo>
                <a:lnTo>
                  <a:pt x="137098" y="53416"/>
                </a:lnTo>
                <a:lnTo>
                  <a:pt x="174101" y="30817"/>
                </a:lnTo>
                <a:lnTo>
                  <a:pt x="214060" y="14038"/>
                </a:lnTo>
                <a:lnTo>
                  <a:pt x="256512" y="3595"/>
                </a:lnTo>
                <a:lnTo>
                  <a:pt x="300990" y="0"/>
                </a:lnTo>
                <a:lnTo>
                  <a:pt x="345470" y="3595"/>
                </a:lnTo>
                <a:lnTo>
                  <a:pt x="387923" y="14038"/>
                </a:lnTo>
                <a:lnTo>
                  <a:pt x="427884" y="30817"/>
                </a:lnTo>
                <a:lnTo>
                  <a:pt x="464886" y="53416"/>
                </a:lnTo>
                <a:lnTo>
                  <a:pt x="498465" y="81323"/>
                </a:lnTo>
                <a:lnTo>
                  <a:pt x="528155" y="114025"/>
                </a:lnTo>
                <a:lnTo>
                  <a:pt x="553491" y="151007"/>
                </a:lnTo>
                <a:lnTo>
                  <a:pt x="574006" y="191756"/>
                </a:lnTo>
                <a:lnTo>
                  <a:pt x="589237" y="235758"/>
                </a:lnTo>
                <a:lnTo>
                  <a:pt x="598716" y="282501"/>
                </a:lnTo>
                <a:lnTo>
                  <a:pt x="601980" y="331470"/>
                </a:lnTo>
                <a:lnTo>
                  <a:pt x="598716" y="380438"/>
                </a:lnTo>
                <a:lnTo>
                  <a:pt x="589237" y="427181"/>
                </a:lnTo>
                <a:lnTo>
                  <a:pt x="574006" y="471183"/>
                </a:lnTo>
                <a:lnTo>
                  <a:pt x="553491" y="511932"/>
                </a:lnTo>
                <a:lnTo>
                  <a:pt x="528155" y="548914"/>
                </a:lnTo>
                <a:lnTo>
                  <a:pt x="498465" y="581616"/>
                </a:lnTo>
                <a:lnTo>
                  <a:pt x="464886" y="609523"/>
                </a:lnTo>
                <a:lnTo>
                  <a:pt x="427884" y="632122"/>
                </a:lnTo>
                <a:lnTo>
                  <a:pt x="387923" y="648901"/>
                </a:lnTo>
                <a:lnTo>
                  <a:pt x="345470" y="659344"/>
                </a:lnTo>
                <a:lnTo>
                  <a:pt x="300990" y="662940"/>
                </a:lnTo>
                <a:lnTo>
                  <a:pt x="256512" y="659344"/>
                </a:lnTo>
                <a:lnTo>
                  <a:pt x="214060" y="648901"/>
                </a:lnTo>
                <a:lnTo>
                  <a:pt x="174101" y="632122"/>
                </a:lnTo>
                <a:lnTo>
                  <a:pt x="137098" y="609523"/>
                </a:lnTo>
                <a:lnTo>
                  <a:pt x="103519" y="581616"/>
                </a:lnTo>
                <a:lnTo>
                  <a:pt x="73828" y="548914"/>
                </a:lnTo>
                <a:lnTo>
                  <a:pt x="48491" y="511932"/>
                </a:lnTo>
                <a:lnTo>
                  <a:pt x="27975" y="471183"/>
                </a:lnTo>
                <a:lnTo>
                  <a:pt x="12743" y="427181"/>
                </a:lnTo>
                <a:lnTo>
                  <a:pt x="3263" y="380438"/>
                </a:lnTo>
                <a:lnTo>
                  <a:pt x="0" y="33147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44472" y="3172155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775" b="1" baseline="-21021" dirty="0">
                <a:solidFill>
                  <a:srgbClr val="FFFFFF"/>
                </a:solidFill>
                <a:latin typeface="Arial Narrow"/>
                <a:cs typeface="Arial Narrow"/>
              </a:rPr>
              <a:t>3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18310" y="1677923"/>
            <a:ext cx="1083945" cy="144780"/>
          </a:xfrm>
          <a:custGeom>
            <a:avLst/>
            <a:gdLst/>
            <a:ahLst/>
            <a:cxnLst/>
            <a:rect l="l" t="t" r="r" b="b"/>
            <a:pathLst>
              <a:path w="1083945" h="144780">
                <a:moveTo>
                  <a:pt x="996696" y="72390"/>
                </a:moveTo>
                <a:lnTo>
                  <a:pt x="938784" y="144780"/>
                </a:lnTo>
                <a:lnTo>
                  <a:pt x="1054608" y="86868"/>
                </a:lnTo>
                <a:lnTo>
                  <a:pt x="996696" y="86868"/>
                </a:lnTo>
                <a:lnTo>
                  <a:pt x="996696" y="72390"/>
                </a:lnTo>
                <a:close/>
              </a:path>
              <a:path w="1083945" h="144780">
                <a:moveTo>
                  <a:pt x="985113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985113" y="86868"/>
                </a:lnTo>
                <a:lnTo>
                  <a:pt x="996696" y="72390"/>
                </a:lnTo>
                <a:lnTo>
                  <a:pt x="985113" y="57912"/>
                </a:lnTo>
                <a:close/>
              </a:path>
              <a:path w="1083945" h="144780">
                <a:moveTo>
                  <a:pt x="1054608" y="57912"/>
                </a:moveTo>
                <a:lnTo>
                  <a:pt x="996696" y="57912"/>
                </a:lnTo>
                <a:lnTo>
                  <a:pt x="996696" y="86868"/>
                </a:lnTo>
                <a:lnTo>
                  <a:pt x="1054608" y="86868"/>
                </a:lnTo>
                <a:lnTo>
                  <a:pt x="1083564" y="72390"/>
                </a:lnTo>
                <a:lnTo>
                  <a:pt x="1054608" y="57912"/>
                </a:lnTo>
                <a:close/>
              </a:path>
              <a:path w="1083945" h="144780">
                <a:moveTo>
                  <a:pt x="938784" y="0"/>
                </a:moveTo>
                <a:lnTo>
                  <a:pt x="996696" y="72390"/>
                </a:lnTo>
                <a:lnTo>
                  <a:pt x="996696" y="57912"/>
                </a:lnTo>
                <a:lnTo>
                  <a:pt x="1054608" y="57912"/>
                </a:lnTo>
                <a:lnTo>
                  <a:pt x="938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84732" y="2148077"/>
            <a:ext cx="144780" cy="927100"/>
          </a:xfrm>
          <a:custGeom>
            <a:avLst/>
            <a:gdLst/>
            <a:ahLst/>
            <a:cxnLst/>
            <a:rect l="l" t="t" r="r" b="b"/>
            <a:pathLst>
              <a:path w="144780" h="927100">
                <a:moveTo>
                  <a:pt x="0" y="781812"/>
                </a:moveTo>
                <a:lnTo>
                  <a:pt x="72390" y="926591"/>
                </a:lnTo>
                <a:lnTo>
                  <a:pt x="115824" y="839724"/>
                </a:lnTo>
                <a:lnTo>
                  <a:pt x="57912" y="839724"/>
                </a:lnTo>
                <a:lnTo>
                  <a:pt x="57912" y="828141"/>
                </a:lnTo>
                <a:lnTo>
                  <a:pt x="0" y="781812"/>
                </a:lnTo>
                <a:close/>
              </a:path>
              <a:path w="144780" h="927100">
                <a:moveTo>
                  <a:pt x="57912" y="828141"/>
                </a:moveTo>
                <a:lnTo>
                  <a:pt x="57912" y="839724"/>
                </a:lnTo>
                <a:lnTo>
                  <a:pt x="72390" y="839724"/>
                </a:lnTo>
                <a:lnTo>
                  <a:pt x="57912" y="828141"/>
                </a:lnTo>
                <a:close/>
              </a:path>
              <a:path w="144780" h="927100">
                <a:moveTo>
                  <a:pt x="86868" y="0"/>
                </a:moveTo>
                <a:lnTo>
                  <a:pt x="57912" y="0"/>
                </a:lnTo>
                <a:lnTo>
                  <a:pt x="57912" y="828141"/>
                </a:lnTo>
                <a:lnTo>
                  <a:pt x="72390" y="839724"/>
                </a:lnTo>
                <a:lnTo>
                  <a:pt x="86868" y="828141"/>
                </a:lnTo>
                <a:lnTo>
                  <a:pt x="86868" y="0"/>
                </a:lnTo>
                <a:close/>
              </a:path>
              <a:path w="144780" h="927100">
                <a:moveTo>
                  <a:pt x="86868" y="828141"/>
                </a:moveTo>
                <a:lnTo>
                  <a:pt x="72390" y="839724"/>
                </a:lnTo>
                <a:lnTo>
                  <a:pt x="86868" y="839724"/>
                </a:lnTo>
                <a:lnTo>
                  <a:pt x="86868" y="828141"/>
                </a:lnTo>
                <a:close/>
              </a:path>
              <a:path w="144780" h="927100">
                <a:moveTo>
                  <a:pt x="144780" y="781812"/>
                </a:moveTo>
                <a:lnTo>
                  <a:pt x="86868" y="828141"/>
                </a:lnTo>
                <a:lnTo>
                  <a:pt x="86868" y="839724"/>
                </a:lnTo>
                <a:lnTo>
                  <a:pt x="115824" y="839724"/>
                </a:lnTo>
                <a:lnTo>
                  <a:pt x="144780" y="781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18310" y="3400044"/>
            <a:ext cx="1083945" cy="144780"/>
          </a:xfrm>
          <a:custGeom>
            <a:avLst/>
            <a:gdLst/>
            <a:ahLst/>
            <a:cxnLst/>
            <a:rect l="l" t="t" r="r" b="b"/>
            <a:pathLst>
              <a:path w="1083945" h="144779">
                <a:moveTo>
                  <a:pt x="996696" y="72390"/>
                </a:moveTo>
                <a:lnTo>
                  <a:pt x="938784" y="144780"/>
                </a:lnTo>
                <a:lnTo>
                  <a:pt x="1054608" y="86868"/>
                </a:lnTo>
                <a:lnTo>
                  <a:pt x="996696" y="86868"/>
                </a:lnTo>
                <a:lnTo>
                  <a:pt x="996696" y="72390"/>
                </a:lnTo>
                <a:close/>
              </a:path>
              <a:path w="1083945" h="144779">
                <a:moveTo>
                  <a:pt x="985113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985113" y="86868"/>
                </a:lnTo>
                <a:lnTo>
                  <a:pt x="996696" y="72390"/>
                </a:lnTo>
                <a:lnTo>
                  <a:pt x="985113" y="57912"/>
                </a:lnTo>
                <a:close/>
              </a:path>
              <a:path w="1083945" h="144779">
                <a:moveTo>
                  <a:pt x="1054608" y="57912"/>
                </a:moveTo>
                <a:lnTo>
                  <a:pt x="996696" y="57912"/>
                </a:lnTo>
                <a:lnTo>
                  <a:pt x="996696" y="86868"/>
                </a:lnTo>
                <a:lnTo>
                  <a:pt x="1054608" y="86868"/>
                </a:lnTo>
                <a:lnTo>
                  <a:pt x="1083564" y="72390"/>
                </a:lnTo>
                <a:lnTo>
                  <a:pt x="1054608" y="57912"/>
                </a:lnTo>
                <a:close/>
              </a:path>
              <a:path w="1083945" h="144779">
                <a:moveTo>
                  <a:pt x="938784" y="0"/>
                </a:moveTo>
                <a:lnTo>
                  <a:pt x="996696" y="72390"/>
                </a:lnTo>
                <a:lnTo>
                  <a:pt x="996696" y="57912"/>
                </a:lnTo>
                <a:lnTo>
                  <a:pt x="1054608" y="57912"/>
                </a:lnTo>
                <a:lnTo>
                  <a:pt x="938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7913" y="2015489"/>
            <a:ext cx="1513205" cy="1209675"/>
          </a:xfrm>
          <a:custGeom>
            <a:avLst/>
            <a:gdLst/>
            <a:ahLst/>
            <a:cxnLst/>
            <a:rect l="l" t="t" r="r" b="b"/>
            <a:pathLst>
              <a:path w="1513205" h="1209675">
                <a:moveTo>
                  <a:pt x="85997" y="49994"/>
                </a:moveTo>
                <a:lnTo>
                  <a:pt x="67944" y="54101"/>
                </a:lnTo>
                <a:lnTo>
                  <a:pt x="67995" y="72626"/>
                </a:lnTo>
                <a:lnTo>
                  <a:pt x="1495171" y="1209166"/>
                </a:lnTo>
                <a:lnTo>
                  <a:pt x="1513205" y="1186560"/>
                </a:lnTo>
                <a:lnTo>
                  <a:pt x="85997" y="49994"/>
                </a:lnTo>
                <a:close/>
              </a:path>
              <a:path w="1513205" h="1209675">
                <a:moveTo>
                  <a:pt x="0" y="0"/>
                </a:moveTo>
                <a:lnTo>
                  <a:pt x="68199" y="146811"/>
                </a:lnTo>
                <a:lnTo>
                  <a:pt x="67995" y="72626"/>
                </a:lnTo>
                <a:lnTo>
                  <a:pt x="58928" y="65404"/>
                </a:lnTo>
                <a:lnTo>
                  <a:pt x="76962" y="42798"/>
                </a:lnTo>
                <a:lnTo>
                  <a:pt x="117622" y="42798"/>
                </a:lnTo>
                <a:lnTo>
                  <a:pt x="158369" y="33527"/>
                </a:lnTo>
                <a:lnTo>
                  <a:pt x="0" y="0"/>
                </a:lnTo>
                <a:close/>
              </a:path>
              <a:path w="1513205" h="1209675">
                <a:moveTo>
                  <a:pt x="67944" y="54101"/>
                </a:moveTo>
                <a:lnTo>
                  <a:pt x="58928" y="65404"/>
                </a:lnTo>
                <a:lnTo>
                  <a:pt x="67995" y="72626"/>
                </a:lnTo>
                <a:lnTo>
                  <a:pt x="67944" y="54101"/>
                </a:lnTo>
                <a:close/>
              </a:path>
              <a:path w="1513205" h="1209675">
                <a:moveTo>
                  <a:pt x="76962" y="42798"/>
                </a:moveTo>
                <a:lnTo>
                  <a:pt x="67944" y="54101"/>
                </a:lnTo>
                <a:lnTo>
                  <a:pt x="85997" y="49994"/>
                </a:lnTo>
                <a:lnTo>
                  <a:pt x="76962" y="42798"/>
                </a:lnTo>
                <a:close/>
              </a:path>
              <a:path w="1513205" h="1209675">
                <a:moveTo>
                  <a:pt x="117622" y="42798"/>
                </a:moveTo>
                <a:lnTo>
                  <a:pt x="76962" y="42798"/>
                </a:lnTo>
                <a:lnTo>
                  <a:pt x="85997" y="49994"/>
                </a:lnTo>
                <a:lnTo>
                  <a:pt x="117622" y="4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1873" y="3074670"/>
            <a:ext cx="600710" cy="662940"/>
          </a:xfrm>
          <a:custGeom>
            <a:avLst/>
            <a:gdLst/>
            <a:ahLst/>
            <a:cxnLst/>
            <a:rect l="l" t="t" r="r" b="b"/>
            <a:pathLst>
              <a:path w="600710" h="662939">
                <a:moveTo>
                  <a:pt x="300228" y="0"/>
                </a:moveTo>
                <a:lnTo>
                  <a:pt x="255851" y="3595"/>
                </a:lnTo>
                <a:lnTo>
                  <a:pt x="213499" y="14038"/>
                </a:lnTo>
                <a:lnTo>
                  <a:pt x="173637" y="30817"/>
                </a:lnTo>
                <a:lnTo>
                  <a:pt x="136728" y="53416"/>
                </a:lnTo>
                <a:lnTo>
                  <a:pt x="103235" y="81323"/>
                </a:lnTo>
                <a:lnTo>
                  <a:pt x="73623" y="114025"/>
                </a:lnTo>
                <a:lnTo>
                  <a:pt x="48355" y="151007"/>
                </a:lnTo>
                <a:lnTo>
                  <a:pt x="27895" y="191756"/>
                </a:lnTo>
                <a:lnTo>
                  <a:pt x="12707" y="235758"/>
                </a:lnTo>
                <a:lnTo>
                  <a:pt x="3254" y="282501"/>
                </a:lnTo>
                <a:lnTo>
                  <a:pt x="0" y="331470"/>
                </a:lnTo>
                <a:lnTo>
                  <a:pt x="3254" y="380438"/>
                </a:lnTo>
                <a:lnTo>
                  <a:pt x="12707" y="427181"/>
                </a:lnTo>
                <a:lnTo>
                  <a:pt x="27895" y="471183"/>
                </a:lnTo>
                <a:lnTo>
                  <a:pt x="48355" y="511932"/>
                </a:lnTo>
                <a:lnTo>
                  <a:pt x="73623" y="548914"/>
                </a:lnTo>
                <a:lnTo>
                  <a:pt x="103235" y="581616"/>
                </a:lnTo>
                <a:lnTo>
                  <a:pt x="136728" y="609523"/>
                </a:lnTo>
                <a:lnTo>
                  <a:pt x="173637" y="632122"/>
                </a:lnTo>
                <a:lnTo>
                  <a:pt x="213499" y="648901"/>
                </a:lnTo>
                <a:lnTo>
                  <a:pt x="255851" y="659344"/>
                </a:lnTo>
                <a:lnTo>
                  <a:pt x="300228" y="662940"/>
                </a:lnTo>
                <a:lnTo>
                  <a:pt x="344604" y="659344"/>
                </a:lnTo>
                <a:lnTo>
                  <a:pt x="386956" y="648901"/>
                </a:lnTo>
                <a:lnTo>
                  <a:pt x="426818" y="632122"/>
                </a:lnTo>
                <a:lnTo>
                  <a:pt x="463727" y="609523"/>
                </a:lnTo>
                <a:lnTo>
                  <a:pt x="497220" y="581616"/>
                </a:lnTo>
                <a:lnTo>
                  <a:pt x="526832" y="548914"/>
                </a:lnTo>
                <a:lnTo>
                  <a:pt x="552100" y="511932"/>
                </a:lnTo>
                <a:lnTo>
                  <a:pt x="572560" y="471183"/>
                </a:lnTo>
                <a:lnTo>
                  <a:pt x="587748" y="427181"/>
                </a:lnTo>
                <a:lnTo>
                  <a:pt x="597201" y="380438"/>
                </a:lnTo>
                <a:lnTo>
                  <a:pt x="600456" y="331470"/>
                </a:lnTo>
                <a:lnTo>
                  <a:pt x="597201" y="282501"/>
                </a:lnTo>
                <a:lnTo>
                  <a:pt x="587748" y="235758"/>
                </a:lnTo>
                <a:lnTo>
                  <a:pt x="572560" y="191756"/>
                </a:lnTo>
                <a:lnTo>
                  <a:pt x="552100" y="151007"/>
                </a:lnTo>
                <a:lnTo>
                  <a:pt x="526832" y="114025"/>
                </a:lnTo>
                <a:lnTo>
                  <a:pt x="497220" y="81323"/>
                </a:lnTo>
                <a:lnTo>
                  <a:pt x="463727" y="53416"/>
                </a:lnTo>
                <a:lnTo>
                  <a:pt x="426818" y="30817"/>
                </a:lnTo>
                <a:lnTo>
                  <a:pt x="386956" y="14038"/>
                </a:lnTo>
                <a:lnTo>
                  <a:pt x="344604" y="3595"/>
                </a:lnTo>
                <a:lnTo>
                  <a:pt x="30022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1873" y="3074670"/>
            <a:ext cx="600710" cy="662940"/>
          </a:xfrm>
          <a:custGeom>
            <a:avLst/>
            <a:gdLst/>
            <a:ahLst/>
            <a:cxnLst/>
            <a:rect l="l" t="t" r="r" b="b"/>
            <a:pathLst>
              <a:path w="600710" h="662939">
                <a:moveTo>
                  <a:pt x="0" y="331470"/>
                </a:moveTo>
                <a:lnTo>
                  <a:pt x="3254" y="282501"/>
                </a:lnTo>
                <a:lnTo>
                  <a:pt x="12707" y="235758"/>
                </a:lnTo>
                <a:lnTo>
                  <a:pt x="27895" y="191756"/>
                </a:lnTo>
                <a:lnTo>
                  <a:pt x="48355" y="151007"/>
                </a:lnTo>
                <a:lnTo>
                  <a:pt x="73623" y="114025"/>
                </a:lnTo>
                <a:lnTo>
                  <a:pt x="103235" y="81323"/>
                </a:lnTo>
                <a:lnTo>
                  <a:pt x="136728" y="53416"/>
                </a:lnTo>
                <a:lnTo>
                  <a:pt x="173637" y="30817"/>
                </a:lnTo>
                <a:lnTo>
                  <a:pt x="213499" y="14038"/>
                </a:lnTo>
                <a:lnTo>
                  <a:pt x="255851" y="3595"/>
                </a:lnTo>
                <a:lnTo>
                  <a:pt x="300228" y="0"/>
                </a:lnTo>
                <a:lnTo>
                  <a:pt x="344604" y="3595"/>
                </a:lnTo>
                <a:lnTo>
                  <a:pt x="386956" y="14038"/>
                </a:lnTo>
                <a:lnTo>
                  <a:pt x="426818" y="30817"/>
                </a:lnTo>
                <a:lnTo>
                  <a:pt x="463727" y="53416"/>
                </a:lnTo>
                <a:lnTo>
                  <a:pt x="497220" y="81323"/>
                </a:lnTo>
                <a:lnTo>
                  <a:pt x="526832" y="114025"/>
                </a:lnTo>
                <a:lnTo>
                  <a:pt x="552100" y="151007"/>
                </a:lnTo>
                <a:lnTo>
                  <a:pt x="572560" y="191756"/>
                </a:lnTo>
                <a:lnTo>
                  <a:pt x="587748" y="235758"/>
                </a:lnTo>
                <a:lnTo>
                  <a:pt x="597201" y="282501"/>
                </a:lnTo>
                <a:lnTo>
                  <a:pt x="600456" y="331470"/>
                </a:lnTo>
                <a:lnTo>
                  <a:pt x="597201" y="380438"/>
                </a:lnTo>
                <a:lnTo>
                  <a:pt x="587748" y="427181"/>
                </a:lnTo>
                <a:lnTo>
                  <a:pt x="572560" y="471183"/>
                </a:lnTo>
                <a:lnTo>
                  <a:pt x="552100" y="511932"/>
                </a:lnTo>
                <a:lnTo>
                  <a:pt x="526832" y="548914"/>
                </a:lnTo>
                <a:lnTo>
                  <a:pt x="497220" y="581616"/>
                </a:lnTo>
                <a:lnTo>
                  <a:pt x="463727" y="609523"/>
                </a:lnTo>
                <a:lnTo>
                  <a:pt x="426818" y="632122"/>
                </a:lnTo>
                <a:lnTo>
                  <a:pt x="386956" y="648901"/>
                </a:lnTo>
                <a:lnTo>
                  <a:pt x="344604" y="659344"/>
                </a:lnTo>
                <a:lnTo>
                  <a:pt x="300228" y="662940"/>
                </a:lnTo>
                <a:lnTo>
                  <a:pt x="255851" y="659344"/>
                </a:lnTo>
                <a:lnTo>
                  <a:pt x="213499" y="648901"/>
                </a:lnTo>
                <a:lnTo>
                  <a:pt x="173637" y="632122"/>
                </a:lnTo>
                <a:lnTo>
                  <a:pt x="136728" y="609523"/>
                </a:lnTo>
                <a:lnTo>
                  <a:pt x="103235" y="581616"/>
                </a:lnTo>
                <a:lnTo>
                  <a:pt x="73623" y="548914"/>
                </a:lnTo>
                <a:lnTo>
                  <a:pt x="48355" y="511932"/>
                </a:lnTo>
                <a:lnTo>
                  <a:pt x="27895" y="471183"/>
                </a:lnTo>
                <a:lnTo>
                  <a:pt x="12707" y="427181"/>
                </a:lnTo>
                <a:lnTo>
                  <a:pt x="3254" y="380438"/>
                </a:lnTo>
                <a:lnTo>
                  <a:pt x="0" y="33147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29127" y="3172155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775" b="1" baseline="-21021" dirty="0">
                <a:solidFill>
                  <a:srgbClr val="FFFFFF"/>
                </a:solidFill>
                <a:latin typeface="Arial Narrow"/>
                <a:cs typeface="Arial Narrow"/>
              </a:rPr>
              <a:t>4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12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8554" y="4038980"/>
            <a:ext cx="148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微软雅黑"/>
                <a:cs typeface="微软雅黑"/>
              </a:rPr>
              <a:t>有向图</a:t>
            </a:r>
            <a:r>
              <a:rPr sz="2800" b="1" dirty="0">
                <a:latin typeface="Arial Narrow"/>
                <a:cs typeface="Arial Narrow"/>
              </a:rPr>
              <a:t>G</a:t>
            </a:r>
            <a:r>
              <a:rPr sz="2775" b="1" baseline="-21021" dirty="0">
                <a:latin typeface="Arial Narrow"/>
                <a:cs typeface="Arial Narrow"/>
              </a:rPr>
              <a:t>2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8169" y="4770882"/>
            <a:ext cx="7719059" cy="1389380"/>
          </a:xfrm>
          <a:prstGeom prst="rect">
            <a:avLst/>
          </a:prstGeom>
          <a:solidFill>
            <a:srgbClr val="FFFFFF"/>
          </a:solidFill>
          <a:ln w="25907">
            <a:solidFill>
              <a:srgbClr val="A2B1C1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R="3069590" algn="ctr">
              <a:lnSpc>
                <a:spcPct val="100000"/>
              </a:lnSpc>
              <a:spcBef>
                <a:spcPts val="590"/>
              </a:spcBef>
            </a:pPr>
            <a:r>
              <a:rPr sz="2800" b="1" spc="5" dirty="0">
                <a:latin typeface="微软雅黑"/>
                <a:cs typeface="微软雅黑"/>
              </a:rPr>
              <a:t>设图</a:t>
            </a:r>
            <a:r>
              <a:rPr sz="2800" b="1" spc="-730" dirty="0">
                <a:latin typeface="微软雅黑"/>
                <a:cs typeface="微软雅黑"/>
              </a:rPr>
              <a:t>G</a:t>
            </a:r>
            <a:r>
              <a:rPr sz="2800" b="1" spc="5" dirty="0">
                <a:latin typeface="微软雅黑"/>
                <a:cs typeface="微软雅黑"/>
              </a:rPr>
              <a:t>的顶点数为</a:t>
            </a:r>
            <a:r>
              <a:rPr sz="2800" b="1" spc="-200" dirty="0">
                <a:latin typeface="微软雅黑"/>
                <a:cs typeface="微软雅黑"/>
              </a:rPr>
              <a:t>n，</a:t>
            </a:r>
            <a:r>
              <a:rPr sz="2800" b="1" spc="5" dirty="0">
                <a:latin typeface="微软雅黑"/>
                <a:cs typeface="微软雅黑"/>
              </a:rPr>
              <a:t>边数为</a:t>
            </a:r>
            <a:r>
              <a:rPr sz="2800" b="1" spc="-235" dirty="0">
                <a:latin typeface="微软雅黑"/>
                <a:cs typeface="微软雅黑"/>
              </a:rPr>
              <a:t>e</a:t>
            </a:r>
            <a:endParaRPr sz="2800">
              <a:latin typeface="微软雅黑"/>
              <a:cs typeface="微软雅黑"/>
            </a:endParaRPr>
          </a:p>
          <a:p>
            <a:pPr marL="330200" algn="ctr">
              <a:lnSpc>
                <a:spcPct val="100000"/>
              </a:lnSpc>
              <a:spcBef>
                <a:spcPts val="1085"/>
              </a:spcBef>
              <a:tabLst>
                <a:tab pos="5023485" algn="l"/>
              </a:tabLst>
            </a:pPr>
            <a:r>
              <a:rPr sz="3200" b="1" spc="10" dirty="0">
                <a:solidFill>
                  <a:srgbClr val="C00000"/>
                </a:solidFill>
                <a:latin typeface="微软雅黑"/>
                <a:cs typeface="微软雅黑"/>
              </a:rPr>
              <a:t>图的所有顶点的度数之</a:t>
            </a:r>
            <a:r>
              <a:rPr sz="3200" b="1" dirty="0">
                <a:solidFill>
                  <a:srgbClr val="C00000"/>
                </a:solidFill>
                <a:latin typeface="微软雅黑"/>
                <a:cs typeface="微软雅黑"/>
              </a:rPr>
              <a:t>和	</a:t>
            </a:r>
            <a:r>
              <a:rPr sz="3200" b="1" spc="-819" dirty="0">
                <a:solidFill>
                  <a:srgbClr val="C00000"/>
                </a:solidFill>
                <a:latin typeface="微软雅黑"/>
                <a:cs typeface="微软雅黑"/>
              </a:rPr>
              <a:t>=</a:t>
            </a:r>
            <a:r>
              <a:rPr sz="3200" b="1" spc="-72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微软雅黑"/>
                <a:cs typeface="微软雅黑"/>
              </a:rPr>
              <a:t>2*e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1075" y="6338215"/>
            <a:ext cx="1783714" cy="46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1600" b="1" spc="5" dirty="0">
                <a:solidFill>
                  <a:srgbClr val="00AF50"/>
                </a:solidFill>
                <a:latin typeface="Microsoft JhengHei"/>
                <a:cs typeface="Microsoft JhengHei"/>
              </a:rPr>
              <a:t>北京林业</a:t>
            </a:r>
            <a:r>
              <a:rPr sz="1600" b="1" spc="-1035" dirty="0">
                <a:solidFill>
                  <a:srgbClr val="00AF50"/>
                </a:solidFill>
                <a:latin typeface="Microsoft JhengHei"/>
                <a:cs typeface="Microsoft JhengHei"/>
              </a:rPr>
              <a:t>大</a:t>
            </a:r>
            <a:r>
              <a:rPr sz="1400" spc="5" dirty="0">
                <a:latin typeface="Times New Roman"/>
                <a:cs typeface="Times New Roman"/>
              </a:rPr>
              <a:t>202</a:t>
            </a:r>
            <a:r>
              <a:rPr sz="1400" spc="-1789" dirty="0">
                <a:latin typeface="Times New Roman"/>
                <a:cs typeface="Times New Roman"/>
              </a:rPr>
              <a:t>1</a:t>
            </a:r>
            <a:r>
              <a:rPr sz="1600" b="1" spc="-5" dirty="0">
                <a:solidFill>
                  <a:srgbClr val="00AF50"/>
                </a:solidFill>
                <a:latin typeface="Microsoft JhengHei"/>
                <a:cs typeface="Microsoft JhengHei"/>
              </a:rPr>
              <a:t>学信</a:t>
            </a:r>
            <a:r>
              <a:rPr sz="1600" b="1" spc="-3000" dirty="0">
                <a:solidFill>
                  <a:srgbClr val="00AF50"/>
                </a:solidFill>
                <a:latin typeface="Microsoft JhengHei"/>
                <a:cs typeface="Microsoft JhengHei"/>
              </a:rPr>
              <a:t>息</a:t>
            </a:r>
            <a:r>
              <a:rPr sz="1400" dirty="0">
                <a:latin typeface="宋体"/>
                <a:cs typeface="宋体"/>
              </a:rPr>
              <a:t>年</a:t>
            </a:r>
            <a:r>
              <a:rPr sz="1400" spc="-555" dirty="0">
                <a:latin typeface="Times New Roman"/>
                <a:cs typeface="Times New Roman"/>
              </a:rPr>
              <a:t>1</a:t>
            </a:r>
            <a:r>
              <a:rPr sz="1400" spc="-570" dirty="0">
                <a:latin typeface="Times New Roman"/>
                <a:cs typeface="Times New Roman"/>
              </a:rPr>
              <a:t>0 </a:t>
            </a:r>
            <a:r>
              <a:rPr sz="1400" dirty="0">
                <a:latin typeface="宋体"/>
                <a:cs typeface="宋体"/>
              </a:rPr>
              <a:t>月</a:t>
            </a:r>
            <a:endParaRPr sz="1400">
              <a:latin typeface="宋体"/>
              <a:cs typeface="宋体"/>
            </a:endParaRPr>
          </a:p>
          <a:p>
            <a:pPr>
              <a:lnSpc>
                <a:spcPts val="1789"/>
              </a:lnSpc>
            </a:pPr>
            <a:r>
              <a:rPr sz="1400" spc="-350" dirty="0">
                <a:latin typeface="Times New Roman"/>
                <a:cs typeface="Times New Roman"/>
              </a:rPr>
              <a:t>29</a:t>
            </a:r>
            <a:r>
              <a:rPr sz="2400" b="1" spc="7" baseline="-8680" dirty="0">
                <a:solidFill>
                  <a:srgbClr val="00AF50"/>
                </a:solidFill>
                <a:latin typeface="Microsoft JhengHei"/>
                <a:cs typeface="Microsoft JhengHei"/>
              </a:rPr>
              <a:t>学</a:t>
            </a:r>
            <a:r>
              <a:rPr sz="2400" b="1" spc="-2407" baseline="-8680" dirty="0">
                <a:solidFill>
                  <a:srgbClr val="00AF50"/>
                </a:solidFill>
                <a:latin typeface="Microsoft JhengHei"/>
                <a:cs typeface="Microsoft JhengHei"/>
              </a:rPr>
              <a:t>院</a:t>
            </a:r>
            <a:r>
              <a:rPr sz="1400" dirty="0">
                <a:latin typeface="宋体"/>
                <a:cs typeface="宋体"/>
              </a:rPr>
              <a:t>日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5528" y="76961"/>
            <a:ext cx="86995" cy="276225"/>
          </a:xfrm>
          <a:custGeom>
            <a:avLst/>
            <a:gdLst/>
            <a:ahLst/>
            <a:cxnLst/>
            <a:rect l="l" t="t" r="r" b="b"/>
            <a:pathLst>
              <a:path w="86995" h="276225">
                <a:moveTo>
                  <a:pt x="28955" y="188976"/>
                </a:moveTo>
                <a:lnTo>
                  <a:pt x="0" y="188976"/>
                </a:lnTo>
                <a:lnTo>
                  <a:pt x="43433" y="275844"/>
                </a:lnTo>
                <a:lnTo>
                  <a:pt x="79628" y="203454"/>
                </a:lnTo>
                <a:lnTo>
                  <a:pt x="28955" y="203454"/>
                </a:lnTo>
                <a:lnTo>
                  <a:pt x="28955" y="188976"/>
                </a:lnTo>
                <a:close/>
              </a:path>
              <a:path w="86995" h="276225">
                <a:moveTo>
                  <a:pt x="57911" y="0"/>
                </a:moveTo>
                <a:lnTo>
                  <a:pt x="28955" y="0"/>
                </a:lnTo>
                <a:lnTo>
                  <a:pt x="28955" y="203454"/>
                </a:lnTo>
                <a:lnTo>
                  <a:pt x="57911" y="203454"/>
                </a:lnTo>
                <a:lnTo>
                  <a:pt x="57911" y="0"/>
                </a:lnTo>
                <a:close/>
              </a:path>
              <a:path w="86995" h="276225">
                <a:moveTo>
                  <a:pt x="86867" y="188976"/>
                </a:moveTo>
                <a:lnTo>
                  <a:pt x="57911" y="188976"/>
                </a:lnTo>
                <a:lnTo>
                  <a:pt x="57911" y="203454"/>
                </a:lnTo>
                <a:lnTo>
                  <a:pt x="79628" y="203454"/>
                </a:lnTo>
                <a:lnTo>
                  <a:pt x="86867" y="18897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2361" y="3810761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0"/>
                </a:moveTo>
                <a:lnTo>
                  <a:pt x="0" y="2590800"/>
                </a:lnTo>
              </a:path>
            </a:pathLst>
          </a:custGeom>
          <a:ln w="2895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2235" y="958214"/>
            <a:ext cx="2134235" cy="86995"/>
          </a:xfrm>
          <a:custGeom>
            <a:avLst/>
            <a:gdLst/>
            <a:ahLst/>
            <a:cxnLst/>
            <a:rect l="l" t="t" r="r" b="b"/>
            <a:pathLst>
              <a:path w="2134235" h="86994">
                <a:moveTo>
                  <a:pt x="2047113" y="0"/>
                </a:moveTo>
                <a:lnTo>
                  <a:pt x="2046944" y="28883"/>
                </a:lnTo>
                <a:lnTo>
                  <a:pt x="2061464" y="28956"/>
                </a:lnTo>
                <a:lnTo>
                  <a:pt x="2061210" y="57912"/>
                </a:lnTo>
                <a:lnTo>
                  <a:pt x="2046774" y="57912"/>
                </a:lnTo>
                <a:lnTo>
                  <a:pt x="2046605" y="86868"/>
                </a:lnTo>
                <a:lnTo>
                  <a:pt x="2105200" y="57912"/>
                </a:lnTo>
                <a:lnTo>
                  <a:pt x="2061210" y="57912"/>
                </a:lnTo>
                <a:lnTo>
                  <a:pt x="2105346" y="57839"/>
                </a:lnTo>
                <a:lnTo>
                  <a:pt x="2133727" y="43815"/>
                </a:lnTo>
                <a:lnTo>
                  <a:pt x="2047113" y="0"/>
                </a:lnTo>
                <a:close/>
              </a:path>
              <a:path w="2134235" h="86994">
                <a:moveTo>
                  <a:pt x="2046944" y="28883"/>
                </a:moveTo>
                <a:lnTo>
                  <a:pt x="2046774" y="57839"/>
                </a:lnTo>
                <a:lnTo>
                  <a:pt x="2061210" y="57912"/>
                </a:lnTo>
                <a:lnTo>
                  <a:pt x="2061464" y="28956"/>
                </a:lnTo>
                <a:lnTo>
                  <a:pt x="2046944" y="28883"/>
                </a:lnTo>
                <a:close/>
              </a:path>
              <a:path w="2134235" h="86994">
                <a:moveTo>
                  <a:pt x="254" y="18669"/>
                </a:moveTo>
                <a:lnTo>
                  <a:pt x="0" y="47625"/>
                </a:lnTo>
                <a:lnTo>
                  <a:pt x="2046774" y="57839"/>
                </a:lnTo>
                <a:lnTo>
                  <a:pt x="2046944" y="28883"/>
                </a:lnTo>
                <a:lnTo>
                  <a:pt x="254" y="18669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961" y="878586"/>
            <a:ext cx="2217420" cy="260985"/>
          </a:xfrm>
          <a:custGeom>
            <a:avLst/>
            <a:gdLst/>
            <a:ahLst/>
            <a:cxnLst/>
            <a:rect l="l" t="t" r="r" b="b"/>
            <a:pathLst>
              <a:path w="2217420" h="260984">
                <a:moveTo>
                  <a:pt x="0" y="130301"/>
                </a:moveTo>
                <a:lnTo>
                  <a:pt x="443484" y="0"/>
                </a:lnTo>
                <a:lnTo>
                  <a:pt x="1773936" y="0"/>
                </a:lnTo>
                <a:lnTo>
                  <a:pt x="2217420" y="130301"/>
                </a:lnTo>
                <a:lnTo>
                  <a:pt x="1773936" y="260603"/>
                </a:lnTo>
                <a:lnTo>
                  <a:pt x="443484" y="260603"/>
                </a:lnTo>
                <a:lnTo>
                  <a:pt x="0" y="13030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5961" y="352806"/>
            <a:ext cx="2286000" cy="332740"/>
          </a:xfrm>
          <a:prstGeom prst="rect">
            <a:avLst/>
          </a:prstGeom>
          <a:solidFill>
            <a:srgbClr val="FFFFE7"/>
          </a:solidFill>
          <a:ln w="2895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400"/>
              </a:spcBef>
            </a:pPr>
            <a:r>
              <a:rPr sz="1600" b="1" spc="15" dirty="0">
                <a:latin typeface="微软雅黑"/>
                <a:cs typeface="微软雅黑"/>
              </a:rPr>
              <a:t>初始化过</a:t>
            </a:r>
            <a:r>
              <a:rPr sz="1600" b="1" spc="20" dirty="0">
                <a:latin typeface="微软雅黑"/>
                <a:cs typeface="微软雅黑"/>
              </a:rPr>
              <a:t>程</a:t>
            </a:r>
            <a:r>
              <a:rPr sz="1600" b="1" spc="355" dirty="0">
                <a:latin typeface="微软雅黑"/>
                <a:cs typeface="微软雅黑"/>
              </a:rPr>
              <a:t>;</a:t>
            </a:r>
            <a:r>
              <a:rPr sz="1600" b="1" spc="254" dirty="0">
                <a:latin typeface="微软雅黑"/>
                <a:cs typeface="微软雅黑"/>
              </a:rPr>
              <a:t> </a:t>
            </a:r>
            <a:r>
              <a:rPr sz="1600" b="1" spc="80" dirty="0">
                <a:latin typeface="微软雅黑"/>
                <a:cs typeface="微软雅黑"/>
              </a:rPr>
              <a:t>(i=1;)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2266" y="1866138"/>
            <a:ext cx="920750" cy="349250"/>
          </a:xfrm>
          <a:prstGeom prst="rect">
            <a:avLst/>
          </a:prstGeom>
          <a:solidFill>
            <a:srgbClr val="FFFFE7"/>
          </a:solidFill>
          <a:ln w="28955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465"/>
              </a:spcBef>
            </a:pPr>
            <a:r>
              <a:rPr sz="1600" b="1" spc="-195" dirty="0">
                <a:latin typeface="微软雅黑"/>
                <a:cs typeface="微软雅黑"/>
              </a:rPr>
              <a:t>End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2001" y="979169"/>
            <a:ext cx="86995" cy="873760"/>
          </a:xfrm>
          <a:custGeom>
            <a:avLst/>
            <a:gdLst/>
            <a:ahLst/>
            <a:cxnLst/>
            <a:rect l="l" t="t" r="r" b="b"/>
            <a:pathLst>
              <a:path w="86995" h="873760">
                <a:moveTo>
                  <a:pt x="28930" y="786426"/>
                </a:moveTo>
                <a:lnTo>
                  <a:pt x="0" y="786511"/>
                </a:lnTo>
                <a:lnTo>
                  <a:pt x="43561" y="873252"/>
                </a:lnTo>
                <a:lnTo>
                  <a:pt x="79597" y="800862"/>
                </a:lnTo>
                <a:lnTo>
                  <a:pt x="28956" y="800862"/>
                </a:lnTo>
                <a:lnTo>
                  <a:pt x="28930" y="786426"/>
                </a:lnTo>
                <a:close/>
              </a:path>
              <a:path w="86995" h="873760">
                <a:moveTo>
                  <a:pt x="86868" y="786257"/>
                </a:moveTo>
                <a:lnTo>
                  <a:pt x="28930" y="786426"/>
                </a:lnTo>
                <a:lnTo>
                  <a:pt x="28956" y="800862"/>
                </a:lnTo>
                <a:lnTo>
                  <a:pt x="57912" y="800862"/>
                </a:lnTo>
                <a:lnTo>
                  <a:pt x="57886" y="786341"/>
                </a:lnTo>
                <a:lnTo>
                  <a:pt x="86825" y="786341"/>
                </a:lnTo>
                <a:close/>
              </a:path>
              <a:path w="86995" h="873760">
                <a:moveTo>
                  <a:pt x="86825" y="786341"/>
                </a:moveTo>
                <a:lnTo>
                  <a:pt x="57886" y="786341"/>
                </a:lnTo>
                <a:lnTo>
                  <a:pt x="57912" y="800862"/>
                </a:lnTo>
                <a:lnTo>
                  <a:pt x="79597" y="800862"/>
                </a:lnTo>
                <a:lnTo>
                  <a:pt x="86825" y="786341"/>
                </a:lnTo>
                <a:close/>
              </a:path>
              <a:path w="86995" h="873760">
                <a:moveTo>
                  <a:pt x="56515" y="0"/>
                </a:moveTo>
                <a:lnTo>
                  <a:pt x="27559" y="0"/>
                </a:lnTo>
                <a:lnTo>
                  <a:pt x="28930" y="786426"/>
                </a:lnTo>
                <a:lnTo>
                  <a:pt x="57886" y="786341"/>
                </a:lnTo>
                <a:lnTo>
                  <a:pt x="5651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03061" y="788669"/>
            <a:ext cx="2207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3885" algn="l"/>
                <a:tab pos="2194560" algn="l"/>
              </a:tabLst>
            </a:pPr>
            <a:r>
              <a:rPr sz="1600" b="1" u="heavy" spc="320" dirty="0">
                <a:uFill>
                  <a:solidFill>
                    <a:srgbClr val="FF00FF"/>
                  </a:solidFill>
                </a:uFill>
                <a:latin typeface="微软雅黑"/>
                <a:cs typeface="微软雅黑"/>
              </a:rPr>
              <a:t> 	</a:t>
            </a:r>
            <a:r>
              <a:rPr sz="1600" b="1" u="heavy" spc="-560" dirty="0">
                <a:uFill>
                  <a:solidFill>
                    <a:srgbClr val="FF00FF"/>
                  </a:solidFill>
                </a:uFill>
                <a:latin typeface="微软雅黑"/>
                <a:cs typeface="微软雅黑"/>
              </a:rPr>
              <a:t>N	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06163" y="684911"/>
            <a:ext cx="86868" cy="193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6163" y="1139063"/>
            <a:ext cx="86868" cy="192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6163" y="4601590"/>
            <a:ext cx="86868" cy="195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83811" y="881253"/>
            <a:ext cx="1061720" cy="50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b="1" spc="-170" dirty="0">
                <a:latin typeface="微软雅黑"/>
                <a:cs typeface="微软雅黑"/>
              </a:rPr>
              <a:t>i&lt;G.vexnum</a:t>
            </a:r>
            <a:endParaRPr sz="1600">
              <a:latin typeface="微软雅黑"/>
              <a:cs typeface="微软雅黑"/>
            </a:endParaRPr>
          </a:p>
          <a:p>
            <a:pPr marL="706755">
              <a:lnSpc>
                <a:spcPts val="1910"/>
              </a:lnSpc>
            </a:pPr>
            <a:r>
              <a:rPr sz="1600" b="1" spc="-240" dirty="0">
                <a:latin typeface="微软雅黑"/>
                <a:cs typeface="微软雅黑"/>
              </a:rPr>
              <a:t>Y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8361" y="4335017"/>
            <a:ext cx="1988820" cy="260985"/>
          </a:xfrm>
          <a:custGeom>
            <a:avLst/>
            <a:gdLst/>
            <a:ahLst/>
            <a:cxnLst/>
            <a:rect l="l" t="t" r="r" b="b"/>
            <a:pathLst>
              <a:path w="1988820" h="260985">
                <a:moveTo>
                  <a:pt x="0" y="130301"/>
                </a:moveTo>
                <a:lnTo>
                  <a:pt x="397764" y="0"/>
                </a:lnTo>
                <a:lnTo>
                  <a:pt x="1591056" y="0"/>
                </a:lnTo>
                <a:lnTo>
                  <a:pt x="1988820" y="130301"/>
                </a:lnTo>
                <a:lnTo>
                  <a:pt x="1591056" y="260603"/>
                </a:lnTo>
                <a:lnTo>
                  <a:pt x="397764" y="260603"/>
                </a:lnTo>
                <a:lnTo>
                  <a:pt x="0" y="13030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761" y="1331213"/>
            <a:ext cx="2411095" cy="318770"/>
          </a:xfrm>
          <a:custGeom>
            <a:avLst/>
            <a:gdLst/>
            <a:ahLst/>
            <a:cxnLst/>
            <a:rect l="l" t="t" r="r" b="b"/>
            <a:pathLst>
              <a:path w="2411095" h="318769">
                <a:moveTo>
                  <a:pt x="0" y="318515"/>
                </a:moveTo>
                <a:lnTo>
                  <a:pt x="2410967" y="318515"/>
                </a:lnTo>
                <a:lnTo>
                  <a:pt x="2410967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36441" y="1363217"/>
            <a:ext cx="2188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15" dirty="0">
                <a:latin typeface="微软雅黑"/>
                <a:cs typeface="微软雅黑"/>
              </a:rPr>
              <a:t>min </a:t>
            </a:r>
            <a:r>
              <a:rPr sz="1600" b="1" spc="-405" dirty="0">
                <a:latin typeface="微软雅黑"/>
                <a:cs typeface="微软雅黑"/>
              </a:rPr>
              <a:t>= </a:t>
            </a:r>
            <a:r>
              <a:rPr sz="1600" b="1" spc="-85" dirty="0">
                <a:latin typeface="微软雅黑"/>
                <a:cs typeface="微软雅黑"/>
              </a:rPr>
              <a:t>INFINTY;</a:t>
            </a:r>
            <a:r>
              <a:rPr sz="1600" b="1" spc="260" dirty="0">
                <a:latin typeface="微软雅黑"/>
                <a:cs typeface="微软雅黑"/>
              </a:rPr>
              <a:t> </a:t>
            </a:r>
            <a:r>
              <a:rPr sz="1600" b="1" spc="-70" dirty="0">
                <a:latin typeface="微软雅黑"/>
                <a:cs typeface="微软雅黑"/>
              </a:rPr>
              <a:t>(w=0;)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50741" y="1841754"/>
            <a:ext cx="1988820" cy="254635"/>
          </a:xfrm>
          <a:custGeom>
            <a:avLst/>
            <a:gdLst/>
            <a:ahLst/>
            <a:cxnLst/>
            <a:rect l="l" t="t" r="r" b="b"/>
            <a:pathLst>
              <a:path w="1988820" h="254635">
                <a:moveTo>
                  <a:pt x="0" y="127253"/>
                </a:moveTo>
                <a:lnTo>
                  <a:pt x="397764" y="0"/>
                </a:lnTo>
                <a:lnTo>
                  <a:pt x="1591056" y="0"/>
                </a:lnTo>
                <a:lnTo>
                  <a:pt x="1988820" y="127253"/>
                </a:lnTo>
                <a:lnTo>
                  <a:pt x="1591056" y="254507"/>
                </a:lnTo>
                <a:lnTo>
                  <a:pt x="397764" y="254507"/>
                </a:lnTo>
                <a:lnTo>
                  <a:pt x="0" y="127253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11548" y="1842007"/>
            <a:ext cx="1263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0" dirty="0">
                <a:latin typeface="微软雅黑"/>
                <a:cs typeface="微软雅黑"/>
              </a:rPr>
              <a:t>w</a:t>
            </a:r>
            <a:r>
              <a:rPr sz="1600" b="1" spc="280" dirty="0">
                <a:latin typeface="微软雅黑"/>
                <a:cs typeface="微软雅黑"/>
              </a:rPr>
              <a:t> </a:t>
            </a:r>
            <a:r>
              <a:rPr sz="1600" b="1" spc="-405" dirty="0">
                <a:latin typeface="微软雅黑"/>
                <a:cs typeface="微软雅黑"/>
              </a:rPr>
              <a:t>&lt;</a:t>
            </a:r>
            <a:r>
              <a:rPr sz="1600" b="1" spc="-350" dirty="0">
                <a:latin typeface="微软雅黑"/>
                <a:cs typeface="微软雅黑"/>
              </a:rPr>
              <a:t> </a:t>
            </a:r>
            <a:r>
              <a:rPr sz="1600" b="1" spc="-204" dirty="0">
                <a:latin typeface="微软雅黑"/>
                <a:cs typeface="微软雅黑"/>
              </a:rPr>
              <a:t>G.vexnum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06163" y="1649602"/>
            <a:ext cx="86868" cy="192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2180" y="1925192"/>
            <a:ext cx="686435" cy="86995"/>
          </a:xfrm>
          <a:custGeom>
            <a:avLst/>
            <a:gdLst/>
            <a:ahLst/>
            <a:cxnLst/>
            <a:rect l="l" t="t" r="r" b="b"/>
            <a:pathLst>
              <a:path w="686435" h="86994">
                <a:moveTo>
                  <a:pt x="659075" y="28702"/>
                </a:moveTo>
                <a:lnTo>
                  <a:pt x="613537" y="28702"/>
                </a:lnTo>
                <a:lnTo>
                  <a:pt x="614172" y="57658"/>
                </a:lnTo>
                <a:lnTo>
                  <a:pt x="599695" y="57978"/>
                </a:lnTo>
                <a:lnTo>
                  <a:pt x="600329" y="86868"/>
                </a:lnTo>
                <a:lnTo>
                  <a:pt x="686181" y="41529"/>
                </a:lnTo>
                <a:lnTo>
                  <a:pt x="659075" y="28702"/>
                </a:lnTo>
                <a:close/>
              </a:path>
              <a:path w="686435" h="86994">
                <a:moveTo>
                  <a:pt x="599060" y="29022"/>
                </a:moveTo>
                <a:lnTo>
                  <a:pt x="0" y="42291"/>
                </a:lnTo>
                <a:lnTo>
                  <a:pt x="762" y="71247"/>
                </a:lnTo>
                <a:lnTo>
                  <a:pt x="599695" y="57978"/>
                </a:lnTo>
                <a:lnTo>
                  <a:pt x="599060" y="29022"/>
                </a:lnTo>
                <a:close/>
              </a:path>
              <a:path w="686435" h="86994">
                <a:moveTo>
                  <a:pt x="613537" y="28702"/>
                </a:moveTo>
                <a:lnTo>
                  <a:pt x="599060" y="29022"/>
                </a:lnTo>
                <a:lnTo>
                  <a:pt x="599695" y="57978"/>
                </a:lnTo>
                <a:lnTo>
                  <a:pt x="614172" y="57658"/>
                </a:lnTo>
                <a:lnTo>
                  <a:pt x="613537" y="28702"/>
                </a:lnTo>
                <a:close/>
              </a:path>
              <a:path w="686435" h="86994">
                <a:moveTo>
                  <a:pt x="598424" y="0"/>
                </a:moveTo>
                <a:lnTo>
                  <a:pt x="599060" y="29022"/>
                </a:lnTo>
                <a:lnTo>
                  <a:pt x="613537" y="28702"/>
                </a:lnTo>
                <a:lnTo>
                  <a:pt x="659075" y="28702"/>
                </a:lnTo>
                <a:lnTo>
                  <a:pt x="598424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4361" y="2423922"/>
            <a:ext cx="0" cy="1539240"/>
          </a:xfrm>
          <a:custGeom>
            <a:avLst/>
            <a:gdLst/>
            <a:ahLst/>
            <a:cxnLst/>
            <a:rect l="l" t="t" r="r" b="b"/>
            <a:pathLst>
              <a:path h="1539239">
                <a:moveTo>
                  <a:pt x="0" y="0"/>
                </a:moveTo>
                <a:lnTo>
                  <a:pt x="0" y="1539240"/>
                </a:lnTo>
              </a:path>
            </a:pathLst>
          </a:custGeom>
          <a:ln w="28956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93155" y="260184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60" dirty="0">
                <a:latin typeface="微软雅黑"/>
                <a:cs typeface="微软雅黑"/>
              </a:rPr>
              <a:t>N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10761" y="2298954"/>
            <a:ext cx="1752600" cy="256540"/>
          </a:xfrm>
          <a:custGeom>
            <a:avLst/>
            <a:gdLst/>
            <a:ahLst/>
            <a:cxnLst/>
            <a:rect l="l" t="t" r="r" b="b"/>
            <a:pathLst>
              <a:path w="1752600" h="256539">
                <a:moveTo>
                  <a:pt x="0" y="128015"/>
                </a:moveTo>
                <a:lnTo>
                  <a:pt x="350520" y="0"/>
                </a:lnTo>
                <a:lnTo>
                  <a:pt x="1402080" y="0"/>
                </a:lnTo>
                <a:lnTo>
                  <a:pt x="1752600" y="128015"/>
                </a:lnTo>
                <a:lnTo>
                  <a:pt x="1402080" y="256031"/>
                </a:lnTo>
                <a:lnTo>
                  <a:pt x="350520" y="256031"/>
                </a:lnTo>
                <a:lnTo>
                  <a:pt x="0" y="1280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0741" y="2757677"/>
            <a:ext cx="1988820" cy="256540"/>
          </a:xfrm>
          <a:custGeom>
            <a:avLst/>
            <a:gdLst/>
            <a:ahLst/>
            <a:cxnLst/>
            <a:rect l="l" t="t" r="r" b="b"/>
            <a:pathLst>
              <a:path w="1988820" h="256539">
                <a:moveTo>
                  <a:pt x="0" y="128015"/>
                </a:moveTo>
                <a:lnTo>
                  <a:pt x="397764" y="0"/>
                </a:lnTo>
                <a:lnTo>
                  <a:pt x="1591056" y="0"/>
                </a:lnTo>
                <a:lnTo>
                  <a:pt x="1988820" y="128015"/>
                </a:lnTo>
                <a:lnTo>
                  <a:pt x="1591056" y="256031"/>
                </a:lnTo>
                <a:lnTo>
                  <a:pt x="397764" y="256031"/>
                </a:lnTo>
                <a:lnTo>
                  <a:pt x="0" y="1280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6163" y="2096135"/>
            <a:ext cx="86868" cy="193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06163" y="2559430"/>
            <a:ext cx="86868" cy="192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4561" y="3210305"/>
            <a:ext cx="1658620" cy="375285"/>
          </a:xfrm>
          <a:custGeom>
            <a:avLst/>
            <a:gdLst/>
            <a:ahLst/>
            <a:cxnLst/>
            <a:rect l="l" t="t" r="r" b="b"/>
            <a:pathLst>
              <a:path w="1658620" h="375285">
                <a:moveTo>
                  <a:pt x="0" y="374903"/>
                </a:moveTo>
                <a:lnTo>
                  <a:pt x="1658112" y="374903"/>
                </a:lnTo>
                <a:lnTo>
                  <a:pt x="1658112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13175" y="3251454"/>
            <a:ext cx="1469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0" dirty="0">
                <a:latin typeface="微软雅黑"/>
                <a:cs typeface="微软雅黑"/>
              </a:rPr>
              <a:t>v=w;</a:t>
            </a:r>
            <a:r>
              <a:rPr sz="1600" b="1" spc="-40" dirty="0">
                <a:latin typeface="微软雅黑"/>
                <a:cs typeface="微软雅黑"/>
              </a:rPr>
              <a:t> </a:t>
            </a:r>
            <a:r>
              <a:rPr sz="1600" b="1" spc="-150" dirty="0">
                <a:latin typeface="微软雅黑"/>
                <a:cs typeface="微软雅黑"/>
              </a:rPr>
              <a:t>min=D[w];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06163" y="3018154"/>
            <a:ext cx="86868" cy="192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16704" y="2274722"/>
            <a:ext cx="1054735" cy="9836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295"/>
              </a:spcBef>
            </a:pPr>
            <a:r>
              <a:rPr sz="1600" b="1" spc="254" dirty="0">
                <a:latin typeface="微软雅黑"/>
                <a:cs typeface="微软雅黑"/>
              </a:rPr>
              <a:t>!</a:t>
            </a:r>
            <a:r>
              <a:rPr sz="1600" b="1" spc="285" dirty="0">
                <a:latin typeface="微软雅黑"/>
                <a:cs typeface="微软雅黑"/>
              </a:rPr>
              <a:t> </a:t>
            </a:r>
            <a:r>
              <a:rPr sz="1600" b="1" spc="-85" dirty="0">
                <a:latin typeface="微软雅黑"/>
                <a:cs typeface="微软雅黑"/>
              </a:rPr>
              <a:t>S[w]</a:t>
            </a:r>
            <a:endParaRPr sz="1600">
              <a:latin typeface="微软雅黑"/>
              <a:cs typeface="微软雅黑"/>
            </a:endParaRPr>
          </a:p>
          <a:p>
            <a:pPr marL="674370">
              <a:lnSpc>
                <a:spcPts val="1710"/>
              </a:lnSpc>
              <a:spcBef>
                <a:spcPts val="195"/>
              </a:spcBef>
            </a:pPr>
            <a:r>
              <a:rPr sz="1600" b="1" spc="-240" dirty="0">
                <a:latin typeface="微软雅黑"/>
                <a:cs typeface="微软雅黑"/>
              </a:rPr>
              <a:t>Y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ts val="1655"/>
              </a:lnSpc>
            </a:pPr>
            <a:r>
              <a:rPr sz="1600" b="1" spc="-160" dirty="0">
                <a:latin typeface="微软雅黑"/>
                <a:cs typeface="微软雅黑"/>
              </a:rPr>
              <a:t>D[w] </a:t>
            </a:r>
            <a:r>
              <a:rPr sz="1600" b="1" spc="-405" dirty="0">
                <a:latin typeface="微软雅黑"/>
                <a:cs typeface="微软雅黑"/>
              </a:rPr>
              <a:t>&lt;</a:t>
            </a:r>
            <a:r>
              <a:rPr sz="1600" b="1" spc="-335" dirty="0">
                <a:latin typeface="微软雅黑"/>
                <a:cs typeface="微软雅黑"/>
              </a:rPr>
              <a:t> </a:t>
            </a:r>
            <a:r>
              <a:rPr sz="1600" b="1" spc="-220" dirty="0">
                <a:latin typeface="微软雅黑"/>
                <a:cs typeface="微软雅黑"/>
              </a:rPr>
              <a:t>min</a:t>
            </a:r>
            <a:endParaRPr sz="1600">
              <a:latin typeface="微软雅黑"/>
              <a:cs typeface="微软雅黑"/>
            </a:endParaRPr>
          </a:p>
          <a:p>
            <a:pPr marL="674370">
              <a:lnSpc>
                <a:spcPts val="1864"/>
              </a:lnSpc>
            </a:pPr>
            <a:r>
              <a:rPr sz="1600" b="1" spc="-240" dirty="0">
                <a:latin typeface="微软雅黑"/>
                <a:cs typeface="微软雅黑"/>
              </a:rPr>
              <a:t>Y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62727" y="2392298"/>
            <a:ext cx="381635" cy="86995"/>
          </a:xfrm>
          <a:custGeom>
            <a:avLst/>
            <a:gdLst/>
            <a:ahLst/>
            <a:cxnLst/>
            <a:rect l="l" t="t" r="r" b="b"/>
            <a:pathLst>
              <a:path w="381635" h="86994">
                <a:moveTo>
                  <a:pt x="296545" y="0"/>
                </a:moveTo>
                <a:lnTo>
                  <a:pt x="295403" y="28886"/>
                </a:lnTo>
                <a:lnTo>
                  <a:pt x="309880" y="29464"/>
                </a:lnTo>
                <a:lnTo>
                  <a:pt x="308737" y="58420"/>
                </a:lnTo>
                <a:lnTo>
                  <a:pt x="294235" y="58420"/>
                </a:lnTo>
                <a:lnTo>
                  <a:pt x="293116" y="86741"/>
                </a:lnTo>
                <a:lnTo>
                  <a:pt x="355981" y="58420"/>
                </a:lnTo>
                <a:lnTo>
                  <a:pt x="308737" y="58420"/>
                </a:lnTo>
                <a:lnTo>
                  <a:pt x="294258" y="57842"/>
                </a:lnTo>
                <a:lnTo>
                  <a:pt x="357263" y="57842"/>
                </a:lnTo>
                <a:lnTo>
                  <a:pt x="381635" y="46863"/>
                </a:lnTo>
                <a:lnTo>
                  <a:pt x="296545" y="0"/>
                </a:lnTo>
                <a:close/>
              </a:path>
              <a:path w="381635" h="86994">
                <a:moveTo>
                  <a:pt x="295403" y="28886"/>
                </a:moveTo>
                <a:lnTo>
                  <a:pt x="294258" y="57842"/>
                </a:lnTo>
                <a:lnTo>
                  <a:pt x="308737" y="58420"/>
                </a:lnTo>
                <a:lnTo>
                  <a:pt x="309880" y="29464"/>
                </a:lnTo>
                <a:lnTo>
                  <a:pt x="295403" y="28886"/>
                </a:lnTo>
                <a:close/>
              </a:path>
              <a:path w="381635" h="86994">
                <a:moveTo>
                  <a:pt x="1270" y="17145"/>
                </a:moveTo>
                <a:lnTo>
                  <a:pt x="0" y="46101"/>
                </a:lnTo>
                <a:lnTo>
                  <a:pt x="294258" y="57842"/>
                </a:lnTo>
                <a:lnTo>
                  <a:pt x="295403" y="28886"/>
                </a:lnTo>
                <a:lnTo>
                  <a:pt x="1270" y="17145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93155" y="220289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60" dirty="0">
                <a:latin typeface="微软雅黑"/>
                <a:cs typeface="微软雅黑"/>
              </a:rPr>
              <a:t>N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91761" y="3734561"/>
            <a:ext cx="914400" cy="37528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415"/>
              </a:spcBef>
            </a:pPr>
            <a:r>
              <a:rPr sz="1600" b="1" spc="-455" dirty="0">
                <a:latin typeface="微软雅黑"/>
                <a:cs typeface="微软雅黑"/>
              </a:rPr>
              <a:t>++w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72561" y="1981961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2895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72561" y="3919728"/>
            <a:ext cx="1219200" cy="86995"/>
          </a:xfrm>
          <a:custGeom>
            <a:avLst/>
            <a:gdLst/>
            <a:ahLst/>
            <a:cxnLst/>
            <a:rect l="l" t="t" r="r" b="b"/>
            <a:pathLst>
              <a:path w="121920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1219200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1219200" h="86995">
                <a:moveTo>
                  <a:pt x="121920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219200" y="57912"/>
                </a:lnTo>
                <a:lnTo>
                  <a:pt x="1219200" y="28956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26861" y="1755089"/>
            <a:ext cx="1016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6540" algn="l"/>
                <a:tab pos="1002665" algn="l"/>
              </a:tabLst>
            </a:pPr>
            <a:r>
              <a:rPr sz="1600" b="1" u="heavy" spc="320" dirty="0">
                <a:uFill>
                  <a:solidFill>
                    <a:srgbClr val="FF00FF"/>
                  </a:solidFill>
                </a:uFill>
                <a:latin typeface="微软雅黑"/>
                <a:cs typeface="微软雅黑"/>
              </a:rPr>
              <a:t> 	</a:t>
            </a:r>
            <a:r>
              <a:rPr sz="1600" b="1" u="heavy" spc="-560" dirty="0">
                <a:uFill>
                  <a:solidFill>
                    <a:srgbClr val="FF00FF"/>
                  </a:solidFill>
                </a:uFill>
                <a:latin typeface="微软雅黑"/>
                <a:cs typeface="微软雅黑"/>
              </a:rPr>
              <a:t>N	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86761" y="4805934"/>
            <a:ext cx="4648200" cy="327660"/>
          </a:xfrm>
          <a:custGeom>
            <a:avLst/>
            <a:gdLst/>
            <a:ahLst/>
            <a:cxnLst/>
            <a:rect l="l" t="t" r="r" b="b"/>
            <a:pathLst>
              <a:path w="4648200" h="327660">
                <a:moveTo>
                  <a:pt x="0" y="163830"/>
                </a:moveTo>
                <a:lnTo>
                  <a:pt x="929640" y="0"/>
                </a:lnTo>
                <a:lnTo>
                  <a:pt x="3718560" y="0"/>
                </a:lnTo>
                <a:lnTo>
                  <a:pt x="4648200" y="163830"/>
                </a:lnTo>
                <a:lnTo>
                  <a:pt x="3718560" y="327660"/>
                </a:lnTo>
                <a:lnTo>
                  <a:pt x="929640" y="327660"/>
                </a:lnTo>
                <a:lnTo>
                  <a:pt x="0" y="163830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06163" y="5134990"/>
            <a:ext cx="86868" cy="1967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6761" y="5339334"/>
            <a:ext cx="4648200" cy="325120"/>
          </a:xfrm>
          <a:custGeom>
            <a:avLst/>
            <a:gdLst/>
            <a:ahLst/>
            <a:cxnLst/>
            <a:rect l="l" t="t" r="r" b="b"/>
            <a:pathLst>
              <a:path w="4648200" h="325120">
                <a:moveTo>
                  <a:pt x="0" y="324611"/>
                </a:moveTo>
                <a:lnTo>
                  <a:pt x="4648199" y="324611"/>
                </a:lnTo>
                <a:lnTo>
                  <a:pt x="4648199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943605" y="5374944"/>
            <a:ext cx="33324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微软雅黑"/>
                <a:cs typeface="微软雅黑"/>
              </a:rPr>
              <a:t>D[w]=min+G.arcs[v,w];</a:t>
            </a:r>
            <a:r>
              <a:rPr sz="1600" b="1" spc="195" dirty="0">
                <a:latin typeface="微软雅黑"/>
                <a:cs typeface="微软雅黑"/>
              </a:rPr>
              <a:t> </a:t>
            </a:r>
            <a:r>
              <a:rPr sz="1600" b="1" spc="-75" dirty="0">
                <a:latin typeface="微软雅黑"/>
                <a:cs typeface="微软雅黑"/>
              </a:rPr>
              <a:t>Path[w]=v;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48961" y="4191761"/>
            <a:ext cx="1524000" cy="3175"/>
          </a:xfrm>
          <a:custGeom>
            <a:avLst/>
            <a:gdLst/>
            <a:ahLst/>
            <a:cxnLst/>
            <a:rect l="l" t="t" r="r" b="b"/>
            <a:pathLst>
              <a:path w="1524000" h="3175">
                <a:moveTo>
                  <a:pt x="0" y="3048"/>
                </a:moveTo>
                <a:lnTo>
                  <a:pt x="1524000" y="0"/>
                </a:lnTo>
              </a:path>
            </a:pathLst>
          </a:custGeom>
          <a:ln w="28956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91811" y="4202429"/>
            <a:ext cx="114300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039361" y="5889497"/>
            <a:ext cx="1295400" cy="373380"/>
          </a:xfrm>
          <a:prstGeom prst="rect">
            <a:avLst/>
          </a:prstGeom>
          <a:solidFill>
            <a:srgbClr val="FFFFE7"/>
          </a:solidFill>
          <a:ln w="38100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709930">
              <a:lnSpc>
                <a:spcPct val="100000"/>
              </a:lnSpc>
              <a:spcBef>
                <a:spcPts val="414"/>
              </a:spcBef>
            </a:pPr>
            <a:r>
              <a:rPr sz="1600" b="1" spc="-254" dirty="0">
                <a:latin typeface="微软雅黑"/>
                <a:cs typeface="微软雅黑"/>
              </a:rPr>
              <a:t>++w;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06163" y="5686691"/>
            <a:ext cx="86868" cy="195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22575" y="420573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60" dirty="0">
                <a:latin typeface="微软雅黑"/>
                <a:cs typeface="微软雅黑"/>
              </a:rPr>
              <a:t>N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41209" y="471965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60" dirty="0">
                <a:latin typeface="微软雅黑"/>
                <a:cs typeface="微软雅黑"/>
              </a:rPr>
              <a:t>N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96961" y="4953761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096"/>
                </a:lnTo>
              </a:path>
            </a:pathLst>
          </a:custGeom>
          <a:ln w="28956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4761" y="6059423"/>
            <a:ext cx="2362200" cy="86995"/>
          </a:xfrm>
          <a:custGeom>
            <a:avLst/>
            <a:gdLst/>
            <a:ahLst/>
            <a:cxnLst/>
            <a:rect l="l" t="t" r="r" b="b"/>
            <a:pathLst>
              <a:path w="2362200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2362200" h="86995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2362200" h="86995">
                <a:moveTo>
                  <a:pt x="2362200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2362200" y="57911"/>
                </a:lnTo>
                <a:lnTo>
                  <a:pt x="2362200" y="28955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19550" y="4338065"/>
            <a:ext cx="1263015" cy="50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5"/>
              </a:lnSpc>
              <a:spcBef>
                <a:spcPts val="95"/>
              </a:spcBef>
            </a:pPr>
            <a:r>
              <a:rPr sz="1600" b="1" spc="-550" dirty="0">
                <a:latin typeface="微软雅黑"/>
                <a:cs typeface="微软雅黑"/>
              </a:rPr>
              <a:t>w</a:t>
            </a:r>
            <a:r>
              <a:rPr sz="1600" b="1" spc="280" dirty="0">
                <a:latin typeface="微软雅黑"/>
                <a:cs typeface="微软雅黑"/>
              </a:rPr>
              <a:t> </a:t>
            </a:r>
            <a:r>
              <a:rPr sz="1600" b="1" spc="-405" dirty="0">
                <a:latin typeface="微软雅黑"/>
                <a:cs typeface="微软雅黑"/>
              </a:rPr>
              <a:t>&lt;</a:t>
            </a:r>
            <a:r>
              <a:rPr sz="1600" b="1" spc="-350" dirty="0">
                <a:latin typeface="微软雅黑"/>
                <a:cs typeface="微软雅黑"/>
              </a:rPr>
              <a:t> </a:t>
            </a:r>
            <a:r>
              <a:rPr sz="1600" b="1" spc="-204" dirty="0">
                <a:latin typeface="微软雅黑"/>
                <a:cs typeface="微软雅黑"/>
              </a:rPr>
              <a:t>G.vexnum</a:t>
            </a:r>
            <a:endParaRPr sz="1600">
              <a:latin typeface="微软雅黑"/>
              <a:cs typeface="微软雅黑"/>
            </a:endParaRPr>
          </a:p>
          <a:p>
            <a:pPr marL="796925">
              <a:lnSpc>
                <a:spcPts val="1885"/>
              </a:lnSpc>
            </a:pPr>
            <a:r>
              <a:rPr sz="1600" b="1" spc="-240" dirty="0">
                <a:latin typeface="微软雅黑"/>
                <a:cs typeface="微软雅黑"/>
              </a:rPr>
              <a:t>Y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96564" y="4812182"/>
            <a:ext cx="3219450" cy="5740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254" dirty="0">
                <a:latin typeface="微软雅黑"/>
                <a:cs typeface="微软雅黑"/>
              </a:rPr>
              <a:t>! </a:t>
            </a:r>
            <a:r>
              <a:rPr sz="1600" b="1" spc="-80" dirty="0">
                <a:latin typeface="微软雅黑"/>
                <a:cs typeface="微软雅黑"/>
              </a:rPr>
              <a:t>S[w]</a:t>
            </a:r>
            <a:r>
              <a:rPr sz="1600" b="1" dirty="0">
                <a:latin typeface="微软雅黑"/>
                <a:cs typeface="微软雅黑"/>
              </a:rPr>
              <a:t> </a:t>
            </a:r>
            <a:r>
              <a:rPr sz="1600" b="1" spc="-130" dirty="0">
                <a:latin typeface="微软雅黑"/>
                <a:cs typeface="微软雅黑"/>
              </a:rPr>
              <a:t>&amp;&amp;(min+G.arcs[v,w]&lt;D[w])</a:t>
            </a:r>
            <a:endParaRPr sz="1600">
              <a:latin typeface="微软雅黑"/>
              <a:cs typeface="微软雅黑"/>
            </a:endParaRPr>
          </a:p>
          <a:p>
            <a:pPr marL="521970" algn="ctr">
              <a:lnSpc>
                <a:spcPct val="100000"/>
              </a:lnSpc>
              <a:spcBef>
                <a:spcPts val="240"/>
              </a:spcBef>
            </a:pPr>
            <a:r>
              <a:rPr sz="1600" b="1" spc="-240" dirty="0">
                <a:latin typeface="微软雅黑"/>
                <a:cs typeface="微软雅黑"/>
              </a:rPr>
              <a:t>Y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981961" y="6102858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28956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81961" y="4488941"/>
            <a:ext cx="0" cy="1614170"/>
          </a:xfrm>
          <a:custGeom>
            <a:avLst/>
            <a:gdLst/>
            <a:ahLst/>
            <a:cxnLst/>
            <a:rect l="l" t="t" r="r" b="b"/>
            <a:pathLst>
              <a:path h="1614170">
                <a:moveTo>
                  <a:pt x="0" y="0"/>
                </a:moveTo>
                <a:lnTo>
                  <a:pt x="0" y="1613915"/>
                </a:lnTo>
              </a:path>
            </a:pathLst>
          </a:custGeom>
          <a:ln w="28956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81961" y="4445508"/>
            <a:ext cx="1676400" cy="86995"/>
          </a:xfrm>
          <a:custGeom>
            <a:avLst/>
            <a:gdLst/>
            <a:ahLst/>
            <a:cxnLst/>
            <a:rect l="l" t="t" r="r" b="b"/>
            <a:pathLst>
              <a:path w="1676400" h="86995">
                <a:moveTo>
                  <a:pt x="1589532" y="0"/>
                </a:moveTo>
                <a:lnTo>
                  <a:pt x="1589532" y="86868"/>
                </a:lnTo>
                <a:lnTo>
                  <a:pt x="1647444" y="57912"/>
                </a:lnTo>
                <a:lnTo>
                  <a:pt x="1604010" y="57912"/>
                </a:lnTo>
                <a:lnTo>
                  <a:pt x="1604010" y="28956"/>
                </a:lnTo>
                <a:lnTo>
                  <a:pt x="1647444" y="28956"/>
                </a:lnTo>
                <a:lnTo>
                  <a:pt x="1589532" y="0"/>
                </a:lnTo>
                <a:close/>
              </a:path>
              <a:path w="1676400" h="86995">
                <a:moveTo>
                  <a:pt x="15895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589532" y="57912"/>
                </a:lnTo>
                <a:lnTo>
                  <a:pt x="1589532" y="28956"/>
                </a:lnTo>
                <a:close/>
              </a:path>
              <a:path w="1676400" h="86995">
                <a:moveTo>
                  <a:pt x="1647444" y="28956"/>
                </a:moveTo>
                <a:lnTo>
                  <a:pt x="1604010" y="28956"/>
                </a:lnTo>
                <a:lnTo>
                  <a:pt x="1604010" y="57912"/>
                </a:lnTo>
                <a:lnTo>
                  <a:pt x="1647444" y="57912"/>
                </a:lnTo>
                <a:lnTo>
                  <a:pt x="1676400" y="43434"/>
                </a:lnTo>
                <a:lnTo>
                  <a:pt x="1647444" y="28956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72361" y="6401561"/>
            <a:ext cx="6705600" cy="0"/>
          </a:xfrm>
          <a:custGeom>
            <a:avLst/>
            <a:gdLst/>
            <a:ahLst/>
            <a:cxnLst/>
            <a:rect l="l" t="t" r="r" b="b"/>
            <a:pathLst>
              <a:path w="6705600">
                <a:moveTo>
                  <a:pt x="0" y="0"/>
                </a:moveTo>
                <a:lnTo>
                  <a:pt x="6705600" y="0"/>
                </a:lnTo>
              </a:path>
            </a:pathLst>
          </a:custGeom>
          <a:ln w="28956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34528" y="4496561"/>
            <a:ext cx="86995" cy="1905000"/>
          </a:xfrm>
          <a:custGeom>
            <a:avLst/>
            <a:gdLst/>
            <a:ahLst/>
            <a:cxnLst/>
            <a:rect l="l" t="t" r="r" b="b"/>
            <a:pathLst>
              <a:path w="86995" h="1905000">
                <a:moveTo>
                  <a:pt x="28955" y="1818132"/>
                </a:moveTo>
                <a:lnTo>
                  <a:pt x="0" y="1818132"/>
                </a:lnTo>
                <a:lnTo>
                  <a:pt x="43433" y="1905000"/>
                </a:lnTo>
                <a:lnTo>
                  <a:pt x="79628" y="1832610"/>
                </a:lnTo>
                <a:lnTo>
                  <a:pt x="28955" y="1832610"/>
                </a:lnTo>
                <a:lnTo>
                  <a:pt x="28955" y="1818132"/>
                </a:lnTo>
                <a:close/>
              </a:path>
              <a:path w="86995" h="1905000">
                <a:moveTo>
                  <a:pt x="57911" y="0"/>
                </a:moveTo>
                <a:lnTo>
                  <a:pt x="28955" y="0"/>
                </a:lnTo>
                <a:lnTo>
                  <a:pt x="28955" y="1832610"/>
                </a:lnTo>
                <a:lnTo>
                  <a:pt x="57911" y="1832610"/>
                </a:lnTo>
                <a:lnTo>
                  <a:pt x="57911" y="0"/>
                </a:lnTo>
                <a:close/>
              </a:path>
              <a:path w="86995" h="1905000">
                <a:moveTo>
                  <a:pt x="86867" y="1818132"/>
                </a:moveTo>
                <a:lnTo>
                  <a:pt x="57911" y="1818132"/>
                </a:lnTo>
                <a:lnTo>
                  <a:pt x="57911" y="1832610"/>
                </a:lnTo>
                <a:lnTo>
                  <a:pt x="79628" y="1832610"/>
                </a:lnTo>
                <a:lnTo>
                  <a:pt x="86867" y="1818132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626861" y="4232528"/>
            <a:ext cx="2463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0465" algn="l"/>
              </a:tabLst>
            </a:pPr>
            <a:r>
              <a:rPr sz="1600" b="1" u="heavy" spc="320" dirty="0">
                <a:uFill>
                  <a:solidFill>
                    <a:srgbClr val="CC0099"/>
                  </a:solidFill>
                </a:uFill>
                <a:latin typeface="微软雅黑"/>
                <a:cs typeface="微软雅黑"/>
              </a:rPr>
              <a:t> </a:t>
            </a:r>
            <a:r>
              <a:rPr sz="1600" b="1" u="heavy" spc="45" dirty="0">
                <a:uFill>
                  <a:solidFill>
                    <a:srgbClr val="CC0099"/>
                  </a:solidFill>
                </a:uFill>
                <a:latin typeface="微软雅黑"/>
                <a:cs typeface="微软雅黑"/>
              </a:rPr>
              <a:t> </a:t>
            </a:r>
            <a:r>
              <a:rPr sz="1600" b="1" u="heavy" spc="-560" dirty="0">
                <a:uFill>
                  <a:solidFill>
                    <a:srgbClr val="CC0099"/>
                  </a:solidFill>
                </a:uFill>
                <a:latin typeface="微软雅黑"/>
                <a:cs typeface="微软雅黑"/>
              </a:rPr>
              <a:t>N	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72361" y="991361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2895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8961" y="3429761"/>
            <a:ext cx="1066800" cy="375285"/>
          </a:xfrm>
          <a:custGeom>
            <a:avLst/>
            <a:gdLst/>
            <a:ahLst/>
            <a:cxnLst/>
            <a:rect l="l" t="t" r="r" b="b"/>
            <a:pathLst>
              <a:path w="1066800" h="375285">
                <a:moveTo>
                  <a:pt x="0" y="374904"/>
                </a:moveTo>
                <a:lnTo>
                  <a:pt x="1066800" y="374904"/>
                </a:lnTo>
                <a:lnTo>
                  <a:pt x="1066800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226616" y="3470528"/>
            <a:ext cx="440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微软雅黑"/>
                <a:cs typeface="微软雅黑"/>
              </a:rPr>
              <a:t>++i;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172961" y="3725417"/>
            <a:ext cx="1524000" cy="619125"/>
          </a:xfrm>
          <a:custGeom>
            <a:avLst/>
            <a:gdLst/>
            <a:ahLst/>
            <a:cxnLst/>
            <a:rect l="l" t="t" r="r" b="b"/>
            <a:pathLst>
              <a:path w="1524000" h="619125">
                <a:moveTo>
                  <a:pt x="0" y="618743"/>
                </a:moveTo>
                <a:lnTo>
                  <a:pt x="1523999" y="618743"/>
                </a:lnTo>
                <a:lnTo>
                  <a:pt x="1523999" y="0"/>
                </a:lnTo>
                <a:lnTo>
                  <a:pt x="0" y="0"/>
                </a:lnTo>
                <a:lnTo>
                  <a:pt x="0" y="618743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55460" y="3765930"/>
            <a:ext cx="1162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600" b="1" spc="25" dirty="0">
                <a:latin typeface="微软雅黑"/>
                <a:cs typeface="微软雅黑"/>
              </a:rPr>
              <a:t>S[v]</a:t>
            </a:r>
            <a:r>
              <a:rPr sz="1600" b="1" spc="-90" dirty="0">
                <a:latin typeface="微软雅黑"/>
                <a:cs typeface="微软雅黑"/>
              </a:rPr>
              <a:t> </a:t>
            </a:r>
            <a:r>
              <a:rPr sz="1600" b="1" spc="35" dirty="0">
                <a:latin typeface="微软雅黑"/>
                <a:cs typeface="微软雅黑"/>
              </a:rPr>
              <a:t>=true;</a:t>
            </a:r>
            <a:endParaRPr sz="1600">
              <a:latin typeface="微软雅黑"/>
              <a:cs typeface="微软雅黑"/>
            </a:endParaRPr>
          </a:p>
          <a:p>
            <a:pPr marR="5080" algn="r">
              <a:lnSpc>
                <a:spcPct val="100000"/>
              </a:lnSpc>
            </a:pPr>
            <a:r>
              <a:rPr sz="1600" b="1" spc="-70" dirty="0">
                <a:latin typeface="微软雅黑"/>
                <a:cs typeface="微软雅黑"/>
              </a:rPr>
              <a:t>(w=0;)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106161" y="3919728"/>
            <a:ext cx="838200" cy="86995"/>
          </a:xfrm>
          <a:custGeom>
            <a:avLst/>
            <a:gdLst/>
            <a:ahLst/>
            <a:cxnLst/>
            <a:rect l="l" t="t" r="r" b="b"/>
            <a:pathLst>
              <a:path w="83820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838200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838200" h="86995">
                <a:moveTo>
                  <a:pt x="83820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838200" y="57912"/>
                </a:lnTo>
                <a:lnTo>
                  <a:pt x="838200" y="28956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06163" y="3582034"/>
            <a:ext cx="86868" cy="192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39561" y="2852927"/>
            <a:ext cx="304800" cy="86995"/>
          </a:xfrm>
          <a:custGeom>
            <a:avLst/>
            <a:gdLst/>
            <a:ahLst/>
            <a:cxnLst/>
            <a:rect l="l" t="t" r="r" b="b"/>
            <a:pathLst>
              <a:path w="304800" h="86994">
                <a:moveTo>
                  <a:pt x="217932" y="0"/>
                </a:moveTo>
                <a:lnTo>
                  <a:pt x="217932" y="86867"/>
                </a:lnTo>
                <a:lnTo>
                  <a:pt x="275844" y="57911"/>
                </a:lnTo>
                <a:lnTo>
                  <a:pt x="232410" y="57911"/>
                </a:lnTo>
                <a:lnTo>
                  <a:pt x="232410" y="28955"/>
                </a:lnTo>
                <a:lnTo>
                  <a:pt x="275844" y="28955"/>
                </a:lnTo>
                <a:lnTo>
                  <a:pt x="217932" y="0"/>
                </a:lnTo>
                <a:close/>
              </a:path>
              <a:path w="304800" h="86994">
                <a:moveTo>
                  <a:pt x="217932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217932" y="57911"/>
                </a:lnTo>
                <a:lnTo>
                  <a:pt x="217932" y="28955"/>
                </a:lnTo>
                <a:close/>
              </a:path>
              <a:path w="304800" h="86994">
                <a:moveTo>
                  <a:pt x="275844" y="28955"/>
                </a:moveTo>
                <a:lnTo>
                  <a:pt x="232410" y="28955"/>
                </a:lnTo>
                <a:lnTo>
                  <a:pt x="232410" y="57911"/>
                </a:lnTo>
                <a:lnTo>
                  <a:pt x="275844" y="57911"/>
                </a:lnTo>
                <a:lnTo>
                  <a:pt x="304800" y="43433"/>
                </a:lnTo>
                <a:lnTo>
                  <a:pt x="275844" y="28955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86728" y="1981961"/>
            <a:ext cx="86995" cy="1752600"/>
          </a:xfrm>
          <a:custGeom>
            <a:avLst/>
            <a:gdLst/>
            <a:ahLst/>
            <a:cxnLst/>
            <a:rect l="l" t="t" r="r" b="b"/>
            <a:pathLst>
              <a:path w="86995" h="1752600">
                <a:moveTo>
                  <a:pt x="28955" y="1665732"/>
                </a:moveTo>
                <a:lnTo>
                  <a:pt x="0" y="1665732"/>
                </a:lnTo>
                <a:lnTo>
                  <a:pt x="43433" y="1752600"/>
                </a:lnTo>
                <a:lnTo>
                  <a:pt x="79628" y="1680210"/>
                </a:lnTo>
                <a:lnTo>
                  <a:pt x="28955" y="1680210"/>
                </a:lnTo>
                <a:lnTo>
                  <a:pt x="28955" y="1665732"/>
                </a:lnTo>
                <a:close/>
              </a:path>
              <a:path w="86995" h="1752600">
                <a:moveTo>
                  <a:pt x="57911" y="0"/>
                </a:moveTo>
                <a:lnTo>
                  <a:pt x="28955" y="0"/>
                </a:lnTo>
                <a:lnTo>
                  <a:pt x="28955" y="1680210"/>
                </a:lnTo>
                <a:lnTo>
                  <a:pt x="57911" y="1680210"/>
                </a:lnTo>
                <a:lnTo>
                  <a:pt x="57911" y="0"/>
                </a:lnTo>
                <a:close/>
              </a:path>
              <a:path w="86995" h="1752600">
                <a:moveTo>
                  <a:pt x="86867" y="1665732"/>
                </a:moveTo>
                <a:lnTo>
                  <a:pt x="57911" y="1665732"/>
                </a:lnTo>
                <a:lnTo>
                  <a:pt x="57911" y="1680210"/>
                </a:lnTo>
                <a:lnTo>
                  <a:pt x="79628" y="1680210"/>
                </a:lnTo>
                <a:lnTo>
                  <a:pt x="86867" y="1665732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34961" y="49537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28956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5561" y="4115561"/>
            <a:ext cx="1824355" cy="1235075"/>
          </a:xfrm>
          <a:custGeom>
            <a:avLst/>
            <a:gdLst/>
            <a:ahLst/>
            <a:cxnLst/>
            <a:rect l="l" t="t" r="r" b="b"/>
            <a:pathLst>
              <a:path w="1824355" h="1235075">
                <a:moveTo>
                  <a:pt x="1589546" y="825500"/>
                </a:moveTo>
                <a:lnTo>
                  <a:pt x="1447800" y="825500"/>
                </a:lnTo>
                <a:lnTo>
                  <a:pt x="1823974" y="1235075"/>
                </a:lnTo>
                <a:lnTo>
                  <a:pt x="1589546" y="825500"/>
                </a:lnTo>
                <a:close/>
              </a:path>
              <a:path w="1824355" h="1235075">
                <a:moveTo>
                  <a:pt x="1282700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91"/>
                </a:lnTo>
                <a:lnTo>
                  <a:pt x="22540" y="908830"/>
                </a:lnTo>
                <a:lnTo>
                  <a:pt x="48355" y="942244"/>
                </a:lnTo>
                <a:lnTo>
                  <a:pt x="81769" y="968059"/>
                </a:lnTo>
                <a:lnTo>
                  <a:pt x="121208" y="984702"/>
                </a:lnTo>
                <a:lnTo>
                  <a:pt x="165100" y="990600"/>
                </a:lnTo>
                <a:lnTo>
                  <a:pt x="1282700" y="990600"/>
                </a:lnTo>
                <a:lnTo>
                  <a:pt x="1326591" y="984702"/>
                </a:lnTo>
                <a:lnTo>
                  <a:pt x="1366030" y="968059"/>
                </a:lnTo>
                <a:lnTo>
                  <a:pt x="1399444" y="942244"/>
                </a:lnTo>
                <a:lnTo>
                  <a:pt x="1425259" y="908830"/>
                </a:lnTo>
                <a:lnTo>
                  <a:pt x="1441902" y="869391"/>
                </a:lnTo>
                <a:lnTo>
                  <a:pt x="1447800" y="825500"/>
                </a:lnTo>
                <a:lnTo>
                  <a:pt x="1589546" y="825500"/>
                </a:lnTo>
                <a:lnTo>
                  <a:pt x="1447800" y="577850"/>
                </a:lnTo>
                <a:lnTo>
                  <a:pt x="1447800" y="165100"/>
                </a:lnTo>
                <a:lnTo>
                  <a:pt x="1441902" y="121208"/>
                </a:lnTo>
                <a:lnTo>
                  <a:pt x="1425259" y="81769"/>
                </a:lnTo>
                <a:lnTo>
                  <a:pt x="1399444" y="48355"/>
                </a:lnTo>
                <a:lnTo>
                  <a:pt x="1366030" y="22540"/>
                </a:lnTo>
                <a:lnTo>
                  <a:pt x="1326591" y="5897"/>
                </a:lnTo>
                <a:lnTo>
                  <a:pt x="12827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5561" y="4115561"/>
            <a:ext cx="1824355" cy="1235075"/>
          </a:xfrm>
          <a:custGeom>
            <a:avLst/>
            <a:gdLst/>
            <a:ahLst/>
            <a:cxnLst/>
            <a:rect l="l" t="t" r="r" b="b"/>
            <a:pathLst>
              <a:path w="1824355" h="1235075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844550" y="0"/>
                </a:lnTo>
                <a:lnTo>
                  <a:pt x="1206500" y="0"/>
                </a:lnTo>
                <a:lnTo>
                  <a:pt x="1282700" y="0"/>
                </a:lnTo>
                <a:lnTo>
                  <a:pt x="1326591" y="5897"/>
                </a:lnTo>
                <a:lnTo>
                  <a:pt x="1366030" y="22540"/>
                </a:lnTo>
                <a:lnTo>
                  <a:pt x="1399444" y="48355"/>
                </a:lnTo>
                <a:lnTo>
                  <a:pt x="1425259" y="81769"/>
                </a:lnTo>
                <a:lnTo>
                  <a:pt x="1441902" y="121208"/>
                </a:lnTo>
                <a:lnTo>
                  <a:pt x="1447800" y="165100"/>
                </a:lnTo>
                <a:lnTo>
                  <a:pt x="1447800" y="577850"/>
                </a:lnTo>
                <a:lnTo>
                  <a:pt x="1823974" y="1235075"/>
                </a:lnTo>
                <a:lnTo>
                  <a:pt x="1447800" y="825500"/>
                </a:lnTo>
                <a:lnTo>
                  <a:pt x="1441902" y="869391"/>
                </a:lnTo>
                <a:lnTo>
                  <a:pt x="1425259" y="908830"/>
                </a:lnTo>
                <a:lnTo>
                  <a:pt x="1399444" y="942244"/>
                </a:lnTo>
                <a:lnTo>
                  <a:pt x="1366030" y="968059"/>
                </a:lnTo>
                <a:lnTo>
                  <a:pt x="1326591" y="984702"/>
                </a:lnTo>
                <a:lnTo>
                  <a:pt x="1282700" y="990600"/>
                </a:lnTo>
                <a:lnTo>
                  <a:pt x="1206500" y="990600"/>
                </a:lnTo>
                <a:lnTo>
                  <a:pt x="844550" y="990600"/>
                </a:lnTo>
                <a:lnTo>
                  <a:pt x="165100" y="990600"/>
                </a:lnTo>
                <a:lnTo>
                  <a:pt x="121208" y="984702"/>
                </a:lnTo>
                <a:lnTo>
                  <a:pt x="81769" y="968059"/>
                </a:lnTo>
                <a:lnTo>
                  <a:pt x="48355" y="942244"/>
                </a:lnTo>
                <a:lnTo>
                  <a:pt x="22540" y="908830"/>
                </a:lnTo>
                <a:lnTo>
                  <a:pt x="5897" y="869391"/>
                </a:lnTo>
                <a:lnTo>
                  <a:pt x="0" y="825500"/>
                </a:lnTo>
                <a:lnTo>
                  <a:pt x="0" y="577850"/>
                </a:lnTo>
                <a:lnTo>
                  <a:pt x="0" y="1651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71220" y="4192479"/>
            <a:ext cx="1116330" cy="8610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 marR="30480" indent="19685" algn="just">
              <a:lnSpc>
                <a:spcPts val="2160"/>
              </a:lnSpc>
              <a:spcBef>
                <a:spcPts val="270"/>
              </a:spcBef>
            </a:pPr>
            <a:r>
              <a:rPr sz="1800" b="1" spc="10" dirty="0">
                <a:latin typeface="微软雅黑"/>
                <a:cs typeface="微软雅黑"/>
              </a:rPr>
              <a:t>更新</a:t>
            </a:r>
            <a:r>
              <a:rPr sz="1900" b="1" spc="-165" dirty="0">
                <a:latin typeface="微软雅黑"/>
                <a:cs typeface="微软雅黑"/>
              </a:rPr>
              <a:t>v</a:t>
            </a:r>
            <a:r>
              <a:rPr sz="1800" b="1" spc="-247" baseline="-20833" dirty="0">
                <a:latin typeface="微软雅黑"/>
                <a:cs typeface="微软雅黑"/>
              </a:rPr>
              <a:t>0</a:t>
            </a:r>
            <a:r>
              <a:rPr sz="1800" b="1" spc="-165" baseline="-20833" dirty="0">
                <a:latin typeface="微软雅黑"/>
                <a:cs typeface="微软雅黑"/>
              </a:rPr>
              <a:t> </a:t>
            </a:r>
            <a:r>
              <a:rPr sz="1800" b="1" dirty="0">
                <a:latin typeface="微软雅黑"/>
                <a:cs typeface="微软雅黑"/>
              </a:rPr>
              <a:t>到 </a:t>
            </a:r>
            <a:r>
              <a:rPr sz="1900" b="1" spc="-190" dirty="0">
                <a:latin typeface="微软雅黑"/>
                <a:cs typeface="微软雅黑"/>
              </a:rPr>
              <a:t>V-</a:t>
            </a:r>
            <a:r>
              <a:rPr sz="1900" b="1" spc="-80" dirty="0">
                <a:latin typeface="微软雅黑"/>
                <a:cs typeface="微软雅黑"/>
              </a:rPr>
              <a:t> </a:t>
            </a:r>
            <a:r>
              <a:rPr sz="1900" b="1" spc="70" dirty="0">
                <a:latin typeface="微软雅黑"/>
                <a:cs typeface="微软雅黑"/>
              </a:rPr>
              <a:t>S</a:t>
            </a:r>
            <a:r>
              <a:rPr sz="1900" b="1" spc="5" dirty="0">
                <a:latin typeface="微软雅黑"/>
                <a:cs typeface="微软雅黑"/>
              </a:rPr>
              <a:t> </a:t>
            </a:r>
            <a:r>
              <a:rPr sz="1800" b="1" spc="10" dirty="0">
                <a:latin typeface="微软雅黑"/>
                <a:cs typeface="微软雅黑"/>
              </a:rPr>
              <a:t>中顶 点的Dist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57962" y="1524761"/>
            <a:ext cx="2495550" cy="1177925"/>
          </a:xfrm>
          <a:custGeom>
            <a:avLst/>
            <a:gdLst/>
            <a:ahLst/>
            <a:cxnLst/>
            <a:rect l="l" t="t" r="r" b="b"/>
            <a:pathLst>
              <a:path w="2495550" h="1177925">
                <a:moveTo>
                  <a:pt x="1776350" y="635000"/>
                </a:moveTo>
                <a:lnTo>
                  <a:pt x="1524000" y="635000"/>
                </a:lnTo>
                <a:lnTo>
                  <a:pt x="2495550" y="1177925"/>
                </a:lnTo>
                <a:lnTo>
                  <a:pt x="1776350" y="635000"/>
                </a:lnTo>
                <a:close/>
              </a:path>
              <a:path w="2495550" h="1177925">
                <a:moveTo>
                  <a:pt x="1397000" y="0"/>
                </a:moveTo>
                <a:lnTo>
                  <a:pt x="127000" y="0"/>
                </a:lnTo>
                <a:lnTo>
                  <a:pt x="77565" y="9985"/>
                </a:lnTo>
                <a:lnTo>
                  <a:pt x="37196" y="37211"/>
                </a:lnTo>
                <a:lnTo>
                  <a:pt x="9980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0" y="684418"/>
                </a:lnTo>
                <a:lnTo>
                  <a:pt x="37196" y="724789"/>
                </a:lnTo>
                <a:lnTo>
                  <a:pt x="77565" y="752014"/>
                </a:lnTo>
                <a:lnTo>
                  <a:pt x="127000" y="762000"/>
                </a:lnTo>
                <a:lnTo>
                  <a:pt x="1397000" y="762000"/>
                </a:lnTo>
                <a:lnTo>
                  <a:pt x="1446418" y="752014"/>
                </a:lnTo>
                <a:lnTo>
                  <a:pt x="1486789" y="724789"/>
                </a:lnTo>
                <a:lnTo>
                  <a:pt x="1514014" y="684418"/>
                </a:lnTo>
                <a:lnTo>
                  <a:pt x="1524000" y="635000"/>
                </a:lnTo>
                <a:lnTo>
                  <a:pt x="1776350" y="635000"/>
                </a:lnTo>
                <a:lnTo>
                  <a:pt x="1524000" y="444500"/>
                </a:lnTo>
                <a:lnTo>
                  <a:pt x="1524000" y="127000"/>
                </a:lnTo>
                <a:lnTo>
                  <a:pt x="1514014" y="77581"/>
                </a:lnTo>
                <a:lnTo>
                  <a:pt x="1486789" y="37211"/>
                </a:lnTo>
                <a:lnTo>
                  <a:pt x="1446418" y="9985"/>
                </a:lnTo>
                <a:lnTo>
                  <a:pt x="1397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7962" y="1524761"/>
            <a:ext cx="2495550" cy="1177925"/>
          </a:xfrm>
          <a:custGeom>
            <a:avLst/>
            <a:gdLst/>
            <a:ahLst/>
            <a:cxnLst/>
            <a:rect l="l" t="t" r="r" b="b"/>
            <a:pathLst>
              <a:path w="2495550" h="1177925">
                <a:moveTo>
                  <a:pt x="0" y="127000"/>
                </a:moveTo>
                <a:lnTo>
                  <a:pt x="9980" y="77581"/>
                </a:lnTo>
                <a:lnTo>
                  <a:pt x="37196" y="37211"/>
                </a:lnTo>
                <a:lnTo>
                  <a:pt x="77565" y="9985"/>
                </a:lnTo>
                <a:lnTo>
                  <a:pt x="127000" y="0"/>
                </a:lnTo>
                <a:lnTo>
                  <a:pt x="889000" y="0"/>
                </a:lnTo>
                <a:lnTo>
                  <a:pt x="1270000" y="0"/>
                </a:lnTo>
                <a:lnTo>
                  <a:pt x="1397000" y="0"/>
                </a:lnTo>
                <a:lnTo>
                  <a:pt x="1446418" y="9985"/>
                </a:lnTo>
                <a:lnTo>
                  <a:pt x="1486789" y="37211"/>
                </a:lnTo>
                <a:lnTo>
                  <a:pt x="1514014" y="77581"/>
                </a:lnTo>
                <a:lnTo>
                  <a:pt x="1524000" y="127000"/>
                </a:lnTo>
                <a:lnTo>
                  <a:pt x="1524000" y="444500"/>
                </a:lnTo>
                <a:lnTo>
                  <a:pt x="2495550" y="1177925"/>
                </a:lnTo>
                <a:lnTo>
                  <a:pt x="1524000" y="635000"/>
                </a:lnTo>
                <a:lnTo>
                  <a:pt x="1514014" y="684418"/>
                </a:lnTo>
                <a:lnTo>
                  <a:pt x="1486789" y="724789"/>
                </a:lnTo>
                <a:lnTo>
                  <a:pt x="1446418" y="752014"/>
                </a:lnTo>
                <a:lnTo>
                  <a:pt x="1397000" y="762000"/>
                </a:lnTo>
                <a:lnTo>
                  <a:pt x="1270000" y="762000"/>
                </a:lnTo>
                <a:lnTo>
                  <a:pt x="889000" y="762000"/>
                </a:lnTo>
                <a:lnTo>
                  <a:pt x="127000" y="762000"/>
                </a:lnTo>
                <a:lnTo>
                  <a:pt x="77565" y="752014"/>
                </a:lnTo>
                <a:lnTo>
                  <a:pt x="37196" y="724789"/>
                </a:lnTo>
                <a:lnTo>
                  <a:pt x="9980" y="684418"/>
                </a:lnTo>
                <a:lnTo>
                  <a:pt x="0" y="635000"/>
                </a:lnTo>
                <a:lnTo>
                  <a:pt x="0" y="444500"/>
                </a:lnTo>
                <a:lnTo>
                  <a:pt x="0" y="127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73125" y="1601800"/>
            <a:ext cx="117792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微软雅黑"/>
                <a:cs typeface="微软雅黑"/>
              </a:rPr>
              <a:t>求最短路径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0" dirty="0">
                <a:latin typeface="微软雅黑"/>
                <a:cs typeface="微软雅黑"/>
              </a:rPr>
              <a:t>长度Dist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118363" y="13843"/>
            <a:ext cx="2068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20" dirty="0">
                <a:solidFill>
                  <a:srgbClr val="000000"/>
                </a:solidFill>
                <a:latin typeface="微软雅黑"/>
                <a:cs typeface="微软雅黑"/>
              </a:rPr>
              <a:t>算法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流程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图</a:t>
            </a:r>
          </a:p>
        </p:txBody>
      </p:sp>
      <p:sp>
        <p:nvSpPr>
          <p:cNvPr id="78" name="object 7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0467" y="1300734"/>
            <a:ext cx="8103234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微软雅黑"/>
                <a:cs typeface="微软雅黑"/>
              </a:rPr>
              <a:t>void ShortestPath_DIJ(AMGraph </a:t>
            </a:r>
            <a:r>
              <a:rPr sz="2400" dirty="0">
                <a:latin typeface="微软雅黑"/>
                <a:cs typeface="微软雅黑"/>
              </a:rPr>
              <a:t>G, </a:t>
            </a:r>
            <a:r>
              <a:rPr sz="2400" spc="-5" dirty="0">
                <a:latin typeface="微软雅黑"/>
                <a:cs typeface="微软雅黑"/>
              </a:rPr>
              <a:t>int</a:t>
            </a:r>
            <a:r>
              <a:rPr sz="2400" dirty="0">
                <a:latin typeface="微软雅黑"/>
                <a:cs typeface="微软雅黑"/>
              </a:rPr>
              <a:t> v0){</a:t>
            </a:r>
            <a:endParaRPr sz="2400">
              <a:latin typeface="微软雅黑"/>
              <a:cs typeface="微软雅黑"/>
            </a:endParaRPr>
          </a:p>
          <a:p>
            <a:pPr marL="68580">
              <a:lnSpc>
                <a:spcPts val="2875"/>
              </a:lnSpc>
            </a:pP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dirty="0">
                <a:latin typeface="微软雅黑"/>
                <a:cs typeface="微软雅黑"/>
              </a:rPr>
              <a:t>用</a:t>
            </a:r>
            <a:r>
              <a:rPr sz="2400" spc="-5" dirty="0">
                <a:latin typeface="微软雅黑"/>
                <a:cs typeface="微软雅黑"/>
              </a:rPr>
              <a:t>Dijkstra</a:t>
            </a:r>
            <a:r>
              <a:rPr sz="2400" dirty="0">
                <a:latin typeface="微软雅黑"/>
                <a:cs typeface="微软雅黑"/>
              </a:rPr>
              <a:t>算法求有向网G的</a:t>
            </a:r>
            <a:r>
              <a:rPr sz="2400" spc="-5" dirty="0">
                <a:latin typeface="微软雅黑"/>
                <a:cs typeface="微软雅黑"/>
              </a:rPr>
              <a:t>v0</a:t>
            </a:r>
            <a:r>
              <a:rPr sz="2400" dirty="0">
                <a:latin typeface="微软雅黑"/>
                <a:cs typeface="微软雅黑"/>
              </a:rPr>
              <a:t>顶点到其余顶点的最短路径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855" y="2030425"/>
            <a:ext cx="30041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微软雅黑"/>
                <a:cs typeface="微软雅黑"/>
              </a:rPr>
              <a:t>n=G.vexnum;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微软雅黑"/>
                <a:cs typeface="微软雅黑"/>
              </a:rPr>
              <a:t>for(v </a:t>
            </a:r>
            <a:r>
              <a:rPr sz="2400" dirty="0">
                <a:latin typeface="微软雅黑"/>
                <a:cs typeface="微软雅黑"/>
              </a:rPr>
              <a:t>= </a:t>
            </a:r>
            <a:r>
              <a:rPr sz="2400" spc="-10" dirty="0">
                <a:latin typeface="微软雅黑"/>
                <a:cs typeface="微软雅黑"/>
              </a:rPr>
              <a:t>0; </a:t>
            </a:r>
            <a:r>
              <a:rPr sz="2400" dirty="0">
                <a:latin typeface="微软雅黑"/>
                <a:cs typeface="微软雅黑"/>
              </a:rPr>
              <a:t>v&lt;n;</a:t>
            </a:r>
            <a:r>
              <a:rPr sz="2400" spc="-45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++v){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8303" y="2030425"/>
            <a:ext cx="29133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微软雅黑"/>
                <a:cs typeface="微软雅黑"/>
              </a:rPr>
              <a:t>//n</a:t>
            </a:r>
            <a:r>
              <a:rPr sz="2400" spc="-5" dirty="0">
                <a:latin typeface="微软雅黑"/>
                <a:cs typeface="微软雅黑"/>
              </a:rPr>
              <a:t>为</a:t>
            </a:r>
            <a:r>
              <a:rPr sz="2400" dirty="0">
                <a:latin typeface="微软雅黑"/>
                <a:cs typeface="微软雅黑"/>
              </a:rPr>
              <a:t>G</a:t>
            </a:r>
            <a:r>
              <a:rPr sz="2400" spc="-5" dirty="0">
                <a:latin typeface="微软雅黑"/>
                <a:cs typeface="微软雅黑"/>
              </a:rPr>
              <a:t>中顶点的个数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spc="-5" dirty="0">
                <a:latin typeface="微软雅黑"/>
                <a:cs typeface="微软雅黑"/>
              </a:rPr>
              <a:t>n</a:t>
            </a:r>
            <a:r>
              <a:rPr sz="2400" dirty="0">
                <a:latin typeface="微软雅黑"/>
                <a:cs typeface="微软雅黑"/>
              </a:rPr>
              <a:t>个顶点依次初始化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68" y="2762503"/>
            <a:ext cx="837945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100"/>
              </a:spcBef>
              <a:tabLst>
                <a:tab pos="4584700" algn="l"/>
              </a:tabLst>
            </a:pPr>
            <a:r>
              <a:rPr sz="2400" spc="-5" dirty="0">
                <a:latin typeface="微软雅黑"/>
                <a:cs typeface="微软雅黑"/>
              </a:rPr>
              <a:t>S[v]</a:t>
            </a:r>
            <a:r>
              <a:rPr sz="2400" spc="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=</a:t>
            </a:r>
            <a:r>
              <a:rPr sz="2400" spc="5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false;	</a:t>
            </a:r>
            <a:r>
              <a:rPr sz="2400" spc="-10" dirty="0">
                <a:latin typeface="微软雅黑"/>
                <a:cs typeface="微软雅黑"/>
              </a:rPr>
              <a:t>//S</a:t>
            </a:r>
            <a:r>
              <a:rPr sz="2400" dirty="0">
                <a:latin typeface="微软雅黑"/>
                <a:cs typeface="微软雅黑"/>
              </a:rPr>
              <a:t>初始为空集</a:t>
            </a:r>
            <a:endParaRPr sz="2400">
              <a:latin typeface="微软雅黑"/>
              <a:cs typeface="微软雅黑"/>
            </a:endParaRPr>
          </a:p>
          <a:p>
            <a:pPr marL="554990" marR="5080">
              <a:lnSpc>
                <a:spcPct val="100000"/>
              </a:lnSpc>
              <a:tabLst>
                <a:tab pos="3052445" algn="l"/>
              </a:tabLst>
            </a:pPr>
            <a:r>
              <a:rPr sz="2400" spc="-5" dirty="0">
                <a:latin typeface="微软雅黑"/>
                <a:cs typeface="微软雅黑"/>
              </a:rPr>
              <a:t>D[v]</a:t>
            </a:r>
            <a:r>
              <a:rPr sz="2400" spc="-2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=</a:t>
            </a:r>
            <a:r>
              <a:rPr sz="2400" spc="-2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G.arcs[v0][v];</a:t>
            </a:r>
            <a:r>
              <a:rPr sz="2400" spc="-2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//v0</a:t>
            </a:r>
            <a:r>
              <a:rPr sz="2400" dirty="0">
                <a:latin typeface="微软雅黑"/>
                <a:cs typeface="微软雅黑"/>
              </a:rPr>
              <a:t>到各终点的最短路径长度初始化 </a:t>
            </a:r>
            <a:r>
              <a:rPr sz="2400" spc="-5" dirty="0">
                <a:latin typeface="微软雅黑"/>
                <a:cs typeface="微软雅黑"/>
              </a:rPr>
              <a:t>if(D[v]&lt;</a:t>
            </a:r>
            <a:r>
              <a:rPr sz="2400" spc="2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MaxInt)	</a:t>
            </a:r>
            <a:r>
              <a:rPr sz="2400" spc="-20" dirty="0">
                <a:latin typeface="微软雅黑"/>
                <a:cs typeface="微软雅黑"/>
              </a:rPr>
              <a:t>Path</a:t>
            </a:r>
            <a:r>
              <a:rPr sz="2400" spc="-2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[v]=v0;</a:t>
            </a:r>
            <a:r>
              <a:rPr sz="2400" spc="-15" dirty="0">
                <a:latin typeface="微软雅黑"/>
                <a:cs typeface="微软雅黑"/>
              </a:rPr>
              <a:t> </a:t>
            </a:r>
            <a:r>
              <a:rPr sz="2400" spc="-20" dirty="0">
                <a:latin typeface="微软雅黑"/>
                <a:cs typeface="微软雅黑"/>
              </a:rPr>
              <a:t>//v0</a:t>
            </a:r>
            <a:r>
              <a:rPr sz="2400" spc="-5" dirty="0">
                <a:latin typeface="微软雅黑"/>
                <a:cs typeface="微软雅黑"/>
              </a:rPr>
              <a:t>和v之间有弧，</a:t>
            </a:r>
            <a:r>
              <a:rPr sz="2400" dirty="0">
                <a:latin typeface="微软雅黑"/>
                <a:cs typeface="微软雅黑"/>
              </a:rPr>
              <a:t>将</a:t>
            </a:r>
            <a:r>
              <a:rPr sz="2400" spc="-5" dirty="0">
                <a:latin typeface="微软雅黑"/>
                <a:cs typeface="微软雅黑"/>
              </a:rPr>
              <a:t>v</a:t>
            </a:r>
            <a:r>
              <a:rPr sz="2400" dirty="0">
                <a:latin typeface="微软雅黑"/>
                <a:cs typeface="微软雅黑"/>
              </a:rPr>
              <a:t>的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前驱置为v0</a:t>
            </a:r>
            <a:endParaRPr sz="2400">
              <a:latin typeface="微软雅黑"/>
              <a:cs typeface="微软雅黑"/>
            </a:endParaRPr>
          </a:p>
          <a:p>
            <a:pPr marL="646430">
              <a:lnSpc>
                <a:spcPct val="100000"/>
              </a:lnSpc>
              <a:tabLst>
                <a:tab pos="3194685" algn="l"/>
              </a:tabLst>
            </a:pPr>
            <a:r>
              <a:rPr sz="2400" spc="-5" dirty="0">
                <a:latin typeface="微软雅黑"/>
                <a:cs typeface="微软雅黑"/>
              </a:rPr>
              <a:t>else</a:t>
            </a:r>
            <a:r>
              <a:rPr sz="2400" dirty="0">
                <a:latin typeface="微软雅黑"/>
                <a:cs typeface="微软雅黑"/>
              </a:rPr>
              <a:t> </a:t>
            </a:r>
            <a:r>
              <a:rPr sz="2400" spc="-25" dirty="0">
                <a:latin typeface="微软雅黑"/>
                <a:cs typeface="微软雅黑"/>
              </a:rPr>
              <a:t>Path</a:t>
            </a:r>
            <a:r>
              <a:rPr sz="2400" dirty="0">
                <a:latin typeface="微软雅黑"/>
                <a:cs typeface="微软雅黑"/>
              </a:rPr>
              <a:t> [v]=-1;	</a:t>
            </a:r>
            <a:r>
              <a:rPr sz="2400" spc="-5" dirty="0">
                <a:latin typeface="微软雅黑"/>
                <a:cs typeface="微软雅黑"/>
              </a:rPr>
              <a:t>//</a:t>
            </a:r>
            <a:r>
              <a:rPr sz="2400" dirty="0">
                <a:latin typeface="微软雅黑"/>
                <a:cs typeface="微软雅黑"/>
              </a:rPr>
              <a:t>无弧，则将v的前驱置为-1</a:t>
            </a:r>
            <a:endParaRPr sz="2400">
              <a:latin typeface="微软雅黑"/>
              <a:cs typeface="微软雅黑"/>
            </a:endParaRPr>
          </a:p>
          <a:p>
            <a:pPr marL="554990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}//for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8211" y="4957013"/>
            <a:ext cx="16325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/>
                <a:cs typeface="微软雅黑"/>
              </a:rPr>
              <a:t>S[v0]=true;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微软雅黑"/>
                <a:cs typeface="微软雅黑"/>
              </a:rPr>
              <a:t>D[v0]=0;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0848" y="4957013"/>
            <a:ext cx="32092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993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spc="-5" dirty="0">
                <a:latin typeface="微软雅黑"/>
                <a:cs typeface="微软雅黑"/>
              </a:rPr>
              <a:t>将v0加入</a:t>
            </a:r>
            <a:r>
              <a:rPr sz="2400" dirty="0">
                <a:latin typeface="微软雅黑"/>
                <a:cs typeface="微软雅黑"/>
              </a:rPr>
              <a:t>S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微软雅黑"/>
                <a:cs typeface="微软雅黑"/>
              </a:rPr>
              <a:t>/</a:t>
            </a:r>
            <a:r>
              <a:rPr sz="2400" spc="5" dirty="0">
                <a:latin typeface="微软雅黑"/>
                <a:cs typeface="微软雅黑"/>
              </a:rPr>
              <a:t>/</a:t>
            </a:r>
            <a:r>
              <a:rPr sz="2400" dirty="0">
                <a:latin typeface="微软雅黑"/>
                <a:cs typeface="微软雅黑"/>
              </a:rPr>
              <a:t>源点到源点的距离为0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10641" y="557529"/>
            <a:ext cx="277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solidFill>
                  <a:srgbClr val="000000"/>
                </a:solidFill>
                <a:latin typeface="微软雅黑"/>
                <a:cs typeface="微软雅黑"/>
              </a:rPr>
              <a:t>【算法描述</a:t>
            </a:r>
            <a:r>
              <a:rPr sz="3600" u="none" dirty="0">
                <a:solidFill>
                  <a:srgbClr val="000000"/>
                </a:solidFill>
                <a:latin typeface="微软雅黑"/>
                <a:cs typeface="微软雅黑"/>
              </a:rPr>
              <a:t>】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6282029"/>
            <a:ext cx="165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9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CC0000"/>
                </a:solidFill>
                <a:latin typeface="Verdana"/>
                <a:cs typeface="Verdana"/>
              </a:rPr>
              <a:t>121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023" y="908303"/>
            <a:ext cx="8952230" cy="5633085"/>
          </a:xfrm>
          <a:custGeom>
            <a:avLst/>
            <a:gdLst/>
            <a:ahLst/>
            <a:cxnLst/>
            <a:rect l="l" t="t" r="r" b="b"/>
            <a:pathLst>
              <a:path w="8952230" h="5633084">
                <a:moveTo>
                  <a:pt x="0" y="5632704"/>
                </a:moveTo>
                <a:lnTo>
                  <a:pt x="8951976" y="5632704"/>
                </a:lnTo>
                <a:lnTo>
                  <a:pt x="8951976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0763" y="929132"/>
            <a:ext cx="871728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2250" indent="-343535">
              <a:lnSpc>
                <a:spcPct val="100000"/>
              </a:lnSpc>
              <a:spcBef>
                <a:spcPts val="100"/>
              </a:spcBef>
              <a:tabLst>
                <a:tab pos="3670300" algn="l"/>
              </a:tabLst>
            </a:pP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dirty="0">
                <a:latin typeface="微软雅黑"/>
                <a:cs typeface="微软雅黑"/>
              </a:rPr>
              <a:t>开始主循环，每次求得</a:t>
            </a:r>
            <a:r>
              <a:rPr sz="2400" spc="-5" dirty="0">
                <a:latin typeface="微软雅黑"/>
                <a:cs typeface="微软雅黑"/>
              </a:rPr>
              <a:t>v0</a:t>
            </a:r>
            <a:r>
              <a:rPr sz="2400" dirty="0">
                <a:latin typeface="微软雅黑"/>
                <a:cs typeface="微软雅黑"/>
              </a:rPr>
              <a:t>到某个顶</a:t>
            </a:r>
            <a:r>
              <a:rPr sz="2400" spc="-10" dirty="0">
                <a:latin typeface="微软雅黑"/>
                <a:cs typeface="微软雅黑"/>
              </a:rPr>
              <a:t>点</a:t>
            </a:r>
            <a:r>
              <a:rPr sz="2400" dirty="0">
                <a:latin typeface="微软雅黑"/>
                <a:cs typeface="微软雅黑"/>
              </a:rPr>
              <a:t>v的最短路径 f</a:t>
            </a:r>
            <a:r>
              <a:rPr sz="2400" spc="-10" dirty="0">
                <a:latin typeface="微软雅黑"/>
                <a:cs typeface="微软雅黑"/>
              </a:rPr>
              <a:t>o</a:t>
            </a:r>
            <a:r>
              <a:rPr sz="2400" dirty="0">
                <a:latin typeface="微软雅黑"/>
                <a:cs typeface="微软雅黑"/>
              </a:rPr>
              <a:t>r(i</a:t>
            </a:r>
            <a:r>
              <a:rPr sz="2400" spc="-15" dirty="0">
                <a:latin typeface="微软雅黑"/>
                <a:cs typeface="微软雅黑"/>
              </a:rPr>
              <a:t>=</a:t>
            </a:r>
            <a:r>
              <a:rPr sz="2400" spc="-5" dirty="0">
                <a:latin typeface="微软雅黑"/>
                <a:cs typeface="微软雅黑"/>
              </a:rPr>
              <a:t>1;</a:t>
            </a:r>
            <a:r>
              <a:rPr sz="2400" spc="-15" dirty="0">
                <a:latin typeface="微软雅黑"/>
                <a:cs typeface="微软雅黑"/>
              </a:rPr>
              <a:t>i</a:t>
            </a:r>
            <a:r>
              <a:rPr sz="2400" dirty="0">
                <a:latin typeface="微软雅黑"/>
                <a:cs typeface="微软雅黑"/>
              </a:rPr>
              <a:t>&lt;</a:t>
            </a:r>
            <a:r>
              <a:rPr sz="2400" spc="-10" dirty="0">
                <a:latin typeface="微软雅黑"/>
                <a:cs typeface="微软雅黑"/>
              </a:rPr>
              <a:t>n</a:t>
            </a:r>
            <a:r>
              <a:rPr sz="2400" dirty="0">
                <a:latin typeface="微软雅黑"/>
                <a:cs typeface="微软雅黑"/>
              </a:rPr>
              <a:t>;</a:t>
            </a:r>
            <a:r>
              <a:rPr sz="2400" spc="1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+</a:t>
            </a:r>
            <a:r>
              <a:rPr sz="2400" spc="-15" dirty="0">
                <a:latin typeface="微软雅黑"/>
                <a:cs typeface="微软雅黑"/>
              </a:rPr>
              <a:t>+</a:t>
            </a:r>
            <a:r>
              <a:rPr sz="2400" spc="-5" dirty="0">
                <a:latin typeface="微软雅黑"/>
                <a:cs typeface="微软雅黑"/>
              </a:rPr>
              <a:t>i)</a:t>
            </a:r>
            <a:r>
              <a:rPr sz="2400" dirty="0">
                <a:latin typeface="微软雅黑"/>
                <a:cs typeface="微软雅黑"/>
              </a:rPr>
              <a:t>{	</a:t>
            </a:r>
            <a:r>
              <a:rPr sz="2400" spc="-10" dirty="0">
                <a:latin typeface="微软雅黑"/>
                <a:cs typeface="微软雅黑"/>
              </a:rPr>
              <a:t>/</a:t>
            </a:r>
            <a:r>
              <a:rPr sz="2400" spc="-5" dirty="0">
                <a:latin typeface="微软雅黑"/>
                <a:cs typeface="微软雅黑"/>
              </a:rPr>
              <a:t>/对其余n</a:t>
            </a:r>
            <a:r>
              <a:rPr sz="2400" spc="-15" dirty="0">
                <a:latin typeface="微软雅黑"/>
                <a:cs typeface="微软雅黑"/>
              </a:rPr>
              <a:t>−</a:t>
            </a:r>
            <a:r>
              <a:rPr sz="2400" spc="-5" dirty="0">
                <a:latin typeface="微软雅黑"/>
                <a:cs typeface="微软雅黑"/>
              </a:rPr>
              <a:t>1</a:t>
            </a:r>
            <a:r>
              <a:rPr sz="2400" dirty="0">
                <a:latin typeface="微软雅黑"/>
                <a:cs typeface="微软雅黑"/>
              </a:rPr>
              <a:t>个顶点，依次进行计算</a:t>
            </a:r>
            <a:endParaRPr sz="2400">
              <a:latin typeface="微软雅黑"/>
              <a:cs typeface="微软雅黑"/>
            </a:endParaRPr>
          </a:p>
          <a:p>
            <a:pPr marL="736600" marR="4699635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min= MaxInt;  for(w=0;w&lt;n; ++w)  if(!S[w]&amp;&amp;D[w]&lt;min)</a:t>
            </a:r>
            <a:endParaRPr sz="2400">
              <a:latin typeface="微软雅黑"/>
              <a:cs typeface="微软雅黑"/>
            </a:endParaRPr>
          </a:p>
          <a:p>
            <a:pPr marL="1097915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{v=w; min=D[w];}</a:t>
            </a:r>
            <a:r>
              <a:rPr sz="240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spc="-5" dirty="0">
                <a:latin typeface="微软雅黑"/>
                <a:cs typeface="微软雅黑"/>
              </a:rPr>
              <a:t>选择一条当前的最短路径，终点</a:t>
            </a:r>
            <a:r>
              <a:rPr sz="2400" dirty="0">
                <a:latin typeface="微软雅黑"/>
                <a:cs typeface="微软雅黑"/>
              </a:rPr>
              <a:t>为v</a:t>
            </a:r>
            <a:endParaRPr sz="2400">
              <a:latin typeface="微软雅黑"/>
              <a:cs typeface="微软雅黑"/>
            </a:endParaRPr>
          </a:p>
          <a:p>
            <a:pPr marL="736600">
              <a:lnSpc>
                <a:spcPct val="100000"/>
              </a:lnSpc>
              <a:spcBef>
                <a:spcPts val="5"/>
              </a:spcBef>
              <a:tabLst>
                <a:tab pos="5499735" algn="l"/>
              </a:tabLst>
            </a:pPr>
            <a:r>
              <a:rPr sz="2400" spc="-5" dirty="0">
                <a:latin typeface="微软雅黑"/>
                <a:cs typeface="微软雅黑"/>
              </a:rPr>
              <a:t>S[v]=true;	</a:t>
            </a: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dirty="0">
                <a:latin typeface="微软雅黑"/>
                <a:cs typeface="微软雅黑"/>
              </a:rPr>
              <a:t>将v加入S</a:t>
            </a:r>
            <a:endParaRPr sz="2400">
              <a:latin typeface="微软雅黑"/>
              <a:cs typeface="微软雅黑"/>
            </a:endParaRPr>
          </a:p>
          <a:p>
            <a:pPr marL="355600" marR="170180" indent="381000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for(w=0;w&lt;n;</a:t>
            </a:r>
            <a:r>
              <a:rPr sz="2400" spc="-1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++w)</a:t>
            </a:r>
            <a:r>
              <a:rPr sz="2400" spc="-2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dirty="0">
                <a:latin typeface="微软雅黑"/>
                <a:cs typeface="微软雅黑"/>
              </a:rPr>
              <a:t>更新从</a:t>
            </a:r>
            <a:r>
              <a:rPr sz="2400" spc="-5" dirty="0">
                <a:latin typeface="微软雅黑"/>
                <a:cs typeface="微软雅黑"/>
              </a:rPr>
              <a:t>v0</a:t>
            </a:r>
            <a:r>
              <a:rPr sz="2400" dirty="0">
                <a:latin typeface="微软雅黑"/>
                <a:cs typeface="微软雅黑"/>
              </a:rPr>
              <a:t>出发到集合</a:t>
            </a:r>
            <a:r>
              <a:rPr sz="2400" spc="-10" dirty="0">
                <a:latin typeface="微软雅黑"/>
                <a:cs typeface="微软雅黑"/>
              </a:rPr>
              <a:t>V−S</a:t>
            </a:r>
            <a:r>
              <a:rPr sz="2400" dirty="0">
                <a:latin typeface="微软雅黑"/>
                <a:cs typeface="微软雅黑"/>
              </a:rPr>
              <a:t>上所有顶 点的最短路径长度</a:t>
            </a:r>
            <a:endParaRPr sz="2400">
              <a:latin typeface="微软雅黑"/>
              <a:cs typeface="微软雅黑"/>
            </a:endParaRPr>
          </a:p>
          <a:p>
            <a:pPr marL="736600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if(!S[w]&amp;&amp;(D[v]+G.arcs[v][w]&lt;D[w])){</a:t>
            </a:r>
            <a:endParaRPr sz="2400">
              <a:latin typeface="微软雅黑"/>
              <a:cs typeface="微软雅黑"/>
            </a:endParaRPr>
          </a:p>
          <a:p>
            <a:pPr marL="1189355" marR="1634489">
              <a:lnSpc>
                <a:spcPct val="100000"/>
              </a:lnSpc>
              <a:tabLst>
                <a:tab pos="4585335" algn="l"/>
                <a:tab pos="5499735" algn="l"/>
              </a:tabLst>
            </a:pPr>
            <a:r>
              <a:rPr sz="2400" spc="-5" dirty="0">
                <a:latin typeface="微软雅黑"/>
                <a:cs typeface="微软雅黑"/>
              </a:rPr>
              <a:t>D[w]=D[v]+G.arcs[v][w];	</a:t>
            </a: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dirty="0">
                <a:latin typeface="微软雅黑"/>
                <a:cs typeface="微软雅黑"/>
              </a:rPr>
              <a:t>更新D[w]  </a:t>
            </a:r>
            <a:r>
              <a:rPr sz="2400" spc="-90" dirty="0">
                <a:latin typeface="微软雅黑"/>
                <a:cs typeface="微软雅黑"/>
              </a:rPr>
              <a:t>P</a:t>
            </a:r>
            <a:r>
              <a:rPr sz="2400" dirty="0">
                <a:latin typeface="微软雅黑"/>
                <a:cs typeface="微软雅黑"/>
              </a:rPr>
              <a:t>a</a:t>
            </a:r>
            <a:r>
              <a:rPr sz="2400" spc="5" dirty="0">
                <a:latin typeface="微软雅黑"/>
                <a:cs typeface="微软雅黑"/>
              </a:rPr>
              <a:t>t</a:t>
            </a:r>
            <a:r>
              <a:rPr sz="2400" dirty="0">
                <a:latin typeface="微软雅黑"/>
                <a:cs typeface="微软雅黑"/>
              </a:rPr>
              <a:t>h [w]=v;	</a:t>
            </a: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dirty="0">
                <a:latin typeface="微软雅黑"/>
                <a:cs typeface="微软雅黑"/>
              </a:rPr>
              <a:t>更改w的前驱</a:t>
            </a:r>
            <a:r>
              <a:rPr sz="2400" spc="-5" dirty="0">
                <a:latin typeface="微软雅黑"/>
                <a:cs typeface="微软雅黑"/>
              </a:rPr>
              <a:t>为</a:t>
            </a:r>
            <a:r>
              <a:rPr sz="2400" dirty="0">
                <a:latin typeface="微软雅黑"/>
                <a:cs typeface="微软雅黑"/>
              </a:rPr>
              <a:t>v</a:t>
            </a:r>
            <a:endParaRPr sz="2400">
              <a:latin typeface="微软雅黑"/>
              <a:cs typeface="微软雅黑"/>
            </a:endParaRPr>
          </a:p>
          <a:p>
            <a:pPr marL="736600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}//if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256" y="5684621"/>
            <a:ext cx="802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/>
                <a:cs typeface="微软雅黑"/>
              </a:rPr>
              <a:t>}/</a:t>
            </a:r>
            <a:r>
              <a:rPr sz="2400" spc="-10" dirty="0">
                <a:latin typeface="微软雅黑"/>
                <a:cs typeface="微软雅黑"/>
              </a:rPr>
              <a:t>/</a:t>
            </a:r>
            <a:r>
              <a:rPr sz="2400" dirty="0">
                <a:latin typeface="微软雅黑"/>
                <a:cs typeface="微软雅黑"/>
              </a:rPr>
              <a:t>f</a:t>
            </a:r>
            <a:r>
              <a:rPr sz="2400" spc="-10" dirty="0">
                <a:latin typeface="微软雅黑"/>
                <a:cs typeface="微软雅黑"/>
              </a:rPr>
              <a:t>o</a:t>
            </a:r>
            <a:r>
              <a:rPr sz="2400" dirty="0">
                <a:latin typeface="微软雅黑"/>
                <a:cs typeface="微软雅黑"/>
              </a:rPr>
              <a:t>r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763" y="6050991"/>
            <a:ext cx="2834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/>
                <a:cs typeface="微软雅黑"/>
              </a:rPr>
              <a:t>}//ShortestPath_DIJ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763" y="254253"/>
            <a:ext cx="277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solidFill>
                  <a:srgbClr val="000000"/>
                </a:solidFill>
                <a:latin typeface="微软雅黑"/>
                <a:cs typeface="微软雅黑"/>
              </a:rPr>
              <a:t>【算法描述</a:t>
            </a:r>
            <a:r>
              <a:rPr sz="3600" u="none" dirty="0">
                <a:solidFill>
                  <a:srgbClr val="000000"/>
                </a:solidFill>
                <a:latin typeface="微软雅黑"/>
                <a:cs typeface="微软雅黑"/>
              </a:rPr>
              <a:t>】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1579" y="5590032"/>
            <a:ext cx="3738879" cy="585470"/>
          </a:xfrm>
          <a:prstGeom prst="rect">
            <a:avLst/>
          </a:prstGeom>
          <a:solidFill>
            <a:srgbClr val="CED4DD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3200" dirty="0">
                <a:latin typeface="微软雅黑"/>
                <a:cs typeface="微软雅黑"/>
              </a:rPr>
              <a:t>时间复杂度：O(n</a:t>
            </a:r>
            <a:r>
              <a:rPr sz="3150" baseline="25132" dirty="0">
                <a:latin typeface="微软雅黑"/>
                <a:cs typeface="微软雅黑"/>
              </a:rPr>
              <a:t>2</a:t>
            </a:r>
            <a:r>
              <a:rPr sz="3200" dirty="0">
                <a:latin typeface="微软雅黑"/>
                <a:cs typeface="微软雅黑"/>
              </a:rPr>
              <a:t>)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6253073"/>
            <a:ext cx="73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7546" y="6253073"/>
            <a:ext cx="8610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Verdana"/>
                <a:cs typeface="Verdana"/>
              </a:rPr>
              <a:t>123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8540" y="480517"/>
            <a:ext cx="5582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sz="3600" u="none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u="none" spc="10" dirty="0">
                <a:solidFill>
                  <a:srgbClr val="000000"/>
                </a:solidFill>
                <a:latin typeface="微软雅黑"/>
                <a:cs typeface="微软雅黑"/>
              </a:rPr>
              <a:t>每对顶点之间的最短路径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644" y="1599946"/>
            <a:ext cx="7914005" cy="7416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0" marR="5080" indent="-457200">
              <a:lnSpc>
                <a:spcPts val="2760"/>
              </a:lnSpc>
              <a:spcBef>
                <a:spcPts val="290"/>
              </a:spcBef>
              <a:buClr>
                <a:srgbClr val="990000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spc="30" dirty="0">
                <a:latin typeface="微软雅黑"/>
                <a:cs typeface="微软雅黑"/>
              </a:rPr>
              <a:t>一种</a:t>
            </a:r>
            <a:r>
              <a:rPr sz="2400" b="1" spc="45" dirty="0">
                <a:latin typeface="微软雅黑"/>
                <a:cs typeface="微软雅黑"/>
              </a:rPr>
              <a:t>方</a:t>
            </a:r>
            <a:r>
              <a:rPr sz="2400" b="1" spc="30" dirty="0">
                <a:latin typeface="微软雅黑"/>
                <a:cs typeface="微软雅黑"/>
              </a:rPr>
              <a:t>法</a:t>
            </a:r>
            <a:r>
              <a:rPr sz="2400" b="1" spc="45" dirty="0">
                <a:latin typeface="微软雅黑"/>
                <a:cs typeface="微软雅黑"/>
              </a:rPr>
              <a:t>：</a:t>
            </a:r>
            <a:r>
              <a:rPr sz="2400" b="1" spc="30" dirty="0">
                <a:latin typeface="微软雅黑"/>
                <a:cs typeface="微软雅黑"/>
              </a:rPr>
              <a:t>每次</a:t>
            </a:r>
            <a:r>
              <a:rPr sz="2400" b="1" spc="45" dirty="0">
                <a:latin typeface="微软雅黑"/>
                <a:cs typeface="微软雅黑"/>
              </a:rPr>
              <a:t>以</a:t>
            </a:r>
            <a:r>
              <a:rPr sz="2400" b="1" spc="30" dirty="0">
                <a:latin typeface="微软雅黑"/>
                <a:cs typeface="微软雅黑"/>
              </a:rPr>
              <a:t>一</a:t>
            </a:r>
            <a:r>
              <a:rPr sz="2400" b="1" spc="45" dirty="0">
                <a:latin typeface="微软雅黑"/>
                <a:cs typeface="微软雅黑"/>
              </a:rPr>
              <a:t>个</a:t>
            </a:r>
            <a:r>
              <a:rPr sz="2400" b="1" spc="30" dirty="0">
                <a:latin typeface="微软雅黑"/>
                <a:cs typeface="微软雅黑"/>
              </a:rPr>
              <a:t>顶点</a:t>
            </a:r>
            <a:r>
              <a:rPr sz="2400" b="1" spc="45" dirty="0">
                <a:latin typeface="微软雅黑"/>
                <a:cs typeface="微软雅黑"/>
              </a:rPr>
              <a:t>为</a:t>
            </a:r>
            <a:r>
              <a:rPr sz="2400" b="1" spc="30" dirty="0">
                <a:latin typeface="微软雅黑"/>
                <a:cs typeface="微软雅黑"/>
              </a:rPr>
              <a:t>源</a:t>
            </a:r>
            <a:r>
              <a:rPr sz="2400" b="1" spc="85" dirty="0">
                <a:latin typeface="微软雅黑"/>
                <a:cs typeface="微软雅黑"/>
              </a:rPr>
              <a:t>点</a:t>
            </a:r>
            <a:r>
              <a:rPr sz="2400" b="1" spc="35" dirty="0">
                <a:latin typeface="微软雅黑"/>
                <a:cs typeface="微软雅黑"/>
              </a:rPr>
              <a:t>，</a:t>
            </a:r>
            <a:r>
              <a:rPr sz="2400" b="1" spc="30" dirty="0">
                <a:latin typeface="微软雅黑"/>
                <a:cs typeface="微软雅黑"/>
              </a:rPr>
              <a:t>重复</a:t>
            </a:r>
            <a:r>
              <a:rPr sz="2400" b="1" spc="45" dirty="0">
                <a:latin typeface="微软雅黑"/>
                <a:cs typeface="微软雅黑"/>
              </a:rPr>
              <a:t>执行</a:t>
            </a:r>
            <a:r>
              <a:rPr sz="2400" b="1" spc="30" dirty="0">
                <a:latin typeface="微软雅黑"/>
                <a:cs typeface="微软雅黑"/>
              </a:rPr>
              <a:t>迪杰斯</a:t>
            </a:r>
            <a:r>
              <a:rPr sz="2400" b="1" dirty="0">
                <a:latin typeface="微软雅黑"/>
                <a:cs typeface="微软雅黑"/>
              </a:rPr>
              <a:t>特 </a:t>
            </a:r>
            <a:r>
              <a:rPr sz="2400" b="1" spc="10" dirty="0">
                <a:latin typeface="微软雅黑"/>
                <a:cs typeface="微软雅黑"/>
              </a:rPr>
              <a:t>拉算法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spc="10" dirty="0">
                <a:latin typeface="微软雅黑"/>
                <a:cs typeface="微软雅黑"/>
              </a:rPr>
              <a:t>次，求得每一对顶点之间的最短路</a:t>
            </a:r>
            <a:r>
              <a:rPr sz="2400" b="1" spc="15" dirty="0">
                <a:latin typeface="微软雅黑"/>
                <a:cs typeface="微软雅黑"/>
              </a:rPr>
              <a:t>径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4750" y="2664332"/>
            <a:ext cx="497268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56565" marR="5080" indent="-456565" algn="r">
              <a:lnSpc>
                <a:spcPct val="100000"/>
              </a:lnSpc>
              <a:spcBef>
                <a:spcPts val="675"/>
              </a:spcBef>
              <a:buClr>
                <a:srgbClr val="990000"/>
              </a:buClr>
              <a:buFont typeface="Wingdings"/>
              <a:buChar char=""/>
              <a:tabLst>
                <a:tab pos="456565" algn="l"/>
                <a:tab pos="457200" algn="l"/>
              </a:tabLst>
            </a:pPr>
            <a:r>
              <a:rPr sz="2400" b="1" spc="10" dirty="0">
                <a:latin typeface="微软雅黑"/>
                <a:cs typeface="微软雅黑"/>
              </a:rPr>
              <a:t>另一种方法：弗洛伊德算</a:t>
            </a:r>
            <a:r>
              <a:rPr sz="2400" b="1" spc="-15" dirty="0">
                <a:latin typeface="微软雅黑"/>
                <a:cs typeface="微软雅黑"/>
              </a:rPr>
              <a:t>法</a:t>
            </a:r>
            <a:r>
              <a:rPr sz="2400" b="1" dirty="0">
                <a:latin typeface="Times New Roman"/>
                <a:cs typeface="Times New Roman"/>
              </a:rPr>
              <a:t>(1962)</a:t>
            </a:r>
            <a:endParaRPr sz="2400">
              <a:latin typeface="Times New Roman"/>
              <a:cs typeface="Times New Roman"/>
            </a:endParaRPr>
          </a:p>
          <a:p>
            <a:pPr marL="457200" marR="55244" lvl="1" indent="-457200" algn="r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"/>
              <a:tabLst>
                <a:tab pos="457200" algn="l"/>
                <a:tab pos="457834" algn="l"/>
              </a:tabLst>
            </a:pPr>
            <a:r>
              <a:rPr sz="2400" b="1" spc="10" dirty="0">
                <a:latin typeface="微软雅黑"/>
                <a:cs typeface="微软雅黑"/>
              </a:rPr>
              <a:t>以邻接矩阵作为图的存储结构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3740" y="3389376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3740" y="3389376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26638" y="3362325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6094" y="3450505"/>
            <a:ext cx="303530" cy="7124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610"/>
              </a:spcBef>
            </a:pPr>
            <a:r>
              <a:rPr sz="2000" b="1" spc="-220" dirty="0">
                <a:latin typeface="微软雅黑"/>
                <a:cs typeface="微软雅黑"/>
              </a:rPr>
              <a:t>20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91867" y="2564892"/>
            <a:ext cx="490855" cy="367665"/>
          </a:xfrm>
          <a:custGeom>
            <a:avLst/>
            <a:gdLst/>
            <a:ahLst/>
            <a:cxnLst/>
            <a:rect l="l" t="t" r="r" b="b"/>
            <a:pathLst>
              <a:path w="490855" h="367664">
                <a:moveTo>
                  <a:pt x="245364" y="0"/>
                </a:moveTo>
                <a:lnTo>
                  <a:pt x="189104" y="4847"/>
                </a:lnTo>
                <a:lnTo>
                  <a:pt x="137459" y="18656"/>
                </a:lnTo>
                <a:lnTo>
                  <a:pt x="91902" y="40328"/>
                </a:lnTo>
                <a:lnTo>
                  <a:pt x="53904" y="68762"/>
                </a:lnTo>
                <a:lnTo>
                  <a:pt x="24939" y="102858"/>
                </a:lnTo>
                <a:lnTo>
                  <a:pt x="6480" y="141518"/>
                </a:lnTo>
                <a:lnTo>
                  <a:pt x="0" y="183641"/>
                </a:lnTo>
                <a:lnTo>
                  <a:pt x="6480" y="225765"/>
                </a:lnTo>
                <a:lnTo>
                  <a:pt x="24939" y="264425"/>
                </a:lnTo>
                <a:lnTo>
                  <a:pt x="53904" y="298521"/>
                </a:lnTo>
                <a:lnTo>
                  <a:pt x="91902" y="326955"/>
                </a:lnTo>
                <a:lnTo>
                  <a:pt x="137459" y="348627"/>
                </a:lnTo>
                <a:lnTo>
                  <a:pt x="189104" y="362436"/>
                </a:lnTo>
                <a:lnTo>
                  <a:pt x="245364" y="367283"/>
                </a:lnTo>
                <a:lnTo>
                  <a:pt x="301623" y="362436"/>
                </a:lnTo>
                <a:lnTo>
                  <a:pt x="353268" y="348627"/>
                </a:lnTo>
                <a:lnTo>
                  <a:pt x="398825" y="326955"/>
                </a:lnTo>
                <a:lnTo>
                  <a:pt x="436823" y="298521"/>
                </a:lnTo>
                <a:lnTo>
                  <a:pt x="465788" y="264425"/>
                </a:lnTo>
                <a:lnTo>
                  <a:pt x="484247" y="225765"/>
                </a:lnTo>
                <a:lnTo>
                  <a:pt x="490728" y="183641"/>
                </a:lnTo>
                <a:lnTo>
                  <a:pt x="484247" y="141518"/>
                </a:lnTo>
                <a:lnTo>
                  <a:pt x="465788" y="102858"/>
                </a:lnTo>
                <a:lnTo>
                  <a:pt x="436823" y="68762"/>
                </a:lnTo>
                <a:lnTo>
                  <a:pt x="398825" y="40328"/>
                </a:lnTo>
                <a:lnTo>
                  <a:pt x="353268" y="18656"/>
                </a:lnTo>
                <a:lnTo>
                  <a:pt x="301623" y="4847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1867" y="2564892"/>
            <a:ext cx="490855" cy="367665"/>
          </a:xfrm>
          <a:custGeom>
            <a:avLst/>
            <a:gdLst/>
            <a:ahLst/>
            <a:cxnLst/>
            <a:rect l="l" t="t" r="r" b="b"/>
            <a:pathLst>
              <a:path w="490855" h="367664">
                <a:moveTo>
                  <a:pt x="0" y="183641"/>
                </a:moveTo>
                <a:lnTo>
                  <a:pt x="6480" y="141518"/>
                </a:lnTo>
                <a:lnTo>
                  <a:pt x="24939" y="102858"/>
                </a:lnTo>
                <a:lnTo>
                  <a:pt x="53904" y="68762"/>
                </a:lnTo>
                <a:lnTo>
                  <a:pt x="91902" y="40328"/>
                </a:lnTo>
                <a:lnTo>
                  <a:pt x="137459" y="18656"/>
                </a:lnTo>
                <a:lnTo>
                  <a:pt x="189104" y="4847"/>
                </a:lnTo>
                <a:lnTo>
                  <a:pt x="245364" y="0"/>
                </a:lnTo>
                <a:lnTo>
                  <a:pt x="301623" y="4847"/>
                </a:lnTo>
                <a:lnTo>
                  <a:pt x="353268" y="18656"/>
                </a:lnTo>
                <a:lnTo>
                  <a:pt x="398825" y="40328"/>
                </a:lnTo>
                <a:lnTo>
                  <a:pt x="436823" y="68762"/>
                </a:lnTo>
                <a:lnTo>
                  <a:pt x="465788" y="102858"/>
                </a:lnTo>
                <a:lnTo>
                  <a:pt x="484247" y="141518"/>
                </a:lnTo>
                <a:lnTo>
                  <a:pt x="490728" y="183641"/>
                </a:lnTo>
                <a:lnTo>
                  <a:pt x="484247" y="225765"/>
                </a:lnTo>
                <a:lnTo>
                  <a:pt x="465788" y="264425"/>
                </a:lnTo>
                <a:lnTo>
                  <a:pt x="436823" y="298521"/>
                </a:lnTo>
                <a:lnTo>
                  <a:pt x="398825" y="326955"/>
                </a:lnTo>
                <a:lnTo>
                  <a:pt x="353268" y="348627"/>
                </a:lnTo>
                <a:lnTo>
                  <a:pt x="301623" y="362436"/>
                </a:lnTo>
                <a:lnTo>
                  <a:pt x="245364" y="367283"/>
                </a:lnTo>
                <a:lnTo>
                  <a:pt x="189104" y="362436"/>
                </a:lnTo>
                <a:lnTo>
                  <a:pt x="137459" y="348627"/>
                </a:lnTo>
                <a:lnTo>
                  <a:pt x="91902" y="326955"/>
                </a:lnTo>
                <a:lnTo>
                  <a:pt x="53904" y="298521"/>
                </a:lnTo>
                <a:lnTo>
                  <a:pt x="24939" y="264425"/>
                </a:lnTo>
                <a:lnTo>
                  <a:pt x="6480" y="225765"/>
                </a:lnTo>
                <a:lnTo>
                  <a:pt x="0" y="18364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39111" y="2536316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8867" y="3389376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5" h="394970">
                <a:moveTo>
                  <a:pt x="245364" y="0"/>
                </a:moveTo>
                <a:lnTo>
                  <a:pt x="195915" y="4010"/>
                </a:lnTo>
                <a:lnTo>
                  <a:pt x="149858" y="15513"/>
                </a:lnTo>
                <a:lnTo>
                  <a:pt x="108179" y="33714"/>
                </a:lnTo>
                <a:lnTo>
                  <a:pt x="71866" y="57816"/>
                </a:lnTo>
                <a:lnTo>
                  <a:pt x="41904" y="87027"/>
                </a:lnTo>
                <a:lnTo>
                  <a:pt x="19282" y="120550"/>
                </a:lnTo>
                <a:lnTo>
                  <a:pt x="4984" y="157592"/>
                </a:lnTo>
                <a:lnTo>
                  <a:pt x="0" y="197358"/>
                </a:lnTo>
                <a:lnTo>
                  <a:pt x="4984" y="237123"/>
                </a:lnTo>
                <a:lnTo>
                  <a:pt x="19282" y="274165"/>
                </a:lnTo>
                <a:lnTo>
                  <a:pt x="41904" y="307688"/>
                </a:lnTo>
                <a:lnTo>
                  <a:pt x="71866" y="336899"/>
                </a:lnTo>
                <a:lnTo>
                  <a:pt x="108179" y="361001"/>
                </a:lnTo>
                <a:lnTo>
                  <a:pt x="149858" y="379202"/>
                </a:lnTo>
                <a:lnTo>
                  <a:pt x="195915" y="390705"/>
                </a:lnTo>
                <a:lnTo>
                  <a:pt x="245364" y="394716"/>
                </a:lnTo>
                <a:lnTo>
                  <a:pt x="294812" y="390705"/>
                </a:lnTo>
                <a:lnTo>
                  <a:pt x="340869" y="379202"/>
                </a:lnTo>
                <a:lnTo>
                  <a:pt x="382548" y="361001"/>
                </a:lnTo>
                <a:lnTo>
                  <a:pt x="418861" y="336899"/>
                </a:lnTo>
                <a:lnTo>
                  <a:pt x="448823" y="307688"/>
                </a:lnTo>
                <a:lnTo>
                  <a:pt x="471445" y="274165"/>
                </a:lnTo>
                <a:lnTo>
                  <a:pt x="485743" y="237123"/>
                </a:lnTo>
                <a:lnTo>
                  <a:pt x="490728" y="197358"/>
                </a:lnTo>
                <a:lnTo>
                  <a:pt x="485743" y="157592"/>
                </a:lnTo>
                <a:lnTo>
                  <a:pt x="471445" y="120550"/>
                </a:lnTo>
                <a:lnTo>
                  <a:pt x="448823" y="87027"/>
                </a:lnTo>
                <a:lnTo>
                  <a:pt x="418861" y="57816"/>
                </a:lnTo>
                <a:lnTo>
                  <a:pt x="382548" y="33714"/>
                </a:lnTo>
                <a:lnTo>
                  <a:pt x="340869" y="15513"/>
                </a:lnTo>
                <a:lnTo>
                  <a:pt x="294812" y="401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8867" y="3389376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5" h="394970">
                <a:moveTo>
                  <a:pt x="0" y="197358"/>
                </a:moveTo>
                <a:lnTo>
                  <a:pt x="4984" y="157592"/>
                </a:lnTo>
                <a:lnTo>
                  <a:pt x="19282" y="120550"/>
                </a:lnTo>
                <a:lnTo>
                  <a:pt x="41904" y="87027"/>
                </a:lnTo>
                <a:lnTo>
                  <a:pt x="71866" y="57816"/>
                </a:lnTo>
                <a:lnTo>
                  <a:pt x="108179" y="33714"/>
                </a:lnTo>
                <a:lnTo>
                  <a:pt x="149858" y="15513"/>
                </a:lnTo>
                <a:lnTo>
                  <a:pt x="195915" y="4010"/>
                </a:lnTo>
                <a:lnTo>
                  <a:pt x="245364" y="0"/>
                </a:lnTo>
                <a:lnTo>
                  <a:pt x="294812" y="4010"/>
                </a:lnTo>
                <a:lnTo>
                  <a:pt x="340869" y="15513"/>
                </a:lnTo>
                <a:lnTo>
                  <a:pt x="382548" y="33714"/>
                </a:lnTo>
                <a:lnTo>
                  <a:pt x="418861" y="57816"/>
                </a:lnTo>
                <a:lnTo>
                  <a:pt x="448823" y="87027"/>
                </a:lnTo>
                <a:lnTo>
                  <a:pt x="471445" y="120550"/>
                </a:lnTo>
                <a:lnTo>
                  <a:pt x="485743" y="157592"/>
                </a:lnTo>
                <a:lnTo>
                  <a:pt x="490728" y="197358"/>
                </a:lnTo>
                <a:lnTo>
                  <a:pt x="485743" y="237123"/>
                </a:lnTo>
                <a:lnTo>
                  <a:pt x="471445" y="274165"/>
                </a:lnTo>
                <a:lnTo>
                  <a:pt x="448823" y="307688"/>
                </a:lnTo>
                <a:lnTo>
                  <a:pt x="418861" y="336899"/>
                </a:lnTo>
                <a:lnTo>
                  <a:pt x="382548" y="361001"/>
                </a:lnTo>
                <a:lnTo>
                  <a:pt x="340869" y="379202"/>
                </a:lnTo>
                <a:lnTo>
                  <a:pt x="294812" y="390705"/>
                </a:lnTo>
                <a:lnTo>
                  <a:pt x="245364" y="394716"/>
                </a:lnTo>
                <a:lnTo>
                  <a:pt x="195915" y="390705"/>
                </a:lnTo>
                <a:lnTo>
                  <a:pt x="149858" y="379202"/>
                </a:lnTo>
                <a:lnTo>
                  <a:pt x="108179" y="361001"/>
                </a:lnTo>
                <a:lnTo>
                  <a:pt x="71866" y="336899"/>
                </a:lnTo>
                <a:lnTo>
                  <a:pt x="41904" y="307688"/>
                </a:lnTo>
                <a:lnTo>
                  <a:pt x="19282" y="274165"/>
                </a:lnTo>
                <a:lnTo>
                  <a:pt x="4984" y="237123"/>
                </a:lnTo>
                <a:lnTo>
                  <a:pt x="0" y="19735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1207" y="3364179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0663" y="351353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91867" y="4837176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5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1867" y="4837176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5" h="379729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39111" y="4810505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26527" y="2869692"/>
            <a:ext cx="842010" cy="525145"/>
          </a:xfrm>
          <a:custGeom>
            <a:avLst/>
            <a:gdLst/>
            <a:ahLst/>
            <a:cxnLst/>
            <a:rect l="l" t="t" r="r" b="b"/>
            <a:pathLst>
              <a:path w="842010" h="525145">
                <a:moveTo>
                  <a:pt x="730313" y="61541"/>
                </a:moveTo>
                <a:lnTo>
                  <a:pt x="0" y="514349"/>
                </a:lnTo>
                <a:lnTo>
                  <a:pt x="6680" y="525017"/>
                </a:lnTo>
                <a:lnTo>
                  <a:pt x="736981" y="72295"/>
                </a:lnTo>
                <a:lnTo>
                  <a:pt x="730313" y="61541"/>
                </a:lnTo>
                <a:close/>
              </a:path>
              <a:path w="842010" h="525145">
                <a:moveTo>
                  <a:pt x="807768" y="54863"/>
                </a:moveTo>
                <a:lnTo>
                  <a:pt x="741083" y="54863"/>
                </a:lnTo>
                <a:lnTo>
                  <a:pt x="747687" y="65658"/>
                </a:lnTo>
                <a:lnTo>
                  <a:pt x="736981" y="72295"/>
                </a:lnTo>
                <a:lnTo>
                  <a:pt x="767118" y="120903"/>
                </a:lnTo>
                <a:lnTo>
                  <a:pt x="807768" y="54863"/>
                </a:lnTo>
                <a:close/>
              </a:path>
              <a:path w="842010" h="525145">
                <a:moveTo>
                  <a:pt x="741083" y="54863"/>
                </a:moveTo>
                <a:lnTo>
                  <a:pt x="730313" y="61541"/>
                </a:lnTo>
                <a:lnTo>
                  <a:pt x="736981" y="72295"/>
                </a:lnTo>
                <a:lnTo>
                  <a:pt x="747687" y="65658"/>
                </a:lnTo>
                <a:lnTo>
                  <a:pt x="741083" y="54863"/>
                </a:lnTo>
                <a:close/>
              </a:path>
              <a:path w="842010" h="525145">
                <a:moveTo>
                  <a:pt x="841540" y="0"/>
                </a:moveTo>
                <a:lnTo>
                  <a:pt x="700189" y="12953"/>
                </a:lnTo>
                <a:lnTo>
                  <a:pt x="730313" y="61541"/>
                </a:lnTo>
                <a:lnTo>
                  <a:pt x="741083" y="54863"/>
                </a:lnTo>
                <a:lnTo>
                  <a:pt x="807768" y="54863"/>
                </a:lnTo>
                <a:lnTo>
                  <a:pt x="841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00861" y="3766692"/>
            <a:ext cx="767715" cy="1070610"/>
          </a:xfrm>
          <a:custGeom>
            <a:avLst/>
            <a:gdLst/>
            <a:ahLst/>
            <a:cxnLst/>
            <a:rect l="l" t="t" r="r" b="b"/>
            <a:pathLst>
              <a:path w="767714" h="1070610">
                <a:moveTo>
                  <a:pt x="688210" y="970886"/>
                </a:moveTo>
                <a:lnTo>
                  <a:pt x="641730" y="1004061"/>
                </a:lnTo>
                <a:lnTo>
                  <a:pt x="767207" y="1070482"/>
                </a:lnTo>
                <a:lnTo>
                  <a:pt x="753135" y="981201"/>
                </a:lnTo>
                <a:lnTo>
                  <a:pt x="695579" y="981201"/>
                </a:lnTo>
                <a:lnTo>
                  <a:pt x="688210" y="970886"/>
                </a:lnTo>
                <a:close/>
              </a:path>
              <a:path w="767714" h="1070610">
                <a:moveTo>
                  <a:pt x="698593" y="963476"/>
                </a:moveTo>
                <a:lnTo>
                  <a:pt x="688210" y="970886"/>
                </a:lnTo>
                <a:lnTo>
                  <a:pt x="695579" y="981201"/>
                </a:lnTo>
                <a:lnTo>
                  <a:pt x="705993" y="973835"/>
                </a:lnTo>
                <a:lnTo>
                  <a:pt x="698593" y="963476"/>
                </a:lnTo>
                <a:close/>
              </a:path>
              <a:path w="767714" h="1070610">
                <a:moveTo>
                  <a:pt x="745108" y="930274"/>
                </a:moveTo>
                <a:lnTo>
                  <a:pt x="698593" y="963476"/>
                </a:lnTo>
                <a:lnTo>
                  <a:pt x="705993" y="973835"/>
                </a:lnTo>
                <a:lnTo>
                  <a:pt x="695579" y="981201"/>
                </a:lnTo>
                <a:lnTo>
                  <a:pt x="753135" y="981201"/>
                </a:lnTo>
                <a:lnTo>
                  <a:pt x="745108" y="930274"/>
                </a:lnTo>
                <a:close/>
              </a:path>
              <a:path w="767714" h="1070610">
                <a:moveTo>
                  <a:pt x="10413" y="0"/>
                </a:moveTo>
                <a:lnTo>
                  <a:pt x="0" y="7365"/>
                </a:lnTo>
                <a:lnTo>
                  <a:pt x="688210" y="970886"/>
                </a:lnTo>
                <a:lnTo>
                  <a:pt x="698593" y="963476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49829" y="2870454"/>
            <a:ext cx="843915" cy="604520"/>
          </a:xfrm>
          <a:custGeom>
            <a:avLst/>
            <a:gdLst/>
            <a:ahLst/>
            <a:cxnLst/>
            <a:rect l="l" t="t" r="r" b="b"/>
            <a:pathLst>
              <a:path w="843914" h="604520">
                <a:moveTo>
                  <a:pt x="109261" y="65508"/>
                </a:moveTo>
                <a:lnTo>
                  <a:pt x="97756" y="81674"/>
                </a:lnTo>
                <a:lnTo>
                  <a:pt x="832484" y="604011"/>
                </a:lnTo>
                <a:lnTo>
                  <a:pt x="843914" y="587755"/>
                </a:lnTo>
                <a:lnTo>
                  <a:pt x="109261" y="65508"/>
                </a:lnTo>
                <a:close/>
              </a:path>
              <a:path w="843914" h="604520">
                <a:moveTo>
                  <a:pt x="0" y="0"/>
                </a:moveTo>
                <a:lnTo>
                  <a:pt x="66674" y="125348"/>
                </a:lnTo>
                <a:lnTo>
                  <a:pt x="97756" y="81674"/>
                </a:lnTo>
                <a:lnTo>
                  <a:pt x="87375" y="74294"/>
                </a:lnTo>
                <a:lnTo>
                  <a:pt x="98932" y="58165"/>
                </a:lnTo>
                <a:lnTo>
                  <a:pt x="114486" y="58165"/>
                </a:lnTo>
                <a:lnTo>
                  <a:pt x="140334" y="21843"/>
                </a:lnTo>
                <a:lnTo>
                  <a:pt x="0" y="0"/>
                </a:lnTo>
                <a:close/>
              </a:path>
              <a:path w="843914" h="604520">
                <a:moveTo>
                  <a:pt x="98932" y="58165"/>
                </a:moveTo>
                <a:lnTo>
                  <a:pt x="87375" y="74294"/>
                </a:lnTo>
                <a:lnTo>
                  <a:pt x="97756" y="81674"/>
                </a:lnTo>
                <a:lnTo>
                  <a:pt x="109261" y="65508"/>
                </a:lnTo>
                <a:lnTo>
                  <a:pt x="98932" y="58165"/>
                </a:lnTo>
                <a:close/>
              </a:path>
              <a:path w="843914" h="604520">
                <a:moveTo>
                  <a:pt x="114486" y="58165"/>
                </a:moveTo>
                <a:lnTo>
                  <a:pt x="98932" y="58165"/>
                </a:lnTo>
                <a:lnTo>
                  <a:pt x="109261" y="65508"/>
                </a:lnTo>
                <a:lnTo>
                  <a:pt x="114486" y="58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0708" y="4592320"/>
            <a:ext cx="840740" cy="327025"/>
          </a:xfrm>
          <a:custGeom>
            <a:avLst/>
            <a:gdLst/>
            <a:ahLst/>
            <a:cxnLst/>
            <a:rect l="l" t="t" r="r" b="b"/>
            <a:pathLst>
              <a:path w="840739" h="327025">
                <a:moveTo>
                  <a:pt x="718815" y="53744"/>
                </a:moveTo>
                <a:lnTo>
                  <a:pt x="0" y="315086"/>
                </a:lnTo>
                <a:lnTo>
                  <a:pt x="4318" y="327024"/>
                </a:lnTo>
                <a:lnTo>
                  <a:pt x="723156" y="65674"/>
                </a:lnTo>
                <a:lnTo>
                  <a:pt x="718815" y="53744"/>
                </a:lnTo>
                <a:close/>
              </a:path>
              <a:path w="840739" h="327025">
                <a:moveTo>
                  <a:pt x="808967" y="49402"/>
                </a:moveTo>
                <a:lnTo>
                  <a:pt x="730758" y="49402"/>
                </a:lnTo>
                <a:lnTo>
                  <a:pt x="735076" y="61340"/>
                </a:lnTo>
                <a:lnTo>
                  <a:pt x="723156" y="65674"/>
                </a:lnTo>
                <a:lnTo>
                  <a:pt x="742696" y="119379"/>
                </a:lnTo>
                <a:lnTo>
                  <a:pt x="808967" y="49402"/>
                </a:lnTo>
                <a:close/>
              </a:path>
              <a:path w="840739" h="327025">
                <a:moveTo>
                  <a:pt x="730758" y="49402"/>
                </a:moveTo>
                <a:lnTo>
                  <a:pt x="718815" y="53744"/>
                </a:lnTo>
                <a:lnTo>
                  <a:pt x="723156" y="65674"/>
                </a:lnTo>
                <a:lnTo>
                  <a:pt x="735076" y="61340"/>
                </a:lnTo>
                <a:lnTo>
                  <a:pt x="730758" y="49402"/>
                </a:lnTo>
                <a:close/>
              </a:path>
              <a:path w="840739" h="327025">
                <a:moveTo>
                  <a:pt x="699262" y="0"/>
                </a:moveTo>
                <a:lnTo>
                  <a:pt x="718815" y="53744"/>
                </a:lnTo>
                <a:lnTo>
                  <a:pt x="730758" y="49402"/>
                </a:lnTo>
                <a:lnTo>
                  <a:pt x="808967" y="49402"/>
                </a:lnTo>
                <a:lnTo>
                  <a:pt x="840359" y="16255"/>
                </a:lnTo>
                <a:lnTo>
                  <a:pt x="6992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1067" y="4379976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11067" y="4379976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83711" y="4353305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03167" y="450265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97940" y="4374515"/>
            <a:ext cx="994410" cy="615315"/>
          </a:xfrm>
          <a:custGeom>
            <a:avLst/>
            <a:gdLst/>
            <a:ahLst/>
            <a:cxnLst/>
            <a:rect l="l" t="t" r="r" b="b"/>
            <a:pathLst>
              <a:path w="994410" h="615314">
                <a:moveTo>
                  <a:pt x="882397" y="553920"/>
                </a:moveTo>
                <a:lnTo>
                  <a:pt x="852449" y="602615"/>
                </a:lnTo>
                <a:lnTo>
                  <a:pt x="993927" y="615061"/>
                </a:lnTo>
                <a:lnTo>
                  <a:pt x="960090" y="560578"/>
                </a:lnTo>
                <a:lnTo>
                  <a:pt x="893216" y="560578"/>
                </a:lnTo>
                <a:lnTo>
                  <a:pt x="882397" y="553920"/>
                </a:lnTo>
                <a:close/>
              </a:path>
              <a:path w="994410" h="615314">
                <a:moveTo>
                  <a:pt x="889062" y="543083"/>
                </a:moveTo>
                <a:lnTo>
                  <a:pt x="882397" y="553920"/>
                </a:lnTo>
                <a:lnTo>
                  <a:pt x="893216" y="560578"/>
                </a:lnTo>
                <a:lnTo>
                  <a:pt x="899947" y="549783"/>
                </a:lnTo>
                <a:lnTo>
                  <a:pt x="889062" y="543083"/>
                </a:lnTo>
                <a:close/>
              </a:path>
              <a:path w="994410" h="615314">
                <a:moveTo>
                  <a:pt x="918997" y="494411"/>
                </a:moveTo>
                <a:lnTo>
                  <a:pt x="889062" y="543083"/>
                </a:lnTo>
                <a:lnTo>
                  <a:pt x="899947" y="549783"/>
                </a:lnTo>
                <a:lnTo>
                  <a:pt x="893216" y="560578"/>
                </a:lnTo>
                <a:lnTo>
                  <a:pt x="960090" y="560578"/>
                </a:lnTo>
                <a:lnTo>
                  <a:pt x="918997" y="494411"/>
                </a:lnTo>
                <a:close/>
              </a:path>
              <a:path w="994410" h="615314">
                <a:moveTo>
                  <a:pt x="6654" y="0"/>
                </a:moveTo>
                <a:lnTo>
                  <a:pt x="0" y="10921"/>
                </a:lnTo>
                <a:lnTo>
                  <a:pt x="882397" y="553920"/>
                </a:lnTo>
                <a:lnTo>
                  <a:pt x="889062" y="543083"/>
                </a:lnTo>
                <a:lnTo>
                  <a:pt x="6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868" y="4151376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5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868" y="4151376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5" h="379729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4807" y="4124020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1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51305" y="2688463"/>
            <a:ext cx="414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20" dirty="0">
                <a:latin typeface="微软雅黑"/>
                <a:cs typeface="微软雅黑"/>
              </a:rPr>
              <a:t>100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97863" y="3907916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20" dirty="0">
                <a:latin typeface="微软雅黑"/>
                <a:cs typeface="微软雅黑"/>
              </a:rPr>
              <a:t>10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28445" y="425881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35" dirty="0">
                <a:latin typeface="微软雅黑"/>
                <a:cs typeface="微软雅黑"/>
              </a:rPr>
              <a:t>5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41117" y="2764663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20" dirty="0">
                <a:latin typeface="微软雅黑"/>
                <a:cs typeface="微软雅黑"/>
              </a:rPr>
              <a:t>60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36317" y="3603116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20" dirty="0">
                <a:latin typeface="微软雅黑"/>
                <a:cs typeface="微软雅黑"/>
              </a:rPr>
              <a:t>10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12517" y="4441316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20" dirty="0">
                <a:latin typeface="微软雅黑"/>
                <a:cs typeface="微软雅黑"/>
              </a:rPr>
              <a:t>50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50263" y="3297758"/>
            <a:ext cx="2851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20" dirty="0">
                <a:latin typeface="微软雅黑"/>
                <a:cs typeface="微软雅黑"/>
              </a:rPr>
              <a:t>30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83030" y="3555238"/>
            <a:ext cx="1828800" cy="127000"/>
          </a:xfrm>
          <a:custGeom>
            <a:avLst/>
            <a:gdLst/>
            <a:ahLst/>
            <a:cxnLst/>
            <a:rect l="l" t="t" r="r" b="b"/>
            <a:pathLst>
              <a:path w="1828800" h="127000">
                <a:moveTo>
                  <a:pt x="1701800" y="0"/>
                </a:moveTo>
                <a:lnTo>
                  <a:pt x="1701800" y="127000"/>
                </a:lnTo>
                <a:lnTo>
                  <a:pt x="1808988" y="73405"/>
                </a:lnTo>
                <a:lnTo>
                  <a:pt x="1714500" y="73405"/>
                </a:lnTo>
                <a:lnTo>
                  <a:pt x="1714500" y="53593"/>
                </a:lnTo>
                <a:lnTo>
                  <a:pt x="1808988" y="53593"/>
                </a:lnTo>
                <a:lnTo>
                  <a:pt x="1701800" y="0"/>
                </a:lnTo>
                <a:close/>
              </a:path>
              <a:path w="1828800" h="127000">
                <a:moveTo>
                  <a:pt x="170180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1701800" y="73405"/>
                </a:lnTo>
                <a:lnTo>
                  <a:pt x="1701800" y="53593"/>
                </a:lnTo>
                <a:close/>
              </a:path>
              <a:path w="1828800" h="127000">
                <a:moveTo>
                  <a:pt x="1808988" y="53593"/>
                </a:moveTo>
                <a:lnTo>
                  <a:pt x="1714500" y="53593"/>
                </a:lnTo>
                <a:lnTo>
                  <a:pt x="1714500" y="73405"/>
                </a:lnTo>
                <a:lnTo>
                  <a:pt x="1808988" y="73405"/>
                </a:lnTo>
                <a:lnTo>
                  <a:pt x="1828800" y="63499"/>
                </a:lnTo>
                <a:lnTo>
                  <a:pt x="18089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53129" y="3771138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53593" y="482600"/>
                </a:moveTo>
                <a:lnTo>
                  <a:pt x="0" y="482600"/>
                </a:lnTo>
                <a:lnTo>
                  <a:pt x="63499" y="609600"/>
                </a:lnTo>
                <a:lnTo>
                  <a:pt x="120649" y="495300"/>
                </a:lnTo>
                <a:lnTo>
                  <a:pt x="53593" y="495300"/>
                </a:lnTo>
                <a:lnTo>
                  <a:pt x="53593" y="482600"/>
                </a:lnTo>
                <a:close/>
              </a:path>
              <a:path w="127000" h="609600">
                <a:moveTo>
                  <a:pt x="73405" y="0"/>
                </a:moveTo>
                <a:lnTo>
                  <a:pt x="53593" y="0"/>
                </a:lnTo>
                <a:lnTo>
                  <a:pt x="53593" y="495300"/>
                </a:lnTo>
                <a:lnTo>
                  <a:pt x="73405" y="495300"/>
                </a:lnTo>
                <a:lnTo>
                  <a:pt x="73405" y="0"/>
                </a:lnTo>
                <a:close/>
              </a:path>
              <a:path w="127000" h="609600">
                <a:moveTo>
                  <a:pt x="126999" y="482600"/>
                </a:moveTo>
                <a:lnTo>
                  <a:pt x="73405" y="482600"/>
                </a:lnTo>
                <a:lnTo>
                  <a:pt x="73405" y="495300"/>
                </a:lnTo>
                <a:lnTo>
                  <a:pt x="120649" y="495300"/>
                </a:lnTo>
                <a:lnTo>
                  <a:pt x="126999" y="482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72867" y="2855976"/>
            <a:ext cx="923290" cy="1532890"/>
          </a:xfrm>
          <a:custGeom>
            <a:avLst/>
            <a:gdLst/>
            <a:ahLst/>
            <a:cxnLst/>
            <a:rect l="l" t="t" r="r" b="b"/>
            <a:pathLst>
              <a:path w="923289" h="1532889">
                <a:moveTo>
                  <a:pt x="70793" y="105626"/>
                </a:moveTo>
                <a:lnTo>
                  <a:pt x="59908" y="112167"/>
                </a:lnTo>
                <a:lnTo>
                  <a:pt x="912240" y="1532763"/>
                </a:lnTo>
                <a:lnTo>
                  <a:pt x="923162" y="1526159"/>
                </a:lnTo>
                <a:lnTo>
                  <a:pt x="70793" y="105626"/>
                </a:lnTo>
                <a:close/>
              </a:path>
              <a:path w="923289" h="1532889">
                <a:moveTo>
                  <a:pt x="0" y="0"/>
                </a:moveTo>
                <a:lnTo>
                  <a:pt x="10921" y="141604"/>
                </a:lnTo>
                <a:lnTo>
                  <a:pt x="59908" y="112167"/>
                </a:lnTo>
                <a:lnTo>
                  <a:pt x="53339" y="101218"/>
                </a:lnTo>
                <a:lnTo>
                  <a:pt x="64261" y="94741"/>
                </a:lnTo>
                <a:lnTo>
                  <a:pt x="88905" y="94741"/>
                </a:lnTo>
                <a:lnTo>
                  <a:pt x="119760" y="76200"/>
                </a:lnTo>
                <a:lnTo>
                  <a:pt x="0" y="0"/>
                </a:lnTo>
                <a:close/>
              </a:path>
              <a:path w="923289" h="1532889">
                <a:moveTo>
                  <a:pt x="64261" y="94741"/>
                </a:moveTo>
                <a:lnTo>
                  <a:pt x="53339" y="101218"/>
                </a:lnTo>
                <a:lnTo>
                  <a:pt x="59908" y="112167"/>
                </a:lnTo>
                <a:lnTo>
                  <a:pt x="70793" y="105626"/>
                </a:lnTo>
                <a:lnTo>
                  <a:pt x="64261" y="94741"/>
                </a:lnTo>
                <a:close/>
              </a:path>
              <a:path w="923289" h="1532889">
                <a:moveTo>
                  <a:pt x="88905" y="94741"/>
                </a:moveTo>
                <a:lnTo>
                  <a:pt x="64261" y="94741"/>
                </a:lnTo>
                <a:lnTo>
                  <a:pt x="70793" y="105626"/>
                </a:lnTo>
                <a:lnTo>
                  <a:pt x="88905" y="9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569721"/>
            <a:ext cx="4456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000000"/>
                </a:solidFill>
                <a:latin typeface="Arial"/>
                <a:cs typeface="Arial"/>
              </a:rPr>
              <a:t>Fl</a:t>
            </a:r>
            <a:r>
              <a:rPr sz="3600" u="none"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600" u="none" spc="-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3600" u="none" spc="-1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600" u="none" spc="10" dirty="0">
                <a:solidFill>
                  <a:srgbClr val="000000"/>
                </a:solidFill>
                <a:latin typeface="微软雅黑"/>
                <a:cs typeface="微软雅黑"/>
              </a:rPr>
              <a:t>算法求最短路径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9771" y="685800"/>
            <a:ext cx="490855" cy="367665"/>
          </a:xfrm>
          <a:custGeom>
            <a:avLst/>
            <a:gdLst/>
            <a:ahLst/>
            <a:cxnLst/>
            <a:rect l="l" t="t" r="r" b="b"/>
            <a:pathLst>
              <a:path w="490854" h="367665">
                <a:moveTo>
                  <a:pt x="245364" y="0"/>
                </a:moveTo>
                <a:lnTo>
                  <a:pt x="189104" y="4847"/>
                </a:lnTo>
                <a:lnTo>
                  <a:pt x="137459" y="18656"/>
                </a:lnTo>
                <a:lnTo>
                  <a:pt x="91902" y="40328"/>
                </a:lnTo>
                <a:lnTo>
                  <a:pt x="53904" y="68762"/>
                </a:lnTo>
                <a:lnTo>
                  <a:pt x="24939" y="102858"/>
                </a:lnTo>
                <a:lnTo>
                  <a:pt x="6480" y="141518"/>
                </a:lnTo>
                <a:lnTo>
                  <a:pt x="0" y="183641"/>
                </a:lnTo>
                <a:lnTo>
                  <a:pt x="6480" y="225765"/>
                </a:lnTo>
                <a:lnTo>
                  <a:pt x="24939" y="264425"/>
                </a:lnTo>
                <a:lnTo>
                  <a:pt x="53904" y="298521"/>
                </a:lnTo>
                <a:lnTo>
                  <a:pt x="91902" y="326955"/>
                </a:lnTo>
                <a:lnTo>
                  <a:pt x="137459" y="348627"/>
                </a:lnTo>
                <a:lnTo>
                  <a:pt x="189104" y="362436"/>
                </a:lnTo>
                <a:lnTo>
                  <a:pt x="245364" y="367283"/>
                </a:lnTo>
                <a:lnTo>
                  <a:pt x="301623" y="362436"/>
                </a:lnTo>
                <a:lnTo>
                  <a:pt x="353268" y="348627"/>
                </a:lnTo>
                <a:lnTo>
                  <a:pt x="398825" y="326955"/>
                </a:lnTo>
                <a:lnTo>
                  <a:pt x="436823" y="298521"/>
                </a:lnTo>
                <a:lnTo>
                  <a:pt x="465788" y="264425"/>
                </a:lnTo>
                <a:lnTo>
                  <a:pt x="484247" y="225765"/>
                </a:lnTo>
                <a:lnTo>
                  <a:pt x="490728" y="183641"/>
                </a:lnTo>
                <a:lnTo>
                  <a:pt x="484247" y="141518"/>
                </a:lnTo>
                <a:lnTo>
                  <a:pt x="465788" y="102858"/>
                </a:lnTo>
                <a:lnTo>
                  <a:pt x="436823" y="68762"/>
                </a:lnTo>
                <a:lnTo>
                  <a:pt x="398825" y="40328"/>
                </a:lnTo>
                <a:lnTo>
                  <a:pt x="353268" y="18656"/>
                </a:lnTo>
                <a:lnTo>
                  <a:pt x="301623" y="4847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9771" y="685800"/>
            <a:ext cx="490855" cy="367665"/>
          </a:xfrm>
          <a:custGeom>
            <a:avLst/>
            <a:gdLst/>
            <a:ahLst/>
            <a:cxnLst/>
            <a:rect l="l" t="t" r="r" b="b"/>
            <a:pathLst>
              <a:path w="490854" h="367665">
                <a:moveTo>
                  <a:pt x="0" y="183641"/>
                </a:moveTo>
                <a:lnTo>
                  <a:pt x="6480" y="141518"/>
                </a:lnTo>
                <a:lnTo>
                  <a:pt x="24939" y="102858"/>
                </a:lnTo>
                <a:lnTo>
                  <a:pt x="53904" y="68762"/>
                </a:lnTo>
                <a:lnTo>
                  <a:pt x="91902" y="40328"/>
                </a:lnTo>
                <a:lnTo>
                  <a:pt x="137459" y="18656"/>
                </a:lnTo>
                <a:lnTo>
                  <a:pt x="189104" y="4847"/>
                </a:lnTo>
                <a:lnTo>
                  <a:pt x="245364" y="0"/>
                </a:lnTo>
                <a:lnTo>
                  <a:pt x="301623" y="4847"/>
                </a:lnTo>
                <a:lnTo>
                  <a:pt x="353268" y="18656"/>
                </a:lnTo>
                <a:lnTo>
                  <a:pt x="398825" y="40328"/>
                </a:lnTo>
                <a:lnTo>
                  <a:pt x="436823" y="68762"/>
                </a:lnTo>
                <a:lnTo>
                  <a:pt x="465788" y="102858"/>
                </a:lnTo>
                <a:lnTo>
                  <a:pt x="484247" y="141518"/>
                </a:lnTo>
                <a:lnTo>
                  <a:pt x="490728" y="183641"/>
                </a:lnTo>
                <a:lnTo>
                  <a:pt x="484247" y="225765"/>
                </a:lnTo>
                <a:lnTo>
                  <a:pt x="465788" y="264425"/>
                </a:lnTo>
                <a:lnTo>
                  <a:pt x="436823" y="298521"/>
                </a:lnTo>
                <a:lnTo>
                  <a:pt x="398825" y="326955"/>
                </a:lnTo>
                <a:lnTo>
                  <a:pt x="353268" y="348627"/>
                </a:lnTo>
                <a:lnTo>
                  <a:pt x="301623" y="362436"/>
                </a:lnTo>
                <a:lnTo>
                  <a:pt x="245364" y="367283"/>
                </a:lnTo>
                <a:lnTo>
                  <a:pt x="189104" y="362436"/>
                </a:lnTo>
                <a:lnTo>
                  <a:pt x="137459" y="348627"/>
                </a:lnTo>
                <a:lnTo>
                  <a:pt x="91902" y="326955"/>
                </a:lnTo>
                <a:lnTo>
                  <a:pt x="53904" y="298521"/>
                </a:lnTo>
                <a:lnTo>
                  <a:pt x="24939" y="264425"/>
                </a:lnTo>
                <a:lnTo>
                  <a:pt x="6480" y="225765"/>
                </a:lnTo>
                <a:lnTo>
                  <a:pt x="0" y="18364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52486" y="65633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5771" y="672083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4" h="394969">
                <a:moveTo>
                  <a:pt x="245364" y="0"/>
                </a:moveTo>
                <a:lnTo>
                  <a:pt x="195915" y="4010"/>
                </a:lnTo>
                <a:lnTo>
                  <a:pt x="149858" y="15513"/>
                </a:lnTo>
                <a:lnTo>
                  <a:pt x="108179" y="33714"/>
                </a:lnTo>
                <a:lnTo>
                  <a:pt x="71866" y="57816"/>
                </a:lnTo>
                <a:lnTo>
                  <a:pt x="41904" y="87027"/>
                </a:lnTo>
                <a:lnTo>
                  <a:pt x="19282" y="120550"/>
                </a:lnTo>
                <a:lnTo>
                  <a:pt x="4984" y="157592"/>
                </a:lnTo>
                <a:lnTo>
                  <a:pt x="0" y="197358"/>
                </a:lnTo>
                <a:lnTo>
                  <a:pt x="4984" y="237123"/>
                </a:lnTo>
                <a:lnTo>
                  <a:pt x="19282" y="274165"/>
                </a:lnTo>
                <a:lnTo>
                  <a:pt x="41904" y="307688"/>
                </a:lnTo>
                <a:lnTo>
                  <a:pt x="71866" y="336899"/>
                </a:lnTo>
                <a:lnTo>
                  <a:pt x="108179" y="361001"/>
                </a:lnTo>
                <a:lnTo>
                  <a:pt x="149858" y="379202"/>
                </a:lnTo>
                <a:lnTo>
                  <a:pt x="195915" y="390705"/>
                </a:lnTo>
                <a:lnTo>
                  <a:pt x="245364" y="394716"/>
                </a:lnTo>
                <a:lnTo>
                  <a:pt x="294812" y="390705"/>
                </a:lnTo>
                <a:lnTo>
                  <a:pt x="340869" y="379202"/>
                </a:lnTo>
                <a:lnTo>
                  <a:pt x="382548" y="361001"/>
                </a:lnTo>
                <a:lnTo>
                  <a:pt x="418861" y="336899"/>
                </a:lnTo>
                <a:lnTo>
                  <a:pt x="448823" y="307688"/>
                </a:lnTo>
                <a:lnTo>
                  <a:pt x="471445" y="274165"/>
                </a:lnTo>
                <a:lnTo>
                  <a:pt x="485743" y="237123"/>
                </a:lnTo>
                <a:lnTo>
                  <a:pt x="490728" y="197358"/>
                </a:lnTo>
                <a:lnTo>
                  <a:pt x="485743" y="157592"/>
                </a:lnTo>
                <a:lnTo>
                  <a:pt x="471445" y="120550"/>
                </a:lnTo>
                <a:lnTo>
                  <a:pt x="448823" y="87027"/>
                </a:lnTo>
                <a:lnTo>
                  <a:pt x="418861" y="57816"/>
                </a:lnTo>
                <a:lnTo>
                  <a:pt x="382548" y="33714"/>
                </a:lnTo>
                <a:lnTo>
                  <a:pt x="340869" y="15513"/>
                </a:lnTo>
                <a:lnTo>
                  <a:pt x="294812" y="401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5771" y="672083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4" h="394969">
                <a:moveTo>
                  <a:pt x="0" y="197358"/>
                </a:moveTo>
                <a:lnTo>
                  <a:pt x="4984" y="157592"/>
                </a:lnTo>
                <a:lnTo>
                  <a:pt x="19282" y="120550"/>
                </a:lnTo>
                <a:lnTo>
                  <a:pt x="41904" y="87027"/>
                </a:lnTo>
                <a:lnTo>
                  <a:pt x="71866" y="57816"/>
                </a:lnTo>
                <a:lnTo>
                  <a:pt x="108179" y="33714"/>
                </a:lnTo>
                <a:lnTo>
                  <a:pt x="149858" y="15513"/>
                </a:lnTo>
                <a:lnTo>
                  <a:pt x="195915" y="4010"/>
                </a:lnTo>
                <a:lnTo>
                  <a:pt x="245364" y="0"/>
                </a:lnTo>
                <a:lnTo>
                  <a:pt x="294812" y="4010"/>
                </a:lnTo>
                <a:lnTo>
                  <a:pt x="340869" y="15513"/>
                </a:lnTo>
                <a:lnTo>
                  <a:pt x="382548" y="33714"/>
                </a:lnTo>
                <a:lnTo>
                  <a:pt x="418861" y="57816"/>
                </a:lnTo>
                <a:lnTo>
                  <a:pt x="448823" y="87027"/>
                </a:lnTo>
                <a:lnTo>
                  <a:pt x="471445" y="120550"/>
                </a:lnTo>
                <a:lnTo>
                  <a:pt x="485743" y="157592"/>
                </a:lnTo>
                <a:lnTo>
                  <a:pt x="490728" y="197358"/>
                </a:lnTo>
                <a:lnTo>
                  <a:pt x="485743" y="237123"/>
                </a:lnTo>
                <a:lnTo>
                  <a:pt x="471445" y="274165"/>
                </a:lnTo>
                <a:lnTo>
                  <a:pt x="448823" y="307688"/>
                </a:lnTo>
                <a:lnTo>
                  <a:pt x="418861" y="336899"/>
                </a:lnTo>
                <a:lnTo>
                  <a:pt x="382548" y="361001"/>
                </a:lnTo>
                <a:lnTo>
                  <a:pt x="340869" y="379202"/>
                </a:lnTo>
                <a:lnTo>
                  <a:pt x="294812" y="390705"/>
                </a:lnTo>
                <a:lnTo>
                  <a:pt x="245364" y="394716"/>
                </a:lnTo>
                <a:lnTo>
                  <a:pt x="195915" y="390705"/>
                </a:lnTo>
                <a:lnTo>
                  <a:pt x="149858" y="379202"/>
                </a:lnTo>
                <a:lnTo>
                  <a:pt x="108179" y="361001"/>
                </a:lnTo>
                <a:lnTo>
                  <a:pt x="71866" y="336899"/>
                </a:lnTo>
                <a:lnTo>
                  <a:pt x="41904" y="307688"/>
                </a:lnTo>
                <a:lnTo>
                  <a:pt x="19282" y="274165"/>
                </a:lnTo>
                <a:lnTo>
                  <a:pt x="4984" y="237123"/>
                </a:lnTo>
                <a:lnTo>
                  <a:pt x="0" y="19735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19342" y="646303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33971" y="1828800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30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3971" y="1828800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30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47764" y="13634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35" dirty="0">
                <a:latin typeface="微软雅黑"/>
                <a:cs typeface="微软雅黑"/>
              </a:rPr>
              <a:t>6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3864" y="150850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35" dirty="0">
                <a:latin typeface="微软雅黑"/>
                <a:cs typeface="微软雅黑"/>
              </a:rPr>
              <a:t>3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5864" y="74650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35" dirty="0">
                <a:latin typeface="微软雅黑"/>
                <a:cs typeface="微软雅黑"/>
              </a:rPr>
              <a:t>4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7055" y="1279906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20" dirty="0">
                <a:latin typeface="微软雅黑"/>
                <a:cs typeface="微软雅黑"/>
              </a:rPr>
              <a:t>11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52971" y="527050"/>
            <a:ext cx="1075690" cy="243840"/>
          </a:xfrm>
          <a:custGeom>
            <a:avLst/>
            <a:gdLst/>
            <a:ahLst/>
            <a:cxnLst/>
            <a:rect l="l" t="t" r="r" b="b"/>
            <a:pathLst>
              <a:path w="1075690" h="243840">
                <a:moveTo>
                  <a:pt x="656836" y="12700"/>
                </a:moveTo>
                <a:lnTo>
                  <a:pt x="569087" y="12700"/>
                </a:lnTo>
                <a:lnTo>
                  <a:pt x="585724" y="13208"/>
                </a:lnTo>
                <a:lnTo>
                  <a:pt x="602488" y="14859"/>
                </a:lnTo>
                <a:lnTo>
                  <a:pt x="654431" y="25146"/>
                </a:lnTo>
                <a:lnTo>
                  <a:pt x="707898" y="42672"/>
                </a:lnTo>
                <a:lnTo>
                  <a:pt x="743966" y="57531"/>
                </a:lnTo>
                <a:lnTo>
                  <a:pt x="780034" y="74422"/>
                </a:lnTo>
                <a:lnTo>
                  <a:pt x="815594" y="92710"/>
                </a:lnTo>
                <a:lnTo>
                  <a:pt x="850392" y="111887"/>
                </a:lnTo>
                <a:lnTo>
                  <a:pt x="884047" y="131699"/>
                </a:lnTo>
                <a:lnTo>
                  <a:pt x="1001903" y="205105"/>
                </a:lnTo>
                <a:lnTo>
                  <a:pt x="1014095" y="212598"/>
                </a:lnTo>
                <a:lnTo>
                  <a:pt x="1036320" y="225933"/>
                </a:lnTo>
                <a:lnTo>
                  <a:pt x="1046353" y="231648"/>
                </a:lnTo>
                <a:lnTo>
                  <a:pt x="1055497" y="236601"/>
                </a:lnTo>
                <a:lnTo>
                  <a:pt x="1069721" y="243459"/>
                </a:lnTo>
                <a:lnTo>
                  <a:pt x="1075309" y="232029"/>
                </a:lnTo>
                <a:lnTo>
                  <a:pt x="1061466" y="225298"/>
                </a:lnTo>
                <a:lnTo>
                  <a:pt x="1052576" y="220599"/>
                </a:lnTo>
                <a:lnTo>
                  <a:pt x="1042797" y="215011"/>
                </a:lnTo>
                <a:lnTo>
                  <a:pt x="1032129" y="208788"/>
                </a:lnTo>
                <a:lnTo>
                  <a:pt x="1008634" y="194310"/>
                </a:lnTo>
                <a:lnTo>
                  <a:pt x="995807" y="186182"/>
                </a:lnTo>
                <a:lnTo>
                  <a:pt x="982345" y="177800"/>
                </a:lnTo>
                <a:lnTo>
                  <a:pt x="923036" y="140462"/>
                </a:lnTo>
                <a:lnTo>
                  <a:pt x="856488" y="100838"/>
                </a:lnTo>
                <a:lnTo>
                  <a:pt x="821436" y="81407"/>
                </a:lnTo>
                <a:lnTo>
                  <a:pt x="785495" y="62865"/>
                </a:lnTo>
                <a:lnTo>
                  <a:pt x="748919" y="45847"/>
                </a:lnTo>
                <a:lnTo>
                  <a:pt x="712343" y="30734"/>
                </a:lnTo>
                <a:lnTo>
                  <a:pt x="675640" y="18034"/>
                </a:lnTo>
                <a:lnTo>
                  <a:pt x="657352" y="12827"/>
                </a:lnTo>
                <a:lnTo>
                  <a:pt x="656836" y="12700"/>
                </a:lnTo>
                <a:close/>
              </a:path>
              <a:path w="1075690" h="243840">
                <a:moveTo>
                  <a:pt x="78232" y="116459"/>
                </a:moveTo>
                <a:lnTo>
                  <a:pt x="0" y="234950"/>
                </a:lnTo>
                <a:lnTo>
                  <a:pt x="141732" y="226314"/>
                </a:lnTo>
                <a:lnTo>
                  <a:pt x="116845" y="183261"/>
                </a:lnTo>
                <a:lnTo>
                  <a:pt x="102108" y="183261"/>
                </a:lnTo>
                <a:lnTo>
                  <a:pt x="95885" y="172212"/>
                </a:lnTo>
                <a:lnTo>
                  <a:pt x="106880" y="166021"/>
                </a:lnTo>
                <a:lnTo>
                  <a:pt x="78232" y="116459"/>
                </a:lnTo>
                <a:close/>
              </a:path>
              <a:path w="1075690" h="243840">
                <a:moveTo>
                  <a:pt x="106880" y="166021"/>
                </a:moveTo>
                <a:lnTo>
                  <a:pt x="95885" y="172212"/>
                </a:lnTo>
                <a:lnTo>
                  <a:pt x="102108" y="183261"/>
                </a:lnTo>
                <a:lnTo>
                  <a:pt x="113227" y="177000"/>
                </a:lnTo>
                <a:lnTo>
                  <a:pt x="106880" y="166021"/>
                </a:lnTo>
                <a:close/>
              </a:path>
              <a:path w="1075690" h="243840">
                <a:moveTo>
                  <a:pt x="113227" y="177000"/>
                </a:moveTo>
                <a:lnTo>
                  <a:pt x="102108" y="183261"/>
                </a:lnTo>
                <a:lnTo>
                  <a:pt x="116845" y="183261"/>
                </a:lnTo>
                <a:lnTo>
                  <a:pt x="113227" y="177000"/>
                </a:lnTo>
                <a:close/>
              </a:path>
              <a:path w="1075690" h="243840">
                <a:moveTo>
                  <a:pt x="568960" y="0"/>
                </a:moveTo>
                <a:lnTo>
                  <a:pt x="517779" y="3048"/>
                </a:lnTo>
                <a:lnTo>
                  <a:pt x="465709" y="11557"/>
                </a:lnTo>
                <a:lnTo>
                  <a:pt x="395605" y="30353"/>
                </a:lnTo>
                <a:lnTo>
                  <a:pt x="324358" y="56642"/>
                </a:lnTo>
                <a:lnTo>
                  <a:pt x="288544" y="72009"/>
                </a:lnTo>
                <a:lnTo>
                  <a:pt x="252476" y="88773"/>
                </a:lnTo>
                <a:lnTo>
                  <a:pt x="216281" y="106680"/>
                </a:lnTo>
                <a:lnTo>
                  <a:pt x="179832" y="125730"/>
                </a:lnTo>
                <a:lnTo>
                  <a:pt x="143256" y="145542"/>
                </a:lnTo>
                <a:lnTo>
                  <a:pt x="106880" y="166021"/>
                </a:lnTo>
                <a:lnTo>
                  <a:pt x="113227" y="177000"/>
                </a:lnTo>
                <a:lnTo>
                  <a:pt x="149479" y="156591"/>
                </a:lnTo>
                <a:lnTo>
                  <a:pt x="185928" y="136906"/>
                </a:lnTo>
                <a:lnTo>
                  <a:pt x="222123" y="117983"/>
                </a:lnTo>
                <a:lnTo>
                  <a:pt x="258064" y="100203"/>
                </a:lnTo>
                <a:lnTo>
                  <a:pt x="293878" y="83566"/>
                </a:lnTo>
                <a:lnTo>
                  <a:pt x="329438" y="68326"/>
                </a:lnTo>
                <a:lnTo>
                  <a:pt x="399796" y="42418"/>
                </a:lnTo>
                <a:lnTo>
                  <a:pt x="468630" y="23876"/>
                </a:lnTo>
                <a:lnTo>
                  <a:pt x="519303" y="15621"/>
                </a:lnTo>
                <a:lnTo>
                  <a:pt x="569087" y="12700"/>
                </a:lnTo>
                <a:lnTo>
                  <a:pt x="656836" y="12700"/>
                </a:lnTo>
                <a:lnTo>
                  <a:pt x="639318" y="8382"/>
                </a:lnTo>
                <a:lnTo>
                  <a:pt x="621284" y="4826"/>
                </a:lnTo>
                <a:lnTo>
                  <a:pt x="603631" y="2159"/>
                </a:lnTo>
                <a:lnTo>
                  <a:pt x="586105" y="635"/>
                </a:lnTo>
                <a:lnTo>
                  <a:pt x="568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5605" y="983233"/>
            <a:ext cx="1074420" cy="166370"/>
          </a:xfrm>
          <a:custGeom>
            <a:avLst/>
            <a:gdLst/>
            <a:ahLst/>
            <a:cxnLst/>
            <a:rect l="l" t="t" r="r" b="b"/>
            <a:pathLst>
              <a:path w="1074420" h="166369">
                <a:moveTo>
                  <a:pt x="2286" y="0"/>
                </a:moveTo>
                <a:lnTo>
                  <a:pt x="0" y="12446"/>
                </a:lnTo>
                <a:lnTo>
                  <a:pt x="36576" y="19431"/>
                </a:lnTo>
                <a:lnTo>
                  <a:pt x="474726" y="112141"/>
                </a:lnTo>
                <a:lnTo>
                  <a:pt x="599440" y="135890"/>
                </a:lnTo>
                <a:lnTo>
                  <a:pt x="686308" y="150241"/>
                </a:lnTo>
                <a:lnTo>
                  <a:pt x="739140" y="157734"/>
                </a:lnTo>
                <a:lnTo>
                  <a:pt x="786638" y="162941"/>
                </a:lnTo>
                <a:lnTo>
                  <a:pt x="827786" y="165735"/>
                </a:lnTo>
                <a:lnTo>
                  <a:pt x="845693" y="166116"/>
                </a:lnTo>
                <a:lnTo>
                  <a:pt x="862076" y="165862"/>
                </a:lnTo>
                <a:lnTo>
                  <a:pt x="906272" y="162560"/>
                </a:lnTo>
                <a:lnTo>
                  <a:pt x="952357" y="153416"/>
                </a:lnTo>
                <a:lnTo>
                  <a:pt x="845439" y="153416"/>
                </a:lnTo>
                <a:lnTo>
                  <a:pt x="828040" y="153035"/>
                </a:lnTo>
                <a:lnTo>
                  <a:pt x="787654" y="150241"/>
                </a:lnTo>
                <a:lnTo>
                  <a:pt x="740664" y="145034"/>
                </a:lnTo>
                <a:lnTo>
                  <a:pt x="660273" y="133350"/>
                </a:lnTo>
                <a:lnTo>
                  <a:pt x="571246" y="117856"/>
                </a:lnTo>
                <a:lnTo>
                  <a:pt x="413385" y="86868"/>
                </a:lnTo>
                <a:lnTo>
                  <a:pt x="57404" y="10795"/>
                </a:lnTo>
                <a:lnTo>
                  <a:pt x="22733" y="3810"/>
                </a:lnTo>
                <a:lnTo>
                  <a:pt x="2286" y="0"/>
                </a:lnTo>
                <a:close/>
              </a:path>
              <a:path w="1074420" h="166369">
                <a:moveTo>
                  <a:pt x="999818" y="117751"/>
                </a:moveTo>
                <a:lnTo>
                  <a:pt x="960501" y="137414"/>
                </a:lnTo>
                <a:lnTo>
                  <a:pt x="917194" y="148209"/>
                </a:lnTo>
                <a:lnTo>
                  <a:pt x="876681" y="152527"/>
                </a:lnTo>
                <a:lnTo>
                  <a:pt x="845439" y="153416"/>
                </a:lnTo>
                <a:lnTo>
                  <a:pt x="952357" y="153416"/>
                </a:lnTo>
                <a:lnTo>
                  <a:pt x="992759" y="137033"/>
                </a:lnTo>
                <a:lnTo>
                  <a:pt x="1014594" y="119596"/>
                </a:lnTo>
                <a:lnTo>
                  <a:pt x="1012685" y="118491"/>
                </a:lnTo>
                <a:lnTo>
                  <a:pt x="999236" y="118491"/>
                </a:lnTo>
                <a:lnTo>
                  <a:pt x="999818" y="117751"/>
                </a:lnTo>
                <a:close/>
              </a:path>
              <a:path w="1074420" h="166369">
                <a:moveTo>
                  <a:pt x="1068377" y="102362"/>
                </a:moveTo>
                <a:lnTo>
                  <a:pt x="1011936" y="102362"/>
                </a:lnTo>
                <a:lnTo>
                  <a:pt x="1021969" y="110236"/>
                </a:lnTo>
                <a:lnTo>
                  <a:pt x="1014594" y="119596"/>
                </a:lnTo>
                <a:lnTo>
                  <a:pt x="1065530" y="149098"/>
                </a:lnTo>
                <a:lnTo>
                  <a:pt x="1068377" y="102362"/>
                </a:lnTo>
                <a:close/>
              </a:path>
              <a:path w="1074420" h="166369">
                <a:moveTo>
                  <a:pt x="1011936" y="102362"/>
                </a:moveTo>
                <a:lnTo>
                  <a:pt x="1003448" y="113141"/>
                </a:lnTo>
                <a:lnTo>
                  <a:pt x="1014594" y="119596"/>
                </a:lnTo>
                <a:lnTo>
                  <a:pt x="1021969" y="110236"/>
                </a:lnTo>
                <a:lnTo>
                  <a:pt x="1011936" y="102362"/>
                </a:lnTo>
                <a:close/>
              </a:path>
              <a:path w="1074420" h="166369">
                <a:moveTo>
                  <a:pt x="1000887" y="117094"/>
                </a:moveTo>
                <a:lnTo>
                  <a:pt x="999818" y="117751"/>
                </a:lnTo>
                <a:lnTo>
                  <a:pt x="999236" y="118491"/>
                </a:lnTo>
                <a:lnTo>
                  <a:pt x="1000887" y="117094"/>
                </a:lnTo>
                <a:close/>
              </a:path>
              <a:path w="1074420" h="166369">
                <a:moveTo>
                  <a:pt x="1010273" y="117094"/>
                </a:moveTo>
                <a:lnTo>
                  <a:pt x="1000887" y="117094"/>
                </a:lnTo>
                <a:lnTo>
                  <a:pt x="999236" y="118491"/>
                </a:lnTo>
                <a:lnTo>
                  <a:pt x="1012685" y="118491"/>
                </a:lnTo>
                <a:lnTo>
                  <a:pt x="1010273" y="117094"/>
                </a:lnTo>
                <a:close/>
              </a:path>
              <a:path w="1074420" h="166369">
                <a:moveTo>
                  <a:pt x="1003448" y="113141"/>
                </a:moveTo>
                <a:lnTo>
                  <a:pt x="999818" y="117751"/>
                </a:lnTo>
                <a:lnTo>
                  <a:pt x="1000887" y="117094"/>
                </a:lnTo>
                <a:lnTo>
                  <a:pt x="1010273" y="117094"/>
                </a:lnTo>
                <a:lnTo>
                  <a:pt x="1003448" y="113141"/>
                </a:lnTo>
                <a:close/>
              </a:path>
              <a:path w="1074420" h="166369">
                <a:moveTo>
                  <a:pt x="1074166" y="7366"/>
                </a:moveTo>
                <a:lnTo>
                  <a:pt x="955675" y="85471"/>
                </a:lnTo>
                <a:lnTo>
                  <a:pt x="1003448" y="113141"/>
                </a:lnTo>
                <a:lnTo>
                  <a:pt x="1011936" y="102362"/>
                </a:lnTo>
                <a:lnTo>
                  <a:pt x="1068377" y="102362"/>
                </a:lnTo>
                <a:lnTo>
                  <a:pt x="1074166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2825" y="1059052"/>
            <a:ext cx="848994" cy="770255"/>
          </a:xfrm>
          <a:custGeom>
            <a:avLst/>
            <a:gdLst/>
            <a:ahLst/>
            <a:cxnLst/>
            <a:rect l="l" t="t" r="r" b="b"/>
            <a:pathLst>
              <a:path w="848995" h="770255">
                <a:moveTo>
                  <a:pt x="785614" y="657830"/>
                </a:moveTo>
                <a:lnTo>
                  <a:pt x="733933" y="682498"/>
                </a:lnTo>
                <a:lnTo>
                  <a:pt x="845947" y="769747"/>
                </a:lnTo>
                <a:lnTo>
                  <a:pt x="847833" y="669290"/>
                </a:lnTo>
                <a:lnTo>
                  <a:pt x="790956" y="669290"/>
                </a:lnTo>
                <a:lnTo>
                  <a:pt x="785614" y="657830"/>
                </a:lnTo>
                <a:close/>
              </a:path>
              <a:path w="848995" h="770255">
                <a:moveTo>
                  <a:pt x="797083" y="652356"/>
                </a:moveTo>
                <a:lnTo>
                  <a:pt x="785614" y="657830"/>
                </a:lnTo>
                <a:lnTo>
                  <a:pt x="790956" y="669290"/>
                </a:lnTo>
                <a:lnTo>
                  <a:pt x="802513" y="663829"/>
                </a:lnTo>
                <a:lnTo>
                  <a:pt x="797083" y="652356"/>
                </a:lnTo>
                <a:close/>
              </a:path>
              <a:path w="848995" h="770255">
                <a:moveTo>
                  <a:pt x="848613" y="627761"/>
                </a:moveTo>
                <a:lnTo>
                  <a:pt x="797083" y="652356"/>
                </a:lnTo>
                <a:lnTo>
                  <a:pt x="802513" y="663829"/>
                </a:lnTo>
                <a:lnTo>
                  <a:pt x="790956" y="669290"/>
                </a:lnTo>
                <a:lnTo>
                  <a:pt x="847833" y="669290"/>
                </a:lnTo>
                <a:lnTo>
                  <a:pt x="848613" y="627761"/>
                </a:lnTo>
                <a:close/>
              </a:path>
              <a:path w="848995" h="770255">
                <a:moveTo>
                  <a:pt x="3175" y="0"/>
                </a:moveTo>
                <a:lnTo>
                  <a:pt x="0" y="12319"/>
                </a:lnTo>
                <a:lnTo>
                  <a:pt x="79883" y="33147"/>
                </a:lnTo>
                <a:lnTo>
                  <a:pt x="152781" y="53213"/>
                </a:lnTo>
                <a:lnTo>
                  <a:pt x="224282" y="75057"/>
                </a:lnTo>
                <a:lnTo>
                  <a:pt x="293624" y="99441"/>
                </a:lnTo>
                <a:lnTo>
                  <a:pt x="360426" y="127507"/>
                </a:lnTo>
                <a:lnTo>
                  <a:pt x="423545" y="159766"/>
                </a:lnTo>
                <a:lnTo>
                  <a:pt x="482600" y="197358"/>
                </a:lnTo>
                <a:lnTo>
                  <a:pt x="537083" y="241172"/>
                </a:lnTo>
                <a:lnTo>
                  <a:pt x="574929" y="280924"/>
                </a:lnTo>
                <a:lnTo>
                  <a:pt x="599694" y="312166"/>
                </a:lnTo>
                <a:lnTo>
                  <a:pt x="623570" y="346202"/>
                </a:lnTo>
                <a:lnTo>
                  <a:pt x="658114" y="401828"/>
                </a:lnTo>
                <a:lnTo>
                  <a:pt x="680085" y="440690"/>
                </a:lnTo>
                <a:lnTo>
                  <a:pt x="701167" y="480314"/>
                </a:lnTo>
                <a:lnTo>
                  <a:pt x="721233" y="520192"/>
                </a:lnTo>
                <a:lnTo>
                  <a:pt x="740283" y="559689"/>
                </a:lnTo>
                <a:lnTo>
                  <a:pt x="758317" y="598170"/>
                </a:lnTo>
                <a:lnTo>
                  <a:pt x="783082" y="652399"/>
                </a:lnTo>
                <a:lnTo>
                  <a:pt x="785614" y="657830"/>
                </a:lnTo>
                <a:lnTo>
                  <a:pt x="797083" y="652356"/>
                </a:lnTo>
                <a:lnTo>
                  <a:pt x="794639" y="647192"/>
                </a:lnTo>
                <a:lnTo>
                  <a:pt x="786638" y="629539"/>
                </a:lnTo>
                <a:lnTo>
                  <a:pt x="769747" y="592709"/>
                </a:lnTo>
                <a:lnTo>
                  <a:pt x="751713" y="554228"/>
                </a:lnTo>
                <a:lnTo>
                  <a:pt x="732536" y="514477"/>
                </a:lnTo>
                <a:lnTo>
                  <a:pt x="712343" y="474345"/>
                </a:lnTo>
                <a:lnTo>
                  <a:pt x="691134" y="434340"/>
                </a:lnTo>
                <a:lnTo>
                  <a:pt x="668909" y="395097"/>
                </a:lnTo>
                <a:lnTo>
                  <a:pt x="645922" y="357378"/>
                </a:lnTo>
                <a:lnTo>
                  <a:pt x="621919" y="321437"/>
                </a:lnTo>
                <a:lnTo>
                  <a:pt x="597154" y="288036"/>
                </a:lnTo>
                <a:lnTo>
                  <a:pt x="571627" y="257810"/>
                </a:lnTo>
                <a:lnTo>
                  <a:pt x="518159" y="208279"/>
                </a:lnTo>
                <a:lnTo>
                  <a:pt x="460248" y="167005"/>
                </a:lnTo>
                <a:lnTo>
                  <a:pt x="398018" y="131572"/>
                </a:lnTo>
                <a:lnTo>
                  <a:pt x="332105" y="101219"/>
                </a:lnTo>
                <a:lnTo>
                  <a:pt x="263398" y="74803"/>
                </a:lnTo>
                <a:lnTo>
                  <a:pt x="192278" y="51689"/>
                </a:lnTo>
                <a:lnTo>
                  <a:pt x="83058" y="20828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4852" y="1066800"/>
            <a:ext cx="586105" cy="999490"/>
          </a:xfrm>
          <a:custGeom>
            <a:avLst/>
            <a:gdLst/>
            <a:ahLst/>
            <a:cxnLst/>
            <a:rect l="l" t="t" r="r" b="b"/>
            <a:pathLst>
              <a:path w="586104" h="999489">
                <a:moveTo>
                  <a:pt x="69030" y="124962"/>
                </a:moveTo>
                <a:lnTo>
                  <a:pt x="56472" y="126673"/>
                </a:lnTo>
                <a:lnTo>
                  <a:pt x="58293" y="140969"/>
                </a:lnTo>
                <a:lnTo>
                  <a:pt x="64770" y="195072"/>
                </a:lnTo>
                <a:lnTo>
                  <a:pt x="68072" y="223773"/>
                </a:lnTo>
                <a:lnTo>
                  <a:pt x="71755" y="253364"/>
                </a:lnTo>
                <a:lnTo>
                  <a:pt x="75438" y="283717"/>
                </a:lnTo>
                <a:lnTo>
                  <a:pt x="83185" y="346328"/>
                </a:lnTo>
                <a:lnTo>
                  <a:pt x="91821" y="410336"/>
                </a:lnTo>
                <a:lnTo>
                  <a:pt x="101219" y="474725"/>
                </a:lnTo>
                <a:lnTo>
                  <a:pt x="111252" y="538099"/>
                </a:lnTo>
                <a:lnTo>
                  <a:pt x="122301" y="599821"/>
                </a:lnTo>
                <a:lnTo>
                  <a:pt x="134239" y="658368"/>
                </a:lnTo>
                <a:lnTo>
                  <a:pt x="147066" y="712851"/>
                </a:lnTo>
                <a:lnTo>
                  <a:pt x="161036" y="762127"/>
                </a:lnTo>
                <a:lnTo>
                  <a:pt x="176149" y="805307"/>
                </a:lnTo>
                <a:lnTo>
                  <a:pt x="192532" y="840994"/>
                </a:lnTo>
                <a:lnTo>
                  <a:pt x="219583" y="883666"/>
                </a:lnTo>
                <a:lnTo>
                  <a:pt x="249555" y="918337"/>
                </a:lnTo>
                <a:lnTo>
                  <a:pt x="281940" y="945515"/>
                </a:lnTo>
                <a:lnTo>
                  <a:pt x="316611" y="965962"/>
                </a:lnTo>
                <a:lnTo>
                  <a:pt x="365760" y="984376"/>
                </a:lnTo>
                <a:lnTo>
                  <a:pt x="417195" y="994537"/>
                </a:lnTo>
                <a:lnTo>
                  <a:pt x="470408" y="998601"/>
                </a:lnTo>
                <a:lnTo>
                  <a:pt x="497459" y="998982"/>
                </a:lnTo>
                <a:lnTo>
                  <a:pt x="524637" y="998601"/>
                </a:lnTo>
                <a:lnTo>
                  <a:pt x="585724" y="996188"/>
                </a:lnTo>
                <a:lnTo>
                  <a:pt x="585327" y="986282"/>
                </a:lnTo>
                <a:lnTo>
                  <a:pt x="497332" y="986282"/>
                </a:lnTo>
                <a:lnTo>
                  <a:pt x="470662" y="985901"/>
                </a:lnTo>
                <a:lnTo>
                  <a:pt x="418465" y="981963"/>
                </a:lnTo>
                <a:lnTo>
                  <a:pt x="368681" y="972057"/>
                </a:lnTo>
                <a:lnTo>
                  <a:pt x="321945" y="954404"/>
                </a:lnTo>
                <a:lnTo>
                  <a:pt x="288925" y="934974"/>
                </a:lnTo>
                <a:lnTo>
                  <a:pt x="258191" y="908938"/>
                </a:lnTo>
                <a:lnTo>
                  <a:pt x="229616" y="875919"/>
                </a:lnTo>
                <a:lnTo>
                  <a:pt x="203581" y="834644"/>
                </a:lnTo>
                <a:lnTo>
                  <a:pt x="180340" y="780160"/>
                </a:lnTo>
                <a:lnTo>
                  <a:pt x="166116" y="734568"/>
                </a:lnTo>
                <a:lnTo>
                  <a:pt x="152908" y="683133"/>
                </a:lnTo>
                <a:lnTo>
                  <a:pt x="140462" y="626872"/>
                </a:lnTo>
                <a:lnTo>
                  <a:pt x="129159" y="566928"/>
                </a:lnTo>
                <a:lnTo>
                  <a:pt x="113665" y="472694"/>
                </a:lnTo>
                <a:lnTo>
                  <a:pt x="104394" y="408431"/>
                </a:lnTo>
                <a:lnTo>
                  <a:pt x="95885" y="344678"/>
                </a:lnTo>
                <a:lnTo>
                  <a:pt x="88011" y="282194"/>
                </a:lnTo>
                <a:lnTo>
                  <a:pt x="84328" y="251840"/>
                </a:lnTo>
                <a:lnTo>
                  <a:pt x="80645" y="222250"/>
                </a:lnTo>
                <a:lnTo>
                  <a:pt x="77343" y="193547"/>
                </a:lnTo>
                <a:lnTo>
                  <a:pt x="70866" y="139446"/>
                </a:lnTo>
                <a:lnTo>
                  <a:pt x="69030" y="124962"/>
                </a:lnTo>
                <a:close/>
              </a:path>
              <a:path w="586104" h="999489">
                <a:moveTo>
                  <a:pt x="585216" y="983488"/>
                </a:moveTo>
                <a:lnTo>
                  <a:pt x="524256" y="985901"/>
                </a:lnTo>
                <a:lnTo>
                  <a:pt x="497332" y="986282"/>
                </a:lnTo>
                <a:lnTo>
                  <a:pt x="585327" y="986282"/>
                </a:lnTo>
                <a:lnTo>
                  <a:pt x="585216" y="983488"/>
                </a:lnTo>
                <a:close/>
              </a:path>
              <a:path w="586104" h="999489">
                <a:moveTo>
                  <a:pt x="45720" y="0"/>
                </a:moveTo>
                <a:lnTo>
                  <a:pt x="0" y="134365"/>
                </a:lnTo>
                <a:lnTo>
                  <a:pt x="56472" y="126673"/>
                </a:lnTo>
                <a:lnTo>
                  <a:pt x="54864" y="114046"/>
                </a:lnTo>
                <a:lnTo>
                  <a:pt x="67437" y="112394"/>
                </a:lnTo>
                <a:lnTo>
                  <a:pt x="122557" y="112394"/>
                </a:lnTo>
                <a:lnTo>
                  <a:pt x="45720" y="0"/>
                </a:lnTo>
                <a:close/>
              </a:path>
              <a:path w="586104" h="999489">
                <a:moveTo>
                  <a:pt x="67437" y="112394"/>
                </a:moveTo>
                <a:lnTo>
                  <a:pt x="54864" y="114046"/>
                </a:lnTo>
                <a:lnTo>
                  <a:pt x="56472" y="126673"/>
                </a:lnTo>
                <a:lnTo>
                  <a:pt x="69030" y="124962"/>
                </a:lnTo>
                <a:lnTo>
                  <a:pt x="67437" y="112394"/>
                </a:lnTo>
                <a:close/>
              </a:path>
              <a:path w="586104" h="999489">
                <a:moveTo>
                  <a:pt x="122557" y="112394"/>
                </a:moveTo>
                <a:lnTo>
                  <a:pt x="67437" y="112394"/>
                </a:lnTo>
                <a:lnTo>
                  <a:pt x="69030" y="124962"/>
                </a:lnTo>
                <a:lnTo>
                  <a:pt x="125857" y="117221"/>
                </a:lnTo>
                <a:lnTo>
                  <a:pt x="122557" y="112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91171" y="1058672"/>
            <a:ext cx="592455" cy="846455"/>
          </a:xfrm>
          <a:custGeom>
            <a:avLst/>
            <a:gdLst/>
            <a:ahLst/>
            <a:cxnLst/>
            <a:rect l="l" t="t" r="r" b="b"/>
            <a:pathLst>
              <a:path w="592454" h="846455">
                <a:moveTo>
                  <a:pt x="61467" y="718312"/>
                </a:moveTo>
                <a:lnTo>
                  <a:pt x="0" y="846328"/>
                </a:lnTo>
                <a:lnTo>
                  <a:pt x="139318" y="818769"/>
                </a:lnTo>
                <a:lnTo>
                  <a:pt x="110284" y="781304"/>
                </a:lnTo>
                <a:lnTo>
                  <a:pt x="94233" y="781304"/>
                </a:lnTo>
                <a:lnTo>
                  <a:pt x="86486" y="771271"/>
                </a:lnTo>
                <a:lnTo>
                  <a:pt x="96551" y="763582"/>
                </a:lnTo>
                <a:lnTo>
                  <a:pt x="61467" y="718312"/>
                </a:lnTo>
                <a:close/>
              </a:path>
              <a:path w="592454" h="846455">
                <a:moveTo>
                  <a:pt x="96551" y="763582"/>
                </a:moveTo>
                <a:lnTo>
                  <a:pt x="86486" y="771271"/>
                </a:lnTo>
                <a:lnTo>
                  <a:pt x="94233" y="781304"/>
                </a:lnTo>
                <a:lnTo>
                  <a:pt x="104324" y="773612"/>
                </a:lnTo>
                <a:lnTo>
                  <a:pt x="96551" y="763582"/>
                </a:lnTo>
                <a:close/>
              </a:path>
              <a:path w="592454" h="846455">
                <a:moveTo>
                  <a:pt x="104324" y="773612"/>
                </a:moveTo>
                <a:lnTo>
                  <a:pt x="94233" y="781304"/>
                </a:lnTo>
                <a:lnTo>
                  <a:pt x="110284" y="781304"/>
                </a:lnTo>
                <a:lnTo>
                  <a:pt x="104324" y="773612"/>
                </a:lnTo>
                <a:close/>
              </a:path>
              <a:path w="592454" h="846455">
                <a:moveTo>
                  <a:pt x="538226" y="0"/>
                </a:moveTo>
                <a:lnTo>
                  <a:pt x="526160" y="4317"/>
                </a:lnTo>
                <a:lnTo>
                  <a:pt x="544702" y="55626"/>
                </a:lnTo>
                <a:lnTo>
                  <a:pt x="552449" y="78232"/>
                </a:lnTo>
                <a:lnTo>
                  <a:pt x="565911" y="123571"/>
                </a:lnTo>
                <a:lnTo>
                  <a:pt x="575310" y="169291"/>
                </a:lnTo>
                <a:lnTo>
                  <a:pt x="579374" y="215519"/>
                </a:lnTo>
                <a:lnTo>
                  <a:pt x="578866" y="238886"/>
                </a:lnTo>
                <a:lnTo>
                  <a:pt x="572007" y="286385"/>
                </a:lnTo>
                <a:lnTo>
                  <a:pt x="560832" y="322961"/>
                </a:lnTo>
                <a:lnTo>
                  <a:pt x="543813" y="360299"/>
                </a:lnTo>
                <a:lnTo>
                  <a:pt x="519938" y="399034"/>
                </a:lnTo>
                <a:lnTo>
                  <a:pt x="484758" y="441579"/>
                </a:lnTo>
                <a:lnTo>
                  <a:pt x="455041" y="472186"/>
                </a:lnTo>
                <a:lnTo>
                  <a:pt x="421385" y="504063"/>
                </a:lnTo>
                <a:lnTo>
                  <a:pt x="384682" y="536956"/>
                </a:lnTo>
                <a:lnTo>
                  <a:pt x="345566" y="570230"/>
                </a:lnTo>
                <a:lnTo>
                  <a:pt x="304799" y="603631"/>
                </a:lnTo>
                <a:lnTo>
                  <a:pt x="263270" y="636524"/>
                </a:lnTo>
                <a:lnTo>
                  <a:pt x="221614" y="668782"/>
                </a:lnTo>
                <a:lnTo>
                  <a:pt x="161035" y="715010"/>
                </a:lnTo>
                <a:lnTo>
                  <a:pt x="104774" y="757301"/>
                </a:lnTo>
                <a:lnTo>
                  <a:pt x="96551" y="763582"/>
                </a:lnTo>
                <a:lnTo>
                  <a:pt x="104324" y="773612"/>
                </a:lnTo>
                <a:lnTo>
                  <a:pt x="112394" y="767461"/>
                </a:lnTo>
                <a:lnTo>
                  <a:pt x="188594" y="710057"/>
                </a:lnTo>
                <a:lnTo>
                  <a:pt x="229488" y="678815"/>
                </a:lnTo>
                <a:lnTo>
                  <a:pt x="271144" y="646557"/>
                </a:lnTo>
                <a:lnTo>
                  <a:pt x="312800" y="613410"/>
                </a:lnTo>
                <a:lnTo>
                  <a:pt x="353694" y="579882"/>
                </a:lnTo>
                <a:lnTo>
                  <a:pt x="393064" y="546481"/>
                </a:lnTo>
                <a:lnTo>
                  <a:pt x="430148" y="513461"/>
                </a:lnTo>
                <a:lnTo>
                  <a:pt x="464057" y="481076"/>
                </a:lnTo>
                <a:lnTo>
                  <a:pt x="494283" y="449961"/>
                </a:lnTo>
                <a:lnTo>
                  <a:pt x="519683" y="420370"/>
                </a:lnTo>
                <a:lnTo>
                  <a:pt x="547751" y="379222"/>
                </a:lnTo>
                <a:lnTo>
                  <a:pt x="567563" y="339979"/>
                </a:lnTo>
                <a:lnTo>
                  <a:pt x="581024" y="301625"/>
                </a:lnTo>
                <a:lnTo>
                  <a:pt x="589026" y="263906"/>
                </a:lnTo>
                <a:lnTo>
                  <a:pt x="592074" y="214757"/>
                </a:lnTo>
                <a:lnTo>
                  <a:pt x="590677" y="190754"/>
                </a:lnTo>
                <a:lnTo>
                  <a:pt x="583438" y="143510"/>
                </a:lnTo>
                <a:lnTo>
                  <a:pt x="571627" y="97028"/>
                </a:lnTo>
                <a:lnTo>
                  <a:pt x="556768" y="51308"/>
                </a:lnTo>
                <a:lnTo>
                  <a:pt x="5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95464" y="120370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35" dirty="0">
                <a:latin typeface="微软雅黑"/>
                <a:cs typeface="微软雅黑"/>
              </a:rPr>
              <a:t>2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740" y="2261489"/>
            <a:ext cx="2181860" cy="101981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360" dirty="0">
                <a:latin typeface="微软雅黑"/>
                <a:cs typeface="微软雅黑"/>
              </a:rPr>
              <a:t>0   4 </a:t>
            </a:r>
            <a:r>
              <a:rPr sz="2400" b="1" spc="1150" dirty="0">
                <a:latin typeface="微软雅黑"/>
                <a:cs typeface="微软雅黑"/>
              </a:rPr>
              <a:t> </a:t>
            </a:r>
            <a:r>
              <a:rPr sz="2400" b="1" spc="360" dirty="0">
                <a:latin typeface="微软雅黑"/>
                <a:cs typeface="微软雅黑"/>
              </a:rPr>
              <a:t>11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95" dirty="0">
                <a:latin typeface="微软雅黑"/>
                <a:cs typeface="微软雅黑"/>
              </a:rPr>
              <a:t>  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spc="490" dirty="0">
                <a:latin typeface="微软雅黑"/>
                <a:cs typeface="微软雅黑"/>
              </a:rPr>
              <a:t>6   0  </a:t>
            </a:r>
            <a:r>
              <a:rPr sz="2400" b="1" spc="810" dirty="0">
                <a:latin typeface="微软雅黑"/>
                <a:cs typeface="微软雅黑"/>
              </a:rPr>
              <a:t> </a:t>
            </a:r>
            <a:r>
              <a:rPr sz="2400" b="1" spc="490" dirty="0">
                <a:latin typeface="微软雅黑"/>
                <a:cs typeface="微软雅黑"/>
              </a:rPr>
              <a:t>2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95" dirty="0">
                <a:latin typeface="微软雅黑"/>
                <a:cs typeface="微软雅黑"/>
              </a:rPr>
              <a:t>  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8600" y="2438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00" y="3810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00" y="2438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8400" y="2438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6000" y="2438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6000" y="3810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9740" y="3383660"/>
            <a:ext cx="1717039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470" dirty="0">
                <a:latin typeface="微软雅黑"/>
                <a:cs typeface="微软雅黑"/>
              </a:rPr>
              <a:t>3 </a:t>
            </a:r>
            <a:r>
              <a:rPr sz="2400" b="1" spc="1650" dirty="0">
                <a:latin typeface="微软雅黑"/>
                <a:cs typeface="微软雅黑"/>
              </a:rPr>
              <a:t> </a:t>
            </a:r>
            <a:r>
              <a:rPr sz="2400" b="1" spc="660" dirty="0">
                <a:latin typeface="微软雅黑"/>
                <a:cs typeface="微软雅黑"/>
              </a:rPr>
              <a:t>∞ </a:t>
            </a:r>
            <a:r>
              <a:rPr sz="2400" b="1" spc="890" dirty="0">
                <a:latin typeface="微软雅黑"/>
                <a:cs typeface="微软雅黑"/>
              </a:rPr>
              <a:t> </a:t>
            </a:r>
            <a:r>
              <a:rPr sz="2400" b="1" spc="470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28575" algn="ctr">
              <a:lnSpc>
                <a:spcPct val="100000"/>
              </a:lnSpc>
              <a:spcBef>
                <a:spcPts val="1330"/>
              </a:spcBef>
            </a:pPr>
            <a:r>
              <a:rPr sz="1800" b="1" spc="95" dirty="0">
                <a:latin typeface="微软雅黑"/>
                <a:cs typeface="微软雅黑"/>
              </a:rPr>
              <a:t>(a)</a:t>
            </a:r>
            <a:r>
              <a:rPr sz="1800" b="1" spc="270" dirty="0">
                <a:latin typeface="微软雅黑"/>
                <a:cs typeface="微软雅黑"/>
              </a:rPr>
              <a:t> </a:t>
            </a:r>
            <a:r>
              <a:rPr sz="1800" b="1" spc="10" dirty="0">
                <a:latin typeface="微软雅黑"/>
                <a:cs typeface="微软雅黑"/>
              </a:rPr>
              <a:t>路径长度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740" y="4553639"/>
            <a:ext cx="2181860" cy="101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15950">
              <a:lnSpc>
                <a:spcPct val="135800"/>
              </a:lnSpc>
              <a:spcBef>
                <a:spcPts val="95"/>
              </a:spcBef>
            </a:pPr>
            <a:r>
              <a:rPr sz="2400" b="1" spc="-15" dirty="0">
                <a:latin typeface="微软雅黑"/>
                <a:cs typeface="微软雅黑"/>
              </a:rPr>
              <a:t>AB</a:t>
            </a:r>
            <a:r>
              <a:rPr sz="2400" b="1" spc="680" dirty="0">
                <a:latin typeface="微软雅黑"/>
                <a:cs typeface="微软雅黑"/>
              </a:rPr>
              <a:t> </a:t>
            </a:r>
            <a:r>
              <a:rPr sz="2400" b="1" spc="-15" dirty="0">
                <a:latin typeface="微软雅黑"/>
                <a:cs typeface="微软雅黑"/>
              </a:rPr>
              <a:t>AC  </a:t>
            </a:r>
            <a:r>
              <a:rPr sz="2400" b="1" spc="285" dirty="0">
                <a:latin typeface="微软雅黑"/>
                <a:cs typeface="微软雅黑"/>
              </a:rPr>
              <a:t>BA</a:t>
            </a:r>
            <a:r>
              <a:rPr sz="2400" b="1" spc="1100" dirty="0">
                <a:latin typeface="微软雅黑"/>
                <a:cs typeface="微软雅黑"/>
              </a:rPr>
              <a:t> </a:t>
            </a:r>
            <a:r>
              <a:rPr sz="2400" b="1" spc="270" dirty="0">
                <a:latin typeface="微软雅黑"/>
                <a:cs typeface="微软雅黑"/>
              </a:rPr>
              <a:t>BC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95" dirty="0">
                <a:latin typeface="微软雅黑"/>
                <a:cs typeface="微软雅黑"/>
              </a:rPr>
              <a:t>  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9740" y="5674563"/>
            <a:ext cx="1257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30" dirty="0">
                <a:latin typeface="微软雅黑"/>
                <a:cs typeface="微软雅黑"/>
              </a:rPr>
              <a:t>CA      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8600" y="4728971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610057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" y="472897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8400" y="4728971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6000" y="472897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6000" y="610057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58418" y="6157671"/>
            <a:ext cx="94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latin typeface="微软雅黑"/>
                <a:cs typeface="微软雅黑"/>
              </a:rPr>
              <a:t>(b)</a:t>
            </a:r>
            <a:r>
              <a:rPr sz="1800" b="1" spc="-254" dirty="0">
                <a:latin typeface="微软雅黑"/>
                <a:cs typeface="微软雅黑"/>
              </a:rPr>
              <a:t> </a:t>
            </a:r>
            <a:r>
              <a:rPr sz="1800" b="1" spc="10" dirty="0">
                <a:latin typeface="微软雅黑"/>
                <a:cs typeface="微软雅黑"/>
              </a:rPr>
              <a:t>路 径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62200" y="4005071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800100" y="0"/>
                </a:moveTo>
                <a:lnTo>
                  <a:pt x="80010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800100" y="457200"/>
                </a:lnTo>
                <a:lnTo>
                  <a:pt x="800100" y="609600"/>
                </a:lnTo>
                <a:lnTo>
                  <a:pt x="1066800" y="304800"/>
                </a:lnTo>
                <a:lnTo>
                  <a:pt x="800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2200" y="4005071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0" y="152400"/>
                </a:moveTo>
                <a:lnTo>
                  <a:pt x="800100" y="152400"/>
                </a:lnTo>
                <a:lnTo>
                  <a:pt x="800100" y="0"/>
                </a:lnTo>
                <a:lnTo>
                  <a:pt x="1066800" y="304800"/>
                </a:lnTo>
                <a:lnTo>
                  <a:pt x="800100" y="609600"/>
                </a:lnTo>
                <a:lnTo>
                  <a:pt x="8001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14397" y="4179189"/>
            <a:ext cx="831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FFFFFF"/>
                </a:solidFill>
                <a:latin typeface="微软雅黑"/>
                <a:cs typeface="微软雅黑"/>
              </a:rPr>
              <a:t>加入</a:t>
            </a: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顶点</a:t>
            </a:r>
            <a:r>
              <a:rPr sz="1400" b="1" spc="-355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60775" y="2261489"/>
            <a:ext cx="2026285" cy="151384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360" dirty="0">
                <a:latin typeface="微软雅黑"/>
                <a:cs typeface="微软雅黑"/>
              </a:rPr>
              <a:t>0   4</a:t>
            </a:r>
            <a:r>
              <a:rPr sz="2400" b="1" spc="1330" dirty="0">
                <a:latin typeface="微软雅黑"/>
                <a:cs typeface="微软雅黑"/>
              </a:rPr>
              <a:t> </a:t>
            </a:r>
            <a:r>
              <a:rPr sz="2400" b="1" spc="360" dirty="0">
                <a:latin typeface="微软雅黑"/>
                <a:cs typeface="微软雅黑"/>
              </a:rPr>
              <a:t>11 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84" dirty="0">
                <a:latin typeface="微软雅黑"/>
                <a:cs typeface="微软雅黑"/>
              </a:rPr>
              <a:t> 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spc="490" dirty="0">
                <a:latin typeface="微软雅黑"/>
                <a:cs typeface="微软雅黑"/>
              </a:rPr>
              <a:t>6   0 </a:t>
            </a:r>
            <a:r>
              <a:rPr sz="2400" b="1" spc="1060" dirty="0">
                <a:latin typeface="微软雅黑"/>
                <a:cs typeface="微软雅黑"/>
              </a:rPr>
              <a:t> </a:t>
            </a:r>
            <a:r>
              <a:rPr sz="2400" b="1" spc="490" dirty="0">
                <a:latin typeface="微软雅黑"/>
                <a:cs typeface="微软雅黑"/>
              </a:rPr>
              <a:t>2 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84" dirty="0">
                <a:latin typeface="微软雅黑"/>
                <a:cs typeface="微软雅黑"/>
              </a:rPr>
              <a:t> 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1397635" algn="l"/>
              </a:tabLst>
            </a:pPr>
            <a:r>
              <a:rPr sz="2400" b="1" spc="490" dirty="0">
                <a:latin typeface="微软雅黑"/>
                <a:cs typeface="微软雅黑"/>
              </a:rPr>
              <a:t>3 </a:t>
            </a:r>
            <a:r>
              <a:rPr sz="2400" b="1" spc="950" dirty="0">
                <a:latin typeface="微软雅黑"/>
                <a:cs typeface="微软雅黑"/>
              </a:rPr>
              <a:t> </a:t>
            </a:r>
            <a:r>
              <a:rPr sz="2400" b="1" spc="-285" dirty="0">
                <a:solidFill>
                  <a:srgbClr val="990000"/>
                </a:solidFill>
                <a:latin typeface="微软雅黑"/>
                <a:cs typeface="微软雅黑"/>
              </a:rPr>
              <a:t>7	</a:t>
            </a:r>
            <a:r>
              <a:rPr sz="2400" b="1" spc="-285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29000" y="2438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29000" y="3810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29000" y="2438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38800" y="2438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86400" y="2438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6400" y="3810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29050" y="3918584"/>
            <a:ext cx="141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latin typeface="微软雅黑"/>
                <a:cs typeface="微软雅黑"/>
              </a:rPr>
              <a:t>(a)</a:t>
            </a:r>
            <a:r>
              <a:rPr sz="1800" b="1" spc="285" dirty="0">
                <a:latin typeface="微软雅黑"/>
                <a:cs typeface="微软雅黑"/>
              </a:rPr>
              <a:t> </a:t>
            </a:r>
            <a:r>
              <a:rPr sz="1800" b="1" spc="10" dirty="0">
                <a:latin typeface="微软雅黑"/>
                <a:cs typeface="微软雅黑"/>
              </a:rPr>
              <a:t>路径长度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60775" y="4482011"/>
            <a:ext cx="2181860" cy="101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15315">
              <a:lnSpc>
                <a:spcPct val="135800"/>
              </a:lnSpc>
              <a:spcBef>
                <a:spcPts val="95"/>
              </a:spcBef>
            </a:pPr>
            <a:r>
              <a:rPr sz="2400" b="1" spc="-15" dirty="0">
                <a:latin typeface="微软雅黑"/>
                <a:cs typeface="微软雅黑"/>
              </a:rPr>
              <a:t>AB</a:t>
            </a:r>
            <a:r>
              <a:rPr sz="2400" b="1" spc="680" dirty="0">
                <a:latin typeface="微软雅黑"/>
                <a:cs typeface="微软雅黑"/>
              </a:rPr>
              <a:t> </a:t>
            </a:r>
            <a:r>
              <a:rPr sz="2400" b="1" spc="-15" dirty="0">
                <a:latin typeface="微软雅黑"/>
                <a:cs typeface="微软雅黑"/>
              </a:rPr>
              <a:t>AC  </a:t>
            </a:r>
            <a:r>
              <a:rPr sz="2400" b="1" spc="285" dirty="0">
                <a:latin typeface="微软雅黑"/>
                <a:cs typeface="微软雅黑"/>
              </a:rPr>
              <a:t>BA</a:t>
            </a:r>
            <a:r>
              <a:rPr sz="2400" b="1" spc="1100" dirty="0">
                <a:latin typeface="微软雅黑"/>
                <a:cs typeface="微软雅黑"/>
              </a:rPr>
              <a:t> </a:t>
            </a:r>
            <a:r>
              <a:rPr sz="2400" b="1" spc="270" dirty="0">
                <a:latin typeface="微软雅黑"/>
                <a:cs typeface="微软雅黑"/>
              </a:rPr>
              <a:t>BC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95" dirty="0">
                <a:latin typeface="微软雅黑"/>
                <a:cs typeface="微软雅黑"/>
              </a:rPr>
              <a:t>  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429000" y="4724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29000" y="6096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29000" y="4724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38800" y="4724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86400" y="4724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6400" y="6096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660775" y="5446802"/>
            <a:ext cx="1348105" cy="93916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400" b="1" spc="-10" dirty="0">
                <a:latin typeface="微软雅黑"/>
                <a:cs typeface="微软雅黑"/>
              </a:rPr>
              <a:t>CA</a:t>
            </a:r>
            <a:r>
              <a:rPr sz="2400" b="1" spc="685" dirty="0">
                <a:latin typeface="微软雅黑"/>
                <a:cs typeface="微软雅黑"/>
              </a:rPr>
              <a:t> </a:t>
            </a:r>
            <a:r>
              <a:rPr sz="2400" b="1" spc="-480" dirty="0">
                <a:solidFill>
                  <a:srgbClr val="990000"/>
                </a:solidFill>
                <a:latin typeface="微软雅黑"/>
                <a:cs typeface="微软雅黑"/>
              </a:rPr>
              <a:t>CAB</a:t>
            </a:r>
            <a:endParaRPr sz="2400">
              <a:latin typeface="微软雅黑"/>
              <a:cs typeface="微软雅黑"/>
            </a:endParaRPr>
          </a:p>
          <a:p>
            <a:pPr marL="410845">
              <a:lnSpc>
                <a:spcPct val="100000"/>
              </a:lnSpc>
              <a:spcBef>
                <a:spcPts val="919"/>
              </a:spcBef>
            </a:pPr>
            <a:r>
              <a:rPr sz="1800" b="1" spc="40" dirty="0">
                <a:latin typeface="微软雅黑"/>
                <a:cs typeface="微软雅黑"/>
              </a:rPr>
              <a:t>(b)</a:t>
            </a:r>
            <a:r>
              <a:rPr sz="1800" b="1" spc="-254" dirty="0">
                <a:latin typeface="微软雅黑"/>
                <a:cs typeface="微软雅黑"/>
              </a:rPr>
              <a:t> </a:t>
            </a:r>
            <a:r>
              <a:rPr sz="1800" b="1" spc="10" dirty="0">
                <a:latin typeface="微软雅黑"/>
                <a:cs typeface="微软雅黑"/>
              </a:rPr>
              <a:t>路 径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62600" y="400507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742950" y="0"/>
                </a:moveTo>
                <a:lnTo>
                  <a:pt x="74295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742950" y="457200"/>
                </a:lnTo>
                <a:lnTo>
                  <a:pt x="742950" y="609600"/>
                </a:lnTo>
                <a:lnTo>
                  <a:pt x="990600" y="3048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62600" y="400507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152400"/>
                </a:moveTo>
                <a:lnTo>
                  <a:pt x="742950" y="152400"/>
                </a:lnTo>
                <a:lnTo>
                  <a:pt x="742950" y="0"/>
                </a:lnTo>
                <a:lnTo>
                  <a:pt x="990600" y="304800"/>
                </a:lnTo>
                <a:lnTo>
                  <a:pt x="742950" y="60960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581903" y="4179189"/>
            <a:ext cx="831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FFFFFF"/>
                </a:solidFill>
                <a:latin typeface="微软雅黑"/>
                <a:cs typeface="微软雅黑"/>
              </a:rPr>
              <a:t>加入</a:t>
            </a: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顶点</a:t>
            </a:r>
            <a:r>
              <a:rPr sz="1400" b="1" spc="-254" dirty="0">
                <a:solidFill>
                  <a:srgbClr val="FFFFFF"/>
                </a:solidFill>
                <a:latin typeface="微软雅黑"/>
                <a:cs typeface="微软雅黑"/>
              </a:rPr>
              <a:t>B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57543" y="1801495"/>
            <a:ext cx="1977389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1775"/>
              </a:spcBef>
              <a:tabLst>
                <a:tab pos="1656080" algn="l"/>
              </a:tabLst>
            </a:pPr>
            <a:r>
              <a:rPr sz="2400" b="1" spc="535" dirty="0">
                <a:latin typeface="微软雅黑"/>
                <a:cs typeface="微软雅黑"/>
              </a:rPr>
              <a:t>0  </a:t>
            </a:r>
            <a:r>
              <a:rPr sz="2400" b="1" spc="705" dirty="0">
                <a:latin typeface="微软雅黑"/>
                <a:cs typeface="微软雅黑"/>
              </a:rPr>
              <a:t> </a:t>
            </a:r>
            <a:r>
              <a:rPr sz="2400" b="1" spc="535" dirty="0">
                <a:latin typeface="微软雅黑"/>
                <a:cs typeface="微软雅黑"/>
              </a:rPr>
              <a:t>4	</a:t>
            </a:r>
            <a:r>
              <a:rPr sz="2400" b="1" spc="145" dirty="0">
                <a:solidFill>
                  <a:srgbClr val="990000"/>
                </a:solidFill>
                <a:latin typeface="微软雅黑"/>
                <a:cs typeface="微软雅黑"/>
              </a:rPr>
              <a:t>6 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61809" y="2889884"/>
            <a:ext cx="218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90" dirty="0">
                <a:latin typeface="微软雅黑"/>
                <a:cs typeface="微软雅黑"/>
              </a:rPr>
              <a:t>6 0</a:t>
            </a:r>
            <a:r>
              <a:rPr sz="2400" b="1" spc="844" dirty="0">
                <a:latin typeface="微软雅黑"/>
                <a:cs typeface="微软雅黑"/>
              </a:rPr>
              <a:t> </a:t>
            </a:r>
            <a:r>
              <a:rPr sz="2400" b="1" spc="490" dirty="0">
                <a:latin typeface="微软雅黑"/>
                <a:cs typeface="微软雅黑"/>
              </a:rPr>
              <a:t>2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95" dirty="0">
                <a:latin typeface="微软雅黑"/>
                <a:cs typeface="微软雅黑"/>
              </a:rPr>
              <a:t>  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629400" y="2438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29400" y="3810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29400" y="2438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39200" y="2438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86800" y="2438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86800" y="3810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861809" y="3383660"/>
            <a:ext cx="171894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450" dirty="0">
                <a:latin typeface="微软雅黑"/>
                <a:cs typeface="微软雅黑"/>
              </a:rPr>
              <a:t>3   7  </a:t>
            </a:r>
            <a:r>
              <a:rPr sz="2400" b="1" spc="880" dirty="0">
                <a:latin typeface="微软雅黑"/>
                <a:cs typeface="微软雅黑"/>
              </a:rPr>
              <a:t> </a:t>
            </a:r>
            <a:r>
              <a:rPr sz="2400" b="1" spc="450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26670" algn="ctr">
              <a:lnSpc>
                <a:spcPct val="100000"/>
              </a:lnSpc>
              <a:spcBef>
                <a:spcPts val="1330"/>
              </a:spcBef>
            </a:pPr>
            <a:r>
              <a:rPr sz="1800" b="1" spc="95" dirty="0">
                <a:latin typeface="微软雅黑"/>
                <a:cs typeface="微软雅黑"/>
              </a:rPr>
              <a:t>(a)</a:t>
            </a:r>
            <a:r>
              <a:rPr sz="1800" b="1" spc="275" dirty="0">
                <a:latin typeface="微软雅黑"/>
                <a:cs typeface="微软雅黑"/>
              </a:rPr>
              <a:t> </a:t>
            </a:r>
            <a:r>
              <a:rPr sz="1800" b="1" spc="10" dirty="0">
                <a:latin typeface="微软雅黑"/>
                <a:cs typeface="微软雅黑"/>
              </a:rPr>
              <a:t>路径长度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77506" y="4684014"/>
            <a:ext cx="110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微软雅黑"/>
                <a:cs typeface="微软雅黑"/>
              </a:rPr>
              <a:t>AB</a:t>
            </a:r>
            <a:r>
              <a:rPr sz="2400" b="1" spc="630" dirty="0">
                <a:latin typeface="微软雅黑"/>
                <a:cs typeface="微软雅黑"/>
              </a:rPr>
              <a:t> </a:t>
            </a:r>
            <a:r>
              <a:rPr sz="2400" b="1" spc="-480" dirty="0">
                <a:solidFill>
                  <a:srgbClr val="990000"/>
                </a:solidFill>
                <a:latin typeface="微软雅黑"/>
                <a:cs typeface="微软雅黑"/>
              </a:rPr>
              <a:t>ABC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61809" y="5181091"/>
            <a:ext cx="218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80" dirty="0">
                <a:latin typeface="微软雅黑"/>
                <a:cs typeface="微软雅黑"/>
              </a:rPr>
              <a:t>BA</a:t>
            </a:r>
            <a:r>
              <a:rPr sz="2400" b="1" spc="1125" dirty="0">
                <a:latin typeface="微软雅黑"/>
                <a:cs typeface="微软雅黑"/>
              </a:rPr>
              <a:t> </a:t>
            </a:r>
            <a:r>
              <a:rPr sz="2400" b="1" spc="265" dirty="0">
                <a:latin typeface="微软雅黑"/>
                <a:cs typeface="微软雅黑"/>
              </a:rPr>
              <a:t>BC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95" dirty="0">
                <a:latin typeface="微软雅黑"/>
                <a:cs typeface="微软雅黑"/>
              </a:rPr>
              <a:t>  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861809" y="5674867"/>
            <a:ext cx="18726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latin typeface="微软雅黑"/>
                <a:cs typeface="微软雅黑"/>
              </a:rPr>
              <a:t>CA</a:t>
            </a:r>
            <a:r>
              <a:rPr sz="2400" b="1" spc="805" dirty="0">
                <a:latin typeface="微软雅黑"/>
                <a:cs typeface="微软雅黑"/>
              </a:rPr>
              <a:t> </a:t>
            </a:r>
            <a:r>
              <a:rPr sz="2400" b="1" spc="120" dirty="0">
                <a:latin typeface="微软雅黑"/>
                <a:cs typeface="微软雅黑"/>
              </a:rPr>
              <a:t>CAB     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629400" y="4724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29400" y="6096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29400" y="4724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39200" y="4724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86800" y="4724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86800" y="6096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260081" y="6163767"/>
            <a:ext cx="94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latin typeface="微软雅黑"/>
                <a:cs typeface="微软雅黑"/>
              </a:rPr>
              <a:t>(b)</a:t>
            </a:r>
            <a:r>
              <a:rPr sz="1800" b="1" spc="-254" dirty="0">
                <a:latin typeface="微软雅黑"/>
                <a:cs typeface="微软雅黑"/>
              </a:rPr>
              <a:t> </a:t>
            </a:r>
            <a:r>
              <a:rPr sz="1800" b="1" spc="10" dirty="0">
                <a:latin typeface="微软雅黑"/>
                <a:cs typeface="微软雅黑"/>
              </a:rPr>
              <a:t>路 径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9" name="object 7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1811" y="2955035"/>
            <a:ext cx="489584" cy="365760"/>
          </a:xfrm>
          <a:custGeom>
            <a:avLst/>
            <a:gdLst/>
            <a:ahLst/>
            <a:cxnLst/>
            <a:rect l="l" t="t" r="r" b="b"/>
            <a:pathLst>
              <a:path w="489584" h="365760">
                <a:moveTo>
                  <a:pt x="244602" y="0"/>
                </a:moveTo>
                <a:lnTo>
                  <a:pt x="188505" y="4831"/>
                </a:lnTo>
                <a:lnTo>
                  <a:pt x="137015" y="18594"/>
                </a:lnTo>
                <a:lnTo>
                  <a:pt x="91599" y="40188"/>
                </a:lnTo>
                <a:lnTo>
                  <a:pt x="53724" y="68513"/>
                </a:lnTo>
                <a:lnTo>
                  <a:pt x="24854" y="102470"/>
                </a:lnTo>
                <a:lnTo>
                  <a:pt x="6458" y="140958"/>
                </a:lnTo>
                <a:lnTo>
                  <a:pt x="0" y="182879"/>
                </a:lnTo>
                <a:lnTo>
                  <a:pt x="6458" y="224801"/>
                </a:lnTo>
                <a:lnTo>
                  <a:pt x="24854" y="263289"/>
                </a:lnTo>
                <a:lnTo>
                  <a:pt x="53724" y="297246"/>
                </a:lnTo>
                <a:lnTo>
                  <a:pt x="91599" y="325571"/>
                </a:lnTo>
                <a:lnTo>
                  <a:pt x="137015" y="347165"/>
                </a:lnTo>
                <a:lnTo>
                  <a:pt x="188505" y="360928"/>
                </a:lnTo>
                <a:lnTo>
                  <a:pt x="244602" y="365759"/>
                </a:lnTo>
                <a:lnTo>
                  <a:pt x="300698" y="360928"/>
                </a:lnTo>
                <a:lnTo>
                  <a:pt x="352188" y="347165"/>
                </a:lnTo>
                <a:lnTo>
                  <a:pt x="397604" y="325571"/>
                </a:lnTo>
                <a:lnTo>
                  <a:pt x="435479" y="297246"/>
                </a:lnTo>
                <a:lnTo>
                  <a:pt x="464349" y="263289"/>
                </a:lnTo>
                <a:lnTo>
                  <a:pt x="482745" y="224801"/>
                </a:lnTo>
                <a:lnTo>
                  <a:pt x="489204" y="182879"/>
                </a:lnTo>
                <a:lnTo>
                  <a:pt x="482745" y="140958"/>
                </a:lnTo>
                <a:lnTo>
                  <a:pt x="464349" y="102470"/>
                </a:lnTo>
                <a:lnTo>
                  <a:pt x="435479" y="68513"/>
                </a:lnTo>
                <a:lnTo>
                  <a:pt x="397604" y="40188"/>
                </a:lnTo>
                <a:lnTo>
                  <a:pt x="352188" y="18594"/>
                </a:lnTo>
                <a:lnTo>
                  <a:pt x="300698" y="4831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01811" y="2955035"/>
            <a:ext cx="489584" cy="365760"/>
          </a:xfrm>
          <a:custGeom>
            <a:avLst/>
            <a:gdLst/>
            <a:ahLst/>
            <a:cxnLst/>
            <a:rect l="l" t="t" r="r" b="b"/>
            <a:pathLst>
              <a:path w="489584" h="365760">
                <a:moveTo>
                  <a:pt x="0" y="182879"/>
                </a:moveTo>
                <a:lnTo>
                  <a:pt x="6458" y="140958"/>
                </a:lnTo>
                <a:lnTo>
                  <a:pt x="24854" y="102470"/>
                </a:lnTo>
                <a:lnTo>
                  <a:pt x="53724" y="68513"/>
                </a:lnTo>
                <a:lnTo>
                  <a:pt x="91599" y="40188"/>
                </a:lnTo>
                <a:lnTo>
                  <a:pt x="137015" y="18594"/>
                </a:lnTo>
                <a:lnTo>
                  <a:pt x="188505" y="4831"/>
                </a:lnTo>
                <a:lnTo>
                  <a:pt x="244602" y="0"/>
                </a:lnTo>
                <a:lnTo>
                  <a:pt x="300698" y="4831"/>
                </a:lnTo>
                <a:lnTo>
                  <a:pt x="352188" y="18594"/>
                </a:lnTo>
                <a:lnTo>
                  <a:pt x="397604" y="40188"/>
                </a:lnTo>
                <a:lnTo>
                  <a:pt x="435479" y="68513"/>
                </a:lnTo>
                <a:lnTo>
                  <a:pt x="464349" y="102470"/>
                </a:lnTo>
                <a:lnTo>
                  <a:pt x="482745" y="140958"/>
                </a:lnTo>
                <a:lnTo>
                  <a:pt x="489204" y="182879"/>
                </a:lnTo>
                <a:lnTo>
                  <a:pt x="482745" y="224801"/>
                </a:lnTo>
                <a:lnTo>
                  <a:pt x="464349" y="263289"/>
                </a:lnTo>
                <a:lnTo>
                  <a:pt x="435479" y="297246"/>
                </a:lnTo>
                <a:lnTo>
                  <a:pt x="397604" y="325571"/>
                </a:lnTo>
                <a:lnTo>
                  <a:pt x="352188" y="347165"/>
                </a:lnTo>
                <a:lnTo>
                  <a:pt x="300698" y="360928"/>
                </a:lnTo>
                <a:lnTo>
                  <a:pt x="244602" y="365759"/>
                </a:lnTo>
                <a:lnTo>
                  <a:pt x="188505" y="360928"/>
                </a:lnTo>
                <a:lnTo>
                  <a:pt x="137015" y="347165"/>
                </a:lnTo>
                <a:lnTo>
                  <a:pt x="91599" y="325571"/>
                </a:lnTo>
                <a:lnTo>
                  <a:pt x="53724" y="297246"/>
                </a:lnTo>
                <a:lnTo>
                  <a:pt x="24854" y="263289"/>
                </a:lnTo>
                <a:lnTo>
                  <a:pt x="6458" y="224801"/>
                </a:lnTo>
                <a:lnTo>
                  <a:pt x="0" y="1828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7811" y="2939795"/>
            <a:ext cx="489584" cy="396240"/>
          </a:xfrm>
          <a:custGeom>
            <a:avLst/>
            <a:gdLst/>
            <a:ahLst/>
            <a:cxnLst/>
            <a:rect l="l" t="t" r="r" b="b"/>
            <a:pathLst>
              <a:path w="489584" h="396239">
                <a:moveTo>
                  <a:pt x="244602" y="0"/>
                </a:moveTo>
                <a:lnTo>
                  <a:pt x="195295" y="4022"/>
                </a:lnTo>
                <a:lnTo>
                  <a:pt x="149375" y="15561"/>
                </a:lnTo>
                <a:lnTo>
                  <a:pt x="107825" y="33821"/>
                </a:lnTo>
                <a:lnTo>
                  <a:pt x="71627" y="58007"/>
                </a:lnTo>
                <a:lnTo>
                  <a:pt x="41764" y="87324"/>
                </a:lnTo>
                <a:lnTo>
                  <a:pt x="19216" y="120979"/>
                </a:lnTo>
                <a:lnTo>
                  <a:pt x="4967" y="158176"/>
                </a:lnTo>
                <a:lnTo>
                  <a:pt x="0" y="198120"/>
                </a:lnTo>
                <a:lnTo>
                  <a:pt x="4967" y="238063"/>
                </a:lnTo>
                <a:lnTo>
                  <a:pt x="19216" y="275260"/>
                </a:lnTo>
                <a:lnTo>
                  <a:pt x="41764" y="308915"/>
                </a:lnTo>
                <a:lnTo>
                  <a:pt x="71628" y="338232"/>
                </a:lnTo>
                <a:lnTo>
                  <a:pt x="107825" y="362418"/>
                </a:lnTo>
                <a:lnTo>
                  <a:pt x="149375" y="380678"/>
                </a:lnTo>
                <a:lnTo>
                  <a:pt x="195295" y="392217"/>
                </a:lnTo>
                <a:lnTo>
                  <a:pt x="244602" y="396240"/>
                </a:lnTo>
                <a:lnTo>
                  <a:pt x="293908" y="392217"/>
                </a:lnTo>
                <a:lnTo>
                  <a:pt x="339828" y="380678"/>
                </a:lnTo>
                <a:lnTo>
                  <a:pt x="381378" y="362418"/>
                </a:lnTo>
                <a:lnTo>
                  <a:pt x="417576" y="338232"/>
                </a:lnTo>
                <a:lnTo>
                  <a:pt x="447439" y="308915"/>
                </a:lnTo>
                <a:lnTo>
                  <a:pt x="469987" y="275260"/>
                </a:lnTo>
                <a:lnTo>
                  <a:pt x="484236" y="238063"/>
                </a:lnTo>
                <a:lnTo>
                  <a:pt x="489204" y="198120"/>
                </a:lnTo>
                <a:lnTo>
                  <a:pt x="484236" y="158176"/>
                </a:lnTo>
                <a:lnTo>
                  <a:pt x="469987" y="120979"/>
                </a:lnTo>
                <a:lnTo>
                  <a:pt x="447439" y="87324"/>
                </a:lnTo>
                <a:lnTo>
                  <a:pt x="417576" y="58007"/>
                </a:lnTo>
                <a:lnTo>
                  <a:pt x="381378" y="33821"/>
                </a:lnTo>
                <a:lnTo>
                  <a:pt x="339828" y="15561"/>
                </a:lnTo>
                <a:lnTo>
                  <a:pt x="293908" y="4022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7811" y="2939795"/>
            <a:ext cx="489584" cy="396240"/>
          </a:xfrm>
          <a:custGeom>
            <a:avLst/>
            <a:gdLst/>
            <a:ahLst/>
            <a:cxnLst/>
            <a:rect l="l" t="t" r="r" b="b"/>
            <a:pathLst>
              <a:path w="489584" h="396239">
                <a:moveTo>
                  <a:pt x="0" y="198120"/>
                </a:moveTo>
                <a:lnTo>
                  <a:pt x="4967" y="158176"/>
                </a:lnTo>
                <a:lnTo>
                  <a:pt x="19216" y="120979"/>
                </a:lnTo>
                <a:lnTo>
                  <a:pt x="41764" y="87324"/>
                </a:lnTo>
                <a:lnTo>
                  <a:pt x="71628" y="58007"/>
                </a:lnTo>
                <a:lnTo>
                  <a:pt x="107825" y="33821"/>
                </a:lnTo>
                <a:lnTo>
                  <a:pt x="149375" y="15561"/>
                </a:lnTo>
                <a:lnTo>
                  <a:pt x="195295" y="4022"/>
                </a:lnTo>
                <a:lnTo>
                  <a:pt x="244602" y="0"/>
                </a:lnTo>
                <a:lnTo>
                  <a:pt x="293908" y="4022"/>
                </a:lnTo>
                <a:lnTo>
                  <a:pt x="339828" y="15561"/>
                </a:lnTo>
                <a:lnTo>
                  <a:pt x="381378" y="33821"/>
                </a:lnTo>
                <a:lnTo>
                  <a:pt x="417576" y="58007"/>
                </a:lnTo>
                <a:lnTo>
                  <a:pt x="447439" y="87324"/>
                </a:lnTo>
                <a:lnTo>
                  <a:pt x="469987" y="120979"/>
                </a:lnTo>
                <a:lnTo>
                  <a:pt x="484236" y="158176"/>
                </a:lnTo>
                <a:lnTo>
                  <a:pt x="489204" y="198120"/>
                </a:lnTo>
                <a:lnTo>
                  <a:pt x="484236" y="238063"/>
                </a:lnTo>
                <a:lnTo>
                  <a:pt x="469987" y="275260"/>
                </a:lnTo>
                <a:lnTo>
                  <a:pt x="447439" y="308915"/>
                </a:lnTo>
                <a:lnTo>
                  <a:pt x="417576" y="338232"/>
                </a:lnTo>
                <a:lnTo>
                  <a:pt x="381378" y="362418"/>
                </a:lnTo>
                <a:lnTo>
                  <a:pt x="339828" y="380678"/>
                </a:lnTo>
                <a:lnTo>
                  <a:pt x="293908" y="392217"/>
                </a:lnTo>
                <a:lnTo>
                  <a:pt x="244602" y="396240"/>
                </a:lnTo>
                <a:lnTo>
                  <a:pt x="195295" y="392217"/>
                </a:lnTo>
                <a:lnTo>
                  <a:pt x="149375" y="380678"/>
                </a:lnTo>
                <a:lnTo>
                  <a:pt x="107825" y="362418"/>
                </a:lnTo>
                <a:lnTo>
                  <a:pt x="71627" y="338232"/>
                </a:lnTo>
                <a:lnTo>
                  <a:pt x="41764" y="308915"/>
                </a:lnTo>
                <a:lnTo>
                  <a:pt x="19216" y="275260"/>
                </a:lnTo>
                <a:lnTo>
                  <a:pt x="4967" y="238063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00113" y="2915158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16011" y="4098035"/>
            <a:ext cx="489584" cy="379730"/>
          </a:xfrm>
          <a:custGeom>
            <a:avLst/>
            <a:gdLst/>
            <a:ahLst/>
            <a:cxnLst/>
            <a:rect l="l" t="t" r="r" b="b"/>
            <a:pathLst>
              <a:path w="489584" h="379729">
                <a:moveTo>
                  <a:pt x="244602" y="0"/>
                </a:moveTo>
                <a:lnTo>
                  <a:pt x="188505" y="5011"/>
                </a:lnTo>
                <a:lnTo>
                  <a:pt x="137015" y="19287"/>
                </a:lnTo>
                <a:lnTo>
                  <a:pt x="91599" y="41687"/>
                </a:lnTo>
                <a:lnTo>
                  <a:pt x="53724" y="71072"/>
                </a:lnTo>
                <a:lnTo>
                  <a:pt x="24854" y="106302"/>
                </a:lnTo>
                <a:lnTo>
                  <a:pt x="6458" y="146237"/>
                </a:lnTo>
                <a:lnTo>
                  <a:pt x="0" y="189737"/>
                </a:lnTo>
                <a:lnTo>
                  <a:pt x="6458" y="233238"/>
                </a:lnTo>
                <a:lnTo>
                  <a:pt x="24854" y="273173"/>
                </a:lnTo>
                <a:lnTo>
                  <a:pt x="53724" y="308403"/>
                </a:lnTo>
                <a:lnTo>
                  <a:pt x="91599" y="337788"/>
                </a:lnTo>
                <a:lnTo>
                  <a:pt x="137015" y="360188"/>
                </a:lnTo>
                <a:lnTo>
                  <a:pt x="188505" y="374464"/>
                </a:lnTo>
                <a:lnTo>
                  <a:pt x="244602" y="379475"/>
                </a:lnTo>
                <a:lnTo>
                  <a:pt x="300698" y="374464"/>
                </a:lnTo>
                <a:lnTo>
                  <a:pt x="352188" y="360188"/>
                </a:lnTo>
                <a:lnTo>
                  <a:pt x="397604" y="337788"/>
                </a:lnTo>
                <a:lnTo>
                  <a:pt x="435479" y="308403"/>
                </a:lnTo>
                <a:lnTo>
                  <a:pt x="464349" y="273173"/>
                </a:lnTo>
                <a:lnTo>
                  <a:pt x="482745" y="233238"/>
                </a:lnTo>
                <a:lnTo>
                  <a:pt x="489204" y="189737"/>
                </a:lnTo>
                <a:lnTo>
                  <a:pt x="482745" y="146237"/>
                </a:lnTo>
                <a:lnTo>
                  <a:pt x="464349" y="106302"/>
                </a:lnTo>
                <a:lnTo>
                  <a:pt x="435479" y="71072"/>
                </a:lnTo>
                <a:lnTo>
                  <a:pt x="397604" y="41687"/>
                </a:lnTo>
                <a:lnTo>
                  <a:pt x="352188" y="19287"/>
                </a:lnTo>
                <a:lnTo>
                  <a:pt x="300698" y="5011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6011" y="4098035"/>
            <a:ext cx="489584" cy="379730"/>
          </a:xfrm>
          <a:custGeom>
            <a:avLst/>
            <a:gdLst/>
            <a:ahLst/>
            <a:cxnLst/>
            <a:rect l="l" t="t" r="r" b="b"/>
            <a:pathLst>
              <a:path w="489584" h="379729">
                <a:moveTo>
                  <a:pt x="0" y="189737"/>
                </a:moveTo>
                <a:lnTo>
                  <a:pt x="6458" y="146237"/>
                </a:lnTo>
                <a:lnTo>
                  <a:pt x="24854" y="106302"/>
                </a:lnTo>
                <a:lnTo>
                  <a:pt x="53724" y="71072"/>
                </a:lnTo>
                <a:lnTo>
                  <a:pt x="91599" y="41687"/>
                </a:lnTo>
                <a:lnTo>
                  <a:pt x="137015" y="19287"/>
                </a:lnTo>
                <a:lnTo>
                  <a:pt x="188505" y="5011"/>
                </a:lnTo>
                <a:lnTo>
                  <a:pt x="244602" y="0"/>
                </a:lnTo>
                <a:lnTo>
                  <a:pt x="300698" y="5011"/>
                </a:lnTo>
                <a:lnTo>
                  <a:pt x="352188" y="19287"/>
                </a:lnTo>
                <a:lnTo>
                  <a:pt x="397604" y="41687"/>
                </a:lnTo>
                <a:lnTo>
                  <a:pt x="435479" y="71072"/>
                </a:lnTo>
                <a:lnTo>
                  <a:pt x="464349" y="106302"/>
                </a:lnTo>
                <a:lnTo>
                  <a:pt x="482745" y="146237"/>
                </a:lnTo>
                <a:lnTo>
                  <a:pt x="489204" y="189737"/>
                </a:lnTo>
                <a:lnTo>
                  <a:pt x="482745" y="233238"/>
                </a:lnTo>
                <a:lnTo>
                  <a:pt x="464349" y="273173"/>
                </a:lnTo>
                <a:lnTo>
                  <a:pt x="435479" y="308403"/>
                </a:lnTo>
                <a:lnTo>
                  <a:pt x="397604" y="337788"/>
                </a:lnTo>
                <a:lnTo>
                  <a:pt x="352188" y="360188"/>
                </a:lnTo>
                <a:lnTo>
                  <a:pt x="300698" y="374464"/>
                </a:lnTo>
                <a:lnTo>
                  <a:pt x="244602" y="379475"/>
                </a:lnTo>
                <a:lnTo>
                  <a:pt x="188505" y="374464"/>
                </a:lnTo>
                <a:lnTo>
                  <a:pt x="137015" y="360188"/>
                </a:lnTo>
                <a:lnTo>
                  <a:pt x="91599" y="337788"/>
                </a:lnTo>
                <a:lnTo>
                  <a:pt x="53724" y="308403"/>
                </a:lnTo>
                <a:lnTo>
                  <a:pt x="24854" y="273173"/>
                </a:lnTo>
                <a:lnTo>
                  <a:pt x="6458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8693" y="407035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8915" y="240588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35" dirty="0">
                <a:latin typeface="微软雅黑"/>
                <a:cs typeface="微软雅黑"/>
              </a:rPr>
              <a:t>6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4633" y="377774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35" dirty="0">
                <a:latin typeface="微软雅黑"/>
                <a:cs typeface="微软雅黑"/>
              </a:rPr>
              <a:t>3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7015" y="301548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35" dirty="0">
                <a:latin typeface="微软雅黑"/>
                <a:cs typeface="微软雅黑"/>
              </a:rPr>
              <a:t>4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8206" y="3548583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20" dirty="0">
                <a:latin typeface="微软雅黑"/>
                <a:cs typeface="微软雅黑"/>
              </a:rPr>
              <a:t>11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35011" y="2796285"/>
            <a:ext cx="1075690" cy="243840"/>
          </a:xfrm>
          <a:custGeom>
            <a:avLst/>
            <a:gdLst/>
            <a:ahLst/>
            <a:cxnLst/>
            <a:rect l="l" t="t" r="r" b="b"/>
            <a:pathLst>
              <a:path w="1075690" h="243839">
                <a:moveTo>
                  <a:pt x="656836" y="12700"/>
                </a:moveTo>
                <a:lnTo>
                  <a:pt x="569087" y="12700"/>
                </a:lnTo>
                <a:lnTo>
                  <a:pt x="585724" y="13208"/>
                </a:lnTo>
                <a:lnTo>
                  <a:pt x="602488" y="14859"/>
                </a:lnTo>
                <a:lnTo>
                  <a:pt x="654431" y="25146"/>
                </a:lnTo>
                <a:lnTo>
                  <a:pt x="707898" y="42672"/>
                </a:lnTo>
                <a:lnTo>
                  <a:pt x="743966" y="57531"/>
                </a:lnTo>
                <a:lnTo>
                  <a:pt x="780034" y="74422"/>
                </a:lnTo>
                <a:lnTo>
                  <a:pt x="815594" y="92710"/>
                </a:lnTo>
                <a:lnTo>
                  <a:pt x="850392" y="111887"/>
                </a:lnTo>
                <a:lnTo>
                  <a:pt x="884047" y="131699"/>
                </a:lnTo>
                <a:lnTo>
                  <a:pt x="1001903" y="205105"/>
                </a:lnTo>
                <a:lnTo>
                  <a:pt x="1014095" y="212598"/>
                </a:lnTo>
                <a:lnTo>
                  <a:pt x="1036320" y="225933"/>
                </a:lnTo>
                <a:lnTo>
                  <a:pt x="1046353" y="231648"/>
                </a:lnTo>
                <a:lnTo>
                  <a:pt x="1055497" y="236601"/>
                </a:lnTo>
                <a:lnTo>
                  <a:pt x="1069721" y="243459"/>
                </a:lnTo>
                <a:lnTo>
                  <a:pt x="1075309" y="232029"/>
                </a:lnTo>
                <a:lnTo>
                  <a:pt x="1061466" y="225298"/>
                </a:lnTo>
                <a:lnTo>
                  <a:pt x="1052576" y="220599"/>
                </a:lnTo>
                <a:lnTo>
                  <a:pt x="1042797" y="215011"/>
                </a:lnTo>
                <a:lnTo>
                  <a:pt x="1032129" y="208788"/>
                </a:lnTo>
                <a:lnTo>
                  <a:pt x="1008634" y="194310"/>
                </a:lnTo>
                <a:lnTo>
                  <a:pt x="995807" y="186182"/>
                </a:lnTo>
                <a:lnTo>
                  <a:pt x="982345" y="177800"/>
                </a:lnTo>
                <a:lnTo>
                  <a:pt x="923036" y="140462"/>
                </a:lnTo>
                <a:lnTo>
                  <a:pt x="856488" y="100838"/>
                </a:lnTo>
                <a:lnTo>
                  <a:pt x="821436" y="81407"/>
                </a:lnTo>
                <a:lnTo>
                  <a:pt x="785495" y="62865"/>
                </a:lnTo>
                <a:lnTo>
                  <a:pt x="748919" y="45847"/>
                </a:lnTo>
                <a:lnTo>
                  <a:pt x="712343" y="30734"/>
                </a:lnTo>
                <a:lnTo>
                  <a:pt x="675640" y="18034"/>
                </a:lnTo>
                <a:lnTo>
                  <a:pt x="657352" y="12827"/>
                </a:lnTo>
                <a:lnTo>
                  <a:pt x="656836" y="12700"/>
                </a:lnTo>
                <a:close/>
              </a:path>
              <a:path w="1075690" h="243839">
                <a:moveTo>
                  <a:pt x="31115" y="187452"/>
                </a:moveTo>
                <a:lnTo>
                  <a:pt x="0" y="234950"/>
                </a:lnTo>
                <a:lnTo>
                  <a:pt x="56642" y="231394"/>
                </a:lnTo>
                <a:lnTo>
                  <a:pt x="50739" y="221234"/>
                </a:lnTo>
                <a:lnTo>
                  <a:pt x="36068" y="221234"/>
                </a:lnTo>
                <a:lnTo>
                  <a:pt x="29718" y="210312"/>
                </a:lnTo>
                <a:lnTo>
                  <a:pt x="40687" y="203930"/>
                </a:lnTo>
                <a:lnTo>
                  <a:pt x="31115" y="187452"/>
                </a:lnTo>
                <a:close/>
              </a:path>
              <a:path w="1075690" h="243839">
                <a:moveTo>
                  <a:pt x="40687" y="203930"/>
                </a:moveTo>
                <a:lnTo>
                  <a:pt x="29718" y="210312"/>
                </a:lnTo>
                <a:lnTo>
                  <a:pt x="36068" y="221234"/>
                </a:lnTo>
                <a:lnTo>
                  <a:pt x="47042" y="214869"/>
                </a:lnTo>
                <a:lnTo>
                  <a:pt x="40687" y="203930"/>
                </a:lnTo>
                <a:close/>
              </a:path>
              <a:path w="1075690" h="243839">
                <a:moveTo>
                  <a:pt x="47042" y="214869"/>
                </a:moveTo>
                <a:lnTo>
                  <a:pt x="36068" y="221234"/>
                </a:lnTo>
                <a:lnTo>
                  <a:pt x="50739" y="221234"/>
                </a:lnTo>
                <a:lnTo>
                  <a:pt x="47042" y="214869"/>
                </a:lnTo>
                <a:close/>
              </a:path>
              <a:path w="1075690" h="243839">
                <a:moveTo>
                  <a:pt x="568960" y="0"/>
                </a:moveTo>
                <a:lnTo>
                  <a:pt x="517779" y="3048"/>
                </a:lnTo>
                <a:lnTo>
                  <a:pt x="465709" y="11557"/>
                </a:lnTo>
                <a:lnTo>
                  <a:pt x="395605" y="30353"/>
                </a:lnTo>
                <a:lnTo>
                  <a:pt x="324358" y="56642"/>
                </a:lnTo>
                <a:lnTo>
                  <a:pt x="288544" y="72009"/>
                </a:lnTo>
                <a:lnTo>
                  <a:pt x="252476" y="88773"/>
                </a:lnTo>
                <a:lnTo>
                  <a:pt x="216281" y="106680"/>
                </a:lnTo>
                <a:lnTo>
                  <a:pt x="179832" y="125730"/>
                </a:lnTo>
                <a:lnTo>
                  <a:pt x="143256" y="145542"/>
                </a:lnTo>
                <a:lnTo>
                  <a:pt x="106807" y="165862"/>
                </a:lnTo>
                <a:lnTo>
                  <a:pt x="70104" y="186817"/>
                </a:lnTo>
                <a:lnTo>
                  <a:pt x="40687" y="203930"/>
                </a:lnTo>
                <a:lnTo>
                  <a:pt x="47042" y="214869"/>
                </a:lnTo>
                <a:lnTo>
                  <a:pt x="113030" y="176911"/>
                </a:lnTo>
                <a:lnTo>
                  <a:pt x="149479" y="156591"/>
                </a:lnTo>
                <a:lnTo>
                  <a:pt x="185928" y="136906"/>
                </a:lnTo>
                <a:lnTo>
                  <a:pt x="222123" y="117983"/>
                </a:lnTo>
                <a:lnTo>
                  <a:pt x="258064" y="100203"/>
                </a:lnTo>
                <a:lnTo>
                  <a:pt x="293878" y="83566"/>
                </a:lnTo>
                <a:lnTo>
                  <a:pt x="329438" y="68326"/>
                </a:lnTo>
                <a:lnTo>
                  <a:pt x="399796" y="42418"/>
                </a:lnTo>
                <a:lnTo>
                  <a:pt x="468630" y="23876"/>
                </a:lnTo>
                <a:lnTo>
                  <a:pt x="519303" y="15621"/>
                </a:lnTo>
                <a:lnTo>
                  <a:pt x="569087" y="12700"/>
                </a:lnTo>
                <a:lnTo>
                  <a:pt x="656836" y="12700"/>
                </a:lnTo>
                <a:lnTo>
                  <a:pt x="639318" y="8382"/>
                </a:lnTo>
                <a:lnTo>
                  <a:pt x="621284" y="4826"/>
                </a:lnTo>
                <a:lnTo>
                  <a:pt x="603631" y="2159"/>
                </a:lnTo>
                <a:lnTo>
                  <a:pt x="586105" y="635"/>
                </a:lnTo>
                <a:lnTo>
                  <a:pt x="568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7645" y="3252470"/>
            <a:ext cx="1074420" cy="166370"/>
          </a:xfrm>
          <a:custGeom>
            <a:avLst/>
            <a:gdLst/>
            <a:ahLst/>
            <a:cxnLst/>
            <a:rect l="l" t="t" r="r" b="b"/>
            <a:pathLst>
              <a:path w="1074420" h="166370">
                <a:moveTo>
                  <a:pt x="2286" y="0"/>
                </a:moveTo>
                <a:lnTo>
                  <a:pt x="0" y="12446"/>
                </a:lnTo>
                <a:lnTo>
                  <a:pt x="36576" y="19431"/>
                </a:lnTo>
                <a:lnTo>
                  <a:pt x="474726" y="112141"/>
                </a:lnTo>
                <a:lnTo>
                  <a:pt x="599440" y="135890"/>
                </a:lnTo>
                <a:lnTo>
                  <a:pt x="686308" y="150241"/>
                </a:lnTo>
                <a:lnTo>
                  <a:pt x="739140" y="157734"/>
                </a:lnTo>
                <a:lnTo>
                  <a:pt x="786638" y="162941"/>
                </a:lnTo>
                <a:lnTo>
                  <a:pt x="827786" y="165735"/>
                </a:lnTo>
                <a:lnTo>
                  <a:pt x="845693" y="166116"/>
                </a:lnTo>
                <a:lnTo>
                  <a:pt x="862076" y="165862"/>
                </a:lnTo>
                <a:lnTo>
                  <a:pt x="906272" y="162560"/>
                </a:lnTo>
                <a:lnTo>
                  <a:pt x="952357" y="153416"/>
                </a:lnTo>
                <a:lnTo>
                  <a:pt x="845439" y="153416"/>
                </a:lnTo>
                <a:lnTo>
                  <a:pt x="828040" y="153035"/>
                </a:lnTo>
                <a:lnTo>
                  <a:pt x="787654" y="150241"/>
                </a:lnTo>
                <a:lnTo>
                  <a:pt x="740664" y="145034"/>
                </a:lnTo>
                <a:lnTo>
                  <a:pt x="660273" y="133350"/>
                </a:lnTo>
                <a:lnTo>
                  <a:pt x="571246" y="117856"/>
                </a:lnTo>
                <a:lnTo>
                  <a:pt x="413385" y="86868"/>
                </a:lnTo>
                <a:lnTo>
                  <a:pt x="39116" y="6985"/>
                </a:lnTo>
                <a:lnTo>
                  <a:pt x="2286" y="0"/>
                </a:lnTo>
                <a:close/>
              </a:path>
              <a:path w="1074420" h="166370">
                <a:moveTo>
                  <a:pt x="1032344" y="85456"/>
                </a:moveTo>
                <a:lnTo>
                  <a:pt x="1000252" y="117475"/>
                </a:lnTo>
                <a:lnTo>
                  <a:pt x="960501" y="137414"/>
                </a:lnTo>
                <a:lnTo>
                  <a:pt x="917194" y="148209"/>
                </a:lnTo>
                <a:lnTo>
                  <a:pt x="876681" y="152527"/>
                </a:lnTo>
                <a:lnTo>
                  <a:pt x="845439" y="153416"/>
                </a:lnTo>
                <a:lnTo>
                  <a:pt x="952357" y="153416"/>
                </a:lnTo>
                <a:lnTo>
                  <a:pt x="992759" y="137033"/>
                </a:lnTo>
                <a:lnTo>
                  <a:pt x="1033018" y="104902"/>
                </a:lnTo>
                <a:lnTo>
                  <a:pt x="1042797" y="92710"/>
                </a:lnTo>
                <a:lnTo>
                  <a:pt x="1043051" y="92456"/>
                </a:lnTo>
                <a:lnTo>
                  <a:pt x="1043178" y="92075"/>
                </a:lnTo>
                <a:lnTo>
                  <a:pt x="1046359" y="86106"/>
                </a:lnTo>
                <a:lnTo>
                  <a:pt x="1032002" y="86106"/>
                </a:lnTo>
                <a:lnTo>
                  <a:pt x="1032344" y="85456"/>
                </a:lnTo>
                <a:close/>
              </a:path>
              <a:path w="1074420" h="166370">
                <a:moveTo>
                  <a:pt x="1070199" y="62992"/>
                </a:moveTo>
                <a:lnTo>
                  <a:pt x="1044194" y="62992"/>
                </a:lnTo>
                <a:lnTo>
                  <a:pt x="1055497" y="68961"/>
                </a:lnTo>
                <a:lnTo>
                  <a:pt x="1049738" y="79765"/>
                </a:lnTo>
                <a:lnTo>
                  <a:pt x="1068451" y="87503"/>
                </a:lnTo>
                <a:lnTo>
                  <a:pt x="1070199" y="62992"/>
                </a:lnTo>
                <a:close/>
              </a:path>
              <a:path w="1074420" h="166370">
                <a:moveTo>
                  <a:pt x="1032637" y="85090"/>
                </a:moveTo>
                <a:lnTo>
                  <a:pt x="1032344" y="85456"/>
                </a:lnTo>
                <a:lnTo>
                  <a:pt x="1032002" y="86106"/>
                </a:lnTo>
                <a:lnTo>
                  <a:pt x="1032637" y="85090"/>
                </a:lnTo>
                <a:close/>
              </a:path>
              <a:path w="1074420" h="166370">
                <a:moveTo>
                  <a:pt x="1046900" y="85090"/>
                </a:moveTo>
                <a:lnTo>
                  <a:pt x="1032637" y="85090"/>
                </a:lnTo>
                <a:lnTo>
                  <a:pt x="1032002" y="86106"/>
                </a:lnTo>
                <a:lnTo>
                  <a:pt x="1046359" y="86106"/>
                </a:lnTo>
                <a:lnTo>
                  <a:pt x="1046900" y="85090"/>
                </a:lnTo>
                <a:close/>
              </a:path>
              <a:path w="1074420" h="166370">
                <a:moveTo>
                  <a:pt x="1037923" y="74879"/>
                </a:moveTo>
                <a:lnTo>
                  <a:pt x="1032344" y="85456"/>
                </a:lnTo>
                <a:lnTo>
                  <a:pt x="1032637" y="85090"/>
                </a:lnTo>
                <a:lnTo>
                  <a:pt x="1046900" y="85090"/>
                </a:lnTo>
                <a:lnTo>
                  <a:pt x="1049738" y="79765"/>
                </a:lnTo>
                <a:lnTo>
                  <a:pt x="1037923" y="74879"/>
                </a:lnTo>
                <a:close/>
              </a:path>
              <a:path w="1074420" h="166370">
                <a:moveTo>
                  <a:pt x="1044194" y="62992"/>
                </a:moveTo>
                <a:lnTo>
                  <a:pt x="1037923" y="74879"/>
                </a:lnTo>
                <a:lnTo>
                  <a:pt x="1049738" y="79765"/>
                </a:lnTo>
                <a:lnTo>
                  <a:pt x="1055497" y="68961"/>
                </a:lnTo>
                <a:lnTo>
                  <a:pt x="1044194" y="62992"/>
                </a:lnTo>
                <a:close/>
              </a:path>
              <a:path w="1074420" h="166370">
                <a:moveTo>
                  <a:pt x="1074166" y="7366"/>
                </a:moveTo>
                <a:lnTo>
                  <a:pt x="1021461" y="68072"/>
                </a:lnTo>
                <a:lnTo>
                  <a:pt x="1037923" y="74879"/>
                </a:lnTo>
                <a:lnTo>
                  <a:pt x="1044194" y="62992"/>
                </a:lnTo>
                <a:lnTo>
                  <a:pt x="1070199" y="62992"/>
                </a:lnTo>
                <a:lnTo>
                  <a:pt x="1074166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4865" y="3328289"/>
            <a:ext cx="846455" cy="770255"/>
          </a:xfrm>
          <a:custGeom>
            <a:avLst/>
            <a:gdLst/>
            <a:ahLst/>
            <a:cxnLst/>
            <a:rect l="l" t="t" r="r" b="b"/>
            <a:pathLst>
              <a:path w="846454" h="770254">
                <a:moveTo>
                  <a:pt x="817570" y="727157"/>
                </a:moveTo>
                <a:lnTo>
                  <a:pt x="800354" y="735838"/>
                </a:lnTo>
                <a:lnTo>
                  <a:pt x="845947" y="769747"/>
                </a:lnTo>
                <a:lnTo>
                  <a:pt x="845807" y="738505"/>
                </a:lnTo>
                <a:lnTo>
                  <a:pt x="823087" y="738505"/>
                </a:lnTo>
                <a:lnTo>
                  <a:pt x="817570" y="727157"/>
                </a:lnTo>
                <a:close/>
              </a:path>
              <a:path w="846454" h="770254">
                <a:moveTo>
                  <a:pt x="828933" y="721428"/>
                </a:moveTo>
                <a:lnTo>
                  <a:pt x="817570" y="727157"/>
                </a:lnTo>
                <a:lnTo>
                  <a:pt x="823087" y="738505"/>
                </a:lnTo>
                <a:lnTo>
                  <a:pt x="834516" y="732917"/>
                </a:lnTo>
                <a:lnTo>
                  <a:pt x="828933" y="721428"/>
                </a:lnTo>
                <a:close/>
              </a:path>
              <a:path w="846454" h="770254">
                <a:moveTo>
                  <a:pt x="845693" y="712978"/>
                </a:moveTo>
                <a:lnTo>
                  <a:pt x="828933" y="721428"/>
                </a:lnTo>
                <a:lnTo>
                  <a:pt x="834516" y="732917"/>
                </a:lnTo>
                <a:lnTo>
                  <a:pt x="823087" y="738505"/>
                </a:lnTo>
                <a:lnTo>
                  <a:pt x="845807" y="738505"/>
                </a:lnTo>
                <a:lnTo>
                  <a:pt x="845693" y="712978"/>
                </a:lnTo>
                <a:close/>
              </a:path>
              <a:path w="846454" h="770254">
                <a:moveTo>
                  <a:pt x="3175" y="0"/>
                </a:moveTo>
                <a:lnTo>
                  <a:pt x="0" y="12319"/>
                </a:lnTo>
                <a:lnTo>
                  <a:pt x="79883" y="33147"/>
                </a:lnTo>
                <a:lnTo>
                  <a:pt x="152781" y="53213"/>
                </a:lnTo>
                <a:lnTo>
                  <a:pt x="224282" y="75057"/>
                </a:lnTo>
                <a:lnTo>
                  <a:pt x="293751" y="99441"/>
                </a:lnTo>
                <a:lnTo>
                  <a:pt x="360426" y="127507"/>
                </a:lnTo>
                <a:lnTo>
                  <a:pt x="423545" y="159766"/>
                </a:lnTo>
                <a:lnTo>
                  <a:pt x="482600" y="197358"/>
                </a:lnTo>
                <a:lnTo>
                  <a:pt x="537083" y="241172"/>
                </a:lnTo>
                <a:lnTo>
                  <a:pt x="574929" y="280924"/>
                </a:lnTo>
                <a:lnTo>
                  <a:pt x="599694" y="312166"/>
                </a:lnTo>
                <a:lnTo>
                  <a:pt x="623570" y="346202"/>
                </a:lnTo>
                <a:lnTo>
                  <a:pt x="658114" y="401828"/>
                </a:lnTo>
                <a:lnTo>
                  <a:pt x="680085" y="440690"/>
                </a:lnTo>
                <a:lnTo>
                  <a:pt x="701167" y="480314"/>
                </a:lnTo>
                <a:lnTo>
                  <a:pt x="721233" y="520192"/>
                </a:lnTo>
                <a:lnTo>
                  <a:pt x="740283" y="559689"/>
                </a:lnTo>
                <a:lnTo>
                  <a:pt x="758317" y="598170"/>
                </a:lnTo>
                <a:lnTo>
                  <a:pt x="783082" y="652399"/>
                </a:lnTo>
                <a:lnTo>
                  <a:pt x="790702" y="669417"/>
                </a:lnTo>
                <a:lnTo>
                  <a:pt x="798195" y="685673"/>
                </a:lnTo>
                <a:lnTo>
                  <a:pt x="805053" y="701040"/>
                </a:lnTo>
                <a:lnTo>
                  <a:pt x="811911" y="715518"/>
                </a:lnTo>
                <a:lnTo>
                  <a:pt x="817570" y="727157"/>
                </a:lnTo>
                <a:lnTo>
                  <a:pt x="828933" y="721428"/>
                </a:lnTo>
                <a:lnTo>
                  <a:pt x="823468" y="710184"/>
                </a:lnTo>
                <a:lnTo>
                  <a:pt x="816737" y="695833"/>
                </a:lnTo>
                <a:lnTo>
                  <a:pt x="809752" y="680339"/>
                </a:lnTo>
                <a:lnTo>
                  <a:pt x="802259" y="664210"/>
                </a:lnTo>
                <a:lnTo>
                  <a:pt x="794639" y="647192"/>
                </a:lnTo>
                <a:lnTo>
                  <a:pt x="769747" y="592709"/>
                </a:lnTo>
                <a:lnTo>
                  <a:pt x="751713" y="554228"/>
                </a:lnTo>
                <a:lnTo>
                  <a:pt x="732536" y="514477"/>
                </a:lnTo>
                <a:lnTo>
                  <a:pt x="712343" y="474345"/>
                </a:lnTo>
                <a:lnTo>
                  <a:pt x="691134" y="434340"/>
                </a:lnTo>
                <a:lnTo>
                  <a:pt x="668909" y="395097"/>
                </a:lnTo>
                <a:lnTo>
                  <a:pt x="645922" y="357378"/>
                </a:lnTo>
                <a:lnTo>
                  <a:pt x="621919" y="321437"/>
                </a:lnTo>
                <a:lnTo>
                  <a:pt x="597154" y="288036"/>
                </a:lnTo>
                <a:lnTo>
                  <a:pt x="571627" y="257810"/>
                </a:lnTo>
                <a:lnTo>
                  <a:pt x="518159" y="208279"/>
                </a:lnTo>
                <a:lnTo>
                  <a:pt x="460248" y="167005"/>
                </a:lnTo>
                <a:lnTo>
                  <a:pt x="398018" y="131572"/>
                </a:lnTo>
                <a:lnTo>
                  <a:pt x="332105" y="101219"/>
                </a:lnTo>
                <a:lnTo>
                  <a:pt x="263398" y="74803"/>
                </a:lnTo>
                <a:lnTo>
                  <a:pt x="192278" y="51689"/>
                </a:lnTo>
                <a:lnTo>
                  <a:pt x="83058" y="20828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65213" y="3336035"/>
            <a:ext cx="557530" cy="999490"/>
          </a:xfrm>
          <a:custGeom>
            <a:avLst/>
            <a:gdLst/>
            <a:ahLst/>
            <a:cxnLst/>
            <a:rect l="l" t="t" r="r" b="b"/>
            <a:pathLst>
              <a:path w="557529" h="999489">
                <a:moveTo>
                  <a:pt x="31207" y="49282"/>
                </a:moveTo>
                <a:lnTo>
                  <a:pt x="18681" y="51217"/>
                </a:lnTo>
                <a:lnTo>
                  <a:pt x="21335" y="70103"/>
                </a:lnTo>
                <a:lnTo>
                  <a:pt x="24002" y="92075"/>
                </a:lnTo>
                <a:lnTo>
                  <a:pt x="27050" y="115824"/>
                </a:lnTo>
                <a:lnTo>
                  <a:pt x="29971" y="140969"/>
                </a:lnTo>
                <a:lnTo>
                  <a:pt x="36448" y="195072"/>
                </a:lnTo>
                <a:lnTo>
                  <a:pt x="39750" y="223773"/>
                </a:lnTo>
                <a:lnTo>
                  <a:pt x="43433" y="253364"/>
                </a:lnTo>
                <a:lnTo>
                  <a:pt x="47116" y="283717"/>
                </a:lnTo>
                <a:lnTo>
                  <a:pt x="54863" y="346328"/>
                </a:lnTo>
                <a:lnTo>
                  <a:pt x="63499" y="410336"/>
                </a:lnTo>
                <a:lnTo>
                  <a:pt x="72897" y="474725"/>
                </a:lnTo>
                <a:lnTo>
                  <a:pt x="82930" y="538099"/>
                </a:lnTo>
                <a:lnTo>
                  <a:pt x="93979" y="599821"/>
                </a:lnTo>
                <a:lnTo>
                  <a:pt x="105917" y="658368"/>
                </a:lnTo>
                <a:lnTo>
                  <a:pt x="118744" y="712851"/>
                </a:lnTo>
                <a:lnTo>
                  <a:pt x="132714" y="762127"/>
                </a:lnTo>
                <a:lnTo>
                  <a:pt x="147827" y="805307"/>
                </a:lnTo>
                <a:lnTo>
                  <a:pt x="164210" y="840994"/>
                </a:lnTo>
                <a:lnTo>
                  <a:pt x="191261" y="883666"/>
                </a:lnTo>
                <a:lnTo>
                  <a:pt x="221233" y="918337"/>
                </a:lnTo>
                <a:lnTo>
                  <a:pt x="253618" y="945515"/>
                </a:lnTo>
                <a:lnTo>
                  <a:pt x="288289" y="965962"/>
                </a:lnTo>
                <a:lnTo>
                  <a:pt x="337438" y="984376"/>
                </a:lnTo>
                <a:lnTo>
                  <a:pt x="388873" y="994537"/>
                </a:lnTo>
                <a:lnTo>
                  <a:pt x="442086" y="998601"/>
                </a:lnTo>
                <a:lnTo>
                  <a:pt x="469137" y="998982"/>
                </a:lnTo>
                <a:lnTo>
                  <a:pt x="496315" y="998601"/>
                </a:lnTo>
                <a:lnTo>
                  <a:pt x="557402" y="996188"/>
                </a:lnTo>
                <a:lnTo>
                  <a:pt x="557006" y="986282"/>
                </a:lnTo>
                <a:lnTo>
                  <a:pt x="469010" y="986282"/>
                </a:lnTo>
                <a:lnTo>
                  <a:pt x="442340" y="985901"/>
                </a:lnTo>
                <a:lnTo>
                  <a:pt x="390143" y="981963"/>
                </a:lnTo>
                <a:lnTo>
                  <a:pt x="340359" y="972057"/>
                </a:lnTo>
                <a:lnTo>
                  <a:pt x="293623" y="954404"/>
                </a:lnTo>
                <a:lnTo>
                  <a:pt x="260603" y="934974"/>
                </a:lnTo>
                <a:lnTo>
                  <a:pt x="229869" y="908938"/>
                </a:lnTo>
                <a:lnTo>
                  <a:pt x="201294" y="875919"/>
                </a:lnTo>
                <a:lnTo>
                  <a:pt x="175259" y="834644"/>
                </a:lnTo>
                <a:lnTo>
                  <a:pt x="152018" y="780160"/>
                </a:lnTo>
                <a:lnTo>
                  <a:pt x="137794" y="734568"/>
                </a:lnTo>
                <a:lnTo>
                  <a:pt x="124586" y="683133"/>
                </a:lnTo>
                <a:lnTo>
                  <a:pt x="112140" y="626872"/>
                </a:lnTo>
                <a:lnTo>
                  <a:pt x="100837" y="566928"/>
                </a:lnTo>
                <a:lnTo>
                  <a:pt x="85343" y="472694"/>
                </a:lnTo>
                <a:lnTo>
                  <a:pt x="76072" y="408431"/>
                </a:lnTo>
                <a:lnTo>
                  <a:pt x="67563" y="344678"/>
                </a:lnTo>
                <a:lnTo>
                  <a:pt x="59689" y="282194"/>
                </a:lnTo>
                <a:lnTo>
                  <a:pt x="56006" y="251840"/>
                </a:lnTo>
                <a:lnTo>
                  <a:pt x="52323" y="222250"/>
                </a:lnTo>
                <a:lnTo>
                  <a:pt x="49021" y="193547"/>
                </a:lnTo>
                <a:lnTo>
                  <a:pt x="42544" y="139446"/>
                </a:lnTo>
                <a:lnTo>
                  <a:pt x="39623" y="114300"/>
                </a:lnTo>
                <a:lnTo>
                  <a:pt x="36702" y="90550"/>
                </a:lnTo>
                <a:lnTo>
                  <a:pt x="33908" y="68579"/>
                </a:lnTo>
                <a:lnTo>
                  <a:pt x="31207" y="49282"/>
                </a:lnTo>
                <a:close/>
              </a:path>
              <a:path w="557529" h="999489">
                <a:moveTo>
                  <a:pt x="556894" y="983488"/>
                </a:moveTo>
                <a:lnTo>
                  <a:pt x="495934" y="985901"/>
                </a:lnTo>
                <a:lnTo>
                  <a:pt x="469010" y="986282"/>
                </a:lnTo>
                <a:lnTo>
                  <a:pt x="557006" y="986282"/>
                </a:lnTo>
                <a:lnTo>
                  <a:pt x="556894" y="983488"/>
                </a:lnTo>
                <a:close/>
              </a:path>
              <a:path w="557529" h="999489">
                <a:moveTo>
                  <a:pt x="17398" y="0"/>
                </a:moveTo>
                <a:lnTo>
                  <a:pt x="0" y="54101"/>
                </a:lnTo>
                <a:lnTo>
                  <a:pt x="18681" y="51217"/>
                </a:lnTo>
                <a:lnTo>
                  <a:pt x="16890" y="38481"/>
                </a:lnTo>
                <a:lnTo>
                  <a:pt x="29463" y="36829"/>
                </a:lnTo>
                <a:lnTo>
                  <a:pt x="43432" y="36829"/>
                </a:lnTo>
                <a:lnTo>
                  <a:pt x="17398" y="0"/>
                </a:lnTo>
                <a:close/>
              </a:path>
              <a:path w="557529" h="999489">
                <a:moveTo>
                  <a:pt x="29463" y="36829"/>
                </a:moveTo>
                <a:lnTo>
                  <a:pt x="16890" y="38481"/>
                </a:lnTo>
                <a:lnTo>
                  <a:pt x="18681" y="51217"/>
                </a:lnTo>
                <a:lnTo>
                  <a:pt x="31207" y="49282"/>
                </a:lnTo>
                <a:lnTo>
                  <a:pt x="29463" y="36829"/>
                </a:lnTo>
                <a:close/>
              </a:path>
              <a:path w="557529" h="999489">
                <a:moveTo>
                  <a:pt x="43432" y="36829"/>
                </a:moveTo>
                <a:lnTo>
                  <a:pt x="29463" y="36829"/>
                </a:lnTo>
                <a:lnTo>
                  <a:pt x="31207" y="49282"/>
                </a:lnTo>
                <a:lnTo>
                  <a:pt x="50164" y="46354"/>
                </a:lnTo>
                <a:lnTo>
                  <a:pt x="43432" y="36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73211" y="3327908"/>
            <a:ext cx="590550" cy="846455"/>
          </a:xfrm>
          <a:custGeom>
            <a:avLst/>
            <a:gdLst/>
            <a:ahLst/>
            <a:cxnLst/>
            <a:rect l="l" t="t" r="r" b="b"/>
            <a:pathLst>
              <a:path w="590550" h="846454">
                <a:moveTo>
                  <a:pt x="44068" y="779145"/>
                </a:moveTo>
                <a:lnTo>
                  <a:pt x="0" y="846328"/>
                </a:lnTo>
                <a:lnTo>
                  <a:pt x="75564" y="819022"/>
                </a:lnTo>
                <a:lnTo>
                  <a:pt x="69947" y="811911"/>
                </a:lnTo>
                <a:lnTo>
                  <a:pt x="53720" y="811911"/>
                </a:lnTo>
                <a:lnTo>
                  <a:pt x="45973" y="801878"/>
                </a:lnTo>
                <a:lnTo>
                  <a:pt x="55932" y="794166"/>
                </a:lnTo>
                <a:lnTo>
                  <a:pt x="44068" y="779145"/>
                </a:lnTo>
                <a:close/>
              </a:path>
              <a:path w="590550" h="846454">
                <a:moveTo>
                  <a:pt x="55932" y="794166"/>
                </a:moveTo>
                <a:lnTo>
                  <a:pt x="45973" y="801878"/>
                </a:lnTo>
                <a:lnTo>
                  <a:pt x="53720" y="811911"/>
                </a:lnTo>
                <a:lnTo>
                  <a:pt x="63795" y="804121"/>
                </a:lnTo>
                <a:lnTo>
                  <a:pt x="55932" y="794166"/>
                </a:lnTo>
                <a:close/>
              </a:path>
              <a:path w="590550" h="846454">
                <a:moveTo>
                  <a:pt x="63795" y="804121"/>
                </a:moveTo>
                <a:lnTo>
                  <a:pt x="53720" y="811911"/>
                </a:lnTo>
                <a:lnTo>
                  <a:pt x="69947" y="811911"/>
                </a:lnTo>
                <a:lnTo>
                  <a:pt x="63795" y="804121"/>
                </a:lnTo>
                <a:close/>
              </a:path>
              <a:path w="590550" h="846454">
                <a:moveTo>
                  <a:pt x="536828" y="0"/>
                </a:moveTo>
                <a:lnTo>
                  <a:pt x="524890" y="4317"/>
                </a:lnTo>
                <a:lnTo>
                  <a:pt x="543432" y="55626"/>
                </a:lnTo>
                <a:lnTo>
                  <a:pt x="551052" y="78232"/>
                </a:lnTo>
                <a:lnTo>
                  <a:pt x="564387" y="123571"/>
                </a:lnTo>
                <a:lnTo>
                  <a:pt x="573912" y="169291"/>
                </a:lnTo>
                <a:lnTo>
                  <a:pt x="577976" y="215519"/>
                </a:lnTo>
                <a:lnTo>
                  <a:pt x="577341" y="238886"/>
                </a:lnTo>
                <a:lnTo>
                  <a:pt x="570483" y="286385"/>
                </a:lnTo>
                <a:lnTo>
                  <a:pt x="559434" y="322961"/>
                </a:lnTo>
                <a:lnTo>
                  <a:pt x="542543" y="360299"/>
                </a:lnTo>
                <a:lnTo>
                  <a:pt x="518667" y="399034"/>
                </a:lnTo>
                <a:lnTo>
                  <a:pt x="483488" y="441579"/>
                </a:lnTo>
                <a:lnTo>
                  <a:pt x="453897" y="472186"/>
                </a:lnTo>
                <a:lnTo>
                  <a:pt x="420369" y="504063"/>
                </a:lnTo>
                <a:lnTo>
                  <a:pt x="383793" y="536956"/>
                </a:lnTo>
                <a:lnTo>
                  <a:pt x="344677" y="570230"/>
                </a:lnTo>
                <a:lnTo>
                  <a:pt x="304037" y="603631"/>
                </a:lnTo>
                <a:lnTo>
                  <a:pt x="262508" y="636524"/>
                </a:lnTo>
                <a:lnTo>
                  <a:pt x="221106" y="668782"/>
                </a:lnTo>
                <a:lnTo>
                  <a:pt x="180466" y="699897"/>
                </a:lnTo>
                <a:lnTo>
                  <a:pt x="87121" y="770255"/>
                </a:lnTo>
                <a:lnTo>
                  <a:pt x="70738" y="782701"/>
                </a:lnTo>
                <a:lnTo>
                  <a:pt x="55932" y="794166"/>
                </a:lnTo>
                <a:lnTo>
                  <a:pt x="63795" y="804121"/>
                </a:lnTo>
                <a:lnTo>
                  <a:pt x="78358" y="792861"/>
                </a:lnTo>
                <a:lnTo>
                  <a:pt x="94741" y="780415"/>
                </a:lnTo>
                <a:lnTo>
                  <a:pt x="188213" y="710057"/>
                </a:lnTo>
                <a:lnTo>
                  <a:pt x="270509" y="646557"/>
                </a:lnTo>
                <a:lnTo>
                  <a:pt x="312038" y="613410"/>
                </a:lnTo>
                <a:lnTo>
                  <a:pt x="352805" y="579882"/>
                </a:lnTo>
                <a:lnTo>
                  <a:pt x="392175" y="546481"/>
                </a:lnTo>
                <a:lnTo>
                  <a:pt x="429005" y="513461"/>
                </a:lnTo>
                <a:lnTo>
                  <a:pt x="462914" y="481076"/>
                </a:lnTo>
                <a:lnTo>
                  <a:pt x="493013" y="449961"/>
                </a:lnTo>
                <a:lnTo>
                  <a:pt x="518413" y="420370"/>
                </a:lnTo>
                <a:lnTo>
                  <a:pt x="546480" y="379222"/>
                </a:lnTo>
                <a:lnTo>
                  <a:pt x="566292" y="339979"/>
                </a:lnTo>
                <a:lnTo>
                  <a:pt x="579754" y="301498"/>
                </a:lnTo>
                <a:lnTo>
                  <a:pt x="587628" y="263779"/>
                </a:lnTo>
                <a:lnTo>
                  <a:pt x="590549" y="214757"/>
                </a:lnTo>
                <a:lnTo>
                  <a:pt x="589279" y="190754"/>
                </a:lnTo>
                <a:lnTo>
                  <a:pt x="582167" y="143510"/>
                </a:lnTo>
                <a:lnTo>
                  <a:pt x="570356" y="97028"/>
                </a:lnTo>
                <a:lnTo>
                  <a:pt x="555370" y="51308"/>
                </a:lnTo>
                <a:lnTo>
                  <a:pt x="536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76615" y="2925013"/>
            <a:ext cx="2863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b="1" spc="-235" dirty="0">
                <a:latin typeface="微软雅黑"/>
                <a:cs typeface="微软雅黑"/>
              </a:rPr>
              <a:t>2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1800" y="3249167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800100" y="0"/>
                </a:moveTo>
                <a:lnTo>
                  <a:pt x="80010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800100" y="457200"/>
                </a:lnTo>
                <a:lnTo>
                  <a:pt x="800100" y="609600"/>
                </a:lnTo>
                <a:lnTo>
                  <a:pt x="1066800" y="304800"/>
                </a:lnTo>
                <a:lnTo>
                  <a:pt x="800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1800" y="3249167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0" y="152400"/>
                </a:moveTo>
                <a:lnTo>
                  <a:pt x="800100" y="152400"/>
                </a:lnTo>
                <a:lnTo>
                  <a:pt x="800100" y="0"/>
                </a:lnTo>
                <a:lnTo>
                  <a:pt x="1066800" y="304800"/>
                </a:lnTo>
                <a:lnTo>
                  <a:pt x="800100" y="609600"/>
                </a:lnTo>
                <a:lnTo>
                  <a:pt x="8001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24377" y="3423665"/>
            <a:ext cx="831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微软雅黑"/>
                <a:cs typeface="微软雅黑"/>
              </a:rPr>
              <a:t>加入</a:t>
            </a: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顶点</a:t>
            </a:r>
            <a:r>
              <a:rPr sz="1400" b="1" spc="-245" dirty="0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9600" y="168249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9600" y="30540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9600" y="16824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168249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7000" y="16824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77000" y="30540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51628" y="1505585"/>
            <a:ext cx="2181860" cy="195707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490" dirty="0">
                <a:latin typeface="微软雅黑"/>
                <a:cs typeface="微软雅黑"/>
              </a:rPr>
              <a:t>0 4</a:t>
            </a:r>
            <a:r>
              <a:rPr sz="2400" b="1" spc="844" dirty="0">
                <a:latin typeface="微软雅黑"/>
                <a:cs typeface="微软雅黑"/>
              </a:rPr>
              <a:t> </a:t>
            </a:r>
            <a:r>
              <a:rPr sz="2400" b="1" spc="490" dirty="0">
                <a:latin typeface="微软雅黑"/>
                <a:cs typeface="微软雅黑"/>
              </a:rPr>
              <a:t>6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95" dirty="0">
                <a:latin typeface="微软雅黑"/>
                <a:cs typeface="微软雅黑"/>
              </a:rPr>
              <a:t>  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781685" algn="l"/>
              </a:tabLst>
            </a:pPr>
            <a:r>
              <a:rPr sz="2400" b="1" spc="-285" dirty="0">
                <a:solidFill>
                  <a:srgbClr val="990000"/>
                </a:solidFill>
                <a:latin typeface="微软雅黑"/>
                <a:cs typeface="微软雅黑"/>
              </a:rPr>
              <a:t>5	</a:t>
            </a:r>
            <a:r>
              <a:rPr sz="2400" b="1" spc="-280" dirty="0">
                <a:latin typeface="微软雅黑"/>
                <a:cs typeface="微软雅黑"/>
              </a:rPr>
              <a:t>0         </a:t>
            </a:r>
            <a:r>
              <a:rPr sz="2400" b="1" spc="100" dirty="0">
                <a:latin typeface="微软雅黑"/>
                <a:cs typeface="微软雅黑"/>
              </a:rPr>
              <a:t> </a:t>
            </a:r>
            <a:r>
              <a:rPr sz="2400" b="1" spc="-280" dirty="0">
                <a:latin typeface="微软雅黑"/>
                <a:cs typeface="微软雅黑"/>
              </a:rPr>
              <a:t>2</a:t>
            </a:r>
            <a:r>
              <a:rPr sz="2400" b="1" spc="505" dirty="0">
                <a:latin typeface="微软雅黑"/>
                <a:cs typeface="微软雅黑"/>
              </a:rPr>
              <a:t> </a:t>
            </a:r>
            <a:r>
              <a:rPr sz="2400" b="1" spc="490" dirty="0">
                <a:latin typeface="微软雅黑"/>
                <a:cs typeface="微软雅黑"/>
              </a:rPr>
              <a:t> </a:t>
            </a:r>
            <a:r>
              <a:rPr sz="2400" b="1" spc="484" dirty="0">
                <a:latin typeface="微软雅黑"/>
                <a:cs typeface="微软雅黑"/>
              </a:rPr>
              <a:t> 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spc="450" dirty="0">
                <a:latin typeface="微软雅黑"/>
                <a:cs typeface="微软雅黑"/>
              </a:rPr>
              <a:t>3   7  </a:t>
            </a:r>
            <a:r>
              <a:rPr sz="2400" b="1" spc="880" dirty="0">
                <a:latin typeface="微软雅黑"/>
                <a:cs typeface="微软雅黑"/>
              </a:rPr>
              <a:t> </a:t>
            </a:r>
            <a:r>
              <a:rPr sz="2400" b="1" spc="450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180975">
              <a:lnSpc>
                <a:spcPct val="100000"/>
              </a:lnSpc>
              <a:spcBef>
                <a:spcPts val="1330"/>
              </a:spcBef>
            </a:pPr>
            <a:r>
              <a:rPr sz="1800" b="1" spc="95" dirty="0">
                <a:latin typeface="微软雅黑"/>
                <a:cs typeface="微软雅黑"/>
              </a:rPr>
              <a:t>(a)</a:t>
            </a:r>
            <a:r>
              <a:rPr sz="1800" b="1" spc="275" dirty="0">
                <a:latin typeface="微软雅黑"/>
                <a:cs typeface="微软雅黑"/>
              </a:rPr>
              <a:t> </a:t>
            </a:r>
            <a:r>
              <a:rPr sz="1800" b="1" spc="10" dirty="0">
                <a:latin typeface="微软雅黑"/>
                <a:cs typeface="微软雅黑"/>
              </a:rPr>
              <a:t>路径长度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51628" y="4612640"/>
            <a:ext cx="48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80" dirty="0">
                <a:solidFill>
                  <a:srgbClr val="990000"/>
                </a:solidFill>
                <a:latin typeface="微软雅黑"/>
                <a:cs typeface="微软雅黑"/>
              </a:rPr>
              <a:t>BCA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7325" y="3984244"/>
            <a:ext cx="1720214" cy="101981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80" dirty="0">
                <a:latin typeface="微软雅黑"/>
                <a:cs typeface="微软雅黑"/>
              </a:rPr>
              <a:t>AB</a:t>
            </a:r>
            <a:r>
              <a:rPr sz="2400" b="1" spc="45" dirty="0">
                <a:latin typeface="微软雅黑"/>
                <a:cs typeface="微软雅黑"/>
              </a:rPr>
              <a:t> </a:t>
            </a:r>
            <a:r>
              <a:rPr sz="2400" b="1" spc="-75" dirty="0">
                <a:latin typeface="微软雅黑"/>
                <a:cs typeface="微软雅黑"/>
              </a:rPr>
              <a:t>ABC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95" dirty="0">
                <a:latin typeface="微软雅黑"/>
                <a:cs typeface="微软雅黑"/>
              </a:rPr>
              <a:t>  </a:t>
            </a:r>
            <a:endParaRPr sz="2400">
              <a:latin typeface="微软雅黑"/>
              <a:cs typeface="微软雅黑"/>
            </a:endParaRPr>
          </a:p>
          <a:p>
            <a:pPr marL="782320">
              <a:lnSpc>
                <a:spcPct val="100000"/>
              </a:lnSpc>
              <a:spcBef>
                <a:spcPts val="1035"/>
              </a:spcBef>
            </a:pPr>
            <a:r>
              <a:rPr sz="2400" b="1" spc="-425" dirty="0">
                <a:latin typeface="微软雅黑"/>
                <a:cs typeface="微软雅黑"/>
              </a:rPr>
              <a:t>BC</a:t>
            </a:r>
            <a:r>
              <a:rPr sz="2400" b="1" spc="505" dirty="0">
                <a:latin typeface="微软雅黑"/>
                <a:cs typeface="微软雅黑"/>
              </a:rPr>
              <a:t> </a:t>
            </a:r>
            <a:r>
              <a:rPr sz="2400" b="1" spc="490" dirty="0">
                <a:latin typeface="微软雅黑"/>
                <a:cs typeface="微软雅黑"/>
              </a:rPr>
              <a:t> </a:t>
            </a:r>
            <a:r>
              <a:rPr sz="2400" b="1" spc="484" dirty="0">
                <a:latin typeface="微软雅黑"/>
                <a:cs typeface="微软雅黑"/>
              </a:rPr>
              <a:t> 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19600" y="416052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59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9600" y="55321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19600" y="41605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9400" y="416052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59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77000" y="41605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77000" y="55321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51628" y="4951378"/>
            <a:ext cx="1872614" cy="937894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1" spc="125" dirty="0">
                <a:latin typeface="微软雅黑"/>
                <a:cs typeface="微软雅黑"/>
              </a:rPr>
              <a:t>CA</a:t>
            </a:r>
            <a:r>
              <a:rPr sz="2400" b="1" spc="745" dirty="0">
                <a:latin typeface="微软雅黑"/>
                <a:cs typeface="微软雅黑"/>
              </a:rPr>
              <a:t> </a:t>
            </a:r>
            <a:r>
              <a:rPr sz="2400" b="1" spc="120" dirty="0">
                <a:latin typeface="微软雅黑"/>
                <a:cs typeface="微软雅黑"/>
              </a:rPr>
              <a:t>CAB     </a:t>
            </a:r>
            <a:endParaRPr sz="2400">
              <a:latin typeface="微软雅黑"/>
              <a:cs typeface="微软雅黑"/>
            </a:endParaRPr>
          </a:p>
          <a:p>
            <a:pPr marL="410845">
              <a:lnSpc>
                <a:spcPct val="100000"/>
              </a:lnSpc>
              <a:spcBef>
                <a:spcPts val="920"/>
              </a:spcBef>
            </a:pPr>
            <a:r>
              <a:rPr sz="1800" b="1" spc="40" dirty="0">
                <a:latin typeface="微软雅黑"/>
                <a:cs typeface="微软雅黑"/>
              </a:rPr>
              <a:t>(b)</a:t>
            </a:r>
            <a:r>
              <a:rPr sz="1800" b="1" spc="-250" dirty="0">
                <a:latin typeface="微软雅黑"/>
                <a:cs typeface="微软雅黑"/>
              </a:rPr>
              <a:t> </a:t>
            </a:r>
            <a:r>
              <a:rPr sz="1800" b="1" spc="5" dirty="0">
                <a:latin typeface="微软雅黑"/>
                <a:cs typeface="微软雅黑"/>
              </a:rPr>
              <a:t>路 径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764540" y="1636903"/>
            <a:ext cx="171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1940" algn="l"/>
              </a:tabLst>
            </a:pPr>
            <a:r>
              <a:rPr sz="2400" u="none" spc="330" dirty="0">
                <a:solidFill>
                  <a:srgbClr val="000000"/>
                </a:solidFill>
                <a:latin typeface="微软雅黑"/>
                <a:cs typeface="微软雅黑"/>
              </a:rPr>
              <a:t>0    4  </a:t>
            </a:r>
            <a:r>
              <a:rPr sz="2400" u="none" spc="250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微软雅黑"/>
                <a:cs typeface="微软雅黑"/>
              </a:rPr>
              <a:t>	</a:t>
            </a:r>
            <a:r>
              <a:rPr sz="2400" u="none" spc="-285" dirty="0">
                <a:solidFill>
                  <a:srgbClr val="000000"/>
                </a:solidFill>
                <a:latin typeface="微软雅黑"/>
                <a:cs typeface="微软雅黑"/>
              </a:rPr>
              <a:t>6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3400" y="168249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400" y="30540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3400" y="16824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43200" y="168249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90800" y="16824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0800" y="30540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64540" y="2005964"/>
            <a:ext cx="2186305" cy="14566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b="1" spc="490" dirty="0">
                <a:latin typeface="微软雅黑"/>
                <a:cs typeface="微软雅黑"/>
              </a:rPr>
              <a:t>6 0</a:t>
            </a:r>
            <a:r>
              <a:rPr sz="2400" b="1" spc="844" dirty="0">
                <a:latin typeface="微软雅黑"/>
                <a:cs typeface="微软雅黑"/>
              </a:rPr>
              <a:t> </a:t>
            </a:r>
            <a:r>
              <a:rPr sz="2400" b="1" spc="490" dirty="0">
                <a:latin typeface="微软雅黑"/>
                <a:cs typeface="微软雅黑"/>
              </a:rPr>
              <a:t>2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495" dirty="0">
                <a:latin typeface="微软雅黑"/>
                <a:cs typeface="微软雅黑"/>
              </a:rPr>
              <a:t>  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spc="450" dirty="0">
                <a:latin typeface="微软雅黑"/>
                <a:cs typeface="微软雅黑"/>
              </a:rPr>
              <a:t>3   7  </a:t>
            </a:r>
            <a:r>
              <a:rPr sz="2400" b="1" spc="880" dirty="0">
                <a:latin typeface="微软雅黑"/>
                <a:cs typeface="微软雅黑"/>
              </a:rPr>
              <a:t> </a:t>
            </a:r>
            <a:r>
              <a:rPr sz="2400" b="1" spc="450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180975">
              <a:lnSpc>
                <a:spcPct val="100000"/>
              </a:lnSpc>
              <a:spcBef>
                <a:spcPts val="1330"/>
              </a:spcBef>
            </a:pPr>
            <a:r>
              <a:rPr sz="1800" b="1" spc="95" dirty="0">
                <a:latin typeface="微软雅黑"/>
                <a:cs typeface="微软雅黑"/>
              </a:rPr>
              <a:t>(a)</a:t>
            </a:r>
            <a:r>
              <a:rPr sz="1800" b="1" spc="275" dirty="0">
                <a:latin typeface="微软雅黑"/>
                <a:cs typeface="微软雅黑"/>
              </a:rPr>
              <a:t> </a:t>
            </a:r>
            <a:r>
              <a:rPr sz="1800" b="1" spc="10" dirty="0">
                <a:latin typeface="微软雅黑"/>
                <a:cs typeface="微软雅黑"/>
              </a:rPr>
              <a:t>路径长度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3400" y="416052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59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3400" y="55321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3400" y="41605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3200" y="416052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59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90800" y="41605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90800" y="55321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64540" y="3984244"/>
            <a:ext cx="2186305" cy="1905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15950" algn="just">
              <a:lnSpc>
                <a:spcPct val="135500"/>
              </a:lnSpc>
              <a:spcBef>
                <a:spcPts val="110"/>
              </a:spcBef>
            </a:pPr>
            <a:r>
              <a:rPr sz="2400" b="1" spc="-160" dirty="0">
                <a:latin typeface="微软雅黑"/>
                <a:cs typeface="微软雅黑"/>
              </a:rPr>
              <a:t>AB ABC  </a:t>
            </a:r>
            <a:r>
              <a:rPr sz="2400" b="1" spc="280" dirty="0">
                <a:latin typeface="微软雅黑"/>
                <a:cs typeface="微软雅黑"/>
              </a:rPr>
              <a:t>BA </a:t>
            </a:r>
            <a:r>
              <a:rPr sz="2400" b="1" spc="265" dirty="0">
                <a:latin typeface="微软雅黑"/>
                <a:cs typeface="微软雅黑"/>
              </a:rPr>
              <a:t>BC  </a:t>
            </a:r>
            <a:r>
              <a:rPr sz="2400" b="1" spc="125" dirty="0">
                <a:latin typeface="微软雅黑"/>
                <a:cs typeface="微软雅黑"/>
              </a:rPr>
              <a:t>CA</a:t>
            </a:r>
            <a:r>
              <a:rPr sz="2400" b="1" spc="815" dirty="0">
                <a:latin typeface="微软雅黑"/>
                <a:cs typeface="微软雅黑"/>
              </a:rPr>
              <a:t> </a:t>
            </a:r>
            <a:r>
              <a:rPr sz="2400" b="1" spc="120" dirty="0">
                <a:latin typeface="微软雅黑"/>
                <a:cs typeface="微软雅黑"/>
              </a:rPr>
              <a:t>CAB     </a:t>
            </a:r>
            <a:endParaRPr sz="2400">
              <a:latin typeface="微软雅黑"/>
              <a:cs typeface="微软雅黑"/>
            </a:endParaRPr>
          </a:p>
          <a:p>
            <a:pPr marL="410845">
              <a:lnSpc>
                <a:spcPct val="100000"/>
              </a:lnSpc>
              <a:spcBef>
                <a:spcPts val="919"/>
              </a:spcBef>
            </a:pPr>
            <a:r>
              <a:rPr sz="1800" b="1" spc="40" dirty="0">
                <a:latin typeface="微软雅黑"/>
                <a:cs typeface="微软雅黑"/>
              </a:rPr>
              <a:t>(b)</a:t>
            </a:r>
            <a:r>
              <a:rPr sz="1800" b="1" spc="-180" dirty="0">
                <a:latin typeface="微软雅黑"/>
                <a:cs typeface="微软雅黑"/>
              </a:rPr>
              <a:t> </a:t>
            </a:r>
            <a:r>
              <a:rPr sz="1800" b="1" spc="5" dirty="0">
                <a:latin typeface="微软雅黑"/>
                <a:cs typeface="微软雅黑"/>
              </a:rPr>
              <a:t>路 径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2140" y="6252116"/>
            <a:ext cx="1721485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125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168" y="407923"/>
            <a:ext cx="216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000000"/>
                </a:solidFill>
                <a:latin typeface="Arial"/>
                <a:cs typeface="Arial"/>
              </a:rPr>
              <a:t>Fl</a:t>
            </a:r>
            <a:r>
              <a:rPr sz="3600" u="none"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600" u="none" spc="-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3600" u="none" spc="-1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600" u="none" spc="10" dirty="0">
                <a:solidFill>
                  <a:srgbClr val="000000"/>
                </a:solidFill>
                <a:latin typeface="微软雅黑"/>
                <a:cs typeface="微软雅黑"/>
              </a:rPr>
              <a:t>算法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3855" y="4611623"/>
            <a:ext cx="490855" cy="367665"/>
          </a:xfrm>
          <a:custGeom>
            <a:avLst/>
            <a:gdLst/>
            <a:ahLst/>
            <a:cxnLst/>
            <a:rect l="l" t="t" r="r" b="b"/>
            <a:pathLst>
              <a:path w="490854" h="367664">
                <a:moveTo>
                  <a:pt x="245364" y="0"/>
                </a:moveTo>
                <a:lnTo>
                  <a:pt x="189104" y="4847"/>
                </a:lnTo>
                <a:lnTo>
                  <a:pt x="137459" y="18656"/>
                </a:lnTo>
                <a:lnTo>
                  <a:pt x="91902" y="40328"/>
                </a:lnTo>
                <a:lnTo>
                  <a:pt x="53904" y="68762"/>
                </a:lnTo>
                <a:lnTo>
                  <a:pt x="24939" y="102858"/>
                </a:lnTo>
                <a:lnTo>
                  <a:pt x="6480" y="141518"/>
                </a:lnTo>
                <a:lnTo>
                  <a:pt x="0" y="183642"/>
                </a:lnTo>
                <a:lnTo>
                  <a:pt x="6480" y="225765"/>
                </a:lnTo>
                <a:lnTo>
                  <a:pt x="24939" y="264425"/>
                </a:lnTo>
                <a:lnTo>
                  <a:pt x="53904" y="298521"/>
                </a:lnTo>
                <a:lnTo>
                  <a:pt x="91902" y="326955"/>
                </a:lnTo>
                <a:lnTo>
                  <a:pt x="137459" y="348627"/>
                </a:lnTo>
                <a:lnTo>
                  <a:pt x="189104" y="362436"/>
                </a:lnTo>
                <a:lnTo>
                  <a:pt x="245364" y="367284"/>
                </a:lnTo>
                <a:lnTo>
                  <a:pt x="301623" y="362436"/>
                </a:lnTo>
                <a:lnTo>
                  <a:pt x="353268" y="348627"/>
                </a:lnTo>
                <a:lnTo>
                  <a:pt x="398825" y="326955"/>
                </a:lnTo>
                <a:lnTo>
                  <a:pt x="436823" y="298521"/>
                </a:lnTo>
                <a:lnTo>
                  <a:pt x="465788" y="264425"/>
                </a:lnTo>
                <a:lnTo>
                  <a:pt x="484247" y="225765"/>
                </a:lnTo>
                <a:lnTo>
                  <a:pt x="490728" y="183642"/>
                </a:lnTo>
                <a:lnTo>
                  <a:pt x="484247" y="141518"/>
                </a:lnTo>
                <a:lnTo>
                  <a:pt x="465788" y="102858"/>
                </a:lnTo>
                <a:lnTo>
                  <a:pt x="436823" y="68762"/>
                </a:lnTo>
                <a:lnTo>
                  <a:pt x="398825" y="40328"/>
                </a:lnTo>
                <a:lnTo>
                  <a:pt x="353268" y="18656"/>
                </a:lnTo>
                <a:lnTo>
                  <a:pt x="301623" y="4847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3855" y="4611623"/>
            <a:ext cx="490855" cy="367665"/>
          </a:xfrm>
          <a:custGeom>
            <a:avLst/>
            <a:gdLst/>
            <a:ahLst/>
            <a:cxnLst/>
            <a:rect l="l" t="t" r="r" b="b"/>
            <a:pathLst>
              <a:path w="490854" h="367664">
                <a:moveTo>
                  <a:pt x="0" y="183642"/>
                </a:moveTo>
                <a:lnTo>
                  <a:pt x="6480" y="141518"/>
                </a:lnTo>
                <a:lnTo>
                  <a:pt x="24939" y="102858"/>
                </a:lnTo>
                <a:lnTo>
                  <a:pt x="53904" y="68762"/>
                </a:lnTo>
                <a:lnTo>
                  <a:pt x="91902" y="40328"/>
                </a:lnTo>
                <a:lnTo>
                  <a:pt x="137459" y="18656"/>
                </a:lnTo>
                <a:lnTo>
                  <a:pt x="189104" y="4847"/>
                </a:lnTo>
                <a:lnTo>
                  <a:pt x="245364" y="0"/>
                </a:lnTo>
                <a:lnTo>
                  <a:pt x="301623" y="4847"/>
                </a:lnTo>
                <a:lnTo>
                  <a:pt x="353268" y="18656"/>
                </a:lnTo>
                <a:lnTo>
                  <a:pt x="398825" y="40328"/>
                </a:lnTo>
                <a:lnTo>
                  <a:pt x="436823" y="68762"/>
                </a:lnTo>
                <a:lnTo>
                  <a:pt x="465788" y="102858"/>
                </a:lnTo>
                <a:lnTo>
                  <a:pt x="484247" y="141518"/>
                </a:lnTo>
                <a:lnTo>
                  <a:pt x="490728" y="183642"/>
                </a:lnTo>
                <a:lnTo>
                  <a:pt x="484247" y="225765"/>
                </a:lnTo>
                <a:lnTo>
                  <a:pt x="465788" y="264425"/>
                </a:lnTo>
                <a:lnTo>
                  <a:pt x="436823" y="298521"/>
                </a:lnTo>
                <a:lnTo>
                  <a:pt x="398825" y="326955"/>
                </a:lnTo>
                <a:lnTo>
                  <a:pt x="353268" y="348627"/>
                </a:lnTo>
                <a:lnTo>
                  <a:pt x="301623" y="362436"/>
                </a:lnTo>
                <a:lnTo>
                  <a:pt x="245364" y="367284"/>
                </a:lnTo>
                <a:lnTo>
                  <a:pt x="189104" y="362436"/>
                </a:lnTo>
                <a:lnTo>
                  <a:pt x="137459" y="348627"/>
                </a:lnTo>
                <a:lnTo>
                  <a:pt x="91902" y="326955"/>
                </a:lnTo>
                <a:lnTo>
                  <a:pt x="53904" y="298521"/>
                </a:lnTo>
                <a:lnTo>
                  <a:pt x="24939" y="264425"/>
                </a:lnTo>
                <a:lnTo>
                  <a:pt x="6480" y="225765"/>
                </a:lnTo>
                <a:lnTo>
                  <a:pt x="0" y="18364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9855" y="4597908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4" h="394970">
                <a:moveTo>
                  <a:pt x="245364" y="0"/>
                </a:moveTo>
                <a:lnTo>
                  <a:pt x="195915" y="4010"/>
                </a:lnTo>
                <a:lnTo>
                  <a:pt x="149858" y="15513"/>
                </a:lnTo>
                <a:lnTo>
                  <a:pt x="108179" y="33714"/>
                </a:lnTo>
                <a:lnTo>
                  <a:pt x="71866" y="57816"/>
                </a:lnTo>
                <a:lnTo>
                  <a:pt x="41904" y="87027"/>
                </a:lnTo>
                <a:lnTo>
                  <a:pt x="19282" y="120550"/>
                </a:lnTo>
                <a:lnTo>
                  <a:pt x="4984" y="157592"/>
                </a:lnTo>
                <a:lnTo>
                  <a:pt x="0" y="197357"/>
                </a:lnTo>
                <a:lnTo>
                  <a:pt x="4984" y="237123"/>
                </a:lnTo>
                <a:lnTo>
                  <a:pt x="19282" y="274165"/>
                </a:lnTo>
                <a:lnTo>
                  <a:pt x="41904" y="307688"/>
                </a:lnTo>
                <a:lnTo>
                  <a:pt x="71866" y="336899"/>
                </a:lnTo>
                <a:lnTo>
                  <a:pt x="108179" y="361001"/>
                </a:lnTo>
                <a:lnTo>
                  <a:pt x="149858" y="379202"/>
                </a:lnTo>
                <a:lnTo>
                  <a:pt x="195915" y="390705"/>
                </a:lnTo>
                <a:lnTo>
                  <a:pt x="245364" y="394715"/>
                </a:lnTo>
                <a:lnTo>
                  <a:pt x="294812" y="390705"/>
                </a:lnTo>
                <a:lnTo>
                  <a:pt x="340869" y="379202"/>
                </a:lnTo>
                <a:lnTo>
                  <a:pt x="382548" y="361001"/>
                </a:lnTo>
                <a:lnTo>
                  <a:pt x="418861" y="336899"/>
                </a:lnTo>
                <a:lnTo>
                  <a:pt x="448823" y="307688"/>
                </a:lnTo>
                <a:lnTo>
                  <a:pt x="471445" y="274165"/>
                </a:lnTo>
                <a:lnTo>
                  <a:pt x="485743" y="237123"/>
                </a:lnTo>
                <a:lnTo>
                  <a:pt x="490728" y="197357"/>
                </a:lnTo>
                <a:lnTo>
                  <a:pt x="485743" y="157592"/>
                </a:lnTo>
                <a:lnTo>
                  <a:pt x="471445" y="120550"/>
                </a:lnTo>
                <a:lnTo>
                  <a:pt x="448823" y="87027"/>
                </a:lnTo>
                <a:lnTo>
                  <a:pt x="418861" y="57816"/>
                </a:lnTo>
                <a:lnTo>
                  <a:pt x="382548" y="33714"/>
                </a:lnTo>
                <a:lnTo>
                  <a:pt x="340869" y="15513"/>
                </a:lnTo>
                <a:lnTo>
                  <a:pt x="294812" y="401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855" y="4597908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4" h="394970">
                <a:moveTo>
                  <a:pt x="0" y="197357"/>
                </a:moveTo>
                <a:lnTo>
                  <a:pt x="4984" y="157592"/>
                </a:lnTo>
                <a:lnTo>
                  <a:pt x="19282" y="120550"/>
                </a:lnTo>
                <a:lnTo>
                  <a:pt x="41904" y="87027"/>
                </a:lnTo>
                <a:lnTo>
                  <a:pt x="71866" y="57816"/>
                </a:lnTo>
                <a:lnTo>
                  <a:pt x="108179" y="33714"/>
                </a:lnTo>
                <a:lnTo>
                  <a:pt x="149858" y="15513"/>
                </a:lnTo>
                <a:lnTo>
                  <a:pt x="195915" y="4010"/>
                </a:lnTo>
                <a:lnTo>
                  <a:pt x="245364" y="0"/>
                </a:lnTo>
                <a:lnTo>
                  <a:pt x="294812" y="4010"/>
                </a:lnTo>
                <a:lnTo>
                  <a:pt x="340869" y="15513"/>
                </a:lnTo>
                <a:lnTo>
                  <a:pt x="382548" y="33714"/>
                </a:lnTo>
                <a:lnTo>
                  <a:pt x="418861" y="57816"/>
                </a:lnTo>
                <a:lnTo>
                  <a:pt x="448823" y="87027"/>
                </a:lnTo>
                <a:lnTo>
                  <a:pt x="471445" y="120550"/>
                </a:lnTo>
                <a:lnTo>
                  <a:pt x="485743" y="157592"/>
                </a:lnTo>
                <a:lnTo>
                  <a:pt x="490728" y="197357"/>
                </a:lnTo>
                <a:lnTo>
                  <a:pt x="485743" y="237123"/>
                </a:lnTo>
                <a:lnTo>
                  <a:pt x="471445" y="274165"/>
                </a:lnTo>
                <a:lnTo>
                  <a:pt x="448823" y="307688"/>
                </a:lnTo>
                <a:lnTo>
                  <a:pt x="418861" y="336899"/>
                </a:lnTo>
                <a:lnTo>
                  <a:pt x="382548" y="361001"/>
                </a:lnTo>
                <a:lnTo>
                  <a:pt x="340869" y="379202"/>
                </a:lnTo>
                <a:lnTo>
                  <a:pt x="294812" y="390705"/>
                </a:lnTo>
                <a:lnTo>
                  <a:pt x="245364" y="394715"/>
                </a:lnTo>
                <a:lnTo>
                  <a:pt x="195915" y="390705"/>
                </a:lnTo>
                <a:lnTo>
                  <a:pt x="149858" y="379202"/>
                </a:lnTo>
                <a:lnTo>
                  <a:pt x="108179" y="361001"/>
                </a:lnTo>
                <a:lnTo>
                  <a:pt x="71866" y="336899"/>
                </a:lnTo>
                <a:lnTo>
                  <a:pt x="41904" y="307688"/>
                </a:lnTo>
                <a:lnTo>
                  <a:pt x="19282" y="274165"/>
                </a:lnTo>
                <a:lnTo>
                  <a:pt x="4984" y="237123"/>
                </a:lnTo>
                <a:lnTo>
                  <a:pt x="0" y="19735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42157" y="457301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58055" y="5754623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245364" y="0"/>
                </a:moveTo>
                <a:lnTo>
                  <a:pt x="189104" y="5011"/>
                </a:lnTo>
                <a:lnTo>
                  <a:pt x="137459" y="19285"/>
                </a:lnTo>
                <a:lnTo>
                  <a:pt x="91902" y="41683"/>
                </a:lnTo>
                <a:lnTo>
                  <a:pt x="53904" y="71067"/>
                </a:lnTo>
                <a:lnTo>
                  <a:pt x="24939" y="106296"/>
                </a:lnTo>
                <a:lnTo>
                  <a:pt x="6480" y="146233"/>
                </a:lnTo>
                <a:lnTo>
                  <a:pt x="0" y="189737"/>
                </a:lnTo>
                <a:lnTo>
                  <a:pt x="6480" y="233242"/>
                </a:lnTo>
                <a:lnTo>
                  <a:pt x="24939" y="273179"/>
                </a:lnTo>
                <a:lnTo>
                  <a:pt x="53904" y="308408"/>
                </a:lnTo>
                <a:lnTo>
                  <a:pt x="91902" y="337792"/>
                </a:lnTo>
                <a:lnTo>
                  <a:pt x="137459" y="360190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90"/>
                </a:lnTo>
                <a:lnTo>
                  <a:pt x="398825" y="337792"/>
                </a:lnTo>
                <a:lnTo>
                  <a:pt x="436823" y="308408"/>
                </a:lnTo>
                <a:lnTo>
                  <a:pt x="465788" y="273179"/>
                </a:lnTo>
                <a:lnTo>
                  <a:pt x="484247" y="233242"/>
                </a:lnTo>
                <a:lnTo>
                  <a:pt x="490728" y="189737"/>
                </a:lnTo>
                <a:lnTo>
                  <a:pt x="484247" y="146233"/>
                </a:lnTo>
                <a:lnTo>
                  <a:pt x="465788" y="106296"/>
                </a:lnTo>
                <a:lnTo>
                  <a:pt x="436823" y="71067"/>
                </a:lnTo>
                <a:lnTo>
                  <a:pt x="398825" y="41683"/>
                </a:lnTo>
                <a:lnTo>
                  <a:pt x="353268" y="19285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8055" y="5754623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0" y="189737"/>
                </a:moveTo>
                <a:lnTo>
                  <a:pt x="6480" y="146233"/>
                </a:lnTo>
                <a:lnTo>
                  <a:pt x="24939" y="106296"/>
                </a:lnTo>
                <a:lnTo>
                  <a:pt x="53904" y="71067"/>
                </a:lnTo>
                <a:lnTo>
                  <a:pt x="91902" y="41683"/>
                </a:lnTo>
                <a:lnTo>
                  <a:pt x="137459" y="19285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5"/>
                </a:lnTo>
                <a:lnTo>
                  <a:pt x="398825" y="41683"/>
                </a:lnTo>
                <a:lnTo>
                  <a:pt x="436823" y="71067"/>
                </a:lnTo>
                <a:lnTo>
                  <a:pt x="465788" y="106296"/>
                </a:lnTo>
                <a:lnTo>
                  <a:pt x="484247" y="146233"/>
                </a:lnTo>
                <a:lnTo>
                  <a:pt x="490728" y="189737"/>
                </a:lnTo>
                <a:lnTo>
                  <a:pt x="484247" y="233242"/>
                </a:lnTo>
                <a:lnTo>
                  <a:pt x="465788" y="273179"/>
                </a:lnTo>
                <a:lnTo>
                  <a:pt x="436823" y="308408"/>
                </a:lnTo>
                <a:lnTo>
                  <a:pt x="398825" y="337792"/>
                </a:lnTo>
                <a:lnTo>
                  <a:pt x="353268" y="360190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90"/>
                </a:lnTo>
                <a:lnTo>
                  <a:pt x="91902" y="337792"/>
                </a:lnTo>
                <a:lnTo>
                  <a:pt x="53904" y="308408"/>
                </a:lnTo>
                <a:lnTo>
                  <a:pt x="24939" y="273179"/>
                </a:lnTo>
                <a:lnTo>
                  <a:pt x="6480" y="233242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0168" y="1224152"/>
            <a:ext cx="7620634" cy="31705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D[v][w]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表示顶</a:t>
            </a:r>
            <a:r>
              <a:rPr sz="2400" b="1" spc="5" dirty="0">
                <a:solidFill>
                  <a:srgbClr val="CC0000"/>
                </a:solidFill>
                <a:latin typeface="微软雅黑"/>
                <a:cs typeface="微软雅黑"/>
              </a:rPr>
              <a:t>点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到顶点</a:t>
            </a:r>
            <a:r>
              <a:rPr sz="24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的最短路径长度</a:t>
            </a:r>
            <a:endParaRPr sz="2400">
              <a:latin typeface="微软雅黑"/>
              <a:cs typeface="微软雅黑"/>
            </a:endParaRPr>
          </a:p>
          <a:p>
            <a:pPr marL="926465" lvl="1" indent="-457834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400" b="1" spc="10" dirty="0">
                <a:latin typeface="微软雅黑"/>
                <a:cs typeface="微软雅黑"/>
              </a:rPr>
              <a:t>初值为顶</a:t>
            </a:r>
            <a:r>
              <a:rPr sz="2400" b="1" spc="15" dirty="0">
                <a:latin typeface="微软雅黑"/>
                <a:cs typeface="微软雅黑"/>
              </a:rPr>
              <a:t>点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到顶点</a:t>
            </a:r>
            <a:r>
              <a:rPr sz="2400" b="1" spc="-25" dirty="0">
                <a:latin typeface="Times New Roman"/>
                <a:cs typeface="Times New Roman"/>
              </a:rPr>
              <a:t>w</a:t>
            </a:r>
            <a:r>
              <a:rPr sz="2400" b="1" spc="10" dirty="0">
                <a:latin typeface="微软雅黑"/>
                <a:cs typeface="微软雅黑"/>
              </a:rPr>
              <a:t>的弧上的权值</a:t>
            </a:r>
            <a:endParaRPr sz="24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P[v][w]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表示顶</a:t>
            </a:r>
            <a:r>
              <a:rPr sz="2400" b="1" spc="5" dirty="0">
                <a:solidFill>
                  <a:srgbClr val="CC0000"/>
                </a:solidFill>
                <a:latin typeface="微软雅黑"/>
                <a:cs typeface="微软雅黑"/>
              </a:rPr>
              <a:t>点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r>
              <a:rPr sz="2400" b="1" spc="5" dirty="0">
                <a:solidFill>
                  <a:srgbClr val="CC0000"/>
                </a:solidFill>
                <a:latin typeface="微软雅黑"/>
                <a:cs typeface="微软雅黑"/>
              </a:rPr>
              <a:t>到顶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点</a:t>
            </a:r>
            <a:r>
              <a:rPr sz="24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sz="2400" b="1" spc="5" dirty="0">
                <a:solidFill>
                  <a:srgbClr val="CC0000"/>
                </a:solidFill>
                <a:latin typeface="微软雅黑"/>
                <a:cs typeface="微软雅黑"/>
              </a:rPr>
              <a:t>的最短路径</a:t>
            </a:r>
            <a:endParaRPr sz="2400">
              <a:latin typeface="微软雅黑"/>
              <a:cs typeface="微软雅黑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400" b="1" spc="5" dirty="0">
                <a:latin typeface="Times New Roman"/>
                <a:cs typeface="Times New Roman"/>
              </a:rPr>
              <a:t>P[v][w][u]=true</a:t>
            </a:r>
            <a:r>
              <a:rPr sz="2400" b="1" spc="5" dirty="0">
                <a:latin typeface="微软雅黑"/>
                <a:cs typeface="微软雅黑"/>
              </a:rPr>
              <a:t>，</a:t>
            </a:r>
            <a:r>
              <a:rPr sz="2400" b="1" spc="5" dirty="0">
                <a:latin typeface="Times New Roman"/>
                <a:cs typeface="Times New Roman"/>
              </a:rPr>
              <a:t>u</a:t>
            </a:r>
            <a:r>
              <a:rPr sz="2400" b="1" spc="45" dirty="0">
                <a:latin typeface="微软雅黑"/>
                <a:cs typeface="微软雅黑"/>
              </a:rPr>
              <a:t>是</a:t>
            </a:r>
            <a:r>
              <a:rPr sz="2400" b="1" spc="60" dirty="0">
                <a:latin typeface="微软雅黑"/>
                <a:cs typeface="微软雅黑"/>
              </a:rPr>
              <a:t>顶点</a:t>
            </a:r>
            <a:r>
              <a:rPr sz="2400" b="1" spc="45" dirty="0">
                <a:latin typeface="Times New Roman"/>
                <a:cs typeface="Times New Roman"/>
              </a:rPr>
              <a:t>v</a:t>
            </a:r>
            <a:r>
              <a:rPr sz="2400" b="1" spc="60" dirty="0">
                <a:latin typeface="微软雅黑"/>
                <a:cs typeface="微软雅黑"/>
              </a:rPr>
              <a:t>到顶</a:t>
            </a:r>
            <a:r>
              <a:rPr sz="2400" b="1" spc="75" dirty="0">
                <a:latin typeface="微软雅黑"/>
                <a:cs typeface="微软雅黑"/>
              </a:rPr>
              <a:t>点</a:t>
            </a:r>
            <a:r>
              <a:rPr sz="2400" b="1" spc="25" dirty="0">
                <a:latin typeface="Times New Roman"/>
                <a:cs typeface="Times New Roman"/>
              </a:rPr>
              <a:t>w</a:t>
            </a:r>
            <a:r>
              <a:rPr sz="2400" b="1" spc="60" dirty="0">
                <a:latin typeface="微软雅黑"/>
                <a:cs typeface="微软雅黑"/>
              </a:rPr>
              <a:t>的最短路径上 </a:t>
            </a:r>
            <a:r>
              <a:rPr sz="2400" b="1" spc="10" dirty="0">
                <a:latin typeface="微软雅黑"/>
                <a:cs typeface="微软雅黑"/>
              </a:rPr>
              <a:t>的顶点</a:t>
            </a:r>
            <a:endParaRPr sz="2400">
              <a:latin typeface="微软雅黑"/>
              <a:cs typeface="微软雅黑"/>
            </a:endParaRPr>
          </a:p>
          <a:p>
            <a:pPr marL="926465" lvl="1" indent="-457834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400" b="1" dirty="0">
                <a:latin typeface="Times New Roman"/>
                <a:cs typeface="Times New Roman"/>
              </a:rPr>
              <a:t>P[v][w][u]=false</a:t>
            </a:r>
            <a:r>
              <a:rPr sz="2400" b="1" dirty="0">
                <a:latin typeface="微软雅黑"/>
                <a:cs typeface="微软雅黑"/>
              </a:rPr>
              <a:t>，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15" dirty="0">
                <a:latin typeface="微软雅黑"/>
                <a:cs typeface="微软雅黑"/>
              </a:rPr>
              <a:t>不</a:t>
            </a:r>
            <a:r>
              <a:rPr sz="2400" b="1" spc="30" dirty="0">
                <a:latin typeface="微软雅黑"/>
                <a:cs typeface="微软雅黑"/>
              </a:rPr>
              <a:t>是顶</a:t>
            </a:r>
            <a:r>
              <a:rPr sz="2400" b="1" spc="40" dirty="0">
                <a:latin typeface="微软雅黑"/>
                <a:cs typeface="微软雅黑"/>
              </a:rPr>
              <a:t>点</a:t>
            </a:r>
            <a:r>
              <a:rPr sz="2400" b="1" spc="20" dirty="0">
                <a:latin typeface="Times New Roman"/>
                <a:cs typeface="Times New Roman"/>
              </a:rPr>
              <a:t>v</a:t>
            </a:r>
            <a:r>
              <a:rPr sz="2400" b="1" spc="15" dirty="0">
                <a:latin typeface="微软雅黑"/>
                <a:cs typeface="微软雅黑"/>
              </a:rPr>
              <a:t>到</a:t>
            </a:r>
            <a:r>
              <a:rPr sz="2400" b="1" spc="30" dirty="0">
                <a:latin typeface="微软雅黑"/>
                <a:cs typeface="微软雅黑"/>
              </a:rPr>
              <a:t>顶</a:t>
            </a:r>
            <a:r>
              <a:rPr sz="2400" b="1" spc="40" dirty="0">
                <a:latin typeface="微软雅黑"/>
                <a:cs typeface="微软雅黑"/>
              </a:rPr>
              <a:t>点</a:t>
            </a:r>
            <a:r>
              <a:rPr sz="2400" b="1" spc="5" dirty="0">
                <a:latin typeface="Times New Roman"/>
                <a:cs typeface="Times New Roman"/>
              </a:rPr>
              <a:t>w</a:t>
            </a:r>
            <a:r>
              <a:rPr sz="2400" b="1" spc="30" dirty="0">
                <a:latin typeface="微软雅黑"/>
                <a:cs typeface="微软雅黑"/>
              </a:rPr>
              <a:t>的</a:t>
            </a:r>
            <a:r>
              <a:rPr sz="2400" b="1" spc="40" dirty="0">
                <a:latin typeface="微软雅黑"/>
                <a:cs typeface="微软雅黑"/>
              </a:rPr>
              <a:t>最</a:t>
            </a:r>
            <a:r>
              <a:rPr sz="2400" b="1" spc="30" dirty="0">
                <a:latin typeface="微软雅黑"/>
                <a:cs typeface="微软雅黑"/>
              </a:rPr>
              <a:t>短路</a:t>
            </a:r>
            <a:r>
              <a:rPr sz="2400" b="1" dirty="0">
                <a:latin typeface="微软雅黑"/>
                <a:cs typeface="微软雅黑"/>
              </a:rPr>
              <a:t>径</a:t>
            </a:r>
            <a:endParaRPr sz="2400">
              <a:latin typeface="微软雅黑"/>
              <a:cs typeface="微软雅黑"/>
            </a:endParaRPr>
          </a:p>
          <a:p>
            <a:pPr marR="4533265" algn="ctr">
              <a:lnSpc>
                <a:spcPts val="2540"/>
              </a:lnSpc>
              <a:spcBef>
                <a:spcPts val="5"/>
              </a:spcBef>
            </a:pPr>
            <a:r>
              <a:rPr sz="2400" b="1" spc="10" dirty="0">
                <a:latin typeface="微软雅黑"/>
                <a:cs typeface="微软雅黑"/>
              </a:rPr>
              <a:t>上的顶点</a:t>
            </a:r>
            <a:endParaRPr sz="2400">
              <a:latin typeface="微软雅黑"/>
              <a:cs typeface="微软雅黑"/>
            </a:endParaRPr>
          </a:p>
          <a:p>
            <a:pPr marR="99060" algn="ctr">
              <a:lnSpc>
                <a:spcPts val="2060"/>
              </a:lnSpc>
            </a:pPr>
            <a:r>
              <a:rPr sz="2000" b="1" spc="-235" dirty="0">
                <a:latin typeface="微软雅黑"/>
                <a:cs typeface="微软雅黑"/>
              </a:rPr>
              <a:t>6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6678" y="5435295"/>
            <a:ext cx="979169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b="1" spc="-235" dirty="0">
                <a:latin typeface="微软雅黑"/>
                <a:cs typeface="微软雅黑"/>
              </a:rPr>
              <a:t>3</a:t>
            </a:r>
            <a:endParaRPr sz="2000">
              <a:latin typeface="微软雅黑"/>
              <a:cs typeface="微软雅黑"/>
            </a:endParaRPr>
          </a:p>
          <a:p>
            <a:pPr marR="5080" algn="r">
              <a:lnSpc>
                <a:spcPts val="2830"/>
              </a:lnSpc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8678" y="467334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35" dirty="0">
                <a:latin typeface="微软雅黑"/>
                <a:cs typeface="微软雅黑"/>
              </a:rPr>
              <a:t>4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9870" y="5206746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20" dirty="0">
                <a:latin typeface="微软雅黑"/>
                <a:cs typeface="微软雅黑"/>
              </a:rPr>
              <a:t>11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77055" y="4452873"/>
            <a:ext cx="1075690" cy="243840"/>
          </a:xfrm>
          <a:custGeom>
            <a:avLst/>
            <a:gdLst/>
            <a:ahLst/>
            <a:cxnLst/>
            <a:rect l="l" t="t" r="r" b="b"/>
            <a:pathLst>
              <a:path w="1075689" h="243839">
                <a:moveTo>
                  <a:pt x="656836" y="12700"/>
                </a:moveTo>
                <a:lnTo>
                  <a:pt x="569086" y="12700"/>
                </a:lnTo>
                <a:lnTo>
                  <a:pt x="585723" y="13208"/>
                </a:lnTo>
                <a:lnTo>
                  <a:pt x="602487" y="14859"/>
                </a:lnTo>
                <a:lnTo>
                  <a:pt x="654430" y="25146"/>
                </a:lnTo>
                <a:lnTo>
                  <a:pt x="707897" y="42672"/>
                </a:lnTo>
                <a:lnTo>
                  <a:pt x="743965" y="57531"/>
                </a:lnTo>
                <a:lnTo>
                  <a:pt x="780033" y="74422"/>
                </a:lnTo>
                <a:lnTo>
                  <a:pt x="815593" y="92710"/>
                </a:lnTo>
                <a:lnTo>
                  <a:pt x="850391" y="111887"/>
                </a:lnTo>
                <a:lnTo>
                  <a:pt x="884046" y="131699"/>
                </a:lnTo>
                <a:lnTo>
                  <a:pt x="1001902" y="205105"/>
                </a:lnTo>
                <a:lnTo>
                  <a:pt x="1014094" y="212598"/>
                </a:lnTo>
                <a:lnTo>
                  <a:pt x="1036319" y="225933"/>
                </a:lnTo>
                <a:lnTo>
                  <a:pt x="1046352" y="231648"/>
                </a:lnTo>
                <a:lnTo>
                  <a:pt x="1055496" y="236601"/>
                </a:lnTo>
                <a:lnTo>
                  <a:pt x="1069720" y="243459"/>
                </a:lnTo>
                <a:lnTo>
                  <a:pt x="1075308" y="232029"/>
                </a:lnTo>
                <a:lnTo>
                  <a:pt x="1061465" y="225298"/>
                </a:lnTo>
                <a:lnTo>
                  <a:pt x="1052575" y="220599"/>
                </a:lnTo>
                <a:lnTo>
                  <a:pt x="1042796" y="215011"/>
                </a:lnTo>
                <a:lnTo>
                  <a:pt x="1032128" y="208788"/>
                </a:lnTo>
                <a:lnTo>
                  <a:pt x="1008633" y="194310"/>
                </a:lnTo>
                <a:lnTo>
                  <a:pt x="995806" y="186182"/>
                </a:lnTo>
                <a:lnTo>
                  <a:pt x="982344" y="177800"/>
                </a:lnTo>
                <a:lnTo>
                  <a:pt x="923035" y="140462"/>
                </a:lnTo>
                <a:lnTo>
                  <a:pt x="856487" y="100838"/>
                </a:lnTo>
                <a:lnTo>
                  <a:pt x="821435" y="81407"/>
                </a:lnTo>
                <a:lnTo>
                  <a:pt x="785494" y="62865"/>
                </a:lnTo>
                <a:lnTo>
                  <a:pt x="748918" y="45847"/>
                </a:lnTo>
                <a:lnTo>
                  <a:pt x="712342" y="30734"/>
                </a:lnTo>
                <a:lnTo>
                  <a:pt x="675639" y="18034"/>
                </a:lnTo>
                <a:lnTo>
                  <a:pt x="657351" y="12827"/>
                </a:lnTo>
                <a:lnTo>
                  <a:pt x="656836" y="12700"/>
                </a:lnTo>
                <a:close/>
              </a:path>
              <a:path w="1075689" h="243839">
                <a:moveTo>
                  <a:pt x="31114" y="187452"/>
                </a:moveTo>
                <a:lnTo>
                  <a:pt x="0" y="234950"/>
                </a:lnTo>
                <a:lnTo>
                  <a:pt x="56641" y="231394"/>
                </a:lnTo>
                <a:lnTo>
                  <a:pt x="50739" y="221234"/>
                </a:lnTo>
                <a:lnTo>
                  <a:pt x="36067" y="221234"/>
                </a:lnTo>
                <a:lnTo>
                  <a:pt x="29717" y="210312"/>
                </a:lnTo>
                <a:lnTo>
                  <a:pt x="40687" y="203930"/>
                </a:lnTo>
                <a:lnTo>
                  <a:pt x="31114" y="187452"/>
                </a:lnTo>
                <a:close/>
              </a:path>
              <a:path w="1075689" h="243839">
                <a:moveTo>
                  <a:pt x="40687" y="203930"/>
                </a:moveTo>
                <a:lnTo>
                  <a:pt x="29717" y="210312"/>
                </a:lnTo>
                <a:lnTo>
                  <a:pt x="36067" y="221234"/>
                </a:lnTo>
                <a:lnTo>
                  <a:pt x="47042" y="214869"/>
                </a:lnTo>
                <a:lnTo>
                  <a:pt x="40687" y="203930"/>
                </a:lnTo>
                <a:close/>
              </a:path>
              <a:path w="1075689" h="243839">
                <a:moveTo>
                  <a:pt x="47042" y="214869"/>
                </a:moveTo>
                <a:lnTo>
                  <a:pt x="36067" y="221234"/>
                </a:lnTo>
                <a:lnTo>
                  <a:pt x="50739" y="221234"/>
                </a:lnTo>
                <a:lnTo>
                  <a:pt x="47042" y="214869"/>
                </a:lnTo>
                <a:close/>
              </a:path>
              <a:path w="1075689" h="243839">
                <a:moveTo>
                  <a:pt x="568959" y="0"/>
                </a:moveTo>
                <a:lnTo>
                  <a:pt x="517778" y="3048"/>
                </a:lnTo>
                <a:lnTo>
                  <a:pt x="465708" y="11557"/>
                </a:lnTo>
                <a:lnTo>
                  <a:pt x="395604" y="30353"/>
                </a:lnTo>
                <a:lnTo>
                  <a:pt x="324357" y="56642"/>
                </a:lnTo>
                <a:lnTo>
                  <a:pt x="288543" y="72009"/>
                </a:lnTo>
                <a:lnTo>
                  <a:pt x="252475" y="88773"/>
                </a:lnTo>
                <a:lnTo>
                  <a:pt x="216280" y="106680"/>
                </a:lnTo>
                <a:lnTo>
                  <a:pt x="179831" y="125730"/>
                </a:lnTo>
                <a:lnTo>
                  <a:pt x="143255" y="145542"/>
                </a:lnTo>
                <a:lnTo>
                  <a:pt x="106806" y="165862"/>
                </a:lnTo>
                <a:lnTo>
                  <a:pt x="70103" y="186817"/>
                </a:lnTo>
                <a:lnTo>
                  <a:pt x="40687" y="203930"/>
                </a:lnTo>
                <a:lnTo>
                  <a:pt x="47042" y="214869"/>
                </a:lnTo>
                <a:lnTo>
                  <a:pt x="113029" y="176911"/>
                </a:lnTo>
                <a:lnTo>
                  <a:pt x="149478" y="156591"/>
                </a:lnTo>
                <a:lnTo>
                  <a:pt x="185927" y="136906"/>
                </a:lnTo>
                <a:lnTo>
                  <a:pt x="222122" y="117983"/>
                </a:lnTo>
                <a:lnTo>
                  <a:pt x="258063" y="100203"/>
                </a:lnTo>
                <a:lnTo>
                  <a:pt x="293877" y="83566"/>
                </a:lnTo>
                <a:lnTo>
                  <a:pt x="329437" y="68326"/>
                </a:lnTo>
                <a:lnTo>
                  <a:pt x="399795" y="42291"/>
                </a:lnTo>
                <a:lnTo>
                  <a:pt x="468629" y="23876"/>
                </a:lnTo>
                <a:lnTo>
                  <a:pt x="519302" y="15621"/>
                </a:lnTo>
                <a:lnTo>
                  <a:pt x="569086" y="12700"/>
                </a:lnTo>
                <a:lnTo>
                  <a:pt x="656836" y="12700"/>
                </a:lnTo>
                <a:lnTo>
                  <a:pt x="639317" y="8382"/>
                </a:lnTo>
                <a:lnTo>
                  <a:pt x="621283" y="4826"/>
                </a:lnTo>
                <a:lnTo>
                  <a:pt x="603630" y="2159"/>
                </a:lnTo>
                <a:lnTo>
                  <a:pt x="586104" y="635"/>
                </a:lnTo>
                <a:lnTo>
                  <a:pt x="568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9690" y="4909058"/>
            <a:ext cx="1074420" cy="166370"/>
          </a:xfrm>
          <a:custGeom>
            <a:avLst/>
            <a:gdLst/>
            <a:ahLst/>
            <a:cxnLst/>
            <a:rect l="l" t="t" r="r" b="b"/>
            <a:pathLst>
              <a:path w="1074420" h="166370">
                <a:moveTo>
                  <a:pt x="2286" y="0"/>
                </a:moveTo>
                <a:lnTo>
                  <a:pt x="0" y="12446"/>
                </a:lnTo>
                <a:lnTo>
                  <a:pt x="36576" y="19431"/>
                </a:lnTo>
                <a:lnTo>
                  <a:pt x="474726" y="112141"/>
                </a:lnTo>
                <a:lnTo>
                  <a:pt x="599440" y="135890"/>
                </a:lnTo>
                <a:lnTo>
                  <a:pt x="686308" y="150241"/>
                </a:lnTo>
                <a:lnTo>
                  <a:pt x="739140" y="157734"/>
                </a:lnTo>
                <a:lnTo>
                  <a:pt x="786638" y="162941"/>
                </a:lnTo>
                <a:lnTo>
                  <a:pt x="827786" y="165735"/>
                </a:lnTo>
                <a:lnTo>
                  <a:pt x="845693" y="166116"/>
                </a:lnTo>
                <a:lnTo>
                  <a:pt x="862076" y="165862"/>
                </a:lnTo>
                <a:lnTo>
                  <a:pt x="906272" y="162560"/>
                </a:lnTo>
                <a:lnTo>
                  <a:pt x="952357" y="153416"/>
                </a:lnTo>
                <a:lnTo>
                  <a:pt x="845439" y="153416"/>
                </a:lnTo>
                <a:lnTo>
                  <a:pt x="828040" y="153035"/>
                </a:lnTo>
                <a:lnTo>
                  <a:pt x="787654" y="150241"/>
                </a:lnTo>
                <a:lnTo>
                  <a:pt x="740664" y="145034"/>
                </a:lnTo>
                <a:lnTo>
                  <a:pt x="660273" y="133350"/>
                </a:lnTo>
                <a:lnTo>
                  <a:pt x="571246" y="117856"/>
                </a:lnTo>
                <a:lnTo>
                  <a:pt x="413385" y="86868"/>
                </a:lnTo>
                <a:lnTo>
                  <a:pt x="39116" y="6985"/>
                </a:lnTo>
                <a:lnTo>
                  <a:pt x="22860" y="3810"/>
                </a:lnTo>
                <a:lnTo>
                  <a:pt x="2286" y="0"/>
                </a:lnTo>
                <a:close/>
              </a:path>
              <a:path w="1074420" h="166370">
                <a:moveTo>
                  <a:pt x="1032344" y="85456"/>
                </a:moveTo>
                <a:lnTo>
                  <a:pt x="1000252" y="117475"/>
                </a:lnTo>
                <a:lnTo>
                  <a:pt x="960501" y="137414"/>
                </a:lnTo>
                <a:lnTo>
                  <a:pt x="917194" y="148209"/>
                </a:lnTo>
                <a:lnTo>
                  <a:pt x="876681" y="152527"/>
                </a:lnTo>
                <a:lnTo>
                  <a:pt x="845439" y="153416"/>
                </a:lnTo>
                <a:lnTo>
                  <a:pt x="952357" y="153416"/>
                </a:lnTo>
                <a:lnTo>
                  <a:pt x="992759" y="137033"/>
                </a:lnTo>
                <a:lnTo>
                  <a:pt x="1033018" y="104902"/>
                </a:lnTo>
                <a:lnTo>
                  <a:pt x="1042797" y="92710"/>
                </a:lnTo>
                <a:lnTo>
                  <a:pt x="1043051" y="92456"/>
                </a:lnTo>
                <a:lnTo>
                  <a:pt x="1043178" y="92075"/>
                </a:lnTo>
                <a:lnTo>
                  <a:pt x="1046359" y="86106"/>
                </a:lnTo>
                <a:lnTo>
                  <a:pt x="1032002" y="86106"/>
                </a:lnTo>
                <a:lnTo>
                  <a:pt x="1032344" y="85456"/>
                </a:lnTo>
                <a:close/>
              </a:path>
              <a:path w="1074420" h="166370">
                <a:moveTo>
                  <a:pt x="1070199" y="62992"/>
                </a:moveTo>
                <a:lnTo>
                  <a:pt x="1044194" y="62992"/>
                </a:lnTo>
                <a:lnTo>
                  <a:pt x="1055497" y="68961"/>
                </a:lnTo>
                <a:lnTo>
                  <a:pt x="1049738" y="79765"/>
                </a:lnTo>
                <a:lnTo>
                  <a:pt x="1068451" y="87503"/>
                </a:lnTo>
                <a:lnTo>
                  <a:pt x="1070199" y="62992"/>
                </a:lnTo>
                <a:close/>
              </a:path>
              <a:path w="1074420" h="166370">
                <a:moveTo>
                  <a:pt x="1032637" y="85090"/>
                </a:moveTo>
                <a:lnTo>
                  <a:pt x="1032344" y="85456"/>
                </a:lnTo>
                <a:lnTo>
                  <a:pt x="1032002" y="86106"/>
                </a:lnTo>
                <a:lnTo>
                  <a:pt x="1032637" y="85090"/>
                </a:lnTo>
                <a:close/>
              </a:path>
              <a:path w="1074420" h="166370">
                <a:moveTo>
                  <a:pt x="1046900" y="85090"/>
                </a:moveTo>
                <a:lnTo>
                  <a:pt x="1032637" y="85090"/>
                </a:lnTo>
                <a:lnTo>
                  <a:pt x="1032002" y="86106"/>
                </a:lnTo>
                <a:lnTo>
                  <a:pt x="1046359" y="86106"/>
                </a:lnTo>
                <a:lnTo>
                  <a:pt x="1046900" y="85090"/>
                </a:lnTo>
                <a:close/>
              </a:path>
              <a:path w="1074420" h="166370">
                <a:moveTo>
                  <a:pt x="1037923" y="74879"/>
                </a:moveTo>
                <a:lnTo>
                  <a:pt x="1032344" y="85456"/>
                </a:lnTo>
                <a:lnTo>
                  <a:pt x="1032637" y="85090"/>
                </a:lnTo>
                <a:lnTo>
                  <a:pt x="1046900" y="85090"/>
                </a:lnTo>
                <a:lnTo>
                  <a:pt x="1049738" y="79765"/>
                </a:lnTo>
                <a:lnTo>
                  <a:pt x="1037923" y="74879"/>
                </a:lnTo>
                <a:close/>
              </a:path>
              <a:path w="1074420" h="166370">
                <a:moveTo>
                  <a:pt x="1044194" y="62992"/>
                </a:moveTo>
                <a:lnTo>
                  <a:pt x="1037923" y="74879"/>
                </a:lnTo>
                <a:lnTo>
                  <a:pt x="1049738" y="79765"/>
                </a:lnTo>
                <a:lnTo>
                  <a:pt x="1055497" y="68961"/>
                </a:lnTo>
                <a:lnTo>
                  <a:pt x="1044194" y="62992"/>
                </a:lnTo>
                <a:close/>
              </a:path>
              <a:path w="1074420" h="166370">
                <a:moveTo>
                  <a:pt x="1074166" y="7366"/>
                </a:moveTo>
                <a:lnTo>
                  <a:pt x="1021461" y="68072"/>
                </a:lnTo>
                <a:lnTo>
                  <a:pt x="1037923" y="74879"/>
                </a:lnTo>
                <a:lnTo>
                  <a:pt x="1044194" y="62992"/>
                </a:lnTo>
                <a:lnTo>
                  <a:pt x="1070199" y="62992"/>
                </a:lnTo>
                <a:lnTo>
                  <a:pt x="1074166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16909" y="4984877"/>
            <a:ext cx="846455" cy="770255"/>
          </a:xfrm>
          <a:custGeom>
            <a:avLst/>
            <a:gdLst/>
            <a:ahLst/>
            <a:cxnLst/>
            <a:rect l="l" t="t" r="r" b="b"/>
            <a:pathLst>
              <a:path w="846454" h="770254">
                <a:moveTo>
                  <a:pt x="817553" y="727156"/>
                </a:moveTo>
                <a:lnTo>
                  <a:pt x="800354" y="735838"/>
                </a:lnTo>
                <a:lnTo>
                  <a:pt x="845947" y="769747"/>
                </a:lnTo>
                <a:lnTo>
                  <a:pt x="845807" y="738517"/>
                </a:lnTo>
                <a:lnTo>
                  <a:pt x="823087" y="738517"/>
                </a:lnTo>
                <a:lnTo>
                  <a:pt x="817553" y="727156"/>
                </a:lnTo>
                <a:close/>
              </a:path>
              <a:path w="846454" h="770254">
                <a:moveTo>
                  <a:pt x="828917" y="721420"/>
                </a:moveTo>
                <a:lnTo>
                  <a:pt x="817553" y="727156"/>
                </a:lnTo>
                <a:lnTo>
                  <a:pt x="823087" y="738517"/>
                </a:lnTo>
                <a:lnTo>
                  <a:pt x="834516" y="732955"/>
                </a:lnTo>
                <a:lnTo>
                  <a:pt x="828917" y="721420"/>
                </a:lnTo>
                <a:close/>
              </a:path>
              <a:path w="846454" h="770254">
                <a:moveTo>
                  <a:pt x="845693" y="712952"/>
                </a:moveTo>
                <a:lnTo>
                  <a:pt x="828917" y="721420"/>
                </a:lnTo>
                <a:lnTo>
                  <a:pt x="834516" y="732955"/>
                </a:lnTo>
                <a:lnTo>
                  <a:pt x="823087" y="738517"/>
                </a:lnTo>
                <a:lnTo>
                  <a:pt x="845807" y="738517"/>
                </a:lnTo>
                <a:lnTo>
                  <a:pt x="845693" y="712952"/>
                </a:lnTo>
                <a:close/>
              </a:path>
              <a:path w="846454" h="770254">
                <a:moveTo>
                  <a:pt x="3175" y="0"/>
                </a:moveTo>
                <a:lnTo>
                  <a:pt x="0" y="12319"/>
                </a:lnTo>
                <a:lnTo>
                  <a:pt x="79883" y="33147"/>
                </a:lnTo>
                <a:lnTo>
                  <a:pt x="152781" y="53213"/>
                </a:lnTo>
                <a:lnTo>
                  <a:pt x="224282" y="75057"/>
                </a:lnTo>
                <a:lnTo>
                  <a:pt x="293751" y="99441"/>
                </a:lnTo>
                <a:lnTo>
                  <a:pt x="360426" y="127507"/>
                </a:lnTo>
                <a:lnTo>
                  <a:pt x="423545" y="159766"/>
                </a:lnTo>
                <a:lnTo>
                  <a:pt x="482600" y="197358"/>
                </a:lnTo>
                <a:lnTo>
                  <a:pt x="537083" y="241172"/>
                </a:lnTo>
                <a:lnTo>
                  <a:pt x="574929" y="280924"/>
                </a:lnTo>
                <a:lnTo>
                  <a:pt x="599694" y="312166"/>
                </a:lnTo>
                <a:lnTo>
                  <a:pt x="623570" y="346202"/>
                </a:lnTo>
                <a:lnTo>
                  <a:pt x="658114" y="401828"/>
                </a:lnTo>
                <a:lnTo>
                  <a:pt x="680085" y="440690"/>
                </a:lnTo>
                <a:lnTo>
                  <a:pt x="701167" y="480314"/>
                </a:lnTo>
                <a:lnTo>
                  <a:pt x="721233" y="520192"/>
                </a:lnTo>
                <a:lnTo>
                  <a:pt x="740283" y="559689"/>
                </a:lnTo>
                <a:lnTo>
                  <a:pt x="758317" y="598170"/>
                </a:lnTo>
                <a:lnTo>
                  <a:pt x="775081" y="634847"/>
                </a:lnTo>
                <a:lnTo>
                  <a:pt x="790702" y="669378"/>
                </a:lnTo>
                <a:lnTo>
                  <a:pt x="798195" y="685622"/>
                </a:lnTo>
                <a:lnTo>
                  <a:pt x="805053" y="701014"/>
                </a:lnTo>
                <a:lnTo>
                  <a:pt x="811911" y="715568"/>
                </a:lnTo>
                <a:lnTo>
                  <a:pt x="817553" y="727156"/>
                </a:lnTo>
                <a:lnTo>
                  <a:pt x="828917" y="721420"/>
                </a:lnTo>
                <a:lnTo>
                  <a:pt x="823468" y="710196"/>
                </a:lnTo>
                <a:lnTo>
                  <a:pt x="816737" y="695794"/>
                </a:lnTo>
                <a:lnTo>
                  <a:pt x="809752" y="680326"/>
                </a:lnTo>
                <a:lnTo>
                  <a:pt x="802259" y="664171"/>
                </a:lnTo>
                <a:lnTo>
                  <a:pt x="794639" y="647204"/>
                </a:lnTo>
                <a:lnTo>
                  <a:pt x="778383" y="611454"/>
                </a:lnTo>
                <a:lnTo>
                  <a:pt x="751713" y="554228"/>
                </a:lnTo>
                <a:lnTo>
                  <a:pt x="732536" y="514477"/>
                </a:lnTo>
                <a:lnTo>
                  <a:pt x="712343" y="474345"/>
                </a:lnTo>
                <a:lnTo>
                  <a:pt x="691134" y="434340"/>
                </a:lnTo>
                <a:lnTo>
                  <a:pt x="668909" y="395097"/>
                </a:lnTo>
                <a:lnTo>
                  <a:pt x="645922" y="357378"/>
                </a:lnTo>
                <a:lnTo>
                  <a:pt x="621919" y="321437"/>
                </a:lnTo>
                <a:lnTo>
                  <a:pt x="597154" y="288036"/>
                </a:lnTo>
                <a:lnTo>
                  <a:pt x="571627" y="257810"/>
                </a:lnTo>
                <a:lnTo>
                  <a:pt x="518159" y="208279"/>
                </a:lnTo>
                <a:lnTo>
                  <a:pt x="460248" y="167005"/>
                </a:lnTo>
                <a:lnTo>
                  <a:pt x="398018" y="131572"/>
                </a:lnTo>
                <a:lnTo>
                  <a:pt x="332105" y="101219"/>
                </a:lnTo>
                <a:lnTo>
                  <a:pt x="263398" y="74803"/>
                </a:lnTo>
                <a:lnTo>
                  <a:pt x="192278" y="51689"/>
                </a:lnTo>
                <a:lnTo>
                  <a:pt x="83058" y="20828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07257" y="4992623"/>
            <a:ext cx="557530" cy="999490"/>
          </a:xfrm>
          <a:custGeom>
            <a:avLst/>
            <a:gdLst/>
            <a:ahLst/>
            <a:cxnLst/>
            <a:rect l="l" t="t" r="r" b="b"/>
            <a:pathLst>
              <a:path w="557529" h="999489">
                <a:moveTo>
                  <a:pt x="31207" y="49282"/>
                </a:moveTo>
                <a:lnTo>
                  <a:pt x="18681" y="51217"/>
                </a:lnTo>
                <a:lnTo>
                  <a:pt x="21335" y="70103"/>
                </a:lnTo>
                <a:lnTo>
                  <a:pt x="24002" y="92075"/>
                </a:lnTo>
                <a:lnTo>
                  <a:pt x="27050" y="115824"/>
                </a:lnTo>
                <a:lnTo>
                  <a:pt x="29971" y="140969"/>
                </a:lnTo>
                <a:lnTo>
                  <a:pt x="36448" y="195072"/>
                </a:lnTo>
                <a:lnTo>
                  <a:pt x="39750" y="223773"/>
                </a:lnTo>
                <a:lnTo>
                  <a:pt x="43433" y="253364"/>
                </a:lnTo>
                <a:lnTo>
                  <a:pt x="47116" y="283717"/>
                </a:lnTo>
                <a:lnTo>
                  <a:pt x="54863" y="346328"/>
                </a:lnTo>
                <a:lnTo>
                  <a:pt x="63499" y="410336"/>
                </a:lnTo>
                <a:lnTo>
                  <a:pt x="72897" y="474725"/>
                </a:lnTo>
                <a:lnTo>
                  <a:pt x="82930" y="538099"/>
                </a:lnTo>
                <a:lnTo>
                  <a:pt x="93979" y="599770"/>
                </a:lnTo>
                <a:lnTo>
                  <a:pt x="105917" y="658342"/>
                </a:lnTo>
                <a:lnTo>
                  <a:pt x="118744" y="712876"/>
                </a:lnTo>
                <a:lnTo>
                  <a:pt x="132714" y="762177"/>
                </a:lnTo>
                <a:lnTo>
                  <a:pt x="147827" y="805256"/>
                </a:lnTo>
                <a:lnTo>
                  <a:pt x="164337" y="840943"/>
                </a:lnTo>
                <a:lnTo>
                  <a:pt x="191261" y="883704"/>
                </a:lnTo>
                <a:lnTo>
                  <a:pt x="221233" y="918273"/>
                </a:lnTo>
                <a:lnTo>
                  <a:pt x="253618" y="945502"/>
                </a:lnTo>
                <a:lnTo>
                  <a:pt x="288289" y="965987"/>
                </a:lnTo>
                <a:lnTo>
                  <a:pt x="337438" y="984402"/>
                </a:lnTo>
                <a:lnTo>
                  <a:pt x="388873" y="994537"/>
                </a:lnTo>
                <a:lnTo>
                  <a:pt x="442086" y="998562"/>
                </a:lnTo>
                <a:lnTo>
                  <a:pt x="469137" y="998943"/>
                </a:lnTo>
                <a:lnTo>
                  <a:pt x="496315" y="998562"/>
                </a:lnTo>
                <a:lnTo>
                  <a:pt x="557402" y="996226"/>
                </a:lnTo>
                <a:lnTo>
                  <a:pt x="557003" y="986243"/>
                </a:lnTo>
                <a:lnTo>
                  <a:pt x="469010" y="986243"/>
                </a:lnTo>
                <a:lnTo>
                  <a:pt x="442340" y="985862"/>
                </a:lnTo>
                <a:lnTo>
                  <a:pt x="390143" y="981900"/>
                </a:lnTo>
                <a:lnTo>
                  <a:pt x="340359" y="972032"/>
                </a:lnTo>
                <a:lnTo>
                  <a:pt x="293623" y="954430"/>
                </a:lnTo>
                <a:lnTo>
                  <a:pt x="260603" y="934923"/>
                </a:lnTo>
                <a:lnTo>
                  <a:pt x="229869" y="909002"/>
                </a:lnTo>
                <a:lnTo>
                  <a:pt x="201294" y="875944"/>
                </a:lnTo>
                <a:lnTo>
                  <a:pt x="175259" y="834682"/>
                </a:lnTo>
                <a:lnTo>
                  <a:pt x="152018" y="780160"/>
                </a:lnTo>
                <a:lnTo>
                  <a:pt x="137794" y="734580"/>
                </a:lnTo>
                <a:lnTo>
                  <a:pt x="124586" y="683133"/>
                </a:lnTo>
                <a:lnTo>
                  <a:pt x="112140" y="626859"/>
                </a:lnTo>
                <a:lnTo>
                  <a:pt x="100837" y="566928"/>
                </a:lnTo>
                <a:lnTo>
                  <a:pt x="85343" y="472694"/>
                </a:lnTo>
                <a:lnTo>
                  <a:pt x="76072" y="408431"/>
                </a:lnTo>
                <a:lnTo>
                  <a:pt x="67563" y="344678"/>
                </a:lnTo>
                <a:lnTo>
                  <a:pt x="59689" y="282194"/>
                </a:lnTo>
                <a:lnTo>
                  <a:pt x="56006" y="251840"/>
                </a:lnTo>
                <a:lnTo>
                  <a:pt x="52323" y="222250"/>
                </a:lnTo>
                <a:lnTo>
                  <a:pt x="49021" y="193547"/>
                </a:lnTo>
                <a:lnTo>
                  <a:pt x="42544" y="139446"/>
                </a:lnTo>
                <a:lnTo>
                  <a:pt x="39623" y="114300"/>
                </a:lnTo>
                <a:lnTo>
                  <a:pt x="36702" y="90550"/>
                </a:lnTo>
                <a:lnTo>
                  <a:pt x="33908" y="68579"/>
                </a:lnTo>
                <a:lnTo>
                  <a:pt x="31207" y="49282"/>
                </a:lnTo>
                <a:close/>
              </a:path>
              <a:path w="557529" h="999489">
                <a:moveTo>
                  <a:pt x="556894" y="983538"/>
                </a:moveTo>
                <a:lnTo>
                  <a:pt x="495934" y="985875"/>
                </a:lnTo>
                <a:lnTo>
                  <a:pt x="469010" y="986243"/>
                </a:lnTo>
                <a:lnTo>
                  <a:pt x="557003" y="986243"/>
                </a:lnTo>
                <a:lnTo>
                  <a:pt x="556894" y="983538"/>
                </a:lnTo>
                <a:close/>
              </a:path>
              <a:path w="557529" h="999489">
                <a:moveTo>
                  <a:pt x="17398" y="0"/>
                </a:moveTo>
                <a:lnTo>
                  <a:pt x="0" y="54101"/>
                </a:lnTo>
                <a:lnTo>
                  <a:pt x="18681" y="51217"/>
                </a:lnTo>
                <a:lnTo>
                  <a:pt x="16890" y="38481"/>
                </a:lnTo>
                <a:lnTo>
                  <a:pt x="29463" y="36829"/>
                </a:lnTo>
                <a:lnTo>
                  <a:pt x="43432" y="36829"/>
                </a:lnTo>
                <a:lnTo>
                  <a:pt x="17398" y="0"/>
                </a:lnTo>
                <a:close/>
              </a:path>
              <a:path w="557529" h="999489">
                <a:moveTo>
                  <a:pt x="29463" y="36829"/>
                </a:moveTo>
                <a:lnTo>
                  <a:pt x="16890" y="38481"/>
                </a:lnTo>
                <a:lnTo>
                  <a:pt x="18681" y="51217"/>
                </a:lnTo>
                <a:lnTo>
                  <a:pt x="31207" y="49282"/>
                </a:lnTo>
                <a:lnTo>
                  <a:pt x="29463" y="36829"/>
                </a:lnTo>
                <a:close/>
              </a:path>
              <a:path w="557529" h="999489">
                <a:moveTo>
                  <a:pt x="43432" y="36829"/>
                </a:moveTo>
                <a:lnTo>
                  <a:pt x="29463" y="36829"/>
                </a:lnTo>
                <a:lnTo>
                  <a:pt x="31207" y="49282"/>
                </a:lnTo>
                <a:lnTo>
                  <a:pt x="50164" y="46354"/>
                </a:lnTo>
                <a:lnTo>
                  <a:pt x="43432" y="36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5255" y="4984496"/>
            <a:ext cx="590550" cy="846455"/>
          </a:xfrm>
          <a:custGeom>
            <a:avLst/>
            <a:gdLst/>
            <a:ahLst/>
            <a:cxnLst/>
            <a:rect l="l" t="t" r="r" b="b"/>
            <a:pathLst>
              <a:path w="590550" h="846454">
                <a:moveTo>
                  <a:pt x="44068" y="779144"/>
                </a:moveTo>
                <a:lnTo>
                  <a:pt x="0" y="846327"/>
                </a:lnTo>
                <a:lnTo>
                  <a:pt x="75564" y="818997"/>
                </a:lnTo>
                <a:lnTo>
                  <a:pt x="70014" y="811974"/>
                </a:lnTo>
                <a:lnTo>
                  <a:pt x="53720" y="811974"/>
                </a:lnTo>
                <a:lnTo>
                  <a:pt x="45973" y="801928"/>
                </a:lnTo>
                <a:lnTo>
                  <a:pt x="55949" y="794178"/>
                </a:lnTo>
                <a:lnTo>
                  <a:pt x="44068" y="779144"/>
                </a:lnTo>
                <a:close/>
              </a:path>
              <a:path w="590550" h="846454">
                <a:moveTo>
                  <a:pt x="55949" y="794178"/>
                </a:moveTo>
                <a:lnTo>
                  <a:pt x="45973" y="801928"/>
                </a:lnTo>
                <a:lnTo>
                  <a:pt x="53720" y="811974"/>
                </a:lnTo>
                <a:lnTo>
                  <a:pt x="63811" y="804125"/>
                </a:lnTo>
                <a:lnTo>
                  <a:pt x="55949" y="794178"/>
                </a:lnTo>
                <a:close/>
              </a:path>
              <a:path w="590550" h="846454">
                <a:moveTo>
                  <a:pt x="63811" y="804125"/>
                </a:moveTo>
                <a:lnTo>
                  <a:pt x="53720" y="811974"/>
                </a:lnTo>
                <a:lnTo>
                  <a:pt x="70014" y="811974"/>
                </a:lnTo>
                <a:lnTo>
                  <a:pt x="63811" y="804125"/>
                </a:lnTo>
                <a:close/>
              </a:path>
              <a:path w="590550" h="846454">
                <a:moveTo>
                  <a:pt x="536828" y="0"/>
                </a:moveTo>
                <a:lnTo>
                  <a:pt x="524890" y="4317"/>
                </a:lnTo>
                <a:lnTo>
                  <a:pt x="543432" y="55625"/>
                </a:lnTo>
                <a:lnTo>
                  <a:pt x="551052" y="78231"/>
                </a:lnTo>
                <a:lnTo>
                  <a:pt x="564387" y="123570"/>
                </a:lnTo>
                <a:lnTo>
                  <a:pt x="573912" y="169290"/>
                </a:lnTo>
                <a:lnTo>
                  <a:pt x="577976" y="215518"/>
                </a:lnTo>
                <a:lnTo>
                  <a:pt x="577341" y="238886"/>
                </a:lnTo>
                <a:lnTo>
                  <a:pt x="570483" y="286384"/>
                </a:lnTo>
                <a:lnTo>
                  <a:pt x="559434" y="322960"/>
                </a:lnTo>
                <a:lnTo>
                  <a:pt x="542543" y="360298"/>
                </a:lnTo>
                <a:lnTo>
                  <a:pt x="518667" y="399033"/>
                </a:lnTo>
                <a:lnTo>
                  <a:pt x="483488" y="441578"/>
                </a:lnTo>
                <a:lnTo>
                  <a:pt x="453897" y="472185"/>
                </a:lnTo>
                <a:lnTo>
                  <a:pt x="420369" y="504062"/>
                </a:lnTo>
                <a:lnTo>
                  <a:pt x="383793" y="536955"/>
                </a:lnTo>
                <a:lnTo>
                  <a:pt x="344677" y="570229"/>
                </a:lnTo>
                <a:lnTo>
                  <a:pt x="304037" y="603580"/>
                </a:lnTo>
                <a:lnTo>
                  <a:pt x="262508" y="636574"/>
                </a:lnTo>
                <a:lnTo>
                  <a:pt x="221106" y="668820"/>
                </a:lnTo>
                <a:lnTo>
                  <a:pt x="104520" y="757339"/>
                </a:lnTo>
                <a:lnTo>
                  <a:pt x="87121" y="770280"/>
                </a:lnTo>
                <a:lnTo>
                  <a:pt x="70738" y="782688"/>
                </a:lnTo>
                <a:lnTo>
                  <a:pt x="55949" y="794178"/>
                </a:lnTo>
                <a:lnTo>
                  <a:pt x="63811" y="804125"/>
                </a:lnTo>
                <a:lnTo>
                  <a:pt x="78358" y="792810"/>
                </a:lnTo>
                <a:lnTo>
                  <a:pt x="188213" y="710018"/>
                </a:lnTo>
                <a:lnTo>
                  <a:pt x="270509" y="646506"/>
                </a:lnTo>
                <a:lnTo>
                  <a:pt x="312038" y="613397"/>
                </a:lnTo>
                <a:lnTo>
                  <a:pt x="352805" y="579881"/>
                </a:lnTo>
                <a:lnTo>
                  <a:pt x="392175" y="546480"/>
                </a:lnTo>
                <a:lnTo>
                  <a:pt x="429005" y="513460"/>
                </a:lnTo>
                <a:lnTo>
                  <a:pt x="462914" y="481075"/>
                </a:lnTo>
                <a:lnTo>
                  <a:pt x="493013" y="449960"/>
                </a:lnTo>
                <a:lnTo>
                  <a:pt x="518413" y="420369"/>
                </a:lnTo>
                <a:lnTo>
                  <a:pt x="546480" y="379221"/>
                </a:lnTo>
                <a:lnTo>
                  <a:pt x="566292" y="339978"/>
                </a:lnTo>
                <a:lnTo>
                  <a:pt x="579754" y="301497"/>
                </a:lnTo>
                <a:lnTo>
                  <a:pt x="587628" y="263778"/>
                </a:lnTo>
                <a:lnTo>
                  <a:pt x="590549" y="214756"/>
                </a:lnTo>
                <a:lnTo>
                  <a:pt x="589279" y="190753"/>
                </a:lnTo>
                <a:lnTo>
                  <a:pt x="582167" y="143509"/>
                </a:lnTo>
                <a:lnTo>
                  <a:pt x="570356" y="97027"/>
                </a:lnTo>
                <a:lnTo>
                  <a:pt x="555370" y="51307"/>
                </a:lnTo>
                <a:lnTo>
                  <a:pt x="536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18659" y="4583048"/>
            <a:ext cx="285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b="1" spc="-235" dirty="0">
                <a:latin typeface="微软雅黑"/>
                <a:cs typeface="微软雅黑"/>
              </a:rPr>
              <a:t>2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2140" y="6252116"/>
            <a:ext cx="1721485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126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68" y="407923"/>
            <a:ext cx="216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000000"/>
                </a:solidFill>
                <a:latin typeface="Arial"/>
                <a:cs typeface="Arial"/>
              </a:rPr>
              <a:t>Fl</a:t>
            </a:r>
            <a:r>
              <a:rPr sz="3600" u="none"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600" u="none" spc="-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3600" u="none" spc="-1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600" u="none" spc="10" dirty="0">
                <a:solidFill>
                  <a:srgbClr val="000000"/>
                </a:solidFill>
                <a:latin typeface="微软雅黑"/>
                <a:cs typeface="微软雅黑"/>
              </a:rPr>
              <a:t>算法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16" y="1443804"/>
            <a:ext cx="5213985" cy="440753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4110990" algn="l"/>
              </a:tabLst>
            </a:pPr>
            <a:r>
              <a:rPr sz="2400" b="1" dirty="0">
                <a:latin typeface="Times New Roman"/>
                <a:cs typeface="Times New Roman"/>
              </a:rPr>
              <a:t>for(v=</a:t>
            </a:r>
            <a:r>
              <a:rPr sz="2400" b="1" spc="-5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Times New Roman"/>
                <a:cs typeface="Times New Roman"/>
              </a:rPr>
              <a:t>;</a:t>
            </a:r>
            <a:r>
              <a:rPr sz="2400" b="1" spc="-5" dirty="0">
                <a:latin typeface="Times New Roman"/>
                <a:cs typeface="Times New Roman"/>
              </a:rPr>
              <a:t>v&lt;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xn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;</a:t>
            </a:r>
            <a:r>
              <a:rPr sz="2400" b="1" spc="-5" dirty="0">
                <a:latin typeface="Times New Roman"/>
                <a:cs typeface="Times New Roman"/>
              </a:rPr>
              <a:t>v++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	</a:t>
            </a:r>
            <a:r>
              <a:rPr sz="2400" b="1" spc="5" dirty="0">
                <a:latin typeface="Times New Roman"/>
                <a:cs typeface="Times New Roman"/>
              </a:rPr>
              <a:t>/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5" dirty="0">
                <a:latin typeface="微软雅黑"/>
                <a:cs typeface="微软雅黑"/>
              </a:rPr>
              <a:t>初始化</a:t>
            </a:r>
            <a:endParaRPr sz="2400">
              <a:latin typeface="微软雅黑"/>
              <a:cs typeface="微软雅黑"/>
            </a:endParaRPr>
          </a:p>
          <a:p>
            <a:pPr marL="774700" marR="704850" indent="-381635">
              <a:lnSpc>
                <a:spcPts val="3460"/>
              </a:lnSpc>
              <a:spcBef>
                <a:spcPts val="175"/>
              </a:spcBef>
            </a:pP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for(w=0;w&lt;G.vexnum;w++)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{ 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D[v][w]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G.arcs[v][w]; 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for(u=0; u&lt;G.vexnum;</a:t>
            </a:r>
            <a:r>
              <a:rPr sz="2400" b="1" spc="-8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u++)</a:t>
            </a:r>
            <a:endParaRPr sz="24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355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P[v][w][u]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=</a:t>
            </a:r>
            <a:r>
              <a:rPr sz="24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false;</a:t>
            </a:r>
            <a:endParaRPr sz="2400">
              <a:latin typeface="Times New Roman"/>
              <a:cs typeface="Times New Roman"/>
            </a:endParaRPr>
          </a:p>
          <a:p>
            <a:pPr marR="260350" algn="ctr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if 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(D[v][w]&lt;INFINITY)</a:t>
            </a:r>
            <a:r>
              <a:rPr sz="2400" b="1" spc="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R="299085" algn="ctr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P[v][w][v]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true;</a:t>
            </a:r>
            <a:endParaRPr sz="2400">
              <a:latin typeface="Times New Roman"/>
              <a:cs typeface="Times New Roman"/>
            </a:endParaRPr>
          </a:p>
          <a:p>
            <a:pPr marR="230504" algn="ctr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P[v][w][w]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=</a:t>
            </a:r>
            <a:r>
              <a:rPr sz="2400" b="1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true;</a:t>
            </a:r>
            <a:endParaRPr sz="2400">
              <a:latin typeface="Times New Roman"/>
              <a:cs typeface="Times New Roman"/>
            </a:endParaRPr>
          </a:p>
          <a:p>
            <a:pPr marR="3027045" algn="ctr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}//if</a:t>
            </a:r>
            <a:endParaRPr sz="2400">
              <a:latin typeface="Times New Roman"/>
              <a:cs typeface="Times New Roman"/>
            </a:endParaRPr>
          </a:p>
          <a:p>
            <a:pPr marR="4043679" algn="ctr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}//for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24216" y="2811779"/>
            <a:ext cx="490855" cy="365760"/>
          </a:xfrm>
          <a:custGeom>
            <a:avLst/>
            <a:gdLst/>
            <a:ahLst/>
            <a:cxnLst/>
            <a:rect l="l" t="t" r="r" b="b"/>
            <a:pathLst>
              <a:path w="490854" h="365760">
                <a:moveTo>
                  <a:pt x="245364" y="0"/>
                </a:moveTo>
                <a:lnTo>
                  <a:pt x="189104" y="4831"/>
                </a:lnTo>
                <a:lnTo>
                  <a:pt x="137459" y="18594"/>
                </a:lnTo>
                <a:lnTo>
                  <a:pt x="91902" y="40188"/>
                </a:lnTo>
                <a:lnTo>
                  <a:pt x="53904" y="68513"/>
                </a:lnTo>
                <a:lnTo>
                  <a:pt x="24939" y="102470"/>
                </a:lnTo>
                <a:lnTo>
                  <a:pt x="6480" y="140958"/>
                </a:lnTo>
                <a:lnTo>
                  <a:pt x="0" y="182879"/>
                </a:lnTo>
                <a:lnTo>
                  <a:pt x="6480" y="224801"/>
                </a:lnTo>
                <a:lnTo>
                  <a:pt x="24939" y="263289"/>
                </a:lnTo>
                <a:lnTo>
                  <a:pt x="53904" y="297246"/>
                </a:lnTo>
                <a:lnTo>
                  <a:pt x="91902" y="325571"/>
                </a:lnTo>
                <a:lnTo>
                  <a:pt x="137459" y="347165"/>
                </a:lnTo>
                <a:lnTo>
                  <a:pt x="189104" y="360928"/>
                </a:lnTo>
                <a:lnTo>
                  <a:pt x="245364" y="365759"/>
                </a:lnTo>
                <a:lnTo>
                  <a:pt x="301623" y="360928"/>
                </a:lnTo>
                <a:lnTo>
                  <a:pt x="353268" y="347165"/>
                </a:lnTo>
                <a:lnTo>
                  <a:pt x="398825" y="325571"/>
                </a:lnTo>
                <a:lnTo>
                  <a:pt x="436823" y="297246"/>
                </a:lnTo>
                <a:lnTo>
                  <a:pt x="465788" y="263289"/>
                </a:lnTo>
                <a:lnTo>
                  <a:pt x="484247" y="224801"/>
                </a:lnTo>
                <a:lnTo>
                  <a:pt x="490728" y="182879"/>
                </a:lnTo>
                <a:lnTo>
                  <a:pt x="484247" y="140958"/>
                </a:lnTo>
                <a:lnTo>
                  <a:pt x="465788" y="102470"/>
                </a:lnTo>
                <a:lnTo>
                  <a:pt x="436823" y="68513"/>
                </a:lnTo>
                <a:lnTo>
                  <a:pt x="398825" y="40188"/>
                </a:lnTo>
                <a:lnTo>
                  <a:pt x="353268" y="18594"/>
                </a:lnTo>
                <a:lnTo>
                  <a:pt x="301623" y="483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6900" y="5898286"/>
            <a:ext cx="795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36865" algn="l"/>
              </a:tabLst>
            </a:pPr>
            <a:r>
              <a:rPr sz="2400" b="1" strike="sngStrike" dirty="0">
                <a:latin typeface="Times New Roman"/>
                <a:cs typeface="Times New Roman"/>
              </a:rPr>
              <a:t> </a:t>
            </a:r>
            <a:r>
              <a:rPr sz="2400" b="1" strike="sngStrike" spc="105" dirty="0">
                <a:latin typeface="Times New Roman"/>
                <a:cs typeface="Times New Roman"/>
              </a:rPr>
              <a:t> </a:t>
            </a:r>
            <a:r>
              <a:rPr sz="2400" b="1" strike="sngStrike" dirty="0">
                <a:latin typeface="Times New Roman"/>
                <a:cs typeface="Times New Roman"/>
              </a:rPr>
              <a:t>}//for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24216" y="2811779"/>
            <a:ext cx="490855" cy="365760"/>
          </a:xfrm>
          <a:custGeom>
            <a:avLst/>
            <a:gdLst/>
            <a:ahLst/>
            <a:cxnLst/>
            <a:rect l="l" t="t" r="r" b="b"/>
            <a:pathLst>
              <a:path w="490854" h="365760">
                <a:moveTo>
                  <a:pt x="0" y="182879"/>
                </a:moveTo>
                <a:lnTo>
                  <a:pt x="6480" y="140958"/>
                </a:lnTo>
                <a:lnTo>
                  <a:pt x="24939" y="102470"/>
                </a:lnTo>
                <a:lnTo>
                  <a:pt x="53904" y="68513"/>
                </a:lnTo>
                <a:lnTo>
                  <a:pt x="91902" y="40188"/>
                </a:lnTo>
                <a:lnTo>
                  <a:pt x="137459" y="18594"/>
                </a:lnTo>
                <a:lnTo>
                  <a:pt x="189104" y="4831"/>
                </a:lnTo>
                <a:lnTo>
                  <a:pt x="245364" y="0"/>
                </a:lnTo>
                <a:lnTo>
                  <a:pt x="301623" y="4831"/>
                </a:lnTo>
                <a:lnTo>
                  <a:pt x="353268" y="18594"/>
                </a:lnTo>
                <a:lnTo>
                  <a:pt x="398825" y="40188"/>
                </a:lnTo>
                <a:lnTo>
                  <a:pt x="436823" y="68513"/>
                </a:lnTo>
                <a:lnTo>
                  <a:pt x="465788" y="102470"/>
                </a:lnTo>
                <a:lnTo>
                  <a:pt x="484247" y="140958"/>
                </a:lnTo>
                <a:lnTo>
                  <a:pt x="490728" y="182879"/>
                </a:lnTo>
                <a:lnTo>
                  <a:pt x="484247" y="224801"/>
                </a:lnTo>
                <a:lnTo>
                  <a:pt x="465788" y="263289"/>
                </a:lnTo>
                <a:lnTo>
                  <a:pt x="436823" y="297246"/>
                </a:lnTo>
                <a:lnTo>
                  <a:pt x="398825" y="325571"/>
                </a:lnTo>
                <a:lnTo>
                  <a:pt x="353268" y="347165"/>
                </a:lnTo>
                <a:lnTo>
                  <a:pt x="301623" y="360928"/>
                </a:lnTo>
                <a:lnTo>
                  <a:pt x="245364" y="365759"/>
                </a:lnTo>
                <a:lnTo>
                  <a:pt x="189104" y="360928"/>
                </a:lnTo>
                <a:lnTo>
                  <a:pt x="137459" y="347165"/>
                </a:lnTo>
                <a:lnTo>
                  <a:pt x="91902" y="325571"/>
                </a:lnTo>
                <a:lnTo>
                  <a:pt x="53904" y="297246"/>
                </a:lnTo>
                <a:lnTo>
                  <a:pt x="24939" y="263289"/>
                </a:lnTo>
                <a:lnTo>
                  <a:pt x="6480" y="224801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0215" y="2796539"/>
            <a:ext cx="490855" cy="396240"/>
          </a:xfrm>
          <a:custGeom>
            <a:avLst/>
            <a:gdLst/>
            <a:ahLst/>
            <a:cxnLst/>
            <a:rect l="l" t="t" r="r" b="b"/>
            <a:pathLst>
              <a:path w="490854" h="396239">
                <a:moveTo>
                  <a:pt x="245364" y="0"/>
                </a:moveTo>
                <a:lnTo>
                  <a:pt x="195915" y="4022"/>
                </a:lnTo>
                <a:lnTo>
                  <a:pt x="149858" y="15561"/>
                </a:lnTo>
                <a:lnTo>
                  <a:pt x="108179" y="33821"/>
                </a:lnTo>
                <a:lnTo>
                  <a:pt x="71866" y="58007"/>
                </a:lnTo>
                <a:lnTo>
                  <a:pt x="41904" y="87324"/>
                </a:lnTo>
                <a:lnTo>
                  <a:pt x="19282" y="120979"/>
                </a:lnTo>
                <a:lnTo>
                  <a:pt x="4984" y="158176"/>
                </a:lnTo>
                <a:lnTo>
                  <a:pt x="0" y="198120"/>
                </a:lnTo>
                <a:lnTo>
                  <a:pt x="4984" y="238063"/>
                </a:lnTo>
                <a:lnTo>
                  <a:pt x="19282" y="275260"/>
                </a:lnTo>
                <a:lnTo>
                  <a:pt x="41904" y="308915"/>
                </a:lnTo>
                <a:lnTo>
                  <a:pt x="71866" y="338232"/>
                </a:lnTo>
                <a:lnTo>
                  <a:pt x="108179" y="362418"/>
                </a:lnTo>
                <a:lnTo>
                  <a:pt x="149858" y="380678"/>
                </a:lnTo>
                <a:lnTo>
                  <a:pt x="195915" y="392217"/>
                </a:lnTo>
                <a:lnTo>
                  <a:pt x="245364" y="396240"/>
                </a:lnTo>
                <a:lnTo>
                  <a:pt x="294812" y="392217"/>
                </a:lnTo>
                <a:lnTo>
                  <a:pt x="340869" y="380678"/>
                </a:lnTo>
                <a:lnTo>
                  <a:pt x="382548" y="362418"/>
                </a:lnTo>
                <a:lnTo>
                  <a:pt x="418861" y="338232"/>
                </a:lnTo>
                <a:lnTo>
                  <a:pt x="448823" y="308915"/>
                </a:lnTo>
                <a:lnTo>
                  <a:pt x="471445" y="275260"/>
                </a:lnTo>
                <a:lnTo>
                  <a:pt x="485743" y="238063"/>
                </a:lnTo>
                <a:lnTo>
                  <a:pt x="490728" y="198120"/>
                </a:lnTo>
                <a:lnTo>
                  <a:pt x="485743" y="158176"/>
                </a:lnTo>
                <a:lnTo>
                  <a:pt x="471445" y="120979"/>
                </a:lnTo>
                <a:lnTo>
                  <a:pt x="448823" y="87324"/>
                </a:lnTo>
                <a:lnTo>
                  <a:pt x="418861" y="58007"/>
                </a:lnTo>
                <a:lnTo>
                  <a:pt x="382548" y="33821"/>
                </a:lnTo>
                <a:lnTo>
                  <a:pt x="340869" y="15561"/>
                </a:lnTo>
                <a:lnTo>
                  <a:pt x="294812" y="4022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0215" y="2796539"/>
            <a:ext cx="490855" cy="396240"/>
          </a:xfrm>
          <a:custGeom>
            <a:avLst/>
            <a:gdLst/>
            <a:ahLst/>
            <a:cxnLst/>
            <a:rect l="l" t="t" r="r" b="b"/>
            <a:pathLst>
              <a:path w="490854" h="396239">
                <a:moveTo>
                  <a:pt x="0" y="198120"/>
                </a:moveTo>
                <a:lnTo>
                  <a:pt x="4984" y="158176"/>
                </a:lnTo>
                <a:lnTo>
                  <a:pt x="19282" y="120979"/>
                </a:lnTo>
                <a:lnTo>
                  <a:pt x="41904" y="87324"/>
                </a:lnTo>
                <a:lnTo>
                  <a:pt x="71866" y="58007"/>
                </a:lnTo>
                <a:lnTo>
                  <a:pt x="108179" y="33821"/>
                </a:lnTo>
                <a:lnTo>
                  <a:pt x="149858" y="15561"/>
                </a:lnTo>
                <a:lnTo>
                  <a:pt x="195915" y="4022"/>
                </a:lnTo>
                <a:lnTo>
                  <a:pt x="245364" y="0"/>
                </a:lnTo>
                <a:lnTo>
                  <a:pt x="294812" y="4022"/>
                </a:lnTo>
                <a:lnTo>
                  <a:pt x="340869" y="15561"/>
                </a:lnTo>
                <a:lnTo>
                  <a:pt x="382548" y="33821"/>
                </a:lnTo>
                <a:lnTo>
                  <a:pt x="418861" y="58007"/>
                </a:lnTo>
                <a:lnTo>
                  <a:pt x="448823" y="87324"/>
                </a:lnTo>
                <a:lnTo>
                  <a:pt x="471445" y="120979"/>
                </a:lnTo>
                <a:lnTo>
                  <a:pt x="485743" y="158176"/>
                </a:lnTo>
                <a:lnTo>
                  <a:pt x="490728" y="198120"/>
                </a:lnTo>
                <a:lnTo>
                  <a:pt x="485743" y="238063"/>
                </a:lnTo>
                <a:lnTo>
                  <a:pt x="471445" y="275260"/>
                </a:lnTo>
                <a:lnTo>
                  <a:pt x="448823" y="308915"/>
                </a:lnTo>
                <a:lnTo>
                  <a:pt x="418861" y="338232"/>
                </a:lnTo>
                <a:lnTo>
                  <a:pt x="382548" y="362418"/>
                </a:lnTo>
                <a:lnTo>
                  <a:pt x="340869" y="380678"/>
                </a:lnTo>
                <a:lnTo>
                  <a:pt x="294812" y="392217"/>
                </a:lnTo>
                <a:lnTo>
                  <a:pt x="245364" y="396240"/>
                </a:lnTo>
                <a:lnTo>
                  <a:pt x="195915" y="392217"/>
                </a:lnTo>
                <a:lnTo>
                  <a:pt x="149858" y="380678"/>
                </a:lnTo>
                <a:lnTo>
                  <a:pt x="108179" y="362418"/>
                </a:lnTo>
                <a:lnTo>
                  <a:pt x="71866" y="338232"/>
                </a:lnTo>
                <a:lnTo>
                  <a:pt x="41904" y="308915"/>
                </a:lnTo>
                <a:lnTo>
                  <a:pt x="19282" y="275260"/>
                </a:lnTo>
                <a:lnTo>
                  <a:pt x="4984" y="238063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23786" y="2771978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38416" y="3954779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8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6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8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38416" y="3954779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0" y="189738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8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6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62241" y="3927170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2461" y="226288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35" dirty="0">
                <a:latin typeface="微软雅黑"/>
                <a:cs typeface="微软雅黑"/>
              </a:rPr>
              <a:t>6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28561" y="363486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35" dirty="0">
                <a:latin typeface="微软雅黑"/>
                <a:cs typeface="微软雅黑"/>
              </a:rPr>
              <a:t>3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90561" y="287248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35" dirty="0">
                <a:latin typeface="微软雅黑"/>
                <a:cs typeface="微软雅黑"/>
              </a:rPr>
              <a:t>4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21754" y="3406266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20" dirty="0">
                <a:latin typeface="微软雅黑"/>
                <a:cs typeface="微软雅黑"/>
              </a:rPr>
              <a:t>11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57416" y="2653029"/>
            <a:ext cx="1075690" cy="243840"/>
          </a:xfrm>
          <a:custGeom>
            <a:avLst/>
            <a:gdLst/>
            <a:ahLst/>
            <a:cxnLst/>
            <a:rect l="l" t="t" r="r" b="b"/>
            <a:pathLst>
              <a:path w="1075690" h="243839">
                <a:moveTo>
                  <a:pt x="656836" y="12700"/>
                </a:moveTo>
                <a:lnTo>
                  <a:pt x="569087" y="12700"/>
                </a:lnTo>
                <a:lnTo>
                  <a:pt x="585724" y="13208"/>
                </a:lnTo>
                <a:lnTo>
                  <a:pt x="602488" y="14859"/>
                </a:lnTo>
                <a:lnTo>
                  <a:pt x="654431" y="25146"/>
                </a:lnTo>
                <a:lnTo>
                  <a:pt x="707898" y="42672"/>
                </a:lnTo>
                <a:lnTo>
                  <a:pt x="743966" y="57531"/>
                </a:lnTo>
                <a:lnTo>
                  <a:pt x="780034" y="74422"/>
                </a:lnTo>
                <a:lnTo>
                  <a:pt x="815594" y="92710"/>
                </a:lnTo>
                <a:lnTo>
                  <a:pt x="850392" y="111887"/>
                </a:lnTo>
                <a:lnTo>
                  <a:pt x="884047" y="131699"/>
                </a:lnTo>
                <a:lnTo>
                  <a:pt x="1001903" y="205105"/>
                </a:lnTo>
                <a:lnTo>
                  <a:pt x="1014095" y="212598"/>
                </a:lnTo>
                <a:lnTo>
                  <a:pt x="1036320" y="225933"/>
                </a:lnTo>
                <a:lnTo>
                  <a:pt x="1046353" y="231648"/>
                </a:lnTo>
                <a:lnTo>
                  <a:pt x="1055497" y="236601"/>
                </a:lnTo>
                <a:lnTo>
                  <a:pt x="1069721" y="243459"/>
                </a:lnTo>
                <a:lnTo>
                  <a:pt x="1075309" y="232029"/>
                </a:lnTo>
                <a:lnTo>
                  <a:pt x="1061466" y="225298"/>
                </a:lnTo>
                <a:lnTo>
                  <a:pt x="1052576" y="220599"/>
                </a:lnTo>
                <a:lnTo>
                  <a:pt x="1042797" y="215011"/>
                </a:lnTo>
                <a:lnTo>
                  <a:pt x="1032129" y="208788"/>
                </a:lnTo>
                <a:lnTo>
                  <a:pt x="1008634" y="194310"/>
                </a:lnTo>
                <a:lnTo>
                  <a:pt x="995807" y="186182"/>
                </a:lnTo>
                <a:lnTo>
                  <a:pt x="982345" y="177800"/>
                </a:lnTo>
                <a:lnTo>
                  <a:pt x="923036" y="140462"/>
                </a:lnTo>
                <a:lnTo>
                  <a:pt x="856488" y="100838"/>
                </a:lnTo>
                <a:lnTo>
                  <a:pt x="821436" y="81407"/>
                </a:lnTo>
                <a:lnTo>
                  <a:pt x="785495" y="62865"/>
                </a:lnTo>
                <a:lnTo>
                  <a:pt x="748919" y="45847"/>
                </a:lnTo>
                <a:lnTo>
                  <a:pt x="712343" y="30734"/>
                </a:lnTo>
                <a:lnTo>
                  <a:pt x="675640" y="18034"/>
                </a:lnTo>
                <a:lnTo>
                  <a:pt x="657352" y="12827"/>
                </a:lnTo>
                <a:lnTo>
                  <a:pt x="656836" y="12700"/>
                </a:lnTo>
                <a:close/>
              </a:path>
              <a:path w="1075690" h="243839">
                <a:moveTo>
                  <a:pt x="31115" y="187452"/>
                </a:moveTo>
                <a:lnTo>
                  <a:pt x="0" y="234950"/>
                </a:lnTo>
                <a:lnTo>
                  <a:pt x="56642" y="231394"/>
                </a:lnTo>
                <a:lnTo>
                  <a:pt x="50739" y="221234"/>
                </a:lnTo>
                <a:lnTo>
                  <a:pt x="36068" y="221234"/>
                </a:lnTo>
                <a:lnTo>
                  <a:pt x="29718" y="210312"/>
                </a:lnTo>
                <a:lnTo>
                  <a:pt x="40687" y="203930"/>
                </a:lnTo>
                <a:lnTo>
                  <a:pt x="31115" y="187452"/>
                </a:lnTo>
                <a:close/>
              </a:path>
              <a:path w="1075690" h="243839">
                <a:moveTo>
                  <a:pt x="40687" y="203930"/>
                </a:moveTo>
                <a:lnTo>
                  <a:pt x="29718" y="210312"/>
                </a:lnTo>
                <a:lnTo>
                  <a:pt x="36068" y="221234"/>
                </a:lnTo>
                <a:lnTo>
                  <a:pt x="47042" y="214869"/>
                </a:lnTo>
                <a:lnTo>
                  <a:pt x="40687" y="203930"/>
                </a:lnTo>
                <a:close/>
              </a:path>
              <a:path w="1075690" h="243839">
                <a:moveTo>
                  <a:pt x="47042" y="214869"/>
                </a:moveTo>
                <a:lnTo>
                  <a:pt x="36068" y="221234"/>
                </a:lnTo>
                <a:lnTo>
                  <a:pt x="50739" y="221234"/>
                </a:lnTo>
                <a:lnTo>
                  <a:pt x="47042" y="214869"/>
                </a:lnTo>
                <a:close/>
              </a:path>
              <a:path w="1075690" h="243839">
                <a:moveTo>
                  <a:pt x="568960" y="0"/>
                </a:moveTo>
                <a:lnTo>
                  <a:pt x="517779" y="3048"/>
                </a:lnTo>
                <a:lnTo>
                  <a:pt x="465709" y="11557"/>
                </a:lnTo>
                <a:lnTo>
                  <a:pt x="395605" y="30353"/>
                </a:lnTo>
                <a:lnTo>
                  <a:pt x="324358" y="56642"/>
                </a:lnTo>
                <a:lnTo>
                  <a:pt x="288544" y="72009"/>
                </a:lnTo>
                <a:lnTo>
                  <a:pt x="252476" y="88773"/>
                </a:lnTo>
                <a:lnTo>
                  <a:pt x="216281" y="106680"/>
                </a:lnTo>
                <a:lnTo>
                  <a:pt x="179832" y="125730"/>
                </a:lnTo>
                <a:lnTo>
                  <a:pt x="143256" y="145542"/>
                </a:lnTo>
                <a:lnTo>
                  <a:pt x="106807" y="165862"/>
                </a:lnTo>
                <a:lnTo>
                  <a:pt x="70104" y="186817"/>
                </a:lnTo>
                <a:lnTo>
                  <a:pt x="40687" y="203930"/>
                </a:lnTo>
                <a:lnTo>
                  <a:pt x="47042" y="214869"/>
                </a:lnTo>
                <a:lnTo>
                  <a:pt x="113030" y="176911"/>
                </a:lnTo>
                <a:lnTo>
                  <a:pt x="149479" y="156591"/>
                </a:lnTo>
                <a:lnTo>
                  <a:pt x="185928" y="136906"/>
                </a:lnTo>
                <a:lnTo>
                  <a:pt x="222123" y="117983"/>
                </a:lnTo>
                <a:lnTo>
                  <a:pt x="258064" y="100203"/>
                </a:lnTo>
                <a:lnTo>
                  <a:pt x="293878" y="83566"/>
                </a:lnTo>
                <a:lnTo>
                  <a:pt x="329438" y="68326"/>
                </a:lnTo>
                <a:lnTo>
                  <a:pt x="399796" y="42418"/>
                </a:lnTo>
                <a:lnTo>
                  <a:pt x="468630" y="23876"/>
                </a:lnTo>
                <a:lnTo>
                  <a:pt x="519303" y="15621"/>
                </a:lnTo>
                <a:lnTo>
                  <a:pt x="569087" y="12700"/>
                </a:lnTo>
                <a:lnTo>
                  <a:pt x="656836" y="12700"/>
                </a:lnTo>
                <a:lnTo>
                  <a:pt x="639318" y="8382"/>
                </a:lnTo>
                <a:lnTo>
                  <a:pt x="621284" y="4826"/>
                </a:lnTo>
                <a:lnTo>
                  <a:pt x="603631" y="2159"/>
                </a:lnTo>
                <a:lnTo>
                  <a:pt x="586105" y="635"/>
                </a:lnTo>
                <a:lnTo>
                  <a:pt x="568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50050" y="3109214"/>
            <a:ext cx="1074420" cy="166370"/>
          </a:xfrm>
          <a:custGeom>
            <a:avLst/>
            <a:gdLst/>
            <a:ahLst/>
            <a:cxnLst/>
            <a:rect l="l" t="t" r="r" b="b"/>
            <a:pathLst>
              <a:path w="1074420" h="166370">
                <a:moveTo>
                  <a:pt x="2286" y="0"/>
                </a:moveTo>
                <a:lnTo>
                  <a:pt x="0" y="12446"/>
                </a:lnTo>
                <a:lnTo>
                  <a:pt x="36576" y="19431"/>
                </a:lnTo>
                <a:lnTo>
                  <a:pt x="474726" y="112141"/>
                </a:lnTo>
                <a:lnTo>
                  <a:pt x="599440" y="135890"/>
                </a:lnTo>
                <a:lnTo>
                  <a:pt x="686308" y="150241"/>
                </a:lnTo>
                <a:lnTo>
                  <a:pt x="739140" y="157734"/>
                </a:lnTo>
                <a:lnTo>
                  <a:pt x="786638" y="162941"/>
                </a:lnTo>
                <a:lnTo>
                  <a:pt x="827786" y="165735"/>
                </a:lnTo>
                <a:lnTo>
                  <a:pt x="845693" y="166116"/>
                </a:lnTo>
                <a:lnTo>
                  <a:pt x="862076" y="165862"/>
                </a:lnTo>
                <a:lnTo>
                  <a:pt x="906272" y="162560"/>
                </a:lnTo>
                <a:lnTo>
                  <a:pt x="952357" y="153416"/>
                </a:lnTo>
                <a:lnTo>
                  <a:pt x="845439" y="153416"/>
                </a:lnTo>
                <a:lnTo>
                  <a:pt x="828040" y="153035"/>
                </a:lnTo>
                <a:lnTo>
                  <a:pt x="787654" y="150241"/>
                </a:lnTo>
                <a:lnTo>
                  <a:pt x="740664" y="145034"/>
                </a:lnTo>
                <a:lnTo>
                  <a:pt x="660273" y="133350"/>
                </a:lnTo>
                <a:lnTo>
                  <a:pt x="571246" y="117856"/>
                </a:lnTo>
                <a:lnTo>
                  <a:pt x="413385" y="86868"/>
                </a:lnTo>
                <a:lnTo>
                  <a:pt x="39116" y="6985"/>
                </a:lnTo>
                <a:lnTo>
                  <a:pt x="2286" y="0"/>
                </a:lnTo>
                <a:close/>
              </a:path>
              <a:path w="1074420" h="166370">
                <a:moveTo>
                  <a:pt x="1032344" y="85456"/>
                </a:moveTo>
                <a:lnTo>
                  <a:pt x="1000252" y="117475"/>
                </a:lnTo>
                <a:lnTo>
                  <a:pt x="960501" y="137414"/>
                </a:lnTo>
                <a:lnTo>
                  <a:pt x="917194" y="148209"/>
                </a:lnTo>
                <a:lnTo>
                  <a:pt x="876681" y="152527"/>
                </a:lnTo>
                <a:lnTo>
                  <a:pt x="845439" y="153416"/>
                </a:lnTo>
                <a:lnTo>
                  <a:pt x="952357" y="153416"/>
                </a:lnTo>
                <a:lnTo>
                  <a:pt x="992759" y="137033"/>
                </a:lnTo>
                <a:lnTo>
                  <a:pt x="1033018" y="104902"/>
                </a:lnTo>
                <a:lnTo>
                  <a:pt x="1042797" y="92710"/>
                </a:lnTo>
                <a:lnTo>
                  <a:pt x="1043051" y="92456"/>
                </a:lnTo>
                <a:lnTo>
                  <a:pt x="1043178" y="92075"/>
                </a:lnTo>
                <a:lnTo>
                  <a:pt x="1046359" y="86106"/>
                </a:lnTo>
                <a:lnTo>
                  <a:pt x="1032002" y="86106"/>
                </a:lnTo>
                <a:lnTo>
                  <a:pt x="1032344" y="85456"/>
                </a:lnTo>
                <a:close/>
              </a:path>
              <a:path w="1074420" h="166370">
                <a:moveTo>
                  <a:pt x="1070199" y="62992"/>
                </a:moveTo>
                <a:lnTo>
                  <a:pt x="1044194" y="62992"/>
                </a:lnTo>
                <a:lnTo>
                  <a:pt x="1055497" y="68961"/>
                </a:lnTo>
                <a:lnTo>
                  <a:pt x="1049738" y="79765"/>
                </a:lnTo>
                <a:lnTo>
                  <a:pt x="1068451" y="87503"/>
                </a:lnTo>
                <a:lnTo>
                  <a:pt x="1070199" y="62992"/>
                </a:lnTo>
                <a:close/>
              </a:path>
              <a:path w="1074420" h="166370">
                <a:moveTo>
                  <a:pt x="1032637" y="85090"/>
                </a:moveTo>
                <a:lnTo>
                  <a:pt x="1032344" y="85456"/>
                </a:lnTo>
                <a:lnTo>
                  <a:pt x="1032002" y="86106"/>
                </a:lnTo>
                <a:lnTo>
                  <a:pt x="1032637" y="85090"/>
                </a:lnTo>
                <a:close/>
              </a:path>
              <a:path w="1074420" h="166370">
                <a:moveTo>
                  <a:pt x="1046900" y="85090"/>
                </a:moveTo>
                <a:lnTo>
                  <a:pt x="1032637" y="85090"/>
                </a:lnTo>
                <a:lnTo>
                  <a:pt x="1032002" y="86106"/>
                </a:lnTo>
                <a:lnTo>
                  <a:pt x="1046359" y="86106"/>
                </a:lnTo>
                <a:lnTo>
                  <a:pt x="1046900" y="85090"/>
                </a:lnTo>
                <a:close/>
              </a:path>
              <a:path w="1074420" h="166370">
                <a:moveTo>
                  <a:pt x="1037923" y="74879"/>
                </a:moveTo>
                <a:lnTo>
                  <a:pt x="1032344" y="85456"/>
                </a:lnTo>
                <a:lnTo>
                  <a:pt x="1032637" y="85090"/>
                </a:lnTo>
                <a:lnTo>
                  <a:pt x="1046900" y="85090"/>
                </a:lnTo>
                <a:lnTo>
                  <a:pt x="1049738" y="79765"/>
                </a:lnTo>
                <a:lnTo>
                  <a:pt x="1037923" y="74879"/>
                </a:lnTo>
                <a:close/>
              </a:path>
              <a:path w="1074420" h="166370">
                <a:moveTo>
                  <a:pt x="1044194" y="62992"/>
                </a:moveTo>
                <a:lnTo>
                  <a:pt x="1037923" y="74879"/>
                </a:lnTo>
                <a:lnTo>
                  <a:pt x="1049738" y="79765"/>
                </a:lnTo>
                <a:lnTo>
                  <a:pt x="1055497" y="68961"/>
                </a:lnTo>
                <a:lnTo>
                  <a:pt x="1044194" y="62992"/>
                </a:lnTo>
                <a:close/>
              </a:path>
              <a:path w="1074420" h="166370">
                <a:moveTo>
                  <a:pt x="1074166" y="7366"/>
                </a:moveTo>
                <a:lnTo>
                  <a:pt x="1021461" y="68072"/>
                </a:lnTo>
                <a:lnTo>
                  <a:pt x="1037923" y="74879"/>
                </a:lnTo>
                <a:lnTo>
                  <a:pt x="1044194" y="62992"/>
                </a:lnTo>
                <a:lnTo>
                  <a:pt x="1070199" y="62992"/>
                </a:lnTo>
                <a:lnTo>
                  <a:pt x="1074166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97268" y="3185032"/>
            <a:ext cx="846455" cy="770255"/>
          </a:xfrm>
          <a:custGeom>
            <a:avLst/>
            <a:gdLst/>
            <a:ahLst/>
            <a:cxnLst/>
            <a:rect l="l" t="t" r="r" b="b"/>
            <a:pathLst>
              <a:path w="846454" h="770254">
                <a:moveTo>
                  <a:pt x="817570" y="727157"/>
                </a:moveTo>
                <a:lnTo>
                  <a:pt x="800354" y="735838"/>
                </a:lnTo>
                <a:lnTo>
                  <a:pt x="845947" y="769747"/>
                </a:lnTo>
                <a:lnTo>
                  <a:pt x="845807" y="738505"/>
                </a:lnTo>
                <a:lnTo>
                  <a:pt x="823087" y="738505"/>
                </a:lnTo>
                <a:lnTo>
                  <a:pt x="817570" y="727157"/>
                </a:lnTo>
                <a:close/>
              </a:path>
              <a:path w="846454" h="770254">
                <a:moveTo>
                  <a:pt x="828933" y="721428"/>
                </a:moveTo>
                <a:lnTo>
                  <a:pt x="817570" y="727157"/>
                </a:lnTo>
                <a:lnTo>
                  <a:pt x="823087" y="738505"/>
                </a:lnTo>
                <a:lnTo>
                  <a:pt x="834516" y="732917"/>
                </a:lnTo>
                <a:lnTo>
                  <a:pt x="828933" y="721428"/>
                </a:lnTo>
                <a:close/>
              </a:path>
              <a:path w="846454" h="770254">
                <a:moveTo>
                  <a:pt x="845693" y="712978"/>
                </a:moveTo>
                <a:lnTo>
                  <a:pt x="828933" y="721428"/>
                </a:lnTo>
                <a:lnTo>
                  <a:pt x="834516" y="732917"/>
                </a:lnTo>
                <a:lnTo>
                  <a:pt x="823087" y="738505"/>
                </a:lnTo>
                <a:lnTo>
                  <a:pt x="845807" y="738505"/>
                </a:lnTo>
                <a:lnTo>
                  <a:pt x="845693" y="712978"/>
                </a:lnTo>
                <a:close/>
              </a:path>
              <a:path w="846454" h="770254">
                <a:moveTo>
                  <a:pt x="3175" y="0"/>
                </a:moveTo>
                <a:lnTo>
                  <a:pt x="0" y="12319"/>
                </a:lnTo>
                <a:lnTo>
                  <a:pt x="79883" y="33147"/>
                </a:lnTo>
                <a:lnTo>
                  <a:pt x="152781" y="53213"/>
                </a:lnTo>
                <a:lnTo>
                  <a:pt x="224282" y="75057"/>
                </a:lnTo>
                <a:lnTo>
                  <a:pt x="293751" y="99441"/>
                </a:lnTo>
                <a:lnTo>
                  <a:pt x="360426" y="127507"/>
                </a:lnTo>
                <a:lnTo>
                  <a:pt x="423545" y="159766"/>
                </a:lnTo>
                <a:lnTo>
                  <a:pt x="482600" y="197358"/>
                </a:lnTo>
                <a:lnTo>
                  <a:pt x="537083" y="241172"/>
                </a:lnTo>
                <a:lnTo>
                  <a:pt x="574929" y="280924"/>
                </a:lnTo>
                <a:lnTo>
                  <a:pt x="599694" y="312166"/>
                </a:lnTo>
                <a:lnTo>
                  <a:pt x="623570" y="346202"/>
                </a:lnTo>
                <a:lnTo>
                  <a:pt x="658114" y="401828"/>
                </a:lnTo>
                <a:lnTo>
                  <a:pt x="680085" y="440690"/>
                </a:lnTo>
                <a:lnTo>
                  <a:pt x="701167" y="480314"/>
                </a:lnTo>
                <a:lnTo>
                  <a:pt x="721233" y="520192"/>
                </a:lnTo>
                <a:lnTo>
                  <a:pt x="740283" y="559689"/>
                </a:lnTo>
                <a:lnTo>
                  <a:pt x="758317" y="598170"/>
                </a:lnTo>
                <a:lnTo>
                  <a:pt x="783082" y="652399"/>
                </a:lnTo>
                <a:lnTo>
                  <a:pt x="790702" y="669417"/>
                </a:lnTo>
                <a:lnTo>
                  <a:pt x="798195" y="685673"/>
                </a:lnTo>
                <a:lnTo>
                  <a:pt x="805053" y="701040"/>
                </a:lnTo>
                <a:lnTo>
                  <a:pt x="811911" y="715518"/>
                </a:lnTo>
                <a:lnTo>
                  <a:pt x="817570" y="727157"/>
                </a:lnTo>
                <a:lnTo>
                  <a:pt x="828933" y="721428"/>
                </a:lnTo>
                <a:lnTo>
                  <a:pt x="823468" y="710184"/>
                </a:lnTo>
                <a:lnTo>
                  <a:pt x="816737" y="695833"/>
                </a:lnTo>
                <a:lnTo>
                  <a:pt x="809752" y="680339"/>
                </a:lnTo>
                <a:lnTo>
                  <a:pt x="802259" y="664210"/>
                </a:lnTo>
                <a:lnTo>
                  <a:pt x="794639" y="647192"/>
                </a:lnTo>
                <a:lnTo>
                  <a:pt x="769747" y="592709"/>
                </a:lnTo>
                <a:lnTo>
                  <a:pt x="751713" y="554228"/>
                </a:lnTo>
                <a:lnTo>
                  <a:pt x="732536" y="514477"/>
                </a:lnTo>
                <a:lnTo>
                  <a:pt x="712343" y="474345"/>
                </a:lnTo>
                <a:lnTo>
                  <a:pt x="691134" y="434340"/>
                </a:lnTo>
                <a:lnTo>
                  <a:pt x="668909" y="395097"/>
                </a:lnTo>
                <a:lnTo>
                  <a:pt x="645922" y="357378"/>
                </a:lnTo>
                <a:lnTo>
                  <a:pt x="621919" y="321437"/>
                </a:lnTo>
                <a:lnTo>
                  <a:pt x="597154" y="288036"/>
                </a:lnTo>
                <a:lnTo>
                  <a:pt x="571627" y="257810"/>
                </a:lnTo>
                <a:lnTo>
                  <a:pt x="518159" y="208279"/>
                </a:lnTo>
                <a:lnTo>
                  <a:pt x="460248" y="167005"/>
                </a:lnTo>
                <a:lnTo>
                  <a:pt x="398018" y="131572"/>
                </a:lnTo>
                <a:lnTo>
                  <a:pt x="332105" y="101219"/>
                </a:lnTo>
                <a:lnTo>
                  <a:pt x="263398" y="74803"/>
                </a:lnTo>
                <a:lnTo>
                  <a:pt x="192278" y="51689"/>
                </a:lnTo>
                <a:lnTo>
                  <a:pt x="83058" y="20828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7617" y="3192779"/>
            <a:ext cx="557530" cy="999490"/>
          </a:xfrm>
          <a:custGeom>
            <a:avLst/>
            <a:gdLst/>
            <a:ahLst/>
            <a:cxnLst/>
            <a:rect l="l" t="t" r="r" b="b"/>
            <a:pathLst>
              <a:path w="557529" h="999489">
                <a:moveTo>
                  <a:pt x="31207" y="49282"/>
                </a:moveTo>
                <a:lnTo>
                  <a:pt x="18681" y="51217"/>
                </a:lnTo>
                <a:lnTo>
                  <a:pt x="21335" y="70104"/>
                </a:lnTo>
                <a:lnTo>
                  <a:pt x="24002" y="92075"/>
                </a:lnTo>
                <a:lnTo>
                  <a:pt x="27050" y="115824"/>
                </a:lnTo>
                <a:lnTo>
                  <a:pt x="29971" y="140970"/>
                </a:lnTo>
                <a:lnTo>
                  <a:pt x="36448" y="195072"/>
                </a:lnTo>
                <a:lnTo>
                  <a:pt x="39750" y="223774"/>
                </a:lnTo>
                <a:lnTo>
                  <a:pt x="43433" y="253365"/>
                </a:lnTo>
                <a:lnTo>
                  <a:pt x="47116" y="283718"/>
                </a:lnTo>
                <a:lnTo>
                  <a:pt x="54863" y="346329"/>
                </a:lnTo>
                <a:lnTo>
                  <a:pt x="63499" y="410337"/>
                </a:lnTo>
                <a:lnTo>
                  <a:pt x="72897" y="474726"/>
                </a:lnTo>
                <a:lnTo>
                  <a:pt x="82930" y="538099"/>
                </a:lnTo>
                <a:lnTo>
                  <a:pt x="93979" y="599821"/>
                </a:lnTo>
                <a:lnTo>
                  <a:pt x="105917" y="658368"/>
                </a:lnTo>
                <a:lnTo>
                  <a:pt x="118744" y="712851"/>
                </a:lnTo>
                <a:lnTo>
                  <a:pt x="132714" y="762127"/>
                </a:lnTo>
                <a:lnTo>
                  <a:pt x="147827" y="805307"/>
                </a:lnTo>
                <a:lnTo>
                  <a:pt x="164210" y="840994"/>
                </a:lnTo>
                <a:lnTo>
                  <a:pt x="191261" y="883666"/>
                </a:lnTo>
                <a:lnTo>
                  <a:pt x="221233" y="918337"/>
                </a:lnTo>
                <a:lnTo>
                  <a:pt x="253618" y="945515"/>
                </a:lnTo>
                <a:lnTo>
                  <a:pt x="288289" y="965962"/>
                </a:lnTo>
                <a:lnTo>
                  <a:pt x="337438" y="984377"/>
                </a:lnTo>
                <a:lnTo>
                  <a:pt x="388873" y="994537"/>
                </a:lnTo>
                <a:lnTo>
                  <a:pt x="442086" y="998601"/>
                </a:lnTo>
                <a:lnTo>
                  <a:pt x="469137" y="998982"/>
                </a:lnTo>
                <a:lnTo>
                  <a:pt x="496315" y="998601"/>
                </a:lnTo>
                <a:lnTo>
                  <a:pt x="557402" y="996188"/>
                </a:lnTo>
                <a:lnTo>
                  <a:pt x="557006" y="986282"/>
                </a:lnTo>
                <a:lnTo>
                  <a:pt x="469010" y="986282"/>
                </a:lnTo>
                <a:lnTo>
                  <a:pt x="442340" y="985901"/>
                </a:lnTo>
                <a:lnTo>
                  <a:pt x="390143" y="981964"/>
                </a:lnTo>
                <a:lnTo>
                  <a:pt x="340359" y="972058"/>
                </a:lnTo>
                <a:lnTo>
                  <a:pt x="293623" y="954405"/>
                </a:lnTo>
                <a:lnTo>
                  <a:pt x="260603" y="934974"/>
                </a:lnTo>
                <a:lnTo>
                  <a:pt x="229869" y="908939"/>
                </a:lnTo>
                <a:lnTo>
                  <a:pt x="201294" y="875919"/>
                </a:lnTo>
                <a:lnTo>
                  <a:pt x="175259" y="834644"/>
                </a:lnTo>
                <a:lnTo>
                  <a:pt x="152018" y="780161"/>
                </a:lnTo>
                <a:lnTo>
                  <a:pt x="137794" y="734568"/>
                </a:lnTo>
                <a:lnTo>
                  <a:pt x="124586" y="683133"/>
                </a:lnTo>
                <a:lnTo>
                  <a:pt x="112140" y="626872"/>
                </a:lnTo>
                <a:lnTo>
                  <a:pt x="100837" y="566928"/>
                </a:lnTo>
                <a:lnTo>
                  <a:pt x="85343" y="472694"/>
                </a:lnTo>
                <a:lnTo>
                  <a:pt x="76072" y="408432"/>
                </a:lnTo>
                <a:lnTo>
                  <a:pt x="67563" y="344678"/>
                </a:lnTo>
                <a:lnTo>
                  <a:pt x="59689" y="282194"/>
                </a:lnTo>
                <a:lnTo>
                  <a:pt x="56006" y="251841"/>
                </a:lnTo>
                <a:lnTo>
                  <a:pt x="52323" y="222250"/>
                </a:lnTo>
                <a:lnTo>
                  <a:pt x="49021" y="193548"/>
                </a:lnTo>
                <a:lnTo>
                  <a:pt x="42544" y="139446"/>
                </a:lnTo>
                <a:lnTo>
                  <a:pt x="39623" y="114300"/>
                </a:lnTo>
                <a:lnTo>
                  <a:pt x="36702" y="90551"/>
                </a:lnTo>
                <a:lnTo>
                  <a:pt x="33908" y="68580"/>
                </a:lnTo>
                <a:lnTo>
                  <a:pt x="31207" y="49282"/>
                </a:lnTo>
                <a:close/>
              </a:path>
              <a:path w="557529" h="999489">
                <a:moveTo>
                  <a:pt x="556894" y="983488"/>
                </a:moveTo>
                <a:lnTo>
                  <a:pt x="495934" y="985901"/>
                </a:lnTo>
                <a:lnTo>
                  <a:pt x="469010" y="986282"/>
                </a:lnTo>
                <a:lnTo>
                  <a:pt x="557006" y="986282"/>
                </a:lnTo>
                <a:lnTo>
                  <a:pt x="556894" y="983488"/>
                </a:lnTo>
                <a:close/>
              </a:path>
              <a:path w="557529" h="999489">
                <a:moveTo>
                  <a:pt x="17398" y="0"/>
                </a:moveTo>
                <a:lnTo>
                  <a:pt x="0" y="54102"/>
                </a:lnTo>
                <a:lnTo>
                  <a:pt x="18681" y="51217"/>
                </a:lnTo>
                <a:lnTo>
                  <a:pt x="16890" y="38481"/>
                </a:lnTo>
                <a:lnTo>
                  <a:pt x="29463" y="36830"/>
                </a:lnTo>
                <a:lnTo>
                  <a:pt x="43432" y="36830"/>
                </a:lnTo>
                <a:lnTo>
                  <a:pt x="17398" y="0"/>
                </a:lnTo>
                <a:close/>
              </a:path>
              <a:path w="557529" h="999489">
                <a:moveTo>
                  <a:pt x="29463" y="36830"/>
                </a:moveTo>
                <a:lnTo>
                  <a:pt x="16890" y="38481"/>
                </a:lnTo>
                <a:lnTo>
                  <a:pt x="18681" y="51217"/>
                </a:lnTo>
                <a:lnTo>
                  <a:pt x="31207" y="49282"/>
                </a:lnTo>
                <a:lnTo>
                  <a:pt x="29463" y="36830"/>
                </a:lnTo>
                <a:close/>
              </a:path>
              <a:path w="557529" h="999489">
                <a:moveTo>
                  <a:pt x="43432" y="36830"/>
                </a:moveTo>
                <a:lnTo>
                  <a:pt x="29463" y="36830"/>
                </a:lnTo>
                <a:lnTo>
                  <a:pt x="31207" y="49282"/>
                </a:lnTo>
                <a:lnTo>
                  <a:pt x="50164" y="46355"/>
                </a:lnTo>
                <a:lnTo>
                  <a:pt x="43432" y="3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95616" y="3184651"/>
            <a:ext cx="592455" cy="846455"/>
          </a:xfrm>
          <a:custGeom>
            <a:avLst/>
            <a:gdLst/>
            <a:ahLst/>
            <a:cxnLst/>
            <a:rect l="l" t="t" r="r" b="b"/>
            <a:pathLst>
              <a:path w="592454" h="846454">
                <a:moveTo>
                  <a:pt x="44068" y="779145"/>
                </a:moveTo>
                <a:lnTo>
                  <a:pt x="0" y="846328"/>
                </a:lnTo>
                <a:lnTo>
                  <a:pt x="75564" y="819022"/>
                </a:lnTo>
                <a:lnTo>
                  <a:pt x="70048" y="812038"/>
                </a:lnTo>
                <a:lnTo>
                  <a:pt x="53720" y="812038"/>
                </a:lnTo>
                <a:lnTo>
                  <a:pt x="45973" y="802005"/>
                </a:lnTo>
                <a:lnTo>
                  <a:pt x="56008" y="794262"/>
                </a:lnTo>
                <a:lnTo>
                  <a:pt x="44068" y="779145"/>
                </a:lnTo>
                <a:close/>
              </a:path>
              <a:path w="592454" h="846454">
                <a:moveTo>
                  <a:pt x="56008" y="794262"/>
                </a:moveTo>
                <a:lnTo>
                  <a:pt x="45973" y="802005"/>
                </a:lnTo>
                <a:lnTo>
                  <a:pt x="53720" y="812038"/>
                </a:lnTo>
                <a:lnTo>
                  <a:pt x="63871" y="804217"/>
                </a:lnTo>
                <a:lnTo>
                  <a:pt x="56008" y="794262"/>
                </a:lnTo>
                <a:close/>
              </a:path>
              <a:path w="592454" h="846454">
                <a:moveTo>
                  <a:pt x="63871" y="804217"/>
                </a:moveTo>
                <a:lnTo>
                  <a:pt x="53720" y="812038"/>
                </a:lnTo>
                <a:lnTo>
                  <a:pt x="70048" y="812038"/>
                </a:lnTo>
                <a:lnTo>
                  <a:pt x="63871" y="804217"/>
                </a:lnTo>
                <a:close/>
              </a:path>
              <a:path w="592454" h="846454">
                <a:moveTo>
                  <a:pt x="538226" y="0"/>
                </a:moveTo>
                <a:lnTo>
                  <a:pt x="526160" y="4317"/>
                </a:lnTo>
                <a:lnTo>
                  <a:pt x="544702" y="55626"/>
                </a:lnTo>
                <a:lnTo>
                  <a:pt x="552449" y="78232"/>
                </a:lnTo>
                <a:lnTo>
                  <a:pt x="565911" y="123571"/>
                </a:lnTo>
                <a:lnTo>
                  <a:pt x="575310" y="169291"/>
                </a:lnTo>
                <a:lnTo>
                  <a:pt x="579374" y="215519"/>
                </a:lnTo>
                <a:lnTo>
                  <a:pt x="578866" y="238886"/>
                </a:lnTo>
                <a:lnTo>
                  <a:pt x="572007" y="286385"/>
                </a:lnTo>
                <a:lnTo>
                  <a:pt x="560832" y="322961"/>
                </a:lnTo>
                <a:lnTo>
                  <a:pt x="543813" y="360299"/>
                </a:lnTo>
                <a:lnTo>
                  <a:pt x="519938" y="399034"/>
                </a:lnTo>
                <a:lnTo>
                  <a:pt x="484758" y="441579"/>
                </a:lnTo>
                <a:lnTo>
                  <a:pt x="455041" y="472186"/>
                </a:lnTo>
                <a:lnTo>
                  <a:pt x="421385" y="504063"/>
                </a:lnTo>
                <a:lnTo>
                  <a:pt x="384682" y="536956"/>
                </a:lnTo>
                <a:lnTo>
                  <a:pt x="345566" y="570230"/>
                </a:lnTo>
                <a:lnTo>
                  <a:pt x="304799" y="603631"/>
                </a:lnTo>
                <a:lnTo>
                  <a:pt x="263270" y="636524"/>
                </a:lnTo>
                <a:lnTo>
                  <a:pt x="221614" y="668782"/>
                </a:lnTo>
                <a:lnTo>
                  <a:pt x="161035" y="715010"/>
                </a:lnTo>
                <a:lnTo>
                  <a:pt x="70992" y="782701"/>
                </a:lnTo>
                <a:lnTo>
                  <a:pt x="56008" y="794262"/>
                </a:lnTo>
                <a:lnTo>
                  <a:pt x="63871" y="804217"/>
                </a:lnTo>
                <a:lnTo>
                  <a:pt x="78612" y="792861"/>
                </a:lnTo>
                <a:lnTo>
                  <a:pt x="94995" y="780415"/>
                </a:lnTo>
                <a:lnTo>
                  <a:pt x="188594" y="710057"/>
                </a:lnTo>
                <a:lnTo>
                  <a:pt x="229488" y="678815"/>
                </a:lnTo>
                <a:lnTo>
                  <a:pt x="271144" y="646557"/>
                </a:lnTo>
                <a:lnTo>
                  <a:pt x="312800" y="613410"/>
                </a:lnTo>
                <a:lnTo>
                  <a:pt x="353694" y="579882"/>
                </a:lnTo>
                <a:lnTo>
                  <a:pt x="393064" y="546481"/>
                </a:lnTo>
                <a:lnTo>
                  <a:pt x="430148" y="513461"/>
                </a:lnTo>
                <a:lnTo>
                  <a:pt x="464057" y="481076"/>
                </a:lnTo>
                <a:lnTo>
                  <a:pt x="494283" y="449961"/>
                </a:lnTo>
                <a:lnTo>
                  <a:pt x="519683" y="420370"/>
                </a:lnTo>
                <a:lnTo>
                  <a:pt x="547751" y="379222"/>
                </a:lnTo>
                <a:lnTo>
                  <a:pt x="567563" y="339979"/>
                </a:lnTo>
                <a:lnTo>
                  <a:pt x="581024" y="301625"/>
                </a:lnTo>
                <a:lnTo>
                  <a:pt x="589026" y="263906"/>
                </a:lnTo>
                <a:lnTo>
                  <a:pt x="592074" y="214757"/>
                </a:lnTo>
                <a:lnTo>
                  <a:pt x="590677" y="190754"/>
                </a:lnTo>
                <a:lnTo>
                  <a:pt x="583438" y="143510"/>
                </a:lnTo>
                <a:lnTo>
                  <a:pt x="571627" y="97028"/>
                </a:lnTo>
                <a:lnTo>
                  <a:pt x="556768" y="51308"/>
                </a:lnTo>
                <a:lnTo>
                  <a:pt x="5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00161" y="2782011"/>
            <a:ext cx="28638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spc="-235" dirty="0">
                <a:latin typeface="微软雅黑"/>
                <a:cs typeface="微软雅黑"/>
              </a:rPr>
              <a:t>2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2140" y="6252116"/>
            <a:ext cx="1721485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127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9119" y="1075182"/>
            <a:ext cx="49911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1026794" indent="-305435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for(u=0; u&lt;G.vexnum; u++) {  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for(v=0;v&lt;G.vexnum;v++)</a:t>
            </a:r>
            <a:r>
              <a:rPr sz="2400" b="1" spc="-145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for(w=0;w&lt;G.vexnum;w++)</a:t>
            </a:r>
            <a:r>
              <a:rPr sz="2400" b="1" spc="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if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(D[v][u]+D[u][w])&lt;D[v][w]</a:t>
            </a:r>
            <a:r>
              <a:rPr sz="2400" b="1" spc="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R="32384" algn="r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D[v][w]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400" b="1" spc="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D[v][u]+D[u][w];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7719" y="3347415"/>
            <a:ext cx="624332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163955" algn="l"/>
                <a:tab pos="3032760" algn="l"/>
              </a:tabLst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for(i=</a:t>
            </a:r>
            <a:r>
              <a:rPr sz="2400" b="1" spc="-15" dirty="0">
                <a:solidFill>
                  <a:srgbClr val="990000"/>
                </a:solidFill>
                <a:latin typeface="Times New Roman"/>
                <a:cs typeface="Times New Roman"/>
              </a:rPr>
              <a:t>0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;	i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&lt;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G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.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vexnu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;	i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+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+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)/</a:t>
            </a:r>
            <a:r>
              <a:rPr sz="2400" b="1" spc="90" dirty="0">
                <a:solidFill>
                  <a:srgbClr val="990000"/>
                </a:solidFill>
                <a:latin typeface="Times New Roman"/>
                <a:cs typeface="Times New Roman"/>
              </a:rPr>
              <a:t>/</a:t>
            </a:r>
            <a:r>
              <a:rPr sz="2400" b="1" spc="90" dirty="0">
                <a:latin typeface="微软雅黑"/>
                <a:cs typeface="微软雅黑"/>
              </a:rPr>
              <a:t>更</a:t>
            </a:r>
            <a:r>
              <a:rPr sz="2400" b="1" spc="80" dirty="0">
                <a:latin typeface="微软雅黑"/>
                <a:cs typeface="微软雅黑"/>
              </a:rPr>
              <a:t>新</a:t>
            </a:r>
            <a:r>
              <a:rPr sz="2400" b="1" spc="80" dirty="0">
                <a:latin typeface="Times New Roman"/>
                <a:cs typeface="Times New Roman"/>
              </a:rPr>
              <a:t>v</a:t>
            </a:r>
            <a:r>
              <a:rPr sz="2400" b="1" dirty="0">
                <a:latin typeface="微软雅黑"/>
                <a:cs typeface="微软雅黑"/>
              </a:rPr>
              <a:t>到</a:t>
            </a:r>
            <a:endParaRPr sz="24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b="1" spc="-25" dirty="0">
                <a:latin typeface="Times New Roman"/>
                <a:cs typeface="Times New Roman"/>
              </a:rPr>
              <a:t>w</a:t>
            </a:r>
            <a:r>
              <a:rPr sz="2400" b="1" spc="10" dirty="0">
                <a:latin typeface="微软雅黑"/>
                <a:cs typeface="微软雅黑"/>
              </a:rPr>
              <a:t>的最短路径</a:t>
            </a:r>
            <a:endParaRPr sz="2400">
              <a:latin typeface="微软雅黑"/>
              <a:cs typeface="微软雅黑"/>
            </a:endParaRPr>
          </a:p>
          <a:p>
            <a:pPr marR="78740" algn="r">
              <a:lnSpc>
                <a:spcPct val="100000"/>
              </a:lnSpc>
              <a:spcBef>
                <a:spcPts val="54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p[v][w][i]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= p[v][u][i] 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||</a:t>
            </a:r>
            <a:r>
              <a:rPr sz="2400" b="1" spc="-4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p[u][w][i];</a:t>
            </a:r>
            <a:endParaRPr sz="2400">
              <a:latin typeface="Times New Roman"/>
              <a:cs typeface="Times New Roman"/>
            </a:endParaRPr>
          </a:p>
          <a:p>
            <a:pPr marR="4983480" algn="r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}/</a:t>
            </a:r>
            <a:r>
              <a:rPr sz="24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/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  <a:p>
            <a:pPr marR="4949190" algn="r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}//for</a:t>
            </a:r>
            <a:r>
              <a:rPr sz="2400" b="1" spc="-16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DDDDDD"/>
                </a:solidFill>
                <a:latin typeface="Times New Roman"/>
                <a:cs typeface="Times New Roman"/>
              </a:rPr>
              <a:t>}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//for</a:t>
            </a:r>
            <a:r>
              <a:rPr sz="2400" b="1" spc="-70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62194" y="1486661"/>
            <a:ext cx="3394075" cy="990600"/>
          </a:xfrm>
          <a:custGeom>
            <a:avLst/>
            <a:gdLst/>
            <a:ahLst/>
            <a:cxnLst/>
            <a:rect l="l" t="t" r="r" b="b"/>
            <a:pathLst>
              <a:path w="3394075" h="990600">
                <a:moveTo>
                  <a:pt x="650748" y="0"/>
                </a:moveTo>
                <a:lnTo>
                  <a:pt x="1107948" y="0"/>
                </a:lnTo>
                <a:lnTo>
                  <a:pt x="1793748" y="0"/>
                </a:lnTo>
                <a:lnTo>
                  <a:pt x="3393948" y="0"/>
                </a:lnTo>
                <a:lnTo>
                  <a:pt x="3393948" y="165100"/>
                </a:lnTo>
                <a:lnTo>
                  <a:pt x="3393948" y="412750"/>
                </a:lnTo>
                <a:lnTo>
                  <a:pt x="3393948" y="990600"/>
                </a:lnTo>
                <a:lnTo>
                  <a:pt x="1793748" y="990600"/>
                </a:lnTo>
                <a:lnTo>
                  <a:pt x="1107948" y="990600"/>
                </a:lnTo>
                <a:lnTo>
                  <a:pt x="650748" y="990600"/>
                </a:lnTo>
                <a:lnTo>
                  <a:pt x="650748" y="412750"/>
                </a:lnTo>
                <a:lnTo>
                  <a:pt x="0" y="219075"/>
                </a:lnTo>
                <a:lnTo>
                  <a:pt x="650748" y="165100"/>
                </a:lnTo>
                <a:lnTo>
                  <a:pt x="650748" y="0"/>
                </a:lnTo>
                <a:close/>
              </a:path>
            </a:pathLst>
          </a:custGeom>
          <a:ln w="25908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46596" y="1478888"/>
            <a:ext cx="2529840" cy="831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2400" b="1" spc="10" dirty="0">
                <a:latin typeface="微软雅黑"/>
                <a:cs typeface="微软雅黑"/>
              </a:rPr>
              <a:t>算法的时间复杂度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295"/>
              </a:spcBef>
            </a:pPr>
            <a:r>
              <a:rPr sz="2400" b="1" spc="15" dirty="0">
                <a:latin typeface="微软雅黑"/>
                <a:cs typeface="微软雅黑"/>
              </a:rPr>
              <a:t>为</a:t>
            </a:r>
            <a:r>
              <a:rPr sz="2400" b="1" spc="-150" dirty="0">
                <a:latin typeface="微软雅黑"/>
                <a:cs typeface="微软雅黑"/>
              </a:rPr>
              <a:t>O(n</a:t>
            </a:r>
            <a:r>
              <a:rPr sz="2400" b="1" spc="-225" baseline="24305" dirty="0">
                <a:latin typeface="微软雅黑"/>
                <a:cs typeface="微软雅黑"/>
              </a:rPr>
              <a:t>3</a:t>
            </a:r>
            <a:r>
              <a:rPr sz="2400" b="1" spc="-150" dirty="0">
                <a:latin typeface="微软雅黑"/>
                <a:cs typeface="微软雅黑"/>
              </a:rPr>
              <a:t>)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00" y="5937266"/>
            <a:ext cx="7950200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55"/>
              </a:lnSpc>
              <a:tabLst>
                <a:tab pos="394335" algn="l"/>
                <a:tab pos="7936865" algn="l"/>
              </a:tabLst>
            </a:pPr>
            <a:r>
              <a:rPr sz="2400" b="1" strike="sngStrike" dirty="0">
                <a:latin typeface="Times New Roman"/>
                <a:cs typeface="Times New Roman"/>
              </a:rPr>
              <a:t> 	}//for</a:t>
            </a:r>
            <a:r>
              <a:rPr sz="2400" b="1" strike="sngStrike" spc="-160" dirty="0">
                <a:latin typeface="Times New Roman"/>
                <a:cs typeface="Times New Roman"/>
              </a:rPr>
              <a:t> </a:t>
            </a:r>
            <a:r>
              <a:rPr sz="2400" b="1" strike="sngStrike" spc="-5" dirty="0">
                <a:latin typeface="Times New Roman"/>
                <a:cs typeface="Times New Roman"/>
              </a:rPr>
              <a:t>u	</a:t>
            </a:r>
            <a:endParaRPr sz="2400">
              <a:latin typeface="Times New Roman"/>
              <a:cs typeface="Times New Roman"/>
            </a:endParaRPr>
          </a:p>
          <a:p>
            <a:pPr marL="27940">
              <a:lnSpc>
                <a:spcPts val="1614"/>
              </a:lnSpc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54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128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995" y="3138373"/>
            <a:ext cx="433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CC0000"/>
                </a:solidFill>
                <a:latin typeface="微软雅黑"/>
                <a:cs typeface="微软雅黑"/>
              </a:rPr>
              <a:t>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4282" y="3344417"/>
            <a:ext cx="2630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某工程可分为</a:t>
            </a:r>
            <a:r>
              <a:rPr sz="2400" b="1" spc="-275" dirty="0">
                <a:latin typeface="微软雅黑"/>
                <a:cs typeface="微软雅黑"/>
              </a:rPr>
              <a:t>7</a:t>
            </a:r>
            <a:r>
              <a:rPr sz="2400" b="1" spc="10" dirty="0">
                <a:latin typeface="微软雅黑"/>
                <a:cs typeface="微软雅黑"/>
              </a:rPr>
              <a:t>个子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9119" y="3710555"/>
            <a:ext cx="339534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  <a:tabLst>
                <a:tab pos="2615565" algn="l"/>
              </a:tabLst>
            </a:pPr>
            <a:r>
              <a:rPr sz="2400" b="1" spc="10" dirty="0">
                <a:latin typeface="微软雅黑"/>
                <a:cs typeface="微软雅黑"/>
              </a:rPr>
              <a:t>工程，若用顶点表示子工 </a:t>
            </a:r>
            <a:r>
              <a:rPr sz="2400" b="1" spc="5" dirty="0">
                <a:latin typeface="微软雅黑"/>
                <a:cs typeface="微软雅黑"/>
              </a:rPr>
              <a:t>程（也称活动</a:t>
            </a:r>
            <a:r>
              <a:rPr sz="2400" b="1" dirty="0">
                <a:latin typeface="微软雅黑"/>
                <a:cs typeface="微软雅黑"/>
              </a:rPr>
              <a:t>），	</a:t>
            </a:r>
            <a:r>
              <a:rPr sz="2400" b="1" spc="5" dirty="0">
                <a:latin typeface="微软雅黑"/>
                <a:cs typeface="微软雅黑"/>
              </a:rPr>
              <a:t>用弧 </a:t>
            </a:r>
            <a:r>
              <a:rPr sz="2400" b="1" spc="10" dirty="0">
                <a:latin typeface="微软雅黑"/>
                <a:cs typeface="微软雅黑"/>
              </a:rPr>
              <a:t>表示子工程间的顺序关系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20000"/>
              </a:lnSpc>
            </a:pPr>
            <a:r>
              <a:rPr sz="2400" b="1" spc="10" dirty="0">
                <a:latin typeface="微软雅黑"/>
                <a:cs typeface="微软雅黑"/>
              </a:rPr>
              <a:t>，工程的施工流程可用如 </a:t>
            </a:r>
            <a:r>
              <a:rPr sz="2400" b="1" spc="5" dirty="0">
                <a:latin typeface="微软雅黑"/>
                <a:cs typeface="微软雅黑"/>
              </a:rPr>
              <a:t>右</a:t>
            </a:r>
            <a:r>
              <a:rPr sz="2400" b="1" spc="10" dirty="0">
                <a:latin typeface="微软雅黑"/>
                <a:cs typeface="微软雅黑"/>
              </a:rPr>
              <a:t>的</a:t>
            </a:r>
            <a:r>
              <a:rPr sz="2400" b="1" spc="-620" dirty="0">
                <a:latin typeface="微软雅黑"/>
                <a:cs typeface="微软雅黑"/>
              </a:rPr>
              <a:t>AOV</a:t>
            </a:r>
            <a:r>
              <a:rPr sz="2400" b="1" spc="5" dirty="0">
                <a:latin typeface="微软雅黑"/>
                <a:cs typeface="微软雅黑"/>
              </a:rPr>
              <a:t>网表示。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722" y="1137435"/>
            <a:ext cx="7769225" cy="1948814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微软雅黑"/>
                <a:cs typeface="微软雅黑"/>
              </a:rPr>
              <a:t>1.</a:t>
            </a:r>
            <a:r>
              <a:rPr sz="2800" spc="-10" dirty="0">
                <a:latin typeface="微软雅黑"/>
                <a:cs typeface="微软雅黑"/>
              </a:rPr>
              <a:t> </a:t>
            </a:r>
            <a:r>
              <a:rPr sz="2800" spc="-15" dirty="0">
                <a:latin typeface="微软雅黑"/>
                <a:cs typeface="微软雅黑"/>
              </a:rPr>
              <a:t>AOV</a:t>
            </a:r>
            <a:r>
              <a:rPr sz="2800" spc="-5" dirty="0">
                <a:latin typeface="微软雅黑"/>
                <a:cs typeface="微软雅黑"/>
              </a:rPr>
              <a:t>网</a:t>
            </a:r>
            <a:endParaRPr sz="2800">
              <a:latin typeface="微软雅黑"/>
              <a:cs typeface="微软雅黑"/>
            </a:endParaRPr>
          </a:p>
          <a:p>
            <a:pPr marL="12700" marR="5080" indent="732790">
              <a:lnSpc>
                <a:spcPct val="103299"/>
              </a:lnSpc>
              <a:spcBef>
                <a:spcPts val="975"/>
              </a:spcBef>
            </a:pPr>
            <a:r>
              <a:rPr sz="2400" dirty="0">
                <a:latin typeface="微软雅黑"/>
                <a:cs typeface="微软雅黑"/>
              </a:rPr>
              <a:t>用</a:t>
            </a:r>
            <a:r>
              <a:rPr sz="2400" dirty="0">
                <a:solidFill>
                  <a:srgbClr val="CC0000"/>
                </a:solidFill>
                <a:latin typeface="微软雅黑"/>
                <a:cs typeface="微软雅黑"/>
              </a:rPr>
              <a:t>顶点</a:t>
            </a:r>
            <a:r>
              <a:rPr sz="2400" dirty="0">
                <a:latin typeface="微软雅黑"/>
                <a:cs typeface="微软雅黑"/>
              </a:rPr>
              <a:t>表示活动，边表示活动的顺序关系的有向图称 为</a:t>
            </a:r>
            <a:r>
              <a:rPr sz="2400" spc="-15" dirty="0">
                <a:solidFill>
                  <a:srgbClr val="C00000"/>
                </a:solidFill>
                <a:latin typeface="微软雅黑"/>
                <a:cs typeface="微软雅黑"/>
              </a:rPr>
              <a:t>AOV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网(</a:t>
            </a:r>
            <a:r>
              <a:rPr sz="2400" dirty="0">
                <a:latin typeface="微软雅黑"/>
                <a:cs typeface="微软雅黑"/>
              </a:rPr>
              <a:t>Activity</a:t>
            </a:r>
            <a:r>
              <a:rPr sz="2400" spc="-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On</a:t>
            </a:r>
            <a:r>
              <a:rPr sz="2400" spc="-5" dirty="0">
                <a:latin typeface="微软雅黑"/>
                <a:cs typeface="微软雅黑"/>
              </a:rPr>
              <a:t> </a:t>
            </a:r>
            <a:r>
              <a:rPr sz="2400" spc="-25" dirty="0">
                <a:latin typeface="微软雅黑"/>
                <a:cs typeface="微软雅黑"/>
              </a:rPr>
              <a:t>Vertex</a:t>
            </a:r>
            <a:r>
              <a:rPr sz="2400" spc="2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net</a:t>
            </a:r>
            <a:r>
              <a:rPr sz="2400" dirty="0">
                <a:latin typeface="微软雅黑"/>
                <a:cs typeface="微软雅黑"/>
              </a:rPr>
              <a:t> )。</a:t>
            </a:r>
            <a:endParaRPr sz="2400">
              <a:latin typeface="微软雅黑"/>
              <a:cs typeface="微软雅黑"/>
            </a:endParaRPr>
          </a:p>
          <a:p>
            <a:pPr marL="165735">
              <a:lnSpc>
                <a:spcPct val="100000"/>
              </a:lnSpc>
              <a:spcBef>
                <a:spcPts val="730"/>
              </a:spcBef>
            </a:pPr>
            <a:r>
              <a:rPr sz="2400" b="1" spc="5" dirty="0">
                <a:latin typeface="微软雅黑"/>
                <a:cs typeface="微软雅黑"/>
              </a:rPr>
              <a:t>应用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400" b="1" spc="-110" dirty="0">
                <a:latin typeface="微软雅黑"/>
                <a:cs typeface="微软雅黑"/>
              </a:rPr>
              <a:t> </a:t>
            </a:r>
            <a:r>
              <a:rPr sz="2400" b="1" spc="5" dirty="0">
                <a:latin typeface="微软雅黑"/>
                <a:cs typeface="微软雅黑"/>
              </a:rPr>
              <a:t>工程流程、生产过程中各道工序的流程等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0891" y="3142488"/>
            <a:ext cx="3643884" cy="266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35543" y="3921378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V5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129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7484" y="3997578"/>
            <a:ext cx="38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0" dirty="0">
                <a:latin typeface="Microsoft JhengHei"/>
                <a:cs typeface="Microsoft JhengHei"/>
              </a:rPr>
              <a:t>V3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7484" y="3235198"/>
            <a:ext cx="38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0" dirty="0">
                <a:latin typeface="Microsoft JhengHei"/>
                <a:cs typeface="Microsoft JhengHei"/>
              </a:rPr>
              <a:t>V2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9807" y="3997578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V0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89067" y="521703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V1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4442" y="5293258"/>
            <a:ext cx="38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0" dirty="0">
                <a:latin typeface="Microsoft JhengHei"/>
                <a:cs typeface="Microsoft JhengHei"/>
              </a:rPr>
              <a:t>V4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35543" y="5293258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V6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63016" y="519429"/>
            <a:ext cx="301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6.6.3</a:t>
            </a:r>
            <a:r>
              <a:rPr sz="3600" b="0" u="none" spc="-90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拓扑排序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708" y="1902674"/>
            <a:ext cx="6911975" cy="20377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sz="2400" b="1" spc="10" dirty="0">
                <a:latin typeface="微软雅黑"/>
                <a:cs typeface="微软雅黑"/>
              </a:rPr>
              <a:t>在图</a:t>
            </a:r>
            <a:r>
              <a:rPr sz="2400" b="1" spc="-5" dirty="0">
                <a:latin typeface="Times New Roman"/>
                <a:cs typeface="Times New Roman"/>
              </a:rPr>
              <a:t>G=&lt;V,E&gt;</a:t>
            </a:r>
            <a:r>
              <a:rPr sz="2400" b="1" spc="10" dirty="0">
                <a:latin typeface="微软雅黑"/>
                <a:cs typeface="微软雅黑"/>
              </a:rPr>
              <a:t>中，若有顶点序</a:t>
            </a:r>
            <a:r>
              <a:rPr sz="2400" b="1" spc="15" dirty="0">
                <a:latin typeface="微软雅黑"/>
                <a:cs typeface="微软雅黑"/>
              </a:rPr>
              <a:t>列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baseline="-20833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,v</a:t>
            </a:r>
            <a:r>
              <a:rPr sz="2400" b="1" baseline="-20833" dirty="0">
                <a:latin typeface="Times New Roman"/>
                <a:cs typeface="Times New Roman"/>
              </a:rPr>
              <a:t>2</a:t>
            </a:r>
            <a:r>
              <a:rPr sz="2400" b="1" dirty="0">
                <a:latin typeface="Times New Roman"/>
                <a:cs typeface="Times New Roman"/>
              </a:rPr>
              <a:t>,…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20833" dirty="0">
                <a:latin typeface="Times New Roman"/>
                <a:cs typeface="Times New Roman"/>
              </a:rPr>
              <a:t>k</a:t>
            </a:r>
            <a:r>
              <a:rPr sz="2400" b="1" spc="-5" dirty="0">
                <a:latin typeface="Times New Roman"/>
                <a:cs typeface="Times New Roman"/>
              </a:rPr>
              <a:t>,</a:t>
            </a:r>
            <a:r>
              <a:rPr sz="2400" b="1" dirty="0">
                <a:latin typeface="微软雅黑"/>
                <a:cs typeface="微软雅黑"/>
              </a:rPr>
              <a:t>且</a:t>
            </a:r>
            <a:endParaRPr sz="2400"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latin typeface="Times New Roman"/>
                <a:cs typeface="Times New Roman"/>
              </a:rPr>
              <a:t>&lt;v</a:t>
            </a:r>
            <a:r>
              <a:rPr sz="2400" b="1" spc="-7" baseline="-20833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20833" dirty="0">
                <a:latin typeface="Times New Roman"/>
                <a:cs typeface="Times New Roman"/>
              </a:rPr>
              <a:t>i+1</a:t>
            </a:r>
            <a:r>
              <a:rPr sz="2400" b="1" spc="-5" dirty="0">
                <a:latin typeface="Times New Roman"/>
                <a:cs typeface="Times New Roman"/>
              </a:rPr>
              <a:t>&gt;</a:t>
            </a:r>
            <a:r>
              <a:rPr sz="2400" b="1" spc="-5" dirty="0">
                <a:latin typeface="Symbol"/>
                <a:cs typeface="Symbol"/>
              </a:rPr>
              <a:t></a:t>
            </a:r>
            <a:r>
              <a:rPr sz="2400" b="1" spc="-5" dirty="0">
                <a:latin typeface="Times New Roman"/>
                <a:cs typeface="Times New Roman"/>
              </a:rPr>
              <a:t>E(</a:t>
            </a:r>
            <a:r>
              <a:rPr sz="2400" b="1" spc="5" dirty="0">
                <a:latin typeface="微软雅黑"/>
                <a:cs typeface="微软雅黑"/>
              </a:rPr>
              <a:t>有向</a:t>
            </a:r>
            <a:r>
              <a:rPr sz="2400" b="1" spc="10" dirty="0">
                <a:latin typeface="微软雅黑"/>
                <a:cs typeface="微软雅黑"/>
              </a:rPr>
              <a:t>图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5" dirty="0">
                <a:latin typeface="微软雅黑"/>
                <a:cs typeface="微软雅黑"/>
              </a:rPr>
              <a:t>或</a:t>
            </a:r>
            <a:r>
              <a:rPr sz="2400" b="1" dirty="0">
                <a:latin typeface="Times New Roman"/>
                <a:cs typeface="Times New Roman"/>
              </a:rPr>
              <a:t>(v</a:t>
            </a:r>
            <a:r>
              <a:rPr sz="2400" b="1" baseline="-20833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,v</a:t>
            </a:r>
            <a:r>
              <a:rPr sz="2400" b="1" baseline="-20833" dirty="0">
                <a:latin typeface="Times New Roman"/>
                <a:cs typeface="Times New Roman"/>
              </a:rPr>
              <a:t>i+1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dirty="0">
                <a:latin typeface="Symbol"/>
                <a:cs typeface="Symbol"/>
              </a:rPr>
              <a:t></a:t>
            </a:r>
            <a:r>
              <a:rPr sz="2400" b="1" dirty="0">
                <a:latin typeface="Times New Roman"/>
                <a:cs typeface="Times New Roman"/>
              </a:rPr>
              <a:t>E(</a:t>
            </a:r>
            <a:r>
              <a:rPr sz="2400" b="1" spc="5" dirty="0">
                <a:latin typeface="微软雅黑"/>
                <a:cs typeface="微软雅黑"/>
              </a:rPr>
              <a:t>无向图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dirty="0">
                <a:latin typeface="微软雅黑"/>
                <a:cs typeface="微软雅黑"/>
              </a:rPr>
              <a:t>，</a:t>
            </a:r>
            <a:r>
              <a:rPr sz="2400" b="1" spc="5" dirty="0">
                <a:latin typeface="微软雅黑"/>
                <a:cs typeface="微软雅黑"/>
              </a:rPr>
              <a:t>其中</a:t>
            </a:r>
            <a:endParaRPr sz="2400">
              <a:latin typeface="微软雅黑"/>
              <a:cs typeface="微软雅黑"/>
            </a:endParaRPr>
          </a:p>
          <a:p>
            <a:pPr marL="25400" marR="17780">
              <a:lnSpc>
                <a:spcPct val="11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i=1,2,…k-1,v=v</a:t>
            </a:r>
            <a:r>
              <a:rPr sz="2400" b="1" spc="-7" baseline="-20833" dirty="0">
                <a:latin typeface="Times New Roman"/>
                <a:cs typeface="Times New Roman"/>
              </a:rPr>
              <a:t>1</a:t>
            </a:r>
            <a:r>
              <a:rPr sz="2400" b="1" spc="-5" dirty="0">
                <a:latin typeface="Times New Roman"/>
                <a:cs typeface="Times New Roman"/>
              </a:rPr>
              <a:t>,u=v</a:t>
            </a:r>
            <a:r>
              <a:rPr sz="2400" b="1" spc="-7" baseline="-20833" dirty="0">
                <a:latin typeface="Times New Roman"/>
                <a:cs typeface="Times New Roman"/>
              </a:rPr>
              <a:t>k</a:t>
            </a:r>
            <a:r>
              <a:rPr sz="2400" b="1" spc="-5" dirty="0">
                <a:latin typeface="Times New Roman"/>
                <a:cs typeface="Times New Roman"/>
              </a:rPr>
              <a:t>,</a:t>
            </a:r>
            <a:r>
              <a:rPr sz="2400" b="1" spc="10" dirty="0">
                <a:latin typeface="微软雅黑"/>
                <a:cs typeface="微软雅黑"/>
              </a:rPr>
              <a:t>则称该序列是从顶点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到顶点</a:t>
            </a:r>
            <a:r>
              <a:rPr sz="2400" b="1" spc="-5" dirty="0">
                <a:latin typeface="Times New Roman"/>
                <a:cs typeface="Times New Roman"/>
              </a:rPr>
              <a:t>u  </a:t>
            </a:r>
            <a:r>
              <a:rPr sz="2400" b="1" spc="10" dirty="0">
                <a:latin typeface="微软雅黑"/>
                <a:cs typeface="微软雅黑"/>
              </a:rPr>
              <a:t>的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路径</a:t>
            </a:r>
            <a:r>
              <a:rPr sz="2400" b="1" spc="10" dirty="0">
                <a:latin typeface="微软雅黑"/>
                <a:cs typeface="微软雅黑"/>
              </a:rPr>
              <a:t>；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路径长</a:t>
            </a:r>
            <a:r>
              <a:rPr sz="2400" b="1" spc="15" dirty="0">
                <a:solidFill>
                  <a:srgbClr val="C00000"/>
                </a:solidFill>
                <a:latin typeface="微软雅黑"/>
                <a:cs typeface="微软雅黑"/>
              </a:rPr>
              <a:t>度</a:t>
            </a:r>
            <a:r>
              <a:rPr sz="2400" b="1" spc="10" dirty="0">
                <a:latin typeface="微软雅黑"/>
                <a:cs typeface="微软雅黑"/>
              </a:rPr>
              <a:t>是指一条路径上经过的边或弧的 数目。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5967" y="1385442"/>
            <a:ext cx="3773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15" dirty="0">
                <a:latin typeface="Microsoft JhengHei"/>
                <a:cs typeface="Microsoft JhengHei"/>
              </a:rPr>
              <a:t>（</a:t>
            </a:r>
            <a:r>
              <a:rPr sz="2800" u="none" spc="-265" dirty="0">
                <a:latin typeface="Microsoft JhengHei"/>
                <a:cs typeface="Microsoft JhengHei"/>
              </a:rPr>
              <a:t>7</a:t>
            </a:r>
            <a:r>
              <a:rPr sz="2800" u="none" spc="15" dirty="0">
                <a:latin typeface="Microsoft JhengHei"/>
                <a:cs typeface="Microsoft JhengHei"/>
              </a:rPr>
              <a:t>）</a:t>
            </a:r>
            <a:r>
              <a:rPr sz="2800" u="none" spc="5" dirty="0">
                <a:latin typeface="Microsoft JhengHei"/>
                <a:cs typeface="Microsoft JhengHei"/>
              </a:rPr>
              <a:t>路</a:t>
            </a:r>
            <a:r>
              <a:rPr sz="2800" u="none" spc="15" dirty="0">
                <a:latin typeface="Microsoft JhengHei"/>
                <a:cs typeface="Microsoft JhengHei"/>
              </a:rPr>
              <a:t>径</a:t>
            </a:r>
            <a:r>
              <a:rPr sz="2800" u="none" spc="5" dirty="0">
                <a:latin typeface="Microsoft JhengHei"/>
                <a:cs typeface="Microsoft JhengHei"/>
              </a:rPr>
              <a:t>和路径</a:t>
            </a:r>
            <a:r>
              <a:rPr sz="2800" u="none" spc="15" dirty="0">
                <a:latin typeface="Microsoft JhengHei"/>
                <a:cs typeface="Microsoft JhengHei"/>
              </a:rPr>
              <a:t>长</a:t>
            </a:r>
            <a:r>
              <a:rPr sz="2800" u="none" spc="5" dirty="0">
                <a:latin typeface="Microsoft JhengHei"/>
                <a:cs typeface="Microsoft JhengHei"/>
              </a:rPr>
              <a:t>度</a:t>
            </a:r>
            <a:r>
              <a:rPr sz="2800" u="none" spc="-5" dirty="0"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7745" y="4624578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4257" y="4336541"/>
            <a:ext cx="650875" cy="1905"/>
          </a:xfrm>
          <a:custGeom>
            <a:avLst/>
            <a:gdLst/>
            <a:ahLst/>
            <a:cxnLst/>
            <a:rect l="l" t="t" r="r" b="b"/>
            <a:pathLst>
              <a:path w="650875" h="1904">
                <a:moveTo>
                  <a:pt x="0" y="1523"/>
                </a:moveTo>
                <a:lnTo>
                  <a:pt x="650748" y="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9326" y="4552950"/>
            <a:ext cx="0" cy="721360"/>
          </a:xfrm>
          <a:custGeom>
            <a:avLst/>
            <a:gdLst/>
            <a:ahLst/>
            <a:cxnLst/>
            <a:rect l="l" t="t" r="r" b="b"/>
            <a:pathLst>
              <a:path h="721360">
                <a:moveTo>
                  <a:pt x="0" y="0"/>
                </a:moveTo>
                <a:lnTo>
                  <a:pt x="0" y="720852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2629" y="5118353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80" h="276225">
                <a:moveTo>
                  <a:pt x="271272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6989" y="4569714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2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7177" y="5154929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19" h="233679">
                <a:moveTo>
                  <a:pt x="0" y="0"/>
                </a:moveTo>
                <a:lnTo>
                  <a:pt x="236220" y="233172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9438" y="412470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39389" y="52677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79"/>
                </a:lnTo>
                <a:lnTo>
                  <a:pt x="440691" y="324991"/>
                </a:lnTo>
                <a:lnTo>
                  <a:pt x="419538" y="364728"/>
                </a:lnTo>
                <a:lnTo>
                  <a:pt x="391525" y="399349"/>
                </a:lnTo>
                <a:lnTo>
                  <a:pt x="357576" y="427915"/>
                </a:lnTo>
                <a:lnTo>
                  <a:pt x="318617" y="449484"/>
                </a:lnTo>
                <a:lnTo>
                  <a:pt x="275570" y="463115"/>
                </a:lnTo>
                <a:lnTo>
                  <a:pt x="229361" y="467868"/>
                </a:lnTo>
                <a:lnTo>
                  <a:pt x="183153" y="463115"/>
                </a:lnTo>
                <a:lnTo>
                  <a:pt x="140106" y="449484"/>
                </a:lnTo>
                <a:lnTo>
                  <a:pt x="101147" y="427915"/>
                </a:lnTo>
                <a:lnTo>
                  <a:pt x="67198" y="399349"/>
                </a:lnTo>
                <a:lnTo>
                  <a:pt x="39185" y="364728"/>
                </a:lnTo>
                <a:lnTo>
                  <a:pt x="18032" y="324991"/>
                </a:lnTo>
                <a:lnTo>
                  <a:pt x="4662" y="28107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35655" y="530575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6389" y="52677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79"/>
                </a:lnTo>
                <a:lnTo>
                  <a:pt x="440691" y="324991"/>
                </a:lnTo>
                <a:lnTo>
                  <a:pt x="419538" y="364728"/>
                </a:lnTo>
                <a:lnTo>
                  <a:pt x="391525" y="399349"/>
                </a:lnTo>
                <a:lnTo>
                  <a:pt x="357576" y="427915"/>
                </a:lnTo>
                <a:lnTo>
                  <a:pt x="318617" y="449484"/>
                </a:lnTo>
                <a:lnTo>
                  <a:pt x="275570" y="463115"/>
                </a:lnTo>
                <a:lnTo>
                  <a:pt x="229361" y="467868"/>
                </a:lnTo>
                <a:lnTo>
                  <a:pt x="183153" y="463115"/>
                </a:lnTo>
                <a:lnTo>
                  <a:pt x="140106" y="449484"/>
                </a:lnTo>
                <a:lnTo>
                  <a:pt x="101147" y="427915"/>
                </a:lnTo>
                <a:lnTo>
                  <a:pt x="67198" y="399349"/>
                </a:lnTo>
                <a:lnTo>
                  <a:pt x="39185" y="364728"/>
                </a:lnTo>
                <a:lnTo>
                  <a:pt x="18032" y="324991"/>
                </a:lnTo>
                <a:lnTo>
                  <a:pt x="4662" y="28107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92401" y="530575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33294" y="4120134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95450" y="4162805"/>
            <a:ext cx="1438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7600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0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8745" y="4729734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4" h="467995">
                <a:moveTo>
                  <a:pt x="0" y="233933"/>
                </a:moveTo>
                <a:lnTo>
                  <a:pt x="4754" y="186799"/>
                </a:lnTo>
                <a:lnTo>
                  <a:pt x="18389" y="142892"/>
                </a:lnTo>
                <a:lnTo>
                  <a:pt x="39962" y="103156"/>
                </a:lnTo>
                <a:lnTo>
                  <a:pt x="68532" y="68532"/>
                </a:lnTo>
                <a:lnTo>
                  <a:pt x="103156" y="39962"/>
                </a:lnTo>
                <a:lnTo>
                  <a:pt x="142892" y="18389"/>
                </a:lnTo>
                <a:lnTo>
                  <a:pt x="186799" y="4754"/>
                </a:lnTo>
                <a:lnTo>
                  <a:pt x="233934" y="0"/>
                </a:lnTo>
                <a:lnTo>
                  <a:pt x="281068" y="4754"/>
                </a:lnTo>
                <a:lnTo>
                  <a:pt x="324975" y="18389"/>
                </a:lnTo>
                <a:lnTo>
                  <a:pt x="364711" y="39962"/>
                </a:lnTo>
                <a:lnTo>
                  <a:pt x="399335" y="68532"/>
                </a:lnTo>
                <a:lnTo>
                  <a:pt x="427905" y="103156"/>
                </a:lnTo>
                <a:lnTo>
                  <a:pt x="449478" y="142892"/>
                </a:lnTo>
                <a:lnTo>
                  <a:pt x="463113" y="186799"/>
                </a:lnTo>
                <a:lnTo>
                  <a:pt x="467868" y="233933"/>
                </a:lnTo>
                <a:lnTo>
                  <a:pt x="463113" y="281068"/>
                </a:lnTo>
                <a:lnTo>
                  <a:pt x="449478" y="324975"/>
                </a:lnTo>
                <a:lnTo>
                  <a:pt x="427905" y="364711"/>
                </a:lnTo>
                <a:lnTo>
                  <a:pt x="399335" y="399335"/>
                </a:lnTo>
                <a:lnTo>
                  <a:pt x="364711" y="427905"/>
                </a:lnTo>
                <a:lnTo>
                  <a:pt x="324975" y="449478"/>
                </a:lnTo>
                <a:lnTo>
                  <a:pt x="281068" y="463113"/>
                </a:lnTo>
                <a:lnTo>
                  <a:pt x="233934" y="467867"/>
                </a:lnTo>
                <a:lnTo>
                  <a:pt x="186799" y="463113"/>
                </a:lnTo>
                <a:lnTo>
                  <a:pt x="142892" y="449478"/>
                </a:lnTo>
                <a:lnTo>
                  <a:pt x="103156" y="427905"/>
                </a:lnTo>
                <a:lnTo>
                  <a:pt x="68532" y="399335"/>
                </a:lnTo>
                <a:lnTo>
                  <a:pt x="39962" y="364711"/>
                </a:lnTo>
                <a:lnTo>
                  <a:pt x="18389" y="324975"/>
                </a:lnTo>
                <a:lnTo>
                  <a:pt x="4754" y="281068"/>
                </a:lnTo>
                <a:lnTo>
                  <a:pt x="0" y="233933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25801" y="477265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93208" y="4548378"/>
            <a:ext cx="114300" cy="719455"/>
          </a:xfrm>
          <a:custGeom>
            <a:avLst/>
            <a:gdLst/>
            <a:ahLst/>
            <a:cxnLst/>
            <a:rect l="l" t="t" r="r" b="b"/>
            <a:pathLst>
              <a:path w="114300" h="719454">
                <a:moveTo>
                  <a:pt x="38100" y="605028"/>
                </a:moveTo>
                <a:lnTo>
                  <a:pt x="0" y="605028"/>
                </a:lnTo>
                <a:lnTo>
                  <a:pt x="57150" y="719328"/>
                </a:lnTo>
                <a:lnTo>
                  <a:pt x="104775" y="624078"/>
                </a:lnTo>
                <a:lnTo>
                  <a:pt x="38100" y="624078"/>
                </a:lnTo>
                <a:lnTo>
                  <a:pt x="38100" y="605028"/>
                </a:lnTo>
                <a:close/>
              </a:path>
              <a:path w="114300" h="719454">
                <a:moveTo>
                  <a:pt x="76200" y="0"/>
                </a:moveTo>
                <a:lnTo>
                  <a:pt x="38100" y="0"/>
                </a:lnTo>
                <a:lnTo>
                  <a:pt x="38100" y="624078"/>
                </a:lnTo>
                <a:lnTo>
                  <a:pt x="76200" y="624078"/>
                </a:lnTo>
                <a:lnTo>
                  <a:pt x="76200" y="0"/>
                </a:lnTo>
                <a:close/>
              </a:path>
              <a:path w="114300" h="719454">
                <a:moveTo>
                  <a:pt x="114300" y="605028"/>
                </a:moveTo>
                <a:lnTo>
                  <a:pt x="76200" y="605028"/>
                </a:lnTo>
                <a:lnTo>
                  <a:pt x="76200" y="624078"/>
                </a:lnTo>
                <a:lnTo>
                  <a:pt x="104775" y="624078"/>
                </a:lnTo>
                <a:lnTo>
                  <a:pt x="114300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9814" y="5451347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299"/>
                </a:lnTo>
                <a:lnTo>
                  <a:pt x="765048" y="76199"/>
                </a:lnTo>
                <a:lnTo>
                  <a:pt x="707898" y="76199"/>
                </a:lnTo>
                <a:lnTo>
                  <a:pt x="707898" y="38099"/>
                </a:lnTo>
                <a:lnTo>
                  <a:pt x="765048" y="38099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688848" y="76199"/>
                </a:lnTo>
                <a:lnTo>
                  <a:pt x="688848" y="38099"/>
                </a:lnTo>
                <a:close/>
              </a:path>
              <a:path w="803275" h="114300">
                <a:moveTo>
                  <a:pt x="765048" y="38099"/>
                </a:moveTo>
                <a:lnTo>
                  <a:pt x="707898" y="38099"/>
                </a:lnTo>
                <a:lnTo>
                  <a:pt x="707898" y="76199"/>
                </a:lnTo>
                <a:lnTo>
                  <a:pt x="765048" y="76199"/>
                </a:lnTo>
                <a:lnTo>
                  <a:pt x="803148" y="57149"/>
                </a:lnTo>
                <a:lnTo>
                  <a:pt x="76504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9814" y="4253484"/>
            <a:ext cx="749935" cy="114300"/>
          </a:xfrm>
          <a:custGeom>
            <a:avLst/>
            <a:gdLst/>
            <a:ahLst/>
            <a:cxnLst/>
            <a:rect l="l" t="t" r="r" b="b"/>
            <a:pathLst>
              <a:path w="749935" h="114300">
                <a:moveTo>
                  <a:pt x="635508" y="0"/>
                </a:moveTo>
                <a:lnTo>
                  <a:pt x="635508" y="114300"/>
                </a:lnTo>
                <a:lnTo>
                  <a:pt x="711708" y="76200"/>
                </a:lnTo>
                <a:lnTo>
                  <a:pt x="654558" y="76200"/>
                </a:lnTo>
                <a:lnTo>
                  <a:pt x="654558" y="38100"/>
                </a:lnTo>
                <a:lnTo>
                  <a:pt x="711708" y="38100"/>
                </a:lnTo>
                <a:lnTo>
                  <a:pt x="635508" y="0"/>
                </a:lnTo>
                <a:close/>
              </a:path>
              <a:path w="749935" h="114300">
                <a:moveTo>
                  <a:pt x="63550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5508" y="76200"/>
                </a:lnTo>
                <a:lnTo>
                  <a:pt x="635508" y="38100"/>
                </a:lnTo>
                <a:close/>
              </a:path>
              <a:path w="749935" h="114300">
                <a:moveTo>
                  <a:pt x="711708" y="38100"/>
                </a:moveTo>
                <a:lnTo>
                  <a:pt x="654558" y="38100"/>
                </a:lnTo>
                <a:lnTo>
                  <a:pt x="654558" y="76200"/>
                </a:lnTo>
                <a:lnTo>
                  <a:pt x="711708" y="76200"/>
                </a:lnTo>
                <a:lnTo>
                  <a:pt x="749808" y="57150"/>
                </a:lnTo>
                <a:lnTo>
                  <a:pt x="7117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1421" y="4437126"/>
            <a:ext cx="928369" cy="929640"/>
          </a:xfrm>
          <a:custGeom>
            <a:avLst/>
            <a:gdLst/>
            <a:ahLst/>
            <a:cxnLst/>
            <a:rect l="l" t="t" r="r" b="b"/>
            <a:pathLst>
              <a:path w="928370" h="929639">
                <a:moveTo>
                  <a:pt x="94201" y="67426"/>
                </a:moveTo>
                <a:lnTo>
                  <a:pt x="67256" y="94329"/>
                </a:lnTo>
                <a:lnTo>
                  <a:pt x="900938" y="929386"/>
                </a:lnTo>
                <a:lnTo>
                  <a:pt x="927862" y="902462"/>
                </a:lnTo>
                <a:lnTo>
                  <a:pt x="94201" y="67426"/>
                </a:lnTo>
                <a:close/>
              </a:path>
              <a:path w="928370" h="929639">
                <a:moveTo>
                  <a:pt x="0" y="0"/>
                </a:moveTo>
                <a:lnTo>
                  <a:pt x="40259" y="121285"/>
                </a:lnTo>
                <a:lnTo>
                  <a:pt x="67256" y="94329"/>
                </a:lnTo>
                <a:lnTo>
                  <a:pt x="53847" y="80899"/>
                </a:lnTo>
                <a:lnTo>
                  <a:pt x="80772" y="53975"/>
                </a:lnTo>
                <a:lnTo>
                  <a:pt x="107674" y="53975"/>
                </a:lnTo>
                <a:lnTo>
                  <a:pt x="121157" y="40513"/>
                </a:lnTo>
                <a:lnTo>
                  <a:pt x="0" y="0"/>
                </a:lnTo>
                <a:close/>
              </a:path>
              <a:path w="928370" h="929639">
                <a:moveTo>
                  <a:pt x="80772" y="53975"/>
                </a:moveTo>
                <a:lnTo>
                  <a:pt x="53847" y="80899"/>
                </a:lnTo>
                <a:lnTo>
                  <a:pt x="67256" y="94329"/>
                </a:lnTo>
                <a:lnTo>
                  <a:pt x="94201" y="67426"/>
                </a:lnTo>
                <a:lnTo>
                  <a:pt x="80772" y="53975"/>
                </a:lnTo>
                <a:close/>
              </a:path>
              <a:path w="928370" h="929639">
                <a:moveTo>
                  <a:pt x="107674" y="53975"/>
                </a:moveTo>
                <a:lnTo>
                  <a:pt x="80772" y="53975"/>
                </a:lnTo>
                <a:lnTo>
                  <a:pt x="94201" y="67426"/>
                </a:lnTo>
                <a:lnTo>
                  <a:pt x="107674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9565" y="404850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8765" y="4051553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06085" y="4089654"/>
            <a:ext cx="155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0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09565" y="52677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79"/>
                </a:lnTo>
                <a:lnTo>
                  <a:pt x="440691" y="324991"/>
                </a:lnTo>
                <a:lnTo>
                  <a:pt x="419538" y="364728"/>
                </a:lnTo>
                <a:lnTo>
                  <a:pt x="391525" y="399349"/>
                </a:lnTo>
                <a:lnTo>
                  <a:pt x="357576" y="427915"/>
                </a:lnTo>
                <a:lnTo>
                  <a:pt x="318617" y="449484"/>
                </a:lnTo>
                <a:lnTo>
                  <a:pt x="275570" y="463115"/>
                </a:lnTo>
                <a:lnTo>
                  <a:pt x="229361" y="467868"/>
                </a:lnTo>
                <a:lnTo>
                  <a:pt x="183153" y="463115"/>
                </a:lnTo>
                <a:lnTo>
                  <a:pt x="140106" y="449484"/>
                </a:lnTo>
                <a:lnTo>
                  <a:pt x="101147" y="427915"/>
                </a:lnTo>
                <a:lnTo>
                  <a:pt x="67198" y="399349"/>
                </a:lnTo>
                <a:lnTo>
                  <a:pt x="39185" y="364728"/>
                </a:lnTo>
                <a:lnTo>
                  <a:pt x="18032" y="324991"/>
                </a:lnTo>
                <a:lnTo>
                  <a:pt x="4662" y="28107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06085" y="530575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28765" y="52677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79"/>
                </a:lnTo>
                <a:lnTo>
                  <a:pt x="440691" y="324991"/>
                </a:lnTo>
                <a:lnTo>
                  <a:pt x="419538" y="364728"/>
                </a:lnTo>
                <a:lnTo>
                  <a:pt x="391525" y="399349"/>
                </a:lnTo>
                <a:lnTo>
                  <a:pt x="357576" y="427915"/>
                </a:lnTo>
                <a:lnTo>
                  <a:pt x="318617" y="449484"/>
                </a:lnTo>
                <a:lnTo>
                  <a:pt x="275570" y="463115"/>
                </a:lnTo>
                <a:lnTo>
                  <a:pt x="229361" y="467868"/>
                </a:lnTo>
                <a:lnTo>
                  <a:pt x="183153" y="463115"/>
                </a:lnTo>
                <a:lnTo>
                  <a:pt x="140106" y="449484"/>
                </a:lnTo>
                <a:lnTo>
                  <a:pt x="101147" y="427915"/>
                </a:lnTo>
                <a:lnTo>
                  <a:pt x="67198" y="399349"/>
                </a:lnTo>
                <a:lnTo>
                  <a:pt x="39185" y="364728"/>
                </a:lnTo>
                <a:lnTo>
                  <a:pt x="18032" y="324991"/>
                </a:lnTo>
                <a:lnTo>
                  <a:pt x="4662" y="28107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25285" y="530575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13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895784"/>
            <a:ext cx="8156575" cy="3192780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50"/>
              </a:spcBef>
              <a:buClr>
                <a:srgbClr val="990000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spc="5" dirty="0">
                <a:latin typeface="微软雅黑"/>
                <a:cs typeface="微软雅黑"/>
              </a:rPr>
              <a:t>对工程问题，人们至少会关心</a:t>
            </a:r>
            <a:r>
              <a:rPr sz="2800" b="1" spc="15" dirty="0">
                <a:latin typeface="微软雅黑"/>
                <a:cs typeface="微软雅黑"/>
              </a:rPr>
              <a:t>如</a:t>
            </a:r>
            <a:r>
              <a:rPr sz="2800" b="1" spc="5" dirty="0">
                <a:latin typeface="微软雅黑"/>
                <a:cs typeface="微软雅黑"/>
              </a:rPr>
              <a:t>下两</a:t>
            </a:r>
            <a:r>
              <a:rPr sz="2800" b="1" spc="15" dirty="0">
                <a:latin typeface="微软雅黑"/>
                <a:cs typeface="微软雅黑"/>
              </a:rPr>
              <a:t>类</a:t>
            </a:r>
            <a:r>
              <a:rPr sz="2800" b="1" spc="5" dirty="0">
                <a:latin typeface="微软雅黑"/>
                <a:cs typeface="微软雅黑"/>
              </a:rPr>
              <a:t>问</a:t>
            </a:r>
            <a:r>
              <a:rPr sz="2800" b="1" spc="15" dirty="0">
                <a:latin typeface="微软雅黑"/>
                <a:cs typeface="微软雅黑"/>
              </a:rPr>
              <a:t>题</a:t>
            </a:r>
            <a:r>
              <a:rPr sz="2800" b="1" spc="-5" dirty="0">
                <a:latin typeface="微软雅黑"/>
                <a:cs typeface="微软雅黑"/>
              </a:rPr>
              <a:t>：</a:t>
            </a:r>
            <a:endParaRPr sz="2800">
              <a:latin typeface="微软雅黑"/>
              <a:cs typeface="微软雅黑"/>
            </a:endParaRPr>
          </a:p>
          <a:p>
            <a:pPr marL="927100" lvl="1" indent="-458470">
              <a:lnSpc>
                <a:spcPct val="100000"/>
              </a:lnSpc>
              <a:spcBef>
                <a:spcPts val="1425"/>
              </a:spcBef>
              <a:buClr>
                <a:srgbClr val="990000"/>
              </a:buClr>
              <a:buAutoNum type="arabicParenR"/>
              <a:tabLst>
                <a:tab pos="927100" algn="l"/>
                <a:tab pos="927735" algn="l"/>
              </a:tabLst>
            </a:pPr>
            <a:r>
              <a:rPr sz="2400" b="1" spc="10" dirty="0">
                <a:latin typeface="微软雅黑"/>
                <a:cs typeface="微软雅黑"/>
              </a:rPr>
              <a:t>工程能否顺序进行，即工程流程是</a:t>
            </a:r>
            <a:r>
              <a:rPr sz="2400" b="1" spc="15" dirty="0">
                <a:latin typeface="微软雅黑"/>
                <a:cs typeface="微软雅黑"/>
              </a:rPr>
              <a:t>否</a:t>
            </a:r>
            <a:r>
              <a:rPr sz="2400" b="1" spc="10" dirty="0">
                <a:latin typeface="微软雅黑"/>
                <a:cs typeface="微软雅黑"/>
              </a:rPr>
              <a:t>“合理</a:t>
            </a:r>
            <a:r>
              <a:rPr sz="2400" b="1" dirty="0">
                <a:latin typeface="微软雅黑"/>
                <a:cs typeface="微软雅黑"/>
              </a:rPr>
              <a:t>”</a:t>
            </a:r>
            <a:endParaRPr sz="2400">
              <a:latin typeface="微软雅黑"/>
              <a:cs typeface="微软雅黑"/>
            </a:endParaRPr>
          </a:p>
          <a:p>
            <a:pPr marL="927100" marR="175895" lvl="1" indent="-457834">
              <a:lnSpc>
                <a:spcPct val="100000"/>
              </a:lnSpc>
              <a:spcBef>
                <a:spcPts val="1440"/>
              </a:spcBef>
              <a:buClr>
                <a:srgbClr val="990000"/>
              </a:buClr>
              <a:buAutoNum type="arabicParenR"/>
              <a:tabLst>
                <a:tab pos="927100" algn="l"/>
                <a:tab pos="927735" algn="l"/>
              </a:tabLst>
            </a:pPr>
            <a:r>
              <a:rPr sz="2400" b="1" spc="10" dirty="0">
                <a:latin typeface="微软雅黑"/>
                <a:cs typeface="微软雅黑"/>
              </a:rPr>
              <a:t>完成整项工程至少需要多少时间，哪些子工程是影响 工程进度的关键子工程</a:t>
            </a:r>
            <a:endParaRPr sz="2400">
              <a:latin typeface="微软雅黑"/>
              <a:cs typeface="微软雅黑"/>
            </a:endParaRPr>
          </a:p>
          <a:p>
            <a:pPr marL="469265" marR="5080" indent="-457200">
              <a:lnSpc>
                <a:spcPct val="100000"/>
              </a:lnSpc>
              <a:spcBef>
                <a:spcPts val="1700"/>
              </a:spcBef>
              <a:buClr>
                <a:srgbClr val="990000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spc="5" dirty="0">
                <a:latin typeface="微软雅黑"/>
                <a:cs typeface="微软雅黑"/>
              </a:rPr>
              <a:t>为求解工程流程是</a:t>
            </a:r>
            <a:r>
              <a:rPr sz="2800" b="1" spc="-10" dirty="0">
                <a:latin typeface="微软雅黑"/>
                <a:cs typeface="微软雅黑"/>
              </a:rPr>
              <a:t>否</a:t>
            </a:r>
            <a:r>
              <a:rPr sz="2800" b="1" spc="5" dirty="0">
                <a:latin typeface="微软雅黑"/>
                <a:cs typeface="微软雅黑"/>
              </a:rPr>
              <a:t>“合理”</a:t>
            </a:r>
            <a:r>
              <a:rPr sz="2800" b="1" spc="15" dirty="0">
                <a:latin typeface="微软雅黑"/>
                <a:cs typeface="微软雅黑"/>
              </a:rPr>
              <a:t>，</a:t>
            </a:r>
            <a:r>
              <a:rPr sz="2800" b="1" dirty="0">
                <a:latin typeface="微软雅黑"/>
                <a:cs typeface="微软雅黑"/>
              </a:rPr>
              <a:t>通常</a:t>
            </a:r>
            <a:r>
              <a:rPr sz="2800" b="1" spc="15" dirty="0">
                <a:latin typeface="微软雅黑"/>
                <a:cs typeface="微软雅黑"/>
              </a:rPr>
              <a:t>用</a:t>
            </a:r>
            <a:r>
              <a:rPr sz="2800" b="1" spc="-720" dirty="0">
                <a:latin typeface="微软雅黑"/>
                <a:cs typeface="微软雅黑"/>
              </a:rPr>
              <a:t>AOV</a:t>
            </a:r>
            <a:r>
              <a:rPr sz="2800" b="1" dirty="0">
                <a:latin typeface="微软雅黑"/>
                <a:cs typeface="微软雅黑"/>
              </a:rPr>
              <a:t>网</a:t>
            </a:r>
            <a:r>
              <a:rPr sz="2800" b="1" spc="15" dirty="0">
                <a:latin typeface="微软雅黑"/>
                <a:cs typeface="微软雅黑"/>
              </a:rPr>
              <a:t>表</a:t>
            </a:r>
            <a:r>
              <a:rPr sz="2800" b="1" spc="-5" dirty="0">
                <a:latin typeface="微软雅黑"/>
                <a:cs typeface="微软雅黑"/>
              </a:rPr>
              <a:t>示 </a:t>
            </a:r>
            <a:r>
              <a:rPr sz="2800" b="1" spc="5" dirty="0">
                <a:latin typeface="微软雅黑"/>
                <a:cs typeface="微软雅黑"/>
              </a:rPr>
              <a:t>工程流程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130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961" y="10538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2463" y="1075182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4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23492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6"/>
                </a:lnTo>
                <a:lnTo>
                  <a:pt x="356411" y="39045"/>
                </a:lnTo>
                <a:lnTo>
                  <a:pt x="390244" y="66960"/>
                </a:lnTo>
                <a:lnTo>
                  <a:pt x="418158" y="100793"/>
                </a:lnTo>
                <a:lnTo>
                  <a:pt x="439235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5" y="317575"/>
                </a:lnTo>
                <a:lnTo>
                  <a:pt x="418158" y="356406"/>
                </a:lnTo>
                <a:lnTo>
                  <a:pt x="390244" y="390239"/>
                </a:lnTo>
                <a:lnTo>
                  <a:pt x="356411" y="418154"/>
                </a:lnTo>
                <a:lnTo>
                  <a:pt x="317580" y="439233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6732" y="2370835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1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961" y="18920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6482" y="191363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2499" y="204469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761" y="23492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58263" y="2370835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3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6161" y="29588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42389" y="3009341"/>
            <a:ext cx="365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5787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38732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6"/>
                </a:lnTo>
                <a:lnTo>
                  <a:pt x="356411" y="39045"/>
                </a:lnTo>
                <a:lnTo>
                  <a:pt x="390244" y="66960"/>
                </a:lnTo>
                <a:lnTo>
                  <a:pt x="418158" y="100793"/>
                </a:lnTo>
                <a:lnTo>
                  <a:pt x="439235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5" y="317575"/>
                </a:lnTo>
                <a:lnTo>
                  <a:pt x="418158" y="356406"/>
                </a:lnTo>
                <a:lnTo>
                  <a:pt x="390244" y="390239"/>
                </a:lnTo>
                <a:lnTo>
                  <a:pt x="356411" y="418154"/>
                </a:lnTo>
                <a:lnTo>
                  <a:pt x="317580" y="439233"/>
                </a:lnTo>
                <a:lnTo>
                  <a:pt x="274670" y="452555"/>
                </a:lnTo>
                <a:lnTo>
                  <a:pt x="228600" y="457199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6732" y="3895090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9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2361" y="39494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18971" y="397129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4607" y="4102353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2361" y="47876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23542" y="4838827"/>
            <a:ext cx="34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5787" dirty="0">
                <a:latin typeface="Times New Roman"/>
                <a:cs typeface="Times New Roman"/>
              </a:rPr>
              <a:t>c</a:t>
            </a:r>
            <a:r>
              <a:rPr sz="1600" b="1" spc="-8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15361" y="40256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86863" y="4047490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6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82161" y="24254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53916" y="2447035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7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10761" y="41018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82516" y="4123690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8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24961" y="105384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96717" y="1075182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5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0262" y="2262504"/>
            <a:ext cx="539750" cy="254000"/>
          </a:xfrm>
          <a:custGeom>
            <a:avLst/>
            <a:gdLst/>
            <a:ahLst/>
            <a:cxnLst/>
            <a:rect l="l" t="t" r="r" b="b"/>
            <a:pathLst>
              <a:path w="539750" h="254000">
                <a:moveTo>
                  <a:pt x="386331" y="58874"/>
                </a:moveTo>
                <a:lnTo>
                  <a:pt x="0" y="224409"/>
                </a:lnTo>
                <a:lnTo>
                  <a:pt x="12598" y="253873"/>
                </a:lnTo>
                <a:lnTo>
                  <a:pt x="398955" y="88328"/>
                </a:lnTo>
                <a:lnTo>
                  <a:pt x="386331" y="58874"/>
                </a:lnTo>
                <a:close/>
              </a:path>
              <a:path w="539750" h="254000">
                <a:moveTo>
                  <a:pt x="504114" y="52578"/>
                </a:moveTo>
                <a:lnTo>
                  <a:pt x="401027" y="52578"/>
                </a:lnTo>
                <a:lnTo>
                  <a:pt x="413626" y="82042"/>
                </a:lnTo>
                <a:lnTo>
                  <a:pt x="398955" y="88328"/>
                </a:lnTo>
                <a:lnTo>
                  <a:pt x="424129" y="147066"/>
                </a:lnTo>
                <a:lnTo>
                  <a:pt x="504114" y="52578"/>
                </a:lnTo>
                <a:close/>
              </a:path>
              <a:path w="539750" h="254000">
                <a:moveTo>
                  <a:pt x="401027" y="52578"/>
                </a:moveTo>
                <a:lnTo>
                  <a:pt x="386331" y="58874"/>
                </a:lnTo>
                <a:lnTo>
                  <a:pt x="398955" y="88328"/>
                </a:lnTo>
                <a:lnTo>
                  <a:pt x="413626" y="82042"/>
                </a:lnTo>
                <a:lnTo>
                  <a:pt x="401027" y="52578"/>
                </a:lnTo>
                <a:close/>
              </a:path>
              <a:path w="539750" h="254000">
                <a:moveTo>
                  <a:pt x="361099" y="0"/>
                </a:moveTo>
                <a:lnTo>
                  <a:pt x="386331" y="58874"/>
                </a:lnTo>
                <a:lnTo>
                  <a:pt x="401027" y="52578"/>
                </a:lnTo>
                <a:lnTo>
                  <a:pt x="504114" y="52578"/>
                </a:lnTo>
                <a:lnTo>
                  <a:pt x="539699" y="10541"/>
                </a:lnTo>
                <a:lnTo>
                  <a:pt x="361099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762" y="2574035"/>
            <a:ext cx="1524000" cy="160020"/>
          </a:xfrm>
          <a:custGeom>
            <a:avLst/>
            <a:gdLst/>
            <a:ahLst/>
            <a:cxnLst/>
            <a:rect l="l" t="t" r="r" b="b"/>
            <a:pathLst>
              <a:path w="1524000" h="160019">
                <a:moveTo>
                  <a:pt x="1363980" y="0"/>
                </a:moveTo>
                <a:lnTo>
                  <a:pt x="1363980" y="160020"/>
                </a:lnTo>
                <a:lnTo>
                  <a:pt x="1491996" y="96012"/>
                </a:lnTo>
                <a:lnTo>
                  <a:pt x="1379982" y="96012"/>
                </a:lnTo>
                <a:lnTo>
                  <a:pt x="1379982" y="64008"/>
                </a:lnTo>
                <a:lnTo>
                  <a:pt x="1491996" y="64008"/>
                </a:lnTo>
                <a:lnTo>
                  <a:pt x="1363980" y="0"/>
                </a:lnTo>
                <a:close/>
              </a:path>
              <a:path w="1524000" h="160019">
                <a:moveTo>
                  <a:pt x="13639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1363980" y="96012"/>
                </a:lnTo>
                <a:lnTo>
                  <a:pt x="1363980" y="64008"/>
                </a:lnTo>
                <a:close/>
              </a:path>
              <a:path w="1524000" h="160019">
                <a:moveTo>
                  <a:pt x="1491996" y="64008"/>
                </a:moveTo>
                <a:lnTo>
                  <a:pt x="1379982" y="64008"/>
                </a:lnTo>
                <a:lnTo>
                  <a:pt x="1379982" y="96012"/>
                </a:lnTo>
                <a:lnTo>
                  <a:pt x="1491996" y="96012"/>
                </a:lnTo>
                <a:lnTo>
                  <a:pt x="1524000" y="80010"/>
                </a:lnTo>
                <a:lnTo>
                  <a:pt x="14919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43961" y="2574035"/>
            <a:ext cx="838200" cy="160020"/>
          </a:xfrm>
          <a:custGeom>
            <a:avLst/>
            <a:gdLst/>
            <a:ahLst/>
            <a:cxnLst/>
            <a:rect l="l" t="t" r="r" b="b"/>
            <a:pathLst>
              <a:path w="838200" h="160019">
                <a:moveTo>
                  <a:pt x="678180" y="0"/>
                </a:moveTo>
                <a:lnTo>
                  <a:pt x="678180" y="160020"/>
                </a:lnTo>
                <a:lnTo>
                  <a:pt x="806196" y="96012"/>
                </a:lnTo>
                <a:lnTo>
                  <a:pt x="694182" y="96012"/>
                </a:lnTo>
                <a:lnTo>
                  <a:pt x="694182" y="64008"/>
                </a:lnTo>
                <a:lnTo>
                  <a:pt x="806196" y="64008"/>
                </a:lnTo>
                <a:lnTo>
                  <a:pt x="678180" y="0"/>
                </a:lnTo>
                <a:close/>
              </a:path>
              <a:path w="838200" h="160019">
                <a:moveTo>
                  <a:pt x="6781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678180" y="96012"/>
                </a:lnTo>
                <a:lnTo>
                  <a:pt x="678180" y="64008"/>
                </a:lnTo>
                <a:close/>
              </a:path>
              <a:path w="838200" h="160019">
                <a:moveTo>
                  <a:pt x="806196" y="64008"/>
                </a:moveTo>
                <a:lnTo>
                  <a:pt x="694182" y="64008"/>
                </a:lnTo>
                <a:lnTo>
                  <a:pt x="694182" y="96012"/>
                </a:lnTo>
                <a:lnTo>
                  <a:pt x="806196" y="96012"/>
                </a:lnTo>
                <a:lnTo>
                  <a:pt x="838200" y="80010"/>
                </a:lnTo>
                <a:lnTo>
                  <a:pt x="8061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0481" y="1511046"/>
            <a:ext cx="1076960" cy="850900"/>
          </a:xfrm>
          <a:custGeom>
            <a:avLst/>
            <a:gdLst/>
            <a:ahLst/>
            <a:cxnLst/>
            <a:rect l="l" t="t" r="r" b="b"/>
            <a:pathLst>
              <a:path w="1076960" h="850900">
                <a:moveTo>
                  <a:pt x="940957" y="86301"/>
                </a:moveTo>
                <a:lnTo>
                  <a:pt x="0" y="825627"/>
                </a:lnTo>
                <a:lnTo>
                  <a:pt x="19761" y="850773"/>
                </a:lnTo>
                <a:lnTo>
                  <a:pt x="960725" y="111481"/>
                </a:lnTo>
                <a:lnTo>
                  <a:pt x="940957" y="86301"/>
                </a:lnTo>
                <a:close/>
              </a:path>
              <a:path w="1076960" h="850900">
                <a:moveTo>
                  <a:pt x="1040553" y="76454"/>
                </a:moveTo>
                <a:lnTo>
                  <a:pt x="953490" y="76454"/>
                </a:lnTo>
                <a:lnTo>
                  <a:pt x="973302" y="101600"/>
                </a:lnTo>
                <a:lnTo>
                  <a:pt x="960725" y="111481"/>
                </a:lnTo>
                <a:lnTo>
                  <a:pt x="1000226" y="161798"/>
                </a:lnTo>
                <a:lnTo>
                  <a:pt x="1040553" y="76454"/>
                </a:lnTo>
                <a:close/>
              </a:path>
              <a:path w="1076960" h="850900">
                <a:moveTo>
                  <a:pt x="953490" y="76454"/>
                </a:moveTo>
                <a:lnTo>
                  <a:pt x="940957" y="86301"/>
                </a:lnTo>
                <a:lnTo>
                  <a:pt x="960725" y="111481"/>
                </a:lnTo>
                <a:lnTo>
                  <a:pt x="973302" y="101600"/>
                </a:lnTo>
                <a:lnTo>
                  <a:pt x="953490" y="76454"/>
                </a:lnTo>
                <a:close/>
              </a:path>
              <a:path w="1076960" h="850900">
                <a:moveTo>
                  <a:pt x="1076680" y="0"/>
                </a:moveTo>
                <a:lnTo>
                  <a:pt x="901420" y="35941"/>
                </a:lnTo>
                <a:lnTo>
                  <a:pt x="940957" y="86301"/>
                </a:lnTo>
                <a:lnTo>
                  <a:pt x="953490" y="76454"/>
                </a:lnTo>
                <a:lnTo>
                  <a:pt x="1040553" y="76454"/>
                </a:lnTo>
                <a:lnTo>
                  <a:pt x="107668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34361" y="1278636"/>
            <a:ext cx="914400" cy="160020"/>
          </a:xfrm>
          <a:custGeom>
            <a:avLst/>
            <a:gdLst/>
            <a:ahLst/>
            <a:cxnLst/>
            <a:rect l="l" t="t" r="r" b="b"/>
            <a:pathLst>
              <a:path w="914400" h="160019">
                <a:moveTo>
                  <a:pt x="754380" y="0"/>
                </a:moveTo>
                <a:lnTo>
                  <a:pt x="754380" y="160020"/>
                </a:lnTo>
                <a:lnTo>
                  <a:pt x="882396" y="96012"/>
                </a:lnTo>
                <a:lnTo>
                  <a:pt x="770382" y="96012"/>
                </a:lnTo>
                <a:lnTo>
                  <a:pt x="770382" y="64008"/>
                </a:lnTo>
                <a:lnTo>
                  <a:pt x="882396" y="64008"/>
                </a:lnTo>
                <a:lnTo>
                  <a:pt x="754380" y="0"/>
                </a:lnTo>
                <a:close/>
              </a:path>
              <a:path w="914400" h="160019">
                <a:moveTo>
                  <a:pt x="7543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754380" y="96012"/>
                </a:lnTo>
                <a:lnTo>
                  <a:pt x="754380" y="64008"/>
                </a:lnTo>
                <a:close/>
              </a:path>
              <a:path w="914400" h="160019">
                <a:moveTo>
                  <a:pt x="882396" y="64008"/>
                </a:moveTo>
                <a:lnTo>
                  <a:pt x="770382" y="64008"/>
                </a:lnTo>
                <a:lnTo>
                  <a:pt x="770382" y="96012"/>
                </a:lnTo>
                <a:lnTo>
                  <a:pt x="882396" y="96012"/>
                </a:lnTo>
                <a:lnTo>
                  <a:pt x="914400" y="80010"/>
                </a:lnTo>
                <a:lnTo>
                  <a:pt x="8823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53919" y="1434846"/>
            <a:ext cx="547370" cy="922655"/>
          </a:xfrm>
          <a:custGeom>
            <a:avLst/>
            <a:gdLst/>
            <a:ahLst/>
            <a:cxnLst/>
            <a:rect l="l" t="t" r="r" b="b"/>
            <a:pathLst>
              <a:path w="547369" h="922655">
                <a:moveTo>
                  <a:pt x="452800" y="130186"/>
                </a:moveTo>
                <a:lnTo>
                  <a:pt x="0" y="906398"/>
                </a:lnTo>
                <a:lnTo>
                  <a:pt x="27686" y="922401"/>
                </a:lnTo>
                <a:lnTo>
                  <a:pt x="480379" y="146283"/>
                </a:lnTo>
                <a:lnTo>
                  <a:pt x="452800" y="130186"/>
                </a:lnTo>
                <a:close/>
              </a:path>
              <a:path w="547369" h="922655">
                <a:moveTo>
                  <a:pt x="539713" y="116331"/>
                </a:moveTo>
                <a:lnTo>
                  <a:pt x="460883" y="116331"/>
                </a:lnTo>
                <a:lnTo>
                  <a:pt x="488442" y="132460"/>
                </a:lnTo>
                <a:lnTo>
                  <a:pt x="480379" y="146283"/>
                </a:lnTo>
                <a:lnTo>
                  <a:pt x="535686" y="178561"/>
                </a:lnTo>
                <a:lnTo>
                  <a:pt x="539713" y="116331"/>
                </a:lnTo>
                <a:close/>
              </a:path>
              <a:path w="547369" h="922655">
                <a:moveTo>
                  <a:pt x="460883" y="116331"/>
                </a:moveTo>
                <a:lnTo>
                  <a:pt x="452800" y="130186"/>
                </a:lnTo>
                <a:lnTo>
                  <a:pt x="480379" y="146283"/>
                </a:lnTo>
                <a:lnTo>
                  <a:pt x="488442" y="132460"/>
                </a:lnTo>
                <a:lnTo>
                  <a:pt x="460883" y="116331"/>
                </a:lnTo>
                <a:close/>
              </a:path>
              <a:path w="547369" h="922655">
                <a:moveTo>
                  <a:pt x="547243" y="0"/>
                </a:moveTo>
                <a:lnTo>
                  <a:pt x="397510" y="97916"/>
                </a:lnTo>
                <a:lnTo>
                  <a:pt x="452800" y="130186"/>
                </a:lnTo>
                <a:lnTo>
                  <a:pt x="460883" y="116331"/>
                </a:lnTo>
                <a:lnTo>
                  <a:pt x="539713" y="116331"/>
                </a:lnTo>
                <a:lnTo>
                  <a:pt x="547243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078" y="2716657"/>
            <a:ext cx="618490" cy="394970"/>
          </a:xfrm>
          <a:custGeom>
            <a:avLst/>
            <a:gdLst/>
            <a:ahLst/>
            <a:cxnLst/>
            <a:rect l="l" t="t" r="r" b="b"/>
            <a:pathLst>
              <a:path w="618490" h="394969">
                <a:moveTo>
                  <a:pt x="473880" y="323353"/>
                </a:moveTo>
                <a:lnTo>
                  <a:pt x="439978" y="377571"/>
                </a:lnTo>
                <a:lnTo>
                  <a:pt x="618083" y="394589"/>
                </a:lnTo>
                <a:lnTo>
                  <a:pt x="579741" y="331851"/>
                </a:lnTo>
                <a:lnTo>
                  <a:pt x="487476" y="331851"/>
                </a:lnTo>
                <a:lnTo>
                  <a:pt x="473880" y="323353"/>
                </a:lnTo>
                <a:close/>
              </a:path>
              <a:path w="618490" h="394969">
                <a:moveTo>
                  <a:pt x="490863" y="296192"/>
                </a:moveTo>
                <a:lnTo>
                  <a:pt x="473880" y="323353"/>
                </a:lnTo>
                <a:lnTo>
                  <a:pt x="487476" y="331851"/>
                </a:lnTo>
                <a:lnTo>
                  <a:pt x="504431" y="304673"/>
                </a:lnTo>
                <a:lnTo>
                  <a:pt x="490863" y="296192"/>
                </a:lnTo>
                <a:close/>
              </a:path>
              <a:path w="618490" h="394969">
                <a:moveTo>
                  <a:pt x="524789" y="241935"/>
                </a:moveTo>
                <a:lnTo>
                  <a:pt x="490863" y="296192"/>
                </a:lnTo>
                <a:lnTo>
                  <a:pt x="504431" y="304673"/>
                </a:lnTo>
                <a:lnTo>
                  <a:pt x="487476" y="331851"/>
                </a:lnTo>
                <a:lnTo>
                  <a:pt x="579741" y="331851"/>
                </a:lnTo>
                <a:lnTo>
                  <a:pt x="524789" y="241935"/>
                </a:lnTo>
                <a:close/>
              </a:path>
              <a:path w="618490" h="394969">
                <a:moveTo>
                  <a:pt x="16967" y="0"/>
                </a:moveTo>
                <a:lnTo>
                  <a:pt x="0" y="27178"/>
                </a:lnTo>
                <a:lnTo>
                  <a:pt x="473880" y="323353"/>
                </a:lnTo>
                <a:lnTo>
                  <a:pt x="490863" y="296192"/>
                </a:lnTo>
                <a:lnTo>
                  <a:pt x="16967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722" y="3416046"/>
            <a:ext cx="545465" cy="620395"/>
          </a:xfrm>
          <a:custGeom>
            <a:avLst/>
            <a:gdLst/>
            <a:ahLst/>
            <a:cxnLst/>
            <a:rect l="l" t="t" r="r" b="b"/>
            <a:pathLst>
              <a:path w="545465" h="620395">
                <a:moveTo>
                  <a:pt x="428011" y="109842"/>
                </a:moveTo>
                <a:lnTo>
                  <a:pt x="0" y="599058"/>
                </a:lnTo>
                <a:lnTo>
                  <a:pt x="24079" y="620140"/>
                </a:lnTo>
                <a:lnTo>
                  <a:pt x="452099" y="130928"/>
                </a:lnTo>
                <a:lnTo>
                  <a:pt x="428011" y="109842"/>
                </a:lnTo>
                <a:close/>
              </a:path>
              <a:path w="545465" h="620395">
                <a:moveTo>
                  <a:pt x="519926" y="97789"/>
                </a:moveTo>
                <a:lnTo>
                  <a:pt x="438556" y="97789"/>
                </a:lnTo>
                <a:lnTo>
                  <a:pt x="462648" y="118871"/>
                </a:lnTo>
                <a:lnTo>
                  <a:pt x="452099" y="130928"/>
                </a:lnTo>
                <a:lnTo>
                  <a:pt x="500278" y="173100"/>
                </a:lnTo>
                <a:lnTo>
                  <a:pt x="519926" y="97789"/>
                </a:lnTo>
                <a:close/>
              </a:path>
              <a:path w="545465" h="620395">
                <a:moveTo>
                  <a:pt x="438556" y="97789"/>
                </a:moveTo>
                <a:lnTo>
                  <a:pt x="428011" y="109842"/>
                </a:lnTo>
                <a:lnTo>
                  <a:pt x="452099" y="130928"/>
                </a:lnTo>
                <a:lnTo>
                  <a:pt x="462648" y="118871"/>
                </a:lnTo>
                <a:lnTo>
                  <a:pt x="438556" y="97789"/>
                </a:lnTo>
                <a:close/>
              </a:path>
              <a:path w="545465" h="620395">
                <a:moveTo>
                  <a:pt x="545439" y="0"/>
                </a:moveTo>
                <a:lnTo>
                  <a:pt x="379857" y="67690"/>
                </a:lnTo>
                <a:lnTo>
                  <a:pt x="428011" y="109842"/>
                </a:lnTo>
                <a:lnTo>
                  <a:pt x="438556" y="97789"/>
                </a:lnTo>
                <a:lnTo>
                  <a:pt x="519926" y="97789"/>
                </a:lnTo>
                <a:lnTo>
                  <a:pt x="545439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2762" y="4098035"/>
            <a:ext cx="609600" cy="160020"/>
          </a:xfrm>
          <a:custGeom>
            <a:avLst/>
            <a:gdLst/>
            <a:ahLst/>
            <a:cxnLst/>
            <a:rect l="l" t="t" r="r" b="b"/>
            <a:pathLst>
              <a:path w="609600" h="160020">
                <a:moveTo>
                  <a:pt x="449580" y="0"/>
                </a:moveTo>
                <a:lnTo>
                  <a:pt x="449580" y="160020"/>
                </a:lnTo>
                <a:lnTo>
                  <a:pt x="577596" y="96012"/>
                </a:lnTo>
                <a:lnTo>
                  <a:pt x="465581" y="96012"/>
                </a:lnTo>
                <a:lnTo>
                  <a:pt x="465581" y="64008"/>
                </a:lnTo>
                <a:lnTo>
                  <a:pt x="577596" y="64008"/>
                </a:lnTo>
                <a:lnTo>
                  <a:pt x="449580" y="0"/>
                </a:lnTo>
                <a:close/>
              </a:path>
              <a:path w="609600" h="160020">
                <a:moveTo>
                  <a:pt x="4495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449580" y="96012"/>
                </a:lnTo>
                <a:lnTo>
                  <a:pt x="449580" y="64008"/>
                </a:lnTo>
                <a:close/>
              </a:path>
              <a:path w="609600" h="160020">
                <a:moveTo>
                  <a:pt x="577596" y="64008"/>
                </a:moveTo>
                <a:lnTo>
                  <a:pt x="465581" y="64008"/>
                </a:lnTo>
                <a:lnTo>
                  <a:pt x="465581" y="96012"/>
                </a:lnTo>
                <a:lnTo>
                  <a:pt x="577596" y="96012"/>
                </a:lnTo>
                <a:lnTo>
                  <a:pt x="609600" y="80010"/>
                </a:lnTo>
                <a:lnTo>
                  <a:pt x="5775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367" y="4318000"/>
            <a:ext cx="772160" cy="622300"/>
          </a:xfrm>
          <a:custGeom>
            <a:avLst/>
            <a:gdLst/>
            <a:ahLst/>
            <a:cxnLst/>
            <a:rect l="l" t="t" r="r" b="b"/>
            <a:pathLst>
              <a:path w="772160" h="622300">
                <a:moveTo>
                  <a:pt x="637060" y="534590"/>
                </a:moveTo>
                <a:lnTo>
                  <a:pt x="597052" y="584581"/>
                </a:lnTo>
                <a:lnTo>
                  <a:pt x="771994" y="622046"/>
                </a:lnTo>
                <a:lnTo>
                  <a:pt x="736258" y="544576"/>
                </a:lnTo>
                <a:lnTo>
                  <a:pt x="649541" y="544576"/>
                </a:lnTo>
                <a:lnTo>
                  <a:pt x="637060" y="534590"/>
                </a:lnTo>
                <a:close/>
              </a:path>
              <a:path w="772160" h="622300">
                <a:moveTo>
                  <a:pt x="657069" y="509588"/>
                </a:moveTo>
                <a:lnTo>
                  <a:pt x="637060" y="534590"/>
                </a:lnTo>
                <a:lnTo>
                  <a:pt x="649541" y="544576"/>
                </a:lnTo>
                <a:lnTo>
                  <a:pt x="669531" y="519556"/>
                </a:lnTo>
                <a:lnTo>
                  <a:pt x="657069" y="509588"/>
                </a:lnTo>
                <a:close/>
              </a:path>
              <a:path w="772160" h="622300">
                <a:moveTo>
                  <a:pt x="697064" y="459613"/>
                </a:moveTo>
                <a:lnTo>
                  <a:pt x="657069" y="509588"/>
                </a:lnTo>
                <a:lnTo>
                  <a:pt x="669531" y="519556"/>
                </a:lnTo>
                <a:lnTo>
                  <a:pt x="649541" y="544576"/>
                </a:lnTo>
                <a:lnTo>
                  <a:pt x="736258" y="544576"/>
                </a:lnTo>
                <a:lnTo>
                  <a:pt x="697064" y="459613"/>
                </a:lnTo>
                <a:close/>
              </a:path>
              <a:path w="772160" h="622300">
                <a:moveTo>
                  <a:pt x="19989" y="0"/>
                </a:moveTo>
                <a:lnTo>
                  <a:pt x="0" y="24892"/>
                </a:lnTo>
                <a:lnTo>
                  <a:pt x="637060" y="534590"/>
                </a:lnTo>
                <a:lnTo>
                  <a:pt x="657069" y="509588"/>
                </a:lnTo>
                <a:lnTo>
                  <a:pt x="19989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20952" y="3416046"/>
            <a:ext cx="160020" cy="533400"/>
          </a:xfrm>
          <a:custGeom>
            <a:avLst/>
            <a:gdLst/>
            <a:ahLst/>
            <a:cxnLst/>
            <a:rect l="l" t="t" r="r" b="b"/>
            <a:pathLst>
              <a:path w="160019" h="533400">
                <a:moveTo>
                  <a:pt x="96012" y="144017"/>
                </a:moveTo>
                <a:lnTo>
                  <a:pt x="64008" y="144017"/>
                </a:lnTo>
                <a:lnTo>
                  <a:pt x="64008" y="533399"/>
                </a:lnTo>
                <a:lnTo>
                  <a:pt x="96012" y="533399"/>
                </a:lnTo>
                <a:lnTo>
                  <a:pt x="96012" y="144017"/>
                </a:lnTo>
                <a:close/>
              </a:path>
              <a:path w="160019" h="533400">
                <a:moveTo>
                  <a:pt x="80010" y="0"/>
                </a:moveTo>
                <a:lnTo>
                  <a:pt x="0" y="160019"/>
                </a:lnTo>
                <a:lnTo>
                  <a:pt x="64008" y="160019"/>
                </a:lnTo>
                <a:lnTo>
                  <a:pt x="64008" y="144017"/>
                </a:lnTo>
                <a:lnTo>
                  <a:pt x="152019" y="144017"/>
                </a:lnTo>
                <a:lnTo>
                  <a:pt x="80010" y="0"/>
                </a:lnTo>
                <a:close/>
              </a:path>
              <a:path w="160019" h="533400">
                <a:moveTo>
                  <a:pt x="152019" y="144017"/>
                </a:moveTo>
                <a:lnTo>
                  <a:pt x="96012" y="144017"/>
                </a:lnTo>
                <a:lnTo>
                  <a:pt x="96012" y="160019"/>
                </a:lnTo>
                <a:lnTo>
                  <a:pt x="160020" y="160019"/>
                </a:lnTo>
                <a:lnTo>
                  <a:pt x="152019" y="14401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19782" y="4406646"/>
            <a:ext cx="695960" cy="546100"/>
          </a:xfrm>
          <a:custGeom>
            <a:avLst/>
            <a:gdLst/>
            <a:ahLst/>
            <a:cxnLst/>
            <a:rect l="l" t="t" r="r" b="b"/>
            <a:pathLst>
              <a:path w="695960" h="546100">
                <a:moveTo>
                  <a:pt x="559498" y="85647"/>
                </a:moveTo>
                <a:lnTo>
                  <a:pt x="0" y="520826"/>
                </a:lnTo>
                <a:lnTo>
                  <a:pt x="19557" y="545972"/>
                </a:lnTo>
                <a:lnTo>
                  <a:pt x="579102" y="110881"/>
                </a:lnTo>
                <a:lnTo>
                  <a:pt x="559498" y="85647"/>
                </a:lnTo>
                <a:close/>
              </a:path>
              <a:path w="695960" h="546100">
                <a:moveTo>
                  <a:pt x="659309" y="75818"/>
                </a:moveTo>
                <a:lnTo>
                  <a:pt x="572134" y="75818"/>
                </a:lnTo>
                <a:lnTo>
                  <a:pt x="591692" y="101091"/>
                </a:lnTo>
                <a:lnTo>
                  <a:pt x="579102" y="110881"/>
                </a:lnTo>
                <a:lnTo>
                  <a:pt x="618362" y="161416"/>
                </a:lnTo>
                <a:lnTo>
                  <a:pt x="659309" y="75818"/>
                </a:lnTo>
                <a:close/>
              </a:path>
              <a:path w="695960" h="546100">
                <a:moveTo>
                  <a:pt x="572134" y="75818"/>
                </a:moveTo>
                <a:lnTo>
                  <a:pt x="559498" y="85647"/>
                </a:lnTo>
                <a:lnTo>
                  <a:pt x="579102" y="110881"/>
                </a:lnTo>
                <a:lnTo>
                  <a:pt x="591692" y="101091"/>
                </a:lnTo>
                <a:lnTo>
                  <a:pt x="572134" y="75818"/>
                </a:lnTo>
                <a:close/>
              </a:path>
              <a:path w="695960" h="546100">
                <a:moveTo>
                  <a:pt x="695578" y="0"/>
                </a:moveTo>
                <a:lnTo>
                  <a:pt x="520191" y="35051"/>
                </a:lnTo>
                <a:lnTo>
                  <a:pt x="559498" y="85647"/>
                </a:lnTo>
                <a:lnTo>
                  <a:pt x="572134" y="75818"/>
                </a:lnTo>
                <a:lnTo>
                  <a:pt x="659309" y="75818"/>
                </a:lnTo>
                <a:lnTo>
                  <a:pt x="69557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72561" y="4174235"/>
            <a:ext cx="838200" cy="160020"/>
          </a:xfrm>
          <a:custGeom>
            <a:avLst/>
            <a:gdLst/>
            <a:ahLst/>
            <a:cxnLst/>
            <a:rect l="l" t="t" r="r" b="b"/>
            <a:pathLst>
              <a:path w="838200" h="160020">
                <a:moveTo>
                  <a:pt x="678180" y="0"/>
                </a:moveTo>
                <a:lnTo>
                  <a:pt x="678180" y="160020"/>
                </a:lnTo>
                <a:lnTo>
                  <a:pt x="806196" y="96012"/>
                </a:lnTo>
                <a:lnTo>
                  <a:pt x="694182" y="96012"/>
                </a:lnTo>
                <a:lnTo>
                  <a:pt x="694182" y="64008"/>
                </a:lnTo>
                <a:lnTo>
                  <a:pt x="806196" y="64008"/>
                </a:lnTo>
                <a:lnTo>
                  <a:pt x="678180" y="0"/>
                </a:lnTo>
                <a:close/>
              </a:path>
              <a:path w="838200" h="160020">
                <a:moveTo>
                  <a:pt x="6781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678180" y="96012"/>
                </a:lnTo>
                <a:lnTo>
                  <a:pt x="678180" y="64008"/>
                </a:lnTo>
                <a:close/>
              </a:path>
              <a:path w="838200" h="160020">
                <a:moveTo>
                  <a:pt x="806196" y="64008"/>
                </a:moveTo>
                <a:lnTo>
                  <a:pt x="694182" y="64008"/>
                </a:lnTo>
                <a:lnTo>
                  <a:pt x="694182" y="96012"/>
                </a:lnTo>
                <a:lnTo>
                  <a:pt x="806196" y="96012"/>
                </a:lnTo>
                <a:lnTo>
                  <a:pt x="838200" y="80010"/>
                </a:lnTo>
                <a:lnTo>
                  <a:pt x="8061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56077" y="2795523"/>
            <a:ext cx="1231265" cy="1306830"/>
          </a:xfrm>
          <a:custGeom>
            <a:avLst/>
            <a:gdLst/>
            <a:ahLst/>
            <a:cxnLst/>
            <a:rect l="l" t="t" r="r" b="b"/>
            <a:pathLst>
              <a:path w="1231264" h="1306829">
                <a:moveTo>
                  <a:pt x="1109535" y="1200795"/>
                </a:moveTo>
                <a:lnTo>
                  <a:pt x="1062990" y="1244600"/>
                </a:lnTo>
                <a:lnTo>
                  <a:pt x="1230884" y="1306322"/>
                </a:lnTo>
                <a:lnTo>
                  <a:pt x="1202707" y="1212469"/>
                </a:lnTo>
                <a:lnTo>
                  <a:pt x="1120521" y="1212469"/>
                </a:lnTo>
                <a:lnTo>
                  <a:pt x="1109535" y="1200795"/>
                </a:lnTo>
                <a:close/>
              </a:path>
              <a:path w="1231264" h="1306829">
                <a:moveTo>
                  <a:pt x="1132892" y="1178814"/>
                </a:moveTo>
                <a:lnTo>
                  <a:pt x="1109535" y="1200795"/>
                </a:lnTo>
                <a:lnTo>
                  <a:pt x="1120521" y="1212469"/>
                </a:lnTo>
                <a:lnTo>
                  <a:pt x="1143889" y="1190498"/>
                </a:lnTo>
                <a:lnTo>
                  <a:pt x="1132892" y="1178814"/>
                </a:lnTo>
                <a:close/>
              </a:path>
              <a:path w="1231264" h="1306829">
                <a:moveTo>
                  <a:pt x="1179449" y="1134999"/>
                </a:moveTo>
                <a:lnTo>
                  <a:pt x="1132892" y="1178814"/>
                </a:lnTo>
                <a:lnTo>
                  <a:pt x="1143889" y="1190498"/>
                </a:lnTo>
                <a:lnTo>
                  <a:pt x="1120521" y="1212469"/>
                </a:lnTo>
                <a:lnTo>
                  <a:pt x="1202707" y="1212469"/>
                </a:lnTo>
                <a:lnTo>
                  <a:pt x="1179449" y="1134999"/>
                </a:lnTo>
                <a:close/>
              </a:path>
              <a:path w="1231264" h="1306829">
                <a:moveTo>
                  <a:pt x="23368" y="0"/>
                </a:moveTo>
                <a:lnTo>
                  <a:pt x="0" y="21843"/>
                </a:lnTo>
                <a:lnTo>
                  <a:pt x="1109535" y="1200795"/>
                </a:lnTo>
                <a:lnTo>
                  <a:pt x="1132892" y="1178814"/>
                </a:lnTo>
                <a:lnTo>
                  <a:pt x="2336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71573" y="2181860"/>
            <a:ext cx="615315" cy="262255"/>
          </a:xfrm>
          <a:custGeom>
            <a:avLst/>
            <a:gdLst/>
            <a:ahLst/>
            <a:cxnLst/>
            <a:rect l="l" t="t" r="r" b="b"/>
            <a:pathLst>
              <a:path w="615314" h="262255">
                <a:moveTo>
                  <a:pt x="459703" y="202391"/>
                </a:moveTo>
                <a:lnTo>
                  <a:pt x="437260" y="262255"/>
                </a:lnTo>
                <a:lnTo>
                  <a:pt x="615188" y="243586"/>
                </a:lnTo>
                <a:lnTo>
                  <a:pt x="582143" y="208026"/>
                </a:lnTo>
                <a:lnTo>
                  <a:pt x="474725" y="208026"/>
                </a:lnTo>
                <a:lnTo>
                  <a:pt x="459703" y="202391"/>
                </a:lnTo>
                <a:close/>
              </a:path>
              <a:path w="615314" h="262255">
                <a:moveTo>
                  <a:pt x="470932" y="172439"/>
                </a:moveTo>
                <a:lnTo>
                  <a:pt x="459703" y="202391"/>
                </a:lnTo>
                <a:lnTo>
                  <a:pt x="474725" y="208026"/>
                </a:lnTo>
                <a:lnTo>
                  <a:pt x="485902" y="178054"/>
                </a:lnTo>
                <a:lnTo>
                  <a:pt x="470932" y="172439"/>
                </a:lnTo>
                <a:close/>
              </a:path>
              <a:path w="615314" h="262255">
                <a:moveTo>
                  <a:pt x="493394" y="112522"/>
                </a:moveTo>
                <a:lnTo>
                  <a:pt x="470932" y="172439"/>
                </a:lnTo>
                <a:lnTo>
                  <a:pt x="485902" y="178054"/>
                </a:lnTo>
                <a:lnTo>
                  <a:pt x="474725" y="208026"/>
                </a:lnTo>
                <a:lnTo>
                  <a:pt x="582143" y="208026"/>
                </a:lnTo>
                <a:lnTo>
                  <a:pt x="493394" y="112522"/>
                </a:lnTo>
                <a:close/>
              </a:path>
              <a:path w="615314" h="262255">
                <a:moveTo>
                  <a:pt x="11175" y="0"/>
                </a:moveTo>
                <a:lnTo>
                  <a:pt x="0" y="29971"/>
                </a:lnTo>
                <a:lnTo>
                  <a:pt x="459703" y="202391"/>
                </a:lnTo>
                <a:lnTo>
                  <a:pt x="470932" y="172439"/>
                </a:lnTo>
                <a:lnTo>
                  <a:pt x="11175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38829" y="1504950"/>
            <a:ext cx="408305" cy="920750"/>
          </a:xfrm>
          <a:custGeom>
            <a:avLst/>
            <a:gdLst/>
            <a:ahLst/>
            <a:cxnLst/>
            <a:rect l="l" t="t" r="r" b="b"/>
            <a:pathLst>
              <a:path w="408304" h="920750">
                <a:moveTo>
                  <a:pt x="319454" y="778931"/>
                </a:moveTo>
                <a:lnTo>
                  <a:pt x="260349" y="803529"/>
                </a:lnTo>
                <a:lnTo>
                  <a:pt x="395731" y="920496"/>
                </a:lnTo>
                <a:lnTo>
                  <a:pt x="404482" y="793750"/>
                </a:lnTo>
                <a:lnTo>
                  <a:pt x="325627" y="793750"/>
                </a:lnTo>
                <a:lnTo>
                  <a:pt x="319454" y="778931"/>
                </a:lnTo>
                <a:close/>
              </a:path>
              <a:path w="408304" h="920750">
                <a:moveTo>
                  <a:pt x="348937" y="766661"/>
                </a:moveTo>
                <a:lnTo>
                  <a:pt x="319454" y="778931"/>
                </a:lnTo>
                <a:lnTo>
                  <a:pt x="325627" y="793750"/>
                </a:lnTo>
                <a:lnTo>
                  <a:pt x="355091" y="781431"/>
                </a:lnTo>
                <a:lnTo>
                  <a:pt x="348937" y="766661"/>
                </a:lnTo>
                <a:close/>
              </a:path>
              <a:path w="408304" h="920750">
                <a:moveTo>
                  <a:pt x="408050" y="742061"/>
                </a:moveTo>
                <a:lnTo>
                  <a:pt x="348937" y="766661"/>
                </a:lnTo>
                <a:lnTo>
                  <a:pt x="355091" y="781431"/>
                </a:lnTo>
                <a:lnTo>
                  <a:pt x="325627" y="793750"/>
                </a:lnTo>
                <a:lnTo>
                  <a:pt x="404482" y="793750"/>
                </a:lnTo>
                <a:lnTo>
                  <a:pt x="408050" y="742061"/>
                </a:lnTo>
                <a:close/>
              </a:path>
              <a:path w="408304" h="920750">
                <a:moveTo>
                  <a:pt x="29463" y="0"/>
                </a:moveTo>
                <a:lnTo>
                  <a:pt x="0" y="12192"/>
                </a:lnTo>
                <a:lnTo>
                  <a:pt x="319454" y="778931"/>
                </a:lnTo>
                <a:lnTo>
                  <a:pt x="348937" y="766661"/>
                </a:lnTo>
                <a:lnTo>
                  <a:pt x="29463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500245" y="1374521"/>
          <a:ext cx="4489450" cy="517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28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10" dirty="0">
                          <a:latin typeface="微软雅黑"/>
                          <a:cs typeface="微软雅黑"/>
                        </a:rPr>
                        <a:t>课程编号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571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10" dirty="0">
                          <a:latin typeface="微软雅黑"/>
                          <a:cs typeface="微软雅黑"/>
                        </a:rPr>
                        <a:t>课程名称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571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10" dirty="0">
                          <a:latin typeface="微软雅黑"/>
                          <a:cs typeface="微软雅黑"/>
                        </a:rPr>
                        <a:t>先修课程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571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5" dirty="0">
                          <a:latin typeface="微软雅黑"/>
                          <a:cs typeface="微软雅黑"/>
                        </a:rPr>
                        <a:t>程序设计基础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无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5651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5" dirty="0">
                          <a:latin typeface="微软雅黑"/>
                          <a:cs typeface="微软雅黑"/>
                        </a:rPr>
                        <a:t>离散数学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5" dirty="0">
                          <a:latin typeface="微软雅黑"/>
                          <a:cs typeface="微软雅黑"/>
                        </a:rPr>
                        <a:t>数据结构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763">
                <a:tc gridSpan="2"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1786889" algn="l"/>
                        </a:tabLst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4	</a:t>
                      </a:r>
                      <a:r>
                        <a:rPr sz="2400" b="1" spc="7" baseline="1736" dirty="0">
                          <a:latin typeface="微软雅黑"/>
                          <a:cs typeface="微软雅黑"/>
                        </a:rPr>
                        <a:t>汇编语言</a:t>
                      </a:r>
                      <a:endParaRPr sz="2400" baseline="1736">
                        <a:latin typeface="微软雅黑"/>
                        <a:cs typeface="微软雅黑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5" dirty="0">
                          <a:latin typeface="微软雅黑"/>
                          <a:cs typeface="微软雅黑"/>
                        </a:rPr>
                        <a:t>算法设计与分析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5" dirty="0">
                          <a:latin typeface="微软雅黑"/>
                          <a:cs typeface="微软雅黑"/>
                        </a:rPr>
                        <a:t>计算机体系结构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700" b="1" spc="-60" baseline="4629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5" dirty="0">
                          <a:latin typeface="微软雅黑"/>
                          <a:cs typeface="微软雅黑"/>
                        </a:rPr>
                        <a:t>编译原理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dirty="0">
                          <a:latin typeface="微软雅黑"/>
                          <a:cs typeface="微软雅黑"/>
                        </a:rPr>
                        <a:t>操作系统原理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7" baseline="-6944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5" dirty="0">
                          <a:latin typeface="微软雅黑"/>
                          <a:cs typeface="微软雅黑"/>
                        </a:rPr>
                        <a:t>高等数学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dirty="0">
                          <a:latin typeface="微软雅黑"/>
                          <a:cs typeface="微软雅黑"/>
                        </a:rPr>
                        <a:t>无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5778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700" b="1" baseline="4629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5" dirty="0">
                          <a:latin typeface="微软雅黑"/>
                          <a:cs typeface="微软雅黑"/>
                        </a:rPr>
                        <a:t>线性代数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spc="-60" baseline="4629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5" dirty="0">
                          <a:latin typeface="微软雅黑"/>
                          <a:cs typeface="微软雅黑"/>
                        </a:rPr>
                        <a:t>普通物理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700" b="1" baseline="4629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b="1" spc="5" dirty="0">
                          <a:latin typeface="微软雅黑"/>
                          <a:cs typeface="微软雅黑"/>
                        </a:rPr>
                        <a:t>数值分析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7366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, c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60" baseline="-6944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4641417" y="5476"/>
            <a:ext cx="3546475" cy="1449070"/>
          </a:xfrm>
          <a:custGeom>
            <a:avLst/>
            <a:gdLst/>
            <a:ahLst/>
            <a:cxnLst/>
            <a:rect l="l" t="t" r="r" b="b"/>
            <a:pathLst>
              <a:path w="3546475" h="1449070">
                <a:moveTo>
                  <a:pt x="322758" y="476869"/>
                </a:moveTo>
                <a:lnTo>
                  <a:pt x="317835" y="443377"/>
                </a:lnTo>
                <a:lnTo>
                  <a:pt x="319382" y="410451"/>
                </a:lnTo>
                <a:lnTo>
                  <a:pt x="327111" y="378303"/>
                </a:lnTo>
                <a:lnTo>
                  <a:pt x="359955" y="317188"/>
                </a:lnTo>
                <a:lnTo>
                  <a:pt x="414054" y="261722"/>
                </a:lnTo>
                <a:lnTo>
                  <a:pt x="448351" y="236635"/>
                </a:lnTo>
                <a:lnTo>
                  <a:pt x="487094" y="213595"/>
                </a:lnTo>
                <a:lnTo>
                  <a:pt x="529994" y="192813"/>
                </a:lnTo>
                <a:lnTo>
                  <a:pt x="576761" y="174499"/>
                </a:lnTo>
                <a:lnTo>
                  <a:pt x="627107" y="158865"/>
                </a:lnTo>
                <a:lnTo>
                  <a:pt x="680742" y="146123"/>
                </a:lnTo>
                <a:lnTo>
                  <a:pt x="737377" y="136484"/>
                </a:lnTo>
                <a:lnTo>
                  <a:pt x="796722" y="130159"/>
                </a:lnTo>
                <a:lnTo>
                  <a:pt x="849374" y="127595"/>
                </a:lnTo>
                <a:lnTo>
                  <a:pt x="901939" y="127826"/>
                </a:lnTo>
                <a:lnTo>
                  <a:pt x="954066" y="130816"/>
                </a:lnTo>
                <a:lnTo>
                  <a:pt x="1005405" y="136529"/>
                </a:lnTo>
                <a:lnTo>
                  <a:pt x="1055604" y="144931"/>
                </a:lnTo>
                <a:lnTo>
                  <a:pt x="1104313" y="155985"/>
                </a:lnTo>
                <a:lnTo>
                  <a:pt x="1151179" y="169656"/>
                </a:lnTo>
                <a:lnTo>
                  <a:pt x="1179917" y="143550"/>
                </a:lnTo>
                <a:lnTo>
                  <a:pt x="1213475" y="120157"/>
                </a:lnTo>
                <a:lnTo>
                  <a:pt x="1251301" y="99572"/>
                </a:lnTo>
                <a:lnTo>
                  <a:pt x="1292841" y="81888"/>
                </a:lnTo>
                <a:lnTo>
                  <a:pt x="1337541" y="67200"/>
                </a:lnTo>
                <a:lnTo>
                  <a:pt x="1384849" y="55602"/>
                </a:lnTo>
                <a:lnTo>
                  <a:pt x="1434209" y="47187"/>
                </a:lnTo>
                <a:lnTo>
                  <a:pt x="1485069" y="42050"/>
                </a:lnTo>
                <a:lnTo>
                  <a:pt x="1536875" y="40285"/>
                </a:lnTo>
                <a:lnTo>
                  <a:pt x="1589074" y="41985"/>
                </a:lnTo>
                <a:lnTo>
                  <a:pt x="1641112" y="47244"/>
                </a:lnTo>
                <a:lnTo>
                  <a:pt x="1692436" y="56158"/>
                </a:lnTo>
                <a:lnTo>
                  <a:pt x="1742491" y="68818"/>
                </a:lnTo>
                <a:lnTo>
                  <a:pt x="1795958" y="87535"/>
                </a:lnTo>
                <a:lnTo>
                  <a:pt x="1844091" y="110347"/>
                </a:lnTo>
                <a:lnTo>
                  <a:pt x="1871148" y="84944"/>
                </a:lnTo>
                <a:lnTo>
                  <a:pt x="1903746" y="62582"/>
                </a:lnTo>
                <a:lnTo>
                  <a:pt x="1941145" y="43399"/>
                </a:lnTo>
                <a:lnTo>
                  <a:pt x="1982601" y="27533"/>
                </a:lnTo>
                <a:lnTo>
                  <a:pt x="2027372" y="15122"/>
                </a:lnTo>
                <a:lnTo>
                  <a:pt x="2074714" y="6304"/>
                </a:lnTo>
                <a:lnTo>
                  <a:pt x="2123887" y="1217"/>
                </a:lnTo>
                <a:lnTo>
                  <a:pt x="2174147" y="0"/>
                </a:lnTo>
                <a:lnTo>
                  <a:pt x="2224751" y="2789"/>
                </a:lnTo>
                <a:lnTo>
                  <a:pt x="2274958" y="9722"/>
                </a:lnTo>
                <a:lnTo>
                  <a:pt x="2324024" y="20939"/>
                </a:lnTo>
                <a:lnTo>
                  <a:pt x="2392350" y="45704"/>
                </a:lnTo>
                <a:lnTo>
                  <a:pt x="2448865" y="78470"/>
                </a:lnTo>
                <a:lnTo>
                  <a:pt x="2486584" y="56875"/>
                </a:lnTo>
                <a:lnTo>
                  <a:pt x="2528175" y="38716"/>
                </a:lnTo>
                <a:lnTo>
                  <a:pt x="2572970" y="24025"/>
                </a:lnTo>
                <a:lnTo>
                  <a:pt x="2620301" y="12830"/>
                </a:lnTo>
                <a:lnTo>
                  <a:pt x="2669500" y="5161"/>
                </a:lnTo>
                <a:lnTo>
                  <a:pt x="2719899" y="1048"/>
                </a:lnTo>
                <a:lnTo>
                  <a:pt x="2770830" y="520"/>
                </a:lnTo>
                <a:lnTo>
                  <a:pt x="2821624" y="3606"/>
                </a:lnTo>
                <a:lnTo>
                  <a:pt x="2871615" y="10337"/>
                </a:lnTo>
                <a:lnTo>
                  <a:pt x="2920132" y="20741"/>
                </a:lnTo>
                <a:lnTo>
                  <a:pt x="2966510" y="34849"/>
                </a:lnTo>
                <a:lnTo>
                  <a:pt x="3010078" y="52689"/>
                </a:lnTo>
                <a:lnTo>
                  <a:pt x="3058505" y="79857"/>
                </a:lnTo>
                <a:lnTo>
                  <a:pt x="3097549" y="110966"/>
                </a:lnTo>
                <a:lnTo>
                  <a:pt x="3126450" y="145290"/>
                </a:lnTo>
                <a:lnTo>
                  <a:pt x="3144444" y="182102"/>
                </a:lnTo>
                <a:lnTo>
                  <a:pt x="3205552" y="194132"/>
                </a:lnTo>
                <a:lnTo>
                  <a:pt x="3261444" y="210586"/>
                </a:lnTo>
                <a:lnTo>
                  <a:pt x="3311645" y="231002"/>
                </a:lnTo>
                <a:lnTo>
                  <a:pt x="3355683" y="254917"/>
                </a:lnTo>
                <a:lnTo>
                  <a:pt x="3393082" y="281869"/>
                </a:lnTo>
                <a:lnTo>
                  <a:pt x="3423369" y="311394"/>
                </a:lnTo>
                <a:lnTo>
                  <a:pt x="3446070" y="343031"/>
                </a:lnTo>
                <a:lnTo>
                  <a:pt x="3466817" y="410789"/>
                </a:lnTo>
                <a:lnTo>
                  <a:pt x="3463915" y="445985"/>
                </a:lnTo>
                <a:lnTo>
                  <a:pt x="3447270" y="489585"/>
                </a:lnTo>
                <a:lnTo>
                  <a:pt x="3431464" y="513445"/>
                </a:lnTo>
                <a:lnTo>
                  <a:pt x="3467950" y="543274"/>
                </a:lnTo>
                <a:lnTo>
                  <a:pt x="3497394" y="574578"/>
                </a:lnTo>
                <a:lnTo>
                  <a:pt x="3519873" y="607029"/>
                </a:lnTo>
                <a:lnTo>
                  <a:pt x="3544241" y="674076"/>
                </a:lnTo>
                <a:lnTo>
                  <a:pt x="3546284" y="708019"/>
                </a:lnTo>
                <a:lnTo>
                  <a:pt x="3541668" y="741807"/>
                </a:lnTo>
                <a:lnTo>
                  <a:pt x="3512768" y="807618"/>
                </a:lnTo>
                <a:lnTo>
                  <a:pt x="3488636" y="838989"/>
                </a:lnTo>
                <a:lnTo>
                  <a:pt x="3458153" y="868903"/>
                </a:lnTo>
                <a:lnTo>
                  <a:pt x="3421394" y="897033"/>
                </a:lnTo>
                <a:lnTo>
                  <a:pt x="3378436" y="923055"/>
                </a:lnTo>
                <a:lnTo>
                  <a:pt x="3329356" y="946642"/>
                </a:lnTo>
                <a:lnTo>
                  <a:pt x="3282302" y="964685"/>
                </a:lnTo>
                <a:lnTo>
                  <a:pt x="3232395" y="979888"/>
                </a:lnTo>
                <a:lnTo>
                  <a:pt x="3180044" y="992152"/>
                </a:lnTo>
                <a:lnTo>
                  <a:pt x="3125656" y="1001380"/>
                </a:lnTo>
                <a:lnTo>
                  <a:pt x="3069641" y="1007475"/>
                </a:lnTo>
                <a:lnTo>
                  <a:pt x="3065457" y="1040543"/>
                </a:lnTo>
                <a:lnTo>
                  <a:pt x="3036316" y="1102656"/>
                </a:lnTo>
                <a:lnTo>
                  <a:pt x="2982461" y="1157772"/>
                </a:lnTo>
                <a:lnTo>
                  <a:pt x="2947384" y="1182095"/>
                </a:lnTo>
                <a:lnTo>
                  <a:pt x="2907471" y="1203933"/>
                </a:lnTo>
                <a:lnTo>
                  <a:pt x="2863169" y="1223044"/>
                </a:lnTo>
                <a:lnTo>
                  <a:pt x="2814926" y="1239180"/>
                </a:lnTo>
                <a:lnTo>
                  <a:pt x="2763189" y="1252099"/>
                </a:lnTo>
                <a:lnTo>
                  <a:pt x="2708405" y="1261554"/>
                </a:lnTo>
                <a:lnTo>
                  <a:pt x="2651021" y="1267301"/>
                </a:lnTo>
                <a:lnTo>
                  <a:pt x="2591486" y="1269095"/>
                </a:lnTo>
                <a:lnTo>
                  <a:pt x="2539288" y="1267203"/>
                </a:lnTo>
                <a:lnTo>
                  <a:pt x="2487999" y="1262182"/>
                </a:lnTo>
                <a:lnTo>
                  <a:pt x="2438068" y="1254108"/>
                </a:lnTo>
                <a:lnTo>
                  <a:pt x="2389948" y="1243053"/>
                </a:lnTo>
                <a:lnTo>
                  <a:pt x="2344090" y="1229090"/>
                </a:lnTo>
                <a:lnTo>
                  <a:pt x="2324967" y="1258842"/>
                </a:lnTo>
                <a:lnTo>
                  <a:pt x="2272607" y="1312945"/>
                </a:lnTo>
                <a:lnTo>
                  <a:pt x="2240063" y="1337090"/>
                </a:lnTo>
                <a:lnTo>
                  <a:pt x="2203741" y="1359158"/>
                </a:lnTo>
                <a:lnTo>
                  <a:pt x="2163985" y="1379044"/>
                </a:lnTo>
                <a:lnTo>
                  <a:pt x="2121144" y="1396646"/>
                </a:lnTo>
                <a:lnTo>
                  <a:pt x="2075565" y="1411859"/>
                </a:lnTo>
                <a:lnTo>
                  <a:pt x="2027593" y="1424579"/>
                </a:lnTo>
                <a:lnTo>
                  <a:pt x="1977577" y="1434703"/>
                </a:lnTo>
                <a:lnTo>
                  <a:pt x="1925864" y="1442125"/>
                </a:lnTo>
                <a:lnTo>
                  <a:pt x="1872799" y="1446743"/>
                </a:lnTo>
                <a:lnTo>
                  <a:pt x="1818731" y="1448451"/>
                </a:lnTo>
                <a:lnTo>
                  <a:pt x="1764006" y="1447147"/>
                </a:lnTo>
                <a:lnTo>
                  <a:pt x="1708970" y="1442726"/>
                </a:lnTo>
                <a:lnTo>
                  <a:pt x="1653972" y="1435084"/>
                </a:lnTo>
                <a:lnTo>
                  <a:pt x="1602473" y="1424819"/>
                </a:lnTo>
                <a:lnTo>
                  <a:pt x="1553339" y="1411855"/>
                </a:lnTo>
                <a:lnTo>
                  <a:pt x="1506885" y="1396322"/>
                </a:lnTo>
                <a:lnTo>
                  <a:pt x="1463423" y="1378353"/>
                </a:lnTo>
                <a:lnTo>
                  <a:pt x="1423267" y="1358077"/>
                </a:lnTo>
                <a:lnTo>
                  <a:pt x="1386730" y="1335627"/>
                </a:lnTo>
                <a:lnTo>
                  <a:pt x="1354125" y="1311132"/>
                </a:lnTo>
                <a:lnTo>
                  <a:pt x="1306123" y="1325735"/>
                </a:lnTo>
                <a:lnTo>
                  <a:pt x="1256897" y="1337802"/>
                </a:lnTo>
                <a:lnTo>
                  <a:pt x="1206709" y="1347372"/>
                </a:lnTo>
                <a:lnTo>
                  <a:pt x="1155819" y="1354479"/>
                </a:lnTo>
                <a:lnTo>
                  <a:pt x="1104488" y="1359161"/>
                </a:lnTo>
                <a:lnTo>
                  <a:pt x="1052977" y="1361453"/>
                </a:lnTo>
                <a:lnTo>
                  <a:pt x="1001546" y="1361392"/>
                </a:lnTo>
                <a:lnTo>
                  <a:pt x="950457" y="1359015"/>
                </a:lnTo>
                <a:lnTo>
                  <a:pt x="899970" y="1354358"/>
                </a:lnTo>
                <a:lnTo>
                  <a:pt x="850346" y="1347456"/>
                </a:lnTo>
                <a:lnTo>
                  <a:pt x="801845" y="1338347"/>
                </a:lnTo>
                <a:lnTo>
                  <a:pt x="754728" y="1327066"/>
                </a:lnTo>
                <a:lnTo>
                  <a:pt x="709256" y="1313650"/>
                </a:lnTo>
                <a:lnTo>
                  <a:pt x="665690" y="1298136"/>
                </a:lnTo>
                <a:lnTo>
                  <a:pt x="624291" y="1280559"/>
                </a:lnTo>
                <a:lnTo>
                  <a:pt x="585319" y="1260957"/>
                </a:lnTo>
                <a:lnTo>
                  <a:pt x="549034" y="1239364"/>
                </a:lnTo>
                <a:lnTo>
                  <a:pt x="515698" y="1215818"/>
                </a:lnTo>
                <a:lnTo>
                  <a:pt x="485572" y="1190355"/>
                </a:lnTo>
                <a:lnTo>
                  <a:pt x="481127" y="1186164"/>
                </a:lnTo>
                <a:lnTo>
                  <a:pt x="478841" y="1184005"/>
                </a:lnTo>
                <a:lnTo>
                  <a:pt x="420738" y="1185193"/>
                </a:lnTo>
                <a:lnTo>
                  <a:pt x="364550" y="1181298"/>
                </a:lnTo>
                <a:lnTo>
                  <a:pt x="311097" y="1172678"/>
                </a:lnTo>
                <a:lnTo>
                  <a:pt x="261196" y="1159692"/>
                </a:lnTo>
                <a:lnTo>
                  <a:pt x="215665" y="1142699"/>
                </a:lnTo>
                <a:lnTo>
                  <a:pt x="175324" y="1122055"/>
                </a:lnTo>
                <a:lnTo>
                  <a:pt x="140991" y="1098119"/>
                </a:lnTo>
                <a:lnTo>
                  <a:pt x="113484" y="1071250"/>
                </a:lnTo>
                <a:lnTo>
                  <a:pt x="82220" y="1010142"/>
                </a:lnTo>
                <a:lnTo>
                  <a:pt x="81599" y="966927"/>
                </a:lnTo>
                <a:lnTo>
                  <a:pt x="97635" y="925116"/>
                </a:lnTo>
                <a:lnTo>
                  <a:pt x="129458" y="886163"/>
                </a:lnTo>
                <a:lnTo>
                  <a:pt x="176200" y="851519"/>
                </a:lnTo>
                <a:lnTo>
                  <a:pt x="123875" y="830646"/>
                </a:lnTo>
                <a:lnTo>
                  <a:pt x="80254" y="805621"/>
                </a:lnTo>
                <a:lnTo>
                  <a:pt x="45696" y="777215"/>
                </a:lnTo>
                <a:lnTo>
                  <a:pt x="20561" y="746197"/>
                </a:lnTo>
                <a:lnTo>
                  <a:pt x="0" y="679401"/>
                </a:lnTo>
                <a:lnTo>
                  <a:pt x="5292" y="645163"/>
                </a:lnTo>
                <a:lnTo>
                  <a:pt x="48819" y="578850"/>
                </a:lnTo>
                <a:lnTo>
                  <a:pt x="80977" y="553079"/>
                </a:lnTo>
                <a:lnTo>
                  <a:pt x="119474" y="530708"/>
                </a:lnTo>
                <a:lnTo>
                  <a:pt x="163453" y="512048"/>
                </a:lnTo>
                <a:lnTo>
                  <a:pt x="212057" y="497410"/>
                </a:lnTo>
                <a:lnTo>
                  <a:pt x="264428" y="487105"/>
                </a:lnTo>
                <a:lnTo>
                  <a:pt x="319710" y="481441"/>
                </a:lnTo>
                <a:lnTo>
                  <a:pt x="322758" y="476869"/>
                </a:lnTo>
                <a:close/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13578" y="3003550"/>
            <a:ext cx="106298" cy="10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60135" y="2449829"/>
            <a:ext cx="186816" cy="186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47207" y="1833498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120650"/>
                </a:moveTo>
                <a:lnTo>
                  <a:pt x="231824" y="167630"/>
                </a:lnTo>
                <a:lnTo>
                  <a:pt x="205978" y="205978"/>
                </a:lnTo>
                <a:lnTo>
                  <a:pt x="167630" y="231824"/>
                </a:lnTo>
                <a:lnTo>
                  <a:pt x="120650" y="241300"/>
                </a:lnTo>
                <a:lnTo>
                  <a:pt x="73723" y="231824"/>
                </a:lnTo>
                <a:lnTo>
                  <a:pt x="35369" y="205978"/>
                </a:lnTo>
                <a:lnTo>
                  <a:pt x="9493" y="167630"/>
                </a:lnTo>
                <a:lnTo>
                  <a:pt x="0" y="120650"/>
                </a:lnTo>
                <a:lnTo>
                  <a:pt x="9493" y="73669"/>
                </a:lnTo>
                <a:lnTo>
                  <a:pt x="35369" y="35321"/>
                </a:lnTo>
                <a:lnTo>
                  <a:pt x="73723" y="9475"/>
                </a:lnTo>
                <a:lnTo>
                  <a:pt x="120650" y="0"/>
                </a:lnTo>
                <a:lnTo>
                  <a:pt x="167630" y="9475"/>
                </a:lnTo>
                <a:lnTo>
                  <a:pt x="205978" y="35321"/>
                </a:lnTo>
                <a:lnTo>
                  <a:pt x="231824" y="73669"/>
                </a:lnTo>
                <a:lnTo>
                  <a:pt x="241300" y="120650"/>
                </a:lnTo>
                <a:close/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21428" y="851280"/>
            <a:ext cx="208279" cy="27305"/>
          </a:xfrm>
          <a:custGeom>
            <a:avLst/>
            <a:gdLst/>
            <a:ahLst/>
            <a:cxnLst/>
            <a:rect l="l" t="t" r="r" b="b"/>
            <a:pathLst>
              <a:path w="208279" h="27305">
                <a:moveTo>
                  <a:pt x="207772" y="26797"/>
                </a:moveTo>
                <a:lnTo>
                  <a:pt x="153537" y="26842"/>
                </a:lnTo>
                <a:lnTo>
                  <a:pt x="100218" y="22304"/>
                </a:lnTo>
                <a:lnTo>
                  <a:pt x="48734" y="13313"/>
                </a:lnTo>
                <a:lnTo>
                  <a:pt x="0" y="0"/>
                </a:lnTo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21528" y="1170305"/>
            <a:ext cx="90805" cy="13335"/>
          </a:xfrm>
          <a:custGeom>
            <a:avLst/>
            <a:gdLst/>
            <a:ahLst/>
            <a:cxnLst/>
            <a:rect l="l" t="t" r="r" b="b"/>
            <a:pathLst>
              <a:path w="90804" h="13334">
                <a:moveTo>
                  <a:pt x="90805" y="0"/>
                </a:moveTo>
                <a:lnTo>
                  <a:pt x="68722" y="4450"/>
                </a:lnTo>
                <a:lnTo>
                  <a:pt x="46164" y="8080"/>
                </a:lnTo>
                <a:lnTo>
                  <a:pt x="23225" y="10876"/>
                </a:lnTo>
                <a:lnTo>
                  <a:pt x="0" y="12827"/>
                </a:lnTo>
              </a:path>
            </a:pathLst>
          </a:custGeom>
          <a:ln w="25907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40552" y="1252474"/>
            <a:ext cx="55244" cy="58419"/>
          </a:xfrm>
          <a:custGeom>
            <a:avLst/>
            <a:gdLst/>
            <a:ahLst/>
            <a:cxnLst/>
            <a:rect l="l" t="t" r="r" b="b"/>
            <a:pathLst>
              <a:path w="55245" h="58419">
                <a:moveTo>
                  <a:pt x="54737" y="58292"/>
                </a:moveTo>
                <a:lnTo>
                  <a:pt x="39004" y="44344"/>
                </a:lnTo>
                <a:lnTo>
                  <a:pt x="24606" y="29956"/>
                </a:lnTo>
                <a:lnTo>
                  <a:pt x="11588" y="15162"/>
                </a:lnTo>
                <a:lnTo>
                  <a:pt x="0" y="0"/>
                </a:lnTo>
              </a:path>
            </a:pathLst>
          </a:custGeom>
          <a:ln w="25907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85889" y="1165352"/>
            <a:ext cx="22225" cy="64135"/>
          </a:xfrm>
          <a:custGeom>
            <a:avLst/>
            <a:gdLst/>
            <a:ahLst/>
            <a:cxnLst/>
            <a:rect l="l" t="t" r="r" b="b"/>
            <a:pathLst>
              <a:path w="22225" h="64134">
                <a:moveTo>
                  <a:pt x="21844" y="0"/>
                </a:moveTo>
                <a:lnTo>
                  <a:pt x="18680" y="16234"/>
                </a:lnTo>
                <a:lnTo>
                  <a:pt x="13970" y="32337"/>
                </a:lnTo>
                <a:lnTo>
                  <a:pt x="7735" y="48273"/>
                </a:lnTo>
                <a:lnTo>
                  <a:pt x="0" y="64007"/>
                </a:lnTo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42454" y="770001"/>
            <a:ext cx="266700" cy="239395"/>
          </a:xfrm>
          <a:custGeom>
            <a:avLst/>
            <a:gdLst/>
            <a:ahLst/>
            <a:cxnLst/>
            <a:rect l="l" t="t" r="r" b="b"/>
            <a:pathLst>
              <a:path w="266700" h="239394">
                <a:moveTo>
                  <a:pt x="0" y="0"/>
                </a:moveTo>
                <a:lnTo>
                  <a:pt x="58699" y="18906"/>
                </a:lnTo>
                <a:lnTo>
                  <a:pt x="111196" y="41884"/>
                </a:lnTo>
                <a:lnTo>
                  <a:pt x="156966" y="68466"/>
                </a:lnTo>
                <a:lnTo>
                  <a:pt x="195484" y="98186"/>
                </a:lnTo>
                <a:lnTo>
                  <a:pt x="226228" y="130580"/>
                </a:lnTo>
                <a:lnTo>
                  <a:pt x="248673" y="165181"/>
                </a:lnTo>
                <a:lnTo>
                  <a:pt x="262296" y="201523"/>
                </a:lnTo>
                <a:lnTo>
                  <a:pt x="266573" y="239140"/>
                </a:lnTo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52485" y="515366"/>
            <a:ext cx="118745" cy="90170"/>
          </a:xfrm>
          <a:custGeom>
            <a:avLst/>
            <a:gdLst/>
            <a:ahLst/>
            <a:cxnLst/>
            <a:rect l="l" t="t" r="r" b="b"/>
            <a:pathLst>
              <a:path w="118745" h="90170">
                <a:moveTo>
                  <a:pt x="118744" y="0"/>
                </a:moveTo>
                <a:lnTo>
                  <a:pt x="96172" y="25153"/>
                </a:lnTo>
                <a:lnTo>
                  <a:pt x="68659" y="48641"/>
                </a:lnTo>
                <a:lnTo>
                  <a:pt x="36502" y="70223"/>
                </a:lnTo>
                <a:lnTo>
                  <a:pt x="0" y="89662"/>
                </a:lnTo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86369" y="182626"/>
            <a:ext cx="6350" cy="42545"/>
          </a:xfrm>
          <a:custGeom>
            <a:avLst/>
            <a:gdLst/>
            <a:ahLst/>
            <a:cxnLst/>
            <a:rect l="l" t="t" r="r" b="b"/>
            <a:pathLst>
              <a:path w="6350" h="42545">
                <a:moveTo>
                  <a:pt x="0" y="0"/>
                </a:moveTo>
                <a:lnTo>
                  <a:pt x="2974" y="10519"/>
                </a:lnTo>
                <a:lnTo>
                  <a:pt x="5032" y="21097"/>
                </a:lnTo>
                <a:lnTo>
                  <a:pt x="6161" y="31700"/>
                </a:lnTo>
                <a:lnTo>
                  <a:pt x="6349" y="42290"/>
                </a:lnTo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28306" y="79247"/>
            <a:ext cx="60960" cy="53975"/>
          </a:xfrm>
          <a:custGeom>
            <a:avLst/>
            <a:gdLst/>
            <a:ahLst/>
            <a:cxnLst/>
            <a:rect l="l" t="t" r="r" b="b"/>
            <a:pathLst>
              <a:path w="60959" h="53975">
                <a:moveTo>
                  <a:pt x="0" y="53974"/>
                </a:moveTo>
                <a:lnTo>
                  <a:pt x="12559" y="39576"/>
                </a:lnTo>
                <a:lnTo>
                  <a:pt x="26939" y="25749"/>
                </a:lnTo>
                <a:lnTo>
                  <a:pt x="43058" y="12541"/>
                </a:lnTo>
                <a:lnTo>
                  <a:pt x="60833" y="0"/>
                </a:lnTo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59601" y="112395"/>
            <a:ext cx="29845" cy="46990"/>
          </a:xfrm>
          <a:custGeom>
            <a:avLst/>
            <a:gdLst/>
            <a:ahLst/>
            <a:cxnLst/>
            <a:rect l="l" t="t" r="r" b="b"/>
            <a:pathLst>
              <a:path w="29845" h="46989">
                <a:moveTo>
                  <a:pt x="0" y="46608"/>
                </a:moveTo>
                <a:lnTo>
                  <a:pt x="5425" y="34540"/>
                </a:lnTo>
                <a:lnTo>
                  <a:pt x="12160" y="22732"/>
                </a:lnTo>
                <a:lnTo>
                  <a:pt x="20181" y="11211"/>
                </a:lnTo>
                <a:lnTo>
                  <a:pt x="29464" y="0"/>
                </a:lnTo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92215" y="174752"/>
            <a:ext cx="106680" cy="45720"/>
          </a:xfrm>
          <a:custGeom>
            <a:avLst/>
            <a:gdLst/>
            <a:ahLst/>
            <a:cxnLst/>
            <a:rect l="l" t="t" r="r" b="b"/>
            <a:pathLst>
              <a:path w="106679" h="45720">
                <a:moveTo>
                  <a:pt x="0" y="0"/>
                </a:moveTo>
                <a:lnTo>
                  <a:pt x="28418" y="9921"/>
                </a:lnTo>
                <a:lnTo>
                  <a:pt x="55705" y="20796"/>
                </a:lnTo>
                <a:lnTo>
                  <a:pt x="81778" y="32575"/>
                </a:lnTo>
                <a:lnTo>
                  <a:pt x="106553" y="45211"/>
                </a:lnTo>
              </a:path>
            </a:pathLst>
          </a:custGeom>
          <a:ln w="25907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64176" y="482345"/>
            <a:ext cx="19050" cy="47625"/>
          </a:xfrm>
          <a:custGeom>
            <a:avLst/>
            <a:gdLst/>
            <a:ahLst/>
            <a:cxnLst/>
            <a:rect l="l" t="t" r="r" b="b"/>
            <a:pathLst>
              <a:path w="19050" h="47625">
                <a:moveTo>
                  <a:pt x="18542" y="47625"/>
                </a:moveTo>
                <a:lnTo>
                  <a:pt x="12662" y="35861"/>
                </a:lnTo>
                <a:lnTo>
                  <a:pt x="7604" y="24003"/>
                </a:lnTo>
                <a:lnTo>
                  <a:pt x="3379" y="12049"/>
                </a:lnTo>
                <a:lnTo>
                  <a:pt x="0" y="0"/>
                </a:lnTo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24450" y="138106"/>
            <a:ext cx="232981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10" dirty="0">
                <a:latin typeface="微软雅黑"/>
                <a:cs typeface="微软雅黑"/>
              </a:rPr>
              <a:t>如何安排施工计划？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10" dirty="0">
                <a:latin typeface="微软雅黑"/>
                <a:cs typeface="微软雅黑"/>
              </a:rPr>
              <a:t>如何安排教学计划？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87340" y="2913888"/>
            <a:ext cx="1055369" cy="774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56605" y="2895600"/>
            <a:ext cx="1042035" cy="762000"/>
          </a:xfrm>
          <a:custGeom>
            <a:avLst/>
            <a:gdLst/>
            <a:ahLst/>
            <a:cxnLst/>
            <a:rect l="l" t="t" r="r" b="b"/>
            <a:pathLst>
              <a:path w="1042035" h="762000">
                <a:moveTo>
                  <a:pt x="267081" y="587755"/>
                </a:moveTo>
                <a:lnTo>
                  <a:pt x="207930" y="592788"/>
                </a:lnTo>
                <a:lnTo>
                  <a:pt x="170283" y="599060"/>
                </a:lnTo>
                <a:lnTo>
                  <a:pt x="127254" y="607821"/>
                </a:lnTo>
                <a:lnTo>
                  <a:pt x="85534" y="619801"/>
                </a:lnTo>
                <a:lnTo>
                  <a:pt x="26098" y="655667"/>
                </a:lnTo>
                <a:lnTo>
                  <a:pt x="0" y="703200"/>
                </a:lnTo>
                <a:lnTo>
                  <a:pt x="2095" y="722264"/>
                </a:lnTo>
                <a:lnTo>
                  <a:pt x="37719" y="746759"/>
                </a:lnTo>
                <a:lnTo>
                  <a:pt x="89328" y="758189"/>
                </a:lnTo>
                <a:lnTo>
                  <a:pt x="130937" y="761999"/>
                </a:lnTo>
                <a:lnTo>
                  <a:pt x="161155" y="760737"/>
                </a:lnTo>
                <a:lnTo>
                  <a:pt x="235450" y="750641"/>
                </a:lnTo>
                <a:lnTo>
                  <a:pt x="279527" y="741806"/>
                </a:lnTo>
                <a:lnTo>
                  <a:pt x="321958" y="729878"/>
                </a:lnTo>
                <a:lnTo>
                  <a:pt x="383629" y="695069"/>
                </a:lnTo>
                <a:lnTo>
                  <a:pt x="412484" y="649539"/>
                </a:lnTo>
                <a:lnTo>
                  <a:pt x="410908" y="630856"/>
                </a:lnTo>
                <a:lnTo>
                  <a:pt x="374015" y="605408"/>
                </a:lnTo>
                <a:lnTo>
                  <a:pt x="317642" y="592153"/>
                </a:lnTo>
                <a:lnTo>
                  <a:pt x="267081" y="587755"/>
                </a:lnTo>
                <a:close/>
              </a:path>
              <a:path w="1042035" h="762000">
                <a:moveTo>
                  <a:pt x="982218" y="53847"/>
                </a:moveTo>
                <a:lnTo>
                  <a:pt x="652780" y="53847"/>
                </a:lnTo>
                <a:lnTo>
                  <a:pt x="697738" y="55729"/>
                </a:lnTo>
                <a:lnTo>
                  <a:pt x="735076" y="63468"/>
                </a:lnTo>
                <a:lnTo>
                  <a:pt x="764794" y="77065"/>
                </a:lnTo>
                <a:lnTo>
                  <a:pt x="786892" y="96519"/>
                </a:lnTo>
                <a:lnTo>
                  <a:pt x="799681" y="118905"/>
                </a:lnTo>
                <a:lnTo>
                  <a:pt x="801471" y="141327"/>
                </a:lnTo>
                <a:lnTo>
                  <a:pt x="792303" y="163724"/>
                </a:lnTo>
                <a:lnTo>
                  <a:pt x="746479" y="205214"/>
                </a:lnTo>
                <a:lnTo>
                  <a:pt x="710582" y="226338"/>
                </a:lnTo>
                <a:lnTo>
                  <a:pt x="664461" y="249540"/>
                </a:lnTo>
                <a:lnTo>
                  <a:pt x="608112" y="274809"/>
                </a:lnTo>
                <a:lnTo>
                  <a:pt x="477106" y="328051"/>
                </a:lnTo>
                <a:lnTo>
                  <a:pt x="420873" y="354118"/>
                </a:lnTo>
                <a:lnTo>
                  <a:pt x="372824" y="380333"/>
                </a:lnTo>
                <a:lnTo>
                  <a:pt x="332956" y="406696"/>
                </a:lnTo>
                <a:lnTo>
                  <a:pt x="301265" y="433207"/>
                </a:lnTo>
                <a:lnTo>
                  <a:pt x="259316" y="495776"/>
                </a:lnTo>
                <a:lnTo>
                  <a:pt x="262493" y="523112"/>
                </a:lnTo>
                <a:lnTo>
                  <a:pt x="287268" y="541877"/>
                </a:lnTo>
                <a:lnTo>
                  <a:pt x="333629" y="552068"/>
                </a:lnTo>
                <a:lnTo>
                  <a:pt x="365303" y="520478"/>
                </a:lnTo>
                <a:lnTo>
                  <a:pt x="399280" y="490731"/>
                </a:lnTo>
                <a:lnTo>
                  <a:pt x="435558" y="462825"/>
                </a:lnTo>
                <a:lnTo>
                  <a:pt x="474134" y="436760"/>
                </a:lnTo>
                <a:lnTo>
                  <a:pt x="515007" y="412535"/>
                </a:lnTo>
                <a:lnTo>
                  <a:pt x="558174" y="390148"/>
                </a:lnTo>
                <a:lnTo>
                  <a:pt x="603633" y="369599"/>
                </a:lnTo>
                <a:lnTo>
                  <a:pt x="651383" y="350887"/>
                </a:lnTo>
                <a:lnTo>
                  <a:pt x="764131" y="313443"/>
                </a:lnTo>
                <a:lnTo>
                  <a:pt x="820438" y="292781"/>
                </a:lnTo>
                <a:lnTo>
                  <a:pt x="870348" y="272021"/>
                </a:lnTo>
                <a:lnTo>
                  <a:pt x="913864" y="251161"/>
                </a:lnTo>
                <a:lnTo>
                  <a:pt x="950990" y="230199"/>
                </a:lnTo>
                <a:lnTo>
                  <a:pt x="1006094" y="187959"/>
                </a:lnTo>
                <a:lnTo>
                  <a:pt x="1039179" y="140110"/>
                </a:lnTo>
                <a:lnTo>
                  <a:pt x="1041669" y="112760"/>
                </a:lnTo>
                <a:lnTo>
                  <a:pt x="1029706" y="87862"/>
                </a:lnTo>
                <a:lnTo>
                  <a:pt x="1003300" y="65404"/>
                </a:lnTo>
                <a:lnTo>
                  <a:pt x="982218" y="53847"/>
                </a:lnTo>
                <a:close/>
              </a:path>
              <a:path w="1042035" h="762000">
                <a:moveTo>
                  <a:pt x="715391" y="0"/>
                </a:moveTo>
                <a:lnTo>
                  <a:pt x="655685" y="2190"/>
                </a:lnTo>
                <a:lnTo>
                  <a:pt x="592455" y="7619"/>
                </a:lnTo>
                <a:lnTo>
                  <a:pt x="540532" y="14386"/>
                </a:lnTo>
                <a:lnTo>
                  <a:pt x="488701" y="23561"/>
                </a:lnTo>
                <a:lnTo>
                  <a:pt x="436961" y="35143"/>
                </a:lnTo>
                <a:lnTo>
                  <a:pt x="385312" y="49133"/>
                </a:lnTo>
                <a:lnTo>
                  <a:pt x="333756" y="65531"/>
                </a:lnTo>
                <a:lnTo>
                  <a:pt x="274443" y="87530"/>
                </a:lnTo>
                <a:lnTo>
                  <a:pt x="225298" y="109696"/>
                </a:lnTo>
                <a:lnTo>
                  <a:pt x="186344" y="132004"/>
                </a:lnTo>
                <a:lnTo>
                  <a:pt x="138366" y="175625"/>
                </a:lnTo>
                <a:lnTo>
                  <a:pt x="126746" y="210296"/>
                </a:lnTo>
                <a:lnTo>
                  <a:pt x="134366" y="223773"/>
                </a:lnTo>
                <a:lnTo>
                  <a:pt x="148915" y="234515"/>
                </a:lnTo>
                <a:lnTo>
                  <a:pt x="168370" y="242173"/>
                </a:lnTo>
                <a:lnTo>
                  <a:pt x="192730" y="246759"/>
                </a:lnTo>
                <a:lnTo>
                  <a:pt x="221996" y="248284"/>
                </a:lnTo>
                <a:lnTo>
                  <a:pt x="252646" y="247191"/>
                </a:lnTo>
                <a:lnTo>
                  <a:pt x="307042" y="238480"/>
                </a:lnTo>
                <a:lnTo>
                  <a:pt x="351837" y="221694"/>
                </a:lnTo>
                <a:lnTo>
                  <a:pt x="383841" y="200167"/>
                </a:lnTo>
                <a:lnTo>
                  <a:pt x="399065" y="164163"/>
                </a:lnTo>
                <a:lnTo>
                  <a:pt x="361041" y="141327"/>
                </a:lnTo>
                <a:lnTo>
                  <a:pt x="354298" y="136874"/>
                </a:lnTo>
                <a:lnTo>
                  <a:pt x="395573" y="107695"/>
                </a:lnTo>
                <a:lnTo>
                  <a:pt x="466598" y="83565"/>
                </a:lnTo>
                <a:lnTo>
                  <a:pt x="511458" y="71350"/>
                </a:lnTo>
                <a:lnTo>
                  <a:pt x="557450" y="62325"/>
                </a:lnTo>
                <a:lnTo>
                  <a:pt x="604561" y="56491"/>
                </a:lnTo>
                <a:lnTo>
                  <a:pt x="652780" y="53847"/>
                </a:lnTo>
                <a:lnTo>
                  <a:pt x="982218" y="53847"/>
                </a:lnTo>
                <a:lnTo>
                  <a:pt x="963340" y="43499"/>
                </a:lnTo>
                <a:lnTo>
                  <a:pt x="920226" y="26177"/>
                </a:lnTo>
                <a:lnTo>
                  <a:pt x="873944" y="13452"/>
                </a:lnTo>
                <a:lnTo>
                  <a:pt x="824484" y="5333"/>
                </a:lnTo>
                <a:lnTo>
                  <a:pt x="771699" y="1047"/>
                </a:lnTo>
                <a:lnTo>
                  <a:pt x="743991" y="119"/>
                </a:lnTo>
                <a:lnTo>
                  <a:pt x="715391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56605" y="3483355"/>
            <a:ext cx="412750" cy="174625"/>
          </a:xfrm>
          <a:custGeom>
            <a:avLst/>
            <a:gdLst/>
            <a:ahLst/>
            <a:cxnLst/>
            <a:rect l="l" t="t" r="r" b="b"/>
            <a:pathLst>
              <a:path w="412750" h="174625">
                <a:moveTo>
                  <a:pt x="267081" y="0"/>
                </a:moveTo>
                <a:lnTo>
                  <a:pt x="317642" y="4397"/>
                </a:lnTo>
                <a:lnTo>
                  <a:pt x="374015" y="17653"/>
                </a:lnTo>
                <a:lnTo>
                  <a:pt x="410908" y="43100"/>
                </a:lnTo>
                <a:lnTo>
                  <a:pt x="412484" y="61783"/>
                </a:lnTo>
                <a:lnTo>
                  <a:pt x="402844" y="84455"/>
                </a:lnTo>
                <a:lnTo>
                  <a:pt x="356663" y="126539"/>
                </a:lnTo>
                <a:lnTo>
                  <a:pt x="279527" y="154051"/>
                </a:lnTo>
                <a:lnTo>
                  <a:pt x="235450" y="162885"/>
                </a:lnTo>
                <a:lnTo>
                  <a:pt x="195992" y="169195"/>
                </a:lnTo>
                <a:lnTo>
                  <a:pt x="130937" y="174244"/>
                </a:lnTo>
                <a:lnTo>
                  <a:pt x="111388" y="173291"/>
                </a:lnTo>
                <a:lnTo>
                  <a:pt x="64768" y="165671"/>
                </a:lnTo>
                <a:lnTo>
                  <a:pt x="14668" y="149024"/>
                </a:lnTo>
                <a:lnTo>
                  <a:pt x="0" y="115444"/>
                </a:lnTo>
                <a:lnTo>
                  <a:pt x="8382" y="91821"/>
                </a:lnTo>
                <a:lnTo>
                  <a:pt x="51816" y="47990"/>
                </a:lnTo>
                <a:lnTo>
                  <a:pt x="127254" y="20066"/>
                </a:lnTo>
                <a:lnTo>
                  <a:pt x="170283" y="11304"/>
                </a:lnTo>
                <a:lnTo>
                  <a:pt x="207930" y="5032"/>
                </a:lnTo>
                <a:lnTo>
                  <a:pt x="267081" y="0"/>
                </a:lnTo>
                <a:close/>
              </a:path>
            </a:pathLst>
          </a:custGeom>
          <a:ln w="121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83352" y="2895600"/>
            <a:ext cx="915035" cy="552450"/>
          </a:xfrm>
          <a:custGeom>
            <a:avLst/>
            <a:gdLst/>
            <a:ahLst/>
            <a:cxnLst/>
            <a:rect l="l" t="t" r="r" b="b"/>
            <a:pathLst>
              <a:path w="915035" h="552450">
                <a:moveTo>
                  <a:pt x="588645" y="0"/>
                </a:moveTo>
                <a:lnTo>
                  <a:pt x="644953" y="1047"/>
                </a:lnTo>
                <a:lnTo>
                  <a:pt x="697738" y="5333"/>
                </a:lnTo>
                <a:lnTo>
                  <a:pt x="747198" y="13452"/>
                </a:lnTo>
                <a:lnTo>
                  <a:pt x="793480" y="26177"/>
                </a:lnTo>
                <a:lnTo>
                  <a:pt x="836594" y="43499"/>
                </a:lnTo>
                <a:lnTo>
                  <a:pt x="876554" y="65404"/>
                </a:lnTo>
                <a:lnTo>
                  <a:pt x="914923" y="112760"/>
                </a:lnTo>
                <a:lnTo>
                  <a:pt x="912433" y="140110"/>
                </a:lnTo>
                <a:lnTo>
                  <a:pt x="890905" y="175767"/>
                </a:lnTo>
                <a:lnTo>
                  <a:pt x="854986" y="209133"/>
                </a:lnTo>
                <a:lnTo>
                  <a:pt x="787118" y="251161"/>
                </a:lnTo>
                <a:lnTo>
                  <a:pt x="743602" y="272021"/>
                </a:lnTo>
                <a:lnTo>
                  <a:pt x="693692" y="292781"/>
                </a:lnTo>
                <a:lnTo>
                  <a:pt x="637385" y="313443"/>
                </a:lnTo>
                <a:lnTo>
                  <a:pt x="574675" y="334009"/>
                </a:lnTo>
                <a:lnTo>
                  <a:pt x="524637" y="350887"/>
                </a:lnTo>
                <a:lnTo>
                  <a:pt x="476887" y="369599"/>
                </a:lnTo>
                <a:lnTo>
                  <a:pt x="431428" y="390148"/>
                </a:lnTo>
                <a:lnTo>
                  <a:pt x="388261" y="412535"/>
                </a:lnTo>
                <a:lnTo>
                  <a:pt x="347388" y="436760"/>
                </a:lnTo>
                <a:lnTo>
                  <a:pt x="308812" y="462825"/>
                </a:lnTo>
                <a:lnTo>
                  <a:pt x="272534" y="490731"/>
                </a:lnTo>
                <a:lnTo>
                  <a:pt x="238557" y="520478"/>
                </a:lnTo>
                <a:lnTo>
                  <a:pt x="206883" y="552068"/>
                </a:lnTo>
                <a:lnTo>
                  <a:pt x="160522" y="541877"/>
                </a:lnTo>
                <a:lnTo>
                  <a:pt x="135747" y="523112"/>
                </a:lnTo>
                <a:lnTo>
                  <a:pt x="132570" y="495776"/>
                </a:lnTo>
                <a:lnTo>
                  <a:pt x="151003" y="459866"/>
                </a:lnTo>
                <a:lnTo>
                  <a:pt x="206210" y="406696"/>
                </a:lnTo>
                <a:lnTo>
                  <a:pt x="246078" y="380333"/>
                </a:lnTo>
                <a:lnTo>
                  <a:pt x="294127" y="354118"/>
                </a:lnTo>
                <a:lnTo>
                  <a:pt x="350360" y="328051"/>
                </a:lnTo>
                <a:lnTo>
                  <a:pt x="414782" y="302132"/>
                </a:lnTo>
                <a:lnTo>
                  <a:pt x="481366" y="274809"/>
                </a:lnTo>
                <a:lnTo>
                  <a:pt x="537715" y="249540"/>
                </a:lnTo>
                <a:lnTo>
                  <a:pt x="583836" y="226338"/>
                </a:lnTo>
                <a:lnTo>
                  <a:pt x="619733" y="205214"/>
                </a:lnTo>
                <a:lnTo>
                  <a:pt x="665557" y="163724"/>
                </a:lnTo>
                <a:lnTo>
                  <a:pt x="674735" y="141303"/>
                </a:lnTo>
                <a:lnTo>
                  <a:pt x="672935" y="118905"/>
                </a:lnTo>
                <a:lnTo>
                  <a:pt x="638048" y="77065"/>
                </a:lnTo>
                <a:lnTo>
                  <a:pt x="570992" y="55729"/>
                </a:lnTo>
                <a:lnTo>
                  <a:pt x="526034" y="53847"/>
                </a:lnTo>
                <a:lnTo>
                  <a:pt x="477815" y="56491"/>
                </a:lnTo>
                <a:lnTo>
                  <a:pt x="430704" y="62325"/>
                </a:lnTo>
                <a:lnTo>
                  <a:pt x="384712" y="71350"/>
                </a:lnTo>
                <a:lnTo>
                  <a:pt x="339852" y="83565"/>
                </a:lnTo>
                <a:lnTo>
                  <a:pt x="299946" y="96500"/>
                </a:lnTo>
                <a:lnTo>
                  <a:pt x="246518" y="117177"/>
                </a:lnTo>
                <a:lnTo>
                  <a:pt x="227143" y="131421"/>
                </a:lnTo>
                <a:lnTo>
                  <a:pt x="227552" y="136874"/>
                </a:lnTo>
                <a:lnTo>
                  <a:pt x="234295" y="141327"/>
                </a:lnTo>
                <a:lnTo>
                  <a:pt x="247396" y="144779"/>
                </a:lnTo>
                <a:lnTo>
                  <a:pt x="263489" y="153953"/>
                </a:lnTo>
                <a:lnTo>
                  <a:pt x="257095" y="200167"/>
                </a:lnTo>
                <a:lnTo>
                  <a:pt x="225091" y="221694"/>
                </a:lnTo>
                <a:lnTo>
                  <a:pt x="180296" y="238480"/>
                </a:lnTo>
                <a:lnTo>
                  <a:pt x="125900" y="247191"/>
                </a:lnTo>
                <a:lnTo>
                  <a:pt x="95250" y="248284"/>
                </a:lnTo>
                <a:lnTo>
                  <a:pt x="65984" y="246759"/>
                </a:lnTo>
                <a:lnTo>
                  <a:pt x="41624" y="242173"/>
                </a:lnTo>
                <a:lnTo>
                  <a:pt x="22169" y="234515"/>
                </a:lnTo>
                <a:lnTo>
                  <a:pt x="7620" y="223773"/>
                </a:lnTo>
                <a:lnTo>
                  <a:pt x="0" y="210296"/>
                </a:lnTo>
                <a:lnTo>
                  <a:pt x="1333" y="194246"/>
                </a:lnTo>
                <a:lnTo>
                  <a:pt x="30861" y="154431"/>
                </a:lnTo>
                <a:lnTo>
                  <a:pt x="98552" y="109696"/>
                </a:lnTo>
                <a:lnTo>
                  <a:pt x="147697" y="87530"/>
                </a:lnTo>
                <a:lnTo>
                  <a:pt x="207010" y="65531"/>
                </a:lnTo>
                <a:lnTo>
                  <a:pt x="258566" y="49133"/>
                </a:lnTo>
                <a:lnTo>
                  <a:pt x="310215" y="35143"/>
                </a:lnTo>
                <a:lnTo>
                  <a:pt x="361955" y="23561"/>
                </a:lnTo>
                <a:lnTo>
                  <a:pt x="413786" y="14386"/>
                </a:lnTo>
                <a:lnTo>
                  <a:pt x="465709" y="7619"/>
                </a:lnTo>
                <a:lnTo>
                  <a:pt x="528939" y="2190"/>
                </a:lnTo>
                <a:lnTo>
                  <a:pt x="559238" y="690"/>
                </a:lnTo>
                <a:lnTo>
                  <a:pt x="588645" y="0"/>
                </a:lnTo>
                <a:close/>
              </a:path>
            </a:pathLst>
          </a:custGeom>
          <a:ln w="12191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131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4570" y="33451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6071" y="355853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4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9170" y="16299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0671" y="1651508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1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3570" y="11727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5071" y="1194308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2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70369" y="16299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42125" y="1651508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3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79770" y="2239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26378" y="2290317"/>
            <a:ext cx="36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5787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89170" y="31539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60671" y="3175761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9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5970" y="32301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02578" y="3280917"/>
            <a:ext cx="36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5787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55970" y="40683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1185" y="4119498"/>
            <a:ext cx="7082790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27125" algn="r">
              <a:lnSpc>
                <a:spcPct val="100000"/>
              </a:lnSpc>
              <a:spcBef>
                <a:spcPts val="100"/>
              </a:spcBef>
            </a:pPr>
            <a:r>
              <a:rPr sz="3600" b="1" baseline="5787" dirty="0">
                <a:latin typeface="Times New Roman"/>
                <a:cs typeface="Times New Roman"/>
              </a:rPr>
              <a:t>c</a:t>
            </a:r>
            <a:r>
              <a:rPr sz="1600" b="1" spc="-8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322580" indent="-272415"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SzPct val="95833"/>
              <a:buFont typeface="Wingdings"/>
              <a:buChar char=""/>
              <a:tabLst>
                <a:tab pos="323215" algn="l"/>
                <a:tab pos="3539490" algn="l"/>
              </a:tabLst>
            </a:pPr>
            <a:r>
              <a:rPr sz="2400" b="1" spc="10" dirty="0">
                <a:latin typeface="微软雅黑"/>
                <a:cs typeface="微软雅黑"/>
              </a:rPr>
              <a:t>一个可行的施工计划</a:t>
            </a:r>
            <a:r>
              <a:rPr sz="2400" b="1" dirty="0">
                <a:latin typeface="微软雅黑"/>
                <a:cs typeface="微软雅黑"/>
              </a:rPr>
              <a:t>：	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V0, V1, V2, V4, V3, V6,</a:t>
            </a:r>
            <a:r>
              <a:rPr sz="2400" b="1" spc="-2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V5</a:t>
            </a:r>
            <a:endParaRPr sz="2400">
              <a:latin typeface="Times New Roman"/>
              <a:cs typeface="Times New Roman"/>
            </a:endParaRPr>
          </a:p>
          <a:p>
            <a:pPr marL="474345" indent="-424180">
              <a:lnSpc>
                <a:spcPct val="100000"/>
              </a:lnSpc>
              <a:spcBef>
                <a:spcPts val="285"/>
              </a:spcBef>
              <a:buClr>
                <a:srgbClr val="990000"/>
              </a:buClr>
              <a:buSzPct val="95833"/>
              <a:buFont typeface="Wingdings"/>
              <a:buChar char=""/>
              <a:tabLst>
                <a:tab pos="474345" algn="l"/>
                <a:tab pos="474980" algn="l"/>
              </a:tabLst>
            </a:pPr>
            <a:r>
              <a:rPr sz="2400" b="1" spc="10" dirty="0">
                <a:latin typeface="微软雅黑"/>
                <a:cs typeface="微软雅黑"/>
              </a:rPr>
              <a:t>一个可行的学习计划为：</a:t>
            </a:r>
            <a:endParaRPr sz="2400">
              <a:latin typeface="微软雅黑"/>
              <a:cs typeface="微软雅黑"/>
            </a:endParaRPr>
          </a:p>
          <a:p>
            <a:pPr marL="736600">
              <a:lnSpc>
                <a:spcPct val="100000"/>
              </a:lnSpc>
              <a:spcBef>
                <a:spcPts val="254"/>
              </a:spcBef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9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4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10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3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r>
              <a:rPr sz="24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12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6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,</a:t>
            </a:r>
            <a:r>
              <a:rPr sz="2400" b="1" spc="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solidFill>
                  <a:srgbClr val="CC0000"/>
                </a:solidFill>
                <a:latin typeface="Times New Roman"/>
                <a:cs typeface="Times New Roman"/>
              </a:rPr>
              <a:t>8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98969" y="33063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70725" y="3327857"/>
            <a:ext cx="313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baseline="-8680" dirty="0">
                <a:latin typeface="Times New Roman"/>
                <a:cs typeface="Times New Roman"/>
              </a:rPr>
              <a:t>6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65769" y="17061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37906" y="1727708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7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94369" y="3382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66506" y="3404057"/>
            <a:ext cx="313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baseline="-8680" dirty="0">
                <a:latin typeface="Times New Roman"/>
                <a:cs typeface="Times New Roman"/>
              </a:rPr>
              <a:t>8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08569" y="33451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80325" y="355853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5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63820" y="1543177"/>
            <a:ext cx="539750" cy="254000"/>
          </a:xfrm>
          <a:custGeom>
            <a:avLst/>
            <a:gdLst/>
            <a:ahLst/>
            <a:cxnLst/>
            <a:rect l="l" t="t" r="r" b="b"/>
            <a:pathLst>
              <a:path w="539750" h="254000">
                <a:moveTo>
                  <a:pt x="386399" y="58861"/>
                </a:moveTo>
                <a:lnTo>
                  <a:pt x="0" y="224409"/>
                </a:lnTo>
                <a:lnTo>
                  <a:pt x="12700" y="253873"/>
                </a:lnTo>
                <a:lnTo>
                  <a:pt x="399013" y="88310"/>
                </a:lnTo>
                <a:lnTo>
                  <a:pt x="386399" y="58861"/>
                </a:lnTo>
                <a:close/>
              </a:path>
              <a:path w="539750" h="254000">
                <a:moveTo>
                  <a:pt x="504165" y="52578"/>
                </a:moveTo>
                <a:lnTo>
                  <a:pt x="401066" y="52578"/>
                </a:lnTo>
                <a:lnTo>
                  <a:pt x="413639" y="82042"/>
                </a:lnTo>
                <a:lnTo>
                  <a:pt x="399013" y="88310"/>
                </a:lnTo>
                <a:lnTo>
                  <a:pt x="424180" y="147066"/>
                </a:lnTo>
                <a:lnTo>
                  <a:pt x="504165" y="52578"/>
                </a:lnTo>
                <a:close/>
              </a:path>
              <a:path w="539750" h="254000">
                <a:moveTo>
                  <a:pt x="401066" y="52578"/>
                </a:moveTo>
                <a:lnTo>
                  <a:pt x="386399" y="58861"/>
                </a:lnTo>
                <a:lnTo>
                  <a:pt x="399013" y="88310"/>
                </a:lnTo>
                <a:lnTo>
                  <a:pt x="413639" y="82042"/>
                </a:lnTo>
                <a:lnTo>
                  <a:pt x="401066" y="52578"/>
                </a:lnTo>
                <a:close/>
              </a:path>
              <a:path w="539750" h="254000">
                <a:moveTo>
                  <a:pt x="361188" y="0"/>
                </a:moveTo>
                <a:lnTo>
                  <a:pt x="386399" y="58861"/>
                </a:lnTo>
                <a:lnTo>
                  <a:pt x="401066" y="52578"/>
                </a:lnTo>
                <a:lnTo>
                  <a:pt x="504165" y="52578"/>
                </a:lnTo>
                <a:lnTo>
                  <a:pt x="539750" y="10541"/>
                </a:lnTo>
                <a:lnTo>
                  <a:pt x="36118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6370" y="1854707"/>
            <a:ext cx="1524000" cy="160020"/>
          </a:xfrm>
          <a:custGeom>
            <a:avLst/>
            <a:gdLst/>
            <a:ahLst/>
            <a:cxnLst/>
            <a:rect l="l" t="t" r="r" b="b"/>
            <a:pathLst>
              <a:path w="1524000" h="160019">
                <a:moveTo>
                  <a:pt x="1363980" y="0"/>
                </a:moveTo>
                <a:lnTo>
                  <a:pt x="1363980" y="160020"/>
                </a:lnTo>
                <a:lnTo>
                  <a:pt x="1491996" y="96012"/>
                </a:lnTo>
                <a:lnTo>
                  <a:pt x="1379982" y="96012"/>
                </a:lnTo>
                <a:lnTo>
                  <a:pt x="1379982" y="64008"/>
                </a:lnTo>
                <a:lnTo>
                  <a:pt x="1491996" y="64008"/>
                </a:lnTo>
                <a:lnTo>
                  <a:pt x="1363980" y="0"/>
                </a:lnTo>
                <a:close/>
              </a:path>
              <a:path w="1524000" h="160019">
                <a:moveTo>
                  <a:pt x="13639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1363980" y="96012"/>
                </a:lnTo>
                <a:lnTo>
                  <a:pt x="1363980" y="64008"/>
                </a:lnTo>
                <a:close/>
              </a:path>
              <a:path w="1524000" h="160019">
                <a:moveTo>
                  <a:pt x="1491996" y="64008"/>
                </a:moveTo>
                <a:lnTo>
                  <a:pt x="1379982" y="64008"/>
                </a:lnTo>
                <a:lnTo>
                  <a:pt x="1379982" y="96012"/>
                </a:lnTo>
                <a:lnTo>
                  <a:pt x="1491996" y="96012"/>
                </a:lnTo>
                <a:lnTo>
                  <a:pt x="1524000" y="80010"/>
                </a:lnTo>
                <a:lnTo>
                  <a:pt x="14919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27569" y="1854707"/>
            <a:ext cx="838200" cy="160020"/>
          </a:xfrm>
          <a:custGeom>
            <a:avLst/>
            <a:gdLst/>
            <a:ahLst/>
            <a:cxnLst/>
            <a:rect l="l" t="t" r="r" b="b"/>
            <a:pathLst>
              <a:path w="838200" h="160019">
                <a:moveTo>
                  <a:pt x="678180" y="0"/>
                </a:moveTo>
                <a:lnTo>
                  <a:pt x="678180" y="160020"/>
                </a:lnTo>
                <a:lnTo>
                  <a:pt x="806196" y="96012"/>
                </a:lnTo>
                <a:lnTo>
                  <a:pt x="694182" y="96012"/>
                </a:lnTo>
                <a:lnTo>
                  <a:pt x="694182" y="64008"/>
                </a:lnTo>
                <a:lnTo>
                  <a:pt x="806196" y="64008"/>
                </a:lnTo>
                <a:lnTo>
                  <a:pt x="678180" y="0"/>
                </a:lnTo>
                <a:close/>
              </a:path>
              <a:path w="838200" h="160019">
                <a:moveTo>
                  <a:pt x="6781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678180" y="96012"/>
                </a:lnTo>
                <a:lnTo>
                  <a:pt x="678180" y="64008"/>
                </a:lnTo>
                <a:close/>
              </a:path>
              <a:path w="838200" h="160019">
                <a:moveTo>
                  <a:pt x="806196" y="64008"/>
                </a:moveTo>
                <a:lnTo>
                  <a:pt x="694182" y="64008"/>
                </a:lnTo>
                <a:lnTo>
                  <a:pt x="694182" y="96012"/>
                </a:lnTo>
                <a:lnTo>
                  <a:pt x="806196" y="96012"/>
                </a:lnTo>
                <a:lnTo>
                  <a:pt x="838200" y="80010"/>
                </a:lnTo>
                <a:lnTo>
                  <a:pt x="8061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84064" y="791718"/>
            <a:ext cx="1076960" cy="850900"/>
          </a:xfrm>
          <a:custGeom>
            <a:avLst/>
            <a:gdLst/>
            <a:ahLst/>
            <a:cxnLst/>
            <a:rect l="l" t="t" r="r" b="b"/>
            <a:pathLst>
              <a:path w="1076960" h="850900">
                <a:moveTo>
                  <a:pt x="940982" y="86301"/>
                </a:moveTo>
                <a:lnTo>
                  <a:pt x="0" y="825627"/>
                </a:lnTo>
                <a:lnTo>
                  <a:pt x="19812" y="850773"/>
                </a:lnTo>
                <a:lnTo>
                  <a:pt x="960750" y="111481"/>
                </a:lnTo>
                <a:lnTo>
                  <a:pt x="940982" y="86301"/>
                </a:lnTo>
                <a:close/>
              </a:path>
              <a:path w="1076960" h="850900">
                <a:moveTo>
                  <a:pt x="1040579" y="76454"/>
                </a:moveTo>
                <a:lnTo>
                  <a:pt x="953516" y="76454"/>
                </a:lnTo>
                <a:lnTo>
                  <a:pt x="973328" y="101600"/>
                </a:lnTo>
                <a:lnTo>
                  <a:pt x="960750" y="111481"/>
                </a:lnTo>
                <a:lnTo>
                  <a:pt x="1000252" y="161798"/>
                </a:lnTo>
                <a:lnTo>
                  <a:pt x="1040579" y="76454"/>
                </a:lnTo>
                <a:close/>
              </a:path>
              <a:path w="1076960" h="850900">
                <a:moveTo>
                  <a:pt x="953516" y="76454"/>
                </a:moveTo>
                <a:lnTo>
                  <a:pt x="940982" y="86301"/>
                </a:lnTo>
                <a:lnTo>
                  <a:pt x="960750" y="111481"/>
                </a:lnTo>
                <a:lnTo>
                  <a:pt x="973328" y="101600"/>
                </a:lnTo>
                <a:lnTo>
                  <a:pt x="953516" y="76454"/>
                </a:lnTo>
                <a:close/>
              </a:path>
              <a:path w="1076960" h="850900">
                <a:moveTo>
                  <a:pt x="1076706" y="0"/>
                </a:moveTo>
                <a:lnTo>
                  <a:pt x="901446" y="35941"/>
                </a:lnTo>
                <a:lnTo>
                  <a:pt x="940982" y="86301"/>
                </a:lnTo>
                <a:lnTo>
                  <a:pt x="953516" y="76454"/>
                </a:lnTo>
                <a:lnTo>
                  <a:pt x="1040579" y="76454"/>
                </a:lnTo>
                <a:lnTo>
                  <a:pt x="1076706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17969" y="559308"/>
            <a:ext cx="914400" cy="160020"/>
          </a:xfrm>
          <a:custGeom>
            <a:avLst/>
            <a:gdLst/>
            <a:ahLst/>
            <a:cxnLst/>
            <a:rect l="l" t="t" r="r" b="b"/>
            <a:pathLst>
              <a:path w="914400" h="160020">
                <a:moveTo>
                  <a:pt x="754380" y="0"/>
                </a:moveTo>
                <a:lnTo>
                  <a:pt x="754380" y="160020"/>
                </a:lnTo>
                <a:lnTo>
                  <a:pt x="882396" y="96012"/>
                </a:lnTo>
                <a:lnTo>
                  <a:pt x="770382" y="96012"/>
                </a:lnTo>
                <a:lnTo>
                  <a:pt x="770382" y="64008"/>
                </a:lnTo>
                <a:lnTo>
                  <a:pt x="882396" y="64008"/>
                </a:lnTo>
                <a:lnTo>
                  <a:pt x="754380" y="0"/>
                </a:lnTo>
                <a:close/>
              </a:path>
              <a:path w="914400" h="160020">
                <a:moveTo>
                  <a:pt x="7543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754380" y="96012"/>
                </a:lnTo>
                <a:lnTo>
                  <a:pt x="754380" y="64008"/>
                </a:lnTo>
                <a:close/>
              </a:path>
              <a:path w="914400" h="160020">
                <a:moveTo>
                  <a:pt x="882396" y="64008"/>
                </a:moveTo>
                <a:lnTo>
                  <a:pt x="770382" y="64008"/>
                </a:lnTo>
                <a:lnTo>
                  <a:pt x="770382" y="96012"/>
                </a:lnTo>
                <a:lnTo>
                  <a:pt x="882396" y="96012"/>
                </a:lnTo>
                <a:lnTo>
                  <a:pt x="914400" y="80010"/>
                </a:lnTo>
                <a:lnTo>
                  <a:pt x="8823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37527" y="715518"/>
            <a:ext cx="547370" cy="922655"/>
          </a:xfrm>
          <a:custGeom>
            <a:avLst/>
            <a:gdLst/>
            <a:ahLst/>
            <a:cxnLst/>
            <a:rect l="l" t="t" r="r" b="b"/>
            <a:pathLst>
              <a:path w="547370" h="922655">
                <a:moveTo>
                  <a:pt x="452800" y="130186"/>
                </a:moveTo>
                <a:lnTo>
                  <a:pt x="0" y="906398"/>
                </a:lnTo>
                <a:lnTo>
                  <a:pt x="27685" y="922401"/>
                </a:lnTo>
                <a:lnTo>
                  <a:pt x="480379" y="146283"/>
                </a:lnTo>
                <a:lnTo>
                  <a:pt x="452800" y="130186"/>
                </a:lnTo>
                <a:close/>
              </a:path>
              <a:path w="547370" h="922655">
                <a:moveTo>
                  <a:pt x="539713" y="116331"/>
                </a:moveTo>
                <a:lnTo>
                  <a:pt x="460882" y="116331"/>
                </a:lnTo>
                <a:lnTo>
                  <a:pt x="488441" y="132460"/>
                </a:lnTo>
                <a:lnTo>
                  <a:pt x="480379" y="146283"/>
                </a:lnTo>
                <a:lnTo>
                  <a:pt x="535685" y="178561"/>
                </a:lnTo>
                <a:lnTo>
                  <a:pt x="539713" y="116331"/>
                </a:lnTo>
                <a:close/>
              </a:path>
              <a:path w="547370" h="922655">
                <a:moveTo>
                  <a:pt x="460882" y="116331"/>
                </a:moveTo>
                <a:lnTo>
                  <a:pt x="452800" y="130186"/>
                </a:lnTo>
                <a:lnTo>
                  <a:pt x="480379" y="146283"/>
                </a:lnTo>
                <a:lnTo>
                  <a:pt x="488441" y="132460"/>
                </a:lnTo>
                <a:lnTo>
                  <a:pt x="460882" y="116331"/>
                </a:lnTo>
                <a:close/>
              </a:path>
              <a:path w="547370" h="922655">
                <a:moveTo>
                  <a:pt x="547242" y="0"/>
                </a:moveTo>
                <a:lnTo>
                  <a:pt x="397509" y="97916"/>
                </a:lnTo>
                <a:lnTo>
                  <a:pt x="452800" y="130186"/>
                </a:lnTo>
                <a:lnTo>
                  <a:pt x="460882" y="116331"/>
                </a:lnTo>
                <a:lnTo>
                  <a:pt x="539713" y="116331"/>
                </a:lnTo>
                <a:lnTo>
                  <a:pt x="547242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1660" y="1997329"/>
            <a:ext cx="618490" cy="394970"/>
          </a:xfrm>
          <a:custGeom>
            <a:avLst/>
            <a:gdLst/>
            <a:ahLst/>
            <a:cxnLst/>
            <a:rect l="l" t="t" r="r" b="b"/>
            <a:pathLst>
              <a:path w="618489" h="394969">
                <a:moveTo>
                  <a:pt x="473926" y="323335"/>
                </a:moveTo>
                <a:lnTo>
                  <a:pt x="440055" y="377571"/>
                </a:lnTo>
                <a:lnTo>
                  <a:pt x="618109" y="394589"/>
                </a:lnTo>
                <a:lnTo>
                  <a:pt x="579745" y="331851"/>
                </a:lnTo>
                <a:lnTo>
                  <a:pt x="487553" y="331851"/>
                </a:lnTo>
                <a:lnTo>
                  <a:pt x="473926" y="323335"/>
                </a:lnTo>
                <a:close/>
              </a:path>
              <a:path w="618489" h="394969">
                <a:moveTo>
                  <a:pt x="490877" y="296193"/>
                </a:moveTo>
                <a:lnTo>
                  <a:pt x="473926" y="323335"/>
                </a:lnTo>
                <a:lnTo>
                  <a:pt x="487553" y="331851"/>
                </a:lnTo>
                <a:lnTo>
                  <a:pt x="504444" y="304673"/>
                </a:lnTo>
                <a:lnTo>
                  <a:pt x="490877" y="296193"/>
                </a:lnTo>
                <a:close/>
              </a:path>
              <a:path w="618489" h="394969">
                <a:moveTo>
                  <a:pt x="524764" y="241935"/>
                </a:moveTo>
                <a:lnTo>
                  <a:pt x="490877" y="296193"/>
                </a:lnTo>
                <a:lnTo>
                  <a:pt x="504444" y="304673"/>
                </a:lnTo>
                <a:lnTo>
                  <a:pt x="487553" y="331851"/>
                </a:lnTo>
                <a:lnTo>
                  <a:pt x="579745" y="331851"/>
                </a:lnTo>
                <a:lnTo>
                  <a:pt x="524764" y="241935"/>
                </a:lnTo>
                <a:close/>
              </a:path>
              <a:path w="618489" h="394969">
                <a:moveTo>
                  <a:pt x="17018" y="0"/>
                </a:moveTo>
                <a:lnTo>
                  <a:pt x="0" y="27178"/>
                </a:lnTo>
                <a:lnTo>
                  <a:pt x="473926" y="323335"/>
                </a:lnTo>
                <a:lnTo>
                  <a:pt x="490877" y="296193"/>
                </a:lnTo>
                <a:lnTo>
                  <a:pt x="1701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34304" y="2696717"/>
            <a:ext cx="545465" cy="620395"/>
          </a:xfrm>
          <a:custGeom>
            <a:avLst/>
            <a:gdLst/>
            <a:ahLst/>
            <a:cxnLst/>
            <a:rect l="l" t="t" r="r" b="b"/>
            <a:pathLst>
              <a:path w="545464" h="620395">
                <a:moveTo>
                  <a:pt x="427993" y="109835"/>
                </a:moveTo>
                <a:lnTo>
                  <a:pt x="0" y="599058"/>
                </a:lnTo>
                <a:lnTo>
                  <a:pt x="24129" y="620140"/>
                </a:lnTo>
                <a:lnTo>
                  <a:pt x="452101" y="130942"/>
                </a:lnTo>
                <a:lnTo>
                  <a:pt x="427993" y="109835"/>
                </a:lnTo>
                <a:close/>
              </a:path>
              <a:path w="545464" h="620395">
                <a:moveTo>
                  <a:pt x="519923" y="97789"/>
                </a:moveTo>
                <a:lnTo>
                  <a:pt x="438530" y="97789"/>
                </a:lnTo>
                <a:lnTo>
                  <a:pt x="462660" y="118871"/>
                </a:lnTo>
                <a:lnTo>
                  <a:pt x="452101" y="130942"/>
                </a:lnTo>
                <a:lnTo>
                  <a:pt x="500252" y="173100"/>
                </a:lnTo>
                <a:lnTo>
                  <a:pt x="519923" y="97789"/>
                </a:lnTo>
                <a:close/>
              </a:path>
              <a:path w="545464" h="620395">
                <a:moveTo>
                  <a:pt x="438530" y="97789"/>
                </a:moveTo>
                <a:lnTo>
                  <a:pt x="427993" y="109835"/>
                </a:lnTo>
                <a:lnTo>
                  <a:pt x="452101" y="130942"/>
                </a:lnTo>
                <a:lnTo>
                  <a:pt x="462660" y="118871"/>
                </a:lnTo>
                <a:lnTo>
                  <a:pt x="438530" y="97789"/>
                </a:lnTo>
                <a:close/>
              </a:path>
              <a:path w="545464" h="620395">
                <a:moveTo>
                  <a:pt x="545464" y="0"/>
                </a:moveTo>
                <a:lnTo>
                  <a:pt x="379856" y="67690"/>
                </a:lnTo>
                <a:lnTo>
                  <a:pt x="427993" y="109835"/>
                </a:lnTo>
                <a:lnTo>
                  <a:pt x="438530" y="97789"/>
                </a:lnTo>
                <a:lnTo>
                  <a:pt x="519923" y="97789"/>
                </a:lnTo>
                <a:lnTo>
                  <a:pt x="545464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46370" y="3378708"/>
            <a:ext cx="609600" cy="160020"/>
          </a:xfrm>
          <a:custGeom>
            <a:avLst/>
            <a:gdLst/>
            <a:ahLst/>
            <a:cxnLst/>
            <a:rect l="l" t="t" r="r" b="b"/>
            <a:pathLst>
              <a:path w="609600" h="160020">
                <a:moveTo>
                  <a:pt x="449580" y="0"/>
                </a:moveTo>
                <a:lnTo>
                  <a:pt x="449580" y="160020"/>
                </a:lnTo>
                <a:lnTo>
                  <a:pt x="577596" y="96012"/>
                </a:lnTo>
                <a:lnTo>
                  <a:pt x="465581" y="96012"/>
                </a:lnTo>
                <a:lnTo>
                  <a:pt x="465581" y="64008"/>
                </a:lnTo>
                <a:lnTo>
                  <a:pt x="577596" y="64008"/>
                </a:lnTo>
                <a:lnTo>
                  <a:pt x="449580" y="0"/>
                </a:lnTo>
                <a:close/>
              </a:path>
              <a:path w="609600" h="160020">
                <a:moveTo>
                  <a:pt x="4495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449580" y="96012"/>
                </a:lnTo>
                <a:lnTo>
                  <a:pt x="449580" y="64008"/>
                </a:lnTo>
                <a:close/>
              </a:path>
              <a:path w="609600" h="160020">
                <a:moveTo>
                  <a:pt x="577596" y="64008"/>
                </a:moveTo>
                <a:lnTo>
                  <a:pt x="465581" y="64008"/>
                </a:lnTo>
                <a:lnTo>
                  <a:pt x="465581" y="96012"/>
                </a:lnTo>
                <a:lnTo>
                  <a:pt x="577596" y="96012"/>
                </a:lnTo>
                <a:lnTo>
                  <a:pt x="609600" y="80010"/>
                </a:lnTo>
                <a:lnTo>
                  <a:pt x="5775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83936" y="3598671"/>
            <a:ext cx="772160" cy="622300"/>
          </a:xfrm>
          <a:custGeom>
            <a:avLst/>
            <a:gdLst/>
            <a:ahLst/>
            <a:cxnLst/>
            <a:rect l="l" t="t" r="r" b="b"/>
            <a:pathLst>
              <a:path w="772160" h="622300">
                <a:moveTo>
                  <a:pt x="637131" y="534596"/>
                </a:moveTo>
                <a:lnTo>
                  <a:pt x="597153" y="584581"/>
                </a:lnTo>
                <a:lnTo>
                  <a:pt x="772032" y="622046"/>
                </a:lnTo>
                <a:lnTo>
                  <a:pt x="736296" y="544576"/>
                </a:lnTo>
                <a:lnTo>
                  <a:pt x="649604" y="544576"/>
                </a:lnTo>
                <a:lnTo>
                  <a:pt x="637131" y="534596"/>
                </a:lnTo>
                <a:close/>
              </a:path>
              <a:path w="772160" h="622300">
                <a:moveTo>
                  <a:pt x="657113" y="509612"/>
                </a:moveTo>
                <a:lnTo>
                  <a:pt x="637131" y="534596"/>
                </a:lnTo>
                <a:lnTo>
                  <a:pt x="649604" y="544576"/>
                </a:lnTo>
                <a:lnTo>
                  <a:pt x="669543" y="519556"/>
                </a:lnTo>
                <a:lnTo>
                  <a:pt x="657113" y="509612"/>
                </a:lnTo>
                <a:close/>
              </a:path>
              <a:path w="772160" h="622300">
                <a:moveTo>
                  <a:pt x="697102" y="459613"/>
                </a:moveTo>
                <a:lnTo>
                  <a:pt x="657113" y="509612"/>
                </a:lnTo>
                <a:lnTo>
                  <a:pt x="669543" y="519556"/>
                </a:lnTo>
                <a:lnTo>
                  <a:pt x="649604" y="544576"/>
                </a:lnTo>
                <a:lnTo>
                  <a:pt x="736296" y="544576"/>
                </a:lnTo>
                <a:lnTo>
                  <a:pt x="697102" y="459613"/>
                </a:lnTo>
                <a:close/>
              </a:path>
              <a:path w="772160" h="622300">
                <a:moveTo>
                  <a:pt x="20065" y="0"/>
                </a:moveTo>
                <a:lnTo>
                  <a:pt x="0" y="24892"/>
                </a:lnTo>
                <a:lnTo>
                  <a:pt x="637131" y="534596"/>
                </a:lnTo>
                <a:lnTo>
                  <a:pt x="657113" y="509612"/>
                </a:lnTo>
                <a:lnTo>
                  <a:pt x="20065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04559" y="2696717"/>
            <a:ext cx="160020" cy="533400"/>
          </a:xfrm>
          <a:custGeom>
            <a:avLst/>
            <a:gdLst/>
            <a:ahLst/>
            <a:cxnLst/>
            <a:rect l="l" t="t" r="r" b="b"/>
            <a:pathLst>
              <a:path w="160020" h="533400">
                <a:moveTo>
                  <a:pt x="96012" y="144018"/>
                </a:moveTo>
                <a:lnTo>
                  <a:pt x="64008" y="144018"/>
                </a:lnTo>
                <a:lnTo>
                  <a:pt x="64008" y="533400"/>
                </a:lnTo>
                <a:lnTo>
                  <a:pt x="96012" y="533400"/>
                </a:lnTo>
                <a:lnTo>
                  <a:pt x="96012" y="144018"/>
                </a:lnTo>
                <a:close/>
              </a:path>
              <a:path w="160020" h="533400">
                <a:moveTo>
                  <a:pt x="80010" y="0"/>
                </a:moveTo>
                <a:lnTo>
                  <a:pt x="0" y="160020"/>
                </a:lnTo>
                <a:lnTo>
                  <a:pt x="64008" y="160020"/>
                </a:lnTo>
                <a:lnTo>
                  <a:pt x="64008" y="144018"/>
                </a:lnTo>
                <a:lnTo>
                  <a:pt x="152019" y="144018"/>
                </a:lnTo>
                <a:lnTo>
                  <a:pt x="80010" y="0"/>
                </a:lnTo>
                <a:close/>
              </a:path>
              <a:path w="160020" h="533400">
                <a:moveTo>
                  <a:pt x="152019" y="144018"/>
                </a:moveTo>
                <a:lnTo>
                  <a:pt x="96012" y="144018"/>
                </a:lnTo>
                <a:lnTo>
                  <a:pt x="96012" y="160020"/>
                </a:lnTo>
                <a:lnTo>
                  <a:pt x="160020" y="160020"/>
                </a:lnTo>
                <a:lnTo>
                  <a:pt x="152019" y="14401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03390" y="3687317"/>
            <a:ext cx="695960" cy="546100"/>
          </a:xfrm>
          <a:custGeom>
            <a:avLst/>
            <a:gdLst/>
            <a:ahLst/>
            <a:cxnLst/>
            <a:rect l="l" t="t" r="r" b="b"/>
            <a:pathLst>
              <a:path w="695959" h="546100">
                <a:moveTo>
                  <a:pt x="559498" y="85647"/>
                </a:moveTo>
                <a:lnTo>
                  <a:pt x="0" y="520826"/>
                </a:lnTo>
                <a:lnTo>
                  <a:pt x="19558" y="545972"/>
                </a:lnTo>
                <a:lnTo>
                  <a:pt x="579102" y="110881"/>
                </a:lnTo>
                <a:lnTo>
                  <a:pt x="559498" y="85647"/>
                </a:lnTo>
                <a:close/>
              </a:path>
              <a:path w="695959" h="546100">
                <a:moveTo>
                  <a:pt x="659309" y="75818"/>
                </a:moveTo>
                <a:lnTo>
                  <a:pt x="572135" y="75818"/>
                </a:lnTo>
                <a:lnTo>
                  <a:pt x="591693" y="101091"/>
                </a:lnTo>
                <a:lnTo>
                  <a:pt x="579102" y="110881"/>
                </a:lnTo>
                <a:lnTo>
                  <a:pt x="618363" y="161416"/>
                </a:lnTo>
                <a:lnTo>
                  <a:pt x="659309" y="75818"/>
                </a:lnTo>
                <a:close/>
              </a:path>
              <a:path w="695959" h="546100">
                <a:moveTo>
                  <a:pt x="572135" y="75818"/>
                </a:moveTo>
                <a:lnTo>
                  <a:pt x="559498" y="85647"/>
                </a:lnTo>
                <a:lnTo>
                  <a:pt x="579102" y="110881"/>
                </a:lnTo>
                <a:lnTo>
                  <a:pt x="591693" y="101091"/>
                </a:lnTo>
                <a:lnTo>
                  <a:pt x="572135" y="75818"/>
                </a:lnTo>
                <a:close/>
              </a:path>
              <a:path w="695959" h="546100">
                <a:moveTo>
                  <a:pt x="695579" y="0"/>
                </a:moveTo>
                <a:lnTo>
                  <a:pt x="520192" y="35051"/>
                </a:lnTo>
                <a:lnTo>
                  <a:pt x="559498" y="85647"/>
                </a:lnTo>
                <a:lnTo>
                  <a:pt x="572135" y="75818"/>
                </a:lnTo>
                <a:lnTo>
                  <a:pt x="659309" y="75818"/>
                </a:lnTo>
                <a:lnTo>
                  <a:pt x="695579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56169" y="3454908"/>
            <a:ext cx="838200" cy="160020"/>
          </a:xfrm>
          <a:custGeom>
            <a:avLst/>
            <a:gdLst/>
            <a:ahLst/>
            <a:cxnLst/>
            <a:rect l="l" t="t" r="r" b="b"/>
            <a:pathLst>
              <a:path w="838200" h="160020">
                <a:moveTo>
                  <a:pt x="678180" y="0"/>
                </a:moveTo>
                <a:lnTo>
                  <a:pt x="678180" y="160020"/>
                </a:lnTo>
                <a:lnTo>
                  <a:pt x="806196" y="96012"/>
                </a:lnTo>
                <a:lnTo>
                  <a:pt x="694182" y="96012"/>
                </a:lnTo>
                <a:lnTo>
                  <a:pt x="694182" y="64008"/>
                </a:lnTo>
                <a:lnTo>
                  <a:pt x="806196" y="64008"/>
                </a:lnTo>
                <a:lnTo>
                  <a:pt x="678180" y="0"/>
                </a:lnTo>
                <a:close/>
              </a:path>
              <a:path w="838200" h="160020">
                <a:moveTo>
                  <a:pt x="6781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678180" y="96012"/>
                </a:lnTo>
                <a:lnTo>
                  <a:pt x="678180" y="64008"/>
                </a:lnTo>
                <a:close/>
              </a:path>
              <a:path w="838200" h="160020">
                <a:moveTo>
                  <a:pt x="806196" y="64008"/>
                </a:moveTo>
                <a:lnTo>
                  <a:pt x="694182" y="64008"/>
                </a:lnTo>
                <a:lnTo>
                  <a:pt x="694182" y="96012"/>
                </a:lnTo>
                <a:lnTo>
                  <a:pt x="806196" y="96012"/>
                </a:lnTo>
                <a:lnTo>
                  <a:pt x="838200" y="80010"/>
                </a:lnTo>
                <a:lnTo>
                  <a:pt x="8061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39685" y="2076195"/>
            <a:ext cx="1231265" cy="1306830"/>
          </a:xfrm>
          <a:custGeom>
            <a:avLst/>
            <a:gdLst/>
            <a:ahLst/>
            <a:cxnLst/>
            <a:rect l="l" t="t" r="r" b="b"/>
            <a:pathLst>
              <a:path w="1231265" h="1306829">
                <a:moveTo>
                  <a:pt x="1109535" y="1200795"/>
                </a:moveTo>
                <a:lnTo>
                  <a:pt x="1062990" y="1244600"/>
                </a:lnTo>
                <a:lnTo>
                  <a:pt x="1230884" y="1306322"/>
                </a:lnTo>
                <a:lnTo>
                  <a:pt x="1202707" y="1212469"/>
                </a:lnTo>
                <a:lnTo>
                  <a:pt x="1120521" y="1212469"/>
                </a:lnTo>
                <a:lnTo>
                  <a:pt x="1109535" y="1200795"/>
                </a:lnTo>
                <a:close/>
              </a:path>
              <a:path w="1231265" h="1306829">
                <a:moveTo>
                  <a:pt x="1132892" y="1178814"/>
                </a:moveTo>
                <a:lnTo>
                  <a:pt x="1109535" y="1200795"/>
                </a:lnTo>
                <a:lnTo>
                  <a:pt x="1120521" y="1212469"/>
                </a:lnTo>
                <a:lnTo>
                  <a:pt x="1143889" y="1190498"/>
                </a:lnTo>
                <a:lnTo>
                  <a:pt x="1132892" y="1178814"/>
                </a:lnTo>
                <a:close/>
              </a:path>
              <a:path w="1231265" h="1306829">
                <a:moveTo>
                  <a:pt x="1179449" y="1134999"/>
                </a:moveTo>
                <a:lnTo>
                  <a:pt x="1132892" y="1178814"/>
                </a:lnTo>
                <a:lnTo>
                  <a:pt x="1143889" y="1190498"/>
                </a:lnTo>
                <a:lnTo>
                  <a:pt x="1120521" y="1212469"/>
                </a:lnTo>
                <a:lnTo>
                  <a:pt x="1202707" y="1212469"/>
                </a:lnTo>
                <a:lnTo>
                  <a:pt x="1179449" y="1134999"/>
                </a:lnTo>
                <a:close/>
              </a:path>
              <a:path w="1231265" h="1306829">
                <a:moveTo>
                  <a:pt x="23368" y="0"/>
                </a:moveTo>
                <a:lnTo>
                  <a:pt x="0" y="21843"/>
                </a:lnTo>
                <a:lnTo>
                  <a:pt x="1109535" y="1200795"/>
                </a:lnTo>
                <a:lnTo>
                  <a:pt x="1132892" y="1178814"/>
                </a:lnTo>
                <a:lnTo>
                  <a:pt x="2336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55182" y="1462532"/>
            <a:ext cx="615315" cy="262255"/>
          </a:xfrm>
          <a:custGeom>
            <a:avLst/>
            <a:gdLst/>
            <a:ahLst/>
            <a:cxnLst/>
            <a:rect l="l" t="t" r="r" b="b"/>
            <a:pathLst>
              <a:path w="615315" h="262255">
                <a:moveTo>
                  <a:pt x="459703" y="202391"/>
                </a:moveTo>
                <a:lnTo>
                  <a:pt x="437260" y="262255"/>
                </a:lnTo>
                <a:lnTo>
                  <a:pt x="615188" y="243586"/>
                </a:lnTo>
                <a:lnTo>
                  <a:pt x="582143" y="208026"/>
                </a:lnTo>
                <a:lnTo>
                  <a:pt x="474725" y="208026"/>
                </a:lnTo>
                <a:lnTo>
                  <a:pt x="459703" y="202391"/>
                </a:lnTo>
                <a:close/>
              </a:path>
              <a:path w="615315" h="262255">
                <a:moveTo>
                  <a:pt x="470932" y="172439"/>
                </a:moveTo>
                <a:lnTo>
                  <a:pt x="459703" y="202391"/>
                </a:lnTo>
                <a:lnTo>
                  <a:pt x="474725" y="208026"/>
                </a:lnTo>
                <a:lnTo>
                  <a:pt x="485902" y="178054"/>
                </a:lnTo>
                <a:lnTo>
                  <a:pt x="470932" y="172439"/>
                </a:lnTo>
                <a:close/>
              </a:path>
              <a:path w="615315" h="262255">
                <a:moveTo>
                  <a:pt x="493394" y="112522"/>
                </a:moveTo>
                <a:lnTo>
                  <a:pt x="470932" y="172439"/>
                </a:lnTo>
                <a:lnTo>
                  <a:pt x="485902" y="178054"/>
                </a:lnTo>
                <a:lnTo>
                  <a:pt x="474725" y="208026"/>
                </a:lnTo>
                <a:lnTo>
                  <a:pt x="582143" y="208026"/>
                </a:lnTo>
                <a:lnTo>
                  <a:pt x="493394" y="112522"/>
                </a:lnTo>
                <a:close/>
              </a:path>
              <a:path w="615315" h="262255">
                <a:moveTo>
                  <a:pt x="11175" y="0"/>
                </a:moveTo>
                <a:lnTo>
                  <a:pt x="0" y="29971"/>
                </a:lnTo>
                <a:lnTo>
                  <a:pt x="459703" y="202391"/>
                </a:lnTo>
                <a:lnTo>
                  <a:pt x="470932" y="172439"/>
                </a:lnTo>
                <a:lnTo>
                  <a:pt x="11175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22438" y="785622"/>
            <a:ext cx="408305" cy="920750"/>
          </a:xfrm>
          <a:custGeom>
            <a:avLst/>
            <a:gdLst/>
            <a:ahLst/>
            <a:cxnLst/>
            <a:rect l="l" t="t" r="r" b="b"/>
            <a:pathLst>
              <a:path w="408304" h="920750">
                <a:moveTo>
                  <a:pt x="319454" y="778931"/>
                </a:moveTo>
                <a:lnTo>
                  <a:pt x="260350" y="803529"/>
                </a:lnTo>
                <a:lnTo>
                  <a:pt x="395732" y="920496"/>
                </a:lnTo>
                <a:lnTo>
                  <a:pt x="404482" y="793750"/>
                </a:lnTo>
                <a:lnTo>
                  <a:pt x="325628" y="793750"/>
                </a:lnTo>
                <a:lnTo>
                  <a:pt x="319454" y="778931"/>
                </a:lnTo>
                <a:close/>
              </a:path>
              <a:path w="408304" h="920750">
                <a:moveTo>
                  <a:pt x="348937" y="766661"/>
                </a:moveTo>
                <a:lnTo>
                  <a:pt x="319454" y="778931"/>
                </a:lnTo>
                <a:lnTo>
                  <a:pt x="325628" y="793750"/>
                </a:lnTo>
                <a:lnTo>
                  <a:pt x="355092" y="781431"/>
                </a:lnTo>
                <a:lnTo>
                  <a:pt x="348937" y="766661"/>
                </a:lnTo>
                <a:close/>
              </a:path>
              <a:path w="408304" h="920750">
                <a:moveTo>
                  <a:pt x="408051" y="742061"/>
                </a:moveTo>
                <a:lnTo>
                  <a:pt x="348937" y="766661"/>
                </a:lnTo>
                <a:lnTo>
                  <a:pt x="355092" y="781431"/>
                </a:lnTo>
                <a:lnTo>
                  <a:pt x="325628" y="793750"/>
                </a:lnTo>
                <a:lnTo>
                  <a:pt x="404482" y="793750"/>
                </a:lnTo>
                <a:lnTo>
                  <a:pt x="408051" y="742061"/>
                </a:lnTo>
                <a:close/>
              </a:path>
              <a:path w="408304" h="920750">
                <a:moveTo>
                  <a:pt x="29464" y="0"/>
                </a:moveTo>
                <a:lnTo>
                  <a:pt x="0" y="12192"/>
                </a:lnTo>
                <a:lnTo>
                  <a:pt x="319454" y="778931"/>
                </a:lnTo>
                <a:lnTo>
                  <a:pt x="348937" y="766661"/>
                </a:lnTo>
                <a:lnTo>
                  <a:pt x="29464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45407" y="1833117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V5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61644" y="1054608"/>
            <a:ext cx="3642359" cy="2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657601" y="1909317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V3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132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7601" y="1147317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V2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69924" y="1909317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V0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98905" y="3128898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V1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94558" y="3205098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V4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45407" y="3205098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V6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0" name="object 5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236" y="1440307"/>
            <a:ext cx="4237355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 algn="just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Font typeface="Wingdings"/>
              <a:buChar char=""/>
              <a:tabLst>
                <a:tab pos="360680" algn="l"/>
              </a:tabLst>
            </a:pP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特点：</a:t>
            </a:r>
            <a:r>
              <a:rPr sz="2400" b="1" spc="10" dirty="0">
                <a:latin typeface="微软雅黑"/>
                <a:cs typeface="微软雅黑"/>
              </a:rPr>
              <a:t>若在有向图中有弧</a:t>
            </a:r>
            <a:endParaRPr sz="2400">
              <a:latin typeface="微软雅黑"/>
              <a:cs typeface="微软雅黑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-25" dirty="0">
                <a:latin typeface="Times New Roman"/>
                <a:cs typeface="Times New Roman"/>
              </a:rPr>
              <a:t>&lt;v,u&gt;</a:t>
            </a:r>
            <a:r>
              <a:rPr sz="2400" b="1" spc="-25" dirty="0">
                <a:latin typeface="微软雅黑"/>
                <a:cs typeface="微软雅黑"/>
              </a:rPr>
              <a:t>，</a:t>
            </a:r>
            <a:r>
              <a:rPr sz="2400" b="1" spc="10" dirty="0">
                <a:latin typeface="微软雅黑"/>
                <a:cs typeface="微软雅黑"/>
              </a:rPr>
              <a:t>则称顶点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是顶</a:t>
            </a:r>
            <a:r>
              <a:rPr sz="2400" b="1" spc="15" dirty="0">
                <a:latin typeface="微软雅黑"/>
                <a:cs typeface="微软雅黑"/>
              </a:rPr>
              <a:t>点</a:t>
            </a:r>
            <a:r>
              <a:rPr sz="2400" b="1" spc="-5" dirty="0">
                <a:latin typeface="Times New Roman"/>
                <a:cs typeface="Times New Roman"/>
              </a:rPr>
              <a:t>u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的</a:t>
            </a:r>
            <a:r>
              <a:rPr sz="2400" b="1" dirty="0">
                <a:latin typeface="微软雅黑"/>
                <a:cs typeface="微软雅黑"/>
              </a:rPr>
              <a:t>前 </a:t>
            </a:r>
            <a:r>
              <a:rPr sz="2400" b="1" spc="10" dirty="0">
                <a:latin typeface="微软雅黑"/>
                <a:cs typeface="微软雅黑"/>
              </a:rPr>
              <a:t>驱，那么施工计划中顶</a:t>
            </a:r>
            <a:r>
              <a:rPr sz="2400" b="1" spc="15" dirty="0">
                <a:latin typeface="微软雅黑"/>
                <a:cs typeface="微软雅黑"/>
              </a:rPr>
              <a:t>点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也排 </a:t>
            </a:r>
            <a:r>
              <a:rPr sz="2400" b="1" spc="5" dirty="0">
                <a:latin typeface="微软雅黑"/>
                <a:cs typeface="微软雅黑"/>
              </a:rPr>
              <a:t>在</a:t>
            </a:r>
            <a:r>
              <a:rPr sz="2400" b="1" spc="-5" dirty="0">
                <a:latin typeface="Times New Roman"/>
                <a:cs typeface="Times New Roman"/>
              </a:rPr>
              <a:t>u</a:t>
            </a:r>
            <a:r>
              <a:rPr sz="2400" b="1" spc="5" dirty="0">
                <a:latin typeface="微软雅黑"/>
                <a:cs typeface="微软雅黑"/>
              </a:rPr>
              <a:t>之前。也</a:t>
            </a:r>
            <a:r>
              <a:rPr sz="2400" b="1" spc="10" dirty="0">
                <a:latin typeface="微软雅黑"/>
                <a:cs typeface="微软雅黑"/>
              </a:rPr>
              <a:t>称</a:t>
            </a:r>
            <a:r>
              <a:rPr sz="2400" b="1" spc="-5" dirty="0">
                <a:latin typeface="Times New Roman"/>
                <a:cs typeface="Times New Roman"/>
              </a:rPr>
              <a:t>u</a:t>
            </a:r>
            <a:r>
              <a:rPr sz="2400" b="1" spc="5" dirty="0">
                <a:latin typeface="微软雅黑"/>
                <a:cs typeface="微软雅黑"/>
              </a:rPr>
              <a:t>是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5" dirty="0">
                <a:latin typeface="微软雅黑"/>
                <a:cs typeface="微软雅黑"/>
              </a:rPr>
              <a:t>的后继。</a:t>
            </a:r>
            <a:endParaRPr sz="2400">
              <a:latin typeface="微软雅黑"/>
              <a:cs typeface="微软雅黑"/>
            </a:endParaRPr>
          </a:p>
          <a:p>
            <a:pPr marL="12700" marR="129539">
              <a:lnSpc>
                <a:spcPct val="100000"/>
              </a:lnSpc>
              <a:spcBef>
                <a:spcPts val="1440"/>
              </a:spcBef>
              <a:buClr>
                <a:srgbClr val="990000"/>
              </a:buClr>
              <a:buFont typeface="Wingdings"/>
              <a:buChar char=""/>
              <a:tabLst>
                <a:tab pos="360680" algn="l"/>
              </a:tabLst>
            </a:pPr>
            <a:r>
              <a:rPr sz="2400" b="1" spc="10" dirty="0">
                <a:latin typeface="微软雅黑"/>
                <a:cs typeface="微软雅黑"/>
              </a:rPr>
              <a:t>一个</a:t>
            </a:r>
            <a:r>
              <a:rPr sz="2400" b="1" spc="-5" dirty="0">
                <a:latin typeface="Times New Roman"/>
                <a:cs typeface="Times New Roman"/>
              </a:rPr>
              <a:t>AO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网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不应该存在</a:t>
            </a:r>
            <a:r>
              <a:rPr sz="2400" b="1" spc="15" dirty="0">
                <a:solidFill>
                  <a:srgbClr val="CC0000"/>
                </a:solidFill>
                <a:latin typeface="微软雅黑"/>
                <a:cs typeface="微软雅黑"/>
              </a:rPr>
              <a:t>环</a:t>
            </a:r>
            <a:r>
              <a:rPr sz="2400" b="1" dirty="0">
                <a:latin typeface="微软雅黑"/>
                <a:cs typeface="微软雅黑"/>
              </a:rPr>
              <a:t>， </a:t>
            </a:r>
            <a:r>
              <a:rPr sz="2400" b="1" spc="10" dirty="0">
                <a:latin typeface="微软雅黑"/>
                <a:cs typeface="微软雅黑"/>
              </a:rPr>
              <a:t>因为存在环意味着某项活动的 </a:t>
            </a:r>
            <a:r>
              <a:rPr sz="2400" b="1" spc="5" dirty="0">
                <a:latin typeface="微软雅黑"/>
                <a:cs typeface="微软雅黑"/>
              </a:rPr>
              <a:t>进行应该以本活动的完成作为 </a:t>
            </a:r>
            <a:r>
              <a:rPr sz="2400" b="1" spc="10" dirty="0">
                <a:latin typeface="微软雅黑"/>
                <a:cs typeface="微软雅黑"/>
              </a:rPr>
              <a:t>先决条件，这肯定是荒谬的。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1157" y="3349116"/>
            <a:ext cx="925830" cy="1152525"/>
          </a:xfrm>
          <a:custGeom>
            <a:avLst/>
            <a:gdLst/>
            <a:ahLst/>
            <a:cxnLst/>
            <a:rect l="l" t="t" r="r" b="b"/>
            <a:pathLst>
              <a:path w="925829" h="1152525">
                <a:moveTo>
                  <a:pt x="33909" y="993775"/>
                </a:moveTo>
                <a:lnTo>
                  <a:pt x="0" y="1152017"/>
                </a:lnTo>
                <a:lnTo>
                  <a:pt x="146939" y="1084199"/>
                </a:lnTo>
                <a:lnTo>
                  <a:pt x="115824" y="1059307"/>
                </a:lnTo>
                <a:lnTo>
                  <a:pt x="92710" y="1059307"/>
                </a:lnTo>
                <a:lnTo>
                  <a:pt x="70104" y="1041272"/>
                </a:lnTo>
                <a:lnTo>
                  <a:pt x="79148" y="1029966"/>
                </a:lnTo>
                <a:lnTo>
                  <a:pt x="33909" y="993775"/>
                </a:lnTo>
                <a:close/>
              </a:path>
              <a:path w="925829" h="1152525">
                <a:moveTo>
                  <a:pt x="79148" y="1029966"/>
                </a:moveTo>
                <a:lnTo>
                  <a:pt x="70104" y="1041272"/>
                </a:lnTo>
                <a:lnTo>
                  <a:pt x="92710" y="1059307"/>
                </a:lnTo>
                <a:lnTo>
                  <a:pt x="101729" y="1048031"/>
                </a:lnTo>
                <a:lnTo>
                  <a:pt x="79148" y="1029966"/>
                </a:lnTo>
                <a:close/>
              </a:path>
              <a:path w="925829" h="1152525">
                <a:moveTo>
                  <a:pt x="101729" y="1048031"/>
                </a:moveTo>
                <a:lnTo>
                  <a:pt x="92710" y="1059307"/>
                </a:lnTo>
                <a:lnTo>
                  <a:pt x="115824" y="1059307"/>
                </a:lnTo>
                <a:lnTo>
                  <a:pt x="101729" y="1048031"/>
                </a:lnTo>
                <a:close/>
              </a:path>
              <a:path w="925829" h="1152525">
                <a:moveTo>
                  <a:pt x="903097" y="0"/>
                </a:moveTo>
                <a:lnTo>
                  <a:pt x="79148" y="1029966"/>
                </a:lnTo>
                <a:lnTo>
                  <a:pt x="101729" y="1048031"/>
                </a:lnTo>
                <a:lnTo>
                  <a:pt x="925703" y="18034"/>
                </a:lnTo>
                <a:lnTo>
                  <a:pt x="90309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81367" y="3205733"/>
            <a:ext cx="222250" cy="1297305"/>
          </a:xfrm>
          <a:custGeom>
            <a:avLst/>
            <a:gdLst/>
            <a:ahLst/>
            <a:cxnLst/>
            <a:rect l="l" t="t" r="r" b="b"/>
            <a:pathLst>
              <a:path w="222250" h="1297304">
                <a:moveTo>
                  <a:pt x="86272" y="142136"/>
                </a:moveTo>
                <a:lnTo>
                  <a:pt x="57579" y="145507"/>
                </a:lnTo>
                <a:lnTo>
                  <a:pt x="193040" y="1297051"/>
                </a:lnTo>
                <a:lnTo>
                  <a:pt x="221742" y="1293748"/>
                </a:lnTo>
                <a:lnTo>
                  <a:pt x="86272" y="142136"/>
                </a:lnTo>
                <a:close/>
              </a:path>
              <a:path w="222250" h="1297304">
                <a:moveTo>
                  <a:pt x="54991" y="0"/>
                </a:moveTo>
                <a:lnTo>
                  <a:pt x="0" y="152272"/>
                </a:lnTo>
                <a:lnTo>
                  <a:pt x="57579" y="145507"/>
                </a:lnTo>
                <a:lnTo>
                  <a:pt x="55880" y="131063"/>
                </a:lnTo>
                <a:lnTo>
                  <a:pt x="84582" y="127762"/>
                </a:lnTo>
                <a:lnTo>
                  <a:pt x="138767" y="127762"/>
                </a:lnTo>
                <a:lnTo>
                  <a:pt x="54991" y="0"/>
                </a:lnTo>
                <a:close/>
              </a:path>
              <a:path w="222250" h="1297304">
                <a:moveTo>
                  <a:pt x="84582" y="127762"/>
                </a:moveTo>
                <a:lnTo>
                  <a:pt x="55880" y="131063"/>
                </a:lnTo>
                <a:lnTo>
                  <a:pt x="57579" y="145507"/>
                </a:lnTo>
                <a:lnTo>
                  <a:pt x="86272" y="142136"/>
                </a:lnTo>
                <a:lnTo>
                  <a:pt x="84582" y="127762"/>
                </a:lnTo>
                <a:close/>
              </a:path>
              <a:path w="222250" h="1297304">
                <a:moveTo>
                  <a:pt x="138767" y="127762"/>
                </a:moveTo>
                <a:lnTo>
                  <a:pt x="84582" y="127762"/>
                </a:lnTo>
                <a:lnTo>
                  <a:pt x="86272" y="142136"/>
                </a:lnTo>
                <a:lnTo>
                  <a:pt x="143764" y="135381"/>
                </a:lnTo>
                <a:lnTo>
                  <a:pt x="138767" y="127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7826" y="14135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00470" y="1435734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baseline="-8680" dirty="0">
                <a:latin typeface="Times New Roman"/>
                <a:cs typeface="Times New Roman"/>
              </a:rPr>
              <a:t>4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2426" y="27089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5070" y="2731389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1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46826" y="22517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19470" y="2273934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2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13626" y="27089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86651" y="2731389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3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23026" y="33185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70778" y="3369945"/>
            <a:ext cx="36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5787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32426" y="42329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05070" y="4255770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9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99226" y="43091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46978" y="4360926"/>
            <a:ext cx="36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5787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99226" y="51473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51550" y="5198821"/>
            <a:ext cx="34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5787" dirty="0">
                <a:latin typeface="Times New Roman"/>
                <a:cs typeface="Times New Roman"/>
              </a:rPr>
              <a:t>c</a:t>
            </a:r>
            <a:r>
              <a:rPr sz="1600" b="1" spc="-85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42226" y="43853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15251" y="4408170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6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09026" y="27851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07705" y="280758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43341" y="293865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37626" y="44615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10905" y="4484370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8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51826" y="14135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24851" y="1435734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latin typeface="Times New Roman"/>
                <a:cs typeface="Times New Roman"/>
              </a:rPr>
              <a:t>5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07076" y="2622169"/>
            <a:ext cx="539750" cy="254000"/>
          </a:xfrm>
          <a:custGeom>
            <a:avLst/>
            <a:gdLst/>
            <a:ahLst/>
            <a:cxnLst/>
            <a:rect l="l" t="t" r="r" b="b"/>
            <a:pathLst>
              <a:path w="539750" h="254000">
                <a:moveTo>
                  <a:pt x="386399" y="58861"/>
                </a:moveTo>
                <a:lnTo>
                  <a:pt x="0" y="224409"/>
                </a:lnTo>
                <a:lnTo>
                  <a:pt x="12700" y="253873"/>
                </a:lnTo>
                <a:lnTo>
                  <a:pt x="399013" y="88310"/>
                </a:lnTo>
                <a:lnTo>
                  <a:pt x="386399" y="58861"/>
                </a:lnTo>
                <a:close/>
              </a:path>
              <a:path w="539750" h="254000">
                <a:moveTo>
                  <a:pt x="504165" y="52578"/>
                </a:moveTo>
                <a:lnTo>
                  <a:pt x="401066" y="52578"/>
                </a:lnTo>
                <a:lnTo>
                  <a:pt x="413639" y="82042"/>
                </a:lnTo>
                <a:lnTo>
                  <a:pt x="399013" y="88310"/>
                </a:lnTo>
                <a:lnTo>
                  <a:pt x="424180" y="147066"/>
                </a:lnTo>
                <a:lnTo>
                  <a:pt x="504165" y="52578"/>
                </a:lnTo>
                <a:close/>
              </a:path>
              <a:path w="539750" h="254000">
                <a:moveTo>
                  <a:pt x="401066" y="52578"/>
                </a:moveTo>
                <a:lnTo>
                  <a:pt x="386399" y="58861"/>
                </a:lnTo>
                <a:lnTo>
                  <a:pt x="399013" y="88310"/>
                </a:lnTo>
                <a:lnTo>
                  <a:pt x="413639" y="82042"/>
                </a:lnTo>
                <a:lnTo>
                  <a:pt x="401066" y="52578"/>
                </a:lnTo>
                <a:close/>
              </a:path>
              <a:path w="539750" h="254000">
                <a:moveTo>
                  <a:pt x="361188" y="0"/>
                </a:moveTo>
                <a:lnTo>
                  <a:pt x="386399" y="58861"/>
                </a:lnTo>
                <a:lnTo>
                  <a:pt x="401066" y="52578"/>
                </a:lnTo>
                <a:lnTo>
                  <a:pt x="504165" y="52578"/>
                </a:lnTo>
                <a:lnTo>
                  <a:pt x="539750" y="10541"/>
                </a:lnTo>
                <a:lnTo>
                  <a:pt x="36118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89626" y="2933700"/>
            <a:ext cx="1524000" cy="160020"/>
          </a:xfrm>
          <a:custGeom>
            <a:avLst/>
            <a:gdLst/>
            <a:ahLst/>
            <a:cxnLst/>
            <a:rect l="l" t="t" r="r" b="b"/>
            <a:pathLst>
              <a:path w="1524000" h="160019">
                <a:moveTo>
                  <a:pt x="1363980" y="0"/>
                </a:moveTo>
                <a:lnTo>
                  <a:pt x="1363980" y="160020"/>
                </a:lnTo>
                <a:lnTo>
                  <a:pt x="1491996" y="96012"/>
                </a:lnTo>
                <a:lnTo>
                  <a:pt x="1379982" y="96012"/>
                </a:lnTo>
                <a:lnTo>
                  <a:pt x="1379982" y="64008"/>
                </a:lnTo>
                <a:lnTo>
                  <a:pt x="1491996" y="64008"/>
                </a:lnTo>
                <a:lnTo>
                  <a:pt x="1363980" y="0"/>
                </a:lnTo>
                <a:close/>
              </a:path>
              <a:path w="1524000" h="160019">
                <a:moveTo>
                  <a:pt x="13639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1363980" y="96012"/>
                </a:lnTo>
                <a:lnTo>
                  <a:pt x="1363980" y="64008"/>
                </a:lnTo>
                <a:close/>
              </a:path>
              <a:path w="1524000" h="160019">
                <a:moveTo>
                  <a:pt x="1491996" y="64008"/>
                </a:moveTo>
                <a:lnTo>
                  <a:pt x="1379982" y="64008"/>
                </a:lnTo>
                <a:lnTo>
                  <a:pt x="1379982" y="96012"/>
                </a:lnTo>
                <a:lnTo>
                  <a:pt x="1491996" y="96012"/>
                </a:lnTo>
                <a:lnTo>
                  <a:pt x="1524000" y="80010"/>
                </a:lnTo>
                <a:lnTo>
                  <a:pt x="14919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70826" y="2933700"/>
            <a:ext cx="838200" cy="160020"/>
          </a:xfrm>
          <a:custGeom>
            <a:avLst/>
            <a:gdLst/>
            <a:ahLst/>
            <a:cxnLst/>
            <a:rect l="l" t="t" r="r" b="b"/>
            <a:pathLst>
              <a:path w="838200" h="160019">
                <a:moveTo>
                  <a:pt x="678180" y="0"/>
                </a:moveTo>
                <a:lnTo>
                  <a:pt x="678180" y="160020"/>
                </a:lnTo>
                <a:lnTo>
                  <a:pt x="806196" y="96012"/>
                </a:lnTo>
                <a:lnTo>
                  <a:pt x="694182" y="96012"/>
                </a:lnTo>
                <a:lnTo>
                  <a:pt x="694182" y="64008"/>
                </a:lnTo>
                <a:lnTo>
                  <a:pt x="806196" y="64008"/>
                </a:lnTo>
                <a:lnTo>
                  <a:pt x="678180" y="0"/>
                </a:lnTo>
                <a:close/>
              </a:path>
              <a:path w="838200" h="160019">
                <a:moveTo>
                  <a:pt x="6781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678180" y="96012"/>
                </a:lnTo>
                <a:lnTo>
                  <a:pt x="678180" y="64008"/>
                </a:lnTo>
                <a:close/>
              </a:path>
              <a:path w="838200" h="160019">
                <a:moveTo>
                  <a:pt x="806196" y="64008"/>
                </a:moveTo>
                <a:lnTo>
                  <a:pt x="694182" y="64008"/>
                </a:lnTo>
                <a:lnTo>
                  <a:pt x="694182" y="96012"/>
                </a:lnTo>
                <a:lnTo>
                  <a:pt x="806196" y="96012"/>
                </a:lnTo>
                <a:lnTo>
                  <a:pt x="838200" y="80010"/>
                </a:lnTo>
                <a:lnTo>
                  <a:pt x="8061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7320" y="1870710"/>
            <a:ext cx="1076960" cy="850900"/>
          </a:xfrm>
          <a:custGeom>
            <a:avLst/>
            <a:gdLst/>
            <a:ahLst/>
            <a:cxnLst/>
            <a:rect l="l" t="t" r="r" b="b"/>
            <a:pathLst>
              <a:path w="1076960" h="850900">
                <a:moveTo>
                  <a:pt x="940982" y="86301"/>
                </a:moveTo>
                <a:lnTo>
                  <a:pt x="0" y="825627"/>
                </a:lnTo>
                <a:lnTo>
                  <a:pt x="19812" y="850773"/>
                </a:lnTo>
                <a:lnTo>
                  <a:pt x="960750" y="111481"/>
                </a:lnTo>
                <a:lnTo>
                  <a:pt x="940982" y="86301"/>
                </a:lnTo>
                <a:close/>
              </a:path>
              <a:path w="1076960" h="850900">
                <a:moveTo>
                  <a:pt x="1040579" y="76454"/>
                </a:moveTo>
                <a:lnTo>
                  <a:pt x="953516" y="76454"/>
                </a:lnTo>
                <a:lnTo>
                  <a:pt x="973328" y="101600"/>
                </a:lnTo>
                <a:lnTo>
                  <a:pt x="960750" y="111481"/>
                </a:lnTo>
                <a:lnTo>
                  <a:pt x="1000252" y="161798"/>
                </a:lnTo>
                <a:lnTo>
                  <a:pt x="1040579" y="76454"/>
                </a:lnTo>
                <a:close/>
              </a:path>
              <a:path w="1076960" h="850900">
                <a:moveTo>
                  <a:pt x="953516" y="76454"/>
                </a:moveTo>
                <a:lnTo>
                  <a:pt x="940982" y="86301"/>
                </a:lnTo>
                <a:lnTo>
                  <a:pt x="960750" y="111481"/>
                </a:lnTo>
                <a:lnTo>
                  <a:pt x="973328" y="101600"/>
                </a:lnTo>
                <a:lnTo>
                  <a:pt x="953516" y="76454"/>
                </a:lnTo>
                <a:close/>
              </a:path>
              <a:path w="1076960" h="850900">
                <a:moveTo>
                  <a:pt x="1076706" y="0"/>
                </a:moveTo>
                <a:lnTo>
                  <a:pt x="901446" y="35941"/>
                </a:lnTo>
                <a:lnTo>
                  <a:pt x="940982" y="86301"/>
                </a:lnTo>
                <a:lnTo>
                  <a:pt x="953516" y="76454"/>
                </a:lnTo>
                <a:lnTo>
                  <a:pt x="1040579" y="76454"/>
                </a:lnTo>
                <a:lnTo>
                  <a:pt x="1076706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61226" y="1638300"/>
            <a:ext cx="914400" cy="160020"/>
          </a:xfrm>
          <a:custGeom>
            <a:avLst/>
            <a:gdLst/>
            <a:ahLst/>
            <a:cxnLst/>
            <a:rect l="l" t="t" r="r" b="b"/>
            <a:pathLst>
              <a:path w="914400" h="160019">
                <a:moveTo>
                  <a:pt x="754380" y="0"/>
                </a:moveTo>
                <a:lnTo>
                  <a:pt x="754380" y="160020"/>
                </a:lnTo>
                <a:lnTo>
                  <a:pt x="882396" y="96012"/>
                </a:lnTo>
                <a:lnTo>
                  <a:pt x="770382" y="96012"/>
                </a:lnTo>
                <a:lnTo>
                  <a:pt x="770382" y="64008"/>
                </a:lnTo>
                <a:lnTo>
                  <a:pt x="882396" y="64008"/>
                </a:lnTo>
                <a:lnTo>
                  <a:pt x="754380" y="0"/>
                </a:lnTo>
                <a:close/>
              </a:path>
              <a:path w="914400" h="160019">
                <a:moveTo>
                  <a:pt x="7543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754380" y="96012"/>
                </a:lnTo>
                <a:lnTo>
                  <a:pt x="754380" y="64008"/>
                </a:lnTo>
                <a:close/>
              </a:path>
              <a:path w="914400" h="160019">
                <a:moveTo>
                  <a:pt x="882396" y="64008"/>
                </a:moveTo>
                <a:lnTo>
                  <a:pt x="770382" y="64008"/>
                </a:lnTo>
                <a:lnTo>
                  <a:pt x="770382" y="96012"/>
                </a:lnTo>
                <a:lnTo>
                  <a:pt x="882396" y="96012"/>
                </a:lnTo>
                <a:lnTo>
                  <a:pt x="914400" y="80010"/>
                </a:lnTo>
                <a:lnTo>
                  <a:pt x="8823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80782" y="1794510"/>
            <a:ext cx="547370" cy="922655"/>
          </a:xfrm>
          <a:custGeom>
            <a:avLst/>
            <a:gdLst/>
            <a:ahLst/>
            <a:cxnLst/>
            <a:rect l="l" t="t" r="r" b="b"/>
            <a:pathLst>
              <a:path w="547370" h="922655">
                <a:moveTo>
                  <a:pt x="452800" y="130186"/>
                </a:moveTo>
                <a:lnTo>
                  <a:pt x="0" y="906398"/>
                </a:lnTo>
                <a:lnTo>
                  <a:pt x="27685" y="922401"/>
                </a:lnTo>
                <a:lnTo>
                  <a:pt x="480379" y="146283"/>
                </a:lnTo>
                <a:lnTo>
                  <a:pt x="452800" y="130186"/>
                </a:lnTo>
                <a:close/>
              </a:path>
              <a:path w="547370" h="922655">
                <a:moveTo>
                  <a:pt x="539713" y="116331"/>
                </a:moveTo>
                <a:lnTo>
                  <a:pt x="460882" y="116331"/>
                </a:lnTo>
                <a:lnTo>
                  <a:pt x="488441" y="132460"/>
                </a:lnTo>
                <a:lnTo>
                  <a:pt x="480379" y="146283"/>
                </a:lnTo>
                <a:lnTo>
                  <a:pt x="535685" y="178561"/>
                </a:lnTo>
                <a:lnTo>
                  <a:pt x="539713" y="116331"/>
                </a:lnTo>
                <a:close/>
              </a:path>
              <a:path w="547370" h="922655">
                <a:moveTo>
                  <a:pt x="460882" y="116331"/>
                </a:moveTo>
                <a:lnTo>
                  <a:pt x="452800" y="130186"/>
                </a:lnTo>
                <a:lnTo>
                  <a:pt x="480379" y="146283"/>
                </a:lnTo>
                <a:lnTo>
                  <a:pt x="488441" y="132460"/>
                </a:lnTo>
                <a:lnTo>
                  <a:pt x="460882" y="116331"/>
                </a:lnTo>
                <a:close/>
              </a:path>
              <a:path w="547370" h="922655">
                <a:moveTo>
                  <a:pt x="547242" y="0"/>
                </a:moveTo>
                <a:lnTo>
                  <a:pt x="397509" y="97916"/>
                </a:lnTo>
                <a:lnTo>
                  <a:pt x="452800" y="130186"/>
                </a:lnTo>
                <a:lnTo>
                  <a:pt x="460882" y="116331"/>
                </a:lnTo>
                <a:lnTo>
                  <a:pt x="539713" y="116331"/>
                </a:lnTo>
                <a:lnTo>
                  <a:pt x="547242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04916" y="3076320"/>
            <a:ext cx="618490" cy="394970"/>
          </a:xfrm>
          <a:custGeom>
            <a:avLst/>
            <a:gdLst/>
            <a:ahLst/>
            <a:cxnLst/>
            <a:rect l="l" t="t" r="r" b="b"/>
            <a:pathLst>
              <a:path w="618489" h="394970">
                <a:moveTo>
                  <a:pt x="473926" y="323335"/>
                </a:moveTo>
                <a:lnTo>
                  <a:pt x="440054" y="377571"/>
                </a:lnTo>
                <a:lnTo>
                  <a:pt x="618108" y="394589"/>
                </a:lnTo>
                <a:lnTo>
                  <a:pt x="579745" y="331851"/>
                </a:lnTo>
                <a:lnTo>
                  <a:pt x="487552" y="331851"/>
                </a:lnTo>
                <a:lnTo>
                  <a:pt x="473926" y="323335"/>
                </a:lnTo>
                <a:close/>
              </a:path>
              <a:path w="618489" h="394970">
                <a:moveTo>
                  <a:pt x="490877" y="296193"/>
                </a:moveTo>
                <a:lnTo>
                  <a:pt x="473926" y="323335"/>
                </a:lnTo>
                <a:lnTo>
                  <a:pt x="487552" y="331851"/>
                </a:lnTo>
                <a:lnTo>
                  <a:pt x="504443" y="304673"/>
                </a:lnTo>
                <a:lnTo>
                  <a:pt x="490877" y="296193"/>
                </a:lnTo>
                <a:close/>
              </a:path>
              <a:path w="618489" h="394970">
                <a:moveTo>
                  <a:pt x="524763" y="241935"/>
                </a:moveTo>
                <a:lnTo>
                  <a:pt x="490877" y="296193"/>
                </a:lnTo>
                <a:lnTo>
                  <a:pt x="504443" y="304673"/>
                </a:lnTo>
                <a:lnTo>
                  <a:pt x="487552" y="331851"/>
                </a:lnTo>
                <a:lnTo>
                  <a:pt x="579745" y="331851"/>
                </a:lnTo>
                <a:lnTo>
                  <a:pt x="524763" y="241935"/>
                </a:lnTo>
                <a:close/>
              </a:path>
              <a:path w="618489" h="394970">
                <a:moveTo>
                  <a:pt x="17017" y="0"/>
                </a:moveTo>
                <a:lnTo>
                  <a:pt x="0" y="27178"/>
                </a:lnTo>
                <a:lnTo>
                  <a:pt x="473926" y="323335"/>
                </a:lnTo>
                <a:lnTo>
                  <a:pt x="490877" y="296193"/>
                </a:lnTo>
                <a:lnTo>
                  <a:pt x="17017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7560" y="3775709"/>
            <a:ext cx="545465" cy="620395"/>
          </a:xfrm>
          <a:custGeom>
            <a:avLst/>
            <a:gdLst/>
            <a:ahLst/>
            <a:cxnLst/>
            <a:rect l="l" t="t" r="r" b="b"/>
            <a:pathLst>
              <a:path w="545464" h="620395">
                <a:moveTo>
                  <a:pt x="427993" y="109835"/>
                </a:moveTo>
                <a:lnTo>
                  <a:pt x="0" y="599058"/>
                </a:lnTo>
                <a:lnTo>
                  <a:pt x="24129" y="620140"/>
                </a:lnTo>
                <a:lnTo>
                  <a:pt x="452101" y="130942"/>
                </a:lnTo>
                <a:lnTo>
                  <a:pt x="427993" y="109835"/>
                </a:lnTo>
                <a:close/>
              </a:path>
              <a:path w="545464" h="620395">
                <a:moveTo>
                  <a:pt x="519923" y="97789"/>
                </a:moveTo>
                <a:lnTo>
                  <a:pt x="438530" y="97789"/>
                </a:lnTo>
                <a:lnTo>
                  <a:pt x="462660" y="118871"/>
                </a:lnTo>
                <a:lnTo>
                  <a:pt x="452101" y="130942"/>
                </a:lnTo>
                <a:lnTo>
                  <a:pt x="500252" y="173100"/>
                </a:lnTo>
                <a:lnTo>
                  <a:pt x="519923" y="97789"/>
                </a:lnTo>
                <a:close/>
              </a:path>
              <a:path w="545464" h="620395">
                <a:moveTo>
                  <a:pt x="438530" y="97789"/>
                </a:moveTo>
                <a:lnTo>
                  <a:pt x="427993" y="109835"/>
                </a:lnTo>
                <a:lnTo>
                  <a:pt x="452101" y="130942"/>
                </a:lnTo>
                <a:lnTo>
                  <a:pt x="462660" y="118871"/>
                </a:lnTo>
                <a:lnTo>
                  <a:pt x="438530" y="97789"/>
                </a:lnTo>
                <a:close/>
              </a:path>
              <a:path w="545464" h="620395">
                <a:moveTo>
                  <a:pt x="545464" y="0"/>
                </a:moveTo>
                <a:lnTo>
                  <a:pt x="379856" y="67690"/>
                </a:lnTo>
                <a:lnTo>
                  <a:pt x="427993" y="109835"/>
                </a:lnTo>
                <a:lnTo>
                  <a:pt x="438530" y="97789"/>
                </a:lnTo>
                <a:lnTo>
                  <a:pt x="519923" y="97789"/>
                </a:lnTo>
                <a:lnTo>
                  <a:pt x="545464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89626" y="4457700"/>
            <a:ext cx="609600" cy="160020"/>
          </a:xfrm>
          <a:custGeom>
            <a:avLst/>
            <a:gdLst/>
            <a:ahLst/>
            <a:cxnLst/>
            <a:rect l="l" t="t" r="r" b="b"/>
            <a:pathLst>
              <a:path w="609600" h="160020">
                <a:moveTo>
                  <a:pt x="449580" y="0"/>
                </a:moveTo>
                <a:lnTo>
                  <a:pt x="449580" y="160020"/>
                </a:lnTo>
                <a:lnTo>
                  <a:pt x="577596" y="96012"/>
                </a:lnTo>
                <a:lnTo>
                  <a:pt x="465581" y="96012"/>
                </a:lnTo>
                <a:lnTo>
                  <a:pt x="465581" y="64008"/>
                </a:lnTo>
                <a:lnTo>
                  <a:pt x="577596" y="64008"/>
                </a:lnTo>
                <a:lnTo>
                  <a:pt x="449580" y="0"/>
                </a:lnTo>
                <a:close/>
              </a:path>
              <a:path w="609600" h="160020">
                <a:moveTo>
                  <a:pt x="4495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449580" y="96012"/>
                </a:lnTo>
                <a:lnTo>
                  <a:pt x="449580" y="64008"/>
                </a:lnTo>
                <a:close/>
              </a:path>
              <a:path w="609600" h="160020">
                <a:moveTo>
                  <a:pt x="577596" y="64008"/>
                </a:moveTo>
                <a:lnTo>
                  <a:pt x="465581" y="64008"/>
                </a:lnTo>
                <a:lnTo>
                  <a:pt x="465581" y="96012"/>
                </a:lnTo>
                <a:lnTo>
                  <a:pt x="577596" y="96012"/>
                </a:lnTo>
                <a:lnTo>
                  <a:pt x="609600" y="80010"/>
                </a:lnTo>
                <a:lnTo>
                  <a:pt x="5775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7192" y="4677664"/>
            <a:ext cx="772160" cy="622300"/>
          </a:xfrm>
          <a:custGeom>
            <a:avLst/>
            <a:gdLst/>
            <a:ahLst/>
            <a:cxnLst/>
            <a:rect l="l" t="t" r="r" b="b"/>
            <a:pathLst>
              <a:path w="772160" h="622300">
                <a:moveTo>
                  <a:pt x="637131" y="534596"/>
                </a:moveTo>
                <a:lnTo>
                  <a:pt x="597153" y="584581"/>
                </a:lnTo>
                <a:lnTo>
                  <a:pt x="772032" y="622046"/>
                </a:lnTo>
                <a:lnTo>
                  <a:pt x="736296" y="544576"/>
                </a:lnTo>
                <a:lnTo>
                  <a:pt x="649604" y="544576"/>
                </a:lnTo>
                <a:lnTo>
                  <a:pt x="637131" y="534596"/>
                </a:lnTo>
                <a:close/>
              </a:path>
              <a:path w="772160" h="622300">
                <a:moveTo>
                  <a:pt x="657113" y="509612"/>
                </a:moveTo>
                <a:lnTo>
                  <a:pt x="637131" y="534596"/>
                </a:lnTo>
                <a:lnTo>
                  <a:pt x="649604" y="544576"/>
                </a:lnTo>
                <a:lnTo>
                  <a:pt x="669543" y="519556"/>
                </a:lnTo>
                <a:lnTo>
                  <a:pt x="657113" y="509612"/>
                </a:lnTo>
                <a:close/>
              </a:path>
              <a:path w="772160" h="622300">
                <a:moveTo>
                  <a:pt x="697102" y="459613"/>
                </a:moveTo>
                <a:lnTo>
                  <a:pt x="657113" y="509612"/>
                </a:lnTo>
                <a:lnTo>
                  <a:pt x="669543" y="519556"/>
                </a:lnTo>
                <a:lnTo>
                  <a:pt x="649604" y="544576"/>
                </a:lnTo>
                <a:lnTo>
                  <a:pt x="736296" y="544576"/>
                </a:lnTo>
                <a:lnTo>
                  <a:pt x="697102" y="459613"/>
                </a:lnTo>
                <a:close/>
              </a:path>
              <a:path w="772160" h="622300">
                <a:moveTo>
                  <a:pt x="20065" y="0"/>
                </a:moveTo>
                <a:lnTo>
                  <a:pt x="0" y="24892"/>
                </a:lnTo>
                <a:lnTo>
                  <a:pt x="637131" y="534596"/>
                </a:lnTo>
                <a:lnTo>
                  <a:pt x="657113" y="509612"/>
                </a:lnTo>
                <a:lnTo>
                  <a:pt x="20065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47815" y="3775709"/>
            <a:ext cx="160020" cy="533400"/>
          </a:xfrm>
          <a:custGeom>
            <a:avLst/>
            <a:gdLst/>
            <a:ahLst/>
            <a:cxnLst/>
            <a:rect l="l" t="t" r="r" b="b"/>
            <a:pathLst>
              <a:path w="160020" h="533400">
                <a:moveTo>
                  <a:pt x="96012" y="144018"/>
                </a:moveTo>
                <a:lnTo>
                  <a:pt x="64008" y="144018"/>
                </a:lnTo>
                <a:lnTo>
                  <a:pt x="64008" y="533400"/>
                </a:lnTo>
                <a:lnTo>
                  <a:pt x="96012" y="533400"/>
                </a:lnTo>
                <a:lnTo>
                  <a:pt x="96012" y="144018"/>
                </a:lnTo>
                <a:close/>
              </a:path>
              <a:path w="160020" h="533400">
                <a:moveTo>
                  <a:pt x="80010" y="0"/>
                </a:moveTo>
                <a:lnTo>
                  <a:pt x="0" y="160020"/>
                </a:lnTo>
                <a:lnTo>
                  <a:pt x="64008" y="160020"/>
                </a:lnTo>
                <a:lnTo>
                  <a:pt x="64008" y="144018"/>
                </a:lnTo>
                <a:lnTo>
                  <a:pt x="152019" y="144018"/>
                </a:lnTo>
                <a:lnTo>
                  <a:pt x="80010" y="0"/>
                </a:lnTo>
                <a:close/>
              </a:path>
              <a:path w="160020" h="533400">
                <a:moveTo>
                  <a:pt x="152019" y="144018"/>
                </a:moveTo>
                <a:lnTo>
                  <a:pt x="96012" y="144018"/>
                </a:lnTo>
                <a:lnTo>
                  <a:pt x="96012" y="160020"/>
                </a:lnTo>
                <a:lnTo>
                  <a:pt x="160020" y="160020"/>
                </a:lnTo>
                <a:lnTo>
                  <a:pt x="152019" y="14401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46646" y="4766309"/>
            <a:ext cx="695960" cy="546100"/>
          </a:xfrm>
          <a:custGeom>
            <a:avLst/>
            <a:gdLst/>
            <a:ahLst/>
            <a:cxnLst/>
            <a:rect l="l" t="t" r="r" b="b"/>
            <a:pathLst>
              <a:path w="695959" h="546100">
                <a:moveTo>
                  <a:pt x="559452" y="85587"/>
                </a:moveTo>
                <a:lnTo>
                  <a:pt x="0" y="520827"/>
                </a:lnTo>
                <a:lnTo>
                  <a:pt x="19558" y="545972"/>
                </a:lnTo>
                <a:lnTo>
                  <a:pt x="579102" y="110881"/>
                </a:lnTo>
                <a:lnTo>
                  <a:pt x="559452" y="85587"/>
                </a:lnTo>
                <a:close/>
              </a:path>
              <a:path w="695959" h="546100">
                <a:moveTo>
                  <a:pt x="659309" y="75818"/>
                </a:moveTo>
                <a:lnTo>
                  <a:pt x="572008" y="75818"/>
                </a:lnTo>
                <a:lnTo>
                  <a:pt x="591693" y="101091"/>
                </a:lnTo>
                <a:lnTo>
                  <a:pt x="579102" y="110881"/>
                </a:lnTo>
                <a:lnTo>
                  <a:pt x="618363" y="161416"/>
                </a:lnTo>
                <a:lnTo>
                  <a:pt x="659309" y="75818"/>
                </a:lnTo>
                <a:close/>
              </a:path>
              <a:path w="695959" h="546100">
                <a:moveTo>
                  <a:pt x="572008" y="75818"/>
                </a:moveTo>
                <a:lnTo>
                  <a:pt x="559452" y="85587"/>
                </a:lnTo>
                <a:lnTo>
                  <a:pt x="579102" y="110881"/>
                </a:lnTo>
                <a:lnTo>
                  <a:pt x="591693" y="101091"/>
                </a:lnTo>
                <a:lnTo>
                  <a:pt x="572008" y="75818"/>
                </a:lnTo>
                <a:close/>
              </a:path>
              <a:path w="695959" h="546100">
                <a:moveTo>
                  <a:pt x="695579" y="0"/>
                </a:moveTo>
                <a:lnTo>
                  <a:pt x="520192" y="35051"/>
                </a:lnTo>
                <a:lnTo>
                  <a:pt x="559452" y="85587"/>
                </a:lnTo>
                <a:lnTo>
                  <a:pt x="572008" y="75818"/>
                </a:lnTo>
                <a:lnTo>
                  <a:pt x="659309" y="75818"/>
                </a:lnTo>
                <a:lnTo>
                  <a:pt x="695579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99426" y="4533900"/>
            <a:ext cx="838200" cy="160020"/>
          </a:xfrm>
          <a:custGeom>
            <a:avLst/>
            <a:gdLst/>
            <a:ahLst/>
            <a:cxnLst/>
            <a:rect l="l" t="t" r="r" b="b"/>
            <a:pathLst>
              <a:path w="838200" h="160020">
                <a:moveTo>
                  <a:pt x="678180" y="0"/>
                </a:moveTo>
                <a:lnTo>
                  <a:pt x="678180" y="160020"/>
                </a:lnTo>
                <a:lnTo>
                  <a:pt x="806196" y="96012"/>
                </a:lnTo>
                <a:lnTo>
                  <a:pt x="694182" y="96012"/>
                </a:lnTo>
                <a:lnTo>
                  <a:pt x="694182" y="64008"/>
                </a:lnTo>
                <a:lnTo>
                  <a:pt x="806196" y="64008"/>
                </a:lnTo>
                <a:lnTo>
                  <a:pt x="678180" y="0"/>
                </a:lnTo>
                <a:close/>
              </a:path>
              <a:path w="838200" h="160020">
                <a:moveTo>
                  <a:pt x="678180" y="64008"/>
                </a:moveTo>
                <a:lnTo>
                  <a:pt x="0" y="64008"/>
                </a:lnTo>
                <a:lnTo>
                  <a:pt x="0" y="96012"/>
                </a:lnTo>
                <a:lnTo>
                  <a:pt x="678180" y="96012"/>
                </a:lnTo>
                <a:lnTo>
                  <a:pt x="678180" y="64008"/>
                </a:lnTo>
                <a:close/>
              </a:path>
              <a:path w="838200" h="160020">
                <a:moveTo>
                  <a:pt x="806196" y="64008"/>
                </a:moveTo>
                <a:lnTo>
                  <a:pt x="694182" y="64008"/>
                </a:lnTo>
                <a:lnTo>
                  <a:pt x="694182" y="96012"/>
                </a:lnTo>
                <a:lnTo>
                  <a:pt x="806196" y="96012"/>
                </a:lnTo>
                <a:lnTo>
                  <a:pt x="838200" y="80010"/>
                </a:lnTo>
                <a:lnTo>
                  <a:pt x="806196" y="6400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82942" y="3155188"/>
            <a:ext cx="1231265" cy="1306830"/>
          </a:xfrm>
          <a:custGeom>
            <a:avLst/>
            <a:gdLst/>
            <a:ahLst/>
            <a:cxnLst/>
            <a:rect l="l" t="t" r="r" b="b"/>
            <a:pathLst>
              <a:path w="1231265" h="1306829">
                <a:moveTo>
                  <a:pt x="1109535" y="1200795"/>
                </a:moveTo>
                <a:lnTo>
                  <a:pt x="1062990" y="1244600"/>
                </a:lnTo>
                <a:lnTo>
                  <a:pt x="1230884" y="1306322"/>
                </a:lnTo>
                <a:lnTo>
                  <a:pt x="1202707" y="1212469"/>
                </a:lnTo>
                <a:lnTo>
                  <a:pt x="1120521" y="1212469"/>
                </a:lnTo>
                <a:lnTo>
                  <a:pt x="1109535" y="1200795"/>
                </a:lnTo>
                <a:close/>
              </a:path>
              <a:path w="1231265" h="1306829">
                <a:moveTo>
                  <a:pt x="1132892" y="1178814"/>
                </a:moveTo>
                <a:lnTo>
                  <a:pt x="1109535" y="1200795"/>
                </a:lnTo>
                <a:lnTo>
                  <a:pt x="1120521" y="1212469"/>
                </a:lnTo>
                <a:lnTo>
                  <a:pt x="1143889" y="1190498"/>
                </a:lnTo>
                <a:lnTo>
                  <a:pt x="1132892" y="1178814"/>
                </a:lnTo>
                <a:close/>
              </a:path>
              <a:path w="1231265" h="1306829">
                <a:moveTo>
                  <a:pt x="1179449" y="1134999"/>
                </a:moveTo>
                <a:lnTo>
                  <a:pt x="1132892" y="1178814"/>
                </a:lnTo>
                <a:lnTo>
                  <a:pt x="1143889" y="1190498"/>
                </a:lnTo>
                <a:lnTo>
                  <a:pt x="1120521" y="1212469"/>
                </a:lnTo>
                <a:lnTo>
                  <a:pt x="1202707" y="1212469"/>
                </a:lnTo>
                <a:lnTo>
                  <a:pt x="1179449" y="1134999"/>
                </a:lnTo>
                <a:close/>
              </a:path>
              <a:path w="1231265" h="1306829">
                <a:moveTo>
                  <a:pt x="23368" y="0"/>
                </a:moveTo>
                <a:lnTo>
                  <a:pt x="0" y="21843"/>
                </a:lnTo>
                <a:lnTo>
                  <a:pt x="1109535" y="1200795"/>
                </a:lnTo>
                <a:lnTo>
                  <a:pt x="1132892" y="1178814"/>
                </a:lnTo>
                <a:lnTo>
                  <a:pt x="2336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98438" y="2541523"/>
            <a:ext cx="615315" cy="262255"/>
          </a:xfrm>
          <a:custGeom>
            <a:avLst/>
            <a:gdLst/>
            <a:ahLst/>
            <a:cxnLst/>
            <a:rect l="l" t="t" r="r" b="b"/>
            <a:pathLst>
              <a:path w="615315" h="262255">
                <a:moveTo>
                  <a:pt x="459703" y="202391"/>
                </a:moveTo>
                <a:lnTo>
                  <a:pt x="437260" y="262255"/>
                </a:lnTo>
                <a:lnTo>
                  <a:pt x="615188" y="243586"/>
                </a:lnTo>
                <a:lnTo>
                  <a:pt x="582143" y="208026"/>
                </a:lnTo>
                <a:lnTo>
                  <a:pt x="474725" y="208026"/>
                </a:lnTo>
                <a:lnTo>
                  <a:pt x="459703" y="202391"/>
                </a:lnTo>
                <a:close/>
              </a:path>
              <a:path w="615315" h="262255">
                <a:moveTo>
                  <a:pt x="470932" y="172439"/>
                </a:moveTo>
                <a:lnTo>
                  <a:pt x="459703" y="202391"/>
                </a:lnTo>
                <a:lnTo>
                  <a:pt x="474725" y="208026"/>
                </a:lnTo>
                <a:lnTo>
                  <a:pt x="485902" y="178054"/>
                </a:lnTo>
                <a:lnTo>
                  <a:pt x="470932" y="172439"/>
                </a:lnTo>
                <a:close/>
              </a:path>
              <a:path w="615315" h="262255">
                <a:moveTo>
                  <a:pt x="493394" y="112522"/>
                </a:moveTo>
                <a:lnTo>
                  <a:pt x="470932" y="172439"/>
                </a:lnTo>
                <a:lnTo>
                  <a:pt x="485902" y="178054"/>
                </a:lnTo>
                <a:lnTo>
                  <a:pt x="474725" y="208026"/>
                </a:lnTo>
                <a:lnTo>
                  <a:pt x="582143" y="208026"/>
                </a:lnTo>
                <a:lnTo>
                  <a:pt x="493394" y="112522"/>
                </a:lnTo>
                <a:close/>
              </a:path>
              <a:path w="615315" h="262255">
                <a:moveTo>
                  <a:pt x="11175" y="0"/>
                </a:moveTo>
                <a:lnTo>
                  <a:pt x="0" y="29971"/>
                </a:lnTo>
                <a:lnTo>
                  <a:pt x="459703" y="202391"/>
                </a:lnTo>
                <a:lnTo>
                  <a:pt x="470932" y="172439"/>
                </a:lnTo>
                <a:lnTo>
                  <a:pt x="11175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65693" y="1864614"/>
            <a:ext cx="408305" cy="920750"/>
          </a:xfrm>
          <a:custGeom>
            <a:avLst/>
            <a:gdLst/>
            <a:ahLst/>
            <a:cxnLst/>
            <a:rect l="l" t="t" r="r" b="b"/>
            <a:pathLst>
              <a:path w="408304" h="920750">
                <a:moveTo>
                  <a:pt x="319454" y="778931"/>
                </a:moveTo>
                <a:lnTo>
                  <a:pt x="260350" y="803529"/>
                </a:lnTo>
                <a:lnTo>
                  <a:pt x="395732" y="920496"/>
                </a:lnTo>
                <a:lnTo>
                  <a:pt x="404482" y="793750"/>
                </a:lnTo>
                <a:lnTo>
                  <a:pt x="325628" y="793750"/>
                </a:lnTo>
                <a:lnTo>
                  <a:pt x="319454" y="778931"/>
                </a:lnTo>
                <a:close/>
              </a:path>
              <a:path w="408304" h="920750">
                <a:moveTo>
                  <a:pt x="348937" y="766661"/>
                </a:moveTo>
                <a:lnTo>
                  <a:pt x="319454" y="778931"/>
                </a:lnTo>
                <a:lnTo>
                  <a:pt x="325628" y="793750"/>
                </a:lnTo>
                <a:lnTo>
                  <a:pt x="355092" y="781431"/>
                </a:lnTo>
                <a:lnTo>
                  <a:pt x="348937" y="766661"/>
                </a:lnTo>
                <a:close/>
              </a:path>
              <a:path w="408304" h="920750">
                <a:moveTo>
                  <a:pt x="408051" y="742061"/>
                </a:moveTo>
                <a:lnTo>
                  <a:pt x="348937" y="766661"/>
                </a:lnTo>
                <a:lnTo>
                  <a:pt x="355092" y="781431"/>
                </a:lnTo>
                <a:lnTo>
                  <a:pt x="325628" y="793750"/>
                </a:lnTo>
                <a:lnTo>
                  <a:pt x="404482" y="793750"/>
                </a:lnTo>
                <a:lnTo>
                  <a:pt x="408051" y="742061"/>
                </a:lnTo>
                <a:close/>
              </a:path>
              <a:path w="408304" h="920750">
                <a:moveTo>
                  <a:pt x="29464" y="0"/>
                </a:moveTo>
                <a:lnTo>
                  <a:pt x="0" y="12192"/>
                </a:lnTo>
                <a:lnTo>
                  <a:pt x="319454" y="778931"/>
                </a:lnTo>
                <a:lnTo>
                  <a:pt x="348937" y="766661"/>
                </a:lnTo>
                <a:lnTo>
                  <a:pt x="29464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53008" y="5185917"/>
            <a:ext cx="308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一个可行的学习计划：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133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1313" y="5583732"/>
            <a:ext cx="591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9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4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2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10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006600"/>
                </a:solidFill>
                <a:latin typeface="Times New Roman"/>
                <a:cs typeface="Times New Roman"/>
              </a:rPr>
              <a:t>C</a:t>
            </a:r>
            <a:r>
              <a:rPr sz="2400" b="1" spc="-37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11</a:t>
            </a:r>
            <a:r>
              <a:rPr sz="2400" b="1" spc="-25" dirty="0">
                <a:solidFill>
                  <a:srgbClr val="006600"/>
                </a:solidFill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C</a:t>
            </a:r>
            <a:r>
              <a:rPr sz="2400" b="1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12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C</a:t>
            </a:r>
            <a:r>
              <a:rPr sz="2400" b="1" spc="-7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6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5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, C</a:t>
            </a:r>
            <a:r>
              <a:rPr sz="2400" b="1" spc="-7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7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,</a:t>
            </a:r>
            <a:r>
              <a:rPr sz="2400" b="1" spc="1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C</a:t>
            </a:r>
            <a:r>
              <a:rPr sz="2400" b="1" spc="-15" baseline="-8680" dirty="0">
                <a:solidFill>
                  <a:srgbClr val="006600"/>
                </a:solidFill>
                <a:latin typeface="Times New Roman"/>
                <a:cs typeface="Times New Roman"/>
              </a:rPr>
              <a:t>8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236" y="1584705"/>
            <a:ext cx="422783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05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拓扑排序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：</a:t>
            </a:r>
            <a:r>
              <a:rPr sz="2400" b="1" spc="-200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将有向图中的顶点 排成一个拓扑有序序列。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</a:pPr>
            <a:r>
              <a:rPr sz="2400" b="1" spc="5" dirty="0">
                <a:solidFill>
                  <a:srgbClr val="CC0000"/>
                </a:solidFill>
                <a:latin typeface="微软雅黑"/>
                <a:cs typeface="微软雅黑"/>
              </a:rPr>
              <a:t>拓扑序列：</a:t>
            </a:r>
            <a:r>
              <a:rPr sz="2400" b="1" spc="10" dirty="0">
                <a:latin typeface="微软雅黑"/>
                <a:cs typeface="微软雅黑"/>
              </a:rPr>
              <a:t>有向</a:t>
            </a:r>
            <a:r>
              <a:rPr sz="2400" b="1" spc="5" dirty="0">
                <a:latin typeface="微软雅黑"/>
                <a:cs typeface="微软雅黑"/>
              </a:rPr>
              <a:t>图</a:t>
            </a:r>
            <a:r>
              <a:rPr sz="2400" b="1" spc="-10" dirty="0">
                <a:latin typeface="Times New Roman"/>
                <a:cs typeface="Times New Roman"/>
              </a:rPr>
              <a:t>D</a:t>
            </a:r>
            <a:r>
              <a:rPr sz="2400" b="1" spc="5" dirty="0">
                <a:latin typeface="微软雅黑"/>
                <a:cs typeface="微软雅黑"/>
              </a:rPr>
              <a:t>的一个顶点 </a:t>
            </a:r>
            <a:r>
              <a:rPr sz="2400" b="1" spc="10" dirty="0">
                <a:latin typeface="微软雅黑"/>
                <a:cs typeface="微软雅黑"/>
              </a:rPr>
              <a:t>序列称作一个拓扑序列。如果 该序列中任两顶点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Times New Roman"/>
                <a:cs typeface="Times New Roman"/>
              </a:rPr>
              <a:t>u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，若在 </a:t>
            </a:r>
            <a:r>
              <a:rPr sz="2400" b="1" spc="-10" dirty="0">
                <a:latin typeface="Times New Roman"/>
                <a:cs typeface="Times New Roman"/>
              </a:rPr>
              <a:t>D</a:t>
            </a:r>
            <a:r>
              <a:rPr sz="2400" b="1" spc="10" dirty="0">
                <a:latin typeface="微软雅黑"/>
                <a:cs typeface="微软雅黑"/>
              </a:rPr>
              <a:t>中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是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前驱</a:t>
            </a:r>
            <a:r>
              <a:rPr sz="2400" b="1" spc="15" dirty="0">
                <a:latin typeface="微软雅黑"/>
                <a:cs typeface="微软雅黑"/>
              </a:rPr>
              <a:t>，</a:t>
            </a:r>
            <a:r>
              <a:rPr sz="2400" b="1" spc="10" dirty="0">
                <a:latin typeface="微软雅黑"/>
                <a:cs typeface="微软雅黑"/>
              </a:rPr>
              <a:t>则在序列中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dirty="0">
                <a:latin typeface="微软雅黑"/>
                <a:cs typeface="微软雅黑"/>
              </a:rPr>
              <a:t>也 </a:t>
            </a:r>
            <a:r>
              <a:rPr sz="2400" b="1" spc="5" dirty="0">
                <a:latin typeface="微软雅黑"/>
                <a:cs typeface="微软雅黑"/>
              </a:rPr>
              <a:t>是</a:t>
            </a:r>
            <a:r>
              <a:rPr sz="2400" b="1" spc="-5" dirty="0">
                <a:latin typeface="Times New Roman"/>
                <a:cs typeface="Times New Roman"/>
              </a:rPr>
              <a:t>u</a:t>
            </a:r>
            <a:r>
              <a:rPr sz="2400" b="1" spc="5" dirty="0">
                <a:latin typeface="微软雅黑"/>
                <a:cs typeface="微软雅黑"/>
              </a:rPr>
              <a:t>前驱。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168" y="474345"/>
            <a:ext cx="3282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2.</a:t>
            </a:r>
            <a:r>
              <a:rPr sz="3600" b="0" u="none" spc="-100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拓</a:t>
            </a:r>
            <a:r>
              <a:rPr sz="3600"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扑</a:t>
            </a: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排序方法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7221" y="5041519"/>
            <a:ext cx="512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拓扑序列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400" b="1" spc="-145" dirty="0"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V0,</a:t>
            </a:r>
            <a:r>
              <a:rPr sz="2400" b="1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V1,</a:t>
            </a:r>
            <a:r>
              <a:rPr sz="2400" b="1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V2,</a:t>
            </a:r>
            <a:r>
              <a:rPr sz="2400" b="1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V4,</a:t>
            </a:r>
            <a:r>
              <a:rPr sz="2400" b="1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V3,</a:t>
            </a:r>
            <a:r>
              <a:rPr sz="2400" b="1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V6,</a:t>
            </a:r>
            <a:r>
              <a:rPr sz="2400" b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6918" y="233667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V5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2520" y="1557527"/>
            <a:ext cx="3642360" cy="2670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19113" y="241287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V3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134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9113" y="1650618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V2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1434" y="241287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V0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0441" y="3631768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V1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6069" y="370865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V4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6918" y="370865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V6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3639" y="3291082"/>
            <a:ext cx="3967479" cy="1524635"/>
          </a:xfrm>
          <a:custGeom>
            <a:avLst/>
            <a:gdLst/>
            <a:ahLst/>
            <a:cxnLst/>
            <a:rect l="l" t="t" r="r" b="b"/>
            <a:pathLst>
              <a:path w="3967479" h="1524635">
                <a:moveTo>
                  <a:pt x="2543705" y="1379850"/>
                </a:moveTo>
                <a:lnTo>
                  <a:pt x="1514484" y="1379850"/>
                </a:lnTo>
                <a:lnTo>
                  <a:pt x="1550932" y="1405603"/>
                </a:lnTo>
                <a:lnTo>
                  <a:pt x="1591784" y="1429212"/>
                </a:lnTo>
                <a:lnTo>
                  <a:pt x="1636689" y="1450540"/>
                </a:lnTo>
                <a:lnTo>
                  <a:pt x="1685292" y="1469448"/>
                </a:lnTo>
                <a:lnTo>
                  <a:pt x="1737242" y="1485799"/>
                </a:lnTo>
                <a:lnTo>
                  <a:pt x="1792183" y="1499455"/>
                </a:lnTo>
                <a:lnTo>
                  <a:pt x="1849764" y="1510279"/>
                </a:lnTo>
                <a:lnTo>
                  <a:pt x="1904456" y="1517589"/>
                </a:lnTo>
                <a:lnTo>
                  <a:pt x="1959214" y="1522211"/>
                </a:lnTo>
                <a:lnTo>
                  <a:pt x="2013766" y="1524224"/>
                </a:lnTo>
                <a:lnTo>
                  <a:pt x="2067839" y="1523703"/>
                </a:lnTo>
                <a:lnTo>
                  <a:pt x="2121161" y="1520726"/>
                </a:lnTo>
                <a:lnTo>
                  <a:pt x="2173459" y="1515369"/>
                </a:lnTo>
                <a:lnTo>
                  <a:pt x="2224462" y="1507708"/>
                </a:lnTo>
                <a:lnTo>
                  <a:pt x="2273896" y="1497821"/>
                </a:lnTo>
                <a:lnTo>
                  <a:pt x="2321490" y="1485784"/>
                </a:lnTo>
                <a:lnTo>
                  <a:pt x="2366971" y="1471674"/>
                </a:lnTo>
                <a:lnTo>
                  <a:pt x="2410066" y="1455567"/>
                </a:lnTo>
                <a:lnTo>
                  <a:pt x="2450503" y="1437541"/>
                </a:lnTo>
                <a:lnTo>
                  <a:pt x="2488009" y="1417672"/>
                </a:lnTo>
                <a:lnTo>
                  <a:pt x="2522313" y="1396036"/>
                </a:lnTo>
                <a:lnTo>
                  <a:pt x="2543705" y="1379850"/>
                </a:lnTo>
                <a:close/>
              </a:path>
              <a:path w="3967479" h="1524635">
                <a:moveTo>
                  <a:pt x="3292208" y="1245992"/>
                </a:moveTo>
                <a:lnTo>
                  <a:pt x="535187" y="1245992"/>
                </a:lnTo>
                <a:lnTo>
                  <a:pt x="537727" y="1248151"/>
                </a:lnTo>
                <a:lnTo>
                  <a:pt x="540140" y="1250437"/>
                </a:lnTo>
                <a:lnTo>
                  <a:pt x="573025" y="1277054"/>
                </a:lnTo>
                <a:lnTo>
                  <a:pt x="606330" y="1299736"/>
                </a:lnTo>
                <a:lnTo>
                  <a:pt x="642379" y="1320741"/>
                </a:lnTo>
                <a:lnTo>
                  <a:pt x="680956" y="1340040"/>
                </a:lnTo>
                <a:lnTo>
                  <a:pt x="721846" y="1357606"/>
                </a:lnTo>
                <a:lnTo>
                  <a:pt x="764833" y="1373410"/>
                </a:lnTo>
                <a:lnTo>
                  <a:pt x="809700" y="1387423"/>
                </a:lnTo>
                <a:lnTo>
                  <a:pt x="856233" y="1399619"/>
                </a:lnTo>
                <a:lnTo>
                  <a:pt x="904215" y="1409967"/>
                </a:lnTo>
                <a:lnTo>
                  <a:pt x="953430" y="1418441"/>
                </a:lnTo>
                <a:lnTo>
                  <a:pt x="1003664" y="1425012"/>
                </a:lnTo>
                <a:lnTo>
                  <a:pt x="1054698" y="1429652"/>
                </a:lnTo>
                <a:lnTo>
                  <a:pt x="1106319" y="1432333"/>
                </a:lnTo>
                <a:lnTo>
                  <a:pt x="1158311" y="1433026"/>
                </a:lnTo>
                <a:lnTo>
                  <a:pt x="1210456" y="1431703"/>
                </a:lnTo>
                <a:lnTo>
                  <a:pt x="1262540" y="1428335"/>
                </a:lnTo>
                <a:lnTo>
                  <a:pt x="1314347" y="1422896"/>
                </a:lnTo>
                <a:lnTo>
                  <a:pt x="1365660" y="1415356"/>
                </a:lnTo>
                <a:lnTo>
                  <a:pt x="1416265" y="1405687"/>
                </a:lnTo>
                <a:lnTo>
                  <a:pt x="1465945" y="1393861"/>
                </a:lnTo>
                <a:lnTo>
                  <a:pt x="1514484" y="1379850"/>
                </a:lnTo>
                <a:lnTo>
                  <a:pt x="2543705" y="1379850"/>
                </a:lnTo>
                <a:lnTo>
                  <a:pt x="2553142" y="1372711"/>
                </a:lnTo>
                <a:lnTo>
                  <a:pt x="2580222" y="1347772"/>
                </a:lnTo>
                <a:lnTo>
                  <a:pt x="2603283" y="1321297"/>
                </a:lnTo>
                <a:lnTo>
                  <a:pt x="2622051" y="1293363"/>
                </a:lnTo>
                <a:lnTo>
                  <a:pt x="3184064" y="1293363"/>
                </a:lnTo>
                <a:lnTo>
                  <a:pt x="3231557" y="1275881"/>
                </a:lnTo>
                <a:lnTo>
                  <a:pt x="3275197" y="1255755"/>
                </a:lnTo>
                <a:lnTo>
                  <a:pt x="3292208" y="1245992"/>
                </a:lnTo>
                <a:close/>
              </a:path>
              <a:path w="3967479" h="1524635">
                <a:moveTo>
                  <a:pt x="3184064" y="1293363"/>
                </a:moveTo>
                <a:lnTo>
                  <a:pt x="2622051" y="1293363"/>
                </a:lnTo>
                <a:lnTo>
                  <a:pt x="2664590" y="1305843"/>
                </a:lnTo>
                <a:lnTo>
                  <a:pt x="2708952" y="1316200"/>
                </a:lnTo>
                <a:lnTo>
                  <a:pt x="2754846" y="1324383"/>
                </a:lnTo>
                <a:lnTo>
                  <a:pt x="2801977" y="1330344"/>
                </a:lnTo>
                <a:lnTo>
                  <a:pt x="2850055" y="1334033"/>
                </a:lnTo>
                <a:lnTo>
                  <a:pt x="2898784" y="1335400"/>
                </a:lnTo>
                <a:lnTo>
                  <a:pt x="2960682" y="1333802"/>
                </a:lnTo>
                <a:lnTo>
                  <a:pt x="3020542" y="1328600"/>
                </a:lnTo>
                <a:lnTo>
                  <a:pt x="3077961" y="1320000"/>
                </a:lnTo>
                <a:lnTo>
                  <a:pt x="3132538" y="1308210"/>
                </a:lnTo>
                <a:lnTo>
                  <a:pt x="3183870" y="1293434"/>
                </a:lnTo>
                <a:lnTo>
                  <a:pt x="3184064" y="1293363"/>
                </a:lnTo>
                <a:close/>
              </a:path>
              <a:path w="3967479" h="1524635">
                <a:moveTo>
                  <a:pt x="993854" y="133849"/>
                </a:moveTo>
                <a:lnTo>
                  <a:pt x="942339" y="134119"/>
                </a:lnTo>
                <a:lnTo>
                  <a:pt x="890787" y="136647"/>
                </a:lnTo>
                <a:lnTo>
                  <a:pt x="828467" y="142774"/>
                </a:lnTo>
                <a:lnTo>
                  <a:pt x="768794" y="151982"/>
                </a:lnTo>
                <a:lnTo>
                  <a:pt x="712035" y="164088"/>
                </a:lnTo>
                <a:lnTo>
                  <a:pt x="658457" y="178908"/>
                </a:lnTo>
                <a:lnTo>
                  <a:pt x="608325" y="196260"/>
                </a:lnTo>
                <a:lnTo>
                  <a:pt x="561907" y="215958"/>
                </a:lnTo>
                <a:lnTo>
                  <a:pt x="519468" y="237821"/>
                </a:lnTo>
                <a:lnTo>
                  <a:pt x="481276" y="261663"/>
                </a:lnTo>
                <a:lnTo>
                  <a:pt x="447596" y="287301"/>
                </a:lnTo>
                <a:lnTo>
                  <a:pt x="418695" y="314553"/>
                </a:lnTo>
                <a:lnTo>
                  <a:pt x="376295" y="373159"/>
                </a:lnTo>
                <a:lnTo>
                  <a:pt x="356207" y="436013"/>
                </a:lnTo>
                <a:lnTo>
                  <a:pt x="355196" y="468573"/>
                </a:lnTo>
                <a:lnTo>
                  <a:pt x="360562" y="501645"/>
                </a:lnTo>
                <a:lnTo>
                  <a:pt x="357133" y="506344"/>
                </a:lnTo>
                <a:lnTo>
                  <a:pt x="303972" y="511162"/>
                </a:lnTo>
                <a:lnTo>
                  <a:pt x="253094" y="519601"/>
                </a:lnTo>
                <a:lnTo>
                  <a:pt x="205104" y="531457"/>
                </a:lnTo>
                <a:lnTo>
                  <a:pt x="160607" y="546525"/>
                </a:lnTo>
                <a:lnTo>
                  <a:pt x="120206" y="564601"/>
                </a:lnTo>
                <a:lnTo>
                  <a:pt x="84506" y="585481"/>
                </a:lnTo>
                <a:lnTo>
                  <a:pt x="54111" y="608960"/>
                </a:lnTo>
                <a:lnTo>
                  <a:pt x="25972" y="639704"/>
                </a:lnTo>
                <a:lnTo>
                  <a:pt x="0" y="703969"/>
                </a:lnTo>
                <a:lnTo>
                  <a:pt x="1582" y="736308"/>
                </a:lnTo>
                <a:lnTo>
                  <a:pt x="32422" y="798442"/>
                </a:lnTo>
                <a:lnTo>
                  <a:pt x="61094" y="827055"/>
                </a:lnTo>
                <a:lnTo>
                  <a:pt x="98210" y="853243"/>
                </a:lnTo>
                <a:lnTo>
                  <a:pt x="143478" y="876415"/>
                </a:lnTo>
                <a:lnTo>
                  <a:pt x="196605" y="895980"/>
                </a:lnTo>
                <a:lnTo>
                  <a:pt x="144331" y="932397"/>
                </a:lnTo>
                <a:lnTo>
                  <a:pt x="108737" y="973387"/>
                </a:lnTo>
                <a:lnTo>
                  <a:pt x="90789" y="1017424"/>
                </a:lnTo>
                <a:lnTo>
                  <a:pt x="91449" y="1062985"/>
                </a:lnTo>
                <a:lnTo>
                  <a:pt x="121739" y="1121809"/>
                </a:lnTo>
                <a:lnTo>
                  <a:pt x="180826" y="1171933"/>
                </a:lnTo>
                <a:lnTo>
                  <a:pt x="219453" y="1193021"/>
                </a:lnTo>
                <a:lnTo>
                  <a:pt x="263222" y="1211081"/>
                </a:lnTo>
                <a:lnTo>
                  <a:pt x="311447" y="1225827"/>
                </a:lnTo>
                <a:lnTo>
                  <a:pt x="363442" y="1236976"/>
                </a:lnTo>
                <a:lnTo>
                  <a:pt x="418521" y="1244243"/>
                </a:lnTo>
                <a:lnTo>
                  <a:pt x="475998" y="1247343"/>
                </a:lnTo>
                <a:lnTo>
                  <a:pt x="535187" y="1245992"/>
                </a:lnTo>
                <a:lnTo>
                  <a:pt x="3292208" y="1245992"/>
                </a:lnTo>
                <a:lnTo>
                  <a:pt x="3348724" y="1208613"/>
                </a:lnTo>
                <a:lnTo>
                  <a:pt x="3377810" y="1182010"/>
                </a:lnTo>
                <a:lnTo>
                  <a:pt x="3418613" y="1123769"/>
                </a:lnTo>
                <a:lnTo>
                  <a:pt x="3433581" y="1060191"/>
                </a:lnTo>
                <a:lnTo>
                  <a:pt x="3485956" y="1055035"/>
                </a:lnTo>
                <a:lnTo>
                  <a:pt x="3537110" y="1047604"/>
                </a:lnTo>
                <a:lnTo>
                  <a:pt x="3586775" y="1037950"/>
                </a:lnTo>
                <a:lnTo>
                  <a:pt x="3634684" y="1026127"/>
                </a:lnTo>
                <a:lnTo>
                  <a:pt x="3680567" y="1012187"/>
                </a:lnTo>
                <a:lnTo>
                  <a:pt x="3724157" y="996183"/>
                </a:lnTo>
                <a:lnTo>
                  <a:pt x="3775632" y="973072"/>
                </a:lnTo>
                <a:lnTo>
                  <a:pt x="3821143" y="947712"/>
                </a:lnTo>
                <a:lnTo>
                  <a:pt x="3860622" y="920381"/>
                </a:lnTo>
                <a:lnTo>
                  <a:pt x="3894000" y="891359"/>
                </a:lnTo>
                <a:lnTo>
                  <a:pt x="3921205" y="860924"/>
                </a:lnTo>
                <a:lnTo>
                  <a:pt x="3956821" y="796923"/>
                </a:lnTo>
                <a:lnTo>
                  <a:pt x="3966912" y="730605"/>
                </a:lnTo>
                <a:lnTo>
                  <a:pt x="3962212" y="697272"/>
                </a:lnTo>
                <a:lnTo>
                  <a:pt x="3932970" y="631651"/>
                </a:lnTo>
                <a:lnTo>
                  <a:pt x="3908289" y="599918"/>
                </a:lnTo>
                <a:lnTo>
                  <a:pt x="3876808" y="569275"/>
                </a:lnTo>
                <a:lnTo>
                  <a:pt x="3838457" y="539999"/>
                </a:lnTo>
                <a:lnTo>
                  <a:pt x="3844934" y="531740"/>
                </a:lnTo>
                <a:lnTo>
                  <a:pt x="3874043" y="472125"/>
                </a:lnTo>
                <a:lnTo>
                  <a:pt x="3878202" y="438105"/>
                </a:lnTo>
                <a:lnTo>
                  <a:pt x="3873821" y="404661"/>
                </a:lnTo>
                <a:lnTo>
                  <a:pt x="3841071" y="340997"/>
                </a:lnTo>
                <a:lnTo>
                  <a:pt x="3813518" y="311526"/>
                </a:lnTo>
                <a:lnTo>
                  <a:pt x="3779056" y="284130"/>
                </a:lnTo>
                <a:lnTo>
                  <a:pt x="3738094" y="259183"/>
                </a:lnTo>
                <a:lnTo>
                  <a:pt x="3691040" y="237061"/>
                </a:lnTo>
                <a:lnTo>
                  <a:pt x="3638301" y="218137"/>
                </a:lnTo>
                <a:lnTo>
                  <a:pt x="3580286" y="202786"/>
                </a:lnTo>
                <a:lnTo>
                  <a:pt x="3517401" y="191384"/>
                </a:lnTo>
                <a:lnTo>
                  <a:pt x="3510558" y="178176"/>
                </a:lnTo>
                <a:lnTo>
                  <a:pt x="1287408" y="178176"/>
                </a:lnTo>
                <a:lnTo>
                  <a:pt x="1241649" y="165453"/>
                </a:lnTo>
                <a:lnTo>
                  <a:pt x="1194272" y="154828"/>
                </a:lnTo>
                <a:lnTo>
                  <a:pt x="1145540" y="146328"/>
                </a:lnTo>
                <a:lnTo>
                  <a:pt x="1095718" y="139981"/>
                </a:lnTo>
                <a:lnTo>
                  <a:pt x="1045068" y="135812"/>
                </a:lnTo>
                <a:lnTo>
                  <a:pt x="993854" y="133849"/>
                </a:lnTo>
                <a:close/>
              </a:path>
              <a:path w="3967479" h="1524635">
                <a:moveTo>
                  <a:pt x="1735567" y="42123"/>
                </a:moveTo>
                <a:lnTo>
                  <a:pt x="1681563" y="42776"/>
                </a:lnTo>
                <a:lnTo>
                  <a:pt x="1628278" y="46518"/>
                </a:lnTo>
                <a:lnTo>
                  <a:pt x="1576206" y="53272"/>
                </a:lnTo>
                <a:lnTo>
                  <a:pt x="1525846" y="62956"/>
                </a:lnTo>
                <a:lnTo>
                  <a:pt x="1477692" y="75493"/>
                </a:lnTo>
                <a:lnTo>
                  <a:pt x="1432242" y="90802"/>
                </a:lnTo>
                <a:lnTo>
                  <a:pt x="1389992" y="108805"/>
                </a:lnTo>
                <a:lnTo>
                  <a:pt x="1351439" y="129421"/>
                </a:lnTo>
                <a:lnTo>
                  <a:pt x="1317079" y="152571"/>
                </a:lnTo>
                <a:lnTo>
                  <a:pt x="1287408" y="178176"/>
                </a:lnTo>
                <a:lnTo>
                  <a:pt x="3510558" y="178176"/>
                </a:lnTo>
                <a:lnTo>
                  <a:pt x="3497282" y="152554"/>
                </a:lnTo>
                <a:lnTo>
                  <a:pt x="3464935" y="116391"/>
                </a:lnTo>
                <a:lnTo>
                  <a:pt x="3464002" y="115692"/>
                </a:lnTo>
                <a:lnTo>
                  <a:pt x="2062489" y="115692"/>
                </a:lnTo>
                <a:lnTo>
                  <a:pt x="2036407" y="103222"/>
                </a:lnTo>
                <a:lnTo>
                  <a:pt x="1979479" y="81331"/>
                </a:lnTo>
                <a:lnTo>
                  <a:pt x="1896916" y="59502"/>
                </a:lnTo>
                <a:lnTo>
                  <a:pt x="1843739" y="50407"/>
                </a:lnTo>
                <a:lnTo>
                  <a:pt x="1789791" y="44641"/>
                </a:lnTo>
                <a:lnTo>
                  <a:pt x="1735567" y="42123"/>
                </a:lnTo>
                <a:close/>
              </a:path>
              <a:path w="3967479" h="1524635">
                <a:moveTo>
                  <a:pt x="2445948" y="17"/>
                </a:moveTo>
                <a:lnTo>
                  <a:pt x="2394223" y="75"/>
                </a:lnTo>
                <a:lnTo>
                  <a:pt x="2343284" y="3592"/>
                </a:lnTo>
                <a:lnTo>
                  <a:pt x="2293772" y="10457"/>
                </a:lnTo>
                <a:lnTo>
                  <a:pt x="2246327" y="20557"/>
                </a:lnTo>
                <a:lnTo>
                  <a:pt x="2201587" y="33782"/>
                </a:lnTo>
                <a:lnTo>
                  <a:pt x="2160194" y="50019"/>
                </a:lnTo>
                <a:lnTo>
                  <a:pt x="2122787" y="69158"/>
                </a:lnTo>
                <a:lnTo>
                  <a:pt x="2090005" y="91086"/>
                </a:lnTo>
                <a:lnTo>
                  <a:pt x="2062489" y="115692"/>
                </a:lnTo>
                <a:lnTo>
                  <a:pt x="3464002" y="115692"/>
                </a:lnTo>
                <a:lnTo>
                  <a:pt x="3421229" y="83656"/>
                </a:lnTo>
                <a:lnTo>
                  <a:pt x="3418395" y="82164"/>
                </a:lnTo>
                <a:lnTo>
                  <a:pt x="2739145" y="82164"/>
                </a:lnTo>
                <a:lnTo>
                  <a:pt x="2709388" y="63950"/>
                </a:lnTo>
                <a:lnTo>
                  <a:pt x="2639204" y="33569"/>
                </a:lnTo>
                <a:lnTo>
                  <a:pt x="2599445" y="21712"/>
                </a:lnTo>
                <a:lnTo>
                  <a:pt x="2549199" y="10724"/>
                </a:lnTo>
                <a:lnTo>
                  <a:pt x="2497820" y="3529"/>
                </a:lnTo>
                <a:lnTo>
                  <a:pt x="2445948" y="17"/>
                </a:lnTo>
                <a:close/>
              </a:path>
              <a:path w="3967479" h="1524635">
                <a:moveTo>
                  <a:pt x="3068644" y="0"/>
                </a:moveTo>
                <a:lnTo>
                  <a:pt x="3016230" y="2255"/>
                </a:lnTo>
                <a:lnTo>
                  <a:pt x="2964617" y="7713"/>
                </a:lnTo>
                <a:lnTo>
                  <a:pt x="2914393" y="16349"/>
                </a:lnTo>
                <a:lnTo>
                  <a:pt x="2866146" y="28136"/>
                </a:lnTo>
                <a:lnTo>
                  <a:pt x="2820464" y="43051"/>
                </a:lnTo>
                <a:lnTo>
                  <a:pt x="2777934" y="61069"/>
                </a:lnTo>
                <a:lnTo>
                  <a:pt x="2739145" y="82164"/>
                </a:lnTo>
                <a:lnTo>
                  <a:pt x="3418395" y="82164"/>
                </a:lnTo>
                <a:lnTo>
                  <a:pt x="3367033" y="55113"/>
                </a:lnTo>
                <a:lnTo>
                  <a:pt x="3322158" y="37630"/>
                </a:lnTo>
                <a:lnTo>
                  <a:pt x="3274556" y="23500"/>
                </a:lnTo>
                <a:lnTo>
                  <a:pt x="3224815" y="12696"/>
                </a:lnTo>
                <a:lnTo>
                  <a:pt x="3173525" y="5195"/>
                </a:lnTo>
                <a:lnTo>
                  <a:pt x="3121272" y="971"/>
                </a:lnTo>
                <a:lnTo>
                  <a:pt x="306864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4678" y="5100828"/>
            <a:ext cx="84582" cy="84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7298" y="4931028"/>
            <a:ext cx="169290" cy="169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9642" y="4713351"/>
            <a:ext cx="254000" cy="25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3639" y="3291082"/>
            <a:ext cx="3967479" cy="1524635"/>
          </a:xfrm>
          <a:custGeom>
            <a:avLst/>
            <a:gdLst/>
            <a:ahLst/>
            <a:cxnLst/>
            <a:rect l="l" t="t" r="r" b="b"/>
            <a:pathLst>
              <a:path w="3967479" h="1524635">
                <a:moveTo>
                  <a:pt x="360562" y="501645"/>
                </a:moveTo>
                <a:lnTo>
                  <a:pt x="355196" y="468573"/>
                </a:lnTo>
                <a:lnTo>
                  <a:pt x="356207" y="436013"/>
                </a:lnTo>
                <a:lnTo>
                  <a:pt x="363328" y="404147"/>
                </a:lnTo>
                <a:lnTo>
                  <a:pt x="394839" y="343233"/>
                </a:lnTo>
                <a:lnTo>
                  <a:pt x="447596" y="287301"/>
                </a:lnTo>
                <a:lnTo>
                  <a:pt x="481276" y="261663"/>
                </a:lnTo>
                <a:lnTo>
                  <a:pt x="519468" y="237821"/>
                </a:lnTo>
                <a:lnTo>
                  <a:pt x="561907" y="215958"/>
                </a:lnTo>
                <a:lnTo>
                  <a:pt x="608325" y="196260"/>
                </a:lnTo>
                <a:lnTo>
                  <a:pt x="658457" y="178908"/>
                </a:lnTo>
                <a:lnTo>
                  <a:pt x="712035" y="164088"/>
                </a:lnTo>
                <a:lnTo>
                  <a:pt x="768794" y="151982"/>
                </a:lnTo>
                <a:lnTo>
                  <a:pt x="828467" y="142774"/>
                </a:lnTo>
                <a:lnTo>
                  <a:pt x="890787" y="136647"/>
                </a:lnTo>
                <a:lnTo>
                  <a:pt x="942339" y="134119"/>
                </a:lnTo>
                <a:lnTo>
                  <a:pt x="993854" y="133849"/>
                </a:lnTo>
                <a:lnTo>
                  <a:pt x="1045068" y="135812"/>
                </a:lnTo>
                <a:lnTo>
                  <a:pt x="1095718" y="139981"/>
                </a:lnTo>
                <a:lnTo>
                  <a:pt x="1145540" y="146328"/>
                </a:lnTo>
                <a:lnTo>
                  <a:pt x="1194272" y="154828"/>
                </a:lnTo>
                <a:lnTo>
                  <a:pt x="1241649" y="165453"/>
                </a:lnTo>
                <a:lnTo>
                  <a:pt x="1287408" y="178176"/>
                </a:lnTo>
                <a:lnTo>
                  <a:pt x="1317079" y="152571"/>
                </a:lnTo>
                <a:lnTo>
                  <a:pt x="1351439" y="129421"/>
                </a:lnTo>
                <a:lnTo>
                  <a:pt x="1389992" y="108805"/>
                </a:lnTo>
                <a:lnTo>
                  <a:pt x="1432242" y="90802"/>
                </a:lnTo>
                <a:lnTo>
                  <a:pt x="1477692" y="75493"/>
                </a:lnTo>
                <a:lnTo>
                  <a:pt x="1525846" y="62956"/>
                </a:lnTo>
                <a:lnTo>
                  <a:pt x="1576206" y="53272"/>
                </a:lnTo>
                <a:lnTo>
                  <a:pt x="1628278" y="46518"/>
                </a:lnTo>
                <a:lnTo>
                  <a:pt x="1681563" y="42776"/>
                </a:lnTo>
                <a:lnTo>
                  <a:pt x="1735567" y="42123"/>
                </a:lnTo>
                <a:lnTo>
                  <a:pt x="1789791" y="44641"/>
                </a:lnTo>
                <a:lnTo>
                  <a:pt x="1843739" y="50407"/>
                </a:lnTo>
                <a:lnTo>
                  <a:pt x="1896916" y="59502"/>
                </a:lnTo>
                <a:lnTo>
                  <a:pt x="1948824" y="72004"/>
                </a:lnTo>
                <a:lnTo>
                  <a:pt x="2008705" y="91753"/>
                </a:lnTo>
                <a:lnTo>
                  <a:pt x="2062489" y="115692"/>
                </a:lnTo>
                <a:lnTo>
                  <a:pt x="2090005" y="91086"/>
                </a:lnTo>
                <a:lnTo>
                  <a:pt x="2122787" y="69158"/>
                </a:lnTo>
                <a:lnTo>
                  <a:pt x="2160194" y="50019"/>
                </a:lnTo>
                <a:lnTo>
                  <a:pt x="2201587" y="33782"/>
                </a:lnTo>
                <a:lnTo>
                  <a:pt x="2246327" y="20557"/>
                </a:lnTo>
                <a:lnTo>
                  <a:pt x="2293772" y="10457"/>
                </a:lnTo>
                <a:lnTo>
                  <a:pt x="2343284" y="3592"/>
                </a:lnTo>
                <a:lnTo>
                  <a:pt x="2394223" y="75"/>
                </a:lnTo>
                <a:lnTo>
                  <a:pt x="2445948" y="17"/>
                </a:lnTo>
                <a:lnTo>
                  <a:pt x="2497820" y="3529"/>
                </a:lnTo>
                <a:lnTo>
                  <a:pt x="2549199" y="10724"/>
                </a:lnTo>
                <a:lnTo>
                  <a:pt x="2599445" y="21712"/>
                </a:lnTo>
                <a:lnTo>
                  <a:pt x="2639204" y="33569"/>
                </a:lnTo>
                <a:lnTo>
                  <a:pt x="2675963" y="47700"/>
                </a:lnTo>
                <a:lnTo>
                  <a:pt x="2739145" y="82164"/>
                </a:lnTo>
                <a:lnTo>
                  <a:pt x="2777934" y="61069"/>
                </a:lnTo>
                <a:lnTo>
                  <a:pt x="2820464" y="43051"/>
                </a:lnTo>
                <a:lnTo>
                  <a:pt x="2866146" y="28136"/>
                </a:lnTo>
                <a:lnTo>
                  <a:pt x="2914393" y="16349"/>
                </a:lnTo>
                <a:lnTo>
                  <a:pt x="2964617" y="7713"/>
                </a:lnTo>
                <a:lnTo>
                  <a:pt x="3016230" y="2255"/>
                </a:lnTo>
                <a:lnTo>
                  <a:pt x="3068644" y="0"/>
                </a:lnTo>
                <a:lnTo>
                  <a:pt x="3121272" y="971"/>
                </a:lnTo>
                <a:lnTo>
                  <a:pt x="3173525" y="5195"/>
                </a:lnTo>
                <a:lnTo>
                  <a:pt x="3224815" y="12696"/>
                </a:lnTo>
                <a:lnTo>
                  <a:pt x="3274556" y="23500"/>
                </a:lnTo>
                <a:lnTo>
                  <a:pt x="3322158" y="37630"/>
                </a:lnTo>
                <a:lnTo>
                  <a:pt x="3367033" y="55113"/>
                </a:lnTo>
                <a:lnTo>
                  <a:pt x="3421229" y="83656"/>
                </a:lnTo>
                <a:lnTo>
                  <a:pt x="3464935" y="116391"/>
                </a:lnTo>
                <a:lnTo>
                  <a:pt x="3497282" y="152554"/>
                </a:lnTo>
                <a:lnTo>
                  <a:pt x="3517401" y="191384"/>
                </a:lnTo>
                <a:lnTo>
                  <a:pt x="3580286" y="202786"/>
                </a:lnTo>
                <a:lnTo>
                  <a:pt x="3638301" y="218137"/>
                </a:lnTo>
                <a:lnTo>
                  <a:pt x="3691040" y="237061"/>
                </a:lnTo>
                <a:lnTo>
                  <a:pt x="3738094" y="259183"/>
                </a:lnTo>
                <a:lnTo>
                  <a:pt x="3779056" y="284130"/>
                </a:lnTo>
                <a:lnTo>
                  <a:pt x="3813518" y="311526"/>
                </a:lnTo>
                <a:lnTo>
                  <a:pt x="3841071" y="340997"/>
                </a:lnTo>
                <a:lnTo>
                  <a:pt x="3873821" y="404661"/>
                </a:lnTo>
                <a:lnTo>
                  <a:pt x="3878202" y="438105"/>
                </a:lnTo>
                <a:lnTo>
                  <a:pt x="3874043" y="472125"/>
                </a:lnTo>
                <a:lnTo>
                  <a:pt x="3856174" y="514889"/>
                </a:lnTo>
                <a:lnTo>
                  <a:pt x="3838457" y="539999"/>
                </a:lnTo>
                <a:lnTo>
                  <a:pt x="3876808" y="569275"/>
                </a:lnTo>
                <a:lnTo>
                  <a:pt x="3908289" y="599918"/>
                </a:lnTo>
                <a:lnTo>
                  <a:pt x="3932970" y="631651"/>
                </a:lnTo>
                <a:lnTo>
                  <a:pt x="3962212" y="697272"/>
                </a:lnTo>
                <a:lnTo>
                  <a:pt x="3966912" y="730605"/>
                </a:lnTo>
                <a:lnTo>
                  <a:pt x="3965092" y="763914"/>
                </a:lnTo>
                <a:lnTo>
                  <a:pt x="3942169" y="829352"/>
                </a:lnTo>
                <a:lnTo>
                  <a:pt x="3894000" y="891359"/>
                </a:lnTo>
                <a:lnTo>
                  <a:pt x="3860622" y="920381"/>
                </a:lnTo>
                <a:lnTo>
                  <a:pt x="3821143" y="947712"/>
                </a:lnTo>
                <a:lnTo>
                  <a:pt x="3775632" y="973072"/>
                </a:lnTo>
                <a:lnTo>
                  <a:pt x="3724157" y="996183"/>
                </a:lnTo>
                <a:lnTo>
                  <a:pt x="3680567" y="1012187"/>
                </a:lnTo>
                <a:lnTo>
                  <a:pt x="3634684" y="1026127"/>
                </a:lnTo>
                <a:lnTo>
                  <a:pt x="3586775" y="1037950"/>
                </a:lnTo>
                <a:lnTo>
                  <a:pt x="3537110" y="1047604"/>
                </a:lnTo>
                <a:lnTo>
                  <a:pt x="3485956" y="1055035"/>
                </a:lnTo>
                <a:lnTo>
                  <a:pt x="3433581" y="1060191"/>
                </a:lnTo>
                <a:lnTo>
                  <a:pt x="3429527" y="1092544"/>
                </a:lnTo>
                <a:lnTo>
                  <a:pt x="3401240" y="1153659"/>
                </a:lnTo>
                <a:lnTo>
                  <a:pt x="3348724" y="1208613"/>
                </a:lnTo>
                <a:lnTo>
                  <a:pt x="3314386" y="1233264"/>
                </a:lnTo>
                <a:lnTo>
                  <a:pt x="3275197" y="1255755"/>
                </a:lnTo>
                <a:lnTo>
                  <a:pt x="3231557" y="1275881"/>
                </a:lnTo>
                <a:lnTo>
                  <a:pt x="3183870" y="1293434"/>
                </a:lnTo>
                <a:lnTo>
                  <a:pt x="3132538" y="1308210"/>
                </a:lnTo>
                <a:lnTo>
                  <a:pt x="3077961" y="1320000"/>
                </a:lnTo>
                <a:lnTo>
                  <a:pt x="3020542" y="1328600"/>
                </a:lnTo>
                <a:lnTo>
                  <a:pt x="2960682" y="1333802"/>
                </a:lnTo>
                <a:lnTo>
                  <a:pt x="2898784" y="1335400"/>
                </a:lnTo>
                <a:lnTo>
                  <a:pt x="2850055" y="1334033"/>
                </a:lnTo>
                <a:lnTo>
                  <a:pt x="2801977" y="1330344"/>
                </a:lnTo>
                <a:lnTo>
                  <a:pt x="2754846" y="1324383"/>
                </a:lnTo>
                <a:lnTo>
                  <a:pt x="2708952" y="1316200"/>
                </a:lnTo>
                <a:lnTo>
                  <a:pt x="2664590" y="1305843"/>
                </a:lnTo>
                <a:lnTo>
                  <a:pt x="2622051" y="1293363"/>
                </a:lnTo>
                <a:lnTo>
                  <a:pt x="2603283" y="1321297"/>
                </a:lnTo>
                <a:lnTo>
                  <a:pt x="2553142" y="1372711"/>
                </a:lnTo>
                <a:lnTo>
                  <a:pt x="2522313" y="1396036"/>
                </a:lnTo>
                <a:lnTo>
                  <a:pt x="2488009" y="1417672"/>
                </a:lnTo>
                <a:lnTo>
                  <a:pt x="2450503" y="1437541"/>
                </a:lnTo>
                <a:lnTo>
                  <a:pt x="2410066" y="1455567"/>
                </a:lnTo>
                <a:lnTo>
                  <a:pt x="2366971" y="1471674"/>
                </a:lnTo>
                <a:lnTo>
                  <a:pt x="2321490" y="1485784"/>
                </a:lnTo>
                <a:lnTo>
                  <a:pt x="2273896" y="1497821"/>
                </a:lnTo>
                <a:lnTo>
                  <a:pt x="2224462" y="1507708"/>
                </a:lnTo>
                <a:lnTo>
                  <a:pt x="2173459" y="1515369"/>
                </a:lnTo>
                <a:lnTo>
                  <a:pt x="2121161" y="1520726"/>
                </a:lnTo>
                <a:lnTo>
                  <a:pt x="2067839" y="1523703"/>
                </a:lnTo>
                <a:lnTo>
                  <a:pt x="2013766" y="1524224"/>
                </a:lnTo>
                <a:lnTo>
                  <a:pt x="1959214" y="1522211"/>
                </a:lnTo>
                <a:lnTo>
                  <a:pt x="1904456" y="1517589"/>
                </a:lnTo>
                <a:lnTo>
                  <a:pt x="1849764" y="1510279"/>
                </a:lnTo>
                <a:lnTo>
                  <a:pt x="1792183" y="1499455"/>
                </a:lnTo>
                <a:lnTo>
                  <a:pt x="1737242" y="1485799"/>
                </a:lnTo>
                <a:lnTo>
                  <a:pt x="1685292" y="1469448"/>
                </a:lnTo>
                <a:lnTo>
                  <a:pt x="1636689" y="1450540"/>
                </a:lnTo>
                <a:lnTo>
                  <a:pt x="1591784" y="1429212"/>
                </a:lnTo>
                <a:lnTo>
                  <a:pt x="1550932" y="1405603"/>
                </a:lnTo>
                <a:lnTo>
                  <a:pt x="1514484" y="1379850"/>
                </a:lnTo>
                <a:lnTo>
                  <a:pt x="1465945" y="1393861"/>
                </a:lnTo>
                <a:lnTo>
                  <a:pt x="1416265" y="1405687"/>
                </a:lnTo>
                <a:lnTo>
                  <a:pt x="1365660" y="1415356"/>
                </a:lnTo>
                <a:lnTo>
                  <a:pt x="1314347" y="1422896"/>
                </a:lnTo>
                <a:lnTo>
                  <a:pt x="1262540" y="1428335"/>
                </a:lnTo>
                <a:lnTo>
                  <a:pt x="1210456" y="1431703"/>
                </a:lnTo>
                <a:lnTo>
                  <a:pt x="1158311" y="1433026"/>
                </a:lnTo>
                <a:lnTo>
                  <a:pt x="1106319" y="1432333"/>
                </a:lnTo>
                <a:lnTo>
                  <a:pt x="1054698" y="1429652"/>
                </a:lnTo>
                <a:lnTo>
                  <a:pt x="1003664" y="1425012"/>
                </a:lnTo>
                <a:lnTo>
                  <a:pt x="953430" y="1418441"/>
                </a:lnTo>
                <a:lnTo>
                  <a:pt x="904215" y="1409967"/>
                </a:lnTo>
                <a:lnTo>
                  <a:pt x="856233" y="1399619"/>
                </a:lnTo>
                <a:lnTo>
                  <a:pt x="809700" y="1387423"/>
                </a:lnTo>
                <a:lnTo>
                  <a:pt x="764833" y="1373410"/>
                </a:lnTo>
                <a:lnTo>
                  <a:pt x="721846" y="1357606"/>
                </a:lnTo>
                <a:lnTo>
                  <a:pt x="680956" y="1340040"/>
                </a:lnTo>
                <a:lnTo>
                  <a:pt x="642379" y="1320741"/>
                </a:lnTo>
                <a:lnTo>
                  <a:pt x="606330" y="1299736"/>
                </a:lnTo>
                <a:lnTo>
                  <a:pt x="573025" y="1277054"/>
                </a:lnTo>
                <a:lnTo>
                  <a:pt x="542680" y="1252723"/>
                </a:lnTo>
                <a:lnTo>
                  <a:pt x="537727" y="1248151"/>
                </a:lnTo>
                <a:lnTo>
                  <a:pt x="535187" y="1245992"/>
                </a:lnTo>
                <a:lnTo>
                  <a:pt x="475998" y="1247343"/>
                </a:lnTo>
                <a:lnTo>
                  <a:pt x="418521" y="1244243"/>
                </a:lnTo>
                <a:lnTo>
                  <a:pt x="363442" y="1236976"/>
                </a:lnTo>
                <a:lnTo>
                  <a:pt x="311447" y="1225827"/>
                </a:lnTo>
                <a:lnTo>
                  <a:pt x="263222" y="1211081"/>
                </a:lnTo>
                <a:lnTo>
                  <a:pt x="219453" y="1193021"/>
                </a:lnTo>
                <a:lnTo>
                  <a:pt x="180826" y="1171933"/>
                </a:lnTo>
                <a:lnTo>
                  <a:pt x="148026" y="1148101"/>
                </a:lnTo>
                <a:lnTo>
                  <a:pt x="102652" y="1093342"/>
                </a:lnTo>
                <a:lnTo>
                  <a:pt x="90789" y="1017424"/>
                </a:lnTo>
                <a:lnTo>
                  <a:pt x="108737" y="973387"/>
                </a:lnTo>
                <a:lnTo>
                  <a:pt x="144331" y="932397"/>
                </a:lnTo>
                <a:lnTo>
                  <a:pt x="196605" y="895980"/>
                </a:lnTo>
                <a:lnTo>
                  <a:pt x="143478" y="876415"/>
                </a:lnTo>
                <a:lnTo>
                  <a:pt x="98210" y="853243"/>
                </a:lnTo>
                <a:lnTo>
                  <a:pt x="61094" y="827055"/>
                </a:lnTo>
                <a:lnTo>
                  <a:pt x="32422" y="798442"/>
                </a:lnTo>
                <a:lnTo>
                  <a:pt x="1582" y="736308"/>
                </a:lnTo>
                <a:lnTo>
                  <a:pt x="0" y="703969"/>
                </a:lnTo>
                <a:lnTo>
                  <a:pt x="8032" y="671570"/>
                </a:lnTo>
                <a:lnTo>
                  <a:pt x="54111" y="608960"/>
                </a:lnTo>
                <a:lnTo>
                  <a:pt x="84506" y="585481"/>
                </a:lnTo>
                <a:lnTo>
                  <a:pt x="120206" y="564601"/>
                </a:lnTo>
                <a:lnTo>
                  <a:pt x="160607" y="546525"/>
                </a:lnTo>
                <a:lnTo>
                  <a:pt x="205104" y="531457"/>
                </a:lnTo>
                <a:lnTo>
                  <a:pt x="253094" y="519601"/>
                </a:lnTo>
                <a:lnTo>
                  <a:pt x="303972" y="511162"/>
                </a:lnTo>
                <a:lnTo>
                  <a:pt x="357133" y="506344"/>
                </a:lnTo>
                <a:lnTo>
                  <a:pt x="360562" y="50164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8582" y="5094732"/>
            <a:ext cx="96774" cy="967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1203" y="4924933"/>
            <a:ext cx="181483" cy="181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9642" y="4713351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254000" y="127000"/>
                </a:moveTo>
                <a:lnTo>
                  <a:pt x="244014" y="176418"/>
                </a:lnTo>
                <a:lnTo>
                  <a:pt x="216789" y="216789"/>
                </a:lnTo>
                <a:lnTo>
                  <a:pt x="176418" y="244014"/>
                </a:lnTo>
                <a:lnTo>
                  <a:pt x="127000" y="254000"/>
                </a:lnTo>
                <a:lnTo>
                  <a:pt x="77527" y="244014"/>
                </a:lnTo>
                <a:lnTo>
                  <a:pt x="37163" y="216789"/>
                </a:lnTo>
                <a:lnTo>
                  <a:pt x="9967" y="176418"/>
                </a:lnTo>
                <a:lnTo>
                  <a:pt x="0" y="127000"/>
                </a:lnTo>
                <a:lnTo>
                  <a:pt x="9967" y="77581"/>
                </a:lnTo>
                <a:lnTo>
                  <a:pt x="37163" y="37211"/>
                </a:lnTo>
                <a:lnTo>
                  <a:pt x="77527" y="9985"/>
                </a:lnTo>
                <a:lnTo>
                  <a:pt x="127000" y="0"/>
                </a:lnTo>
                <a:lnTo>
                  <a:pt x="176418" y="9985"/>
                </a:lnTo>
                <a:lnTo>
                  <a:pt x="216789" y="37211"/>
                </a:lnTo>
                <a:lnTo>
                  <a:pt x="244014" y="77581"/>
                </a:lnTo>
                <a:lnTo>
                  <a:pt x="254000" y="127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4564" y="4181094"/>
            <a:ext cx="232410" cy="28575"/>
          </a:xfrm>
          <a:custGeom>
            <a:avLst/>
            <a:gdLst/>
            <a:ahLst/>
            <a:cxnLst/>
            <a:rect l="l" t="t" r="r" b="b"/>
            <a:pathLst>
              <a:path w="232410" h="28575">
                <a:moveTo>
                  <a:pt x="232283" y="28066"/>
                </a:moveTo>
                <a:lnTo>
                  <a:pt x="183753" y="28537"/>
                </a:lnTo>
                <a:lnTo>
                  <a:pt x="135742" y="25886"/>
                </a:lnTo>
                <a:lnTo>
                  <a:pt x="88767" y="20194"/>
                </a:lnTo>
                <a:lnTo>
                  <a:pt x="43347" y="11538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0225" y="4516882"/>
            <a:ext cx="102235" cy="13970"/>
          </a:xfrm>
          <a:custGeom>
            <a:avLst/>
            <a:gdLst/>
            <a:ahLst/>
            <a:cxnLst/>
            <a:rect l="l" t="t" r="r" b="b"/>
            <a:pathLst>
              <a:path w="102235" h="13970">
                <a:moveTo>
                  <a:pt x="101727" y="0"/>
                </a:moveTo>
                <a:lnTo>
                  <a:pt x="76973" y="4693"/>
                </a:lnTo>
                <a:lnTo>
                  <a:pt x="51720" y="8493"/>
                </a:lnTo>
                <a:lnTo>
                  <a:pt x="26038" y="11412"/>
                </a:lnTo>
                <a:lnTo>
                  <a:pt x="0" y="1346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26530" y="460336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61341" y="61340"/>
                </a:moveTo>
                <a:lnTo>
                  <a:pt x="43701" y="46702"/>
                </a:lnTo>
                <a:lnTo>
                  <a:pt x="27574" y="31575"/>
                </a:lnTo>
                <a:lnTo>
                  <a:pt x="12995" y="15996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6072" y="4511675"/>
            <a:ext cx="24765" cy="67310"/>
          </a:xfrm>
          <a:custGeom>
            <a:avLst/>
            <a:gdLst/>
            <a:ahLst/>
            <a:cxnLst/>
            <a:rect l="l" t="t" r="r" b="b"/>
            <a:pathLst>
              <a:path w="24765" h="67310">
                <a:moveTo>
                  <a:pt x="24384" y="0"/>
                </a:moveTo>
                <a:lnTo>
                  <a:pt x="20859" y="17089"/>
                </a:lnTo>
                <a:lnTo>
                  <a:pt x="15621" y="34036"/>
                </a:lnTo>
                <a:lnTo>
                  <a:pt x="8667" y="50792"/>
                </a:lnTo>
                <a:lnTo>
                  <a:pt x="0" y="6731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06867" y="4095496"/>
            <a:ext cx="298450" cy="252095"/>
          </a:xfrm>
          <a:custGeom>
            <a:avLst/>
            <a:gdLst/>
            <a:ahLst/>
            <a:cxnLst/>
            <a:rect l="l" t="t" r="r" b="b"/>
            <a:pathLst>
              <a:path w="298450" h="252095">
                <a:moveTo>
                  <a:pt x="0" y="0"/>
                </a:moveTo>
                <a:lnTo>
                  <a:pt x="58680" y="17454"/>
                </a:lnTo>
                <a:lnTo>
                  <a:pt x="111935" y="38344"/>
                </a:lnTo>
                <a:lnTo>
                  <a:pt x="159352" y="62324"/>
                </a:lnTo>
                <a:lnTo>
                  <a:pt x="200519" y="89047"/>
                </a:lnTo>
                <a:lnTo>
                  <a:pt x="235024" y="118169"/>
                </a:lnTo>
                <a:lnTo>
                  <a:pt x="262457" y="149342"/>
                </a:lnTo>
                <a:lnTo>
                  <a:pt x="282404" y="182221"/>
                </a:lnTo>
                <a:lnTo>
                  <a:pt x="294454" y="216460"/>
                </a:lnTo>
                <a:lnTo>
                  <a:pt x="298195" y="25171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7478" y="3827398"/>
            <a:ext cx="132715" cy="94615"/>
          </a:xfrm>
          <a:custGeom>
            <a:avLst/>
            <a:gdLst/>
            <a:ahLst/>
            <a:cxnLst/>
            <a:rect l="l" t="t" r="r" b="b"/>
            <a:pathLst>
              <a:path w="132715" h="94614">
                <a:moveTo>
                  <a:pt x="132715" y="0"/>
                </a:moveTo>
                <a:lnTo>
                  <a:pt x="107531" y="26513"/>
                </a:lnTo>
                <a:lnTo>
                  <a:pt x="76787" y="51228"/>
                </a:lnTo>
                <a:lnTo>
                  <a:pt x="40828" y="73919"/>
                </a:lnTo>
                <a:lnTo>
                  <a:pt x="0" y="9436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1550" y="3477133"/>
            <a:ext cx="7620" cy="45085"/>
          </a:xfrm>
          <a:custGeom>
            <a:avLst/>
            <a:gdLst/>
            <a:ahLst/>
            <a:cxnLst/>
            <a:rect l="l" t="t" r="r" b="b"/>
            <a:pathLst>
              <a:path w="7620" h="45085">
                <a:moveTo>
                  <a:pt x="0" y="0"/>
                </a:moveTo>
                <a:lnTo>
                  <a:pt x="3307" y="11090"/>
                </a:lnTo>
                <a:lnTo>
                  <a:pt x="5603" y="22240"/>
                </a:lnTo>
                <a:lnTo>
                  <a:pt x="6875" y="33414"/>
                </a:lnTo>
                <a:lnTo>
                  <a:pt x="7112" y="4457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43570" y="3368294"/>
            <a:ext cx="67945" cy="57150"/>
          </a:xfrm>
          <a:custGeom>
            <a:avLst/>
            <a:gdLst/>
            <a:ahLst/>
            <a:cxnLst/>
            <a:rect l="l" t="t" r="r" b="b"/>
            <a:pathLst>
              <a:path w="67945" h="57150">
                <a:moveTo>
                  <a:pt x="0" y="56895"/>
                </a:moveTo>
                <a:lnTo>
                  <a:pt x="13991" y="41737"/>
                </a:lnTo>
                <a:lnTo>
                  <a:pt x="30019" y="27162"/>
                </a:lnTo>
                <a:lnTo>
                  <a:pt x="48023" y="13229"/>
                </a:lnTo>
                <a:lnTo>
                  <a:pt x="679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7301" y="3403219"/>
            <a:ext cx="33020" cy="49530"/>
          </a:xfrm>
          <a:custGeom>
            <a:avLst/>
            <a:gdLst/>
            <a:ahLst/>
            <a:cxnLst/>
            <a:rect l="l" t="t" r="r" b="b"/>
            <a:pathLst>
              <a:path w="33020" h="49529">
                <a:moveTo>
                  <a:pt x="0" y="49021"/>
                </a:moveTo>
                <a:lnTo>
                  <a:pt x="5996" y="36379"/>
                </a:lnTo>
                <a:lnTo>
                  <a:pt x="13493" y="23987"/>
                </a:lnTo>
                <a:lnTo>
                  <a:pt x="22467" y="11856"/>
                </a:lnTo>
                <a:lnTo>
                  <a:pt x="3289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60540" y="3468878"/>
            <a:ext cx="119380" cy="47625"/>
          </a:xfrm>
          <a:custGeom>
            <a:avLst/>
            <a:gdLst/>
            <a:ahLst/>
            <a:cxnLst/>
            <a:rect l="l" t="t" r="r" b="b"/>
            <a:pathLst>
              <a:path w="119379" h="47625">
                <a:moveTo>
                  <a:pt x="0" y="0"/>
                </a:moveTo>
                <a:lnTo>
                  <a:pt x="31849" y="10477"/>
                </a:lnTo>
                <a:lnTo>
                  <a:pt x="62388" y="21907"/>
                </a:lnTo>
                <a:lnTo>
                  <a:pt x="91547" y="34290"/>
                </a:lnTo>
                <a:lnTo>
                  <a:pt x="119252" y="4762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34203" y="3792728"/>
            <a:ext cx="20955" cy="50165"/>
          </a:xfrm>
          <a:custGeom>
            <a:avLst/>
            <a:gdLst/>
            <a:ahLst/>
            <a:cxnLst/>
            <a:rect l="l" t="t" r="r" b="b"/>
            <a:pathLst>
              <a:path w="20954" h="50164">
                <a:moveTo>
                  <a:pt x="20828" y="50038"/>
                </a:moveTo>
                <a:lnTo>
                  <a:pt x="14162" y="37683"/>
                </a:lnTo>
                <a:lnTo>
                  <a:pt x="8461" y="25209"/>
                </a:lnTo>
                <a:lnTo>
                  <a:pt x="3736" y="12640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25210" y="3462480"/>
            <a:ext cx="258572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000" b="1" spc="10" dirty="0">
                <a:latin typeface="微软雅黑"/>
                <a:cs typeface="微软雅黑"/>
              </a:rPr>
              <a:t>如何在计算机上实现</a:t>
            </a:r>
            <a:endParaRPr sz="2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b="1" spc="10" dirty="0">
                <a:latin typeface="微软雅黑"/>
                <a:cs typeface="微软雅黑"/>
              </a:rPr>
              <a:t>对有向图的拓扑排序？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31408" y="5209032"/>
            <a:ext cx="788669" cy="4701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00556" y="5191125"/>
            <a:ext cx="775970" cy="457200"/>
          </a:xfrm>
          <a:custGeom>
            <a:avLst/>
            <a:gdLst/>
            <a:ahLst/>
            <a:cxnLst/>
            <a:rect l="l" t="t" r="r" b="b"/>
            <a:pathLst>
              <a:path w="775970" h="457200">
                <a:moveTo>
                  <a:pt x="198745" y="352678"/>
                </a:moveTo>
                <a:lnTo>
                  <a:pt x="154723" y="355647"/>
                </a:lnTo>
                <a:lnTo>
                  <a:pt x="94605" y="364616"/>
                </a:lnTo>
                <a:lnTo>
                  <a:pt x="38502" y="381392"/>
                </a:lnTo>
                <a:lnTo>
                  <a:pt x="6213" y="407758"/>
                </a:lnTo>
                <a:lnTo>
                  <a:pt x="0" y="421934"/>
                </a:lnTo>
                <a:lnTo>
                  <a:pt x="1561" y="433371"/>
                </a:lnTo>
                <a:lnTo>
                  <a:pt x="48178" y="452040"/>
                </a:lnTo>
                <a:lnTo>
                  <a:pt x="97399" y="457200"/>
                </a:lnTo>
                <a:lnTo>
                  <a:pt x="119897" y="456442"/>
                </a:lnTo>
                <a:lnTo>
                  <a:pt x="175230" y="450379"/>
                </a:lnTo>
                <a:lnTo>
                  <a:pt x="239613" y="437920"/>
                </a:lnTo>
                <a:lnTo>
                  <a:pt x="285472" y="417055"/>
                </a:lnTo>
                <a:lnTo>
                  <a:pt x="306947" y="389753"/>
                </a:lnTo>
                <a:lnTo>
                  <a:pt x="305790" y="378521"/>
                </a:lnTo>
                <a:lnTo>
                  <a:pt x="256770" y="358626"/>
                </a:lnTo>
                <a:lnTo>
                  <a:pt x="217007" y="353343"/>
                </a:lnTo>
                <a:lnTo>
                  <a:pt x="198745" y="352678"/>
                </a:lnTo>
                <a:close/>
              </a:path>
              <a:path w="775970" h="457200">
                <a:moveTo>
                  <a:pt x="731137" y="32384"/>
                </a:moveTo>
                <a:lnTo>
                  <a:pt x="485765" y="32384"/>
                </a:lnTo>
                <a:lnTo>
                  <a:pt x="519221" y="33480"/>
                </a:lnTo>
                <a:lnTo>
                  <a:pt x="547010" y="38099"/>
                </a:lnTo>
                <a:lnTo>
                  <a:pt x="569132" y="46243"/>
                </a:lnTo>
                <a:lnTo>
                  <a:pt x="585598" y="57927"/>
                </a:lnTo>
                <a:lnTo>
                  <a:pt x="595112" y="71344"/>
                </a:lnTo>
                <a:lnTo>
                  <a:pt x="596445" y="84788"/>
                </a:lnTo>
                <a:lnTo>
                  <a:pt x="589587" y="98256"/>
                </a:lnTo>
                <a:lnTo>
                  <a:pt x="549515" y="126188"/>
                </a:lnTo>
                <a:lnTo>
                  <a:pt x="512562" y="142605"/>
                </a:lnTo>
                <a:lnTo>
                  <a:pt x="463702" y="160998"/>
                </a:lnTo>
                <a:lnTo>
                  <a:pt x="333331" y="204640"/>
                </a:lnTo>
                <a:lnTo>
                  <a:pt x="277405" y="228187"/>
                </a:lnTo>
                <a:lnTo>
                  <a:pt x="235172" y="251971"/>
                </a:lnTo>
                <a:lnTo>
                  <a:pt x="206619" y="275970"/>
                </a:lnTo>
                <a:lnTo>
                  <a:pt x="192928" y="297497"/>
                </a:lnTo>
                <a:lnTo>
                  <a:pt x="195300" y="313880"/>
                </a:lnTo>
                <a:lnTo>
                  <a:pt x="213744" y="325119"/>
                </a:lnTo>
                <a:lnTo>
                  <a:pt x="248275" y="331215"/>
                </a:lnTo>
                <a:lnTo>
                  <a:pt x="284290" y="303190"/>
                </a:lnTo>
                <a:lnTo>
                  <a:pt x="324141" y="277659"/>
                </a:lnTo>
                <a:lnTo>
                  <a:pt x="367829" y="254619"/>
                </a:lnTo>
                <a:lnTo>
                  <a:pt x="415360" y="234065"/>
                </a:lnTo>
                <a:lnTo>
                  <a:pt x="466735" y="215995"/>
                </a:lnTo>
                <a:lnTo>
                  <a:pt x="521960" y="200405"/>
                </a:lnTo>
                <a:lnTo>
                  <a:pt x="585952" y="183123"/>
                </a:lnTo>
                <a:lnTo>
                  <a:pt x="640618" y="165719"/>
                </a:lnTo>
                <a:lnTo>
                  <a:pt x="685957" y="148193"/>
                </a:lnTo>
                <a:lnTo>
                  <a:pt x="721969" y="130545"/>
                </a:lnTo>
                <a:lnTo>
                  <a:pt x="769250" y="91535"/>
                </a:lnTo>
                <a:lnTo>
                  <a:pt x="775785" y="72199"/>
                </a:lnTo>
                <a:lnTo>
                  <a:pt x="768246" y="54768"/>
                </a:lnTo>
                <a:lnTo>
                  <a:pt x="746623" y="39242"/>
                </a:lnTo>
                <a:lnTo>
                  <a:pt x="731137" y="32384"/>
                </a:lnTo>
                <a:close/>
              </a:path>
              <a:path w="775970" h="457200">
                <a:moveTo>
                  <a:pt x="532374" y="0"/>
                </a:moveTo>
                <a:lnTo>
                  <a:pt x="487876" y="1333"/>
                </a:lnTo>
                <a:lnTo>
                  <a:pt x="440807" y="4571"/>
                </a:lnTo>
                <a:lnTo>
                  <a:pt x="392560" y="9882"/>
                </a:lnTo>
                <a:lnTo>
                  <a:pt x="344398" y="17430"/>
                </a:lnTo>
                <a:lnTo>
                  <a:pt x="296306" y="27217"/>
                </a:lnTo>
                <a:lnTo>
                  <a:pt x="248275" y="39242"/>
                </a:lnTo>
                <a:lnTo>
                  <a:pt x="204150" y="52506"/>
                </a:lnTo>
                <a:lnTo>
                  <a:pt x="167598" y="65817"/>
                </a:lnTo>
                <a:lnTo>
                  <a:pt x="117211" y="92582"/>
                </a:lnTo>
                <a:lnTo>
                  <a:pt x="94297" y="126140"/>
                </a:lnTo>
                <a:lnTo>
                  <a:pt x="99939" y="134238"/>
                </a:lnTo>
                <a:lnTo>
                  <a:pt x="110799" y="140666"/>
                </a:lnTo>
                <a:lnTo>
                  <a:pt x="125291" y="145272"/>
                </a:lnTo>
                <a:lnTo>
                  <a:pt x="143426" y="148044"/>
                </a:lnTo>
                <a:lnTo>
                  <a:pt x="165217" y="148970"/>
                </a:lnTo>
                <a:lnTo>
                  <a:pt x="188003" y="148326"/>
                </a:lnTo>
                <a:lnTo>
                  <a:pt x="228528" y="143130"/>
                </a:lnTo>
                <a:lnTo>
                  <a:pt x="275008" y="126841"/>
                </a:lnTo>
                <a:lnTo>
                  <a:pt x="278374" y="86867"/>
                </a:lnTo>
                <a:lnTo>
                  <a:pt x="268634" y="84770"/>
                </a:lnTo>
                <a:lnTo>
                  <a:pt x="263610" y="82089"/>
                </a:lnTo>
                <a:lnTo>
                  <a:pt x="317576" y="57911"/>
                </a:lnTo>
                <a:lnTo>
                  <a:pt x="380591" y="42832"/>
                </a:lnTo>
                <a:lnTo>
                  <a:pt x="449881" y="33930"/>
                </a:lnTo>
                <a:lnTo>
                  <a:pt x="485765" y="32384"/>
                </a:lnTo>
                <a:lnTo>
                  <a:pt x="731137" y="32384"/>
                </a:lnTo>
                <a:lnTo>
                  <a:pt x="716879" y="26070"/>
                </a:lnTo>
                <a:lnTo>
                  <a:pt x="650343" y="8060"/>
                </a:lnTo>
                <a:lnTo>
                  <a:pt x="594238" y="1678"/>
                </a:lnTo>
                <a:lnTo>
                  <a:pt x="553662" y="67"/>
                </a:lnTo>
                <a:lnTo>
                  <a:pt x="532374" y="0"/>
                </a:lnTo>
                <a:close/>
              </a:path>
            </a:pathLst>
          </a:custGeom>
          <a:solidFill>
            <a:srgbClr val="66FF6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00556" y="5543803"/>
            <a:ext cx="307340" cy="104775"/>
          </a:xfrm>
          <a:custGeom>
            <a:avLst/>
            <a:gdLst/>
            <a:ahLst/>
            <a:cxnLst/>
            <a:rect l="l" t="t" r="r" b="b"/>
            <a:pathLst>
              <a:path w="307339" h="104775">
                <a:moveTo>
                  <a:pt x="198745" y="0"/>
                </a:moveTo>
                <a:lnTo>
                  <a:pt x="256770" y="5947"/>
                </a:lnTo>
                <a:lnTo>
                  <a:pt x="296227" y="16990"/>
                </a:lnTo>
                <a:lnTo>
                  <a:pt x="306947" y="37074"/>
                </a:lnTo>
                <a:lnTo>
                  <a:pt x="299710" y="50660"/>
                </a:lnTo>
                <a:lnTo>
                  <a:pt x="265435" y="75903"/>
                </a:lnTo>
                <a:lnTo>
                  <a:pt x="208016" y="92392"/>
                </a:lnTo>
                <a:lnTo>
                  <a:pt x="145849" y="101490"/>
                </a:lnTo>
                <a:lnTo>
                  <a:pt x="97399" y="104521"/>
                </a:lnTo>
                <a:lnTo>
                  <a:pt x="82849" y="103947"/>
                </a:lnTo>
                <a:lnTo>
                  <a:pt x="28057" y="95351"/>
                </a:lnTo>
                <a:lnTo>
                  <a:pt x="0" y="69255"/>
                </a:lnTo>
                <a:lnTo>
                  <a:pt x="6213" y="55079"/>
                </a:lnTo>
                <a:lnTo>
                  <a:pt x="38502" y="28713"/>
                </a:lnTo>
                <a:lnTo>
                  <a:pt x="94605" y="11938"/>
                </a:lnTo>
                <a:lnTo>
                  <a:pt x="154723" y="2968"/>
                </a:lnTo>
                <a:lnTo>
                  <a:pt x="198745" y="0"/>
                </a:lnTo>
                <a:close/>
              </a:path>
            </a:pathLst>
          </a:custGeom>
          <a:ln w="121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94854" y="5191125"/>
            <a:ext cx="681990" cy="331470"/>
          </a:xfrm>
          <a:custGeom>
            <a:avLst/>
            <a:gdLst/>
            <a:ahLst/>
            <a:cxnLst/>
            <a:rect l="l" t="t" r="r" b="b"/>
            <a:pathLst>
              <a:path w="681990" h="331470">
                <a:moveTo>
                  <a:pt x="438076" y="0"/>
                </a:moveTo>
                <a:lnTo>
                  <a:pt x="479986" y="634"/>
                </a:lnTo>
                <a:lnTo>
                  <a:pt x="519229" y="3174"/>
                </a:lnTo>
                <a:lnTo>
                  <a:pt x="590492" y="15684"/>
                </a:lnTo>
                <a:lnTo>
                  <a:pt x="652325" y="39242"/>
                </a:lnTo>
                <a:lnTo>
                  <a:pt x="681487" y="72199"/>
                </a:lnTo>
                <a:lnTo>
                  <a:pt x="674953" y="91535"/>
                </a:lnTo>
                <a:lnTo>
                  <a:pt x="627672" y="130545"/>
                </a:lnTo>
                <a:lnTo>
                  <a:pt x="591660" y="148193"/>
                </a:lnTo>
                <a:lnTo>
                  <a:pt x="546321" y="165719"/>
                </a:lnTo>
                <a:lnTo>
                  <a:pt x="491655" y="183123"/>
                </a:lnTo>
                <a:lnTo>
                  <a:pt x="427662" y="200405"/>
                </a:lnTo>
                <a:lnTo>
                  <a:pt x="372438" y="215995"/>
                </a:lnTo>
                <a:lnTo>
                  <a:pt x="321062" y="234065"/>
                </a:lnTo>
                <a:lnTo>
                  <a:pt x="273532" y="254619"/>
                </a:lnTo>
                <a:lnTo>
                  <a:pt x="229843" y="277659"/>
                </a:lnTo>
                <a:lnTo>
                  <a:pt x="189993" y="303190"/>
                </a:lnTo>
                <a:lnTo>
                  <a:pt x="153977" y="331215"/>
                </a:lnTo>
                <a:lnTo>
                  <a:pt x="119447" y="325119"/>
                </a:lnTo>
                <a:lnTo>
                  <a:pt x="101002" y="313880"/>
                </a:lnTo>
                <a:lnTo>
                  <a:pt x="98631" y="297497"/>
                </a:lnTo>
                <a:lnTo>
                  <a:pt x="112321" y="275970"/>
                </a:lnTo>
                <a:lnTo>
                  <a:pt x="140874" y="251971"/>
                </a:lnTo>
                <a:lnTo>
                  <a:pt x="183108" y="228187"/>
                </a:lnTo>
                <a:lnTo>
                  <a:pt x="239033" y="204640"/>
                </a:lnTo>
                <a:lnTo>
                  <a:pt x="308663" y="181355"/>
                </a:lnTo>
                <a:lnTo>
                  <a:pt x="369405" y="160998"/>
                </a:lnTo>
                <a:lnTo>
                  <a:pt x="418264" y="142605"/>
                </a:lnTo>
                <a:lnTo>
                  <a:pt x="455217" y="126188"/>
                </a:lnTo>
                <a:lnTo>
                  <a:pt x="495290" y="98256"/>
                </a:lnTo>
                <a:lnTo>
                  <a:pt x="502148" y="84788"/>
                </a:lnTo>
                <a:lnTo>
                  <a:pt x="500814" y="71344"/>
                </a:lnTo>
                <a:lnTo>
                  <a:pt x="452713" y="38099"/>
                </a:lnTo>
                <a:lnTo>
                  <a:pt x="391467" y="32384"/>
                </a:lnTo>
                <a:lnTo>
                  <a:pt x="355584" y="33930"/>
                </a:lnTo>
                <a:lnTo>
                  <a:pt x="286293" y="42832"/>
                </a:lnTo>
                <a:lnTo>
                  <a:pt x="223218" y="57927"/>
                </a:lnTo>
                <a:lnTo>
                  <a:pt x="183455" y="70310"/>
                </a:lnTo>
                <a:lnTo>
                  <a:pt x="169003" y="78813"/>
                </a:lnTo>
                <a:lnTo>
                  <a:pt x="169312" y="82089"/>
                </a:lnTo>
                <a:lnTo>
                  <a:pt x="174337" y="84770"/>
                </a:lnTo>
                <a:lnTo>
                  <a:pt x="184076" y="86867"/>
                </a:lnTo>
                <a:lnTo>
                  <a:pt x="196105" y="92342"/>
                </a:lnTo>
                <a:lnTo>
                  <a:pt x="167566" y="133008"/>
                </a:lnTo>
                <a:lnTo>
                  <a:pt x="114813" y="146383"/>
                </a:lnTo>
                <a:lnTo>
                  <a:pt x="70919" y="148970"/>
                </a:lnTo>
                <a:lnTo>
                  <a:pt x="49129" y="148044"/>
                </a:lnTo>
                <a:lnTo>
                  <a:pt x="30993" y="145272"/>
                </a:lnTo>
                <a:lnTo>
                  <a:pt x="16502" y="140666"/>
                </a:lnTo>
                <a:lnTo>
                  <a:pt x="5641" y="134238"/>
                </a:lnTo>
                <a:lnTo>
                  <a:pt x="0" y="126140"/>
                </a:lnTo>
                <a:lnTo>
                  <a:pt x="990" y="116506"/>
                </a:lnTo>
                <a:lnTo>
                  <a:pt x="44321" y="79176"/>
                </a:lnTo>
                <a:lnTo>
                  <a:pt x="109853" y="52506"/>
                </a:lnTo>
                <a:lnTo>
                  <a:pt x="153977" y="39242"/>
                </a:lnTo>
                <a:lnTo>
                  <a:pt x="202009" y="27217"/>
                </a:lnTo>
                <a:lnTo>
                  <a:pt x="250100" y="17430"/>
                </a:lnTo>
                <a:lnTo>
                  <a:pt x="298263" y="9882"/>
                </a:lnTo>
                <a:lnTo>
                  <a:pt x="346509" y="4571"/>
                </a:lnTo>
                <a:lnTo>
                  <a:pt x="393578" y="1333"/>
                </a:lnTo>
                <a:lnTo>
                  <a:pt x="416143" y="428"/>
                </a:lnTo>
                <a:lnTo>
                  <a:pt x="438076" y="0"/>
                </a:lnTo>
                <a:close/>
              </a:path>
            </a:pathLst>
          </a:custGeom>
          <a:ln w="121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66368" y="495376"/>
            <a:ext cx="2466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solidFill>
                  <a:srgbClr val="000000"/>
                </a:solidFill>
                <a:latin typeface="微软雅黑"/>
                <a:cs typeface="微软雅黑"/>
              </a:rPr>
              <a:t>拓扑排序方法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434332" y="3849751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V5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51203" y="3070860"/>
            <a:ext cx="3642360" cy="2670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46654" y="3925951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V3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135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0"/>
              </a:spcBef>
              <a:buFont typeface="Times New Roman"/>
              <a:buAutoNum type="arabicParenR"/>
              <a:tabLst>
                <a:tab pos="469265" algn="l"/>
                <a:tab pos="469900" algn="l"/>
              </a:tabLst>
            </a:pPr>
            <a:r>
              <a:rPr spc="10" dirty="0"/>
              <a:t>在有向图中选一</a:t>
            </a:r>
            <a:r>
              <a:rPr spc="15" dirty="0"/>
              <a:t>个</a:t>
            </a:r>
            <a:r>
              <a:rPr spc="10" dirty="0"/>
              <a:t>无前驱的顶</a:t>
            </a:r>
            <a:r>
              <a:rPr spc="15" dirty="0"/>
              <a:t>点</a:t>
            </a:r>
            <a:r>
              <a:rPr spc="5" dirty="0">
                <a:latin typeface="Times New Roman"/>
                <a:cs typeface="Times New Roman"/>
              </a:rPr>
              <a:t>v</a:t>
            </a:r>
            <a:r>
              <a:rPr spc="5" dirty="0"/>
              <a:t>，</a:t>
            </a:r>
            <a:r>
              <a:rPr spc="10" dirty="0"/>
              <a:t>输出之；</a:t>
            </a: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Font typeface="Times New Roman"/>
              <a:buAutoNum type="arabicParenR"/>
              <a:tabLst>
                <a:tab pos="469265" algn="l"/>
                <a:tab pos="469900" algn="l"/>
              </a:tabLst>
            </a:pPr>
            <a:r>
              <a:rPr spc="5" dirty="0"/>
              <a:t>从有向图中删</a:t>
            </a:r>
            <a:r>
              <a:rPr spc="10" dirty="0"/>
              <a:t>除</a:t>
            </a:r>
            <a:r>
              <a:rPr spc="-5" dirty="0">
                <a:latin typeface="Times New Roman"/>
                <a:cs typeface="Times New Roman"/>
              </a:rPr>
              <a:t>v</a:t>
            </a:r>
            <a:r>
              <a:rPr spc="10" dirty="0"/>
              <a:t>及</a:t>
            </a:r>
            <a:r>
              <a:rPr spc="5" dirty="0"/>
              <a:t>以</a:t>
            </a:r>
            <a:r>
              <a:rPr spc="-5" dirty="0">
                <a:latin typeface="Times New Roman"/>
                <a:cs typeface="Times New Roman"/>
              </a:rPr>
              <a:t>v</a:t>
            </a:r>
            <a:r>
              <a:rPr spc="5" dirty="0"/>
              <a:t>为尾的弧；</a:t>
            </a:r>
          </a:p>
          <a:p>
            <a:pPr marL="469900" marR="5080" indent="-457200">
              <a:lnSpc>
                <a:spcPct val="114999"/>
              </a:lnSpc>
              <a:spcBef>
                <a:spcPts val="5"/>
              </a:spcBef>
              <a:buFont typeface="Times New Roman"/>
              <a:buAutoNum type="arabicParenR"/>
              <a:tabLst>
                <a:tab pos="469265" algn="l"/>
                <a:tab pos="469900" algn="l"/>
              </a:tabLst>
            </a:pPr>
            <a:r>
              <a:rPr spc="10" dirty="0"/>
              <a:t>重复</a:t>
            </a:r>
            <a:r>
              <a:rPr dirty="0">
                <a:latin typeface="Times New Roman"/>
                <a:cs typeface="Times New Roman"/>
              </a:rPr>
              <a:t>1)</a:t>
            </a:r>
            <a:r>
              <a:rPr spc="10" dirty="0"/>
              <a:t>、</a:t>
            </a:r>
            <a:r>
              <a:rPr dirty="0">
                <a:latin typeface="Times New Roman"/>
                <a:cs typeface="Times New Roman"/>
              </a:rPr>
              <a:t>2)</a:t>
            </a:r>
            <a:r>
              <a:rPr spc="10" dirty="0"/>
              <a:t>，直接全部输出全部顶点或有向图中不存</a:t>
            </a:r>
            <a:r>
              <a:rPr spc="15" dirty="0"/>
              <a:t>在</a:t>
            </a:r>
            <a:r>
              <a:rPr dirty="0"/>
              <a:t>无 </a:t>
            </a:r>
            <a:r>
              <a:rPr spc="10" dirty="0"/>
              <a:t>前驱的结点时为止。</a:t>
            </a:r>
          </a:p>
          <a:p>
            <a:pPr marL="2243455">
              <a:lnSpc>
                <a:spcPct val="100000"/>
              </a:lnSpc>
              <a:spcBef>
                <a:spcPts val="1830"/>
              </a:spcBef>
            </a:pPr>
            <a:r>
              <a:rPr sz="2800" spc="-385" dirty="0">
                <a:latin typeface="Microsoft JhengHei"/>
                <a:cs typeface="Microsoft JhengHei"/>
              </a:rPr>
              <a:t>V2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8849" y="3925951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V0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87855" y="5145404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V1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83483" y="5221630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V4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34332" y="5221630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V6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1591" y="3917060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V0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9447" y="4202429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V5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4796" y="3422903"/>
            <a:ext cx="3642359" cy="2670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31770" y="4278629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V3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136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3990" y="4278629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V0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667" y="549808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V1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8345" y="557428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V4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9447" y="557428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V6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0"/>
              </a:spcBef>
              <a:buFont typeface="Times New Roman"/>
              <a:buAutoNum type="arabicParenR"/>
              <a:tabLst>
                <a:tab pos="469265" algn="l"/>
                <a:tab pos="469900" algn="l"/>
              </a:tabLst>
            </a:pPr>
            <a:r>
              <a:rPr spc="10" dirty="0"/>
              <a:t>在有向图中选一</a:t>
            </a:r>
            <a:r>
              <a:rPr spc="15" dirty="0"/>
              <a:t>个</a:t>
            </a:r>
            <a:r>
              <a:rPr spc="10" dirty="0"/>
              <a:t>无前驱的顶</a:t>
            </a:r>
            <a:r>
              <a:rPr spc="15" dirty="0"/>
              <a:t>点</a:t>
            </a:r>
            <a:r>
              <a:rPr spc="5" dirty="0">
                <a:latin typeface="Times New Roman"/>
                <a:cs typeface="Times New Roman"/>
              </a:rPr>
              <a:t>v</a:t>
            </a:r>
            <a:r>
              <a:rPr spc="5" dirty="0"/>
              <a:t>，</a:t>
            </a:r>
            <a:r>
              <a:rPr spc="10" dirty="0"/>
              <a:t>输出之；</a:t>
            </a: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Font typeface="Times New Roman"/>
              <a:buAutoNum type="arabicParenR"/>
              <a:tabLst>
                <a:tab pos="469265" algn="l"/>
                <a:tab pos="469900" algn="l"/>
              </a:tabLst>
            </a:pPr>
            <a:r>
              <a:rPr spc="5" dirty="0"/>
              <a:t>从有向图中删</a:t>
            </a:r>
            <a:r>
              <a:rPr spc="10" dirty="0"/>
              <a:t>除</a:t>
            </a:r>
            <a:r>
              <a:rPr spc="-5" dirty="0">
                <a:latin typeface="Times New Roman"/>
                <a:cs typeface="Times New Roman"/>
              </a:rPr>
              <a:t>v</a:t>
            </a:r>
            <a:r>
              <a:rPr spc="10" dirty="0"/>
              <a:t>及</a:t>
            </a:r>
            <a:r>
              <a:rPr spc="5" dirty="0"/>
              <a:t>以</a:t>
            </a:r>
            <a:r>
              <a:rPr spc="-5" dirty="0">
                <a:latin typeface="Times New Roman"/>
                <a:cs typeface="Times New Roman"/>
              </a:rPr>
              <a:t>v</a:t>
            </a:r>
            <a:r>
              <a:rPr spc="5" dirty="0"/>
              <a:t>为尾的弧；</a:t>
            </a:r>
          </a:p>
          <a:p>
            <a:pPr marL="469900" marR="5080" indent="-457200">
              <a:lnSpc>
                <a:spcPct val="114999"/>
              </a:lnSpc>
              <a:spcBef>
                <a:spcPts val="5"/>
              </a:spcBef>
              <a:buFont typeface="Times New Roman"/>
              <a:buAutoNum type="arabicParenR"/>
              <a:tabLst>
                <a:tab pos="469265" algn="l"/>
                <a:tab pos="469900" algn="l"/>
              </a:tabLst>
            </a:pPr>
            <a:r>
              <a:rPr spc="10" dirty="0"/>
              <a:t>重复</a:t>
            </a:r>
            <a:r>
              <a:rPr dirty="0">
                <a:latin typeface="Times New Roman"/>
                <a:cs typeface="Times New Roman"/>
              </a:rPr>
              <a:t>1)</a:t>
            </a:r>
            <a:r>
              <a:rPr spc="10" dirty="0"/>
              <a:t>、</a:t>
            </a:r>
            <a:r>
              <a:rPr dirty="0">
                <a:latin typeface="Times New Roman"/>
                <a:cs typeface="Times New Roman"/>
              </a:rPr>
              <a:t>2)</a:t>
            </a:r>
            <a:r>
              <a:rPr spc="10" dirty="0"/>
              <a:t>，直接全部输出全部顶点或有向图中不存</a:t>
            </a:r>
            <a:r>
              <a:rPr spc="15" dirty="0"/>
              <a:t>在</a:t>
            </a:r>
            <a:r>
              <a:rPr dirty="0"/>
              <a:t>无 </a:t>
            </a:r>
            <a:r>
              <a:rPr spc="10" dirty="0"/>
              <a:t>前驱的结点时为止。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50"/>
          </a:p>
          <a:p>
            <a:pPr marL="2028825">
              <a:lnSpc>
                <a:spcPct val="100000"/>
              </a:lnSpc>
              <a:spcBef>
                <a:spcPts val="5"/>
              </a:spcBef>
            </a:pPr>
            <a:r>
              <a:rPr sz="2800" spc="-385" dirty="0">
                <a:latin typeface="Microsoft JhengHei"/>
                <a:cs typeface="Microsoft JhengHei"/>
              </a:rPr>
              <a:t>V2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6368" y="495376"/>
            <a:ext cx="2466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solidFill>
                  <a:srgbClr val="000000"/>
                </a:solidFill>
                <a:latin typeface="微软雅黑"/>
                <a:cs typeface="微软雅黑"/>
              </a:rPr>
              <a:t>拓扑排序方法</a:t>
            </a:r>
          </a:p>
        </p:txBody>
      </p:sp>
      <p:sp>
        <p:nvSpPr>
          <p:cNvPr id="15" name="object 1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2111" y="4334255"/>
            <a:ext cx="933450" cy="144780"/>
          </a:xfrm>
          <a:custGeom>
            <a:avLst/>
            <a:gdLst/>
            <a:ahLst/>
            <a:cxnLst/>
            <a:rect l="l" t="t" r="r" b="b"/>
            <a:pathLst>
              <a:path w="933450" h="144779">
                <a:moveTo>
                  <a:pt x="788669" y="0"/>
                </a:moveTo>
                <a:lnTo>
                  <a:pt x="846581" y="72390"/>
                </a:lnTo>
                <a:lnTo>
                  <a:pt x="788669" y="144780"/>
                </a:lnTo>
                <a:lnTo>
                  <a:pt x="904493" y="86868"/>
                </a:lnTo>
                <a:lnTo>
                  <a:pt x="854582" y="86868"/>
                </a:lnTo>
                <a:lnTo>
                  <a:pt x="861059" y="80391"/>
                </a:lnTo>
                <a:lnTo>
                  <a:pt x="861059" y="64389"/>
                </a:lnTo>
                <a:lnTo>
                  <a:pt x="854582" y="57912"/>
                </a:lnTo>
                <a:lnTo>
                  <a:pt x="904493" y="57912"/>
                </a:lnTo>
                <a:lnTo>
                  <a:pt x="788669" y="0"/>
                </a:lnTo>
                <a:close/>
              </a:path>
              <a:path w="933450" h="144779">
                <a:moveTo>
                  <a:pt x="834999" y="57912"/>
                </a:moveTo>
                <a:lnTo>
                  <a:pt x="6476" y="57912"/>
                </a:lnTo>
                <a:lnTo>
                  <a:pt x="0" y="64389"/>
                </a:lnTo>
                <a:lnTo>
                  <a:pt x="0" y="80391"/>
                </a:lnTo>
                <a:lnTo>
                  <a:pt x="6476" y="86868"/>
                </a:lnTo>
                <a:lnTo>
                  <a:pt x="834999" y="86868"/>
                </a:lnTo>
                <a:lnTo>
                  <a:pt x="846581" y="72390"/>
                </a:lnTo>
                <a:lnTo>
                  <a:pt x="834999" y="57912"/>
                </a:lnTo>
                <a:close/>
              </a:path>
              <a:path w="933450" h="144779">
                <a:moveTo>
                  <a:pt x="904493" y="57912"/>
                </a:moveTo>
                <a:lnTo>
                  <a:pt x="854582" y="57912"/>
                </a:lnTo>
                <a:lnTo>
                  <a:pt x="861059" y="64389"/>
                </a:lnTo>
                <a:lnTo>
                  <a:pt x="861059" y="80391"/>
                </a:lnTo>
                <a:lnTo>
                  <a:pt x="854582" y="86868"/>
                </a:lnTo>
                <a:lnTo>
                  <a:pt x="904493" y="86868"/>
                </a:lnTo>
                <a:lnTo>
                  <a:pt x="933449" y="72390"/>
                </a:lnTo>
                <a:lnTo>
                  <a:pt x="90449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2111" y="5605271"/>
            <a:ext cx="933450" cy="144780"/>
          </a:xfrm>
          <a:custGeom>
            <a:avLst/>
            <a:gdLst/>
            <a:ahLst/>
            <a:cxnLst/>
            <a:rect l="l" t="t" r="r" b="b"/>
            <a:pathLst>
              <a:path w="933450" h="144779">
                <a:moveTo>
                  <a:pt x="788669" y="0"/>
                </a:moveTo>
                <a:lnTo>
                  <a:pt x="846581" y="72389"/>
                </a:lnTo>
                <a:lnTo>
                  <a:pt x="788669" y="144779"/>
                </a:lnTo>
                <a:lnTo>
                  <a:pt x="904493" y="86867"/>
                </a:lnTo>
                <a:lnTo>
                  <a:pt x="854582" y="86867"/>
                </a:lnTo>
                <a:lnTo>
                  <a:pt x="861059" y="80390"/>
                </a:lnTo>
                <a:lnTo>
                  <a:pt x="861059" y="64388"/>
                </a:lnTo>
                <a:lnTo>
                  <a:pt x="854582" y="57911"/>
                </a:lnTo>
                <a:lnTo>
                  <a:pt x="904493" y="57911"/>
                </a:lnTo>
                <a:lnTo>
                  <a:pt x="788669" y="0"/>
                </a:lnTo>
                <a:close/>
              </a:path>
              <a:path w="933450" h="144779">
                <a:moveTo>
                  <a:pt x="834999" y="57911"/>
                </a:moveTo>
                <a:lnTo>
                  <a:pt x="6476" y="57911"/>
                </a:lnTo>
                <a:lnTo>
                  <a:pt x="0" y="64388"/>
                </a:lnTo>
                <a:lnTo>
                  <a:pt x="0" y="80390"/>
                </a:lnTo>
                <a:lnTo>
                  <a:pt x="6476" y="86867"/>
                </a:lnTo>
                <a:lnTo>
                  <a:pt x="834999" y="86867"/>
                </a:lnTo>
                <a:lnTo>
                  <a:pt x="846581" y="72389"/>
                </a:lnTo>
                <a:lnTo>
                  <a:pt x="834999" y="57911"/>
                </a:lnTo>
                <a:close/>
              </a:path>
              <a:path w="933450" h="144779">
                <a:moveTo>
                  <a:pt x="904493" y="57911"/>
                </a:moveTo>
                <a:lnTo>
                  <a:pt x="854582" y="57911"/>
                </a:lnTo>
                <a:lnTo>
                  <a:pt x="861059" y="64388"/>
                </a:lnTo>
                <a:lnTo>
                  <a:pt x="861059" y="80390"/>
                </a:lnTo>
                <a:lnTo>
                  <a:pt x="854582" y="86867"/>
                </a:lnTo>
                <a:lnTo>
                  <a:pt x="904493" y="86867"/>
                </a:lnTo>
                <a:lnTo>
                  <a:pt x="933449" y="72389"/>
                </a:lnTo>
                <a:lnTo>
                  <a:pt x="904493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923" y="5605271"/>
            <a:ext cx="933450" cy="144780"/>
          </a:xfrm>
          <a:custGeom>
            <a:avLst/>
            <a:gdLst/>
            <a:ahLst/>
            <a:cxnLst/>
            <a:rect l="l" t="t" r="r" b="b"/>
            <a:pathLst>
              <a:path w="933450" h="144779">
                <a:moveTo>
                  <a:pt x="788669" y="0"/>
                </a:moveTo>
                <a:lnTo>
                  <a:pt x="846581" y="72389"/>
                </a:lnTo>
                <a:lnTo>
                  <a:pt x="788669" y="144779"/>
                </a:lnTo>
                <a:lnTo>
                  <a:pt x="904493" y="86867"/>
                </a:lnTo>
                <a:lnTo>
                  <a:pt x="854582" y="86867"/>
                </a:lnTo>
                <a:lnTo>
                  <a:pt x="861059" y="80390"/>
                </a:lnTo>
                <a:lnTo>
                  <a:pt x="861059" y="64388"/>
                </a:lnTo>
                <a:lnTo>
                  <a:pt x="854582" y="57911"/>
                </a:lnTo>
                <a:lnTo>
                  <a:pt x="904493" y="57911"/>
                </a:lnTo>
                <a:lnTo>
                  <a:pt x="788669" y="0"/>
                </a:lnTo>
                <a:close/>
              </a:path>
              <a:path w="933450" h="144779">
                <a:moveTo>
                  <a:pt x="834999" y="57911"/>
                </a:moveTo>
                <a:lnTo>
                  <a:pt x="6476" y="57911"/>
                </a:lnTo>
                <a:lnTo>
                  <a:pt x="0" y="64388"/>
                </a:lnTo>
                <a:lnTo>
                  <a:pt x="0" y="80390"/>
                </a:lnTo>
                <a:lnTo>
                  <a:pt x="6476" y="86867"/>
                </a:lnTo>
                <a:lnTo>
                  <a:pt x="834999" y="86867"/>
                </a:lnTo>
                <a:lnTo>
                  <a:pt x="846581" y="72389"/>
                </a:lnTo>
                <a:lnTo>
                  <a:pt x="834999" y="57911"/>
                </a:lnTo>
                <a:close/>
              </a:path>
              <a:path w="933450" h="144779">
                <a:moveTo>
                  <a:pt x="904493" y="57911"/>
                </a:moveTo>
                <a:lnTo>
                  <a:pt x="854582" y="57911"/>
                </a:lnTo>
                <a:lnTo>
                  <a:pt x="861059" y="64388"/>
                </a:lnTo>
                <a:lnTo>
                  <a:pt x="861059" y="80390"/>
                </a:lnTo>
                <a:lnTo>
                  <a:pt x="854582" y="86867"/>
                </a:lnTo>
                <a:lnTo>
                  <a:pt x="904493" y="86867"/>
                </a:lnTo>
                <a:lnTo>
                  <a:pt x="933449" y="72389"/>
                </a:lnTo>
                <a:lnTo>
                  <a:pt x="904493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2707" y="4588002"/>
            <a:ext cx="1019175" cy="1016000"/>
          </a:xfrm>
          <a:custGeom>
            <a:avLst/>
            <a:gdLst/>
            <a:ahLst/>
            <a:cxnLst/>
            <a:rect l="l" t="t" r="r" b="b"/>
            <a:pathLst>
              <a:path w="1019175" h="1016000">
                <a:moveTo>
                  <a:pt x="938691" y="59250"/>
                </a:moveTo>
                <a:lnTo>
                  <a:pt x="0" y="995172"/>
                </a:lnTo>
                <a:lnTo>
                  <a:pt x="0" y="1004303"/>
                </a:lnTo>
                <a:lnTo>
                  <a:pt x="5613" y="1009992"/>
                </a:lnTo>
                <a:lnTo>
                  <a:pt x="11302" y="1015631"/>
                </a:lnTo>
                <a:lnTo>
                  <a:pt x="20446" y="1015644"/>
                </a:lnTo>
                <a:lnTo>
                  <a:pt x="26060" y="1009967"/>
                </a:lnTo>
                <a:lnTo>
                  <a:pt x="959201" y="79742"/>
                </a:lnTo>
                <a:lnTo>
                  <a:pt x="957198" y="61341"/>
                </a:lnTo>
                <a:lnTo>
                  <a:pt x="938691" y="59250"/>
                </a:lnTo>
                <a:close/>
              </a:path>
              <a:path w="1019175" h="1016000">
                <a:moveTo>
                  <a:pt x="1003436" y="45466"/>
                </a:moveTo>
                <a:lnTo>
                  <a:pt x="961771" y="45466"/>
                </a:lnTo>
                <a:lnTo>
                  <a:pt x="973073" y="56769"/>
                </a:lnTo>
                <a:lnTo>
                  <a:pt x="973073" y="65913"/>
                </a:lnTo>
                <a:lnTo>
                  <a:pt x="959201" y="79742"/>
                </a:lnTo>
                <a:lnTo>
                  <a:pt x="967232" y="153543"/>
                </a:lnTo>
                <a:lnTo>
                  <a:pt x="1003436" y="45466"/>
                </a:lnTo>
                <a:close/>
              </a:path>
              <a:path w="1019175" h="1016000">
                <a:moveTo>
                  <a:pt x="961771" y="45466"/>
                </a:moveTo>
                <a:lnTo>
                  <a:pt x="952626" y="45466"/>
                </a:lnTo>
                <a:lnTo>
                  <a:pt x="946912" y="51054"/>
                </a:lnTo>
                <a:lnTo>
                  <a:pt x="938691" y="59250"/>
                </a:lnTo>
                <a:lnTo>
                  <a:pt x="957198" y="61341"/>
                </a:lnTo>
                <a:lnTo>
                  <a:pt x="959201" y="79742"/>
                </a:lnTo>
                <a:lnTo>
                  <a:pt x="973073" y="65913"/>
                </a:lnTo>
                <a:lnTo>
                  <a:pt x="973073" y="56769"/>
                </a:lnTo>
                <a:lnTo>
                  <a:pt x="961771" y="45466"/>
                </a:lnTo>
                <a:close/>
              </a:path>
              <a:path w="1019175" h="1016000">
                <a:moveTo>
                  <a:pt x="1018666" y="0"/>
                </a:moveTo>
                <a:lnTo>
                  <a:pt x="864997" y="50927"/>
                </a:lnTo>
                <a:lnTo>
                  <a:pt x="938691" y="59250"/>
                </a:lnTo>
                <a:lnTo>
                  <a:pt x="946912" y="51054"/>
                </a:lnTo>
                <a:lnTo>
                  <a:pt x="952626" y="45466"/>
                </a:lnTo>
                <a:lnTo>
                  <a:pt x="1003436" y="45466"/>
                </a:lnTo>
                <a:lnTo>
                  <a:pt x="1018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8038" y="4588002"/>
            <a:ext cx="1101725" cy="923290"/>
          </a:xfrm>
          <a:custGeom>
            <a:avLst/>
            <a:gdLst/>
            <a:ahLst/>
            <a:cxnLst/>
            <a:rect l="l" t="t" r="r" b="b"/>
            <a:pathLst>
              <a:path w="1101725" h="923289">
                <a:moveTo>
                  <a:pt x="1016461" y="52060"/>
                </a:moveTo>
                <a:lnTo>
                  <a:pt x="888" y="900811"/>
                </a:lnTo>
                <a:lnTo>
                  <a:pt x="0" y="909955"/>
                </a:lnTo>
                <a:lnTo>
                  <a:pt x="5206" y="916051"/>
                </a:lnTo>
                <a:lnTo>
                  <a:pt x="10286" y="922147"/>
                </a:lnTo>
                <a:lnTo>
                  <a:pt x="19430" y="923036"/>
                </a:lnTo>
                <a:lnTo>
                  <a:pt x="25526" y="917829"/>
                </a:lnTo>
                <a:lnTo>
                  <a:pt x="1035074" y="74210"/>
                </a:lnTo>
                <a:lnTo>
                  <a:pt x="1034668" y="55753"/>
                </a:lnTo>
                <a:lnTo>
                  <a:pt x="1016461" y="52060"/>
                </a:lnTo>
                <a:close/>
              </a:path>
              <a:path w="1101725" h="923289">
                <a:moveTo>
                  <a:pt x="1084131" y="39497"/>
                </a:moveTo>
                <a:lnTo>
                  <a:pt x="1031493" y="39497"/>
                </a:lnTo>
                <a:lnTo>
                  <a:pt x="1040638" y="40259"/>
                </a:lnTo>
                <a:lnTo>
                  <a:pt x="1045844" y="46355"/>
                </a:lnTo>
                <a:lnTo>
                  <a:pt x="1050924" y="52578"/>
                </a:lnTo>
                <a:lnTo>
                  <a:pt x="1050163" y="61722"/>
                </a:lnTo>
                <a:lnTo>
                  <a:pt x="1043939" y="66802"/>
                </a:lnTo>
                <a:lnTo>
                  <a:pt x="1035074" y="74210"/>
                </a:lnTo>
                <a:lnTo>
                  <a:pt x="1036701" y="148336"/>
                </a:lnTo>
                <a:lnTo>
                  <a:pt x="1084131" y="39497"/>
                </a:lnTo>
                <a:close/>
              </a:path>
              <a:path w="1101725" h="923289">
                <a:moveTo>
                  <a:pt x="1031493" y="39497"/>
                </a:moveTo>
                <a:lnTo>
                  <a:pt x="1016461" y="52060"/>
                </a:lnTo>
                <a:lnTo>
                  <a:pt x="1034668" y="55753"/>
                </a:lnTo>
                <a:lnTo>
                  <a:pt x="1035074" y="74210"/>
                </a:lnTo>
                <a:lnTo>
                  <a:pt x="1043939" y="66802"/>
                </a:lnTo>
                <a:lnTo>
                  <a:pt x="1050163" y="61722"/>
                </a:lnTo>
                <a:lnTo>
                  <a:pt x="1050924" y="52578"/>
                </a:lnTo>
                <a:lnTo>
                  <a:pt x="1045844" y="46355"/>
                </a:lnTo>
                <a:lnTo>
                  <a:pt x="1040638" y="40259"/>
                </a:lnTo>
                <a:lnTo>
                  <a:pt x="1031493" y="39497"/>
                </a:lnTo>
                <a:close/>
              </a:path>
              <a:path w="1101725" h="923289">
                <a:moveTo>
                  <a:pt x="1101343" y="0"/>
                </a:moveTo>
                <a:lnTo>
                  <a:pt x="943863" y="37338"/>
                </a:lnTo>
                <a:lnTo>
                  <a:pt x="1016461" y="52060"/>
                </a:lnTo>
                <a:lnTo>
                  <a:pt x="1031493" y="39497"/>
                </a:lnTo>
                <a:lnTo>
                  <a:pt x="1084131" y="39497"/>
                </a:lnTo>
                <a:lnTo>
                  <a:pt x="1101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7783" y="4661408"/>
            <a:ext cx="1184275" cy="833755"/>
          </a:xfrm>
          <a:custGeom>
            <a:avLst/>
            <a:gdLst/>
            <a:ahLst/>
            <a:cxnLst/>
            <a:rect l="l" t="t" r="r" b="b"/>
            <a:pathLst>
              <a:path w="1184275" h="833754">
                <a:moveTo>
                  <a:pt x="1094959" y="788799"/>
                </a:moveTo>
                <a:lnTo>
                  <a:pt x="1023746" y="809625"/>
                </a:lnTo>
                <a:lnTo>
                  <a:pt x="1183893" y="833374"/>
                </a:lnTo>
                <a:lnTo>
                  <a:pt x="1165807" y="799973"/>
                </a:lnTo>
                <a:lnTo>
                  <a:pt x="1110995" y="799973"/>
                </a:lnTo>
                <a:lnTo>
                  <a:pt x="1094959" y="788799"/>
                </a:lnTo>
                <a:close/>
              </a:path>
              <a:path w="1184275" h="833754">
                <a:moveTo>
                  <a:pt x="1111578" y="765040"/>
                </a:moveTo>
                <a:lnTo>
                  <a:pt x="1112773" y="783590"/>
                </a:lnTo>
                <a:lnTo>
                  <a:pt x="1094959" y="788799"/>
                </a:lnTo>
                <a:lnTo>
                  <a:pt x="1110995" y="799973"/>
                </a:lnTo>
                <a:lnTo>
                  <a:pt x="1120012" y="798449"/>
                </a:lnTo>
                <a:lnTo>
                  <a:pt x="1124584" y="791845"/>
                </a:lnTo>
                <a:lnTo>
                  <a:pt x="1129156" y="785368"/>
                </a:lnTo>
                <a:lnTo>
                  <a:pt x="1127633" y="776351"/>
                </a:lnTo>
                <a:lnTo>
                  <a:pt x="1121028" y="771652"/>
                </a:lnTo>
                <a:lnTo>
                  <a:pt x="1111578" y="765040"/>
                </a:lnTo>
                <a:close/>
              </a:path>
              <a:path w="1184275" h="833754">
                <a:moveTo>
                  <a:pt x="1106805" y="691007"/>
                </a:moveTo>
                <a:lnTo>
                  <a:pt x="1111578" y="765040"/>
                </a:lnTo>
                <a:lnTo>
                  <a:pt x="1121028" y="771652"/>
                </a:lnTo>
                <a:lnTo>
                  <a:pt x="1127633" y="776351"/>
                </a:lnTo>
                <a:lnTo>
                  <a:pt x="1129156" y="785368"/>
                </a:lnTo>
                <a:lnTo>
                  <a:pt x="1124584" y="791845"/>
                </a:lnTo>
                <a:lnTo>
                  <a:pt x="1120012" y="798449"/>
                </a:lnTo>
                <a:lnTo>
                  <a:pt x="1110995" y="799973"/>
                </a:lnTo>
                <a:lnTo>
                  <a:pt x="1165807" y="799973"/>
                </a:lnTo>
                <a:lnTo>
                  <a:pt x="1106805" y="691007"/>
                </a:lnTo>
                <a:close/>
              </a:path>
              <a:path w="1184275" h="833754">
                <a:moveTo>
                  <a:pt x="18287" y="0"/>
                </a:moveTo>
                <a:lnTo>
                  <a:pt x="9270" y="1651"/>
                </a:lnTo>
                <a:lnTo>
                  <a:pt x="4698" y="8255"/>
                </a:lnTo>
                <a:lnTo>
                  <a:pt x="0" y="14732"/>
                </a:lnTo>
                <a:lnTo>
                  <a:pt x="1650" y="23749"/>
                </a:lnTo>
                <a:lnTo>
                  <a:pt x="1094959" y="788799"/>
                </a:lnTo>
                <a:lnTo>
                  <a:pt x="1112773" y="783590"/>
                </a:lnTo>
                <a:lnTo>
                  <a:pt x="1111578" y="765040"/>
                </a:lnTo>
                <a:lnTo>
                  <a:pt x="24764" y="4699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783" y="3571747"/>
            <a:ext cx="1017905" cy="652145"/>
          </a:xfrm>
          <a:custGeom>
            <a:avLst/>
            <a:gdLst/>
            <a:ahLst/>
            <a:cxnLst/>
            <a:rect l="l" t="t" r="r" b="b"/>
            <a:pathLst>
              <a:path w="1017904" h="652145">
                <a:moveTo>
                  <a:pt x="926752" y="611460"/>
                </a:moveTo>
                <a:lnTo>
                  <a:pt x="856741" y="635507"/>
                </a:lnTo>
                <a:lnTo>
                  <a:pt x="1017778" y="652017"/>
                </a:lnTo>
                <a:lnTo>
                  <a:pt x="999668" y="621918"/>
                </a:lnTo>
                <a:lnTo>
                  <a:pt x="943482" y="621918"/>
                </a:lnTo>
                <a:lnTo>
                  <a:pt x="936625" y="617727"/>
                </a:lnTo>
                <a:lnTo>
                  <a:pt x="926752" y="611460"/>
                </a:lnTo>
                <a:close/>
              </a:path>
              <a:path w="1017904" h="652145">
                <a:moveTo>
                  <a:pt x="942359" y="586943"/>
                </a:moveTo>
                <a:lnTo>
                  <a:pt x="944372" y="605408"/>
                </a:lnTo>
                <a:lnTo>
                  <a:pt x="926752" y="611460"/>
                </a:lnTo>
                <a:lnTo>
                  <a:pt x="936625" y="617727"/>
                </a:lnTo>
                <a:lnTo>
                  <a:pt x="943482" y="621918"/>
                </a:lnTo>
                <a:lnTo>
                  <a:pt x="952372" y="620013"/>
                </a:lnTo>
                <a:lnTo>
                  <a:pt x="956691" y="613282"/>
                </a:lnTo>
                <a:lnTo>
                  <a:pt x="960882" y="606424"/>
                </a:lnTo>
                <a:lnTo>
                  <a:pt x="958976" y="597534"/>
                </a:lnTo>
                <a:lnTo>
                  <a:pt x="942359" y="586943"/>
                </a:lnTo>
                <a:close/>
              </a:path>
              <a:path w="1017904" h="652145">
                <a:moveTo>
                  <a:pt x="934338" y="513333"/>
                </a:moveTo>
                <a:lnTo>
                  <a:pt x="942359" y="586943"/>
                </a:lnTo>
                <a:lnTo>
                  <a:pt x="958976" y="597534"/>
                </a:lnTo>
                <a:lnTo>
                  <a:pt x="960882" y="606424"/>
                </a:lnTo>
                <a:lnTo>
                  <a:pt x="956691" y="613282"/>
                </a:lnTo>
                <a:lnTo>
                  <a:pt x="952372" y="620013"/>
                </a:lnTo>
                <a:lnTo>
                  <a:pt x="943482" y="621918"/>
                </a:lnTo>
                <a:lnTo>
                  <a:pt x="999668" y="621918"/>
                </a:lnTo>
                <a:lnTo>
                  <a:pt x="934338" y="513333"/>
                </a:lnTo>
                <a:close/>
              </a:path>
              <a:path w="1017904" h="652145">
                <a:moveTo>
                  <a:pt x="17525" y="0"/>
                </a:moveTo>
                <a:lnTo>
                  <a:pt x="8508" y="2031"/>
                </a:lnTo>
                <a:lnTo>
                  <a:pt x="4317" y="8762"/>
                </a:lnTo>
                <a:lnTo>
                  <a:pt x="0" y="15493"/>
                </a:lnTo>
                <a:lnTo>
                  <a:pt x="2031" y="24510"/>
                </a:lnTo>
                <a:lnTo>
                  <a:pt x="8762" y="28701"/>
                </a:lnTo>
                <a:lnTo>
                  <a:pt x="926752" y="611460"/>
                </a:lnTo>
                <a:lnTo>
                  <a:pt x="944372" y="605408"/>
                </a:lnTo>
                <a:lnTo>
                  <a:pt x="942359" y="586943"/>
                </a:lnTo>
                <a:lnTo>
                  <a:pt x="1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7367" y="4043171"/>
            <a:ext cx="584200" cy="600710"/>
          </a:xfrm>
          <a:custGeom>
            <a:avLst/>
            <a:gdLst/>
            <a:ahLst/>
            <a:cxnLst/>
            <a:rect l="l" t="t" r="r" b="b"/>
            <a:pathLst>
              <a:path w="584200" h="600710">
                <a:moveTo>
                  <a:pt x="291846" y="0"/>
                </a:moveTo>
                <a:lnTo>
                  <a:pt x="244511" y="3928"/>
                </a:lnTo>
                <a:lnTo>
                  <a:pt x="199607" y="15300"/>
                </a:lnTo>
                <a:lnTo>
                  <a:pt x="157734" y="33501"/>
                </a:lnTo>
                <a:lnTo>
                  <a:pt x="119493" y="57911"/>
                </a:lnTo>
                <a:lnTo>
                  <a:pt x="85486" y="87915"/>
                </a:lnTo>
                <a:lnTo>
                  <a:pt x="56314" y="122895"/>
                </a:lnTo>
                <a:lnTo>
                  <a:pt x="32578" y="162233"/>
                </a:lnTo>
                <a:lnTo>
                  <a:pt x="14880" y="205313"/>
                </a:lnTo>
                <a:lnTo>
                  <a:pt x="3820" y="251517"/>
                </a:lnTo>
                <a:lnTo>
                  <a:pt x="0" y="300227"/>
                </a:lnTo>
                <a:lnTo>
                  <a:pt x="3820" y="348938"/>
                </a:lnTo>
                <a:lnTo>
                  <a:pt x="14880" y="395142"/>
                </a:lnTo>
                <a:lnTo>
                  <a:pt x="32578" y="438222"/>
                </a:lnTo>
                <a:lnTo>
                  <a:pt x="56314" y="477560"/>
                </a:lnTo>
                <a:lnTo>
                  <a:pt x="85486" y="512540"/>
                </a:lnTo>
                <a:lnTo>
                  <a:pt x="119493" y="542543"/>
                </a:lnTo>
                <a:lnTo>
                  <a:pt x="157734" y="566954"/>
                </a:lnTo>
                <a:lnTo>
                  <a:pt x="199607" y="585155"/>
                </a:lnTo>
                <a:lnTo>
                  <a:pt x="244511" y="596527"/>
                </a:lnTo>
                <a:lnTo>
                  <a:pt x="291846" y="600455"/>
                </a:lnTo>
                <a:lnTo>
                  <a:pt x="339180" y="596527"/>
                </a:lnTo>
                <a:lnTo>
                  <a:pt x="384084" y="585155"/>
                </a:lnTo>
                <a:lnTo>
                  <a:pt x="425957" y="566954"/>
                </a:lnTo>
                <a:lnTo>
                  <a:pt x="464198" y="542543"/>
                </a:lnTo>
                <a:lnTo>
                  <a:pt x="498205" y="512540"/>
                </a:lnTo>
                <a:lnTo>
                  <a:pt x="527377" y="477560"/>
                </a:lnTo>
                <a:lnTo>
                  <a:pt x="551113" y="438222"/>
                </a:lnTo>
                <a:lnTo>
                  <a:pt x="568811" y="395142"/>
                </a:lnTo>
                <a:lnTo>
                  <a:pt x="579871" y="348938"/>
                </a:lnTo>
                <a:lnTo>
                  <a:pt x="583692" y="300227"/>
                </a:lnTo>
                <a:lnTo>
                  <a:pt x="579871" y="251517"/>
                </a:lnTo>
                <a:lnTo>
                  <a:pt x="568811" y="205313"/>
                </a:lnTo>
                <a:lnTo>
                  <a:pt x="551113" y="162233"/>
                </a:lnTo>
                <a:lnTo>
                  <a:pt x="527377" y="122895"/>
                </a:lnTo>
                <a:lnTo>
                  <a:pt x="498205" y="87915"/>
                </a:lnTo>
                <a:lnTo>
                  <a:pt x="464198" y="57911"/>
                </a:lnTo>
                <a:lnTo>
                  <a:pt x="425957" y="33501"/>
                </a:lnTo>
                <a:lnTo>
                  <a:pt x="384084" y="15300"/>
                </a:lnTo>
                <a:lnTo>
                  <a:pt x="339180" y="3928"/>
                </a:lnTo>
                <a:lnTo>
                  <a:pt x="29184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7367" y="4043171"/>
            <a:ext cx="584200" cy="600710"/>
          </a:xfrm>
          <a:custGeom>
            <a:avLst/>
            <a:gdLst/>
            <a:ahLst/>
            <a:cxnLst/>
            <a:rect l="l" t="t" r="r" b="b"/>
            <a:pathLst>
              <a:path w="584200" h="600710">
                <a:moveTo>
                  <a:pt x="0" y="300227"/>
                </a:moveTo>
                <a:lnTo>
                  <a:pt x="3820" y="251517"/>
                </a:lnTo>
                <a:lnTo>
                  <a:pt x="14880" y="205313"/>
                </a:lnTo>
                <a:lnTo>
                  <a:pt x="32578" y="162233"/>
                </a:lnTo>
                <a:lnTo>
                  <a:pt x="56314" y="122895"/>
                </a:lnTo>
                <a:lnTo>
                  <a:pt x="85486" y="87915"/>
                </a:lnTo>
                <a:lnTo>
                  <a:pt x="119493" y="57911"/>
                </a:lnTo>
                <a:lnTo>
                  <a:pt x="157734" y="33501"/>
                </a:lnTo>
                <a:lnTo>
                  <a:pt x="199607" y="15300"/>
                </a:lnTo>
                <a:lnTo>
                  <a:pt x="244511" y="3928"/>
                </a:lnTo>
                <a:lnTo>
                  <a:pt x="291846" y="0"/>
                </a:lnTo>
                <a:lnTo>
                  <a:pt x="339180" y="3928"/>
                </a:lnTo>
                <a:lnTo>
                  <a:pt x="384084" y="15300"/>
                </a:lnTo>
                <a:lnTo>
                  <a:pt x="425957" y="33501"/>
                </a:lnTo>
                <a:lnTo>
                  <a:pt x="464198" y="57911"/>
                </a:lnTo>
                <a:lnTo>
                  <a:pt x="498205" y="87915"/>
                </a:lnTo>
                <a:lnTo>
                  <a:pt x="527377" y="122895"/>
                </a:lnTo>
                <a:lnTo>
                  <a:pt x="551113" y="162233"/>
                </a:lnTo>
                <a:lnTo>
                  <a:pt x="568811" y="205313"/>
                </a:lnTo>
                <a:lnTo>
                  <a:pt x="579871" y="251517"/>
                </a:lnTo>
                <a:lnTo>
                  <a:pt x="583692" y="300227"/>
                </a:lnTo>
                <a:lnTo>
                  <a:pt x="579871" y="348938"/>
                </a:lnTo>
                <a:lnTo>
                  <a:pt x="568811" y="395142"/>
                </a:lnTo>
                <a:lnTo>
                  <a:pt x="551113" y="438222"/>
                </a:lnTo>
                <a:lnTo>
                  <a:pt x="527377" y="477560"/>
                </a:lnTo>
                <a:lnTo>
                  <a:pt x="498205" y="512540"/>
                </a:lnTo>
                <a:lnTo>
                  <a:pt x="464198" y="542543"/>
                </a:lnTo>
                <a:lnTo>
                  <a:pt x="425957" y="566954"/>
                </a:lnTo>
                <a:lnTo>
                  <a:pt x="384084" y="585155"/>
                </a:lnTo>
                <a:lnTo>
                  <a:pt x="339180" y="596527"/>
                </a:lnTo>
                <a:lnTo>
                  <a:pt x="291846" y="600455"/>
                </a:lnTo>
                <a:lnTo>
                  <a:pt x="244511" y="596527"/>
                </a:lnTo>
                <a:lnTo>
                  <a:pt x="199607" y="585155"/>
                </a:lnTo>
                <a:lnTo>
                  <a:pt x="157734" y="566954"/>
                </a:lnTo>
                <a:lnTo>
                  <a:pt x="119493" y="542543"/>
                </a:lnTo>
                <a:lnTo>
                  <a:pt x="85486" y="512540"/>
                </a:lnTo>
                <a:lnTo>
                  <a:pt x="56314" y="477560"/>
                </a:lnTo>
                <a:lnTo>
                  <a:pt x="32578" y="438222"/>
                </a:lnTo>
                <a:lnTo>
                  <a:pt x="14880" y="395142"/>
                </a:lnTo>
                <a:lnTo>
                  <a:pt x="3820" y="348938"/>
                </a:lnTo>
                <a:lnTo>
                  <a:pt x="0" y="300227"/>
                </a:lnTo>
                <a:close/>
              </a:path>
            </a:pathLst>
          </a:custGeom>
          <a:ln w="12192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19447" y="4130497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V5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99944" y="4119371"/>
            <a:ext cx="585470" cy="600710"/>
          </a:xfrm>
          <a:custGeom>
            <a:avLst/>
            <a:gdLst/>
            <a:ahLst/>
            <a:cxnLst/>
            <a:rect l="l" t="t" r="r" b="b"/>
            <a:pathLst>
              <a:path w="585469" h="600710">
                <a:moveTo>
                  <a:pt x="292608" y="0"/>
                </a:moveTo>
                <a:lnTo>
                  <a:pt x="245159" y="3928"/>
                </a:lnTo>
                <a:lnTo>
                  <a:pt x="200143" y="15300"/>
                </a:lnTo>
                <a:lnTo>
                  <a:pt x="158163" y="33501"/>
                </a:lnTo>
                <a:lnTo>
                  <a:pt x="119822" y="57911"/>
                </a:lnTo>
                <a:lnTo>
                  <a:pt x="85725" y="87915"/>
                </a:lnTo>
                <a:lnTo>
                  <a:pt x="56473" y="122895"/>
                </a:lnTo>
                <a:lnTo>
                  <a:pt x="32671" y="162233"/>
                </a:lnTo>
                <a:lnTo>
                  <a:pt x="14923" y="205313"/>
                </a:lnTo>
                <a:lnTo>
                  <a:pt x="3831" y="251517"/>
                </a:lnTo>
                <a:lnTo>
                  <a:pt x="0" y="300227"/>
                </a:lnTo>
                <a:lnTo>
                  <a:pt x="3831" y="348938"/>
                </a:lnTo>
                <a:lnTo>
                  <a:pt x="14923" y="395142"/>
                </a:lnTo>
                <a:lnTo>
                  <a:pt x="32671" y="438222"/>
                </a:lnTo>
                <a:lnTo>
                  <a:pt x="56473" y="477560"/>
                </a:lnTo>
                <a:lnTo>
                  <a:pt x="85724" y="512540"/>
                </a:lnTo>
                <a:lnTo>
                  <a:pt x="119822" y="542543"/>
                </a:lnTo>
                <a:lnTo>
                  <a:pt x="158163" y="566954"/>
                </a:lnTo>
                <a:lnTo>
                  <a:pt x="200143" y="585155"/>
                </a:lnTo>
                <a:lnTo>
                  <a:pt x="245159" y="596527"/>
                </a:lnTo>
                <a:lnTo>
                  <a:pt x="292608" y="600455"/>
                </a:lnTo>
                <a:lnTo>
                  <a:pt x="340056" y="596527"/>
                </a:lnTo>
                <a:lnTo>
                  <a:pt x="385072" y="585155"/>
                </a:lnTo>
                <a:lnTo>
                  <a:pt x="427052" y="566954"/>
                </a:lnTo>
                <a:lnTo>
                  <a:pt x="465393" y="542543"/>
                </a:lnTo>
                <a:lnTo>
                  <a:pt x="499491" y="512540"/>
                </a:lnTo>
                <a:lnTo>
                  <a:pt x="528742" y="477560"/>
                </a:lnTo>
                <a:lnTo>
                  <a:pt x="552544" y="438222"/>
                </a:lnTo>
                <a:lnTo>
                  <a:pt x="570292" y="395142"/>
                </a:lnTo>
                <a:lnTo>
                  <a:pt x="581384" y="348938"/>
                </a:lnTo>
                <a:lnTo>
                  <a:pt x="585216" y="300227"/>
                </a:lnTo>
                <a:lnTo>
                  <a:pt x="581384" y="251517"/>
                </a:lnTo>
                <a:lnTo>
                  <a:pt x="570292" y="205313"/>
                </a:lnTo>
                <a:lnTo>
                  <a:pt x="552544" y="162233"/>
                </a:lnTo>
                <a:lnTo>
                  <a:pt x="528742" y="122895"/>
                </a:lnTo>
                <a:lnTo>
                  <a:pt x="499491" y="87915"/>
                </a:lnTo>
                <a:lnTo>
                  <a:pt x="465393" y="57911"/>
                </a:lnTo>
                <a:lnTo>
                  <a:pt x="427052" y="33501"/>
                </a:lnTo>
                <a:lnTo>
                  <a:pt x="385072" y="15300"/>
                </a:lnTo>
                <a:lnTo>
                  <a:pt x="340056" y="3928"/>
                </a:lnTo>
                <a:lnTo>
                  <a:pt x="29260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9944" y="4119371"/>
            <a:ext cx="585470" cy="600710"/>
          </a:xfrm>
          <a:custGeom>
            <a:avLst/>
            <a:gdLst/>
            <a:ahLst/>
            <a:cxnLst/>
            <a:rect l="l" t="t" r="r" b="b"/>
            <a:pathLst>
              <a:path w="585469" h="600710">
                <a:moveTo>
                  <a:pt x="0" y="300227"/>
                </a:moveTo>
                <a:lnTo>
                  <a:pt x="3831" y="251517"/>
                </a:lnTo>
                <a:lnTo>
                  <a:pt x="14923" y="205313"/>
                </a:lnTo>
                <a:lnTo>
                  <a:pt x="32671" y="162233"/>
                </a:lnTo>
                <a:lnTo>
                  <a:pt x="56473" y="122895"/>
                </a:lnTo>
                <a:lnTo>
                  <a:pt x="85725" y="87915"/>
                </a:lnTo>
                <a:lnTo>
                  <a:pt x="119822" y="57911"/>
                </a:lnTo>
                <a:lnTo>
                  <a:pt x="158163" y="33501"/>
                </a:lnTo>
                <a:lnTo>
                  <a:pt x="200143" y="15300"/>
                </a:lnTo>
                <a:lnTo>
                  <a:pt x="245159" y="3928"/>
                </a:lnTo>
                <a:lnTo>
                  <a:pt x="292608" y="0"/>
                </a:lnTo>
                <a:lnTo>
                  <a:pt x="340056" y="3928"/>
                </a:lnTo>
                <a:lnTo>
                  <a:pt x="385072" y="15300"/>
                </a:lnTo>
                <a:lnTo>
                  <a:pt x="427052" y="33501"/>
                </a:lnTo>
                <a:lnTo>
                  <a:pt x="465393" y="57911"/>
                </a:lnTo>
                <a:lnTo>
                  <a:pt x="499491" y="87915"/>
                </a:lnTo>
                <a:lnTo>
                  <a:pt x="528742" y="122895"/>
                </a:lnTo>
                <a:lnTo>
                  <a:pt x="552544" y="162233"/>
                </a:lnTo>
                <a:lnTo>
                  <a:pt x="570292" y="205313"/>
                </a:lnTo>
                <a:lnTo>
                  <a:pt x="581384" y="251517"/>
                </a:lnTo>
                <a:lnTo>
                  <a:pt x="585216" y="300227"/>
                </a:lnTo>
                <a:lnTo>
                  <a:pt x="581384" y="348938"/>
                </a:lnTo>
                <a:lnTo>
                  <a:pt x="570292" y="395142"/>
                </a:lnTo>
                <a:lnTo>
                  <a:pt x="552544" y="438222"/>
                </a:lnTo>
                <a:lnTo>
                  <a:pt x="528742" y="477560"/>
                </a:lnTo>
                <a:lnTo>
                  <a:pt x="499491" y="512540"/>
                </a:lnTo>
                <a:lnTo>
                  <a:pt x="465393" y="542543"/>
                </a:lnTo>
                <a:lnTo>
                  <a:pt x="427052" y="566954"/>
                </a:lnTo>
                <a:lnTo>
                  <a:pt x="385072" y="585155"/>
                </a:lnTo>
                <a:lnTo>
                  <a:pt x="340056" y="596527"/>
                </a:lnTo>
                <a:lnTo>
                  <a:pt x="292608" y="600455"/>
                </a:lnTo>
                <a:lnTo>
                  <a:pt x="245159" y="596527"/>
                </a:lnTo>
                <a:lnTo>
                  <a:pt x="200143" y="585155"/>
                </a:lnTo>
                <a:lnTo>
                  <a:pt x="158163" y="566954"/>
                </a:lnTo>
                <a:lnTo>
                  <a:pt x="119822" y="542543"/>
                </a:lnTo>
                <a:lnTo>
                  <a:pt x="85724" y="512540"/>
                </a:lnTo>
                <a:lnTo>
                  <a:pt x="56473" y="477560"/>
                </a:lnTo>
                <a:lnTo>
                  <a:pt x="32671" y="438222"/>
                </a:lnTo>
                <a:lnTo>
                  <a:pt x="14923" y="395142"/>
                </a:lnTo>
                <a:lnTo>
                  <a:pt x="3831" y="348938"/>
                </a:lnTo>
                <a:lnTo>
                  <a:pt x="0" y="300227"/>
                </a:lnTo>
                <a:close/>
              </a:path>
            </a:pathLst>
          </a:custGeom>
          <a:ln w="12192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31770" y="4206697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V3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99944" y="3357371"/>
            <a:ext cx="585470" cy="600710"/>
          </a:xfrm>
          <a:custGeom>
            <a:avLst/>
            <a:gdLst/>
            <a:ahLst/>
            <a:cxnLst/>
            <a:rect l="l" t="t" r="r" b="b"/>
            <a:pathLst>
              <a:path w="585469" h="600710">
                <a:moveTo>
                  <a:pt x="292608" y="0"/>
                </a:moveTo>
                <a:lnTo>
                  <a:pt x="245159" y="3928"/>
                </a:lnTo>
                <a:lnTo>
                  <a:pt x="200143" y="15300"/>
                </a:lnTo>
                <a:lnTo>
                  <a:pt x="158163" y="33501"/>
                </a:lnTo>
                <a:lnTo>
                  <a:pt x="119822" y="57911"/>
                </a:lnTo>
                <a:lnTo>
                  <a:pt x="85725" y="87915"/>
                </a:lnTo>
                <a:lnTo>
                  <a:pt x="56473" y="122895"/>
                </a:lnTo>
                <a:lnTo>
                  <a:pt x="32671" y="162233"/>
                </a:lnTo>
                <a:lnTo>
                  <a:pt x="14923" y="205313"/>
                </a:lnTo>
                <a:lnTo>
                  <a:pt x="3831" y="251517"/>
                </a:lnTo>
                <a:lnTo>
                  <a:pt x="0" y="300227"/>
                </a:lnTo>
                <a:lnTo>
                  <a:pt x="3831" y="348938"/>
                </a:lnTo>
                <a:lnTo>
                  <a:pt x="14923" y="395142"/>
                </a:lnTo>
                <a:lnTo>
                  <a:pt x="32671" y="438222"/>
                </a:lnTo>
                <a:lnTo>
                  <a:pt x="56473" y="477560"/>
                </a:lnTo>
                <a:lnTo>
                  <a:pt x="85724" y="512540"/>
                </a:lnTo>
                <a:lnTo>
                  <a:pt x="119822" y="542543"/>
                </a:lnTo>
                <a:lnTo>
                  <a:pt x="158163" y="566954"/>
                </a:lnTo>
                <a:lnTo>
                  <a:pt x="200143" y="585155"/>
                </a:lnTo>
                <a:lnTo>
                  <a:pt x="245159" y="596527"/>
                </a:lnTo>
                <a:lnTo>
                  <a:pt x="292608" y="600455"/>
                </a:lnTo>
                <a:lnTo>
                  <a:pt x="340056" y="596527"/>
                </a:lnTo>
                <a:lnTo>
                  <a:pt x="385072" y="585155"/>
                </a:lnTo>
                <a:lnTo>
                  <a:pt x="427052" y="566954"/>
                </a:lnTo>
                <a:lnTo>
                  <a:pt x="465393" y="542543"/>
                </a:lnTo>
                <a:lnTo>
                  <a:pt x="499491" y="512540"/>
                </a:lnTo>
                <a:lnTo>
                  <a:pt x="528742" y="477560"/>
                </a:lnTo>
                <a:lnTo>
                  <a:pt x="552544" y="438222"/>
                </a:lnTo>
                <a:lnTo>
                  <a:pt x="570292" y="395142"/>
                </a:lnTo>
                <a:lnTo>
                  <a:pt x="581384" y="348938"/>
                </a:lnTo>
                <a:lnTo>
                  <a:pt x="585216" y="300227"/>
                </a:lnTo>
                <a:lnTo>
                  <a:pt x="581384" y="251517"/>
                </a:lnTo>
                <a:lnTo>
                  <a:pt x="570292" y="205313"/>
                </a:lnTo>
                <a:lnTo>
                  <a:pt x="552544" y="162233"/>
                </a:lnTo>
                <a:lnTo>
                  <a:pt x="528742" y="122895"/>
                </a:lnTo>
                <a:lnTo>
                  <a:pt x="499491" y="87915"/>
                </a:lnTo>
                <a:lnTo>
                  <a:pt x="465393" y="57911"/>
                </a:lnTo>
                <a:lnTo>
                  <a:pt x="427052" y="33501"/>
                </a:lnTo>
                <a:lnTo>
                  <a:pt x="385072" y="15300"/>
                </a:lnTo>
                <a:lnTo>
                  <a:pt x="340056" y="3928"/>
                </a:lnTo>
                <a:lnTo>
                  <a:pt x="29260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9944" y="3357371"/>
            <a:ext cx="585470" cy="600710"/>
          </a:xfrm>
          <a:custGeom>
            <a:avLst/>
            <a:gdLst/>
            <a:ahLst/>
            <a:cxnLst/>
            <a:rect l="l" t="t" r="r" b="b"/>
            <a:pathLst>
              <a:path w="585469" h="600710">
                <a:moveTo>
                  <a:pt x="0" y="300227"/>
                </a:moveTo>
                <a:lnTo>
                  <a:pt x="3831" y="251517"/>
                </a:lnTo>
                <a:lnTo>
                  <a:pt x="14923" y="205313"/>
                </a:lnTo>
                <a:lnTo>
                  <a:pt x="32671" y="162233"/>
                </a:lnTo>
                <a:lnTo>
                  <a:pt x="56473" y="122895"/>
                </a:lnTo>
                <a:lnTo>
                  <a:pt x="85725" y="87915"/>
                </a:lnTo>
                <a:lnTo>
                  <a:pt x="119822" y="57911"/>
                </a:lnTo>
                <a:lnTo>
                  <a:pt x="158163" y="33501"/>
                </a:lnTo>
                <a:lnTo>
                  <a:pt x="200143" y="15300"/>
                </a:lnTo>
                <a:lnTo>
                  <a:pt x="245159" y="3928"/>
                </a:lnTo>
                <a:lnTo>
                  <a:pt x="292608" y="0"/>
                </a:lnTo>
                <a:lnTo>
                  <a:pt x="340056" y="3928"/>
                </a:lnTo>
                <a:lnTo>
                  <a:pt x="385072" y="15300"/>
                </a:lnTo>
                <a:lnTo>
                  <a:pt x="427052" y="33501"/>
                </a:lnTo>
                <a:lnTo>
                  <a:pt x="465393" y="57911"/>
                </a:lnTo>
                <a:lnTo>
                  <a:pt x="499491" y="87915"/>
                </a:lnTo>
                <a:lnTo>
                  <a:pt x="528742" y="122895"/>
                </a:lnTo>
                <a:lnTo>
                  <a:pt x="552544" y="162233"/>
                </a:lnTo>
                <a:lnTo>
                  <a:pt x="570292" y="205313"/>
                </a:lnTo>
                <a:lnTo>
                  <a:pt x="581384" y="251517"/>
                </a:lnTo>
                <a:lnTo>
                  <a:pt x="585216" y="300227"/>
                </a:lnTo>
                <a:lnTo>
                  <a:pt x="581384" y="348938"/>
                </a:lnTo>
                <a:lnTo>
                  <a:pt x="570292" y="395142"/>
                </a:lnTo>
                <a:lnTo>
                  <a:pt x="552544" y="438222"/>
                </a:lnTo>
                <a:lnTo>
                  <a:pt x="528742" y="477560"/>
                </a:lnTo>
                <a:lnTo>
                  <a:pt x="499491" y="512540"/>
                </a:lnTo>
                <a:lnTo>
                  <a:pt x="465393" y="542543"/>
                </a:lnTo>
                <a:lnTo>
                  <a:pt x="427052" y="566954"/>
                </a:lnTo>
                <a:lnTo>
                  <a:pt x="385072" y="585155"/>
                </a:lnTo>
                <a:lnTo>
                  <a:pt x="340056" y="596527"/>
                </a:lnTo>
                <a:lnTo>
                  <a:pt x="292608" y="600455"/>
                </a:lnTo>
                <a:lnTo>
                  <a:pt x="245159" y="596527"/>
                </a:lnTo>
                <a:lnTo>
                  <a:pt x="200143" y="585155"/>
                </a:lnTo>
                <a:lnTo>
                  <a:pt x="158163" y="566954"/>
                </a:lnTo>
                <a:lnTo>
                  <a:pt x="119822" y="542543"/>
                </a:lnTo>
                <a:lnTo>
                  <a:pt x="85724" y="512540"/>
                </a:lnTo>
                <a:lnTo>
                  <a:pt x="56473" y="477560"/>
                </a:lnTo>
                <a:lnTo>
                  <a:pt x="32671" y="438222"/>
                </a:lnTo>
                <a:lnTo>
                  <a:pt x="14923" y="395142"/>
                </a:lnTo>
                <a:lnTo>
                  <a:pt x="3831" y="348938"/>
                </a:lnTo>
                <a:lnTo>
                  <a:pt x="0" y="300227"/>
                </a:lnTo>
                <a:close/>
              </a:path>
            </a:pathLst>
          </a:custGeom>
          <a:ln w="12192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0891" y="5338571"/>
            <a:ext cx="585470" cy="600710"/>
          </a:xfrm>
          <a:custGeom>
            <a:avLst/>
            <a:gdLst/>
            <a:ahLst/>
            <a:cxnLst/>
            <a:rect l="l" t="t" r="r" b="b"/>
            <a:pathLst>
              <a:path w="585469" h="600710">
                <a:moveTo>
                  <a:pt x="292608" y="0"/>
                </a:moveTo>
                <a:lnTo>
                  <a:pt x="245144" y="3928"/>
                </a:lnTo>
                <a:lnTo>
                  <a:pt x="200119" y="15300"/>
                </a:lnTo>
                <a:lnTo>
                  <a:pt x="158135" y="33501"/>
                </a:lnTo>
                <a:lnTo>
                  <a:pt x="119795" y="57911"/>
                </a:lnTo>
                <a:lnTo>
                  <a:pt x="85701" y="87915"/>
                </a:lnTo>
                <a:lnTo>
                  <a:pt x="56455" y="122895"/>
                </a:lnTo>
                <a:lnTo>
                  <a:pt x="32659" y="162233"/>
                </a:lnTo>
                <a:lnTo>
                  <a:pt x="14916" y="205313"/>
                </a:lnTo>
                <a:lnTo>
                  <a:pt x="3829" y="251517"/>
                </a:lnTo>
                <a:lnTo>
                  <a:pt x="0" y="300227"/>
                </a:lnTo>
                <a:lnTo>
                  <a:pt x="3829" y="348926"/>
                </a:lnTo>
                <a:lnTo>
                  <a:pt x="14916" y="395123"/>
                </a:lnTo>
                <a:lnTo>
                  <a:pt x="32659" y="438199"/>
                </a:lnTo>
                <a:lnTo>
                  <a:pt x="56455" y="477538"/>
                </a:lnTo>
                <a:lnTo>
                  <a:pt x="85701" y="512521"/>
                </a:lnTo>
                <a:lnTo>
                  <a:pt x="119795" y="542529"/>
                </a:lnTo>
                <a:lnTo>
                  <a:pt x="158135" y="566945"/>
                </a:lnTo>
                <a:lnTo>
                  <a:pt x="200119" y="585150"/>
                </a:lnTo>
                <a:lnTo>
                  <a:pt x="245144" y="596526"/>
                </a:lnTo>
                <a:lnTo>
                  <a:pt x="292608" y="600455"/>
                </a:lnTo>
                <a:lnTo>
                  <a:pt x="340056" y="596526"/>
                </a:lnTo>
                <a:lnTo>
                  <a:pt x="385072" y="585150"/>
                </a:lnTo>
                <a:lnTo>
                  <a:pt x="427052" y="566945"/>
                </a:lnTo>
                <a:lnTo>
                  <a:pt x="465393" y="542529"/>
                </a:lnTo>
                <a:lnTo>
                  <a:pt x="499491" y="512521"/>
                </a:lnTo>
                <a:lnTo>
                  <a:pt x="528742" y="477538"/>
                </a:lnTo>
                <a:lnTo>
                  <a:pt x="552544" y="438199"/>
                </a:lnTo>
                <a:lnTo>
                  <a:pt x="570292" y="395123"/>
                </a:lnTo>
                <a:lnTo>
                  <a:pt x="581384" y="348926"/>
                </a:lnTo>
                <a:lnTo>
                  <a:pt x="585216" y="300227"/>
                </a:lnTo>
                <a:lnTo>
                  <a:pt x="581384" y="251517"/>
                </a:lnTo>
                <a:lnTo>
                  <a:pt x="570292" y="205313"/>
                </a:lnTo>
                <a:lnTo>
                  <a:pt x="552544" y="162233"/>
                </a:lnTo>
                <a:lnTo>
                  <a:pt x="528742" y="122895"/>
                </a:lnTo>
                <a:lnTo>
                  <a:pt x="499491" y="87915"/>
                </a:lnTo>
                <a:lnTo>
                  <a:pt x="465393" y="57911"/>
                </a:lnTo>
                <a:lnTo>
                  <a:pt x="427052" y="33501"/>
                </a:lnTo>
                <a:lnTo>
                  <a:pt x="385072" y="15300"/>
                </a:lnTo>
                <a:lnTo>
                  <a:pt x="340056" y="3928"/>
                </a:lnTo>
                <a:lnTo>
                  <a:pt x="29260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0891" y="5338571"/>
            <a:ext cx="585470" cy="600710"/>
          </a:xfrm>
          <a:custGeom>
            <a:avLst/>
            <a:gdLst/>
            <a:ahLst/>
            <a:cxnLst/>
            <a:rect l="l" t="t" r="r" b="b"/>
            <a:pathLst>
              <a:path w="585469" h="600710">
                <a:moveTo>
                  <a:pt x="0" y="300227"/>
                </a:moveTo>
                <a:lnTo>
                  <a:pt x="3829" y="251517"/>
                </a:lnTo>
                <a:lnTo>
                  <a:pt x="14916" y="205313"/>
                </a:lnTo>
                <a:lnTo>
                  <a:pt x="32659" y="162233"/>
                </a:lnTo>
                <a:lnTo>
                  <a:pt x="56455" y="122895"/>
                </a:lnTo>
                <a:lnTo>
                  <a:pt x="85701" y="87915"/>
                </a:lnTo>
                <a:lnTo>
                  <a:pt x="119795" y="57911"/>
                </a:lnTo>
                <a:lnTo>
                  <a:pt x="158135" y="33501"/>
                </a:lnTo>
                <a:lnTo>
                  <a:pt x="200119" y="15300"/>
                </a:lnTo>
                <a:lnTo>
                  <a:pt x="245144" y="3928"/>
                </a:lnTo>
                <a:lnTo>
                  <a:pt x="292608" y="0"/>
                </a:lnTo>
                <a:lnTo>
                  <a:pt x="340056" y="3928"/>
                </a:lnTo>
                <a:lnTo>
                  <a:pt x="385072" y="15300"/>
                </a:lnTo>
                <a:lnTo>
                  <a:pt x="427052" y="33501"/>
                </a:lnTo>
                <a:lnTo>
                  <a:pt x="465393" y="57911"/>
                </a:lnTo>
                <a:lnTo>
                  <a:pt x="499491" y="87915"/>
                </a:lnTo>
                <a:lnTo>
                  <a:pt x="528742" y="122895"/>
                </a:lnTo>
                <a:lnTo>
                  <a:pt x="552544" y="162233"/>
                </a:lnTo>
                <a:lnTo>
                  <a:pt x="570292" y="205313"/>
                </a:lnTo>
                <a:lnTo>
                  <a:pt x="581384" y="251517"/>
                </a:lnTo>
                <a:lnTo>
                  <a:pt x="585216" y="300227"/>
                </a:lnTo>
                <a:lnTo>
                  <a:pt x="581384" y="348926"/>
                </a:lnTo>
                <a:lnTo>
                  <a:pt x="570292" y="395123"/>
                </a:lnTo>
                <a:lnTo>
                  <a:pt x="552544" y="438199"/>
                </a:lnTo>
                <a:lnTo>
                  <a:pt x="528742" y="477538"/>
                </a:lnTo>
                <a:lnTo>
                  <a:pt x="499491" y="512521"/>
                </a:lnTo>
                <a:lnTo>
                  <a:pt x="465393" y="542529"/>
                </a:lnTo>
                <a:lnTo>
                  <a:pt x="427052" y="566945"/>
                </a:lnTo>
                <a:lnTo>
                  <a:pt x="385072" y="585150"/>
                </a:lnTo>
                <a:lnTo>
                  <a:pt x="340056" y="596526"/>
                </a:lnTo>
                <a:lnTo>
                  <a:pt x="292608" y="600455"/>
                </a:lnTo>
                <a:lnTo>
                  <a:pt x="245144" y="596526"/>
                </a:lnTo>
                <a:lnTo>
                  <a:pt x="200119" y="585150"/>
                </a:lnTo>
                <a:lnTo>
                  <a:pt x="158135" y="566945"/>
                </a:lnTo>
                <a:lnTo>
                  <a:pt x="119795" y="542529"/>
                </a:lnTo>
                <a:lnTo>
                  <a:pt x="85701" y="512521"/>
                </a:lnTo>
                <a:lnTo>
                  <a:pt x="56455" y="477538"/>
                </a:lnTo>
                <a:lnTo>
                  <a:pt x="32659" y="438199"/>
                </a:lnTo>
                <a:lnTo>
                  <a:pt x="14916" y="395123"/>
                </a:lnTo>
                <a:lnTo>
                  <a:pt x="3829" y="348926"/>
                </a:lnTo>
                <a:lnTo>
                  <a:pt x="0" y="300227"/>
                </a:lnTo>
                <a:close/>
              </a:path>
            </a:pathLst>
          </a:custGeom>
          <a:ln w="12192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72667" y="5426455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V1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36520" y="5414771"/>
            <a:ext cx="584200" cy="600710"/>
          </a:xfrm>
          <a:custGeom>
            <a:avLst/>
            <a:gdLst/>
            <a:ahLst/>
            <a:cxnLst/>
            <a:rect l="l" t="t" r="r" b="b"/>
            <a:pathLst>
              <a:path w="584200" h="600710">
                <a:moveTo>
                  <a:pt x="291846" y="0"/>
                </a:moveTo>
                <a:lnTo>
                  <a:pt x="244511" y="3928"/>
                </a:lnTo>
                <a:lnTo>
                  <a:pt x="199607" y="15300"/>
                </a:lnTo>
                <a:lnTo>
                  <a:pt x="157734" y="33501"/>
                </a:lnTo>
                <a:lnTo>
                  <a:pt x="119493" y="57911"/>
                </a:lnTo>
                <a:lnTo>
                  <a:pt x="85486" y="87915"/>
                </a:lnTo>
                <a:lnTo>
                  <a:pt x="56314" y="122895"/>
                </a:lnTo>
                <a:lnTo>
                  <a:pt x="32578" y="162233"/>
                </a:lnTo>
                <a:lnTo>
                  <a:pt x="14880" y="205313"/>
                </a:lnTo>
                <a:lnTo>
                  <a:pt x="3820" y="251517"/>
                </a:lnTo>
                <a:lnTo>
                  <a:pt x="0" y="300227"/>
                </a:lnTo>
                <a:lnTo>
                  <a:pt x="3820" y="348926"/>
                </a:lnTo>
                <a:lnTo>
                  <a:pt x="14880" y="395123"/>
                </a:lnTo>
                <a:lnTo>
                  <a:pt x="32578" y="438199"/>
                </a:lnTo>
                <a:lnTo>
                  <a:pt x="56314" y="477538"/>
                </a:lnTo>
                <a:lnTo>
                  <a:pt x="85486" y="512521"/>
                </a:lnTo>
                <a:lnTo>
                  <a:pt x="119493" y="542529"/>
                </a:lnTo>
                <a:lnTo>
                  <a:pt x="157734" y="566945"/>
                </a:lnTo>
                <a:lnTo>
                  <a:pt x="199607" y="585150"/>
                </a:lnTo>
                <a:lnTo>
                  <a:pt x="244511" y="596526"/>
                </a:lnTo>
                <a:lnTo>
                  <a:pt x="291846" y="600455"/>
                </a:lnTo>
                <a:lnTo>
                  <a:pt x="339180" y="596526"/>
                </a:lnTo>
                <a:lnTo>
                  <a:pt x="384084" y="585150"/>
                </a:lnTo>
                <a:lnTo>
                  <a:pt x="425957" y="566945"/>
                </a:lnTo>
                <a:lnTo>
                  <a:pt x="464198" y="542529"/>
                </a:lnTo>
                <a:lnTo>
                  <a:pt x="498205" y="512521"/>
                </a:lnTo>
                <a:lnTo>
                  <a:pt x="527377" y="477538"/>
                </a:lnTo>
                <a:lnTo>
                  <a:pt x="551113" y="438199"/>
                </a:lnTo>
                <a:lnTo>
                  <a:pt x="568811" y="395123"/>
                </a:lnTo>
                <a:lnTo>
                  <a:pt x="579871" y="348926"/>
                </a:lnTo>
                <a:lnTo>
                  <a:pt x="583692" y="300227"/>
                </a:lnTo>
                <a:lnTo>
                  <a:pt x="579871" y="251517"/>
                </a:lnTo>
                <a:lnTo>
                  <a:pt x="568811" y="205313"/>
                </a:lnTo>
                <a:lnTo>
                  <a:pt x="551113" y="162233"/>
                </a:lnTo>
                <a:lnTo>
                  <a:pt x="527377" y="122895"/>
                </a:lnTo>
                <a:lnTo>
                  <a:pt x="498205" y="87915"/>
                </a:lnTo>
                <a:lnTo>
                  <a:pt x="464198" y="57911"/>
                </a:lnTo>
                <a:lnTo>
                  <a:pt x="425957" y="33501"/>
                </a:lnTo>
                <a:lnTo>
                  <a:pt x="384084" y="15300"/>
                </a:lnTo>
                <a:lnTo>
                  <a:pt x="339180" y="3928"/>
                </a:lnTo>
                <a:lnTo>
                  <a:pt x="29184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6520" y="5414771"/>
            <a:ext cx="584200" cy="600710"/>
          </a:xfrm>
          <a:custGeom>
            <a:avLst/>
            <a:gdLst/>
            <a:ahLst/>
            <a:cxnLst/>
            <a:rect l="l" t="t" r="r" b="b"/>
            <a:pathLst>
              <a:path w="584200" h="600710">
                <a:moveTo>
                  <a:pt x="0" y="300227"/>
                </a:moveTo>
                <a:lnTo>
                  <a:pt x="3820" y="251517"/>
                </a:lnTo>
                <a:lnTo>
                  <a:pt x="14880" y="205313"/>
                </a:lnTo>
                <a:lnTo>
                  <a:pt x="32578" y="162233"/>
                </a:lnTo>
                <a:lnTo>
                  <a:pt x="56314" y="122895"/>
                </a:lnTo>
                <a:lnTo>
                  <a:pt x="85486" y="87915"/>
                </a:lnTo>
                <a:lnTo>
                  <a:pt x="119493" y="57911"/>
                </a:lnTo>
                <a:lnTo>
                  <a:pt x="157734" y="33501"/>
                </a:lnTo>
                <a:lnTo>
                  <a:pt x="199607" y="15300"/>
                </a:lnTo>
                <a:lnTo>
                  <a:pt x="244511" y="3928"/>
                </a:lnTo>
                <a:lnTo>
                  <a:pt x="291846" y="0"/>
                </a:lnTo>
                <a:lnTo>
                  <a:pt x="339180" y="3928"/>
                </a:lnTo>
                <a:lnTo>
                  <a:pt x="384084" y="15300"/>
                </a:lnTo>
                <a:lnTo>
                  <a:pt x="425957" y="33501"/>
                </a:lnTo>
                <a:lnTo>
                  <a:pt x="464198" y="57911"/>
                </a:lnTo>
                <a:lnTo>
                  <a:pt x="498205" y="87915"/>
                </a:lnTo>
                <a:lnTo>
                  <a:pt x="527377" y="122895"/>
                </a:lnTo>
                <a:lnTo>
                  <a:pt x="551113" y="162233"/>
                </a:lnTo>
                <a:lnTo>
                  <a:pt x="568811" y="205313"/>
                </a:lnTo>
                <a:lnTo>
                  <a:pt x="579871" y="251517"/>
                </a:lnTo>
                <a:lnTo>
                  <a:pt x="583692" y="300227"/>
                </a:lnTo>
                <a:lnTo>
                  <a:pt x="579871" y="348926"/>
                </a:lnTo>
                <a:lnTo>
                  <a:pt x="568811" y="395123"/>
                </a:lnTo>
                <a:lnTo>
                  <a:pt x="551113" y="438199"/>
                </a:lnTo>
                <a:lnTo>
                  <a:pt x="527377" y="477538"/>
                </a:lnTo>
                <a:lnTo>
                  <a:pt x="498205" y="512521"/>
                </a:lnTo>
                <a:lnTo>
                  <a:pt x="464198" y="542529"/>
                </a:lnTo>
                <a:lnTo>
                  <a:pt x="425957" y="566945"/>
                </a:lnTo>
                <a:lnTo>
                  <a:pt x="384084" y="585150"/>
                </a:lnTo>
                <a:lnTo>
                  <a:pt x="339180" y="596526"/>
                </a:lnTo>
                <a:lnTo>
                  <a:pt x="291846" y="600455"/>
                </a:lnTo>
                <a:lnTo>
                  <a:pt x="244511" y="596526"/>
                </a:lnTo>
                <a:lnTo>
                  <a:pt x="199607" y="585150"/>
                </a:lnTo>
                <a:lnTo>
                  <a:pt x="157734" y="566945"/>
                </a:lnTo>
                <a:lnTo>
                  <a:pt x="119493" y="542529"/>
                </a:lnTo>
                <a:lnTo>
                  <a:pt x="85486" y="512521"/>
                </a:lnTo>
                <a:lnTo>
                  <a:pt x="56314" y="477538"/>
                </a:lnTo>
                <a:lnTo>
                  <a:pt x="32578" y="438199"/>
                </a:lnTo>
                <a:lnTo>
                  <a:pt x="14880" y="395123"/>
                </a:lnTo>
                <a:lnTo>
                  <a:pt x="3820" y="348926"/>
                </a:lnTo>
                <a:lnTo>
                  <a:pt x="0" y="300227"/>
                </a:lnTo>
                <a:close/>
              </a:path>
            </a:pathLst>
          </a:custGeom>
          <a:ln w="12192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68345" y="5502655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V4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87367" y="5414771"/>
            <a:ext cx="584200" cy="600710"/>
          </a:xfrm>
          <a:custGeom>
            <a:avLst/>
            <a:gdLst/>
            <a:ahLst/>
            <a:cxnLst/>
            <a:rect l="l" t="t" r="r" b="b"/>
            <a:pathLst>
              <a:path w="584200" h="600710">
                <a:moveTo>
                  <a:pt x="291846" y="0"/>
                </a:moveTo>
                <a:lnTo>
                  <a:pt x="244511" y="3928"/>
                </a:lnTo>
                <a:lnTo>
                  <a:pt x="199607" y="15300"/>
                </a:lnTo>
                <a:lnTo>
                  <a:pt x="157734" y="33501"/>
                </a:lnTo>
                <a:lnTo>
                  <a:pt x="119493" y="57911"/>
                </a:lnTo>
                <a:lnTo>
                  <a:pt x="85486" y="87915"/>
                </a:lnTo>
                <a:lnTo>
                  <a:pt x="56314" y="122895"/>
                </a:lnTo>
                <a:lnTo>
                  <a:pt x="32578" y="162233"/>
                </a:lnTo>
                <a:lnTo>
                  <a:pt x="14880" y="205313"/>
                </a:lnTo>
                <a:lnTo>
                  <a:pt x="3820" y="251517"/>
                </a:lnTo>
                <a:lnTo>
                  <a:pt x="0" y="300227"/>
                </a:lnTo>
                <a:lnTo>
                  <a:pt x="3820" y="348926"/>
                </a:lnTo>
                <a:lnTo>
                  <a:pt x="14880" y="395123"/>
                </a:lnTo>
                <a:lnTo>
                  <a:pt x="32578" y="438199"/>
                </a:lnTo>
                <a:lnTo>
                  <a:pt x="56314" y="477538"/>
                </a:lnTo>
                <a:lnTo>
                  <a:pt x="85486" y="512521"/>
                </a:lnTo>
                <a:lnTo>
                  <a:pt x="119493" y="542529"/>
                </a:lnTo>
                <a:lnTo>
                  <a:pt x="157734" y="566945"/>
                </a:lnTo>
                <a:lnTo>
                  <a:pt x="199607" y="585150"/>
                </a:lnTo>
                <a:lnTo>
                  <a:pt x="244511" y="596526"/>
                </a:lnTo>
                <a:lnTo>
                  <a:pt x="291846" y="600455"/>
                </a:lnTo>
                <a:lnTo>
                  <a:pt x="339180" y="596526"/>
                </a:lnTo>
                <a:lnTo>
                  <a:pt x="384084" y="585150"/>
                </a:lnTo>
                <a:lnTo>
                  <a:pt x="425957" y="566945"/>
                </a:lnTo>
                <a:lnTo>
                  <a:pt x="464198" y="542529"/>
                </a:lnTo>
                <a:lnTo>
                  <a:pt x="498205" y="512521"/>
                </a:lnTo>
                <a:lnTo>
                  <a:pt x="527377" y="477538"/>
                </a:lnTo>
                <a:lnTo>
                  <a:pt x="551113" y="438199"/>
                </a:lnTo>
                <a:lnTo>
                  <a:pt x="568811" y="395123"/>
                </a:lnTo>
                <a:lnTo>
                  <a:pt x="579871" y="348926"/>
                </a:lnTo>
                <a:lnTo>
                  <a:pt x="583692" y="300227"/>
                </a:lnTo>
                <a:lnTo>
                  <a:pt x="579871" y="251517"/>
                </a:lnTo>
                <a:lnTo>
                  <a:pt x="568811" y="205313"/>
                </a:lnTo>
                <a:lnTo>
                  <a:pt x="551113" y="162233"/>
                </a:lnTo>
                <a:lnTo>
                  <a:pt x="527377" y="122895"/>
                </a:lnTo>
                <a:lnTo>
                  <a:pt x="498205" y="87915"/>
                </a:lnTo>
                <a:lnTo>
                  <a:pt x="464198" y="57911"/>
                </a:lnTo>
                <a:lnTo>
                  <a:pt x="425957" y="33501"/>
                </a:lnTo>
                <a:lnTo>
                  <a:pt x="384084" y="15300"/>
                </a:lnTo>
                <a:lnTo>
                  <a:pt x="339180" y="3928"/>
                </a:lnTo>
                <a:lnTo>
                  <a:pt x="29184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7367" y="5414771"/>
            <a:ext cx="584200" cy="600710"/>
          </a:xfrm>
          <a:custGeom>
            <a:avLst/>
            <a:gdLst/>
            <a:ahLst/>
            <a:cxnLst/>
            <a:rect l="l" t="t" r="r" b="b"/>
            <a:pathLst>
              <a:path w="584200" h="600710">
                <a:moveTo>
                  <a:pt x="0" y="300227"/>
                </a:moveTo>
                <a:lnTo>
                  <a:pt x="3820" y="251517"/>
                </a:lnTo>
                <a:lnTo>
                  <a:pt x="14880" y="205313"/>
                </a:lnTo>
                <a:lnTo>
                  <a:pt x="32578" y="162233"/>
                </a:lnTo>
                <a:lnTo>
                  <a:pt x="56314" y="122895"/>
                </a:lnTo>
                <a:lnTo>
                  <a:pt x="85486" y="87915"/>
                </a:lnTo>
                <a:lnTo>
                  <a:pt x="119493" y="57911"/>
                </a:lnTo>
                <a:lnTo>
                  <a:pt x="157734" y="33501"/>
                </a:lnTo>
                <a:lnTo>
                  <a:pt x="199607" y="15300"/>
                </a:lnTo>
                <a:lnTo>
                  <a:pt x="244511" y="3928"/>
                </a:lnTo>
                <a:lnTo>
                  <a:pt x="291846" y="0"/>
                </a:lnTo>
                <a:lnTo>
                  <a:pt x="339180" y="3928"/>
                </a:lnTo>
                <a:lnTo>
                  <a:pt x="384084" y="15300"/>
                </a:lnTo>
                <a:lnTo>
                  <a:pt x="425957" y="33501"/>
                </a:lnTo>
                <a:lnTo>
                  <a:pt x="464198" y="57911"/>
                </a:lnTo>
                <a:lnTo>
                  <a:pt x="498205" y="87915"/>
                </a:lnTo>
                <a:lnTo>
                  <a:pt x="527377" y="122895"/>
                </a:lnTo>
                <a:lnTo>
                  <a:pt x="551113" y="162233"/>
                </a:lnTo>
                <a:lnTo>
                  <a:pt x="568811" y="205313"/>
                </a:lnTo>
                <a:lnTo>
                  <a:pt x="579871" y="251517"/>
                </a:lnTo>
                <a:lnTo>
                  <a:pt x="583692" y="300227"/>
                </a:lnTo>
                <a:lnTo>
                  <a:pt x="579871" y="348926"/>
                </a:lnTo>
                <a:lnTo>
                  <a:pt x="568811" y="395123"/>
                </a:lnTo>
                <a:lnTo>
                  <a:pt x="551113" y="438199"/>
                </a:lnTo>
                <a:lnTo>
                  <a:pt x="527377" y="477538"/>
                </a:lnTo>
                <a:lnTo>
                  <a:pt x="498205" y="512521"/>
                </a:lnTo>
                <a:lnTo>
                  <a:pt x="464198" y="542529"/>
                </a:lnTo>
                <a:lnTo>
                  <a:pt x="425957" y="566945"/>
                </a:lnTo>
                <a:lnTo>
                  <a:pt x="384084" y="585150"/>
                </a:lnTo>
                <a:lnTo>
                  <a:pt x="339180" y="596526"/>
                </a:lnTo>
                <a:lnTo>
                  <a:pt x="291846" y="600455"/>
                </a:lnTo>
                <a:lnTo>
                  <a:pt x="244511" y="596526"/>
                </a:lnTo>
                <a:lnTo>
                  <a:pt x="199607" y="585150"/>
                </a:lnTo>
                <a:lnTo>
                  <a:pt x="157734" y="566945"/>
                </a:lnTo>
                <a:lnTo>
                  <a:pt x="119493" y="542529"/>
                </a:lnTo>
                <a:lnTo>
                  <a:pt x="85486" y="512521"/>
                </a:lnTo>
                <a:lnTo>
                  <a:pt x="56314" y="477538"/>
                </a:lnTo>
                <a:lnTo>
                  <a:pt x="32578" y="438199"/>
                </a:lnTo>
                <a:lnTo>
                  <a:pt x="14880" y="395123"/>
                </a:lnTo>
                <a:lnTo>
                  <a:pt x="3820" y="348926"/>
                </a:lnTo>
                <a:lnTo>
                  <a:pt x="0" y="300227"/>
                </a:lnTo>
                <a:close/>
              </a:path>
            </a:pathLst>
          </a:custGeom>
          <a:ln w="12192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19447" y="5502655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V6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137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0490" y="3891788"/>
            <a:ext cx="3481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0545" algn="l"/>
                <a:tab pos="1056005" algn="l"/>
                <a:tab pos="1558925" algn="l"/>
                <a:tab pos="2063750" algn="l"/>
                <a:tab pos="2567305" algn="l"/>
                <a:tab pos="3108325" algn="l"/>
              </a:tabLst>
            </a:pPr>
            <a:r>
              <a:rPr sz="4200" b="1" spc="-622" baseline="-3968" dirty="0">
                <a:latin typeface="Microsoft JhengHei"/>
                <a:cs typeface="Microsoft JhengHei"/>
              </a:rPr>
              <a:t>V</a:t>
            </a:r>
            <a:r>
              <a:rPr sz="4200" b="1" spc="-562" baseline="-3968" dirty="0">
                <a:latin typeface="Microsoft JhengHei"/>
                <a:cs typeface="Microsoft JhengHei"/>
              </a:rPr>
              <a:t>0</a:t>
            </a:r>
            <a:r>
              <a:rPr sz="4200" b="1" baseline="-3968" dirty="0">
                <a:latin typeface="Microsoft JhengHei"/>
                <a:cs typeface="Microsoft JhengHei"/>
              </a:rPr>
              <a:t>	</a:t>
            </a:r>
            <a:r>
              <a:rPr sz="2800" b="1" spc="-415" dirty="0">
                <a:latin typeface="Microsoft JhengHei"/>
                <a:cs typeface="Microsoft JhengHei"/>
              </a:rPr>
              <a:t>V</a:t>
            </a:r>
            <a:r>
              <a:rPr sz="2800" b="1" spc="-375" dirty="0">
                <a:latin typeface="Microsoft JhengHei"/>
                <a:cs typeface="Microsoft JhengHei"/>
              </a:rPr>
              <a:t>1</a:t>
            </a:r>
            <a:r>
              <a:rPr sz="2800" b="1" dirty="0">
                <a:latin typeface="Microsoft JhengHei"/>
                <a:cs typeface="Microsoft JhengHei"/>
              </a:rPr>
              <a:t>	</a:t>
            </a:r>
            <a:r>
              <a:rPr sz="2800" b="1" spc="-415" dirty="0">
                <a:latin typeface="Microsoft JhengHei"/>
                <a:cs typeface="Microsoft JhengHei"/>
              </a:rPr>
              <a:t>V</a:t>
            </a:r>
            <a:r>
              <a:rPr sz="2800" b="1" spc="-375" dirty="0">
                <a:latin typeface="Microsoft JhengHei"/>
                <a:cs typeface="Microsoft JhengHei"/>
              </a:rPr>
              <a:t>2</a:t>
            </a:r>
            <a:r>
              <a:rPr sz="2800" b="1" dirty="0">
                <a:latin typeface="Microsoft JhengHei"/>
                <a:cs typeface="Microsoft JhengHei"/>
              </a:rPr>
              <a:t>	</a:t>
            </a:r>
            <a:r>
              <a:rPr sz="2800" b="1" spc="-415" dirty="0">
                <a:latin typeface="Microsoft JhengHei"/>
                <a:cs typeface="Microsoft JhengHei"/>
              </a:rPr>
              <a:t>V</a:t>
            </a:r>
            <a:r>
              <a:rPr sz="2800" b="1" spc="-375" dirty="0">
                <a:latin typeface="Microsoft JhengHei"/>
                <a:cs typeface="Microsoft JhengHei"/>
              </a:rPr>
              <a:t>3</a:t>
            </a:r>
            <a:r>
              <a:rPr sz="2800" b="1" dirty="0">
                <a:latin typeface="Microsoft JhengHei"/>
                <a:cs typeface="Microsoft JhengHei"/>
              </a:rPr>
              <a:t>	</a:t>
            </a:r>
            <a:r>
              <a:rPr sz="2800" b="1" spc="-409" dirty="0">
                <a:latin typeface="Microsoft JhengHei"/>
                <a:cs typeface="Microsoft JhengHei"/>
              </a:rPr>
              <a:t>V</a:t>
            </a:r>
            <a:r>
              <a:rPr sz="2800" b="1" spc="-375" dirty="0">
                <a:latin typeface="Microsoft JhengHei"/>
                <a:cs typeface="Microsoft JhengHei"/>
              </a:rPr>
              <a:t>4</a:t>
            </a:r>
            <a:r>
              <a:rPr sz="2800" b="1" dirty="0">
                <a:latin typeface="Microsoft JhengHei"/>
                <a:cs typeface="Microsoft JhengHei"/>
              </a:rPr>
              <a:t>	</a:t>
            </a:r>
            <a:r>
              <a:rPr sz="2800" b="1" spc="-415" dirty="0">
                <a:latin typeface="Microsoft JhengHei"/>
                <a:cs typeface="Microsoft JhengHei"/>
              </a:rPr>
              <a:t>V</a:t>
            </a:r>
            <a:r>
              <a:rPr sz="2800" b="1" spc="-375" dirty="0">
                <a:latin typeface="Microsoft JhengHei"/>
                <a:cs typeface="Microsoft JhengHei"/>
              </a:rPr>
              <a:t>5</a:t>
            </a:r>
            <a:r>
              <a:rPr sz="2800" b="1" dirty="0">
                <a:latin typeface="Microsoft JhengHei"/>
                <a:cs typeface="Microsoft JhengHei"/>
              </a:rPr>
              <a:t>	</a:t>
            </a:r>
            <a:r>
              <a:rPr sz="4200" b="1" spc="-577" baseline="-2976" dirty="0">
                <a:latin typeface="Microsoft JhengHei"/>
                <a:cs typeface="Microsoft JhengHei"/>
              </a:rPr>
              <a:t>V6</a:t>
            </a:r>
            <a:endParaRPr sz="4200" baseline="-2976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66368" y="495376"/>
            <a:ext cx="2466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solidFill>
                  <a:srgbClr val="000000"/>
                </a:solidFill>
                <a:latin typeface="微软雅黑"/>
                <a:cs typeface="微软雅黑"/>
              </a:rPr>
              <a:t>拓扑排序方法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0"/>
              </a:spcBef>
              <a:buFont typeface="Times New Roman"/>
              <a:buAutoNum type="arabicParenR"/>
              <a:tabLst>
                <a:tab pos="469265" algn="l"/>
                <a:tab pos="469900" algn="l"/>
              </a:tabLst>
            </a:pPr>
            <a:r>
              <a:rPr spc="10" dirty="0"/>
              <a:t>在有向图中选一</a:t>
            </a:r>
            <a:r>
              <a:rPr spc="15" dirty="0"/>
              <a:t>个</a:t>
            </a:r>
            <a:r>
              <a:rPr spc="10" dirty="0"/>
              <a:t>无前驱的顶</a:t>
            </a:r>
            <a:r>
              <a:rPr spc="15" dirty="0"/>
              <a:t>点</a:t>
            </a:r>
            <a:r>
              <a:rPr spc="5" dirty="0">
                <a:latin typeface="Times New Roman"/>
                <a:cs typeface="Times New Roman"/>
              </a:rPr>
              <a:t>v</a:t>
            </a:r>
            <a:r>
              <a:rPr spc="5" dirty="0"/>
              <a:t>，</a:t>
            </a:r>
            <a:r>
              <a:rPr spc="10" dirty="0"/>
              <a:t>输出之；</a:t>
            </a: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Font typeface="Times New Roman"/>
              <a:buAutoNum type="arabicParenR"/>
              <a:tabLst>
                <a:tab pos="469265" algn="l"/>
                <a:tab pos="469900" algn="l"/>
              </a:tabLst>
            </a:pPr>
            <a:r>
              <a:rPr spc="5" dirty="0"/>
              <a:t>从有向图中删</a:t>
            </a:r>
            <a:r>
              <a:rPr spc="10" dirty="0"/>
              <a:t>除</a:t>
            </a:r>
            <a:r>
              <a:rPr spc="-5" dirty="0">
                <a:latin typeface="Times New Roman"/>
                <a:cs typeface="Times New Roman"/>
              </a:rPr>
              <a:t>v</a:t>
            </a:r>
            <a:r>
              <a:rPr spc="10" dirty="0"/>
              <a:t>及</a:t>
            </a:r>
            <a:r>
              <a:rPr spc="5" dirty="0"/>
              <a:t>以</a:t>
            </a:r>
            <a:r>
              <a:rPr spc="-5" dirty="0">
                <a:latin typeface="Times New Roman"/>
                <a:cs typeface="Times New Roman"/>
              </a:rPr>
              <a:t>v</a:t>
            </a:r>
            <a:r>
              <a:rPr spc="5" dirty="0"/>
              <a:t>为尾的弧；</a:t>
            </a:r>
          </a:p>
          <a:p>
            <a:pPr marL="469900" marR="5080" indent="-457200">
              <a:lnSpc>
                <a:spcPct val="114999"/>
              </a:lnSpc>
              <a:spcBef>
                <a:spcPts val="5"/>
              </a:spcBef>
              <a:buFont typeface="Times New Roman"/>
              <a:buAutoNum type="arabicParenR"/>
              <a:tabLst>
                <a:tab pos="469265" algn="l"/>
                <a:tab pos="469900" algn="l"/>
              </a:tabLst>
            </a:pPr>
            <a:r>
              <a:rPr spc="10" dirty="0"/>
              <a:t>重复</a:t>
            </a:r>
            <a:r>
              <a:rPr dirty="0">
                <a:latin typeface="Times New Roman"/>
                <a:cs typeface="Times New Roman"/>
              </a:rPr>
              <a:t>1)</a:t>
            </a:r>
            <a:r>
              <a:rPr spc="10" dirty="0"/>
              <a:t>、</a:t>
            </a:r>
            <a:r>
              <a:rPr dirty="0">
                <a:latin typeface="Times New Roman"/>
                <a:cs typeface="Times New Roman"/>
              </a:rPr>
              <a:t>2)</a:t>
            </a:r>
            <a:r>
              <a:rPr spc="10" dirty="0"/>
              <a:t>，直接全部输出全部顶点或有向图中不存</a:t>
            </a:r>
            <a:r>
              <a:rPr spc="15" dirty="0"/>
              <a:t>在</a:t>
            </a:r>
            <a:r>
              <a:rPr dirty="0"/>
              <a:t>无 </a:t>
            </a:r>
            <a:r>
              <a:rPr spc="10" dirty="0"/>
              <a:t>前驱的结点时为止。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/>
          </a:p>
          <a:p>
            <a:pPr marL="2041525">
              <a:lnSpc>
                <a:spcPct val="100000"/>
              </a:lnSpc>
              <a:spcBef>
                <a:spcPts val="5"/>
              </a:spcBef>
            </a:pPr>
            <a:r>
              <a:rPr sz="2800" spc="-385" dirty="0">
                <a:latin typeface="Microsoft JhengHei"/>
                <a:cs typeface="Microsoft JhengHei"/>
              </a:rPr>
              <a:t>V2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958" y="2061210"/>
            <a:ext cx="3203575" cy="1447800"/>
          </a:xfrm>
          <a:custGeom>
            <a:avLst/>
            <a:gdLst/>
            <a:ahLst/>
            <a:cxnLst/>
            <a:rect l="l" t="t" r="r" b="b"/>
            <a:pathLst>
              <a:path w="3203575" h="1447800">
                <a:moveTo>
                  <a:pt x="0" y="0"/>
                </a:moveTo>
                <a:lnTo>
                  <a:pt x="1377950" y="0"/>
                </a:lnTo>
                <a:lnTo>
                  <a:pt x="1968500" y="0"/>
                </a:lnTo>
                <a:lnTo>
                  <a:pt x="2362200" y="0"/>
                </a:lnTo>
                <a:lnTo>
                  <a:pt x="2362200" y="311150"/>
                </a:lnTo>
                <a:lnTo>
                  <a:pt x="2362200" y="444500"/>
                </a:lnTo>
                <a:lnTo>
                  <a:pt x="2362200" y="533400"/>
                </a:lnTo>
                <a:lnTo>
                  <a:pt x="1968500" y="533400"/>
                </a:lnTo>
                <a:lnTo>
                  <a:pt x="3203575" y="1447800"/>
                </a:lnTo>
                <a:lnTo>
                  <a:pt x="1377950" y="533400"/>
                </a:lnTo>
                <a:lnTo>
                  <a:pt x="0" y="533400"/>
                </a:lnTo>
                <a:lnTo>
                  <a:pt x="0" y="444500"/>
                </a:lnTo>
                <a:lnTo>
                  <a:pt x="0" y="31115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0169" y="2091054"/>
            <a:ext cx="2018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入度为</a:t>
            </a:r>
            <a:r>
              <a:rPr sz="2400" b="1" spc="-275" dirty="0">
                <a:latin typeface="微软雅黑"/>
                <a:cs typeface="微软雅黑"/>
              </a:rPr>
              <a:t>0</a:t>
            </a:r>
            <a:r>
              <a:rPr sz="2400" b="1" spc="10" dirty="0">
                <a:latin typeface="微软雅黑"/>
                <a:cs typeface="微软雅黑"/>
              </a:rPr>
              <a:t>的顶点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7205" y="4207255"/>
            <a:ext cx="3352800" cy="2061845"/>
          </a:xfrm>
          <a:custGeom>
            <a:avLst/>
            <a:gdLst/>
            <a:ahLst/>
            <a:cxnLst/>
            <a:rect l="l" t="t" r="r" b="b"/>
            <a:pathLst>
              <a:path w="3352800" h="2061845">
                <a:moveTo>
                  <a:pt x="0" y="1528318"/>
                </a:moveTo>
                <a:lnTo>
                  <a:pt x="558800" y="1528318"/>
                </a:lnTo>
                <a:lnTo>
                  <a:pt x="647319" y="0"/>
                </a:lnTo>
                <a:lnTo>
                  <a:pt x="1397000" y="1528318"/>
                </a:lnTo>
                <a:lnTo>
                  <a:pt x="3352800" y="1528318"/>
                </a:lnTo>
                <a:lnTo>
                  <a:pt x="3352800" y="1617218"/>
                </a:lnTo>
                <a:lnTo>
                  <a:pt x="3352800" y="1750568"/>
                </a:lnTo>
                <a:lnTo>
                  <a:pt x="3352800" y="2061718"/>
                </a:lnTo>
                <a:lnTo>
                  <a:pt x="1397000" y="2061718"/>
                </a:lnTo>
                <a:lnTo>
                  <a:pt x="558800" y="2061718"/>
                </a:lnTo>
                <a:lnTo>
                  <a:pt x="0" y="2061718"/>
                </a:lnTo>
                <a:lnTo>
                  <a:pt x="0" y="1750568"/>
                </a:lnTo>
                <a:lnTo>
                  <a:pt x="0" y="1617218"/>
                </a:lnTo>
                <a:lnTo>
                  <a:pt x="0" y="1528318"/>
                </a:lnTo>
                <a:close/>
              </a:path>
            </a:pathLst>
          </a:custGeom>
          <a:ln w="25908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3617" y="118389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V5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9600" y="405384"/>
            <a:ext cx="3642360" cy="2670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15939" y="126009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V3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138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5939" y="497840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V2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7879" y="1260093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V0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7140" y="2478989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V1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2769" y="2555189"/>
            <a:ext cx="1836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63040" algn="l"/>
              </a:tabLst>
            </a:pPr>
            <a:r>
              <a:rPr sz="2800" b="1" spc="-415" dirty="0">
                <a:latin typeface="Microsoft JhengHei"/>
                <a:cs typeface="Microsoft JhengHei"/>
              </a:rPr>
              <a:t>V</a:t>
            </a:r>
            <a:r>
              <a:rPr sz="2800" b="1" spc="-370" dirty="0">
                <a:latin typeface="Microsoft JhengHei"/>
                <a:cs typeface="Microsoft JhengHei"/>
              </a:rPr>
              <a:t>4</a:t>
            </a:r>
            <a:r>
              <a:rPr sz="2800" b="1" dirty="0">
                <a:latin typeface="Microsoft JhengHei"/>
                <a:cs typeface="Microsoft JhengHei"/>
              </a:rPr>
              <a:t>	</a:t>
            </a:r>
            <a:r>
              <a:rPr sz="2800" b="1" spc="-385" dirty="0">
                <a:latin typeface="Microsoft JhengHei"/>
                <a:cs typeface="Microsoft JhengHei"/>
              </a:rPr>
              <a:t>V6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66368" y="495376"/>
            <a:ext cx="2466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solidFill>
                  <a:srgbClr val="000000"/>
                </a:solidFill>
                <a:latin typeface="微软雅黑"/>
                <a:cs typeface="微软雅黑"/>
              </a:rPr>
              <a:t>拓扑排序方法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8723" y="3478231"/>
            <a:ext cx="8037195" cy="26784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35"/>
              </a:spcBef>
              <a:buFont typeface="Times New Roman"/>
              <a:buAutoNum type="arabicParenR"/>
              <a:tabLst>
                <a:tab pos="469265" algn="l"/>
                <a:tab pos="470534" algn="l"/>
              </a:tabLst>
            </a:pPr>
            <a:r>
              <a:rPr sz="2400" b="1" spc="5" dirty="0">
                <a:latin typeface="微软雅黑"/>
                <a:cs typeface="微软雅黑"/>
              </a:rPr>
              <a:t>在有向图中选一</a:t>
            </a:r>
            <a:r>
              <a:rPr sz="2400" b="1" spc="10" dirty="0">
                <a:latin typeface="微软雅黑"/>
                <a:cs typeface="微软雅黑"/>
              </a:rPr>
              <a:t>个</a:t>
            </a:r>
            <a:r>
              <a:rPr sz="2400" b="1" spc="5" dirty="0">
                <a:latin typeface="微软雅黑"/>
                <a:cs typeface="微软雅黑"/>
              </a:rPr>
              <a:t>无前驱</a:t>
            </a:r>
            <a:r>
              <a:rPr sz="2400" b="1" spc="10" dirty="0">
                <a:latin typeface="微软雅黑"/>
                <a:cs typeface="微软雅黑"/>
              </a:rPr>
              <a:t>的</a:t>
            </a:r>
            <a:r>
              <a:rPr sz="2400" b="1" spc="5" dirty="0">
                <a:latin typeface="微软雅黑"/>
                <a:cs typeface="微软雅黑"/>
              </a:rPr>
              <a:t>顶点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dirty="0">
                <a:latin typeface="微软雅黑"/>
                <a:cs typeface="微软雅黑"/>
              </a:rPr>
              <a:t>，</a:t>
            </a:r>
            <a:r>
              <a:rPr sz="2400" b="1" spc="5" dirty="0">
                <a:latin typeface="微软雅黑"/>
                <a:cs typeface="微软雅黑"/>
              </a:rPr>
              <a:t>输出之；</a:t>
            </a:r>
            <a:endParaRPr sz="2400">
              <a:latin typeface="微软雅黑"/>
              <a:cs typeface="微软雅黑"/>
            </a:endParaRPr>
          </a:p>
          <a:p>
            <a:pPr marL="469900" indent="-457834">
              <a:lnSpc>
                <a:spcPct val="100000"/>
              </a:lnSpc>
              <a:spcBef>
                <a:spcPts val="434"/>
              </a:spcBef>
              <a:buFont typeface="Times New Roman"/>
              <a:buAutoNum type="arabicParenR"/>
              <a:tabLst>
                <a:tab pos="469265" algn="l"/>
                <a:tab pos="470534" algn="l"/>
              </a:tabLst>
            </a:pPr>
            <a:r>
              <a:rPr sz="2400" b="1" spc="10" dirty="0">
                <a:latin typeface="微软雅黑"/>
                <a:cs typeface="微软雅黑"/>
              </a:rPr>
              <a:t>从有向图中删除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及以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为尾的弧；</a:t>
            </a:r>
            <a:endParaRPr sz="2400">
              <a:latin typeface="微软雅黑"/>
              <a:cs typeface="微软雅黑"/>
            </a:endParaRPr>
          </a:p>
          <a:p>
            <a:pPr marL="469900" marR="5080" indent="-457834">
              <a:lnSpc>
                <a:spcPct val="114999"/>
              </a:lnSpc>
              <a:buFont typeface="Times New Roman"/>
              <a:buAutoNum type="arabicParenR"/>
              <a:tabLst>
                <a:tab pos="469265" algn="l"/>
                <a:tab pos="470534" algn="l"/>
              </a:tabLst>
            </a:pPr>
            <a:r>
              <a:rPr sz="2400" b="1" spc="10" dirty="0">
                <a:latin typeface="微软雅黑"/>
                <a:cs typeface="微软雅黑"/>
              </a:rPr>
              <a:t>重复</a:t>
            </a:r>
            <a:r>
              <a:rPr sz="2400" b="1" dirty="0">
                <a:latin typeface="Times New Roman"/>
                <a:cs typeface="Times New Roman"/>
              </a:rPr>
              <a:t>1)</a:t>
            </a:r>
            <a:r>
              <a:rPr sz="2400" b="1" spc="10" dirty="0">
                <a:latin typeface="微软雅黑"/>
                <a:cs typeface="微软雅黑"/>
              </a:rPr>
              <a:t>、</a:t>
            </a:r>
            <a:r>
              <a:rPr sz="2400" b="1" dirty="0">
                <a:latin typeface="Times New Roman"/>
                <a:cs typeface="Times New Roman"/>
              </a:rPr>
              <a:t>2)</a:t>
            </a:r>
            <a:r>
              <a:rPr sz="2400" b="1" spc="10" dirty="0">
                <a:latin typeface="微软雅黑"/>
                <a:cs typeface="微软雅黑"/>
              </a:rPr>
              <a:t>，直接全部输出全部顶点或有向图中不存</a:t>
            </a:r>
            <a:r>
              <a:rPr sz="2400" b="1" spc="15" dirty="0">
                <a:latin typeface="微软雅黑"/>
                <a:cs typeface="微软雅黑"/>
              </a:rPr>
              <a:t>在</a:t>
            </a:r>
            <a:r>
              <a:rPr sz="2400" b="1" dirty="0">
                <a:latin typeface="微软雅黑"/>
                <a:cs typeface="微软雅黑"/>
              </a:rPr>
              <a:t>无 </a:t>
            </a:r>
            <a:r>
              <a:rPr sz="2400" b="1" spc="5" dirty="0">
                <a:latin typeface="微软雅黑"/>
                <a:cs typeface="微软雅黑"/>
              </a:rPr>
              <a:t>前驱的</a:t>
            </a:r>
            <a:r>
              <a:rPr sz="2400" b="1" spc="10" dirty="0">
                <a:latin typeface="微软雅黑"/>
                <a:cs typeface="微软雅黑"/>
              </a:rPr>
              <a:t>结点时为止。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微软雅黑"/>
              <a:cs typeface="微软雅黑"/>
            </a:endParaRPr>
          </a:p>
          <a:p>
            <a:pPr marL="4514850">
              <a:lnSpc>
                <a:spcPct val="100000"/>
              </a:lnSpc>
              <a:spcBef>
                <a:spcPts val="5"/>
              </a:spcBef>
            </a:pPr>
            <a:r>
              <a:rPr sz="2400" b="1" spc="-180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的邻接顶点入度</a:t>
            </a:r>
            <a:r>
              <a:rPr sz="2400" b="1" dirty="0">
                <a:latin typeface="微软雅黑"/>
                <a:cs typeface="微软雅黑"/>
              </a:rPr>
              <a:t>减</a:t>
            </a:r>
            <a:r>
              <a:rPr sz="2400" b="1" spc="-285" dirty="0">
                <a:latin typeface="微软雅黑"/>
                <a:cs typeface="微软雅黑"/>
              </a:rPr>
              <a:t>1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4094" y="3614928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4094" y="4986528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4094" y="4529328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1957" y="3604259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229" y="3005150"/>
            <a:ext cx="5410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5" dirty="0">
                <a:latin typeface="微软雅黑"/>
                <a:cs typeface="微软雅黑"/>
              </a:rPr>
              <a:t>下标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34396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2"/>
                </a:moveTo>
                <a:lnTo>
                  <a:pt x="457200" y="370332"/>
                </a:lnTo>
                <a:lnTo>
                  <a:pt x="45720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96464" y="34013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600" y="34396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2"/>
                </a:moveTo>
                <a:lnTo>
                  <a:pt x="457200" y="370332"/>
                </a:lnTo>
                <a:lnTo>
                  <a:pt x="45720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5800" y="34396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2"/>
                </a:moveTo>
                <a:lnTo>
                  <a:pt x="457200" y="370332"/>
                </a:lnTo>
                <a:lnTo>
                  <a:pt x="45720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95800" y="3439667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68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3000" y="34396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2"/>
                </a:moveTo>
                <a:lnTo>
                  <a:pt x="457200" y="370332"/>
                </a:lnTo>
                <a:lnTo>
                  <a:pt x="45720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18023" y="340588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7400" y="44302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96464" y="439229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4600" y="44302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79370" y="439686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31158" y="3592067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5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6600" y="34290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76600" y="3429000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67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3800" y="34290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92758" y="4061459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76600" y="3896867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68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3800" y="3896867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715"/>
              </a:lnSpc>
            </a:pP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11957" y="4049267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5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38862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96464" y="384759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4600" y="38862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6600" y="48874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16046" y="484949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33800" y="48874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98570" y="485406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11957" y="5039867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5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48768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196464" y="483788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14600" y="48768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4094" y="5443728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76600" y="53446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16046" y="530666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33800" y="53446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798570" y="531124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11957" y="5497067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5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7400" y="53340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96464" y="529569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14600" y="53340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757427" y="3424428"/>
          <a:ext cx="928369" cy="320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459740" y="3369945"/>
            <a:ext cx="219710" cy="32550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b="1" dirty="0"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8200" y="1769364"/>
            <a:ext cx="1447800" cy="533400"/>
          </a:xfrm>
          <a:custGeom>
            <a:avLst/>
            <a:gdLst/>
            <a:ahLst/>
            <a:cxnLst/>
            <a:rect l="l" t="t" r="r" b="b"/>
            <a:pathLst>
              <a:path w="1447800" h="533400">
                <a:moveTo>
                  <a:pt x="0" y="533400"/>
                </a:moveTo>
                <a:lnTo>
                  <a:pt x="1447800" y="533400"/>
                </a:lnTo>
                <a:lnTo>
                  <a:pt x="1447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0" y="1769364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56106" y="1812942"/>
            <a:ext cx="823594" cy="7759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latin typeface="宋体"/>
                <a:cs typeface="宋体"/>
              </a:rPr>
              <a:t>顶点数据</a:t>
            </a:r>
            <a:endParaRPr sz="1600">
              <a:latin typeface="宋体"/>
              <a:cs typeface="宋体"/>
            </a:endParaRPr>
          </a:p>
          <a:p>
            <a:pPr marR="5080" algn="ctr">
              <a:lnSpc>
                <a:spcPct val="100000"/>
              </a:lnSpc>
              <a:spcBef>
                <a:spcPts val="885"/>
              </a:spcBef>
            </a:pPr>
            <a:r>
              <a:rPr sz="2000" b="1" spc="-100" dirty="0">
                <a:latin typeface="微软雅黑"/>
                <a:cs typeface="微软雅黑"/>
              </a:rPr>
              <a:t>data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76804" y="1780412"/>
            <a:ext cx="1433830" cy="808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025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指向第一个 邻接顶点的指针</a:t>
            </a:r>
            <a:endParaRPr sz="1600">
              <a:latin typeface="宋体"/>
              <a:cs typeface="宋体"/>
            </a:endParaRPr>
          </a:p>
          <a:p>
            <a:pPr marL="230504">
              <a:lnSpc>
                <a:spcPts val="2325"/>
              </a:lnSpc>
            </a:pPr>
            <a:r>
              <a:rPr sz="2000" b="1" spc="125" dirty="0">
                <a:latin typeface="微软雅黑"/>
                <a:cs typeface="微软雅黑"/>
              </a:rPr>
              <a:t>firstarc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6562" y="1693926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32004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39361" y="169392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2004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6562" y="169392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2004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6562" y="2608326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32004">
            <a:solidFill>
              <a:srgbClr val="8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2762" y="2608326"/>
            <a:ext cx="914400" cy="495300"/>
          </a:xfrm>
          <a:custGeom>
            <a:avLst/>
            <a:gdLst/>
            <a:ahLst/>
            <a:cxnLst/>
            <a:rect l="l" t="t" r="r" b="b"/>
            <a:pathLst>
              <a:path w="914400" h="495300">
                <a:moveTo>
                  <a:pt x="0" y="495300"/>
                </a:moveTo>
                <a:lnTo>
                  <a:pt x="2715" y="429462"/>
                </a:lnTo>
                <a:lnTo>
                  <a:pt x="10379" y="370303"/>
                </a:lnTo>
                <a:lnTo>
                  <a:pt x="22267" y="320182"/>
                </a:lnTo>
                <a:lnTo>
                  <a:pt x="37655" y="281460"/>
                </a:lnTo>
                <a:lnTo>
                  <a:pt x="76034" y="247650"/>
                </a:lnTo>
                <a:lnTo>
                  <a:pt x="381165" y="247650"/>
                </a:lnTo>
                <a:lnTo>
                  <a:pt x="401380" y="238804"/>
                </a:lnTo>
                <a:lnTo>
                  <a:pt x="434932" y="175117"/>
                </a:lnTo>
                <a:lnTo>
                  <a:pt x="446820" y="124996"/>
                </a:lnTo>
                <a:lnTo>
                  <a:pt x="454484" y="65837"/>
                </a:lnTo>
                <a:lnTo>
                  <a:pt x="457200" y="0"/>
                </a:lnTo>
                <a:lnTo>
                  <a:pt x="459915" y="65837"/>
                </a:lnTo>
                <a:lnTo>
                  <a:pt x="467581" y="124996"/>
                </a:lnTo>
                <a:lnTo>
                  <a:pt x="479472" y="175117"/>
                </a:lnTo>
                <a:lnTo>
                  <a:pt x="494867" y="213839"/>
                </a:lnTo>
                <a:lnTo>
                  <a:pt x="533273" y="247650"/>
                </a:lnTo>
                <a:lnTo>
                  <a:pt x="838327" y="247650"/>
                </a:lnTo>
                <a:lnTo>
                  <a:pt x="858558" y="256495"/>
                </a:lnTo>
                <a:lnTo>
                  <a:pt x="876732" y="281460"/>
                </a:lnTo>
                <a:lnTo>
                  <a:pt x="892127" y="320182"/>
                </a:lnTo>
                <a:lnTo>
                  <a:pt x="904018" y="370303"/>
                </a:lnTo>
                <a:lnTo>
                  <a:pt x="911684" y="429462"/>
                </a:lnTo>
                <a:lnTo>
                  <a:pt x="914400" y="495300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4948428" y="4721352"/>
          <a:ext cx="4052570" cy="61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15570" marR="107950" indent="1016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表头顶点的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邻接顶点编号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 marR="80010" indent="-1009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和边相关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的信息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1915" indent="2025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指向下一个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邻接顶点的指针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6178677" y="5521553"/>
            <a:ext cx="1297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表结点结构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64328" y="4239259"/>
            <a:ext cx="94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微软雅黑"/>
                <a:cs typeface="微软雅黑"/>
              </a:rPr>
              <a:t>adjvex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81317" y="4315459"/>
            <a:ext cx="773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weig</a:t>
            </a:r>
            <a:r>
              <a:rPr sz="2000" spc="-10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735569" y="4315459"/>
            <a:ext cx="8553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nexta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725161" y="3522726"/>
            <a:ext cx="702310" cy="854710"/>
          </a:xfrm>
          <a:custGeom>
            <a:avLst/>
            <a:gdLst/>
            <a:ahLst/>
            <a:cxnLst/>
            <a:rect l="l" t="t" r="r" b="b"/>
            <a:pathLst>
              <a:path w="702310" h="854710">
                <a:moveTo>
                  <a:pt x="66211" y="58079"/>
                </a:moveTo>
                <a:lnTo>
                  <a:pt x="43839" y="76357"/>
                </a:lnTo>
                <a:lnTo>
                  <a:pt x="679704" y="853566"/>
                </a:lnTo>
                <a:lnTo>
                  <a:pt x="688721" y="854456"/>
                </a:lnTo>
                <a:lnTo>
                  <a:pt x="701167" y="844296"/>
                </a:lnTo>
                <a:lnTo>
                  <a:pt x="702056" y="835279"/>
                </a:lnTo>
                <a:lnTo>
                  <a:pt x="66211" y="58079"/>
                </a:lnTo>
                <a:close/>
              </a:path>
              <a:path w="702310" h="854710">
                <a:moveTo>
                  <a:pt x="0" y="0"/>
                </a:moveTo>
                <a:lnTo>
                  <a:pt x="21336" y="94742"/>
                </a:lnTo>
                <a:lnTo>
                  <a:pt x="43839" y="76357"/>
                </a:lnTo>
                <a:lnTo>
                  <a:pt x="34671" y="65150"/>
                </a:lnTo>
                <a:lnTo>
                  <a:pt x="29591" y="59054"/>
                </a:lnTo>
                <a:lnTo>
                  <a:pt x="30480" y="49911"/>
                </a:lnTo>
                <a:lnTo>
                  <a:pt x="36703" y="44831"/>
                </a:lnTo>
                <a:lnTo>
                  <a:pt x="42799" y="39750"/>
                </a:lnTo>
                <a:lnTo>
                  <a:pt x="88646" y="39750"/>
                </a:lnTo>
                <a:lnTo>
                  <a:pt x="0" y="0"/>
                </a:lnTo>
                <a:close/>
              </a:path>
              <a:path w="702310" h="854710">
                <a:moveTo>
                  <a:pt x="42799" y="39750"/>
                </a:moveTo>
                <a:lnTo>
                  <a:pt x="36703" y="44831"/>
                </a:lnTo>
                <a:lnTo>
                  <a:pt x="30480" y="49911"/>
                </a:lnTo>
                <a:lnTo>
                  <a:pt x="29591" y="59054"/>
                </a:lnTo>
                <a:lnTo>
                  <a:pt x="34671" y="65150"/>
                </a:lnTo>
                <a:lnTo>
                  <a:pt x="43839" y="76357"/>
                </a:lnTo>
                <a:lnTo>
                  <a:pt x="66211" y="58079"/>
                </a:lnTo>
                <a:lnTo>
                  <a:pt x="51943" y="40639"/>
                </a:lnTo>
                <a:lnTo>
                  <a:pt x="42799" y="39750"/>
                </a:lnTo>
                <a:close/>
              </a:path>
              <a:path w="702310" h="854710">
                <a:moveTo>
                  <a:pt x="88646" y="39750"/>
                </a:moveTo>
                <a:lnTo>
                  <a:pt x="42799" y="39750"/>
                </a:lnTo>
                <a:lnTo>
                  <a:pt x="51943" y="40639"/>
                </a:lnTo>
                <a:lnTo>
                  <a:pt x="66211" y="58079"/>
                </a:lnTo>
                <a:lnTo>
                  <a:pt x="88646" y="397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761" y="3506596"/>
            <a:ext cx="2759710" cy="870585"/>
          </a:xfrm>
          <a:custGeom>
            <a:avLst/>
            <a:gdLst/>
            <a:ahLst/>
            <a:cxnLst/>
            <a:rect l="l" t="t" r="r" b="b"/>
            <a:pathLst>
              <a:path w="2759709" h="870585">
                <a:moveTo>
                  <a:pt x="87276" y="27733"/>
                </a:moveTo>
                <a:lnTo>
                  <a:pt x="78817" y="55395"/>
                </a:lnTo>
                <a:lnTo>
                  <a:pt x="2746628" y="870457"/>
                </a:lnTo>
                <a:lnTo>
                  <a:pt x="2754756" y="866266"/>
                </a:lnTo>
                <a:lnTo>
                  <a:pt x="2757042" y="858519"/>
                </a:lnTo>
                <a:lnTo>
                  <a:pt x="2759328" y="850899"/>
                </a:lnTo>
                <a:lnTo>
                  <a:pt x="2755137" y="842771"/>
                </a:lnTo>
                <a:lnTo>
                  <a:pt x="2747390" y="840485"/>
                </a:lnTo>
                <a:lnTo>
                  <a:pt x="87276" y="27733"/>
                </a:lnTo>
                <a:close/>
              </a:path>
              <a:path w="2759709" h="870585">
                <a:moveTo>
                  <a:pt x="95757" y="0"/>
                </a:moveTo>
                <a:lnTo>
                  <a:pt x="0" y="16128"/>
                </a:lnTo>
                <a:lnTo>
                  <a:pt x="70357" y="83057"/>
                </a:lnTo>
                <a:lnTo>
                  <a:pt x="78817" y="55395"/>
                </a:lnTo>
                <a:lnTo>
                  <a:pt x="65023" y="51180"/>
                </a:lnTo>
                <a:lnTo>
                  <a:pt x="57403" y="48767"/>
                </a:lnTo>
                <a:lnTo>
                  <a:pt x="53085" y="40639"/>
                </a:lnTo>
                <a:lnTo>
                  <a:pt x="57657" y="25399"/>
                </a:lnTo>
                <a:lnTo>
                  <a:pt x="65785" y="21081"/>
                </a:lnTo>
                <a:lnTo>
                  <a:pt x="89310" y="21081"/>
                </a:lnTo>
                <a:lnTo>
                  <a:pt x="95757" y="0"/>
                </a:lnTo>
                <a:close/>
              </a:path>
              <a:path w="2759709" h="870585">
                <a:moveTo>
                  <a:pt x="65785" y="21081"/>
                </a:moveTo>
                <a:lnTo>
                  <a:pt x="57657" y="25399"/>
                </a:lnTo>
                <a:lnTo>
                  <a:pt x="53085" y="40639"/>
                </a:lnTo>
                <a:lnTo>
                  <a:pt x="57403" y="48767"/>
                </a:lnTo>
                <a:lnTo>
                  <a:pt x="65023" y="51180"/>
                </a:lnTo>
                <a:lnTo>
                  <a:pt x="78817" y="55395"/>
                </a:lnTo>
                <a:lnTo>
                  <a:pt x="87276" y="27733"/>
                </a:lnTo>
                <a:lnTo>
                  <a:pt x="73405" y="23494"/>
                </a:lnTo>
                <a:lnTo>
                  <a:pt x="65785" y="21081"/>
                </a:lnTo>
                <a:close/>
              </a:path>
              <a:path w="2759709" h="870585">
                <a:moveTo>
                  <a:pt x="89310" y="21081"/>
                </a:moveTo>
                <a:lnTo>
                  <a:pt x="65785" y="21081"/>
                </a:lnTo>
                <a:lnTo>
                  <a:pt x="73405" y="23494"/>
                </a:lnTo>
                <a:lnTo>
                  <a:pt x="87276" y="27733"/>
                </a:lnTo>
                <a:lnTo>
                  <a:pt x="89310" y="21081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324468" y="1112647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V5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140452" y="333756"/>
            <a:ext cx="3642360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836409" y="1188847"/>
            <a:ext cx="38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0" dirty="0">
                <a:latin typeface="Microsoft JhengHei"/>
                <a:cs typeface="Microsoft JhengHei"/>
              </a:rPr>
              <a:t>V3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36409" y="426211"/>
            <a:ext cx="38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0" dirty="0">
                <a:latin typeface="Microsoft JhengHei"/>
                <a:cs typeface="Microsoft JhengHei"/>
              </a:rPr>
              <a:t>V2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145844" y="620090"/>
            <a:ext cx="4612640" cy="1020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5" dirty="0">
                <a:solidFill>
                  <a:srgbClr val="000000"/>
                </a:solidFill>
                <a:latin typeface="微软雅黑"/>
                <a:cs typeface="微软雅黑"/>
              </a:rPr>
              <a:t>回顾：有向图的邻接表</a:t>
            </a:r>
            <a:endParaRPr sz="3600">
              <a:latin typeface="微软雅黑"/>
              <a:cs typeface="微软雅黑"/>
            </a:endParaRPr>
          </a:p>
          <a:p>
            <a:pPr marR="29209" algn="r">
              <a:lnSpc>
                <a:spcPct val="100000"/>
              </a:lnSpc>
              <a:spcBef>
                <a:spcPts val="155"/>
              </a:spcBef>
            </a:pPr>
            <a:r>
              <a:rPr sz="2800" u="none" spc="-385" dirty="0">
                <a:solidFill>
                  <a:srgbClr val="000000"/>
                </a:solidFill>
                <a:latin typeface="Microsoft JhengHei"/>
                <a:cs typeface="Microsoft JhengHei"/>
              </a:rPr>
              <a:t>V0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77992" y="2408936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V1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73620" y="2485136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V4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324468" y="2485136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latin typeface="Microsoft JhengHei"/>
                <a:cs typeface="Microsoft JhengHei"/>
              </a:rPr>
              <a:t>V6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2" name="object 7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7745" y="4624578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4257" y="4336541"/>
            <a:ext cx="650875" cy="1905"/>
          </a:xfrm>
          <a:custGeom>
            <a:avLst/>
            <a:gdLst/>
            <a:ahLst/>
            <a:cxnLst/>
            <a:rect l="l" t="t" r="r" b="b"/>
            <a:pathLst>
              <a:path w="650875" h="1904">
                <a:moveTo>
                  <a:pt x="0" y="1523"/>
                </a:moveTo>
                <a:lnTo>
                  <a:pt x="650748" y="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9326" y="4552950"/>
            <a:ext cx="0" cy="721360"/>
          </a:xfrm>
          <a:custGeom>
            <a:avLst/>
            <a:gdLst/>
            <a:ahLst/>
            <a:cxnLst/>
            <a:rect l="l" t="t" r="r" b="b"/>
            <a:pathLst>
              <a:path h="721360">
                <a:moveTo>
                  <a:pt x="0" y="0"/>
                </a:moveTo>
                <a:lnTo>
                  <a:pt x="0" y="720852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2629" y="5118353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80" h="276225">
                <a:moveTo>
                  <a:pt x="271272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86989" y="4569714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2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7177" y="5154929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19" h="233679">
                <a:moveTo>
                  <a:pt x="0" y="0"/>
                </a:moveTo>
                <a:lnTo>
                  <a:pt x="236220" y="233172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9438" y="412470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9389" y="52677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79"/>
                </a:lnTo>
                <a:lnTo>
                  <a:pt x="440691" y="324991"/>
                </a:lnTo>
                <a:lnTo>
                  <a:pt x="419538" y="364728"/>
                </a:lnTo>
                <a:lnTo>
                  <a:pt x="391525" y="399349"/>
                </a:lnTo>
                <a:lnTo>
                  <a:pt x="357576" y="427915"/>
                </a:lnTo>
                <a:lnTo>
                  <a:pt x="318617" y="449484"/>
                </a:lnTo>
                <a:lnTo>
                  <a:pt x="275570" y="463115"/>
                </a:lnTo>
                <a:lnTo>
                  <a:pt x="229361" y="467868"/>
                </a:lnTo>
                <a:lnTo>
                  <a:pt x="183153" y="463115"/>
                </a:lnTo>
                <a:lnTo>
                  <a:pt x="140106" y="449484"/>
                </a:lnTo>
                <a:lnTo>
                  <a:pt x="101147" y="427915"/>
                </a:lnTo>
                <a:lnTo>
                  <a:pt x="67198" y="399349"/>
                </a:lnTo>
                <a:lnTo>
                  <a:pt x="39185" y="364728"/>
                </a:lnTo>
                <a:lnTo>
                  <a:pt x="18032" y="324991"/>
                </a:lnTo>
                <a:lnTo>
                  <a:pt x="4662" y="28107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35655" y="530575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6389" y="52677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79"/>
                </a:lnTo>
                <a:lnTo>
                  <a:pt x="440691" y="324991"/>
                </a:lnTo>
                <a:lnTo>
                  <a:pt x="419538" y="364728"/>
                </a:lnTo>
                <a:lnTo>
                  <a:pt x="391525" y="399349"/>
                </a:lnTo>
                <a:lnTo>
                  <a:pt x="357576" y="427915"/>
                </a:lnTo>
                <a:lnTo>
                  <a:pt x="318617" y="449484"/>
                </a:lnTo>
                <a:lnTo>
                  <a:pt x="275570" y="463115"/>
                </a:lnTo>
                <a:lnTo>
                  <a:pt x="229361" y="467868"/>
                </a:lnTo>
                <a:lnTo>
                  <a:pt x="183153" y="463115"/>
                </a:lnTo>
                <a:lnTo>
                  <a:pt x="140106" y="449484"/>
                </a:lnTo>
                <a:lnTo>
                  <a:pt x="101147" y="427915"/>
                </a:lnTo>
                <a:lnTo>
                  <a:pt x="67198" y="399349"/>
                </a:lnTo>
                <a:lnTo>
                  <a:pt x="39185" y="364728"/>
                </a:lnTo>
                <a:lnTo>
                  <a:pt x="18032" y="324991"/>
                </a:lnTo>
                <a:lnTo>
                  <a:pt x="4662" y="28107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92401" y="530575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33294" y="4120134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95450" y="4162805"/>
            <a:ext cx="1438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7600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0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58745" y="4729734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4" h="467995">
                <a:moveTo>
                  <a:pt x="0" y="233933"/>
                </a:moveTo>
                <a:lnTo>
                  <a:pt x="4754" y="186799"/>
                </a:lnTo>
                <a:lnTo>
                  <a:pt x="18389" y="142892"/>
                </a:lnTo>
                <a:lnTo>
                  <a:pt x="39962" y="103156"/>
                </a:lnTo>
                <a:lnTo>
                  <a:pt x="68532" y="68532"/>
                </a:lnTo>
                <a:lnTo>
                  <a:pt x="103156" y="39962"/>
                </a:lnTo>
                <a:lnTo>
                  <a:pt x="142892" y="18389"/>
                </a:lnTo>
                <a:lnTo>
                  <a:pt x="186799" y="4754"/>
                </a:lnTo>
                <a:lnTo>
                  <a:pt x="233934" y="0"/>
                </a:lnTo>
                <a:lnTo>
                  <a:pt x="281068" y="4754"/>
                </a:lnTo>
                <a:lnTo>
                  <a:pt x="324975" y="18389"/>
                </a:lnTo>
                <a:lnTo>
                  <a:pt x="364711" y="39962"/>
                </a:lnTo>
                <a:lnTo>
                  <a:pt x="399335" y="68532"/>
                </a:lnTo>
                <a:lnTo>
                  <a:pt x="427905" y="103156"/>
                </a:lnTo>
                <a:lnTo>
                  <a:pt x="449478" y="142892"/>
                </a:lnTo>
                <a:lnTo>
                  <a:pt x="463113" y="186799"/>
                </a:lnTo>
                <a:lnTo>
                  <a:pt x="467868" y="233933"/>
                </a:lnTo>
                <a:lnTo>
                  <a:pt x="463113" y="281068"/>
                </a:lnTo>
                <a:lnTo>
                  <a:pt x="449478" y="324975"/>
                </a:lnTo>
                <a:lnTo>
                  <a:pt x="427905" y="364711"/>
                </a:lnTo>
                <a:lnTo>
                  <a:pt x="399335" y="399335"/>
                </a:lnTo>
                <a:lnTo>
                  <a:pt x="364711" y="427905"/>
                </a:lnTo>
                <a:lnTo>
                  <a:pt x="324975" y="449478"/>
                </a:lnTo>
                <a:lnTo>
                  <a:pt x="281068" y="463113"/>
                </a:lnTo>
                <a:lnTo>
                  <a:pt x="233934" y="467867"/>
                </a:lnTo>
                <a:lnTo>
                  <a:pt x="186799" y="463113"/>
                </a:lnTo>
                <a:lnTo>
                  <a:pt x="142892" y="449478"/>
                </a:lnTo>
                <a:lnTo>
                  <a:pt x="103156" y="427905"/>
                </a:lnTo>
                <a:lnTo>
                  <a:pt x="68532" y="399335"/>
                </a:lnTo>
                <a:lnTo>
                  <a:pt x="39962" y="364711"/>
                </a:lnTo>
                <a:lnTo>
                  <a:pt x="18389" y="324975"/>
                </a:lnTo>
                <a:lnTo>
                  <a:pt x="4754" y="281068"/>
                </a:lnTo>
                <a:lnTo>
                  <a:pt x="0" y="233933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25801" y="477265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93208" y="4548378"/>
            <a:ext cx="114300" cy="719455"/>
          </a:xfrm>
          <a:custGeom>
            <a:avLst/>
            <a:gdLst/>
            <a:ahLst/>
            <a:cxnLst/>
            <a:rect l="l" t="t" r="r" b="b"/>
            <a:pathLst>
              <a:path w="114300" h="719454">
                <a:moveTo>
                  <a:pt x="38100" y="605028"/>
                </a:moveTo>
                <a:lnTo>
                  <a:pt x="0" y="605028"/>
                </a:lnTo>
                <a:lnTo>
                  <a:pt x="57150" y="719328"/>
                </a:lnTo>
                <a:lnTo>
                  <a:pt x="104775" y="624078"/>
                </a:lnTo>
                <a:lnTo>
                  <a:pt x="38100" y="624078"/>
                </a:lnTo>
                <a:lnTo>
                  <a:pt x="38100" y="605028"/>
                </a:lnTo>
                <a:close/>
              </a:path>
              <a:path w="114300" h="719454">
                <a:moveTo>
                  <a:pt x="76200" y="0"/>
                </a:moveTo>
                <a:lnTo>
                  <a:pt x="38100" y="0"/>
                </a:lnTo>
                <a:lnTo>
                  <a:pt x="38100" y="624078"/>
                </a:lnTo>
                <a:lnTo>
                  <a:pt x="76200" y="624078"/>
                </a:lnTo>
                <a:lnTo>
                  <a:pt x="76200" y="0"/>
                </a:lnTo>
                <a:close/>
              </a:path>
              <a:path w="114300" h="719454">
                <a:moveTo>
                  <a:pt x="114300" y="605028"/>
                </a:moveTo>
                <a:lnTo>
                  <a:pt x="76200" y="605028"/>
                </a:lnTo>
                <a:lnTo>
                  <a:pt x="76200" y="624078"/>
                </a:lnTo>
                <a:lnTo>
                  <a:pt x="104775" y="624078"/>
                </a:lnTo>
                <a:lnTo>
                  <a:pt x="114300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9814" y="5451347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299"/>
                </a:lnTo>
                <a:lnTo>
                  <a:pt x="765048" y="76199"/>
                </a:lnTo>
                <a:lnTo>
                  <a:pt x="707898" y="76199"/>
                </a:lnTo>
                <a:lnTo>
                  <a:pt x="707898" y="38099"/>
                </a:lnTo>
                <a:lnTo>
                  <a:pt x="765048" y="38099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688848" y="76199"/>
                </a:lnTo>
                <a:lnTo>
                  <a:pt x="688848" y="38099"/>
                </a:lnTo>
                <a:close/>
              </a:path>
              <a:path w="803275" h="114300">
                <a:moveTo>
                  <a:pt x="765048" y="38099"/>
                </a:moveTo>
                <a:lnTo>
                  <a:pt x="707898" y="38099"/>
                </a:lnTo>
                <a:lnTo>
                  <a:pt x="707898" y="76199"/>
                </a:lnTo>
                <a:lnTo>
                  <a:pt x="765048" y="76199"/>
                </a:lnTo>
                <a:lnTo>
                  <a:pt x="803148" y="57149"/>
                </a:lnTo>
                <a:lnTo>
                  <a:pt x="76504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9814" y="4253484"/>
            <a:ext cx="749935" cy="114300"/>
          </a:xfrm>
          <a:custGeom>
            <a:avLst/>
            <a:gdLst/>
            <a:ahLst/>
            <a:cxnLst/>
            <a:rect l="l" t="t" r="r" b="b"/>
            <a:pathLst>
              <a:path w="749935" h="114300">
                <a:moveTo>
                  <a:pt x="635508" y="0"/>
                </a:moveTo>
                <a:lnTo>
                  <a:pt x="635508" y="114300"/>
                </a:lnTo>
                <a:lnTo>
                  <a:pt x="711708" y="76200"/>
                </a:lnTo>
                <a:lnTo>
                  <a:pt x="654558" y="76200"/>
                </a:lnTo>
                <a:lnTo>
                  <a:pt x="654558" y="38100"/>
                </a:lnTo>
                <a:lnTo>
                  <a:pt x="711708" y="38100"/>
                </a:lnTo>
                <a:lnTo>
                  <a:pt x="635508" y="0"/>
                </a:lnTo>
                <a:close/>
              </a:path>
              <a:path w="749935" h="114300">
                <a:moveTo>
                  <a:pt x="63550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5508" y="76200"/>
                </a:lnTo>
                <a:lnTo>
                  <a:pt x="635508" y="38100"/>
                </a:lnTo>
                <a:close/>
              </a:path>
              <a:path w="749935" h="114300">
                <a:moveTo>
                  <a:pt x="711708" y="38100"/>
                </a:moveTo>
                <a:lnTo>
                  <a:pt x="654558" y="38100"/>
                </a:lnTo>
                <a:lnTo>
                  <a:pt x="654558" y="76200"/>
                </a:lnTo>
                <a:lnTo>
                  <a:pt x="711708" y="76200"/>
                </a:lnTo>
                <a:lnTo>
                  <a:pt x="749808" y="57150"/>
                </a:lnTo>
                <a:lnTo>
                  <a:pt x="7117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81421" y="4437126"/>
            <a:ext cx="928369" cy="929640"/>
          </a:xfrm>
          <a:custGeom>
            <a:avLst/>
            <a:gdLst/>
            <a:ahLst/>
            <a:cxnLst/>
            <a:rect l="l" t="t" r="r" b="b"/>
            <a:pathLst>
              <a:path w="928370" h="929639">
                <a:moveTo>
                  <a:pt x="94201" y="67426"/>
                </a:moveTo>
                <a:lnTo>
                  <a:pt x="67256" y="94329"/>
                </a:lnTo>
                <a:lnTo>
                  <a:pt x="900938" y="929386"/>
                </a:lnTo>
                <a:lnTo>
                  <a:pt x="927862" y="902462"/>
                </a:lnTo>
                <a:lnTo>
                  <a:pt x="94201" y="67426"/>
                </a:lnTo>
                <a:close/>
              </a:path>
              <a:path w="928370" h="929639">
                <a:moveTo>
                  <a:pt x="0" y="0"/>
                </a:moveTo>
                <a:lnTo>
                  <a:pt x="40259" y="121285"/>
                </a:lnTo>
                <a:lnTo>
                  <a:pt x="67256" y="94329"/>
                </a:lnTo>
                <a:lnTo>
                  <a:pt x="53847" y="80899"/>
                </a:lnTo>
                <a:lnTo>
                  <a:pt x="80772" y="53975"/>
                </a:lnTo>
                <a:lnTo>
                  <a:pt x="107674" y="53975"/>
                </a:lnTo>
                <a:lnTo>
                  <a:pt x="121157" y="40513"/>
                </a:lnTo>
                <a:lnTo>
                  <a:pt x="0" y="0"/>
                </a:lnTo>
                <a:close/>
              </a:path>
              <a:path w="928370" h="929639">
                <a:moveTo>
                  <a:pt x="80772" y="53975"/>
                </a:moveTo>
                <a:lnTo>
                  <a:pt x="53847" y="80899"/>
                </a:lnTo>
                <a:lnTo>
                  <a:pt x="67256" y="94329"/>
                </a:lnTo>
                <a:lnTo>
                  <a:pt x="94201" y="67426"/>
                </a:lnTo>
                <a:lnTo>
                  <a:pt x="80772" y="53975"/>
                </a:lnTo>
                <a:close/>
              </a:path>
              <a:path w="928370" h="929639">
                <a:moveTo>
                  <a:pt x="107674" y="53975"/>
                </a:moveTo>
                <a:lnTo>
                  <a:pt x="80772" y="53975"/>
                </a:lnTo>
                <a:lnTo>
                  <a:pt x="94201" y="67426"/>
                </a:lnTo>
                <a:lnTo>
                  <a:pt x="107674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09565" y="404850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28765" y="4051553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06085" y="4089654"/>
            <a:ext cx="155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0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09565" y="52677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79"/>
                </a:lnTo>
                <a:lnTo>
                  <a:pt x="440691" y="324991"/>
                </a:lnTo>
                <a:lnTo>
                  <a:pt x="419538" y="364728"/>
                </a:lnTo>
                <a:lnTo>
                  <a:pt x="391525" y="399349"/>
                </a:lnTo>
                <a:lnTo>
                  <a:pt x="357576" y="427915"/>
                </a:lnTo>
                <a:lnTo>
                  <a:pt x="318617" y="449484"/>
                </a:lnTo>
                <a:lnTo>
                  <a:pt x="275570" y="463115"/>
                </a:lnTo>
                <a:lnTo>
                  <a:pt x="229361" y="467868"/>
                </a:lnTo>
                <a:lnTo>
                  <a:pt x="183153" y="463115"/>
                </a:lnTo>
                <a:lnTo>
                  <a:pt x="140106" y="449484"/>
                </a:lnTo>
                <a:lnTo>
                  <a:pt x="101147" y="427915"/>
                </a:lnTo>
                <a:lnTo>
                  <a:pt x="67198" y="399349"/>
                </a:lnTo>
                <a:lnTo>
                  <a:pt x="39185" y="364728"/>
                </a:lnTo>
                <a:lnTo>
                  <a:pt x="18032" y="324991"/>
                </a:lnTo>
                <a:lnTo>
                  <a:pt x="4662" y="28107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06085" y="530575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28765" y="52677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79"/>
                </a:lnTo>
                <a:lnTo>
                  <a:pt x="440691" y="324991"/>
                </a:lnTo>
                <a:lnTo>
                  <a:pt x="419538" y="364728"/>
                </a:lnTo>
                <a:lnTo>
                  <a:pt x="391525" y="399349"/>
                </a:lnTo>
                <a:lnTo>
                  <a:pt x="357576" y="427915"/>
                </a:lnTo>
                <a:lnTo>
                  <a:pt x="318617" y="449484"/>
                </a:lnTo>
                <a:lnTo>
                  <a:pt x="275570" y="463115"/>
                </a:lnTo>
                <a:lnTo>
                  <a:pt x="229361" y="467868"/>
                </a:lnTo>
                <a:lnTo>
                  <a:pt x="183153" y="463115"/>
                </a:lnTo>
                <a:lnTo>
                  <a:pt x="140106" y="449484"/>
                </a:lnTo>
                <a:lnTo>
                  <a:pt x="101147" y="427915"/>
                </a:lnTo>
                <a:lnTo>
                  <a:pt x="67198" y="399349"/>
                </a:lnTo>
                <a:lnTo>
                  <a:pt x="39185" y="364728"/>
                </a:lnTo>
                <a:lnTo>
                  <a:pt x="18032" y="324991"/>
                </a:lnTo>
                <a:lnTo>
                  <a:pt x="4662" y="28107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25285" y="530575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14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86460" y="1320185"/>
            <a:ext cx="7071359" cy="222821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77470">
              <a:lnSpc>
                <a:spcPct val="110100"/>
              </a:lnSpc>
              <a:spcBef>
                <a:spcPts val="150"/>
              </a:spcBef>
              <a:buSzPct val="96428"/>
              <a:buAutoNum type="arabicPlain" startAt="8"/>
              <a:tabLst>
                <a:tab pos="909319" algn="l"/>
              </a:tabLst>
            </a:pPr>
            <a:r>
              <a:rPr sz="2800" u="none" spc="15" dirty="0">
                <a:latin typeface="Microsoft JhengHei"/>
                <a:cs typeface="Microsoft JhengHei"/>
              </a:rPr>
              <a:t>回路或</a:t>
            </a:r>
            <a:r>
              <a:rPr sz="2800" u="none" dirty="0">
                <a:latin typeface="Microsoft JhengHei"/>
                <a:cs typeface="Microsoft JhengHei"/>
              </a:rPr>
              <a:t>环</a:t>
            </a:r>
            <a:r>
              <a:rPr sz="2800" u="none" spc="20" dirty="0">
                <a:latin typeface="Microsoft JhengHei"/>
                <a:cs typeface="Microsoft JhengHei"/>
              </a:rPr>
              <a:t>：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第一个顶点和最后一个顶点相同 </a:t>
            </a:r>
            <a:r>
              <a:rPr sz="2400" u="none" spc="5" dirty="0">
                <a:solidFill>
                  <a:srgbClr val="000000"/>
                </a:solidFill>
                <a:latin typeface="微软雅黑"/>
                <a:cs typeface="微软雅黑"/>
              </a:rPr>
              <a:t>的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路径称</a:t>
            </a:r>
            <a:r>
              <a:rPr sz="2400" u="none" dirty="0">
                <a:solidFill>
                  <a:srgbClr val="000000"/>
                </a:solidFill>
                <a:latin typeface="微软雅黑"/>
                <a:cs typeface="微软雅黑"/>
              </a:rPr>
              <a:t>为</a:t>
            </a:r>
            <a:r>
              <a:rPr sz="2400" u="none" spc="5" dirty="0">
                <a:solidFill>
                  <a:srgbClr val="000000"/>
                </a:solidFill>
                <a:latin typeface="微软雅黑"/>
                <a:cs typeface="微软雅黑"/>
              </a:rPr>
              <a:t>回路或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环</a:t>
            </a:r>
            <a:r>
              <a:rPr sz="2400" u="none" dirty="0">
                <a:solidFill>
                  <a:srgbClr val="000000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10100"/>
              </a:lnSpc>
              <a:spcBef>
                <a:spcPts val="280"/>
              </a:spcBef>
              <a:buSzPct val="96428"/>
              <a:buAutoNum type="arabicPlain" startAt="8"/>
              <a:tabLst>
                <a:tab pos="909319" algn="l"/>
              </a:tabLst>
            </a:pPr>
            <a:r>
              <a:rPr sz="2800" u="none" spc="15" dirty="0">
                <a:latin typeface="Microsoft JhengHei"/>
                <a:cs typeface="Microsoft JhengHei"/>
              </a:rPr>
              <a:t>简单路</a:t>
            </a:r>
            <a:r>
              <a:rPr sz="2800" u="none" dirty="0">
                <a:latin typeface="Microsoft JhengHei"/>
                <a:cs typeface="Microsoft JhengHei"/>
              </a:rPr>
              <a:t>径、</a:t>
            </a:r>
            <a:r>
              <a:rPr sz="2800" u="none" spc="15" dirty="0">
                <a:latin typeface="Microsoft JhengHei"/>
                <a:cs typeface="Microsoft JhengHei"/>
              </a:rPr>
              <a:t>简</a:t>
            </a:r>
            <a:r>
              <a:rPr sz="2800" u="none" spc="25" dirty="0">
                <a:latin typeface="Microsoft JhengHei"/>
                <a:cs typeface="Microsoft JhengHei"/>
              </a:rPr>
              <a:t>单</a:t>
            </a:r>
            <a:r>
              <a:rPr sz="2800" u="none" dirty="0">
                <a:latin typeface="Microsoft JhengHei"/>
                <a:cs typeface="Microsoft JhengHei"/>
              </a:rPr>
              <a:t>回</a:t>
            </a:r>
            <a:r>
              <a:rPr sz="2800" u="none" spc="15" dirty="0">
                <a:latin typeface="Microsoft JhengHei"/>
                <a:cs typeface="Microsoft JhengHei"/>
              </a:rPr>
              <a:t>路</a:t>
            </a:r>
            <a:r>
              <a:rPr sz="2800" u="none" dirty="0">
                <a:latin typeface="Microsoft JhengHei"/>
                <a:cs typeface="Microsoft JhengHei"/>
              </a:rPr>
              <a:t>或</a:t>
            </a:r>
            <a:r>
              <a:rPr sz="2800" u="none" spc="15" dirty="0">
                <a:latin typeface="Microsoft JhengHei"/>
                <a:cs typeface="Microsoft JhengHei"/>
              </a:rPr>
              <a:t>简</a:t>
            </a:r>
            <a:r>
              <a:rPr sz="2800" u="none" dirty="0">
                <a:latin typeface="Microsoft JhengHei"/>
                <a:cs typeface="Microsoft JhengHei"/>
              </a:rPr>
              <a:t>单环</a:t>
            </a:r>
            <a:r>
              <a:rPr sz="2800" u="none" spc="35" dirty="0">
                <a:latin typeface="Microsoft JhengHei"/>
                <a:cs typeface="Microsoft JhengHei"/>
              </a:rPr>
              <a:t>：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序列中 顶点为重复出现的路径称为简单路径。除了第一个顶 </a:t>
            </a:r>
            <a:r>
              <a:rPr sz="2400" u="none" spc="5" dirty="0">
                <a:solidFill>
                  <a:srgbClr val="000000"/>
                </a:solidFill>
                <a:latin typeface="微软雅黑"/>
                <a:cs typeface="微软雅黑"/>
              </a:rPr>
              <a:t>点和最后一个顶点之外，其余顶点不重复出现的回程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6460" y="3559302"/>
            <a:ext cx="37007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，称为简单回路或简单</a:t>
            </a:r>
            <a:r>
              <a:rPr sz="2400" b="1" spc="15" dirty="0">
                <a:latin typeface="微软雅黑"/>
                <a:cs typeface="微软雅黑"/>
              </a:rPr>
              <a:t>环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17" y="1428266"/>
            <a:ext cx="8122920" cy="258699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微软雅黑"/>
                <a:cs typeface="微软雅黑"/>
              </a:rPr>
              <a:t>辅助数据结构：</a:t>
            </a:r>
            <a:endParaRPr sz="2800">
              <a:latin typeface="微软雅黑"/>
              <a:cs typeface="微软雅黑"/>
            </a:endParaRPr>
          </a:p>
          <a:p>
            <a:pPr marL="932180" indent="-920115">
              <a:lnSpc>
                <a:spcPct val="100000"/>
              </a:lnSpc>
              <a:spcBef>
                <a:spcPts val="1685"/>
              </a:spcBef>
              <a:buSzPct val="96428"/>
              <a:buAutoNum type="arabicPlain"/>
              <a:tabLst>
                <a:tab pos="932815" algn="l"/>
              </a:tabLst>
            </a:pPr>
            <a:r>
              <a:rPr sz="2800" spc="-5" dirty="0">
                <a:latin typeface="微软雅黑"/>
                <a:cs typeface="微软雅黑"/>
              </a:rPr>
              <a:t>一维数组</a:t>
            </a:r>
            <a:r>
              <a:rPr sz="2800" spc="-10" dirty="0">
                <a:latin typeface="微软雅黑"/>
                <a:cs typeface="微软雅黑"/>
              </a:rPr>
              <a:t>indegree[i]：</a:t>
            </a:r>
            <a:r>
              <a:rPr sz="2800" spc="-5" dirty="0">
                <a:latin typeface="微软雅黑"/>
                <a:cs typeface="微软雅黑"/>
              </a:rPr>
              <a:t>存放各</a:t>
            </a:r>
            <a:r>
              <a:rPr sz="2800" dirty="0">
                <a:latin typeface="微软雅黑"/>
                <a:cs typeface="微软雅黑"/>
              </a:rPr>
              <a:t>顶</a:t>
            </a:r>
            <a:r>
              <a:rPr sz="2800" spc="-5" dirty="0">
                <a:latin typeface="微软雅黑"/>
                <a:cs typeface="微软雅黑"/>
              </a:rPr>
              <a:t>点入</a:t>
            </a:r>
            <a:r>
              <a:rPr sz="2800" dirty="0">
                <a:latin typeface="微软雅黑"/>
                <a:cs typeface="微软雅黑"/>
              </a:rPr>
              <a:t>度</a:t>
            </a:r>
            <a:r>
              <a:rPr sz="2800" spc="-5" dirty="0"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  <a:p>
            <a:pPr marL="932180" indent="-920115">
              <a:lnSpc>
                <a:spcPct val="100000"/>
              </a:lnSpc>
              <a:spcBef>
                <a:spcPts val="1680"/>
              </a:spcBef>
              <a:buSzPct val="96428"/>
              <a:buAutoNum type="arabicPlain"/>
              <a:tabLst>
                <a:tab pos="932815" algn="l"/>
              </a:tabLst>
            </a:pPr>
            <a:r>
              <a:rPr sz="2800" spc="-5" dirty="0">
                <a:latin typeface="微软雅黑"/>
                <a:cs typeface="微软雅黑"/>
              </a:rPr>
              <a:t>栈</a:t>
            </a:r>
            <a:r>
              <a:rPr sz="2800" spc="-10" dirty="0">
                <a:latin typeface="微软雅黑"/>
                <a:cs typeface="微软雅黑"/>
              </a:rPr>
              <a:t>S：</a:t>
            </a:r>
            <a:r>
              <a:rPr sz="2800" spc="-5" dirty="0">
                <a:latin typeface="微软雅黑"/>
                <a:cs typeface="微软雅黑"/>
              </a:rPr>
              <a:t>暂存所有入度为0的顶点；</a:t>
            </a:r>
            <a:endParaRPr sz="2800">
              <a:latin typeface="微软雅黑"/>
              <a:cs typeface="微软雅黑"/>
            </a:endParaRPr>
          </a:p>
          <a:p>
            <a:pPr marL="932180" indent="-920115">
              <a:lnSpc>
                <a:spcPct val="100000"/>
              </a:lnSpc>
              <a:spcBef>
                <a:spcPts val="1680"/>
              </a:spcBef>
              <a:buSzPct val="96428"/>
              <a:buAutoNum type="arabicPlain"/>
              <a:tabLst>
                <a:tab pos="932815" algn="l"/>
              </a:tabLst>
            </a:pPr>
            <a:r>
              <a:rPr sz="2800" spc="-5" dirty="0">
                <a:latin typeface="微软雅黑"/>
                <a:cs typeface="微软雅黑"/>
              </a:rPr>
              <a:t>一维数组</a:t>
            </a:r>
            <a:r>
              <a:rPr sz="2800" spc="-10" dirty="0">
                <a:latin typeface="微软雅黑"/>
                <a:cs typeface="微软雅黑"/>
              </a:rPr>
              <a:t>topo[i]，</a:t>
            </a:r>
            <a:r>
              <a:rPr sz="2800" spc="-5" dirty="0">
                <a:latin typeface="微软雅黑"/>
                <a:cs typeface="微软雅黑"/>
              </a:rPr>
              <a:t>记录拓扑序列的顶点</a:t>
            </a:r>
            <a:r>
              <a:rPr sz="2800" dirty="0">
                <a:latin typeface="微软雅黑"/>
                <a:cs typeface="微软雅黑"/>
              </a:rPr>
              <a:t>序</a:t>
            </a:r>
            <a:r>
              <a:rPr sz="2800" spc="-5" dirty="0">
                <a:latin typeface="微软雅黑"/>
                <a:cs typeface="微软雅黑"/>
              </a:rPr>
              <a:t>号。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6281072"/>
            <a:ext cx="173101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40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140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9993" y="537209"/>
            <a:ext cx="2924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3.</a:t>
            </a:r>
            <a:r>
              <a:rPr b="0" u="none" spc="-60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b="0" u="none" dirty="0">
                <a:solidFill>
                  <a:srgbClr val="000000"/>
                </a:solidFill>
                <a:latin typeface="微软雅黑"/>
                <a:cs typeface="微软雅黑"/>
              </a:rPr>
              <a:t>拓扑排</a:t>
            </a:r>
            <a:r>
              <a:rPr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序</a:t>
            </a:r>
            <a:r>
              <a:rPr b="0" u="none" dirty="0">
                <a:solidFill>
                  <a:srgbClr val="000000"/>
                </a:solidFill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17" y="1469263"/>
            <a:ext cx="8074025" cy="402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>
              <a:lnSpc>
                <a:spcPct val="121300"/>
              </a:lnSpc>
              <a:spcBef>
                <a:spcPts val="95"/>
              </a:spcBef>
              <a:buSzPct val="95833"/>
              <a:buAutoNum type="arabicPlain"/>
              <a:tabLst>
                <a:tab pos="801370" algn="l"/>
              </a:tabLst>
            </a:pPr>
            <a:r>
              <a:rPr sz="2400" dirty="0">
                <a:latin typeface="微软雅黑"/>
                <a:cs typeface="微软雅黑"/>
              </a:rPr>
              <a:t>求出各顶点的入度存入数</a:t>
            </a:r>
            <a:r>
              <a:rPr sz="2400" spc="5" dirty="0">
                <a:latin typeface="微软雅黑"/>
                <a:cs typeface="微软雅黑"/>
              </a:rPr>
              <a:t>组</a:t>
            </a:r>
            <a:r>
              <a:rPr sz="2400" spc="-5" dirty="0">
                <a:latin typeface="微软雅黑"/>
                <a:cs typeface="微软雅黑"/>
              </a:rPr>
              <a:t>ind</a:t>
            </a:r>
            <a:r>
              <a:rPr sz="2400" spc="-10" dirty="0">
                <a:latin typeface="微软雅黑"/>
                <a:cs typeface="微软雅黑"/>
              </a:rPr>
              <a:t>e</a:t>
            </a:r>
            <a:r>
              <a:rPr sz="2400" dirty="0">
                <a:latin typeface="微软雅黑"/>
                <a:cs typeface="微软雅黑"/>
              </a:rPr>
              <a:t>g</a:t>
            </a:r>
            <a:r>
              <a:rPr sz="2400" spc="-40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spc="-10" dirty="0">
                <a:latin typeface="微软雅黑"/>
                <a:cs typeface="微软雅黑"/>
              </a:rPr>
              <a:t>e</a:t>
            </a:r>
            <a:r>
              <a:rPr sz="2400" dirty="0">
                <a:latin typeface="微软雅黑"/>
                <a:cs typeface="微软雅黑"/>
              </a:rPr>
              <a:t>中，并将入度为0 </a:t>
            </a:r>
            <a:r>
              <a:rPr sz="2400" spc="-5" dirty="0">
                <a:latin typeface="微软雅黑"/>
                <a:cs typeface="微软雅黑"/>
              </a:rPr>
              <a:t>的顶点入栈。</a:t>
            </a:r>
            <a:endParaRPr sz="2400">
              <a:latin typeface="微软雅黑"/>
              <a:cs typeface="微软雅黑"/>
            </a:endParaRPr>
          </a:p>
          <a:p>
            <a:pPr marL="800735" indent="-788670">
              <a:lnSpc>
                <a:spcPct val="100000"/>
              </a:lnSpc>
              <a:spcBef>
                <a:spcPts val="625"/>
              </a:spcBef>
              <a:buSzPct val="95833"/>
              <a:buAutoNum type="arabicPlain"/>
              <a:tabLst>
                <a:tab pos="801370" algn="l"/>
                <a:tab pos="1746885" algn="l"/>
              </a:tabLst>
            </a:pPr>
            <a:r>
              <a:rPr sz="2400" spc="-5" dirty="0">
                <a:latin typeface="微软雅黑"/>
                <a:cs typeface="微软雅黑"/>
              </a:rPr>
              <a:t>while	</a:t>
            </a:r>
            <a:r>
              <a:rPr sz="2400" dirty="0">
                <a:latin typeface="微软雅黑"/>
                <a:cs typeface="微软雅黑"/>
              </a:rPr>
              <a:t>(</a:t>
            </a:r>
            <a:r>
              <a:rPr sz="2400" spc="-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栈非空</a:t>
            </a:r>
            <a:r>
              <a:rPr sz="2400" spc="-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)</a:t>
            </a:r>
            <a:endParaRPr sz="2400">
              <a:latin typeface="微软雅黑"/>
              <a:cs typeface="微软雅黑"/>
            </a:endParaRPr>
          </a:p>
          <a:p>
            <a:pPr marL="55499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微软雅黑"/>
                <a:cs typeface="微软雅黑"/>
              </a:rPr>
              <a:t>{</a:t>
            </a:r>
            <a:r>
              <a:rPr sz="2400" spc="-1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将栈顶顶点vi</a:t>
            </a:r>
            <a:r>
              <a:rPr sz="2400" spc="-10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弹出并保存在拓扑序列数</a:t>
            </a:r>
            <a:r>
              <a:rPr sz="2400" spc="5" dirty="0">
                <a:latin typeface="微软雅黑"/>
                <a:cs typeface="微软雅黑"/>
              </a:rPr>
              <a:t>组</a:t>
            </a:r>
            <a:r>
              <a:rPr sz="2400" spc="-5" dirty="0">
                <a:latin typeface="微软雅黑"/>
                <a:cs typeface="微软雅黑"/>
              </a:rPr>
              <a:t>topo</a:t>
            </a:r>
            <a:r>
              <a:rPr sz="2400" dirty="0">
                <a:latin typeface="微软雅黑"/>
                <a:cs typeface="微软雅黑"/>
              </a:rPr>
              <a:t>中；</a:t>
            </a:r>
            <a:endParaRPr sz="2400">
              <a:latin typeface="微软雅黑"/>
              <a:cs typeface="微软雅黑"/>
            </a:endParaRPr>
          </a:p>
          <a:p>
            <a:pPr marL="736600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latin typeface="微软雅黑"/>
                <a:cs typeface="微软雅黑"/>
              </a:rPr>
              <a:t>检查vi的出边，将每条出</a:t>
            </a:r>
            <a:r>
              <a:rPr sz="2400" dirty="0">
                <a:latin typeface="微软雅黑"/>
                <a:cs typeface="微软雅黑"/>
              </a:rPr>
              <a:t>边</a:t>
            </a:r>
            <a:r>
              <a:rPr sz="2400" spc="-5" dirty="0">
                <a:latin typeface="微软雅黑"/>
                <a:cs typeface="微软雅黑"/>
              </a:rPr>
              <a:t>&lt;vi,vk&gt;终点vk的入度减1，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latin typeface="微软雅黑"/>
                <a:cs typeface="微软雅黑"/>
              </a:rPr>
              <a:t>若vk的入度变为</a:t>
            </a:r>
            <a:r>
              <a:rPr sz="2400" spc="-5" dirty="0">
                <a:latin typeface="微软雅黑"/>
                <a:cs typeface="微软雅黑"/>
              </a:rPr>
              <a:t>0，</a:t>
            </a:r>
            <a:r>
              <a:rPr sz="2400" dirty="0">
                <a:latin typeface="微软雅黑"/>
                <a:cs typeface="微软雅黑"/>
              </a:rPr>
              <a:t>则将vk入栈；</a:t>
            </a:r>
            <a:endParaRPr sz="2400">
              <a:latin typeface="微软雅黑"/>
              <a:cs typeface="微软雅黑"/>
            </a:endParaRPr>
          </a:p>
          <a:p>
            <a:pPr marL="826135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微软雅黑"/>
                <a:cs typeface="微软雅黑"/>
              </a:rPr>
              <a:t>}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微软雅黑"/>
                <a:cs typeface="微软雅黑"/>
              </a:rPr>
              <a:t>3、若输出的顶点数小</a:t>
            </a:r>
            <a:r>
              <a:rPr sz="2400" dirty="0">
                <a:latin typeface="微软雅黑"/>
                <a:cs typeface="微软雅黑"/>
              </a:rPr>
              <a:t>于</a:t>
            </a:r>
            <a:r>
              <a:rPr sz="2400" spc="-45" dirty="0">
                <a:latin typeface="微软雅黑"/>
                <a:cs typeface="微软雅黑"/>
              </a:rPr>
              <a:t>AVO-</a:t>
            </a:r>
            <a:r>
              <a:rPr sz="2400" spc="-5" dirty="0">
                <a:latin typeface="微软雅黑"/>
                <a:cs typeface="微软雅黑"/>
              </a:rPr>
              <a:t>网的顶点个数，则输出“有回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微软雅黑"/>
                <a:cs typeface="微软雅黑"/>
              </a:rPr>
              <a:t>路”；否则拓扑排序正常结束。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6281072"/>
            <a:ext cx="173101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40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141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9993" y="537209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latin typeface="微软雅黑"/>
                <a:cs typeface="微软雅黑"/>
              </a:rPr>
              <a:t>算法步骤</a:t>
            </a: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6282029"/>
            <a:ext cx="165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9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CC0000"/>
                </a:solidFill>
                <a:latin typeface="Verdana"/>
                <a:cs typeface="Verdana"/>
              </a:rPr>
              <a:t>142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0064" y="583438"/>
            <a:ext cx="40976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solidFill>
                  <a:srgbClr val="000000"/>
                </a:solidFill>
                <a:latin typeface="微软雅黑"/>
                <a:cs typeface="微软雅黑"/>
              </a:rPr>
              <a:t>求有向图中顶点的入度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1792681"/>
            <a:ext cx="8021320" cy="297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微软雅黑"/>
                <a:cs typeface="微软雅黑"/>
              </a:rPr>
              <a:t>以邻接表为存储结构，求有向图中</a:t>
            </a:r>
            <a:r>
              <a:rPr sz="2800" dirty="0">
                <a:latin typeface="微软雅黑"/>
                <a:cs typeface="微软雅黑"/>
              </a:rPr>
              <a:t>顶</a:t>
            </a:r>
            <a:r>
              <a:rPr sz="2800" spc="-5" dirty="0">
                <a:latin typeface="微软雅黑"/>
                <a:cs typeface="微软雅黑"/>
              </a:rPr>
              <a:t>点的</a:t>
            </a:r>
            <a:r>
              <a:rPr sz="2800" dirty="0">
                <a:latin typeface="微软雅黑"/>
                <a:cs typeface="微软雅黑"/>
              </a:rPr>
              <a:t>入</a:t>
            </a:r>
            <a:r>
              <a:rPr sz="2800" spc="-5" dirty="0">
                <a:latin typeface="微软雅黑"/>
                <a:cs typeface="微软雅黑"/>
              </a:rPr>
              <a:t>度。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5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tabLst>
                <a:tab pos="1270635" algn="l"/>
                <a:tab pos="3276600" algn="l"/>
                <a:tab pos="4091940" algn="l"/>
              </a:tabLst>
            </a:pPr>
            <a:r>
              <a:rPr sz="2400" spc="-5" dirty="0">
                <a:latin typeface="微软雅黑"/>
                <a:cs typeface="微软雅黑"/>
              </a:rPr>
              <a:t>int</a:t>
            </a:r>
            <a:r>
              <a:rPr sz="2400" spc="-1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indegree[G.vexnum]={0};</a:t>
            </a:r>
            <a:r>
              <a:rPr sz="2400" spc="20" dirty="0">
                <a:latin typeface="微软雅黑"/>
                <a:cs typeface="微软雅黑"/>
              </a:rPr>
              <a:t> </a:t>
            </a:r>
            <a:r>
              <a:rPr sz="2400" spc="-20" dirty="0">
                <a:latin typeface="微软雅黑"/>
                <a:cs typeface="微软雅黑"/>
              </a:rPr>
              <a:t>//</a:t>
            </a:r>
            <a:r>
              <a:rPr sz="2400" spc="-5" dirty="0">
                <a:solidFill>
                  <a:srgbClr val="0000CC"/>
                </a:solidFill>
                <a:latin typeface="微软雅黑"/>
                <a:cs typeface="微软雅黑"/>
              </a:rPr>
              <a:t>临时存储各顶点的入度 </a:t>
            </a:r>
            <a:r>
              <a:rPr sz="2400" dirty="0">
                <a:latin typeface="微软雅黑"/>
                <a:cs typeface="微软雅黑"/>
              </a:rPr>
              <a:t>fo</a:t>
            </a:r>
            <a:r>
              <a:rPr sz="2400" spc="-10" dirty="0">
                <a:latin typeface="微软雅黑"/>
                <a:cs typeface="微软雅黑"/>
              </a:rPr>
              <a:t>r</a:t>
            </a:r>
            <a:r>
              <a:rPr sz="2400" dirty="0">
                <a:latin typeface="微软雅黑"/>
                <a:cs typeface="微软雅黑"/>
              </a:rPr>
              <a:t>(i=0;	</a:t>
            </a:r>
            <a:r>
              <a:rPr sz="2400" spc="-5" dirty="0">
                <a:latin typeface="微软雅黑"/>
                <a:cs typeface="微软雅黑"/>
              </a:rPr>
              <a:t>i</a:t>
            </a:r>
            <a:r>
              <a:rPr sz="2400" spc="-10" dirty="0">
                <a:latin typeface="微软雅黑"/>
                <a:cs typeface="微软雅黑"/>
              </a:rPr>
              <a:t>&lt;</a:t>
            </a:r>
            <a:r>
              <a:rPr sz="2400" dirty="0">
                <a:latin typeface="微软雅黑"/>
                <a:cs typeface="微软雅黑"/>
              </a:rPr>
              <a:t>G.</a:t>
            </a:r>
            <a:r>
              <a:rPr sz="2400" spc="-10" dirty="0">
                <a:latin typeface="微软雅黑"/>
                <a:cs typeface="微软雅黑"/>
              </a:rPr>
              <a:t>v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spc="-15" dirty="0">
                <a:latin typeface="微软雅黑"/>
                <a:cs typeface="微软雅黑"/>
              </a:rPr>
              <a:t>x</a:t>
            </a:r>
            <a:r>
              <a:rPr sz="2400" spc="-5" dirty="0">
                <a:latin typeface="微软雅黑"/>
                <a:cs typeface="微软雅黑"/>
              </a:rPr>
              <a:t>num</a:t>
            </a:r>
            <a:r>
              <a:rPr sz="2400" dirty="0">
                <a:latin typeface="微软雅黑"/>
                <a:cs typeface="微软雅黑"/>
              </a:rPr>
              <a:t>;	</a:t>
            </a:r>
            <a:r>
              <a:rPr sz="2400" spc="-5" dirty="0">
                <a:latin typeface="微软雅黑"/>
                <a:cs typeface="微软雅黑"/>
              </a:rPr>
              <a:t>i++</a:t>
            </a:r>
            <a:r>
              <a:rPr sz="2400" dirty="0">
                <a:latin typeface="微软雅黑"/>
                <a:cs typeface="微软雅黑"/>
              </a:rPr>
              <a:t>)	</a:t>
            </a:r>
            <a:r>
              <a:rPr sz="2400" spc="-5" dirty="0">
                <a:latin typeface="微软雅黑"/>
                <a:cs typeface="微软雅黑"/>
              </a:rPr>
              <a:t>/</a:t>
            </a:r>
            <a:r>
              <a:rPr sz="2400" spc="-15" dirty="0">
                <a:latin typeface="微软雅黑"/>
                <a:cs typeface="微软雅黑"/>
              </a:rPr>
              <a:t>/</a:t>
            </a:r>
            <a:r>
              <a:rPr sz="2400" dirty="0">
                <a:solidFill>
                  <a:srgbClr val="0000CC"/>
                </a:solidFill>
                <a:latin typeface="微软雅黑"/>
                <a:cs typeface="微软雅黑"/>
              </a:rPr>
              <a:t>扫描邻接表，计算各顶点的 入度</a:t>
            </a:r>
            <a:endParaRPr sz="2400">
              <a:latin typeface="微软雅黑"/>
              <a:cs typeface="微软雅黑"/>
            </a:endParaRPr>
          </a:p>
          <a:p>
            <a:pPr marL="1550670" marR="818515" indent="-904240">
              <a:lnSpc>
                <a:spcPct val="100000"/>
              </a:lnSpc>
              <a:tabLst>
                <a:tab pos="4606925" algn="l"/>
                <a:tab pos="5056505" algn="l"/>
              </a:tabLst>
            </a:pPr>
            <a:r>
              <a:rPr sz="2400" dirty="0">
                <a:latin typeface="微软雅黑"/>
                <a:cs typeface="微软雅黑"/>
              </a:rPr>
              <a:t>fo</a:t>
            </a:r>
            <a:r>
              <a:rPr sz="2400" spc="-15" dirty="0">
                <a:latin typeface="微软雅黑"/>
                <a:cs typeface="微软雅黑"/>
              </a:rPr>
              <a:t>r</a:t>
            </a:r>
            <a:r>
              <a:rPr sz="2400" dirty="0">
                <a:latin typeface="微软雅黑"/>
                <a:cs typeface="微软雅黑"/>
              </a:rPr>
              <a:t>(p=G.</a:t>
            </a:r>
            <a:r>
              <a:rPr sz="2400" spc="-15" dirty="0">
                <a:latin typeface="微软雅黑"/>
                <a:cs typeface="微软雅黑"/>
              </a:rPr>
              <a:t>v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spc="55" dirty="0">
                <a:latin typeface="微软雅黑"/>
                <a:cs typeface="微软雅黑"/>
              </a:rPr>
              <a:t>r</a:t>
            </a:r>
            <a:r>
              <a:rPr sz="2400" dirty="0">
                <a:latin typeface="微软雅黑"/>
                <a:cs typeface="微软雅黑"/>
              </a:rPr>
              <a:t>tices[i].f</a:t>
            </a:r>
            <a:r>
              <a:rPr sz="2400" spc="-10" dirty="0">
                <a:latin typeface="微软雅黑"/>
                <a:cs typeface="微软雅黑"/>
              </a:rPr>
              <a:t>i</a:t>
            </a:r>
            <a:r>
              <a:rPr sz="2400" dirty="0">
                <a:latin typeface="微软雅黑"/>
                <a:cs typeface="微软雅黑"/>
              </a:rPr>
              <a:t>r</a:t>
            </a:r>
            <a:r>
              <a:rPr sz="2400" spc="10" dirty="0">
                <a:latin typeface="微软雅黑"/>
                <a:cs typeface="微软雅黑"/>
              </a:rPr>
              <a:t>s</a:t>
            </a:r>
            <a:r>
              <a:rPr sz="2400" dirty="0">
                <a:latin typeface="微软雅黑"/>
                <a:cs typeface="微软雅黑"/>
              </a:rPr>
              <a:t>t</a:t>
            </a:r>
            <a:r>
              <a:rPr sz="2400" spc="5" dirty="0">
                <a:latin typeface="微软雅黑"/>
                <a:cs typeface="微软雅黑"/>
              </a:rPr>
              <a:t>a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c</a:t>
            </a:r>
            <a:r>
              <a:rPr sz="2400" dirty="0">
                <a:latin typeface="微软雅黑"/>
                <a:cs typeface="微软雅黑"/>
              </a:rPr>
              <a:t>;	p;	p=</a:t>
            </a:r>
            <a:r>
              <a:rPr sz="2400" spc="5" dirty="0">
                <a:latin typeface="微软雅黑"/>
                <a:cs typeface="微软雅黑"/>
              </a:rPr>
              <a:t>p-</a:t>
            </a:r>
            <a:r>
              <a:rPr sz="2400" dirty="0">
                <a:latin typeface="微软雅黑"/>
                <a:cs typeface="微软雅黑"/>
              </a:rPr>
              <a:t>&gt;</a:t>
            </a:r>
            <a:r>
              <a:rPr sz="2400" spc="-10" dirty="0">
                <a:latin typeface="微软雅黑"/>
                <a:cs typeface="微软雅黑"/>
              </a:rPr>
              <a:t>n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spc="-15" dirty="0">
                <a:latin typeface="微软雅黑"/>
                <a:cs typeface="微软雅黑"/>
              </a:rPr>
              <a:t>x</a:t>
            </a:r>
            <a:r>
              <a:rPr sz="2400" dirty="0">
                <a:latin typeface="微软雅黑"/>
                <a:cs typeface="微软雅黑"/>
              </a:rPr>
              <a:t>t</a:t>
            </a:r>
            <a:r>
              <a:rPr sz="2400" spc="5" dirty="0">
                <a:latin typeface="微软雅黑"/>
                <a:cs typeface="微软雅黑"/>
              </a:rPr>
              <a:t>a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c)  </a:t>
            </a:r>
            <a:r>
              <a:rPr sz="2400" spc="-10" dirty="0">
                <a:latin typeface="微软雅黑"/>
                <a:cs typeface="微软雅黑"/>
              </a:rPr>
              <a:t>indegree[p-&gt;adjvex]++;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7944" y="436626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算法描述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143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944" y="1230884"/>
            <a:ext cx="8630920" cy="4091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微软雅黑"/>
                <a:cs typeface="微软雅黑"/>
              </a:rPr>
              <a:t>Status TopologicalSort(ALGraph </a:t>
            </a:r>
            <a:r>
              <a:rPr sz="2400" dirty="0">
                <a:latin typeface="微软雅黑"/>
                <a:cs typeface="微软雅黑"/>
              </a:rPr>
              <a:t>G, </a:t>
            </a:r>
            <a:r>
              <a:rPr sz="2400" spc="-5" dirty="0">
                <a:latin typeface="微软雅黑"/>
                <a:cs typeface="微软雅黑"/>
              </a:rPr>
              <a:t>int topo[</a:t>
            </a:r>
            <a:r>
              <a:rPr sz="2400" spc="2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])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2120"/>
              </a:spcBef>
              <a:tabLst>
                <a:tab pos="1269365" algn="l"/>
                <a:tab pos="3274695" algn="l"/>
                <a:tab pos="4091304" algn="l"/>
                <a:tab pos="4475480" algn="l"/>
              </a:tabLst>
            </a:pPr>
            <a:r>
              <a:rPr sz="2400" spc="-5" dirty="0">
                <a:latin typeface="微软雅黑"/>
                <a:cs typeface="微软雅黑"/>
              </a:rPr>
              <a:t>int</a:t>
            </a:r>
            <a:r>
              <a:rPr sz="2400" spc="2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Indegree[G.vexnum]={0};	</a:t>
            </a:r>
            <a:r>
              <a:rPr sz="2400" spc="-10" dirty="0">
                <a:solidFill>
                  <a:srgbClr val="003366"/>
                </a:solidFill>
                <a:latin typeface="微软雅黑"/>
                <a:cs typeface="微软雅黑"/>
              </a:rPr>
              <a:t>//</a:t>
            </a:r>
            <a:r>
              <a:rPr sz="2400" dirty="0">
                <a:solidFill>
                  <a:srgbClr val="003366"/>
                </a:solidFill>
                <a:latin typeface="微软雅黑"/>
                <a:cs typeface="微软雅黑"/>
              </a:rPr>
              <a:t>保存各个顶点的入度 </a:t>
            </a:r>
            <a:r>
              <a:rPr sz="2400" dirty="0">
                <a:latin typeface="微软雅黑"/>
                <a:cs typeface="微软雅黑"/>
              </a:rPr>
              <a:t>f</a:t>
            </a:r>
            <a:r>
              <a:rPr sz="2400" spc="-10" dirty="0">
                <a:latin typeface="微软雅黑"/>
                <a:cs typeface="微软雅黑"/>
              </a:rPr>
              <a:t>o</a:t>
            </a:r>
            <a:r>
              <a:rPr sz="2400" dirty="0">
                <a:latin typeface="微软雅黑"/>
                <a:cs typeface="微软雅黑"/>
              </a:rPr>
              <a:t>r(i</a:t>
            </a:r>
            <a:r>
              <a:rPr sz="2400" spc="-15" dirty="0">
                <a:latin typeface="微软雅黑"/>
                <a:cs typeface="微软雅黑"/>
              </a:rPr>
              <a:t>=</a:t>
            </a:r>
            <a:r>
              <a:rPr sz="2400" spc="-5" dirty="0">
                <a:latin typeface="微软雅黑"/>
                <a:cs typeface="微软雅黑"/>
              </a:rPr>
              <a:t>0</a:t>
            </a:r>
            <a:r>
              <a:rPr sz="2400" dirty="0">
                <a:latin typeface="微软雅黑"/>
                <a:cs typeface="微软雅黑"/>
              </a:rPr>
              <a:t>;	</a:t>
            </a:r>
            <a:r>
              <a:rPr sz="2400" spc="-5" dirty="0">
                <a:latin typeface="微软雅黑"/>
                <a:cs typeface="微软雅黑"/>
              </a:rPr>
              <a:t>i</a:t>
            </a:r>
            <a:r>
              <a:rPr sz="2400" spc="-15" dirty="0">
                <a:latin typeface="微软雅黑"/>
                <a:cs typeface="微软雅黑"/>
              </a:rPr>
              <a:t>&lt;</a:t>
            </a:r>
            <a:r>
              <a:rPr sz="2400" dirty="0">
                <a:latin typeface="微软雅黑"/>
                <a:cs typeface="微软雅黑"/>
              </a:rPr>
              <a:t>G.</a:t>
            </a:r>
            <a:r>
              <a:rPr sz="2400" spc="-20" dirty="0">
                <a:latin typeface="微软雅黑"/>
                <a:cs typeface="微软雅黑"/>
              </a:rPr>
              <a:t>v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spc="-15" dirty="0">
                <a:latin typeface="微软雅黑"/>
                <a:cs typeface="微软雅黑"/>
              </a:rPr>
              <a:t>x</a:t>
            </a:r>
            <a:r>
              <a:rPr sz="2400" spc="-5" dirty="0">
                <a:latin typeface="微软雅黑"/>
                <a:cs typeface="微软雅黑"/>
              </a:rPr>
              <a:t>n</a:t>
            </a:r>
            <a:r>
              <a:rPr sz="2400" spc="-10" dirty="0">
                <a:latin typeface="微软雅黑"/>
                <a:cs typeface="微软雅黑"/>
              </a:rPr>
              <a:t>u</a:t>
            </a:r>
            <a:r>
              <a:rPr sz="2400" dirty="0">
                <a:latin typeface="微软雅黑"/>
                <a:cs typeface="微软雅黑"/>
              </a:rPr>
              <a:t>m;	</a:t>
            </a:r>
            <a:r>
              <a:rPr sz="2400" spc="-5" dirty="0">
                <a:latin typeface="微软雅黑"/>
                <a:cs typeface="微软雅黑"/>
              </a:rPr>
              <a:t>i</a:t>
            </a:r>
            <a:r>
              <a:rPr sz="2400" spc="-15" dirty="0">
                <a:latin typeface="微软雅黑"/>
                <a:cs typeface="微软雅黑"/>
              </a:rPr>
              <a:t>+</a:t>
            </a:r>
            <a:r>
              <a:rPr sz="2400" dirty="0">
                <a:latin typeface="微软雅黑"/>
                <a:cs typeface="微软雅黑"/>
              </a:rPr>
              <a:t>+)	</a:t>
            </a:r>
            <a:r>
              <a:rPr sz="2400" spc="-10" dirty="0">
                <a:solidFill>
                  <a:srgbClr val="003366"/>
                </a:solidFill>
                <a:latin typeface="微软雅黑"/>
                <a:cs typeface="微软雅黑"/>
              </a:rPr>
              <a:t>//</a:t>
            </a:r>
            <a:r>
              <a:rPr sz="2400" spc="-5" dirty="0">
                <a:solidFill>
                  <a:srgbClr val="003366"/>
                </a:solidFill>
                <a:latin typeface="微软雅黑"/>
                <a:cs typeface="微软雅黑"/>
              </a:rPr>
              <a:t>扫描邻接表，计算各顶点的入度</a:t>
            </a:r>
            <a:endParaRPr sz="2400">
              <a:latin typeface="微软雅黑"/>
              <a:cs typeface="微软雅黑"/>
            </a:endParaRPr>
          </a:p>
          <a:p>
            <a:pPr marL="1550035" marR="1428115" indent="-904240">
              <a:lnSpc>
                <a:spcPct val="100000"/>
              </a:lnSpc>
              <a:tabLst>
                <a:tab pos="4606925" algn="l"/>
                <a:tab pos="5056505" algn="l"/>
              </a:tabLst>
            </a:pPr>
            <a:r>
              <a:rPr sz="2400" dirty="0">
                <a:latin typeface="微软雅黑"/>
                <a:cs typeface="微软雅黑"/>
              </a:rPr>
              <a:t>fo</a:t>
            </a:r>
            <a:r>
              <a:rPr sz="2400" spc="-15" dirty="0">
                <a:latin typeface="微软雅黑"/>
                <a:cs typeface="微软雅黑"/>
              </a:rPr>
              <a:t>r</a:t>
            </a:r>
            <a:r>
              <a:rPr sz="2400" dirty="0">
                <a:latin typeface="微软雅黑"/>
                <a:cs typeface="微软雅黑"/>
              </a:rPr>
              <a:t>(p=G.</a:t>
            </a:r>
            <a:r>
              <a:rPr sz="2400" spc="-15" dirty="0">
                <a:latin typeface="微软雅黑"/>
                <a:cs typeface="微软雅黑"/>
              </a:rPr>
              <a:t>v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spc="55" dirty="0">
                <a:latin typeface="微软雅黑"/>
                <a:cs typeface="微软雅黑"/>
              </a:rPr>
              <a:t>r</a:t>
            </a:r>
            <a:r>
              <a:rPr sz="2400" dirty="0">
                <a:latin typeface="微软雅黑"/>
                <a:cs typeface="微软雅黑"/>
              </a:rPr>
              <a:t>tices[i].f</a:t>
            </a:r>
            <a:r>
              <a:rPr sz="2400" spc="-10" dirty="0">
                <a:latin typeface="微软雅黑"/>
                <a:cs typeface="微软雅黑"/>
              </a:rPr>
              <a:t>i</a:t>
            </a:r>
            <a:r>
              <a:rPr sz="2400" dirty="0">
                <a:latin typeface="微软雅黑"/>
                <a:cs typeface="微软雅黑"/>
              </a:rPr>
              <a:t>r</a:t>
            </a:r>
            <a:r>
              <a:rPr sz="2400" spc="10" dirty="0">
                <a:latin typeface="微软雅黑"/>
                <a:cs typeface="微软雅黑"/>
              </a:rPr>
              <a:t>s</a:t>
            </a:r>
            <a:r>
              <a:rPr sz="2400" dirty="0">
                <a:latin typeface="微软雅黑"/>
                <a:cs typeface="微软雅黑"/>
              </a:rPr>
              <a:t>t</a:t>
            </a:r>
            <a:r>
              <a:rPr sz="2400" spc="5" dirty="0">
                <a:latin typeface="微软雅黑"/>
                <a:cs typeface="微软雅黑"/>
              </a:rPr>
              <a:t>a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c</a:t>
            </a:r>
            <a:r>
              <a:rPr sz="2400" dirty="0">
                <a:latin typeface="微软雅黑"/>
                <a:cs typeface="微软雅黑"/>
              </a:rPr>
              <a:t>;	p;	p=</a:t>
            </a:r>
            <a:r>
              <a:rPr sz="2400" spc="10" dirty="0">
                <a:latin typeface="微软雅黑"/>
                <a:cs typeface="微软雅黑"/>
              </a:rPr>
              <a:t>p</a:t>
            </a:r>
            <a:r>
              <a:rPr sz="2400" spc="5" dirty="0">
                <a:latin typeface="微软雅黑"/>
                <a:cs typeface="微软雅黑"/>
              </a:rPr>
              <a:t>-</a:t>
            </a:r>
            <a:r>
              <a:rPr sz="2400" dirty="0">
                <a:latin typeface="微软雅黑"/>
                <a:cs typeface="微软雅黑"/>
              </a:rPr>
              <a:t>&gt;</a:t>
            </a:r>
            <a:r>
              <a:rPr sz="2400" spc="-10" dirty="0">
                <a:latin typeface="微软雅黑"/>
                <a:cs typeface="微软雅黑"/>
              </a:rPr>
              <a:t>n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spc="-15" dirty="0">
                <a:latin typeface="微软雅黑"/>
                <a:cs typeface="微软雅黑"/>
              </a:rPr>
              <a:t>x</a:t>
            </a:r>
            <a:r>
              <a:rPr sz="2400" dirty="0">
                <a:latin typeface="微软雅黑"/>
                <a:cs typeface="微软雅黑"/>
              </a:rPr>
              <a:t>t</a:t>
            </a:r>
            <a:r>
              <a:rPr sz="2400" spc="5" dirty="0">
                <a:latin typeface="微软雅黑"/>
                <a:cs typeface="微软雅黑"/>
              </a:rPr>
              <a:t>a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c)  Indegree[p-&gt;adjvex]++;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  <a:tabLst>
                <a:tab pos="4237355" algn="l"/>
              </a:tabLst>
            </a:pPr>
            <a:r>
              <a:rPr sz="2400" spc="-10" dirty="0">
                <a:latin typeface="微软雅黑"/>
                <a:cs typeface="微软雅黑"/>
              </a:rPr>
              <a:t>InitStack(S);	</a:t>
            </a:r>
            <a:r>
              <a:rPr sz="2400" spc="-10" dirty="0">
                <a:solidFill>
                  <a:srgbClr val="003366"/>
                </a:solidFill>
                <a:latin typeface="微软雅黑"/>
                <a:cs typeface="微软雅黑"/>
              </a:rPr>
              <a:t>//</a:t>
            </a:r>
            <a:r>
              <a:rPr sz="2400" spc="-5" dirty="0">
                <a:solidFill>
                  <a:srgbClr val="003366"/>
                </a:solidFill>
                <a:latin typeface="微软雅黑"/>
                <a:cs typeface="微软雅黑"/>
              </a:rPr>
              <a:t>栈初始化为空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70000" algn="l"/>
                <a:tab pos="3274695" algn="l"/>
              </a:tabLst>
            </a:pPr>
            <a:r>
              <a:rPr sz="2400" spc="-5" dirty="0">
                <a:latin typeface="微软雅黑"/>
                <a:cs typeface="微软雅黑"/>
              </a:rPr>
              <a:t>for(i=0;	</a:t>
            </a:r>
            <a:r>
              <a:rPr sz="2400" spc="-10" dirty="0">
                <a:latin typeface="微软雅黑"/>
                <a:cs typeface="微软雅黑"/>
              </a:rPr>
              <a:t>i&lt;G.vexnum;	</a:t>
            </a:r>
            <a:r>
              <a:rPr sz="2400" spc="-5" dirty="0">
                <a:latin typeface="微软雅黑"/>
                <a:cs typeface="微软雅黑"/>
              </a:rPr>
              <a:t>i++)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2974975" algn="l"/>
              </a:tabLst>
            </a:pPr>
            <a:r>
              <a:rPr sz="2400" spc="-5" dirty="0">
                <a:latin typeface="微软雅黑"/>
                <a:cs typeface="微软雅黑"/>
              </a:rPr>
              <a:t>if</a:t>
            </a:r>
            <a:r>
              <a:rPr sz="240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(Indegree[i]==0)	Push(S,i</a:t>
            </a:r>
            <a:r>
              <a:rPr sz="2400" spc="-5" dirty="0">
                <a:solidFill>
                  <a:srgbClr val="003366"/>
                </a:solidFill>
                <a:latin typeface="微软雅黑"/>
                <a:cs typeface="微软雅黑"/>
              </a:rPr>
              <a:t>);//</a:t>
            </a:r>
            <a:r>
              <a:rPr sz="2400" dirty="0">
                <a:solidFill>
                  <a:srgbClr val="003366"/>
                </a:solidFill>
                <a:latin typeface="微软雅黑"/>
                <a:cs typeface="微软雅黑"/>
              </a:rPr>
              <a:t>入度为</a:t>
            </a:r>
            <a:r>
              <a:rPr sz="2400" spc="-5" dirty="0">
                <a:solidFill>
                  <a:srgbClr val="003366"/>
                </a:solidFill>
                <a:latin typeface="微软雅黑"/>
                <a:cs typeface="微软雅黑"/>
              </a:rPr>
              <a:t>0</a:t>
            </a:r>
            <a:r>
              <a:rPr sz="2400" dirty="0">
                <a:solidFill>
                  <a:srgbClr val="003366"/>
                </a:solidFill>
                <a:latin typeface="微软雅黑"/>
                <a:cs typeface="微软雅黑"/>
              </a:rPr>
              <a:t>者进栈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  <a:tabLst>
                <a:tab pos="4485640" algn="l"/>
              </a:tabLst>
            </a:pPr>
            <a:r>
              <a:rPr sz="2400" dirty="0">
                <a:latin typeface="微软雅黑"/>
                <a:cs typeface="微软雅黑"/>
              </a:rPr>
              <a:t>m = </a:t>
            </a:r>
            <a:r>
              <a:rPr sz="2400" spc="-5" dirty="0">
                <a:latin typeface="微软雅黑"/>
                <a:cs typeface="微软雅黑"/>
              </a:rPr>
              <a:t>0;	</a:t>
            </a:r>
            <a:r>
              <a:rPr sz="2400" spc="-10" dirty="0">
                <a:solidFill>
                  <a:srgbClr val="003366"/>
                </a:solidFill>
                <a:latin typeface="微软雅黑"/>
                <a:cs typeface="微软雅黑"/>
              </a:rPr>
              <a:t>//</a:t>
            </a:r>
            <a:r>
              <a:rPr sz="2400" dirty="0">
                <a:solidFill>
                  <a:srgbClr val="003366"/>
                </a:solidFill>
                <a:latin typeface="微软雅黑"/>
                <a:cs typeface="微软雅黑"/>
              </a:rPr>
              <a:t>对输出顶点计数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1218057"/>
            <a:ext cx="53886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/>
                <a:cs typeface="微软雅黑"/>
              </a:rPr>
              <a:t>while(!</a:t>
            </a:r>
            <a:r>
              <a:rPr sz="240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StackEmpty(S))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385445" algn="l"/>
                <a:tab pos="2279015" algn="l"/>
                <a:tab pos="4565015" algn="l"/>
              </a:tabLst>
            </a:pPr>
            <a:r>
              <a:rPr sz="2400" dirty="0">
                <a:latin typeface="微软雅黑"/>
                <a:cs typeface="微软雅黑"/>
              </a:rPr>
              <a:t>{	</a:t>
            </a:r>
            <a:r>
              <a:rPr sz="2400" spc="-100" dirty="0">
                <a:latin typeface="微软雅黑"/>
                <a:cs typeface="微软雅黑"/>
              </a:rPr>
              <a:t>P</a:t>
            </a:r>
            <a:r>
              <a:rPr sz="2400" dirty="0">
                <a:latin typeface="微软雅黑"/>
                <a:cs typeface="微软雅黑"/>
              </a:rPr>
              <a:t>op(</a:t>
            </a:r>
            <a:r>
              <a:rPr sz="2400" spc="-10" dirty="0">
                <a:latin typeface="微软雅黑"/>
                <a:cs typeface="微软雅黑"/>
              </a:rPr>
              <a:t>S</a:t>
            </a:r>
            <a:r>
              <a:rPr sz="2400" dirty="0">
                <a:latin typeface="微软雅黑"/>
                <a:cs typeface="微软雅黑"/>
              </a:rPr>
              <a:t>,i);	</a:t>
            </a:r>
            <a:r>
              <a:rPr sz="2400" spc="-20" dirty="0">
                <a:latin typeface="微软雅黑"/>
                <a:cs typeface="微软雅黑"/>
              </a:rPr>
              <a:t>t</a:t>
            </a:r>
            <a:r>
              <a:rPr sz="2400" dirty="0">
                <a:latin typeface="微软雅黑"/>
                <a:cs typeface="微软雅黑"/>
              </a:rPr>
              <a:t>op</a:t>
            </a:r>
            <a:r>
              <a:rPr sz="2400" spc="-10" dirty="0">
                <a:latin typeface="微软雅黑"/>
                <a:cs typeface="微软雅黑"/>
              </a:rPr>
              <a:t>o</a:t>
            </a:r>
            <a:r>
              <a:rPr sz="2400" dirty="0">
                <a:latin typeface="微软雅黑"/>
                <a:cs typeface="微软雅黑"/>
              </a:rPr>
              <a:t>[</a:t>
            </a:r>
            <a:r>
              <a:rPr sz="2400" spc="-10" dirty="0">
                <a:latin typeface="微软雅黑"/>
                <a:cs typeface="微软雅黑"/>
              </a:rPr>
              <a:t>m</a:t>
            </a:r>
            <a:r>
              <a:rPr sz="2400" dirty="0">
                <a:latin typeface="微软雅黑"/>
                <a:cs typeface="微软雅黑"/>
              </a:rPr>
              <a:t>]=</a:t>
            </a:r>
            <a:r>
              <a:rPr sz="2400" spc="-10" dirty="0">
                <a:latin typeface="微软雅黑"/>
                <a:cs typeface="微软雅黑"/>
              </a:rPr>
              <a:t>i</a:t>
            </a:r>
            <a:r>
              <a:rPr sz="2400" dirty="0">
                <a:latin typeface="微软雅黑"/>
                <a:cs typeface="微软雅黑"/>
              </a:rPr>
              <a:t>;	+</a:t>
            </a:r>
            <a:r>
              <a:rPr sz="2400" spc="-15" dirty="0">
                <a:latin typeface="微软雅黑"/>
                <a:cs typeface="微软雅黑"/>
              </a:rPr>
              <a:t>+</a:t>
            </a:r>
            <a:r>
              <a:rPr sz="2400" dirty="0">
                <a:latin typeface="微软雅黑"/>
                <a:cs typeface="微软雅黑"/>
              </a:rPr>
              <a:t>m;</a:t>
            </a:r>
            <a:endParaRPr sz="24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</a:pPr>
            <a:r>
              <a:rPr sz="2400" spc="-5" dirty="0">
                <a:solidFill>
                  <a:srgbClr val="990000"/>
                </a:solidFill>
                <a:latin typeface="微软雅黑"/>
                <a:cs typeface="微软雅黑"/>
              </a:rPr>
              <a:t>p=G.vertices[i].firstarc;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144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456" y="2681478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0000"/>
                </a:solidFill>
                <a:latin typeface="微软雅黑"/>
                <a:cs typeface="微软雅黑"/>
              </a:rPr>
              <a:t>{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812" y="2315717"/>
            <a:ext cx="51498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微软雅黑"/>
                <a:cs typeface="微软雅黑"/>
              </a:rPr>
              <a:t>while(p!=NULL)</a:t>
            </a:r>
            <a:endParaRPr sz="2400">
              <a:latin typeface="微软雅黑"/>
              <a:cs typeface="微软雅黑"/>
            </a:endParaRPr>
          </a:p>
          <a:p>
            <a:pPr marL="746125">
              <a:lnSpc>
                <a:spcPct val="100000"/>
              </a:lnSpc>
            </a:pPr>
            <a:r>
              <a:rPr sz="2400" spc="-5" dirty="0">
                <a:solidFill>
                  <a:srgbClr val="990000"/>
                </a:solidFill>
                <a:latin typeface="微软雅黑"/>
                <a:cs typeface="微软雅黑"/>
              </a:rPr>
              <a:t>k=p-&gt;adjvex;</a:t>
            </a:r>
            <a:r>
              <a:rPr sz="2400" spc="-55" dirty="0">
                <a:solidFill>
                  <a:srgbClr val="990000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微软雅黑"/>
                <a:cs typeface="微软雅黑"/>
              </a:rPr>
              <a:t>//vk</a:t>
            </a:r>
            <a:r>
              <a:rPr sz="2400" dirty="0">
                <a:solidFill>
                  <a:srgbClr val="003366"/>
                </a:solidFill>
                <a:latin typeface="微软雅黑"/>
                <a:cs typeface="微软雅黑"/>
              </a:rPr>
              <a:t>为</a:t>
            </a:r>
            <a:r>
              <a:rPr sz="2400" spc="-5" dirty="0">
                <a:solidFill>
                  <a:srgbClr val="003366"/>
                </a:solidFill>
                <a:latin typeface="微软雅黑"/>
                <a:cs typeface="微软雅黑"/>
              </a:rPr>
              <a:t>vi</a:t>
            </a:r>
            <a:r>
              <a:rPr sz="2400" dirty="0">
                <a:solidFill>
                  <a:srgbClr val="003366"/>
                </a:solidFill>
                <a:latin typeface="微软雅黑"/>
                <a:cs typeface="微软雅黑"/>
              </a:rPr>
              <a:t>的邻接点</a:t>
            </a:r>
            <a:endParaRPr sz="2400">
              <a:latin typeface="微软雅黑"/>
              <a:cs typeface="微软雅黑"/>
            </a:endParaRPr>
          </a:p>
          <a:p>
            <a:pPr marL="646430">
              <a:lnSpc>
                <a:spcPct val="100000"/>
              </a:lnSpc>
            </a:pPr>
            <a:r>
              <a:rPr sz="2400" spc="-10" dirty="0">
                <a:solidFill>
                  <a:srgbClr val="990000"/>
                </a:solidFill>
                <a:latin typeface="微软雅黑"/>
                <a:cs typeface="微软雅黑"/>
              </a:rPr>
              <a:t>--indgree[k];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4531" y="3413252"/>
            <a:ext cx="151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微软雅黑"/>
                <a:cs typeface="微软雅黑"/>
              </a:rPr>
              <a:t>Push(S,</a:t>
            </a:r>
            <a:r>
              <a:rPr sz="2400" spc="-65" dirty="0">
                <a:solidFill>
                  <a:srgbClr val="990000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微软雅黑"/>
                <a:cs typeface="微软雅黑"/>
              </a:rPr>
              <a:t>k);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9728" y="3413252"/>
            <a:ext cx="33362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微软雅黑"/>
                <a:cs typeface="微软雅黑"/>
              </a:rPr>
              <a:t>if </a:t>
            </a:r>
            <a:r>
              <a:rPr sz="2400" spc="-10" dirty="0">
                <a:solidFill>
                  <a:srgbClr val="990000"/>
                </a:solidFill>
                <a:latin typeface="微软雅黑"/>
                <a:cs typeface="微软雅黑"/>
              </a:rPr>
              <a:t>(indegree[k]==0)  </a:t>
            </a:r>
            <a:r>
              <a:rPr sz="2400" spc="-5" dirty="0">
                <a:solidFill>
                  <a:srgbClr val="990000"/>
                </a:solidFill>
                <a:latin typeface="微软雅黑"/>
                <a:cs typeface="微软雅黑"/>
              </a:rPr>
              <a:t>p=p-&gt;nextarc;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90000"/>
                </a:solidFill>
                <a:latin typeface="微软雅黑"/>
                <a:cs typeface="微软雅黑"/>
              </a:rPr>
              <a:t>}//while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40" y="4510785"/>
            <a:ext cx="53936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/>
                <a:cs typeface="微软雅黑"/>
              </a:rPr>
              <a:t>}//while</a:t>
            </a:r>
            <a:endParaRPr sz="2400">
              <a:latin typeface="微软雅黑"/>
              <a:cs typeface="微软雅黑"/>
            </a:endParaRPr>
          </a:p>
          <a:p>
            <a:pPr marL="373380" marR="5080">
              <a:lnSpc>
                <a:spcPct val="100000"/>
              </a:lnSpc>
              <a:tabLst>
                <a:tab pos="742315" algn="l"/>
                <a:tab pos="3082290" algn="l"/>
              </a:tabLst>
            </a:pPr>
            <a:r>
              <a:rPr sz="2400" spc="-5" dirty="0">
                <a:latin typeface="微软雅黑"/>
                <a:cs typeface="微软雅黑"/>
              </a:rPr>
              <a:t>if	</a:t>
            </a:r>
            <a:r>
              <a:rPr sz="2400" spc="-10" dirty="0">
                <a:latin typeface="微软雅黑"/>
                <a:cs typeface="微软雅黑"/>
              </a:rPr>
              <a:t>(m&lt;G.vexnum)	</a:t>
            </a:r>
            <a:r>
              <a:rPr sz="2400" spc="-15" dirty="0">
                <a:latin typeface="微软雅黑"/>
                <a:cs typeface="微软雅黑"/>
              </a:rPr>
              <a:t>return</a:t>
            </a:r>
            <a:r>
              <a:rPr sz="2400" spc="-7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ERROR；  </a:t>
            </a:r>
            <a:r>
              <a:rPr sz="2400" spc="-5" dirty="0">
                <a:latin typeface="微软雅黑"/>
                <a:cs typeface="微软雅黑"/>
              </a:rPr>
              <a:t>else </a:t>
            </a:r>
            <a:r>
              <a:rPr sz="2400" spc="-15" dirty="0">
                <a:latin typeface="微软雅黑"/>
                <a:cs typeface="微软雅黑"/>
              </a:rPr>
              <a:t>return</a:t>
            </a:r>
            <a:r>
              <a:rPr sz="2400" spc="-5" dirty="0">
                <a:latin typeface="微软雅黑"/>
                <a:cs typeface="微软雅黑"/>
              </a:rPr>
              <a:t> </a:t>
            </a:r>
            <a:r>
              <a:rPr sz="2400" spc="10" dirty="0">
                <a:latin typeface="微软雅黑"/>
                <a:cs typeface="微软雅黑"/>
              </a:rPr>
              <a:t>OK;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}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7944" y="436626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算法描述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168" y="1681683"/>
            <a:ext cx="7587615" cy="27070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49860" indent="819785">
              <a:lnSpc>
                <a:spcPts val="3350"/>
              </a:lnSpc>
              <a:spcBef>
                <a:spcPts val="215"/>
              </a:spcBef>
            </a:pPr>
            <a:r>
              <a:rPr sz="2800" spc="-10" dirty="0">
                <a:latin typeface="微软雅黑"/>
                <a:cs typeface="微软雅黑"/>
              </a:rPr>
              <a:t>设</a:t>
            </a:r>
            <a:r>
              <a:rPr sz="2800" spc="-15" dirty="0">
                <a:latin typeface="微软雅黑"/>
                <a:cs typeface="微软雅黑"/>
              </a:rPr>
              <a:t>AOV</a:t>
            </a:r>
            <a:r>
              <a:rPr sz="2800" spc="-10" dirty="0">
                <a:latin typeface="微软雅黑"/>
                <a:cs typeface="微软雅黑"/>
              </a:rPr>
              <a:t>网有</a:t>
            </a:r>
            <a:r>
              <a:rPr sz="2800" spc="-5" dirty="0">
                <a:latin typeface="微软雅黑"/>
                <a:cs typeface="微软雅黑"/>
              </a:rPr>
              <a:t>n</a:t>
            </a:r>
            <a:r>
              <a:rPr sz="2800" spc="-10" dirty="0">
                <a:latin typeface="微软雅黑"/>
                <a:cs typeface="微软雅黑"/>
              </a:rPr>
              <a:t>个顶点，e条边。初始建立入 </a:t>
            </a:r>
            <a:r>
              <a:rPr sz="2800" spc="-5" dirty="0">
                <a:latin typeface="微软雅黑"/>
                <a:cs typeface="微软雅黑"/>
              </a:rPr>
              <a:t>度</a:t>
            </a:r>
            <a:r>
              <a:rPr sz="2800" spc="-10" dirty="0">
                <a:latin typeface="微软雅黑"/>
                <a:cs typeface="微软雅黑"/>
              </a:rPr>
              <a:t>为</a:t>
            </a:r>
            <a:r>
              <a:rPr sz="2800" spc="-5" dirty="0">
                <a:latin typeface="微软雅黑"/>
                <a:cs typeface="微软雅黑"/>
              </a:rPr>
              <a:t>0</a:t>
            </a:r>
            <a:r>
              <a:rPr sz="2800" spc="-75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的顶点栈，要检查所有顶点一次，</a:t>
            </a:r>
            <a:r>
              <a:rPr sz="2800" dirty="0">
                <a:latin typeface="微软雅黑"/>
                <a:cs typeface="微软雅黑"/>
              </a:rPr>
              <a:t>执</a:t>
            </a:r>
            <a:r>
              <a:rPr sz="2800" spc="-5" dirty="0">
                <a:latin typeface="微软雅黑"/>
                <a:cs typeface="微软雅黑"/>
              </a:rPr>
              <a:t>行时</a:t>
            </a:r>
            <a:endParaRPr sz="2800">
              <a:latin typeface="微软雅黑"/>
              <a:cs typeface="微软雅黑"/>
            </a:endParaRPr>
          </a:p>
          <a:p>
            <a:pPr marL="12700" marR="5080">
              <a:lnSpc>
                <a:spcPts val="3600"/>
              </a:lnSpc>
              <a:spcBef>
                <a:spcPts val="50"/>
              </a:spcBef>
            </a:pPr>
            <a:r>
              <a:rPr sz="2800" spc="-5" dirty="0">
                <a:latin typeface="微软雅黑"/>
                <a:cs typeface="微软雅黑"/>
              </a:rPr>
              <a:t>间</a:t>
            </a:r>
            <a:r>
              <a:rPr sz="2800" spc="-10" dirty="0">
                <a:latin typeface="微软雅黑"/>
                <a:cs typeface="微软雅黑"/>
              </a:rPr>
              <a:t>为</a:t>
            </a:r>
            <a:r>
              <a:rPr sz="2800" spc="-5" dirty="0">
                <a:latin typeface="微软雅黑"/>
                <a:cs typeface="微软雅黑"/>
              </a:rPr>
              <a:t>O(</a:t>
            </a:r>
            <a:r>
              <a:rPr sz="2800" dirty="0">
                <a:latin typeface="微软雅黑"/>
                <a:cs typeface="微软雅黑"/>
              </a:rPr>
              <a:t>n</a:t>
            </a:r>
            <a:r>
              <a:rPr sz="2800" spc="-5" dirty="0">
                <a:latin typeface="微软雅黑"/>
                <a:cs typeface="微软雅黑"/>
              </a:rPr>
              <a:t>)；排序中，</a:t>
            </a:r>
            <a:r>
              <a:rPr sz="2800" spc="-15" dirty="0">
                <a:latin typeface="微软雅黑"/>
                <a:cs typeface="微软雅黑"/>
              </a:rPr>
              <a:t>若</a:t>
            </a:r>
            <a:r>
              <a:rPr sz="2800" spc="-45" dirty="0">
                <a:latin typeface="微软雅黑"/>
                <a:cs typeface="微软雅黑"/>
              </a:rPr>
              <a:t>A</a:t>
            </a:r>
            <a:r>
              <a:rPr sz="2800" spc="-5" dirty="0">
                <a:latin typeface="微软雅黑"/>
                <a:cs typeface="微软雅黑"/>
              </a:rPr>
              <a:t>O</a:t>
            </a:r>
            <a:r>
              <a:rPr sz="2800" dirty="0">
                <a:latin typeface="微软雅黑"/>
                <a:cs typeface="微软雅黑"/>
              </a:rPr>
              <a:t>V</a:t>
            </a:r>
            <a:r>
              <a:rPr sz="2800" spc="-5" dirty="0">
                <a:latin typeface="微软雅黑"/>
                <a:cs typeface="微软雅黑"/>
              </a:rPr>
              <a:t>网无回路</a:t>
            </a:r>
            <a:r>
              <a:rPr sz="2800" dirty="0">
                <a:latin typeface="微软雅黑"/>
                <a:cs typeface="微软雅黑"/>
              </a:rPr>
              <a:t>，</a:t>
            </a:r>
            <a:r>
              <a:rPr sz="2800" spc="-5" dirty="0">
                <a:latin typeface="微软雅黑"/>
                <a:cs typeface="微软雅黑"/>
              </a:rPr>
              <a:t>则每</a:t>
            </a:r>
            <a:r>
              <a:rPr sz="2800" dirty="0">
                <a:latin typeface="微软雅黑"/>
                <a:cs typeface="微软雅黑"/>
              </a:rPr>
              <a:t>个</a:t>
            </a:r>
            <a:r>
              <a:rPr sz="2800" spc="-5" dirty="0">
                <a:latin typeface="微软雅黑"/>
                <a:cs typeface="微软雅黑"/>
              </a:rPr>
              <a:t>顶 </a:t>
            </a:r>
            <a:r>
              <a:rPr sz="2800" spc="-10" dirty="0">
                <a:latin typeface="微软雅黑"/>
                <a:cs typeface="微软雅黑"/>
              </a:rPr>
              <a:t>点入、出栈各一次，每个边表结点</a:t>
            </a:r>
            <a:r>
              <a:rPr sz="2800" dirty="0">
                <a:latin typeface="微软雅黑"/>
                <a:cs typeface="微软雅黑"/>
              </a:rPr>
              <a:t>被</a:t>
            </a:r>
            <a:r>
              <a:rPr sz="2800" spc="-10" dirty="0">
                <a:latin typeface="微软雅黑"/>
                <a:cs typeface="微软雅黑"/>
              </a:rPr>
              <a:t>检查</a:t>
            </a:r>
            <a:r>
              <a:rPr sz="2800" dirty="0">
                <a:latin typeface="微软雅黑"/>
                <a:cs typeface="微软雅黑"/>
              </a:rPr>
              <a:t>一</a:t>
            </a:r>
            <a:r>
              <a:rPr sz="2800" spc="-10" dirty="0">
                <a:latin typeface="微软雅黑"/>
                <a:cs typeface="微软雅黑"/>
              </a:rPr>
              <a:t>次，</a:t>
            </a:r>
            <a:endParaRPr sz="2800">
              <a:latin typeface="微软雅黑"/>
              <a:cs typeface="微软雅黑"/>
            </a:endParaRPr>
          </a:p>
          <a:p>
            <a:pPr marL="12700" marR="671830">
              <a:lnSpc>
                <a:spcPts val="3600"/>
              </a:lnSpc>
              <a:spcBef>
                <a:spcPts val="5"/>
              </a:spcBef>
            </a:pPr>
            <a:r>
              <a:rPr sz="2800" spc="-5" dirty="0">
                <a:latin typeface="微软雅黑"/>
                <a:cs typeface="微软雅黑"/>
              </a:rPr>
              <a:t>执行时间为O(</a:t>
            </a:r>
            <a:r>
              <a:rPr sz="2800" spc="-10" dirty="0">
                <a:latin typeface="微软雅黑"/>
                <a:cs typeface="微软雅黑"/>
              </a:rPr>
              <a:t>n+</a:t>
            </a:r>
            <a:r>
              <a:rPr sz="2800" dirty="0">
                <a:latin typeface="微软雅黑"/>
                <a:cs typeface="微软雅黑"/>
              </a:rPr>
              <a:t>e</a:t>
            </a:r>
            <a:r>
              <a:rPr sz="2800" spc="-5" dirty="0">
                <a:latin typeface="微软雅黑"/>
                <a:cs typeface="微软雅黑"/>
              </a:rPr>
              <a:t>)，所以总的时间</a:t>
            </a:r>
            <a:r>
              <a:rPr sz="2800" dirty="0">
                <a:latin typeface="微软雅黑"/>
                <a:cs typeface="微软雅黑"/>
              </a:rPr>
              <a:t>复</a:t>
            </a:r>
            <a:r>
              <a:rPr sz="2800" spc="-5" dirty="0">
                <a:latin typeface="微软雅黑"/>
                <a:cs typeface="微软雅黑"/>
              </a:rPr>
              <a:t>杂度为  </a:t>
            </a:r>
            <a:r>
              <a:rPr sz="2800" spc="-5" dirty="0">
                <a:solidFill>
                  <a:srgbClr val="C00000"/>
                </a:solidFill>
                <a:latin typeface="微软雅黑"/>
                <a:cs typeface="微软雅黑"/>
              </a:rPr>
              <a:t>O(n+e)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145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168" y="456691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dirty="0">
                <a:solidFill>
                  <a:srgbClr val="000000"/>
                </a:solidFill>
                <a:latin typeface="微软雅黑"/>
                <a:cs typeface="微软雅黑"/>
              </a:rPr>
              <a:t>算法分析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95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2"/>
                </a:lnTo>
                <a:lnTo>
                  <a:pt x="132091" y="36406"/>
                </a:lnTo>
                <a:lnTo>
                  <a:pt x="94868" y="62716"/>
                </a:lnTo>
                <a:lnTo>
                  <a:pt x="62724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5" y="359770"/>
                </a:lnTo>
                <a:lnTo>
                  <a:pt x="36412" y="401320"/>
                </a:lnTo>
                <a:lnTo>
                  <a:pt x="62724" y="438541"/>
                </a:lnTo>
                <a:lnTo>
                  <a:pt x="94868" y="470683"/>
                </a:lnTo>
                <a:lnTo>
                  <a:pt x="132091" y="496993"/>
                </a:lnTo>
                <a:lnTo>
                  <a:pt x="173639" y="516717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7"/>
                </a:lnTo>
                <a:lnTo>
                  <a:pt x="401308" y="496993"/>
                </a:lnTo>
                <a:lnTo>
                  <a:pt x="438531" y="470683"/>
                </a:lnTo>
                <a:lnTo>
                  <a:pt x="470675" y="438541"/>
                </a:lnTo>
                <a:lnTo>
                  <a:pt x="496987" y="401320"/>
                </a:lnTo>
                <a:lnTo>
                  <a:pt x="516714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4" y="173629"/>
                </a:lnTo>
                <a:lnTo>
                  <a:pt x="496987" y="132080"/>
                </a:lnTo>
                <a:lnTo>
                  <a:pt x="470675" y="94858"/>
                </a:lnTo>
                <a:lnTo>
                  <a:pt x="438531" y="62716"/>
                </a:lnTo>
                <a:lnTo>
                  <a:pt x="401308" y="36406"/>
                </a:lnTo>
                <a:lnTo>
                  <a:pt x="359760" y="16682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95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20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774" y="871473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1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0096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0096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4330" y="871473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2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895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2"/>
                </a:lnTo>
                <a:lnTo>
                  <a:pt x="132091" y="36406"/>
                </a:lnTo>
                <a:lnTo>
                  <a:pt x="94868" y="62716"/>
                </a:lnTo>
                <a:lnTo>
                  <a:pt x="62724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5" y="359770"/>
                </a:lnTo>
                <a:lnTo>
                  <a:pt x="36412" y="401320"/>
                </a:lnTo>
                <a:lnTo>
                  <a:pt x="62724" y="438541"/>
                </a:lnTo>
                <a:lnTo>
                  <a:pt x="94868" y="470683"/>
                </a:lnTo>
                <a:lnTo>
                  <a:pt x="132091" y="496993"/>
                </a:lnTo>
                <a:lnTo>
                  <a:pt x="173639" y="516717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7"/>
                </a:lnTo>
                <a:lnTo>
                  <a:pt x="401308" y="496993"/>
                </a:lnTo>
                <a:lnTo>
                  <a:pt x="438531" y="470683"/>
                </a:lnTo>
                <a:lnTo>
                  <a:pt x="470675" y="438541"/>
                </a:lnTo>
                <a:lnTo>
                  <a:pt x="496987" y="401320"/>
                </a:lnTo>
                <a:lnTo>
                  <a:pt x="516714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4" y="173629"/>
                </a:lnTo>
                <a:lnTo>
                  <a:pt x="496987" y="132080"/>
                </a:lnTo>
                <a:lnTo>
                  <a:pt x="470675" y="94858"/>
                </a:lnTo>
                <a:lnTo>
                  <a:pt x="438531" y="62716"/>
                </a:lnTo>
                <a:lnTo>
                  <a:pt x="401308" y="36406"/>
                </a:lnTo>
                <a:lnTo>
                  <a:pt x="359760" y="16682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895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20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4774" y="1862454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4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0096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096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4330" y="1862454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3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2"/>
                </a:lnTo>
                <a:lnTo>
                  <a:pt x="132091" y="36406"/>
                </a:lnTo>
                <a:lnTo>
                  <a:pt x="94868" y="62716"/>
                </a:lnTo>
                <a:lnTo>
                  <a:pt x="62724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5" y="359770"/>
                </a:lnTo>
                <a:lnTo>
                  <a:pt x="36412" y="401320"/>
                </a:lnTo>
                <a:lnTo>
                  <a:pt x="62724" y="438541"/>
                </a:lnTo>
                <a:lnTo>
                  <a:pt x="94868" y="470683"/>
                </a:lnTo>
                <a:lnTo>
                  <a:pt x="132091" y="496993"/>
                </a:lnTo>
                <a:lnTo>
                  <a:pt x="173639" y="516717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7"/>
                </a:lnTo>
                <a:lnTo>
                  <a:pt x="401308" y="496993"/>
                </a:lnTo>
                <a:lnTo>
                  <a:pt x="438531" y="470683"/>
                </a:lnTo>
                <a:lnTo>
                  <a:pt x="470675" y="438541"/>
                </a:lnTo>
                <a:lnTo>
                  <a:pt x="496987" y="401320"/>
                </a:lnTo>
                <a:lnTo>
                  <a:pt x="516714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4" y="173629"/>
                </a:lnTo>
                <a:lnTo>
                  <a:pt x="496987" y="132080"/>
                </a:lnTo>
                <a:lnTo>
                  <a:pt x="470675" y="94858"/>
                </a:lnTo>
                <a:lnTo>
                  <a:pt x="438531" y="62716"/>
                </a:lnTo>
                <a:lnTo>
                  <a:pt x="401308" y="36406"/>
                </a:lnTo>
                <a:lnTo>
                  <a:pt x="359760" y="16682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20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8678" y="2928950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6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0096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0096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24330" y="2928950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5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5058" y="995172"/>
            <a:ext cx="685800" cy="144780"/>
          </a:xfrm>
          <a:custGeom>
            <a:avLst/>
            <a:gdLst/>
            <a:ahLst/>
            <a:cxnLst/>
            <a:rect l="l" t="t" r="r" b="b"/>
            <a:pathLst>
              <a:path w="685800" h="144780">
                <a:moveTo>
                  <a:pt x="598932" y="72390"/>
                </a:moveTo>
                <a:lnTo>
                  <a:pt x="541020" y="144780"/>
                </a:lnTo>
                <a:lnTo>
                  <a:pt x="656844" y="86868"/>
                </a:lnTo>
                <a:lnTo>
                  <a:pt x="598932" y="86868"/>
                </a:lnTo>
                <a:lnTo>
                  <a:pt x="598932" y="72390"/>
                </a:lnTo>
                <a:close/>
              </a:path>
              <a:path w="685800" h="144780">
                <a:moveTo>
                  <a:pt x="587349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587349" y="86868"/>
                </a:lnTo>
                <a:lnTo>
                  <a:pt x="598932" y="72390"/>
                </a:lnTo>
                <a:lnTo>
                  <a:pt x="587349" y="57912"/>
                </a:lnTo>
                <a:close/>
              </a:path>
              <a:path w="685800" h="144780">
                <a:moveTo>
                  <a:pt x="656844" y="57912"/>
                </a:moveTo>
                <a:lnTo>
                  <a:pt x="598932" y="57912"/>
                </a:lnTo>
                <a:lnTo>
                  <a:pt x="598932" y="86868"/>
                </a:lnTo>
                <a:lnTo>
                  <a:pt x="656844" y="86868"/>
                </a:lnTo>
                <a:lnTo>
                  <a:pt x="685800" y="72390"/>
                </a:lnTo>
                <a:lnTo>
                  <a:pt x="656844" y="57912"/>
                </a:lnTo>
                <a:close/>
              </a:path>
              <a:path w="685800" h="144780">
                <a:moveTo>
                  <a:pt x="541020" y="0"/>
                </a:moveTo>
                <a:lnTo>
                  <a:pt x="598932" y="72390"/>
                </a:lnTo>
                <a:lnTo>
                  <a:pt x="598932" y="57912"/>
                </a:lnTo>
                <a:lnTo>
                  <a:pt x="656844" y="57912"/>
                </a:lnTo>
                <a:lnTo>
                  <a:pt x="5410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6504" y="1372361"/>
            <a:ext cx="144780" cy="457200"/>
          </a:xfrm>
          <a:custGeom>
            <a:avLst/>
            <a:gdLst/>
            <a:ahLst/>
            <a:cxnLst/>
            <a:rect l="l" t="t" r="r" b="b"/>
            <a:pathLst>
              <a:path w="144780" h="457200">
                <a:moveTo>
                  <a:pt x="72390" y="86868"/>
                </a:moveTo>
                <a:lnTo>
                  <a:pt x="57912" y="98450"/>
                </a:lnTo>
                <a:lnTo>
                  <a:pt x="57912" y="457200"/>
                </a:lnTo>
                <a:lnTo>
                  <a:pt x="86868" y="457200"/>
                </a:lnTo>
                <a:lnTo>
                  <a:pt x="86868" y="98450"/>
                </a:lnTo>
                <a:lnTo>
                  <a:pt x="72390" y="86868"/>
                </a:lnTo>
                <a:close/>
              </a:path>
              <a:path w="144780" h="457200">
                <a:moveTo>
                  <a:pt x="72390" y="0"/>
                </a:moveTo>
                <a:lnTo>
                  <a:pt x="0" y="144779"/>
                </a:lnTo>
                <a:lnTo>
                  <a:pt x="57912" y="98450"/>
                </a:lnTo>
                <a:lnTo>
                  <a:pt x="57912" y="86868"/>
                </a:lnTo>
                <a:lnTo>
                  <a:pt x="115824" y="86868"/>
                </a:lnTo>
                <a:lnTo>
                  <a:pt x="72390" y="0"/>
                </a:lnTo>
                <a:close/>
              </a:path>
              <a:path w="144780" h="457200">
                <a:moveTo>
                  <a:pt x="115824" y="86868"/>
                </a:moveTo>
                <a:lnTo>
                  <a:pt x="86868" y="86868"/>
                </a:lnTo>
                <a:lnTo>
                  <a:pt x="86868" y="98450"/>
                </a:lnTo>
                <a:lnTo>
                  <a:pt x="144780" y="144779"/>
                </a:lnTo>
                <a:lnTo>
                  <a:pt x="115824" y="86868"/>
                </a:lnTo>
                <a:close/>
              </a:path>
              <a:path w="144780" h="457200">
                <a:moveTo>
                  <a:pt x="72390" y="86868"/>
                </a:moveTo>
                <a:lnTo>
                  <a:pt x="57912" y="86868"/>
                </a:lnTo>
                <a:lnTo>
                  <a:pt x="57912" y="98450"/>
                </a:lnTo>
                <a:lnTo>
                  <a:pt x="72390" y="86868"/>
                </a:lnTo>
                <a:close/>
              </a:path>
              <a:path w="144780" h="457200">
                <a:moveTo>
                  <a:pt x="86868" y="86868"/>
                </a:moveTo>
                <a:lnTo>
                  <a:pt x="72390" y="86868"/>
                </a:lnTo>
                <a:lnTo>
                  <a:pt x="86868" y="98450"/>
                </a:lnTo>
                <a:lnTo>
                  <a:pt x="86868" y="8686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3267" y="2362961"/>
            <a:ext cx="144780" cy="533400"/>
          </a:xfrm>
          <a:custGeom>
            <a:avLst/>
            <a:gdLst/>
            <a:ahLst/>
            <a:cxnLst/>
            <a:rect l="l" t="t" r="r" b="b"/>
            <a:pathLst>
              <a:path w="144780" h="533400">
                <a:moveTo>
                  <a:pt x="0" y="388620"/>
                </a:moveTo>
                <a:lnTo>
                  <a:pt x="72390" y="533400"/>
                </a:lnTo>
                <a:lnTo>
                  <a:pt x="115824" y="446531"/>
                </a:lnTo>
                <a:lnTo>
                  <a:pt x="57912" y="446531"/>
                </a:lnTo>
                <a:lnTo>
                  <a:pt x="57912" y="434949"/>
                </a:lnTo>
                <a:lnTo>
                  <a:pt x="0" y="388620"/>
                </a:lnTo>
                <a:close/>
              </a:path>
              <a:path w="144780" h="533400">
                <a:moveTo>
                  <a:pt x="57912" y="434949"/>
                </a:moveTo>
                <a:lnTo>
                  <a:pt x="57912" y="446531"/>
                </a:lnTo>
                <a:lnTo>
                  <a:pt x="72390" y="446531"/>
                </a:lnTo>
                <a:lnTo>
                  <a:pt x="57912" y="434949"/>
                </a:lnTo>
                <a:close/>
              </a:path>
              <a:path w="144780" h="533400">
                <a:moveTo>
                  <a:pt x="86868" y="0"/>
                </a:moveTo>
                <a:lnTo>
                  <a:pt x="57912" y="0"/>
                </a:lnTo>
                <a:lnTo>
                  <a:pt x="57912" y="434949"/>
                </a:lnTo>
                <a:lnTo>
                  <a:pt x="72390" y="446531"/>
                </a:lnTo>
                <a:lnTo>
                  <a:pt x="86868" y="434949"/>
                </a:lnTo>
                <a:lnTo>
                  <a:pt x="86868" y="0"/>
                </a:lnTo>
                <a:close/>
              </a:path>
              <a:path w="144780" h="533400">
                <a:moveTo>
                  <a:pt x="86868" y="434949"/>
                </a:moveTo>
                <a:lnTo>
                  <a:pt x="72390" y="446531"/>
                </a:lnTo>
                <a:lnTo>
                  <a:pt x="86868" y="446531"/>
                </a:lnTo>
                <a:lnTo>
                  <a:pt x="86868" y="434949"/>
                </a:lnTo>
                <a:close/>
              </a:path>
              <a:path w="144780" h="533400">
                <a:moveTo>
                  <a:pt x="144780" y="388620"/>
                </a:moveTo>
                <a:lnTo>
                  <a:pt x="86868" y="434949"/>
                </a:lnTo>
                <a:lnTo>
                  <a:pt x="86868" y="446531"/>
                </a:lnTo>
                <a:lnTo>
                  <a:pt x="115824" y="446531"/>
                </a:lnTo>
                <a:lnTo>
                  <a:pt x="144780" y="38862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8" y="1372361"/>
            <a:ext cx="144780" cy="457200"/>
          </a:xfrm>
          <a:custGeom>
            <a:avLst/>
            <a:gdLst/>
            <a:ahLst/>
            <a:cxnLst/>
            <a:rect l="l" t="t" r="r" b="b"/>
            <a:pathLst>
              <a:path w="144779" h="457200">
                <a:moveTo>
                  <a:pt x="0" y="312420"/>
                </a:moveTo>
                <a:lnTo>
                  <a:pt x="72389" y="457200"/>
                </a:lnTo>
                <a:lnTo>
                  <a:pt x="115823" y="370332"/>
                </a:lnTo>
                <a:lnTo>
                  <a:pt x="57911" y="370332"/>
                </a:lnTo>
                <a:lnTo>
                  <a:pt x="57911" y="358749"/>
                </a:lnTo>
                <a:lnTo>
                  <a:pt x="0" y="312420"/>
                </a:lnTo>
                <a:close/>
              </a:path>
              <a:path w="144779" h="457200">
                <a:moveTo>
                  <a:pt x="57911" y="358749"/>
                </a:moveTo>
                <a:lnTo>
                  <a:pt x="57911" y="370332"/>
                </a:lnTo>
                <a:lnTo>
                  <a:pt x="72389" y="370332"/>
                </a:lnTo>
                <a:lnTo>
                  <a:pt x="57911" y="358749"/>
                </a:lnTo>
                <a:close/>
              </a:path>
              <a:path w="144779" h="457200">
                <a:moveTo>
                  <a:pt x="86867" y="0"/>
                </a:moveTo>
                <a:lnTo>
                  <a:pt x="57911" y="0"/>
                </a:lnTo>
                <a:lnTo>
                  <a:pt x="57911" y="358749"/>
                </a:lnTo>
                <a:lnTo>
                  <a:pt x="72389" y="370332"/>
                </a:lnTo>
                <a:lnTo>
                  <a:pt x="86867" y="358749"/>
                </a:lnTo>
                <a:lnTo>
                  <a:pt x="86867" y="0"/>
                </a:lnTo>
                <a:close/>
              </a:path>
              <a:path w="144779" h="457200">
                <a:moveTo>
                  <a:pt x="86867" y="358749"/>
                </a:moveTo>
                <a:lnTo>
                  <a:pt x="72389" y="370332"/>
                </a:lnTo>
                <a:lnTo>
                  <a:pt x="86867" y="370332"/>
                </a:lnTo>
                <a:lnTo>
                  <a:pt x="86867" y="358749"/>
                </a:lnTo>
                <a:close/>
              </a:path>
              <a:path w="144779" h="457200">
                <a:moveTo>
                  <a:pt x="144779" y="312420"/>
                </a:moveTo>
                <a:lnTo>
                  <a:pt x="86867" y="358749"/>
                </a:lnTo>
                <a:lnTo>
                  <a:pt x="86867" y="370332"/>
                </a:lnTo>
                <a:lnTo>
                  <a:pt x="115823" y="370332"/>
                </a:lnTo>
                <a:lnTo>
                  <a:pt x="144779" y="31242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155" y="2362961"/>
            <a:ext cx="144780" cy="533400"/>
          </a:xfrm>
          <a:custGeom>
            <a:avLst/>
            <a:gdLst/>
            <a:ahLst/>
            <a:cxnLst/>
            <a:rect l="l" t="t" r="r" b="b"/>
            <a:pathLst>
              <a:path w="144779" h="533400">
                <a:moveTo>
                  <a:pt x="72389" y="86868"/>
                </a:moveTo>
                <a:lnTo>
                  <a:pt x="57911" y="98450"/>
                </a:lnTo>
                <a:lnTo>
                  <a:pt x="57911" y="533400"/>
                </a:lnTo>
                <a:lnTo>
                  <a:pt x="86867" y="533400"/>
                </a:lnTo>
                <a:lnTo>
                  <a:pt x="86867" y="98450"/>
                </a:lnTo>
                <a:lnTo>
                  <a:pt x="72389" y="86868"/>
                </a:lnTo>
                <a:close/>
              </a:path>
              <a:path w="144779" h="533400">
                <a:moveTo>
                  <a:pt x="72389" y="0"/>
                </a:moveTo>
                <a:lnTo>
                  <a:pt x="0" y="144779"/>
                </a:lnTo>
                <a:lnTo>
                  <a:pt x="57911" y="98450"/>
                </a:lnTo>
                <a:lnTo>
                  <a:pt x="57911" y="86868"/>
                </a:lnTo>
                <a:lnTo>
                  <a:pt x="115823" y="86868"/>
                </a:lnTo>
                <a:lnTo>
                  <a:pt x="72389" y="0"/>
                </a:lnTo>
                <a:close/>
              </a:path>
              <a:path w="144779" h="533400">
                <a:moveTo>
                  <a:pt x="115823" y="86868"/>
                </a:moveTo>
                <a:lnTo>
                  <a:pt x="86867" y="86868"/>
                </a:lnTo>
                <a:lnTo>
                  <a:pt x="86867" y="98450"/>
                </a:lnTo>
                <a:lnTo>
                  <a:pt x="144779" y="144779"/>
                </a:lnTo>
                <a:lnTo>
                  <a:pt x="115823" y="86868"/>
                </a:lnTo>
                <a:close/>
              </a:path>
              <a:path w="144779" h="533400">
                <a:moveTo>
                  <a:pt x="72389" y="86868"/>
                </a:moveTo>
                <a:lnTo>
                  <a:pt x="57911" y="86868"/>
                </a:lnTo>
                <a:lnTo>
                  <a:pt x="57911" y="98450"/>
                </a:lnTo>
                <a:lnTo>
                  <a:pt x="72389" y="86868"/>
                </a:lnTo>
                <a:close/>
              </a:path>
              <a:path w="144779" h="533400">
                <a:moveTo>
                  <a:pt x="86867" y="86868"/>
                </a:moveTo>
                <a:lnTo>
                  <a:pt x="72389" y="86868"/>
                </a:lnTo>
                <a:lnTo>
                  <a:pt x="86867" y="98450"/>
                </a:lnTo>
                <a:lnTo>
                  <a:pt x="86867" y="8686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5058" y="3128772"/>
            <a:ext cx="685800" cy="144780"/>
          </a:xfrm>
          <a:custGeom>
            <a:avLst/>
            <a:gdLst/>
            <a:ahLst/>
            <a:cxnLst/>
            <a:rect l="l" t="t" r="r" b="b"/>
            <a:pathLst>
              <a:path w="685800" h="144779">
                <a:moveTo>
                  <a:pt x="598932" y="72390"/>
                </a:moveTo>
                <a:lnTo>
                  <a:pt x="541020" y="144780"/>
                </a:lnTo>
                <a:lnTo>
                  <a:pt x="656844" y="86868"/>
                </a:lnTo>
                <a:lnTo>
                  <a:pt x="598932" y="86868"/>
                </a:lnTo>
                <a:lnTo>
                  <a:pt x="598932" y="72390"/>
                </a:lnTo>
                <a:close/>
              </a:path>
              <a:path w="685800" h="144779">
                <a:moveTo>
                  <a:pt x="587349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587349" y="86868"/>
                </a:lnTo>
                <a:lnTo>
                  <a:pt x="598932" y="72390"/>
                </a:lnTo>
                <a:lnTo>
                  <a:pt x="587349" y="57912"/>
                </a:lnTo>
                <a:close/>
              </a:path>
              <a:path w="685800" h="144779">
                <a:moveTo>
                  <a:pt x="656844" y="57912"/>
                </a:moveTo>
                <a:lnTo>
                  <a:pt x="598932" y="57912"/>
                </a:lnTo>
                <a:lnTo>
                  <a:pt x="598932" y="86868"/>
                </a:lnTo>
                <a:lnTo>
                  <a:pt x="656844" y="86868"/>
                </a:lnTo>
                <a:lnTo>
                  <a:pt x="685800" y="72390"/>
                </a:lnTo>
                <a:lnTo>
                  <a:pt x="656844" y="57912"/>
                </a:lnTo>
                <a:close/>
              </a:path>
              <a:path w="685800" h="144779">
                <a:moveTo>
                  <a:pt x="541020" y="0"/>
                </a:moveTo>
                <a:lnTo>
                  <a:pt x="598932" y="72390"/>
                </a:lnTo>
                <a:lnTo>
                  <a:pt x="598932" y="57912"/>
                </a:lnTo>
                <a:lnTo>
                  <a:pt x="656844" y="57912"/>
                </a:lnTo>
                <a:lnTo>
                  <a:pt x="5410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5888" y="2234438"/>
            <a:ext cx="847725" cy="697230"/>
          </a:xfrm>
          <a:custGeom>
            <a:avLst/>
            <a:gdLst/>
            <a:ahLst/>
            <a:cxnLst/>
            <a:rect l="l" t="t" r="r" b="b"/>
            <a:pathLst>
              <a:path w="847725" h="697230">
                <a:moveTo>
                  <a:pt x="761991" y="645858"/>
                </a:moveTo>
                <a:lnTo>
                  <a:pt x="689508" y="661289"/>
                </a:lnTo>
                <a:lnTo>
                  <a:pt x="847369" y="696976"/>
                </a:lnTo>
                <a:lnTo>
                  <a:pt x="827741" y="653161"/>
                </a:lnTo>
                <a:lnTo>
                  <a:pt x="770915" y="653161"/>
                </a:lnTo>
                <a:lnTo>
                  <a:pt x="761991" y="645858"/>
                </a:lnTo>
                <a:close/>
              </a:path>
              <a:path w="847725" h="697230">
                <a:moveTo>
                  <a:pt x="780109" y="642001"/>
                </a:moveTo>
                <a:lnTo>
                  <a:pt x="761991" y="645858"/>
                </a:lnTo>
                <a:lnTo>
                  <a:pt x="770915" y="653161"/>
                </a:lnTo>
                <a:lnTo>
                  <a:pt x="780109" y="642001"/>
                </a:lnTo>
                <a:close/>
              </a:path>
              <a:path w="847725" h="697230">
                <a:moveTo>
                  <a:pt x="781202" y="549275"/>
                </a:moveTo>
                <a:lnTo>
                  <a:pt x="780389" y="623493"/>
                </a:lnTo>
                <a:lnTo>
                  <a:pt x="789330" y="630809"/>
                </a:lnTo>
                <a:lnTo>
                  <a:pt x="770915" y="653161"/>
                </a:lnTo>
                <a:lnTo>
                  <a:pt x="827741" y="653161"/>
                </a:lnTo>
                <a:lnTo>
                  <a:pt x="781202" y="549275"/>
                </a:lnTo>
                <a:close/>
              </a:path>
              <a:path w="847725" h="697230">
                <a:moveTo>
                  <a:pt x="18338" y="0"/>
                </a:moveTo>
                <a:lnTo>
                  <a:pt x="0" y="22351"/>
                </a:lnTo>
                <a:lnTo>
                  <a:pt x="761991" y="645858"/>
                </a:lnTo>
                <a:lnTo>
                  <a:pt x="780109" y="642001"/>
                </a:lnTo>
                <a:lnTo>
                  <a:pt x="780389" y="623493"/>
                </a:lnTo>
                <a:lnTo>
                  <a:pt x="18338" y="0"/>
                </a:lnTo>
                <a:close/>
              </a:path>
              <a:path w="847725" h="697230">
                <a:moveTo>
                  <a:pt x="780389" y="623493"/>
                </a:moveTo>
                <a:lnTo>
                  <a:pt x="780187" y="641906"/>
                </a:lnTo>
                <a:lnTo>
                  <a:pt x="789330" y="630809"/>
                </a:lnTo>
                <a:lnTo>
                  <a:pt x="780389" y="62349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4720" y="1295146"/>
            <a:ext cx="847090" cy="621665"/>
          </a:xfrm>
          <a:custGeom>
            <a:avLst/>
            <a:gdLst/>
            <a:ahLst/>
            <a:cxnLst/>
            <a:rect l="l" t="t" r="r" b="b"/>
            <a:pathLst>
              <a:path w="847089" h="621664">
                <a:moveTo>
                  <a:pt x="758618" y="575104"/>
                </a:moveTo>
                <a:lnTo>
                  <a:pt x="687082" y="594614"/>
                </a:lnTo>
                <a:lnTo>
                  <a:pt x="846721" y="621284"/>
                </a:lnTo>
                <a:lnTo>
                  <a:pt x="826306" y="581914"/>
                </a:lnTo>
                <a:lnTo>
                  <a:pt x="767981" y="581914"/>
                </a:lnTo>
                <a:lnTo>
                  <a:pt x="758618" y="575104"/>
                </a:lnTo>
                <a:close/>
              </a:path>
              <a:path w="847089" h="621664">
                <a:moveTo>
                  <a:pt x="776433" y="570245"/>
                </a:moveTo>
                <a:lnTo>
                  <a:pt x="758618" y="575104"/>
                </a:lnTo>
                <a:lnTo>
                  <a:pt x="767981" y="581914"/>
                </a:lnTo>
                <a:lnTo>
                  <a:pt x="776433" y="570245"/>
                </a:lnTo>
                <a:close/>
              </a:path>
              <a:path w="847089" h="621664">
                <a:moveTo>
                  <a:pt x="772172" y="477520"/>
                </a:moveTo>
                <a:lnTo>
                  <a:pt x="775623" y="551600"/>
                </a:lnTo>
                <a:lnTo>
                  <a:pt x="784999" y="558419"/>
                </a:lnTo>
                <a:lnTo>
                  <a:pt x="767981" y="581914"/>
                </a:lnTo>
                <a:lnTo>
                  <a:pt x="826306" y="581914"/>
                </a:lnTo>
                <a:lnTo>
                  <a:pt x="772172" y="477520"/>
                </a:lnTo>
                <a:close/>
              </a:path>
              <a:path w="847089" h="621664">
                <a:moveTo>
                  <a:pt x="17030" y="0"/>
                </a:moveTo>
                <a:lnTo>
                  <a:pt x="0" y="23368"/>
                </a:lnTo>
                <a:lnTo>
                  <a:pt x="758618" y="575104"/>
                </a:lnTo>
                <a:lnTo>
                  <a:pt x="776433" y="570245"/>
                </a:lnTo>
                <a:lnTo>
                  <a:pt x="775623" y="551600"/>
                </a:lnTo>
                <a:lnTo>
                  <a:pt x="17030" y="0"/>
                </a:lnTo>
                <a:close/>
              </a:path>
              <a:path w="847089" h="621664">
                <a:moveTo>
                  <a:pt x="775623" y="551600"/>
                </a:moveTo>
                <a:lnTo>
                  <a:pt x="776487" y="570170"/>
                </a:lnTo>
                <a:lnTo>
                  <a:pt x="784999" y="558419"/>
                </a:lnTo>
                <a:lnTo>
                  <a:pt x="775623" y="5516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39338" y="1280542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39338" y="4144392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9338" y="3563113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39338" y="2981961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39338" y="2399158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39338" y="1813001"/>
            <a:ext cx="210820" cy="40259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99759" y="1307337"/>
            <a:ext cx="4546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85282" y="1299210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85282" y="1698498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5282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60008" y="12984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36257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6517" y="1429511"/>
            <a:ext cx="779145" cy="114300"/>
          </a:xfrm>
          <a:custGeom>
            <a:avLst/>
            <a:gdLst/>
            <a:ahLst/>
            <a:cxnLst/>
            <a:rect l="l" t="t" r="r" b="b"/>
            <a:pathLst>
              <a:path w="779145" h="114300">
                <a:moveTo>
                  <a:pt x="664464" y="0"/>
                </a:moveTo>
                <a:lnTo>
                  <a:pt x="664464" y="114300"/>
                </a:lnTo>
                <a:lnTo>
                  <a:pt x="740664" y="76200"/>
                </a:lnTo>
                <a:lnTo>
                  <a:pt x="683514" y="76200"/>
                </a:lnTo>
                <a:lnTo>
                  <a:pt x="683514" y="38100"/>
                </a:lnTo>
                <a:lnTo>
                  <a:pt x="740664" y="38100"/>
                </a:lnTo>
                <a:lnTo>
                  <a:pt x="664464" y="0"/>
                </a:lnTo>
                <a:close/>
              </a:path>
              <a:path w="779145" h="114300">
                <a:moveTo>
                  <a:pt x="6644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4464" y="76200"/>
                </a:lnTo>
                <a:lnTo>
                  <a:pt x="664464" y="38100"/>
                </a:lnTo>
                <a:close/>
              </a:path>
              <a:path w="779145" h="114300">
                <a:moveTo>
                  <a:pt x="740664" y="38100"/>
                </a:moveTo>
                <a:lnTo>
                  <a:pt x="683514" y="38100"/>
                </a:lnTo>
                <a:lnTo>
                  <a:pt x="683514" y="76200"/>
                </a:lnTo>
                <a:lnTo>
                  <a:pt x="740664" y="76200"/>
                </a:lnTo>
                <a:lnTo>
                  <a:pt x="778764" y="57150"/>
                </a:lnTo>
                <a:lnTo>
                  <a:pt x="7406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09816" y="1307337"/>
            <a:ext cx="4546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95338" y="1299210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95338" y="1698498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95338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70064" y="12984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47838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77178" y="1429511"/>
            <a:ext cx="518159" cy="114300"/>
          </a:xfrm>
          <a:custGeom>
            <a:avLst/>
            <a:gdLst/>
            <a:ahLst/>
            <a:cxnLst/>
            <a:rect l="l" t="t" r="r" b="b"/>
            <a:pathLst>
              <a:path w="518159" h="114300">
                <a:moveTo>
                  <a:pt x="403860" y="0"/>
                </a:moveTo>
                <a:lnTo>
                  <a:pt x="403860" y="114300"/>
                </a:lnTo>
                <a:lnTo>
                  <a:pt x="480059" y="76200"/>
                </a:lnTo>
                <a:lnTo>
                  <a:pt x="422909" y="76200"/>
                </a:lnTo>
                <a:lnTo>
                  <a:pt x="422909" y="38100"/>
                </a:lnTo>
                <a:lnTo>
                  <a:pt x="480059" y="38100"/>
                </a:lnTo>
                <a:lnTo>
                  <a:pt x="403860" y="0"/>
                </a:lnTo>
                <a:close/>
              </a:path>
              <a:path w="518159" h="114300">
                <a:moveTo>
                  <a:pt x="4038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3860" y="76200"/>
                </a:lnTo>
                <a:lnTo>
                  <a:pt x="403860" y="38100"/>
                </a:lnTo>
                <a:close/>
              </a:path>
              <a:path w="518159" h="114300">
                <a:moveTo>
                  <a:pt x="480059" y="38100"/>
                </a:moveTo>
                <a:lnTo>
                  <a:pt x="422909" y="38100"/>
                </a:lnTo>
                <a:lnTo>
                  <a:pt x="422909" y="76200"/>
                </a:lnTo>
                <a:lnTo>
                  <a:pt x="480059" y="76200"/>
                </a:lnTo>
                <a:lnTo>
                  <a:pt x="518159" y="57150"/>
                </a:lnTo>
                <a:lnTo>
                  <a:pt x="48005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272653" y="1307337"/>
            <a:ext cx="729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8315" algn="l"/>
              </a:tabLst>
            </a:pPr>
            <a:r>
              <a:rPr sz="2200" spc="-5" dirty="0">
                <a:latin typeface="Verdana"/>
                <a:cs typeface="Verdana"/>
              </a:rPr>
              <a:t>1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193785" y="1299210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3785" y="1698498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93785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68511" y="12984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74102" y="1429511"/>
            <a:ext cx="520065" cy="114300"/>
          </a:xfrm>
          <a:custGeom>
            <a:avLst/>
            <a:gdLst/>
            <a:ahLst/>
            <a:cxnLst/>
            <a:rect l="l" t="t" r="r" b="b"/>
            <a:pathLst>
              <a:path w="520065" h="114300">
                <a:moveTo>
                  <a:pt x="405384" y="0"/>
                </a:moveTo>
                <a:lnTo>
                  <a:pt x="405384" y="114300"/>
                </a:lnTo>
                <a:lnTo>
                  <a:pt x="481584" y="76200"/>
                </a:lnTo>
                <a:lnTo>
                  <a:pt x="424434" y="76200"/>
                </a:lnTo>
                <a:lnTo>
                  <a:pt x="424434" y="38100"/>
                </a:lnTo>
                <a:lnTo>
                  <a:pt x="481584" y="38100"/>
                </a:lnTo>
                <a:lnTo>
                  <a:pt x="405384" y="0"/>
                </a:lnTo>
                <a:close/>
              </a:path>
              <a:path w="520065" h="114300">
                <a:moveTo>
                  <a:pt x="40538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5384" y="76200"/>
                </a:lnTo>
                <a:lnTo>
                  <a:pt x="405384" y="38100"/>
                </a:lnTo>
                <a:close/>
              </a:path>
              <a:path w="520065" h="114300">
                <a:moveTo>
                  <a:pt x="481584" y="38100"/>
                </a:moveTo>
                <a:lnTo>
                  <a:pt x="424434" y="38100"/>
                </a:lnTo>
                <a:lnTo>
                  <a:pt x="424434" y="76200"/>
                </a:lnTo>
                <a:lnTo>
                  <a:pt x="481584" y="76200"/>
                </a:lnTo>
                <a:lnTo>
                  <a:pt x="519684" y="57150"/>
                </a:lnTo>
                <a:lnTo>
                  <a:pt x="48158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725667" y="2407996"/>
            <a:ext cx="455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4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711190" y="2401061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11190" y="2798826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11190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7440" y="2400300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63690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33950" y="2531364"/>
            <a:ext cx="777240" cy="114300"/>
          </a:xfrm>
          <a:custGeom>
            <a:avLst/>
            <a:gdLst/>
            <a:ahLst/>
            <a:cxnLst/>
            <a:rect l="l" t="t" r="r" b="b"/>
            <a:pathLst>
              <a:path w="777239" h="114300">
                <a:moveTo>
                  <a:pt x="662940" y="0"/>
                </a:moveTo>
                <a:lnTo>
                  <a:pt x="662940" y="114300"/>
                </a:lnTo>
                <a:lnTo>
                  <a:pt x="739140" y="76200"/>
                </a:lnTo>
                <a:lnTo>
                  <a:pt x="681990" y="76200"/>
                </a:lnTo>
                <a:lnTo>
                  <a:pt x="681990" y="38100"/>
                </a:lnTo>
                <a:lnTo>
                  <a:pt x="739140" y="38100"/>
                </a:lnTo>
                <a:lnTo>
                  <a:pt x="662940" y="0"/>
                </a:lnTo>
                <a:close/>
              </a:path>
              <a:path w="777239" h="114300">
                <a:moveTo>
                  <a:pt x="6629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2940" y="76200"/>
                </a:lnTo>
                <a:lnTo>
                  <a:pt x="662940" y="38100"/>
                </a:lnTo>
                <a:close/>
              </a:path>
              <a:path w="777239" h="114300">
                <a:moveTo>
                  <a:pt x="739140" y="38100"/>
                </a:moveTo>
                <a:lnTo>
                  <a:pt x="681990" y="38100"/>
                </a:lnTo>
                <a:lnTo>
                  <a:pt x="681990" y="76200"/>
                </a:lnTo>
                <a:lnTo>
                  <a:pt x="739140" y="76200"/>
                </a:lnTo>
                <a:lnTo>
                  <a:pt x="777240" y="57150"/>
                </a:lnTo>
                <a:lnTo>
                  <a:pt x="73914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37247" y="2407996"/>
            <a:ext cx="9220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  <a:tabLst>
                <a:tab pos="553085" algn="l"/>
              </a:tabLst>
            </a:pPr>
            <a:r>
              <a:rPr sz="2200" spc="-5" dirty="0">
                <a:latin typeface="Verdana"/>
                <a:cs typeface="Verdana"/>
              </a:rPr>
              <a:t>1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922769" y="2401061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22769" y="2798826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22769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97495" y="2400300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73745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04609" y="2531364"/>
            <a:ext cx="518159" cy="114300"/>
          </a:xfrm>
          <a:custGeom>
            <a:avLst/>
            <a:gdLst/>
            <a:ahLst/>
            <a:cxnLst/>
            <a:rect l="l" t="t" r="r" b="b"/>
            <a:pathLst>
              <a:path w="518159" h="114300">
                <a:moveTo>
                  <a:pt x="403860" y="0"/>
                </a:moveTo>
                <a:lnTo>
                  <a:pt x="403860" y="114300"/>
                </a:lnTo>
                <a:lnTo>
                  <a:pt x="480059" y="76200"/>
                </a:lnTo>
                <a:lnTo>
                  <a:pt x="422909" y="76200"/>
                </a:lnTo>
                <a:lnTo>
                  <a:pt x="422909" y="38100"/>
                </a:lnTo>
                <a:lnTo>
                  <a:pt x="480059" y="38100"/>
                </a:lnTo>
                <a:lnTo>
                  <a:pt x="403860" y="0"/>
                </a:lnTo>
                <a:close/>
              </a:path>
              <a:path w="518159" h="114300">
                <a:moveTo>
                  <a:pt x="4038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3860" y="76200"/>
                </a:lnTo>
                <a:lnTo>
                  <a:pt x="403860" y="38100"/>
                </a:lnTo>
                <a:close/>
              </a:path>
              <a:path w="518159" h="114300">
                <a:moveTo>
                  <a:pt x="480059" y="38100"/>
                </a:moveTo>
                <a:lnTo>
                  <a:pt x="422909" y="38100"/>
                </a:lnTo>
                <a:lnTo>
                  <a:pt x="422909" y="76200"/>
                </a:lnTo>
                <a:lnTo>
                  <a:pt x="480059" y="76200"/>
                </a:lnTo>
                <a:lnTo>
                  <a:pt x="518159" y="57150"/>
                </a:lnTo>
                <a:lnTo>
                  <a:pt x="48005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759196" y="4165472"/>
            <a:ext cx="4546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4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744717" y="4156709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44717" y="4555997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44717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19444" y="41559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95693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65953" y="4287011"/>
            <a:ext cx="779145" cy="114300"/>
          </a:xfrm>
          <a:custGeom>
            <a:avLst/>
            <a:gdLst/>
            <a:ahLst/>
            <a:cxnLst/>
            <a:rect l="l" t="t" r="r" b="b"/>
            <a:pathLst>
              <a:path w="779145" h="114300">
                <a:moveTo>
                  <a:pt x="664464" y="0"/>
                </a:moveTo>
                <a:lnTo>
                  <a:pt x="664464" y="114300"/>
                </a:lnTo>
                <a:lnTo>
                  <a:pt x="740664" y="76200"/>
                </a:lnTo>
                <a:lnTo>
                  <a:pt x="683514" y="76200"/>
                </a:lnTo>
                <a:lnTo>
                  <a:pt x="683514" y="38100"/>
                </a:lnTo>
                <a:lnTo>
                  <a:pt x="740664" y="38100"/>
                </a:lnTo>
                <a:lnTo>
                  <a:pt x="664464" y="0"/>
                </a:lnTo>
                <a:close/>
              </a:path>
              <a:path w="779145" h="114300">
                <a:moveTo>
                  <a:pt x="6644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4464" y="76200"/>
                </a:lnTo>
                <a:lnTo>
                  <a:pt x="664464" y="38100"/>
                </a:lnTo>
                <a:close/>
              </a:path>
              <a:path w="779145" h="114300">
                <a:moveTo>
                  <a:pt x="740664" y="38100"/>
                </a:moveTo>
                <a:lnTo>
                  <a:pt x="683514" y="38100"/>
                </a:lnTo>
                <a:lnTo>
                  <a:pt x="683514" y="76200"/>
                </a:lnTo>
                <a:lnTo>
                  <a:pt x="740664" y="76200"/>
                </a:lnTo>
                <a:lnTo>
                  <a:pt x="778764" y="57150"/>
                </a:lnTo>
                <a:lnTo>
                  <a:pt x="7406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969252" y="4165472"/>
            <a:ext cx="923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  <a:tabLst>
                <a:tab pos="553720" algn="l"/>
              </a:tabLst>
            </a:pPr>
            <a:r>
              <a:rPr sz="2200" spc="-5" dirty="0">
                <a:latin typeface="Verdana"/>
                <a:cs typeface="Verdana"/>
              </a:rPr>
              <a:t>3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954773" y="4156709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54773" y="4555997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54773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31023" y="41559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07273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36614" y="4287011"/>
            <a:ext cx="518159" cy="114300"/>
          </a:xfrm>
          <a:custGeom>
            <a:avLst/>
            <a:gdLst/>
            <a:ahLst/>
            <a:cxnLst/>
            <a:rect l="l" t="t" r="r" b="b"/>
            <a:pathLst>
              <a:path w="518159" h="114300">
                <a:moveTo>
                  <a:pt x="403860" y="0"/>
                </a:moveTo>
                <a:lnTo>
                  <a:pt x="403860" y="114300"/>
                </a:lnTo>
                <a:lnTo>
                  <a:pt x="480059" y="76200"/>
                </a:lnTo>
                <a:lnTo>
                  <a:pt x="422909" y="76200"/>
                </a:lnTo>
                <a:lnTo>
                  <a:pt x="422909" y="38100"/>
                </a:lnTo>
                <a:lnTo>
                  <a:pt x="480059" y="38100"/>
                </a:lnTo>
                <a:lnTo>
                  <a:pt x="403860" y="0"/>
                </a:lnTo>
                <a:close/>
              </a:path>
              <a:path w="518159" h="114300">
                <a:moveTo>
                  <a:pt x="4038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3860" y="76200"/>
                </a:lnTo>
                <a:lnTo>
                  <a:pt x="403860" y="38100"/>
                </a:lnTo>
                <a:close/>
              </a:path>
              <a:path w="518159" h="114300">
                <a:moveTo>
                  <a:pt x="480059" y="38100"/>
                </a:moveTo>
                <a:lnTo>
                  <a:pt x="422909" y="38100"/>
                </a:lnTo>
                <a:lnTo>
                  <a:pt x="422909" y="76200"/>
                </a:lnTo>
                <a:lnTo>
                  <a:pt x="480059" y="76200"/>
                </a:lnTo>
                <a:lnTo>
                  <a:pt x="518159" y="57150"/>
                </a:lnTo>
                <a:lnTo>
                  <a:pt x="48005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65291" y="2994151"/>
            <a:ext cx="923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  <a:tabLst>
                <a:tab pos="553720" algn="l"/>
              </a:tabLst>
            </a:pPr>
            <a:r>
              <a:rPr sz="2200" spc="-5" dirty="0">
                <a:latin typeface="Verdana"/>
                <a:cs typeface="Verdana"/>
              </a:rPr>
              <a:t>4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750814" y="2986277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50814" y="3384041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50814" y="2986277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27064" y="2985516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03314" y="2986277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73573" y="3116579"/>
            <a:ext cx="777240" cy="114300"/>
          </a:xfrm>
          <a:custGeom>
            <a:avLst/>
            <a:gdLst/>
            <a:ahLst/>
            <a:cxnLst/>
            <a:rect l="l" t="t" r="r" b="b"/>
            <a:pathLst>
              <a:path w="777239" h="114300">
                <a:moveTo>
                  <a:pt x="662940" y="0"/>
                </a:moveTo>
                <a:lnTo>
                  <a:pt x="662940" y="114300"/>
                </a:lnTo>
                <a:lnTo>
                  <a:pt x="739140" y="76200"/>
                </a:lnTo>
                <a:lnTo>
                  <a:pt x="681990" y="76200"/>
                </a:lnTo>
                <a:lnTo>
                  <a:pt x="681990" y="38100"/>
                </a:lnTo>
                <a:lnTo>
                  <a:pt x="739140" y="38100"/>
                </a:lnTo>
                <a:lnTo>
                  <a:pt x="662940" y="0"/>
                </a:lnTo>
                <a:close/>
              </a:path>
              <a:path w="777239" h="114300">
                <a:moveTo>
                  <a:pt x="6629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2940" y="76200"/>
                </a:lnTo>
                <a:lnTo>
                  <a:pt x="662940" y="38100"/>
                </a:lnTo>
                <a:close/>
              </a:path>
              <a:path w="777239" h="114300">
                <a:moveTo>
                  <a:pt x="739140" y="38100"/>
                </a:moveTo>
                <a:lnTo>
                  <a:pt x="681990" y="38100"/>
                </a:lnTo>
                <a:lnTo>
                  <a:pt x="681990" y="76200"/>
                </a:lnTo>
                <a:lnTo>
                  <a:pt x="739140" y="76200"/>
                </a:lnTo>
                <a:lnTo>
                  <a:pt x="777240" y="57150"/>
                </a:lnTo>
                <a:lnTo>
                  <a:pt x="73914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671512" y="3733800"/>
          <a:ext cx="805180" cy="290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3500" dirty="0">
                          <a:latin typeface="Verdana"/>
                          <a:cs typeface="Verdana"/>
                        </a:rPr>
                        <a:t>5</a:t>
                      </a:r>
                      <a:endParaRPr sz="3500">
                        <a:latin typeface="Verdana"/>
                        <a:cs typeface="Verdana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3500" dirty="0">
                          <a:latin typeface="Verdana"/>
                          <a:cs typeface="Verdana"/>
                        </a:rPr>
                        <a:t>0</a:t>
                      </a:r>
                      <a:endParaRPr sz="3500">
                        <a:latin typeface="Verdana"/>
                        <a:cs typeface="Verdana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object 90"/>
          <p:cNvSpPr txBox="1"/>
          <p:nvPr/>
        </p:nvSpPr>
        <p:spPr>
          <a:xfrm>
            <a:off x="5299328" y="5848908"/>
            <a:ext cx="308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拓扑排序序列产生过程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240023" y="3573779"/>
            <a:ext cx="394970" cy="431800"/>
          </a:xfrm>
          <a:custGeom>
            <a:avLst/>
            <a:gdLst/>
            <a:ahLst/>
            <a:cxnLst/>
            <a:rect l="l" t="t" r="r" b="b"/>
            <a:pathLst>
              <a:path w="394970" h="431800">
                <a:moveTo>
                  <a:pt x="0" y="431291"/>
                </a:moveTo>
                <a:lnTo>
                  <a:pt x="394715" y="431291"/>
                </a:lnTo>
                <a:lnTo>
                  <a:pt x="394715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40023" y="4149852"/>
            <a:ext cx="394970" cy="431800"/>
          </a:xfrm>
          <a:custGeom>
            <a:avLst/>
            <a:gdLst/>
            <a:ahLst/>
            <a:cxnLst/>
            <a:rect l="l" t="t" r="r" b="b"/>
            <a:pathLst>
              <a:path w="394970" h="431800">
                <a:moveTo>
                  <a:pt x="0" y="431292"/>
                </a:moveTo>
                <a:lnTo>
                  <a:pt x="394715" y="431292"/>
                </a:lnTo>
                <a:lnTo>
                  <a:pt x="394715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2729483" y="595883"/>
          <a:ext cx="2465070" cy="4067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176">
                <a:tc>
                  <a:txBody>
                    <a:bodyPr/>
                    <a:lstStyle/>
                    <a:p>
                      <a:pPr marL="85725">
                        <a:lnSpc>
                          <a:spcPts val="2185"/>
                        </a:lnSpc>
                      </a:pPr>
                      <a:r>
                        <a:rPr sz="2200" dirty="0">
                          <a:latin typeface="宋体"/>
                          <a:cs typeface="宋体"/>
                        </a:rPr>
                        <a:t>下</a:t>
                      </a:r>
                      <a:endParaRPr sz="2200">
                        <a:latin typeface="宋体"/>
                        <a:cs typeface="宋体"/>
                      </a:endParaRPr>
                    </a:p>
                    <a:p>
                      <a:pPr marL="85725">
                        <a:lnSpc>
                          <a:spcPts val="2275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latin typeface="宋体"/>
                          <a:cs typeface="宋体"/>
                        </a:rPr>
                        <a:t>标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1285">
                        <a:lnSpc>
                          <a:spcPts val="2220"/>
                        </a:lnSpc>
                      </a:pPr>
                      <a:r>
                        <a:rPr sz="2000" dirty="0">
                          <a:latin typeface="宋体"/>
                          <a:cs typeface="宋体"/>
                        </a:rPr>
                        <a:t>入</a:t>
                      </a:r>
                      <a:endParaRPr sz="2000">
                        <a:latin typeface="宋体"/>
                        <a:cs typeface="宋体"/>
                      </a:endParaRPr>
                    </a:p>
                    <a:p>
                      <a:pPr marL="121285">
                        <a:lnSpc>
                          <a:spcPts val="229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宋体"/>
                          <a:cs typeface="宋体"/>
                        </a:rPr>
                        <a:t>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firstarc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0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584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solidFill>
                            <a:srgbClr val="CC0000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50"/>
                        </a:lnSpc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1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1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149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2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^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9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2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2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3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23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1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3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136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4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2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36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2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36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4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117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2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5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^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5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130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200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3000" baseline="-20833" dirty="0">
                          <a:latin typeface="Verdana"/>
                          <a:cs typeface="Verdana"/>
                        </a:rPr>
                        <a:t>6</a:t>
                      </a:r>
                      <a:endParaRPr sz="3000" baseline="-20833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4" name="object 94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895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2"/>
                </a:lnTo>
                <a:lnTo>
                  <a:pt x="132091" y="36406"/>
                </a:lnTo>
                <a:lnTo>
                  <a:pt x="94868" y="62716"/>
                </a:lnTo>
                <a:lnTo>
                  <a:pt x="62724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5" y="359770"/>
                </a:lnTo>
                <a:lnTo>
                  <a:pt x="36412" y="401320"/>
                </a:lnTo>
                <a:lnTo>
                  <a:pt x="62724" y="438541"/>
                </a:lnTo>
                <a:lnTo>
                  <a:pt x="94868" y="470683"/>
                </a:lnTo>
                <a:lnTo>
                  <a:pt x="132091" y="496993"/>
                </a:lnTo>
                <a:lnTo>
                  <a:pt x="173639" y="516717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7"/>
                </a:lnTo>
                <a:lnTo>
                  <a:pt x="401308" y="496993"/>
                </a:lnTo>
                <a:lnTo>
                  <a:pt x="438531" y="470683"/>
                </a:lnTo>
                <a:lnTo>
                  <a:pt x="470675" y="438541"/>
                </a:lnTo>
                <a:lnTo>
                  <a:pt x="496987" y="401320"/>
                </a:lnTo>
                <a:lnTo>
                  <a:pt x="516714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4" y="173629"/>
                </a:lnTo>
                <a:lnTo>
                  <a:pt x="496987" y="132080"/>
                </a:lnTo>
                <a:lnTo>
                  <a:pt x="470675" y="94858"/>
                </a:lnTo>
                <a:lnTo>
                  <a:pt x="438531" y="62716"/>
                </a:lnTo>
                <a:lnTo>
                  <a:pt x="401308" y="36406"/>
                </a:lnTo>
                <a:lnTo>
                  <a:pt x="359760" y="16682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895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20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774" y="871473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1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0096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0096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4330" y="871473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2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895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2"/>
                </a:lnTo>
                <a:lnTo>
                  <a:pt x="132091" y="36406"/>
                </a:lnTo>
                <a:lnTo>
                  <a:pt x="94868" y="62716"/>
                </a:lnTo>
                <a:lnTo>
                  <a:pt x="62724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5" y="359770"/>
                </a:lnTo>
                <a:lnTo>
                  <a:pt x="36412" y="401320"/>
                </a:lnTo>
                <a:lnTo>
                  <a:pt x="62724" y="438541"/>
                </a:lnTo>
                <a:lnTo>
                  <a:pt x="94868" y="470683"/>
                </a:lnTo>
                <a:lnTo>
                  <a:pt x="132091" y="496993"/>
                </a:lnTo>
                <a:lnTo>
                  <a:pt x="173639" y="516717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7"/>
                </a:lnTo>
                <a:lnTo>
                  <a:pt x="401308" y="496993"/>
                </a:lnTo>
                <a:lnTo>
                  <a:pt x="438531" y="470683"/>
                </a:lnTo>
                <a:lnTo>
                  <a:pt x="470675" y="438541"/>
                </a:lnTo>
                <a:lnTo>
                  <a:pt x="496987" y="401320"/>
                </a:lnTo>
                <a:lnTo>
                  <a:pt x="516714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4" y="173629"/>
                </a:lnTo>
                <a:lnTo>
                  <a:pt x="496987" y="132080"/>
                </a:lnTo>
                <a:lnTo>
                  <a:pt x="470675" y="94858"/>
                </a:lnTo>
                <a:lnTo>
                  <a:pt x="438531" y="62716"/>
                </a:lnTo>
                <a:lnTo>
                  <a:pt x="401308" y="36406"/>
                </a:lnTo>
                <a:lnTo>
                  <a:pt x="359760" y="16682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895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20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4774" y="1862454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4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0096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0096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24330" y="1862454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3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2"/>
                </a:lnTo>
                <a:lnTo>
                  <a:pt x="132091" y="36406"/>
                </a:lnTo>
                <a:lnTo>
                  <a:pt x="94868" y="62716"/>
                </a:lnTo>
                <a:lnTo>
                  <a:pt x="62724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5" y="359770"/>
                </a:lnTo>
                <a:lnTo>
                  <a:pt x="36412" y="401320"/>
                </a:lnTo>
                <a:lnTo>
                  <a:pt x="62724" y="438541"/>
                </a:lnTo>
                <a:lnTo>
                  <a:pt x="94868" y="470683"/>
                </a:lnTo>
                <a:lnTo>
                  <a:pt x="132091" y="496993"/>
                </a:lnTo>
                <a:lnTo>
                  <a:pt x="173639" y="516717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7"/>
                </a:lnTo>
                <a:lnTo>
                  <a:pt x="401308" y="496993"/>
                </a:lnTo>
                <a:lnTo>
                  <a:pt x="438531" y="470683"/>
                </a:lnTo>
                <a:lnTo>
                  <a:pt x="470675" y="438541"/>
                </a:lnTo>
                <a:lnTo>
                  <a:pt x="496987" y="401320"/>
                </a:lnTo>
                <a:lnTo>
                  <a:pt x="516714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4" y="173629"/>
                </a:lnTo>
                <a:lnTo>
                  <a:pt x="496987" y="132080"/>
                </a:lnTo>
                <a:lnTo>
                  <a:pt x="470675" y="94858"/>
                </a:lnTo>
                <a:lnTo>
                  <a:pt x="438531" y="62716"/>
                </a:lnTo>
                <a:lnTo>
                  <a:pt x="401308" y="36406"/>
                </a:lnTo>
                <a:lnTo>
                  <a:pt x="359760" y="16682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20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8678" y="2928950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6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30096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0096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24330" y="2928950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5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058" y="995172"/>
            <a:ext cx="685800" cy="144780"/>
          </a:xfrm>
          <a:custGeom>
            <a:avLst/>
            <a:gdLst/>
            <a:ahLst/>
            <a:cxnLst/>
            <a:rect l="l" t="t" r="r" b="b"/>
            <a:pathLst>
              <a:path w="685800" h="144780">
                <a:moveTo>
                  <a:pt x="598932" y="72390"/>
                </a:moveTo>
                <a:lnTo>
                  <a:pt x="541020" y="144780"/>
                </a:lnTo>
                <a:lnTo>
                  <a:pt x="656844" y="86868"/>
                </a:lnTo>
                <a:lnTo>
                  <a:pt x="598932" y="86868"/>
                </a:lnTo>
                <a:lnTo>
                  <a:pt x="598932" y="72390"/>
                </a:lnTo>
                <a:close/>
              </a:path>
              <a:path w="685800" h="144780">
                <a:moveTo>
                  <a:pt x="587349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587349" y="86868"/>
                </a:lnTo>
                <a:lnTo>
                  <a:pt x="598932" y="72390"/>
                </a:lnTo>
                <a:lnTo>
                  <a:pt x="587349" y="57912"/>
                </a:lnTo>
                <a:close/>
              </a:path>
              <a:path w="685800" h="144780">
                <a:moveTo>
                  <a:pt x="656844" y="57912"/>
                </a:moveTo>
                <a:lnTo>
                  <a:pt x="598932" y="57912"/>
                </a:lnTo>
                <a:lnTo>
                  <a:pt x="598932" y="86868"/>
                </a:lnTo>
                <a:lnTo>
                  <a:pt x="656844" y="86868"/>
                </a:lnTo>
                <a:lnTo>
                  <a:pt x="685800" y="72390"/>
                </a:lnTo>
                <a:lnTo>
                  <a:pt x="656844" y="57912"/>
                </a:lnTo>
                <a:close/>
              </a:path>
              <a:path w="685800" h="144780">
                <a:moveTo>
                  <a:pt x="541020" y="0"/>
                </a:moveTo>
                <a:lnTo>
                  <a:pt x="598932" y="72390"/>
                </a:lnTo>
                <a:lnTo>
                  <a:pt x="598932" y="57912"/>
                </a:lnTo>
                <a:lnTo>
                  <a:pt x="656844" y="57912"/>
                </a:lnTo>
                <a:lnTo>
                  <a:pt x="5410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6504" y="1372361"/>
            <a:ext cx="144780" cy="457200"/>
          </a:xfrm>
          <a:custGeom>
            <a:avLst/>
            <a:gdLst/>
            <a:ahLst/>
            <a:cxnLst/>
            <a:rect l="l" t="t" r="r" b="b"/>
            <a:pathLst>
              <a:path w="144780" h="457200">
                <a:moveTo>
                  <a:pt x="72390" y="86868"/>
                </a:moveTo>
                <a:lnTo>
                  <a:pt x="57912" y="98450"/>
                </a:lnTo>
                <a:lnTo>
                  <a:pt x="57912" y="457200"/>
                </a:lnTo>
                <a:lnTo>
                  <a:pt x="86868" y="457200"/>
                </a:lnTo>
                <a:lnTo>
                  <a:pt x="86868" y="98450"/>
                </a:lnTo>
                <a:lnTo>
                  <a:pt x="72390" y="86868"/>
                </a:lnTo>
                <a:close/>
              </a:path>
              <a:path w="144780" h="457200">
                <a:moveTo>
                  <a:pt x="72390" y="0"/>
                </a:moveTo>
                <a:lnTo>
                  <a:pt x="0" y="144779"/>
                </a:lnTo>
                <a:lnTo>
                  <a:pt x="57912" y="98450"/>
                </a:lnTo>
                <a:lnTo>
                  <a:pt x="57912" y="86868"/>
                </a:lnTo>
                <a:lnTo>
                  <a:pt x="115824" y="86868"/>
                </a:lnTo>
                <a:lnTo>
                  <a:pt x="72390" y="0"/>
                </a:lnTo>
                <a:close/>
              </a:path>
              <a:path w="144780" h="457200">
                <a:moveTo>
                  <a:pt x="115824" y="86868"/>
                </a:moveTo>
                <a:lnTo>
                  <a:pt x="86868" y="86868"/>
                </a:lnTo>
                <a:lnTo>
                  <a:pt x="86868" y="98450"/>
                </a:lnTo>
                <a:lnTo>
                  <a:pt x="144780" y="144779"/>
                </a:lnTo>
                <a:lnTo>
                  <a:pt x="115824" y="86868"/>
                </a:lnTo>
                <a:close/>
              </a:path>
              <a:path w="144780" h="457200">
                <a:moveTo>
                  <a:pt x="72390" y="86868"/>
                </a:moveTo>
                <a:lnTo>
                  <a:pt x="57912" y="86868"/>
                </a:lnTo>
                <a:lnTo>
                  <a:pt x="57912" y="98450"/>
                </a:lnTo>
                <a:lnTo>
                  <a:pt x="72390" y="86868"/>
                </a:lnTo>
                <a:close/>
              </a:path>
              <a:path w="144780" h="457200">
                <a:moveTo>
                  <a:pt x="86868" y="86868"/>
                </a:moveTo>
                <a:lnTo>
                  <a:pt x="72390" y="86868"/>
                </a:lnTo>
                <a:lnTo>
                  <a:pt x="86868" y="98450"/>
                </a:lnTo>
                <a:lnTo>
                  <a:pt x="86868" y="8686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3267" y="2362961"/>
            <a:ext cx="144780" cy="533400"/>
          </a:xfrm>
          <a:custGeom>
            <a:avLst/>
            <a:gdLst/>
            <a:ahLst/>
            <a:cxnLst/>
            <a:rect l="l" t="t" r="r" b="b"/>
            <a:pathLst>
              <a:path w="144780" h="533400">
                <a:moveTo>
                  <a:pt x="0" y="388620"/>
                </a:moveTo>
                <a:lnTo>
                  <a:pt x="72390" y="533400"/>
                </a:lnTo>
                <a:lnTo>
                  <a:pt x="115824" y="446531"/>
                </a:lnTo>
                <a:lnTo>
                  <a:pt x="57912" y="446531"/>
                </a:lnTo>
                <a:lnTo>
                  <a:pt x="57912" y="434949"/>
                </a:lnTo>
                <a:lnTo>
                  <a:pt x="0" y="388620"/>
                </a:lnTo>
                <a:close/>
              </a:path>
              <a:path w="144780" h="533400">
                <a:moveTo>
                  <a:pt x="57912" y="434949"/>
                </a:moveTo>
                <a:lnTo>
                  <a:pt x="57912" y="446531"/>
                </a:lnTo>
                <a:lnTo>
                  <a:pt x="72390" y="446531"/>
                </a:lnTo>
                <a:lnTo>
                  <a:pt x="57912" y="434949"/>
                </a:lnTo>
                <a:close/>
              </a:path>
              <a:path w="144780" h="533400">
                <a:moveTo>
                  <a:pt x="86868" y="0"/>
                </a:moveTo>
                <a:lnTo>
                  <a:pt x="57912" y="0"/>
                </a:lnTo>
                <a:lnTo>
                  <a:pt x="57912" y="434949"/>
                </a:lnTo>
                <a:lnTo>
                  <a:pt x="72390" y="446531"/>
                </a:lnTo>
                <a:lnTo>
                  <a:pt x="86868" y="434949"/>
                </a:lnTo>
                <a:lnTo>
                  <a:pt x="86868" y="0"/>
                </a:lnTo>
                <a:close/>
              </a:path>
              <a:path w="144780" h="533400">
                <a:moveTo>
                  <a:pt x="86868" y="434949"/>
                </a:moveTo>
                <a:lnTo>
                  <a:pt x="72390" y="446531"/>
                </a:lnTo>
                <a:lnTo>
                  <a:pt x="86868" y="446531"/>
                </a:lnTo>
                <a:lnTo>
                  <a:pt x="86868" y="434949"/>
                </a:lnTo>
                <a:close/>
              </a:path>
              <a:path w="144780" h="533400">
                <a:moveTo>
                  <a:pt x="144780" y="388620"/>
                </a:moveTo>
                <a:lnTo>
                  <a:pt x="86868" y="434949"/>
                </a:lnTo>
                <a:lnTo>
                  <a:pt x="86868" y="446531"/>
                </a:lnTo>
                <a:lnTo>
                  <a:pt x="115824" y="446531"/>
                </a:lnTo>
                <a:lnTo>
                  <a:pt x="144780" y="38862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068" y="1372361"/>
            <a:ext cx="144780" cy="457200"/>
          </a:xfrm>
          <a:custGeom>
            <a:avLst/>
            <a:gdLst/>
            <a:ahLst/>
            <a:cxnLst/>
            <a:rect l="l" t="t" r="r" b="b"/>
            <a:pathLst>
              <a:path w="144779" h="457200">
                <a:moveTo>
                  <a:pt x="0" y="312420"/>
                </a:moveTo>
                <a:lnTo>
                  <a:pt x="72389" y="457200"/>
                </a:lnTo>
                <a:lnTo>
                  <a:pt x="115823" y="370332"/>
                </a:lnTo>
                <a:lnTo>
                  <a:pt x="57911" y="370332"/>
                </a:lnTo>
                <a:lnTo>
                  <a:pt x="57911" y="358749"/>
                </a:lnTo>
                <a:lnTo>
                  <a:pt x="0" y="312420"/>
                </a:lnTo>
                <a:close/>
              </a:path>
              <a:path w="144779" h="457200">
                <a:moveTo>
                  <a:pt x="57911" y="358749"/>
                </a:moveTo>
                <a:lnTo>
                  <a:pt x="57911" y="370332"/>
                </a:lnTo>
                <a:lnTo>
                  <a:pt x="72389" y="370332"/>
                </a:lnTo>
                <a:lnTo>
                  <a:pt x="57911" y="358749"/>
                </a:lnTo>
                <a:close/>
              </a:path>
              <a:path w="144779" h="457200">
                <a:moveTo>
                  <a:pt x="86867" y="0"/>
                </a:moveTo>
                <a:lnTo>
                  <a:pt x="57911" y="0"/>
                </a:lnTo>
                <a:lnTo>
                  <a:pt x="57911" y="358749"/>
                </a:lnTo>
                <a:lnTo>
                  <a:pt x="72389" y="370332"/>
                </a:lnTo>
                <a:lnTo>
                  <a:pt x="86867" y="358749"/>
                </a:lnTo>
                <a:lnTo>
                  <a:pt x="86867" y="0"/>
                </a:lnTo>
                <a:close/>
              </a:path>
              <a:path w="144779" h="457200">
                <a:moveTo>
                  <a:pt x="86867" y="358749"/>
                </a:moveTo>
                <a:lnTo>
                  <a:pt x="72389" y="370332"/>
                </a:lnTo>
                <a:lnTo>
                  <a:pt x="86867" y="370332"/>
                </a:lnTo>
                <a:lnTo>
                  <a:pt x="86867" y="358749"/>
                </a:lnTo>
                <a:close/>
              </a:path>
              <a:path w="144779" h="457200">
                <a:moveTo>
                  <a:pt x="144779" y="312420"/>
                </a:moveTo>
                <a:lnTo>
                  <a:pt x="86867" y="358749"/>
                </a:lnTo>
                <a:lnTo>
                  <a:pt x="86867" y="370332"/>
                </a:lnTo>
                <a:lnTo>
                  <a:pt x="115823" y="370332"/>
                </a:lnTo>
                <a:lnTo>
                  <a:pt x="144779" y="31242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155" y="2362961"/>
            <a:ext cx="144780" cy="533400"/>
          </a:xfrm>
          <a:custGeom>
            <a:avLst/>
            <a:gdLst/>
            <a:ahLst/>
            <a:cxnLst/>
            <a:rect l="l" t="t" r="r" b="b"/>
            <a:pathLst>
              <a:path w="144779" h="533400">
                <a:moveTo>
                  <a:pt x="72389" y="86868"/>
                </a:moveTo>
                <a:lnTo>
                  <a:pt x="57911" y="98450"/>
                </a:lnTo>
                <a:lnTo>
                  <a:pt x="57911" y="533400"/>
                </a:lnTo>
                <a:lnTo>
                  <a:pt x="86867" y="533400"/>
                </a:lnTo>
                <a:lnTo>
                  <a:pt x="86867" y="98450"/>
                </a:lnTo>
                <a:lnTo>
                  <a:pt x="72389" y="86868"/>
                </a:lnTo>
                <a:close/>
              </a:path>
              <a:path w="144779" h="533400">
                <a:moveTo>
                  <a:pt x="72389" y="0"/>
                </a:moveTo>
                <a:lnTo>
                  <a:pt x="0" y="144779"/>
                </a:lnTo>
                <a:lnTo>
                  <a:pt x="57911" y="98450"/>
                </a:lnTo>
                <a:lnTo>
                  <a:pt x="57911" y="86868"/>
                </a:lnTo>
                <a:lnTo>
                  <a:pt x="115823" y="86868"/>
                </a:lnTo>
                <a:lnTo>
                  <a:pt x="72389" y="0"/>
                </a:lnTo>
                <a:close/>
              </a:path>
              <a:path w="144779" h="533400">
                <a:moveTo>
                  <a:pt x="115823" y="86868"/>
                </a:moveTo>
                <a:lnTo>
                  <a:pt x="86867" y="86868"/>
                </a:lnTo>
                <a:lnTo>
                  <a:pt x="86867" y="98450"/>
                </a:lnTo>
                <a:lnTo>
                  <a:pt x="144779" y="144779"/>
                </a:lnTo>
                <a:lnTo>
                  <a:pt x="115823" y="86868"/>
                </a:lnTo>
                <a:close/>
              </a:path>
              <a:path w="144779" h="533400">
                <a:moveTo>
                  <a:pt x="72389" y="86868"/>
                </a:moveTo>
                <a:lnTo>
                  <a:pt x="57911" y="86868"/>
                </a:lnTo>
                <a:lnTo>
                  <a:pt x="57911" y="98450"/>
                </a:lnTo>
                <a:lnTo>
                  <a:pt x="72389" y="86868"/>
                </a:lnTo>
                <a:close/>
              </a:path>
              <a:path w="144779" h="533400">
                <a:moveTo>
                  <a:pt x="86867" y="86868"/>
                </a:moveTo>
                <a:lnTo>
                  <a:pt x="72389" y="86868"/>
                </a:lnTo>
                <a:lnTo>
                  <a:pt x="86867" y="98450"/>
                </a:lnTo>
                <a:lnTo>
                  <a:pt x="86867" y="8686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5058" y="3128772"/>
            <a:ext cx="685800" cy="144780"/>
          </a:xfrm>
          <a:custGeom>
            <a:avLst/>
            <a:gdLst/>
            <a:ahLst/>
            <a:cxnLst/>
            <a:rect l="l" t="t" r="r" b="b"/>
            <a:pathLst>
              <a:path w="685800" h="144779">
                <a:moveTo>
                  <a:pt x="598932" y="72390"/>
                </a:moveTo>
                <a:lnTo>
                  <a:pt x="541020" y="144780"/>
                </a:lnTo>
                <a:lnTo>
                  <a:pt x="656844" y="86868"/>
                </a:lnTo>
                <a:lnTo>
                  <a:pt x="598932" y="86868"/>
                </a:lnTo>
                <a:lnTo>
                  <a:pt x="598932" y="72390"/>
                </a:lnTo>
                <a:close/>
              </a:path>
              <a:path w="685800" h="144779">
                <a:moveTo>
                  <a:pt x="587349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587349" y="86868"/>
                </a:lnTo>
                <a:lnTo>
                  <a:pt x="598932" y="72390"/>
                </a:lnTo>
                <a:lnTo>
                  <a:pt x="587349" y="57912"/>
                </a:lnTo>
                <a:close/>
              </a:path>
              <a:path w="685800" h="144779">
                <a:moveTo>
                  <a:pt x="656844" y="57912"/>
                </a:moveTo>
                <a:lnTo>
                  <a:pt x="598932" y="57912"/>
                </a:lnTo>
                <a:lnTo>
                  <a:pt x="598932" y="86868"/>
                </a:lnTo>
                <a:lnTo>
                  <a:pt x="656844" y="86868"/>
                </a:lnTo>
                <a:lnTo>
                  <a:pt x="685800" y="72390"/>
                </a:lnTo>
                <a:lnTo>
                  <a:pt x="656844" y="57912"/>
                </a:lnTo>
                <a:close/>
              </a:path>
              <a:path w="685800" h="144779">
                <a:moveTo>
                  <a:pt x="541020" y="0"/>
                </a:moveTo>
                <a:lnTo>
                  <a:pt x="598932" y="72390"/>
                </a:lnTo>
                <a:lnTo>
                  <a:pt x="598932" y="57912"/>
                </a:lnTo>
                <a:lnTo>
                  <a:pt x="656844" y="57912"/>
                </a:lnTo>
                <a:lnTo>
                  <a:pt x="5410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888" y="2234438"/>
            <a:ext cx="847725" cy="697230"/>
          </a:xfrm>
          <a:custGeom>
            <a:avLst/>
            <a:gdLst/>
            <a:ahLst/>
            <a:cxnLst/>
            <a:rect l="l" t="t" r="r" b="b"/>
            <a:pathLst>
              <a:path w="847725" h="697230">
                <a:moveTo>
                  <a:pt x="761991" y="645858"/>
                </a:moveTo>
                <a:lnTo>
                  <a:pt x="689508" y="661289"/>
                </a:lnTo>
                <a:lnTo>
                  <a:pt x="847369" y="696976"/>
                </a:lnTo>
                <a:lnTo>
                  <a:pt x="827741" y="653161"/>
                </a:lnTo>
                <a:lnTo>
                  <a:pt x="770915" y="653161"/>
                </a:lnTo>
                <a:lnTo>
                  <a:pt x="761991" y="645858"/>
                </a:lnTo>
                <a:close/>
              </a:path>
              <a:path w="847725" h="697230">
                <a:moveTo>
                  <a:pt x="780109" y="642001"/>
                </a:moveTo>
                <a:lnTo>
                  <a:pt x="761991" y="645858"/>
                </a:lnTo>
                <a:lnTo>
                  <a:pt x="770915" y="653161"/>
                </a:lnTo>
                <a:lnTo>
                  <a:pt x="780109" y="642001"/>
                </a:lnTo>
                <a:close/>
              </a:path>
              <a:path w="847725" h="697230">
                <a:moveTo>
                  <a:pt x="781202" y="549275"/>
                </a:moveTo>
                <a:lnTo>
                  <a:pt x="780389" y="623493"/>
                </a:lnTo>
                <a:lnTo>
                  <a:pt x="789330" y="630809"/>
                </a:lnTo>
                <a:lnTo>
                  <a:pt x="770915" y="653161"/>
                </a:lnTo>
                <a:lnTo>
                  <a:pt x="827741" y="653161"/>
                </a:lnTo>
                <a:lnTo>
                  <a:pt x="781202" y="549275"/>
                </a:lnTo>
                <a:close/>
              </a:path>
              <a:path w="847725" h="697230">
                <a:moveTo>
                  <a:pt x="18338" y="0"/>
                </a:moveTo>
                <a:lnTo>
                  <a:pt x="0" y="22351"/>
                </a:lnTo>
                <a:lnTo>
                  <a:pt x="761991" y="645858"/>
                </a:lnTo>
                <a:lnTo>
                  <a:pt x="780109" y="642001"/>
                </a:lnTo>
                <a:lnTo>
                  <a:pt x="780389" y="623493"/>
                </a:lnTo>
                <a:lnTo>
                  <a:pt x="18338" y="0"/>
                </a:lnTo>
                <a:close/>
              </a:path>
              <a:path w="847725" h="697230">
                <a:moveTo>
                  <a:pt x="780389" y="623493"/>
                </a:moveTo>
                <a:lnTo>
                  <a:pt x="780187" y="641906"/>
                </a:lnTo>
                <a:lnTo>
                  <a:pt x="789330" y="630809"/>
                </a:lnTo>
                <a:lnTo>
                  <a:pt x="780389" y="62349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4720" y="1295146"/>
            <a:ext cx="847090" cy="621665"/>
          </a:xfrm>
          <a:custGeom>
            <a:avLst/>
            <a:gdLst/>
            <a:ahLst/>
            <a:cxnLst/>
            <a:rect l="l" t="t" r="r" b="b"/>
            <a:pathLst>
              <a:path w="847089" h="621664">
                <a:moveTo>
                  <a:pt x="758618" y="575104"/>
                </a:moveTo>
                <a:lnTo>
                  <a:pt x="687082" y="594614"/>
                </a:lnTo>
                <a:lnTo>
                  <a:pt x="846721" y="621284"/>
                </a:lnTo>
                <a:lnTo>
                  <a:pt x="826306" y="581914"/>
                </a:lnTo>
                <a:lnTo>
                  <a:pt x="767981" y="581914"/>
                </a:lnTo>
                <a:lnTo>
                  <a:pt x="758618" y="575104"/>
                </a:lnTo>
                <a:close/>
              </a:path>
              <a:path w="847089" h="621664">
                <a:moveTo>
                  <a:pt x="776433" y="570245"/>
                </a:moveTo>
                <a:lnTo>
                  <a:pt x="758618" y="575104"/>
                </a:lnTo>
                <a:lnTo>
                  <a:pt x="767981" y="581914"/>
                </a:lnTo>
                <a:lnTo>
                  <a:pt x="776433" y="570245"/>
                </a:lnTo>
                <a:close/>
              </a:path>
              <a:path w="847089" h="621664">
                <a:moveTo>
                  <a:pt x="772172" y="477520"/>
                </a:moveTo>
                <a:lnTo>
                  <a:pt x="775623" y="551600"/>
                </a:lnTo>
                <a:lnTo>
                  <a:pt x="784999" y="558419"/>
                </a:lnTo>
                <a:lnTo>
                  <a:pt x="767981" y="581914"/>
                </a:lnTo>
                <a:lnTo>
                  <a:pt x="826306" y="581914"/>
                </a:lnTo>
                <a:lnTo>
                  <a:pt x="772172" y="477520"/>
                </a:lnTo>
                <a:close/>
              </a:path>
              <a:path w="847089" h="621664">
                <a:moveTo>
                  <a:pt x="17030" y="0"/>
                </a:moveTo>
                <a:lnTo>
                  <a:pt x="0" y="23368"/>
                </a:lnTo>
                <a:lnTo>
                  <a:pt x="758618" y="575104"/>
                </a:lnTo>
                <a:lnTo>
                  <a:pt x="776433" y="570245"/>
                </a:lnTo>
                <a:lnTo>
                  <a:pt x="775623" y="551600"/>
                </a:lnTo>
                <a:lnTo>
                  <a:pt x="17030" y="0"/>
                </a:lnTo>
                <a:close/>
              </a:path>
              <a:path w="847089" h="621664">
                <a:moveTo>
                  <a:pt x="775623" y="551600"/>
                </a:moveTo>
                <a:lnTo>
                  <a:pt x="776487" y="570170"/>
                </a:lnTo>
                <a:lnTo>
                  <a:pt x="784999" y="558419"/>
                </a:lnTo>
                <a:lnTo>
                  <a:pt x="775623" y="5516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65550" y="1237615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1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39338" y="1280542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68929" y="1303147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0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39338" y="4144392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9338" y="3563113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39338" y="2981961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39338" y="2399158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39338" y="1813001"/>
            <a:ext cx="210820" cy="40259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05302" y="513689"/>
            <a:ext cx="280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宋体"/>
                <a:cs typeface="宋体"/>
              </a:rPr>
              <a:t>入 度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65550" y="4101465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6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05654" y="3585159"/>
            <a:ext cx="254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65550" y="3520185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5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68929" y="3585159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4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65550" y="2939034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4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8929" y="3004566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65550" y="2356230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3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68929" y="2421762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05654" y="1835607"/>
            <a:ext cx="254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68929" y="1835607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90771" y="756920"/>
            <a:ext cx="683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irst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rc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74185" y="756920"/>
            <a:ext cx="44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17367" y="472845"/>
            <a:ext cx="30480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latin typeface="宋体"/>
                <a:cs typeface="宋体"/>
              </a:rPr>
              <a:t>下 标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743961" y="610362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43200" y="1732788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43200" y="2321051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3200" y="2903220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43200" y="3485388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43200" y="4066032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43961" y="4648961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43961" y="610362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94176" y="609600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0728" y="609600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65597" y="610362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96589" y="610362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43961" y="1256538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99759" y="1307337"/>
            <a:ext cx="4546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685282" y="1299210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85282" y="1698498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85282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60008" y="12984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36257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06517" y="1429511"/>
            <a:ext cx="779145" cy="114300"/>
          </a:xfrm>
          <a:custGeom>
            <a:avLst/>
            <a:gdLst/>
            <a:ahLst/>
            <a:cxnLst/>
            <a:rect l="l" t="t" r="r" b="b"/>
            <a:pathLst>
              <a:path w="779145" h="114300">
                <a:moveTo>
                  <a:pt x="664464" y="0"/>
                </a:moveTo>
                <a:lnTo>
                  <a:pt x="664464" y="114300"/>
                </a:lnTo>
                <a:lnTo>
                  <a:pt x="740664" y="76200"/>
                </a:lnTo>
                <a:lnTo>
                  <a:pt x="683514" y="76200"/>
                </a:lnTo>
                <a:lnTo>
                  <a:pt x="683514" y="38100"/>
                </a:lnTo>
                <a:lnTo>
                  <a:pt x="740664" y="38100"/>
                </a:lnTo>
                <a:lnTo>
                  <a:pt x="664464" y="0"/>
                </a:lnTo>
                <a:close/>
              </a:path>
              <a:path w="779145" h="114300">
                <a:moveTo>
                  <a:pt x="6644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4464" y="76200"/>
                </a:lnTo>
                <a:lnTo>
                  <a:pt x="664464" y="38100"/>
                </a:lnTo>
                <a:close/>
              </a:path>
              <a:path w="779145" h="114300">
                <a:moveTo>
                  <a:pt x="740664" y="38100"/>
                </a:moveTo>
                <a:lnTo>
                  <a:pt x="683514" y="38100"/>
                </a:lnTo>
                <a:lnTo>
                  <a:pt x="683514" y="76200"/>
                </a:lnTo>
                <a:lnTo>
                  <a:pt x="740664" y="76200"/>
                </a:lnTo>
                <a:lnTo>
                  <a:pt x="778764" y="57150"/>
                </a:lnTo>
                <a:lnTo>
                  <a:pt x="7406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909816" y="1307337"/>
            <a:ext cx="4546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895338" y="1299210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95338" y="1698498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95338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70064" y="12984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47838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77178" y="1429511"/>
            <a:ext cx="518159" cy="114300"/>
          </a:xfrm>
          <a:custGeom>
            <a:avLst/>
            <a:gdLst/>
            <a:ahLst/>
            <a:cxnLst/>
            <a:rect l="l" t="t" r="r" b="b"/>
            <a:pathLst>
              <a:path w="518159" h="114300">
                <a:moveTo>
                  <a:pt x="403860" y="0"/>
                </a:moveTo>
                <a:lnTo>
                  <a:pt x="403860" y="114300"/>
                </a:lnTo>
                <a:lnTo>
                  <a:pt x="480059" y="76200"/>
                </a:lnTo>
                <a:lnTo>
                  <a:pt x="422909" y="76200"/>
                </a:lnTo>
                <a:lnTo>
                  <a:pt x="422909" y="38100"/>
                </a:lnTo>
                <a:lnTo>
                  <a:pt x="480059" y="38100"/>
                </a:lnTo>
                <a:lnTo>
                  <a:pt x="403860" y="0"/>
                </a:lnTo>
                <a:close/>
              </a:path>
              <a:path w="518159" h="114300">
                <a:moveTo>
                  <a:pt x="4038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3860" y="76200"/>
                </a:lnTo>
                <a:lnTo>
                  <a:pt x="403860" y="38100"/>
                </a:lnTo>
                <a:close/>
              </a:path>
              <a:path w="518159" h="114300">
                <a:moveTo>
                  <a:pt x="480059" y="38100"/>
                </a:moveTo>
                <a:lnTo>
                  <a:pt x="422909" y="38100"/>
                </a:lnTo>
                <a:lnTo>
                  <a:pt x="422909" y="76200"/>
                </a:lnTo>
                <a:lnTo>
                  <a:pt x="480059" y="76200"/>
                </a:lnTo>
                <a:lnTo>
                  <a:pt x="518159" y="57150"/>
                </a:lnTo>
                <a:lnTo>
                  <a:pt x="48005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272653" y="1307337"/>
            <a:ext cx="729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8315" algn="l"/>
              </a:tabLst>
            </a:pPr>
            <a:r>
              <a:rPr sz="2200" spc="-5" dirty="0">
                <a:latin typeface="Verdana"/>
                <a:cs typeface="Verdana"/>
              </a:rPr>
              <a:t>1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193785" y="1299210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93785" y="1698498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93785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68511" y="12984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74102" y="1429511"/>
            <a:ext cx="520065" cy="114300"/>
          </a:xfrm>
          <a:custGeom>
            <a:avLst/>
            <a:gdLst/>
            <a:ahLst/>
            <a:cxnLst/>
            <a:rect l="l" t="t" r="r" b="b"/>
            <a:pathLst>
              <a:path w="520065" h="114300">
                <a:moveTo>
                  <a:pt x="405384" y="0"/>
                </a:moveTo>
                <a:lnTo>
                  <a:pt x="405384" y="114300"/>
                </a:lnTo>
                <a:lnTo>
                  <a:pt x="481584" y="76200"/>
                </a:lnTo>
                <a:lnTo>
                  <a:pt x="424434" y="76200"/>
                </a:lnTo>
                <a:lnTo>
                  <a:pt x="424434" y="38100"/>
                </a:lnTo>
                <a:lnTo>
                  <a:pt x="481584" y="38100"/>
                </a:lnTo>
                <a:lnTo>
                  <a:pt x="405384" y="0"/>
                </a:lnTo>
                <a:close/>
              </a:path>
              <a:path w="520065" h="114300">
                <a:moveTo>
                  <a:pt x="40538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5384" y="76200"/>
                </a:lnTo>
                <a:lnTo>
                  <a:pt x="405384" y="38100"/>
                </a:lnTo>
                <a:close/>
              </a:path>
              <a:path w="520065" h="114300">
                <a:moveTo>
                  <a:pt x="481584" y="38100"/>
                </a:moveTo>
                <a:lnTo>
                  <a:pt x="424434" y="38100"/>
                </a:lnTo>
                <a:lnTo>
                  <a:pt x="424434" y="76200"/>
                </a:lnTo>
                <a:lnTo>
                  <a:pt x="481584" y="76200"/>
                </a:lnTo>
                <a:lnTo>
                  <a:pt x="519684" y="57150"/>
                </a:lnTo>
                <a:lnTo>
                  <a:pt x="48158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725667" y="2407996"/>
            <a:ext cx="455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4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711190" y="2401061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11190" y="2798826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11190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87440" y="2400300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63690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33950" y="2531364"/>
            <a:ext cx="777240" cy="114300"/>
          </a:xfrm>
          <a:custGeom>
            <a:avLst/>
            <a:gdLst/>
            <a:ahLst/>
            <a:cxnLst/>
            <a:rect l="l" t="t" r="r" b="b"/>
            <a:pathLst>
              <a:path w="777239" h="114300">
                <a:moveTo>
                  <a:pt x="662940" y="0"/>
                </a:moveTo>
                <a:lnTo>
                  <a:pt x="662940" y="114300"/>
                </a:lnTo>
                <a:lnTo>
                  <a:pt x="739140" y="76200"/>
                </a:lnTo>
                <a:lnTo>
                  <a:pt x="681990" y="76200"/>
                </a:lnTo>
                <a:lnTo>
                  <a:pt x="681990" y="38100"/>
                </a:lnTo>
                <a:lnTo>
                  <a:pt x="739140" y="38100"/>
                </a:lnTo>
                <a:lnTo>
                  <a:pt x="662940" y="0"/>
                </a:lnTo>
                <a:close/>
              </a:path>
              <a:path w="777239" h="114300">
                <a:moveTo>
                  <a:pt x="6629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2940" y="76200"/>
                </a:lnTo>
                <a:lnTo>
                  <a:pt x="662940" y="38100"/>
                </a:lnTo>
                <a:close/>
              </a:path>
              <a:path w="777239" h="114300">
                <a:moveTo>
                  <a:pt x="739140" y="38100"/>
                </a:moveTo>
                <a:lnTo>
                  <a:pt x="681990" y="38100"/>
                </a:lnTo>
                <a:lnTo>
                  <a:pt x="681990" y="76200"/>
                </a:lnTo>
                <a:lnTo>
                  <a:pt x="739140" y="76200"/>
                </a:lnTo>
                <a:lnTo>
                  <a:pt x="777240" y="57150"/>
                </a:lnTo>
                <a:lnTo>
                  <a:pt x="73914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937247" y="2407996"/>
            <a:ext cx="9220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  <a:tabLst>
                <a:tab pos="553085" algn="l"/>
              </a:tabLst>
            </a:pPr>
            <a:r>
              <a:rPr sz="2200" spc="-5" dirty="0">
                <a:latin typeface="Verdana"/>
                <a:cs typeface="Verdana"/>
              </a:rPr>
              <a:t>1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922769" y="2401061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22769" y="2798826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22769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97495" y="2400300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73745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04609" y="2531364"/>
            <a:ext cx="518159" cy="114300"/>
          </a:xfrm>
          <a:custGeom>
            <a:avLst/>
            <a:gdLst/>
            <a:ahLst/>
            <a:cxnLst/>
            <a:rect l="l" t="t" r="r" b="b"/>
            <a:pathLst>
              <a:path w="518159" h="114300">
                <a:moveTo>
                  <a:pt x="403860" y="0"/>
                </a:moveTo>
                <a:lnTo>
                  <a:pt x="403860" y="114300"/>
                </a:lnTo>
                <a:lnTo>
                  <a:pt x="480059" y="76200"/>
                </a:lnTo>
                <a:lnTo>
                  <a:pt x="422909" y="76200"/>
                </a:lnTo>
                <a:lnTo>
                  <a:pt x="422909" y="38100"/>
                </a:lnTo>
                <a:lnTo>
                  <a:pt x="480059" y="38100"/>
                </a:lnTo>
                <a:lnTo>
                  <a:pt x="403860" y="0"/>
                </a:lnTo>
                <a:close/>
              </a:path>
              <a:path w="518159" h="114300">
                <a:moveTo>
                  <a:pt x="4038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3860" y="76200"/>
                </a:lnTo>
                <a:lnTo>
                  <a:pt x="403860" y="38100"/>
                </a:lnTo>
                <a:close/>
              </a:path>
              <a:path w="518159" h="114300">
                <a:moveTo>
                  <a:pt x="480059" y="38100"/>
                </a:moveTo>
                <a:lnTo>
                  <a:pt x="422909" y="38100"/>
                </a:lnTo>
                <a:lnTo>
                  <a:pt x="422909" y="76200"/>
                </a:lnTo>
                <a:lnTo>
                  <a:pt x="480059" y="76200"/>
                </a:lnTo>
                <a:lnTo>
                  <a:pt x="518159" y="57150"/>
                </a:lnTo>
                <a:lnTo>
                  <a:pt x="48005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759196" y="4165472"/>
            <a:ext cx="4546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4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744717" y="4156709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44717" y="4555997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44717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19444" y="41559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95693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65953" y="4287011"/>
            <a:ext cx="779145" cy="114300"/>
          </a:xfrm>
          <a:custGeom>
            <a:avLst/>
            <a:gdLst/>
            <a:ahLst/>
            <a:cxnLst/>
            <a:rect l="l" t="t" r="r" b="b"/>
            <a:pathLst>
              <a:path w="779145" h="114300">
                <a:moveTo>
                  <a:pt x="664464" y="0"/>
                </a:moveTo>
                <a:lnTo>
                  <a:pt x="664464" y="114300"/>
                </a:lnTo>
                <a:lnTo>
                  <a:pt x="740664" y="76200"/>
                </a:lnTo>
                <a:lnTo>
                  <a:pt x="683514" y="76200"/>
                </a:lnTo>
                <a:lnTo>
                  <a:pt x="683514" y="38100"/>
                </a:lnTo>
                <a:lnTo>
                  <a:pt x="740664" y="38100"/>
                </a:lnTo>
                <a:lnTo>
                  <a:pt x="664464" y="0"/>
                </a:lnTo>
                <a:close/>
              </a:path>
              <a:path w="779145" h="114300">
                <a:moveTo>
                  <a:pt x="6644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4464" y="76200"/>
                </a:lnTo>
                <a:lnTo>
                  <a:pt x="664464" y="38100"/>
                </a:lnTo>
                <a:close/>
              </a:path>
              <a:path w="779145" h="114300">
                <a:moveTo>
                  <a:pt x="740664" y="38100"/>
                </a:moveTo>
                <a:lnTo>
                  <a:pt x="683514" y="38100"/>
                </a:lnTo>
                <a:lnTo>
                  <a:pt x="683514" y="76200"/>
                </a:lnTo>
                <a:lnTo>
                  <a:pt x="740664" y="76200"/>
                </a:lnTo>
                <a:lnTo>
                  <a:pt x="778764" y="57150"/>
                </a:lnTo>
                <a:lnTo>
                  <a:pt x="7406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969252" y="4165472"/>
            <a:ext cx="923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  <a:tabLst>
                <a:tab pos="553720" algn="l"/>
              </a:tabLst>
            </a:pPr>
            <a:r>
              <a:rPr sz="2200" spc="-5" dirty="0">
                <a:latin typeface="Verdana"/>
                <a:cs typeface="Verdana"/>
              </a:rPr>
              <a:t>3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954773" y="4156709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54773" y="4555997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54773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431023" y="41559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07273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36614" y="4287011"/>
            <a:ext cx="518159" cy="114300"/>
          </a:xfrm>
          <a:custGeom>
            <a:avLst/>
            <a:gdLst/>
            <a:ahLst/>
            <a:cxnLst/>
            <a:rect l="l" t="t" r="r" b="b"/>
            <a:pathLst>
              <a:path w="518159" h="114300">
                <a:moveTo>
                  <a:pt x="403860" y="0"/>
                </a:moveTo>
                <a:lnTo>
                  <a:pt x="403860" y="114300"/>
                </a:lnTo>
                <a:lnTo>
                  <a:pt x="480059" y="76200"/>
                </a:lnTo>
                <a:lnTo>
                  <a:pt x="422909" y="76200"/>
                </a:lnTo>
                <a:lnTo>
                  <a:pt x="422909" y="38100"/>
                </a:lnTo>
                <a:lnTo>
                  <a:pt x="480059" y="38100"/>
                </a:lnTo>
                <a:lnTo>
                  <a:pt x="403860" y="0"/>
                </a:lnTo>
                <a:close/>
              </a:path>
              <a:path w="518159" h="114300">
                <a:moveTo>
                  <a:pt x="4038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3860" y="76200"/>
                </a:lnTo>
                <a:lnTo>
                  <a:pt x="403860" y="38100"/>
                </a:lnTo>
                <a:close/>
              </a:path>
              <a:path w="518159" h="114300">
                <a:moveTo>
                  <a:pt x="480059" y="38100"/>
                </a:moveTo>
                <a:lnTo>
                  <a:pt x="422909" y="38100"/>
                </a:lnTo>
                <a:lnTo>
                  <a:pt x="422909" y="76200"/>
                </a:lnTo>
                <a:lnTo>
                  <a:pt x="480059" y="76200"/>
                </a:lnTo>
                <a:lnTo>
                  <a:pt x="518159" y="57150"/>
                </a:lnTo>
                <a:lnTo>
                  <a:pt x="48005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5765291" y="2994151"/>
            <a:ext cx="923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  <a:tabLst>
                <a:tab pos="553720" algn="l"/>
              </a:tabLst>
            </a:pPr>
            <a:r>
              <a:rPr sz="2200" spc="-5" dirty="0">
                <a:latin typeface="Verdana"/>
                <a:cs typeface="Verdana"/>
              </a:rPr>
              <a:t>4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750814" y="2986277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750814" y="3384041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750814" y="2986277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27064" y="2985516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03314" y="2986277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73573" y="3116579"/>
            <a:ext cx="777240" cy="114300"/>
          </a:xfrm>
          <a:custGeom>
            <a:avLst/>
            <a:gdLst/>
            <a:ahLst/>
            <a:cxnLst/>
            <a:rect l="l" t="t" r="r" b="b"/>
            <a:pathLst>
              <a:path w="777239" h="114300">
                <a:moveTo>
                  <a:pt x="662940" y="0"/>
                </a:moveTo>
                <a:lnTo>
                  <a:pt x="662940" y="114300"/>
                </a:lnTo>
                <a:lnTo>
                  <a:pt x="739140" y="76200"/>
                </a:lnTo>
                <a:lnTo>
                  <a:pt x="681990" y="76200"/>
                </a:lnTo>
                <a:lnTo>
                  <a:pt x="681990" y="38100"/>
                </a:lnTo>
                <a:lnTo>
                  <a:pt x="739140" y="38100"/>
                </a:lnTo>
                <a:lnTo>
                  <a:pt x="662940" y="0"/>
                </a:lnTo>
                <a:close/>
              </a:path>
              <a:path w="777239" h="114300">
                <a:moveTo>
                  <a:pt x="6629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2940" y="76200"/>
                </a:lnTo>
                <a:lnTo>
                  <a:pt x="662940" y="38100"/>
                </a:lnTo>
                <a:close/>
              </a:path>
              <a:path w="777239" h="114300">
                <a:moveTo>
                  <a:pt x="739140" y="38100"/>
                </a:moveTo>
                <a:lnTo>
                  <a:pt x="681990" y="38100"/>
                </a:lnTo>
                <a:lnTo>
                  <a:pt x="681990" y="76200"/>
                </a:lnTo>
                <a:lnTo>
                  <a:pt x="739140" y="76200"/>
                </a:lnTo>
                <a:lnTo>
                  <a:pt x="777240" y="57150"/>
                </a:lnTo>
                <a:lnTo>
                  <a:pt x="73914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71512" y="5156200"/>
            <a:ext cx="790575" cy="0"/>
          </a:xfrm>
          <a:custGeom>
            <a:avLst/>
            <a:gdLst/>
            <a:ahLst/>
            <a:cxnLst/>
            <a:rect l="l" t="t" r="r" b="b"/>
            <a:pathLst>
              <a:path w="790575">
                <a:moveTo>
                  <a:pt x="0" y="0"/>
                </a:moveTo>
                <a:lnTo>
                  <a:pt x="790511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1512" y="5888037"/>
            <a:ext cx="790575" cy="0"/>
          </a:xfrm>
          <a:custGeom>
            <a:avLst/>
            <a:gdLst/>
            <a:ahLst/>
            <a:cxnLst/>
            <a:rect l="l" t="t" r="r" b="b"/>
            <a:pathLst>
              <a:path w="790575">
                <a:moveTo>
                  <a:pt x="0" y="0"/>
                </a:moveTo>
                <a:lnTo>
                  <a:pt x="790511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85800" y="3733800"/>
            <a:ext cx="0" cy="2900680"/>
          </a:xfrm>
          <a:custGeom>
            <a:avLst/>
            <a:gdLst/>
            <a:ahLst/>
            <a:cxnLst/>
            <a:rect l="l" t="t" r="r" b="b"/>
            <a:pathLst>
              <a:path h="2900679">
                <a:moveTo>
                  <a:pt x="0" y="0"/>
                </a:moveTo>
                <a:lnTo>
                  <a:pt x="0" y="290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7800" y="3733800"/>
            <a:ext cx="0" cy="2900680"/>
          </a:xfrm>
          <a:custGeom>
            <a:avLst/>
            <a:gdLst/>
            <a:ahLst/>
            <a:cxnLst/>
            <a:rect l="l" t="t" r="r" b="b"/>
            <a:pathLst>
              <a:path h="2900679">
                <a:moveTo>
                  <a:pt x="0" y="0"/>
                </a:moveTo>
                <a:lnTo>
                  <a:pt x="0" y="290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71512" y="6619875"/>
            <a:ext cx="790575" cy="0"/>
          </a:xfrm>
          <a:custGeom>
            <a:avLst/>
            <a:gdLst/>
            <a:ahLst/>
            <a:cxnLst/>
            <a:rect l="l" t="t" r="r" b="b"/>
            <a:pathLst>
              <a:path w="790575">
                <a:moveTo>
                  <a:pt x="0" y="0"/>
                </a:moveTo>
                <a:lnTo>
                  <a:pt x="7905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911758" y="5957722"/>
            <a:ext cx="3086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Verdana"/>
                <a:cs typeface="Verdana"/>
              </a:rPr>
              <a:t>0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299328" y="5848908"/>
            <a:ext cx="308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拓扑排序序列产生过程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276600" y="1267967"/>
            <a:ext cx="393700" cy="433070"/>
          </a:xfrm>
          <a:custGeom>
            <a:avLst/>
            <a:gdLst/>
            <a:ahLst/>
            <a:cxnLst/>
            <a:rect l="l" t="t" r="r" b="b"/>
            <a:pathLst>
              <a:path w="393700" h="433069">
                <a:moveTo>
                  <a:pt x="0" y="432815"/>
                </a:moveTo>
                <a:lnTo>
                  <a:pt x="393191" y="432815"/>
                </a:lnTo>
                <a:lnTo>
                  <a:pt x="3931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3373373" y="1293622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C0000"/>
                </a:solidFill>
                <a:latin typeface="Verdana"/>
                <a:cs typeface="Verdana"/>
              </a:rPr>
              <a:t>0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276600" y="1844039"/>
            <a:ext cx="393700" cy="433070"/>
          </a:xfrm>
          <a:custGeom>
            <a:avLst/>
            <a:gdLst/>
            <a:ahLst/>
            <a:cxnLst/>
            <a:rect l="l" t="t" r="r" b="b"/>
            <a:pathLst>
              <a:path w="393700" h="433069">
                <a:moveTo>
                  <a:pt x="0" y="432815"/>
                </a:moveTo>
                <a:lnTo>
                  <a:pt x="393191" y="432815"/>
                </a:lnTo>
                <a:lnTo>
                  <a:pt x="3931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3347973" y="1770075"/>
            <a:ext cx="8940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5295" algn="l"/>
              </a:tabLst>
            </a:pPr>
            <a:r>
              <a:rPr sz="2200" spc="-5" dirty="0">
                <a:latin typeface="Verdana"/>
                <a:cs typeface="Verdana"/>
              </a:rPr>
              <a:t>2	</a:t>
            </a: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2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276600" y="2421635"/>
            <a:ext cx="393700" cy="431800"/>
          </a:xfrm>
          <a:custGeom>
            <a:avLst/>
            <a:gdLst/>
            <a:ahLst/>
            <a:cxnLst/>
            <a:rect l="l" t="t" r="r" b="b"/>
            <a:pathLst>
              <a:path w="393700" h="431800">
                <a:moveTo>
                  <a:pt x="0" y="431291"/>
                </a:moveTo>
                <a:lnTo>
                  <a:pt x="393191" y="431291"/>
                </a:lnTo>
                <a:lnTo>
                  <a:pt x="393191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3373373" y="2446400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276600" y="2997707"/>
            <a:ext cx="393700" cy="431800"/>
          </a:xfrm>
          <a:custGeom>
            <a:avLst/>
            <a:gdLst/>
            <a:ahLst/>
            <a:cxnLst/>
            <a:rect l="l" t="t" r="r" b="b"/>
            <a:pathLst>
              <a:path w="393700" h="431800">
                <a:moveTo>
                  <a:pt x="0" y="431291"/>
                </a:moveTo>
                <a:lnTo>
                  <a:pt x="393191" y="431291"/>
                </a:lnTo>
                <a:lnTo>
                  <a:pt x="393191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3386073" y="3034056"/>
            <a:ext cx="177800" cy="3390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349497" y="3610381"/>
            <a:ext cx="177800" cy="3390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868929" y="4175201"/>
            <a:ext cx="765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0059" algn="l"/>
              </a:tabLst>
            </a:pPr>
            <a:r>
              <a:rPr sz="3300" spc="-7" baseline="1262" dirty="0">
                <a:latin typeface="Verdana"/>
                <a:cs typeface="Verdana"/>
              </a:rPr>
              <a:t>5	</a:t>
            </a:r>
            <a:r>
              <a:rPr sz="2200" spc="-5" dirty="0">
                <a:solidFill>
                  <a:srgbClr val="C00000"/>
                </a:solidFill>
                <a:latin typeface="Verdana"/>
                <a:cs typeface="Verdana"/>
              </a:rPr>
              <a:t>0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206751" y="4797552"/>
            <a:ext cx="1524000" cy="457200"/>
          </a:xfrm>
          <a:prstGeom prst="rect">
            <a:avLst/>
          </a:prstGeom>
          <a:solidFill>
            <a:srgbClr val="A2B1C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b="1" spc="5" dirty="0">
                <a:solidFill>
                  <a:srgbClr val="CC0000"/>
                </a:solidFill>
                <a:latin typeface="微软雅黑"/>
                <a:cs typeface="微软雅黑"/>
              </a:rPr>
              <a:t>输出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：</a:t>
            </a:r>
            <a:r>
              <a:rPr sz="2400" b="1" dirty="0">
                <a:solidFill>
                  <a:srgbClr val="CC0000"/>
                </a:solidFill>
                <a:latin typeface="Arial Narrow"/>
                <a:cs typeface="Arial Narrow"/>
              </a:rPr>
              <a:t>v6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00087" y="5256987"/>
            <a:ext cx="73342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Verdana"/>
                <a:cs typeface="Verdana"/>
              </a:rPr>
              <a:t>5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240023" y="3546347"/>
            <a:ext cx="396240" cy="4591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95"/>
              </a:spcBef>
            </a:pPr>
            <a:r>
              <a:rPr sz="2200" spc="-5" dirty="0">
                <a:solidFill>
                  <a:srgbClr val="C00000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247644" y="3006851"/>
            <a:ext cx="394970" cy="431800"/>
          </a:xfrm>
          <a:custGeom>
            <a:avLst/>
            <a:gdLst/>
            <a:ahLst/>
            <a:cxnLst/>
            <a:rect l="l" t="t" r="r" b="b"/>
            <a:pathLst>
              <a:path w="394970" h="431800">
                <a:moveTo>
                  <a:pt x="0" y="431291"/>
                </a:moveTo>
                <a:lnTo>
                  <a:pt x="394716" y="431291"/>
                </a:lnTo>
                <a:lnTo>
                  <a:pt x="394716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3344036" y="3032251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00000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43" name="object 143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1975" y="6237732"/>
            <a:ext cx="7202805" cy="0"/>
          </a:xfrm>
          <a:custGeom>
            <a:avLst/>
            <a:gdLst/>
            <a:ahLst/>
            <a:cxnLst/>
            <a:rect l="l" t="t" r="r" b="b"/>
            <a:pathLst>
              <a:path w="7202805">
                <a:moveTo>
                  <a:pt x="0" y="0"/>
                </a:moveTo>
                <a:lnTo>
                  <a:pt x="7202424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237732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895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2"/>
                </a:lnTo>
                <a:lnTo>
                  <a:pt x="132091" y="36406"/>
                </a:lnTo>
                <a:lnTo>
                  <a:pt x="94868" y="62716"/>
                </a:lnTo>
                <a:lnTo>
                  <a:pt x="62724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5" y="359770"/>
                </a:lnTo>
                <a:lnTo>
                  <a:pt x="36412" y="401320"/>
                </a:lnTo>
                <a:lnTo>
                  <a:pt x="62724" y="438541"/>
                </a:lnTo>
                <a:lnTo>
                  <a:pt x="94868" y="470683"/>
                </a:lnTo>
                <a:lnTo>
                  <a:pt x="132091" y="496993"/>
                </a:lnTo>
                <a:lnTo>
                  <a:pt x="173639" y="516717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7"/>
                </a:lnTo>
                <a:lnTo>
                  <a:pt x="401308" y="496993"/>
                </a:lnTo>
                <a:lnTo>
                  <a:pt x="438531" y="470683"/>
                </a:lnTo>
                <a:lnTo>
                  <a:pt x="470675" y="438541"/>
                </a:lnTo>
                <a:lnTo>
                  <a:pt x="496987" y="401320"/>
                </a:lnTo>
                <a:lnTo>
                  <a:pt x="516714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4" y="173629"/>
                </a:lnTo>
                <a:lnTo>
                  <a:pt x="496987" y="132080"/>
                </a:lnTo>
                <a:lnTo>
                  <a:pt x="470675" y="94858"/>
                </a:lnTo>
                <a:lnTo>
                  <a:pt x="438531" y="62716"/>
                </a:lnTo>
                <a:lnTo>
                  <a:pt x="401308" y="36406"/>
                </a:lnTo>
                <a:lnTo>
                  <a:pt x="359760" y="16682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895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20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774" y="871473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1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0096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096" y="83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24330" y="871473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2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895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2"/>
                </a:lnTo>
                <a:lnTo>
                  <a:pt x="132091" y="36406"/>
                </a:lnTo>
                <a:lnTo>
                  <a:pt x="94868" y="62716"/>
                </a:lnTo>
                <a:lnTo>
                  <a:pt x="62724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5" y="359770"/>
                </a:lnTo>
                <a:lnTo>
                  <a:pt x="36412" y="401320"/>
                </a:lnTo>
                <a:lnTo>
                  <a:pt x="62724" y="438541"/>
                </a:lnTo>
                <a:lnTo>
                  <a:pt x="94868" y="470683"/>
                </a:lnTo>
                <a:lnTo>
                  <a:pt x="132091" y="496993"/>
                </a:lnTo>
                <a:lnTo>
                  <a:pt x="173639" y="516717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7"/>
                </a:lnTo>
                <a:lnTo>
                  <a:pt x="401308" y="496993"/>
                </a:lnTo>
                <a:lnTo>
                  <a:pt x="438531" y="470683"/>
                </a:lnTo>
                <a:lnTo>
                  <a:pt x="470675" y="438541"/>
                </a:lnTo>
                <a:lnTo>
                  <a:pt x="496987" y="401320"/>
                </a:lnTo>
                <a:lnTo>
                  <a:pt x="516714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4" y="173629"/>
                </a:lnTo>
                <a:lnTo>
                  <a:pt x="496987" y="132080"/>
                </a:lnTo>
                <a:lnTo>
                  <a:pt x="470675" y="94858"/>
                </a:lnTo>
                <a:lnTo>
                  <a:pt x="438531" y="62716"/>
                </a:lnTo>
                <a:lnTo>
                  <a:pt x="401308" y="36406"/>
                </a:lnTo>
                <a:lnTo>
                  <a:pt x="359760" y="16682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895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20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4774" y="1862454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4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0096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0096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4330" y="1862454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3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30096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0096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24330" y="2928950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v</a:t>
            </a:r>
            <a:r>
              <a:rPr sz="2775" b="1" baseline="-21021" dirty="0">
                <a:latin typeface="Arial Narrow"/>
                <a:cs typeface="Arial Narrow"/>
              </a:rPr>
              <a:t>5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5058" y="995172"/>
            <a:ext cx="685800" cy="144780"/>
          </a:xfrm>
          <a:custGeom>
            <a:avLst/>
            <a:gdLst/>
            <a:ahLst/>
            <a:cxnLst/>
            <a:rect l="l" t="t" r="r" b="b"/>
            <a:pathLst>
              <a:path w="685800" h="144780">
                <a:moveTo>
                  <a:pt x="598932" y="72390"/>
                </a:moveTo>
                <a:lnTo>
                  <a:pt x="541020" y="144780"/>
                </a:lnTo>
                <a:lnTo>
                  <a:pt x="656844" y="86868"/>
                </a:lnTo>
                <a:lnTo>
                  <a:pt x="598932" y="86868"/>
                </a:lnTo>
                <a:lnTo>
                  <a:pt x="598932" y="72390"/>
                </a:lnTo>
                <a:close/>
              </a:path>
              <a:path w="685800" h="144780">
                <a:moveTo>
                  <a:pt x="587349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587349" y="86868"/>
                </a:lnTo>
                <a:lnTo>
                  <a:pt x="598932" y="72390"/>
                </a:lnTo>
                <a:lnTo>
                  <a:pt x="587349" y="57912"/>
                </a:lnTo>
                <a:close/>
              </a:path>
              <a:path w="685800" h="144780">
                <a:moveTo>
                  <a:pt x="656844" y="57912"/>
                </a:moveTo>
                <a:lnTo>
                  <a:pt x="598932" y="57912"/>
                </a:lnTo>
                <a:lnTo>
                  <a:pt x="598932" y="86868"/>
                </a:lnTo>
                <a:lnTo>
                  <a:pt x="656844" y="86868"/>
                </a:lnTo>
                <a:lnTo>
                  <a:pt x="685800" y="72390"/>
                </a:lnTo>
                <a:lnTo>
                  <a:pt x="656844" y="57912"/>
                </a:lnTo>
                <a:close/>
              </a:path>
              <a:path w="685800" h="144780">
                <a:moveTo>
                  <a:pt x="541020" y="0"/>
                </a:moveTo>
                <a:lnTo>
                  <a:pt x="598932" y="72390"/>
                </a:lnTo>
                <a:lnTo>
                  <a:pt x="598932" y="57912"/>
                </a:lnTo>
                <a:lnTo>
                  <a:pt x="656844" y="57912"/>
                </a:lnTo>
                <a:lnTo>
                  <a:pt x="5410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6504" y="1372361"/>
            <a:ext cx="144780" cy="457200"/>
          </a:xfrm>
          <a:custGeom>
            <a:avLst/>
            <a:gdLst/>
            <a:ahLst/>
            <a:cxnLst/>
            <a:rect l="l" t="t" r="r" b="b"/>
            <a:pathLst>
              <a:path w="144780" h="457200">
                <a:moveTo>
                  <a:pt x="72390" y="86868"/>
                </a:moveTo>
                <a:lnTo>
                  <a:pt x="57912" y="98450"/>
                </a:lnTo>
                <a:lnTo>
                  <a:pt x="57912" y="457200"/>
                </a:lnTo>
                <a:lnTo>
                  <a:pt x="86868" y="457200"/>
                </a:lnTo>
                <a:lnTo>
                  <a:pt x="86868" y="98450"/>
                </a:lnTo>
                <a:lnTo>
                  <a:pt x="72390" y="86868"/>
                </a:lnTo>
                <a:close/>
              </a:path>
              <a:path w="144780" h="457200">
                <a:moveTo>
                  <a:pt x="72390" y="0"/>
                </a:moveTo>
                <a:lnTo>
                  <a:pt x="0" y="144779"/>
                </a:lnTo>
                <a:lnTo>
                  <a:pt x="57912" y="98450"/>
                </a:lnTo>
                <a:lnTo>
                  <a:pt x="57912" y="86868"/>
                </a:lnTo>
                <a:lnTo>
                  <a:pt x="115824" y="86868"/>
                </a:lnTo>
                <a:lnTo>
                  <a:pt x="72390" y="0"/>
                </a:lnTo>
                <a:close/>
              </a:path>
              <a:path w="144780" h="457200">
                <a:moveTo>
                  <a:pt x="115824" y="86868"/>
                </a:moveTo>
                <a:lnTo>
                  <a:pt x="86868" y="86868"/>
                </a:lnTo>
                <a:lnTo>
                  <a:pt x="86868" y="98450"/>
                </a:lnTo>
                <a:lnTo>
                  <a:pt x="144780" y="144779"/>
                </a:lnTo>
                <a:lnTo>
                  <a:pt x="115824" y="86868"/>
                </a:lnTo>
                <a:close/>
              </a:path>
              <a:path w="144780" h="457200">
                <a:moveTo>
                  <a:pt x="72390" y="86868"/>
                </a:moveTo>
                <a:lnTo>
                  <a:pt x="57912" y="86868"/>
                </a:lnTo>
                <a:lnTo>
                  <a:pt x="57912" y="98450"/>
                </a:lnTo>
                <a:lnTo>
                  <a:pt x="72390" y="86868"/>
                </a:lnTo>
                <a:close/>
              </a:path>
              <a:path w="144780" h="457200">
                <a:moveTo>
                  <a:pt x="86868" y="86868"/>
                </a:moveTo>
                <a:lnTo>
                  <a:pt x="72390" y="86868"/>
                </a:lnTo>
                <a:lnTo>
                  <a:pt x="86868" y="98450"/>
                </a:lnTo>
                <a:lnTo>
                  <a:pt x="86868" y="8686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3267" y="2362961"/>
            <a:ext cx="144780" cy="533400"/>
          </a:xfrm>
          <a:custGeom>
            <a:avLst/>
            <a:gdLst/>
            <a:ahLst/>
            <a:cxnLst/>
            <a:rect l="l" t="t" r="r" b="b"/>
            <a:pathLst>
              <a:path w="144780" h="533400">
                <a:moveTo>
                  <a:pt x="0" y="388620"/>
                </a:moveTo>
                <a:lnTo>
                  <a:pt x="72390" y="533400"/>
                </a:lnTo>
                <a:lnTo>
                  <a:pt x="115824" y="446531"/>
                </a:lnTo>
                <a:lnTo>
                  <a:pt x="57912" y="446531"/>
                </a:lnTo>
                <a:lnTo>
                  <a:pt x="57912" y="434949"/>
                </a:lnTo>
                <a:lnTo>
                  <a:pt x="0" y="388620"/>
                </a:lnTo>
                <a:close/>
              </a:path>
              <a:path w="144780" h="533400">
                <a:moveTo>
                  <a:pt x="57912" y="434949"/>
                </a:moveTo>
                <a:lnTo>
                  <a:pt x="57912" y="446531"/>
                </a:lnTo>
                <a:lnTo>
                  <a:pt x="72390" y="446531"/>
                </a:lnTo>
                <a:lnTo>
                  <a:pt x="57912" y="434949"/>
                </a:lnTo>
                <a:close/>
              </a:path>
              <a:path w="144780" h="533400">
                <a:moveTo>
                  <a:pt x="86868" y="0"/>
                </a:moveTo>
                <a:lnTo>
                  <a:pt x="57912" y="0"/>
                </a:lnTo>
                <a:lnTo>
                  <a:pt x="57912" y="434949"/>
                </a:lnTo>
                <a:lnTo>
                  <a:pt x="72390" y="446531"/>
                </a:lnTo>
                <a:lnTo>
                  <a:pt x="86868" y="434949"/>
                </a:lnTo>
                <a:lnTo>
                  <a:pt x="86868" y="0"/>
                </a:lnTo>
                <a:close/>
              </a:path>
              <a:path w="144780" h="533400">
                <a:moveTo>
                  <a:pt x="86868" y="434949"/>
                </a:moveTo>
                <a:lnTo>
                  <a:pt x="72390" y="446531"/>
                </a:lnTo>
                <a:lnTo>
                  <a:pt x="86868" y="446531"/>
                </a:lnTo>
                <a:lnTo>
                  <a:pt x="86868" y="434949"/>
                </a:lnTo>
                <a:close/>
              </a:path>
              <a:path w="144780" h="533400">
                <a:moveTo>
                  <a:pt x="144780" y="388620"/>
                </a:moveTo>
                <a:lnTo>
                  <a:pt x="86868" y="434949"/>
                </a:lnTo>
                <a:lnTo>
                  <a:pt x="86868" y="446531"/>
                </a:lnTo>
                <a:lnTo>
                  <a:pt x="115824" y="446531"/>
                </a:lnTo>
                <a:lnTo>
                  <a:pt x="144780" y="38862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068" y="1372361"/>
            <a:ext cx="144780" cy="457200"/>
          </a:xfrm>
          <a:custGeom>
            <a:avLst/>
            <a:gdLst/>
            <a:ahLst/>
            <a:cxnLst/>
            <a:rect l="l" t="t" r="r" b="b"/>
            <a:pathLst>
              <a:path w="144779" h="457200">
                <a:moveTo>
                  <a:pt x="0" y="312420"/>
                </a:moveTo>
                <a:lnTo>
                  <a:pt x="72389" y="457200"/>
                </a:lnTo>
                <a:lnTo>
                  <a:pt x="115823" y="370332"/>
                </a:lnTo>
                <a:lnTo>
                  <a:pt x="57911" y="370332"/>
                </a:lnTo>
                <a:lnTo>
                  <a:pt x="57911" y="358749"/>
                </a:lnTo>
                <a:lnTo>
                  <a:pt x="0" y="312420"/>
                </a:lnTo>
                <a:close/>
              </a:path>
              <a:path w="144779" h="457200">
                <a:moveTo>
                  <a:pt x="57911" y="358749"/>
                </a:moveTo>
                <a:lnTo>
                  <a:pt x="57911" y="370332"/>
                </a:lnTo>
                <a:lnTo>
                  <a:pt x="72389" y="370332"/>
                </a:lnTo>
                <a:lnTo>
                  <a:pt x="57911" y="358749"/>
                </a:lnTo>
                <a:close/>
              </a:path>
              <a:path w="144779" h="457200">
                <a:moveTo>
                  <a:pt x="86867" y="0"/>
                </a:moveTo>
                <a:lnTo>
                  <a:pt x="57911" y="0"/>
                </a:lnTo>
                <a:lnTo>
                  <a:pt x="57911" y="358749"/>
                </a:lnTo>
                <a:lnTo>
                  <a:pt x="72389" y="370332"/>
                </a:lnTo>
                <a:lnTo>
                  <a:pt x="86867" y="358749"/>
                </a:lnTo>
                <a:lnTo>
                  <a:pt x="86867" y="0"/>
                </a:lnTo>
                <a:close/>
              </a:path>
              <a:path w="144779" h="457200">
                <a:moveTo>
                  <a:pt x="86867" y="358749"/>
                </a:moveTo>
                <a:lnTo>
                  <a:pt x="72389" y="370332"/>
                </a:lnTo>
                <a:lnTo>
                  <a:pt x="86867" y="370332"/>
                </a:lnTo>
                <a:lnTo>
                  <a:pt x="86867" y="358749"/>
                </a:lnTo>
                <a:close/>
              </a:path>
              <a:path w="144779" h="457200">
                <a:moveTo>
                  <a:pt x="144779" y="312420"/>
                </a:moveTo>
                <a:lnTo>
                  <a:pt x="86867" y="358749"/>
                </a:lnTo>
                <a:lnTo>
                  <a:pt x="86867" y="370332"/>
                </a:lnTo>
                <a:lnTo>
                  <a:pt x="115823" y="370332"/>
                </a:lnTo>
                <a:lnTo>
                  <a:pt x="144779" y="31242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888" y="2234438"/>
            <a:ext cx="847725" cy="697230"/>
          </a:xfrm>
          <a:custGeom>
            <a:avLst/>
            <a:gdLst/>
            <a:ahLst/>
            <a:cxnLst/>
            <a:rect l="l" t="t" r="r" b="b"/>
            <a:pathLst>
              <a:path w="847725" h="697230">
                <a:moveTo>
                  <a:pt x="761991" y="645858"/>
                </a:moveTo>
                <a:lnTo>
                  <a:pt x="689508" y="661289"/>
                </a:lnTo>
                <a:lnTo>
                  <a:pt x="847369" y="696976"/>
                </a:lnTo>
                <a:lnTo>
                  <a:pt x="827741" y="653161"/>
                </a:lnTo>
                <a:lnTo>
                  <a:pt x="770915" y="653161"/>
                </a:lnTo>
                <a:lnTo>
                  <a:pt x="761991" y="645858"/>
                </a:lnTo>
                <a:close/>
              </a:path>
              <a:path w="847725" h="697230">
                <a:moveTo>
                  <a:pt x="780109" y="642001"/>
                </a:moveTo>
                <a:lnTo>
                  <a:pt x="761991" y="645858"/>
                </a:lnTo>
                <a:lnTo>
                  <a:pt x="770915" y="653161"/>
                </a:lnTo>
                <a:lnTo>
                  <a:pt x="780109" y="642001"/>
                </a:lnTo>
                <a:close/>
              </a:path>
              <a:path w="847725" h="697230">
                <a:moveTo>
                  <a:pt x="781202" y="549275"/>
                </a:moveTo>
                <a:lnTo>
                  <a:pt x="780389" y="623493"/>
                </a:lnTo>
                <a:lnTo>
                  <a:pt x="789330" y="630809"/>
                </a:lnTo>
                <a:lnTo>
                  <a:pt x="770915" y="653161"/>
                </a:lnTo>
                <a:lnTo>
                  <a:pt x="827741" y="653161"/>
                </a:lnTo>
                <a:lnTo>
                  <a:pt x="781202" y="549275"/>
                </a:lnTo>
                <a:close/>
              </a:path>
              <a:path w="847725" h="697230">
                <a:moveTo>
                  <a:pt x="18338" y="0"/>
                </a:moveTo>
                <a:lnTo>
                  <a:pt x="0" y="22351"/>
                </a:lnTo>
                <a:lnTo>
                  <a:pt x="761991" y="645858"/>
                </a:lnTo>
                <a:lnTo>
                  <a:pt x="780109" y="642001"/>
                </a:lnTo>
                <a:lnTo>
                  <a:pt x="780389" y="623493"/>
                </a:lnTo>
                <a:lnTo>
                  <a:pt x="18338" y="0"/>
                </a:lnTo>
                <a:close/>
              </a:path>
              <a:path w="847725" h="697230">
                <a:moveTo>
                  <a:pt x="780389" y="623493"/>
                </a:moveTo>
                <a:lnTo>
                  <a:pt x="780187" y="641906"/>
                </a:lnTo>
                <a:lnTo>
                  <a:pt x="789330" y="630809"/>
                </a:lnTo>
                <a:lnTo>
                  <a:pt x="780389" y="62349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720" y="1295146"/>
            <a:ext cx="847090" cy="621665"/>
          </a:xfrm>
          <a:custGeom>
            <a:avLst/>
            <a:gdLst/>
            <a:ahLst/>
            <a:cxnLst/>
            <a:rect l="l" t="t" r="r" b="b"/>
            <a:pathLst>
              <a:path w="847089" h="621664">
                <a:moveTo>
                  <a:pt x="758618" y="575104"/>
                </a:moveTo>
                <a:lnTo>
                  <a:pt x="687082" y="594614"/>
                </a:lnTo>
                <a:lnTo>
                  <a:pt x="846721" y="621284"/>
                </a:lnTo>
                <a:lnTo>
                  <a:pt x="826306" y="581914"/>
                </a:lnTo>
                <a:lnTo>
                  <a:pt x="767981" y="581914"/>
                </a:lnTo>
                <a:lnTo>
                  <a:pt x="758618" y="575104"/>
                </a:lnTo>
                <a:close/>
              </a:path>
              <a:path w="847089" h="621664">
                <a:moveTo>
                  <a:pt x="776433" y="570245"/>
                </a:moveTo>
                <a:lnTo>
                  <a:pt x="758618" y="575104"/>
                </a:lnTo>
                <a:lnTo>
                  <a:pt x="767981" y="581914"/>
                </a:lnTo>
                <a:lnTo>
                  <a:pt x="776433" y="570245"/>
                </a:lnTo>
                <a:close/>
              </a:path>
              <a:path w="847089" h="621664">
                <a:moveTo>
                  <a:pt x="772172" y="477520"/>
                </a:moveTo>
                <a:lnTo>
                  <a:pt x="775623" y="551600"/>
                </a:lnTo>
                <a:lnTo>
                  <a:pt x="784999" y="558419"/>
                </a:lnTo>
                <a:lnTo>
                  <a:pt x="767981" y="581914"/>
                </a:lnTo>
                <a:lnTo>
                  <a:pt x="826306" y="581914"/>
                </a:lnTo>
                <a:lnTo>
                  <a:pt x="772172" y="477520"/>
                </a:lnTo>
                <a:close/>
              </a:path>
              <a:path w="847089" h="621664">
                <a:moveTo>
                  <a:pt x="17030" y="0"/>
                </a:moveTo>
                <a:lnTo>
                  <a:pt x="0" y="23368"/>
                </a:lnTo>
                <a:lnTo>
                  <a:pt x="758618" y="575104"/>
                </a:lnTo>
                <a:lnTo>
                  <a:pt x="776433" y="570245"/>
                </a:lnTo>
                <a:lnTo>
                  <a:pt x="775623" y="551600"/>
                </a:lnTo>
                <a:lnTo>
                  <a:pt x="17030" y="0"/>
                </a:lnTo>
                <a:close/>
              </a:path>
              <a:path w="847089" h="621664">
                <a:moveTo>
                  <a:pt x="775623" y="551600"/>
                </a:moveTo>
                <a:lnTo>
                  <a:pt x="776487" y="570170"/>
                </a:lnTo>
                <a:lnTo>
                  <a:pt x="784999" y="558419"/>
                </a:lnTo>
                <a:lnTo>
                  <a:pt x="775623" y="5516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65550" y="1237615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1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39338" y="1280542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68929" y="1303147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0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9338" y="4144392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39338" y="3563113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39338" y="2981961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39338" y="2399158"/>
            <a:ext cx="210820" cy="4019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39338" y="1813001"/>
            <a:ext cx="210820" cy="40259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5302" y="513689"/>
            <a:ext cx="280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宋体"/>
                <a:cs typeface="宋体"/>
              </a:rPr>
              <a:t>入 度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65550" y="4101465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6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05654" y="3585159"/>
            <a:ext cx="254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5550" y="3520185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5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68929" y="3585159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4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65550" y="2939034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4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68929" y="3004566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65550" y="2356230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3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68929" y="2421762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05654" y="1835607"/>
            <a:ext cx="254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65550" y="1770075"/>
            <a:ext cx="46418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v</a:t>
            </a:r>
            <a:r>
              <a:rPr sz="3000" baseline="-20833" dirty="0">
                <a:latin typeface="Verdana"/>
                <a:cs typeface="Verdana"/>
              </a:rPr>
              <a:t>2</a:t>
            </a:r>
            <a:endParaRPr sz="3000" baseline="-20833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8929" y="1835607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90771" y="756920"/>
            <a:ext cx="683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irst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rc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74185" y="756920"/>
            <a:ext cx="44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17367" y="472845"/>
            <a:ext cx="30480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latin typeface="宋体"/>
                <a:cs typeface="宋体"/>
              </a:rPr>
              <a:t>下 标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743961" y="610362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43200" y="1732788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2321051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43200" y="2903220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43200" y="3485388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43200" y="4066032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3961" y="4648961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43961" y="610362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94176" y="609600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00728" y="609600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65597" y="610362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96589" y="610362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43961" y="1256538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3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699759" y="1307337"/>
            <a:ext cx="4546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85282" y="1299210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85282" y="1698498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85282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0008" y="12984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36257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06517" y="1429511"/>
            <a:ext cx="779145" cy="114300"/>
          </a:xfrm>
          <a:custGeom>
            <a:avLst/>
            <a:gdLst/>
            <a:ahLst/>
            <a:cxnLst/>
            <a:rect l="l" t="t" r="r" b="b"/>
            <a:pathLst>
              <a:path w="779145" h="114300">
                <a:moveTo>
                  <a:pt x="664464" y="0"/>
                </a:moveTo>
                <a:lnTo>
                  <a:pt x="664464" y="114300"/>
                </a:lnTo>
                <a:lnTo>
                  <a:pt x="740664" y="76200"/>
                </a:lnTo>
                <a:lnTo>
                  <a:pt x="683514" y="76200"/>
                </a:lnTo>
                <a:lnTo>
                  <a:pt x="683514" y="38100"/>
                </a:lnTo>
                <a:lnTo>
                  <a:pt x="740664" y="38100"/>
                </a:lnTo>
                <a:lnTo>
                  <a:pt x="664464" y="0"/>
                </a:lnTo>
                <a:close/>
              </a:path>
              <a:path w="779145" h="114300">
                <a:moveTo>
                  <a:pt x="6644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4464" y="76200"/>
                </a:lnTo>
                <a:lnTo>
                  <a:pt x="664464" y="38100"/>
                </a:lnTo>
                <a:close/>
              </a:path>
              <a:path w="779145" h="114300">
                <a:moveTo>
                  <a:pt x="740664" y="38100"/>
                </a:moveTo>
                <a:lnTo>
                  <a:pt x="683514" y="38100"/>
                </a:lnTo>
                <a:lnTo>
                  <a:pt x="683514" y="76200"/>
                </a:lnTo>
                <a:lnTo>
                  <a:pt x="740664" y="76200"/>
                </a:lnTo>
                <a:lnTo>
                  <a:pt x="778764" y="57150"/>
                </a:lnTo>
                <a:lnTo>
                  <a:pt x="7406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909816" y="1307337"/>
            <a:ext cx="4546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895338" y="1299210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95338" y="1698498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5338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70064" y="12984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47838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77178" y="1429511"/>
            <a:ext cx="518159" cy="114300"/>
          </a:xfrm>
          <a:custGeom>
            <a:avLst/>
            <a:gdLst/>
            <a:ahLst/>
            <a:cxnLst/>
            <a:rect l="l" t="t" r="r" b="b"/>
            <a:pathLst>
              <a:path w="518159" h="114300">
                <a:moveTo>
                  <a:pt x="403860" y="0"/>
                </a:moveTo>
                <a:lnTo>
                  <a:pt x="403860" y="114300"/>
                </a:lnTo>
                <a:lnTo>
                  <a:pt x="480059" y="76200"/>
                </a:lnTo>
                <a:lnTo>
                  <a:pt x="422909" y="76200"/>
                </a:lnTo>
                <a:lnTo>
                  <a:pt x="422909" y="38100"/>
                </a:lnTo>
                <a:lnTo>
                  <a:pt x="480059" y="38100"/>
                </a:lnTo>
                <a:lnTo>
                  <a:pt x="403860" y="0"/>
                </a:lnTo>
                <a:close/>
              </a:path>
              <a:path w="518159" h="114300">
                <a:moveTo>
                  <a:pt x="4038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3860" y="76200"/>
                </a:lnTo>
                <a:lnTo>
                  <a:pt x="403860" y="38100"/>
                </a:lnTo>
                <a:close/>
              </a:path>
              <a:path w="518159" h="114300">
                <a:moveTo>
                  <a:pt x="480059" y="38100"/>
                </a:moveTo>
                <a:lnTo>
                  <a:pt x="422909" y="38100"/>
                </a:lnTo>
                <a:lnTo>
                  <a:pt x="422909" y="76200"/>
                </a:lnTo>
                <a:lnTo>
                  <a:pt x="480059" y="76200"/>
                </a:lnTo>
                <a:lnTo>
                  <a:pt x="518159" y="57150"/>
                </a:lnTo>
                <a:lnTo>
                  <a:pt x="48005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272653" y="1307337"/>
            <a:ext cx="729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8315" algn="l"/>
              </a:tabLst>
            </a:pPr>
            <a:r>
              <a:rPr sz="2200" spc="-5" dirty="0">
                <a:latin typeface="Verdana"/>
                <a:cs typeface="Verdana"/>
              </a:rPr>
              <a:t>1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193785" y="1299210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3785" y="1698498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93785" y="129921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68511" y="12984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74102" y="1429511"/>
            <a:ext cx="520065" cy="114300"/>
          </a:xfrm>
          <a:custGeom>
            <a:avLst/>
            <a:gdLst/>
            <a:ahLst/>
            <a:cxnLst/>
            <a:rect l="l" t="t" r="r" b="b"/>
            <a:pathLst>
              <a:path w="520065" h="114300">
                <a:moveTo>
                  <a:pt x="405384" y="0"/>
                </a:moveTo>
                <a:lnTo>
                  <a:pt x="405384" y="114300"/>
                </a:lnTo>
                <a:lnTo>
                  <a:pt x="481584" y="76200"/>
                </a:lnTo>
                <a:lnTo>
                  <a:pt x="424434" y="76200"/>
                </a:lnTo>
                <a:lnTo>
                  <a:pt x="424434" y="38100"/>
                </a:lnTo>
                <a:lnTo>
                  <a:pt x="481584" y="38100"/>
                </a:lnTo>
                <a:lnTo>
                  <a:pt x="405384" y="0"/>
                </a:lnTo>
                <a:close/>
              </a:path>
              <a:path w="520065" h="114300">
                <a:moveTo>
                  <a:pt x="40538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5384" y="76200"/>
                </a:lnTo>
                <a:lnTo>
                  <a:pt x="405384" y="38100"/>
                </a:lnTo>
                <a:close/>
              </a:path>
              <a:path w="520065" h="114300">
                <a:moveTo>
                  <a:pt x="481584" y="38100"/>
                </a:moveTo>
                <a:lnTo>
                  <a:pt x="424434" y="38100"/>
                </a:lnTo>
                <a:lnTo>
                  <a:pt x="424434" y="76200"/>
                </a:lnTo>
                <a:lnTo>
                  <a:pt x="481584" y="76200"/>
                </a:lnTo>
                <a:lnTo>
                  <a:pt x="519684" y="57150"/>
                </a:lnTo>
                <a:lnTo>
                  <a:pt x="48158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725667" y="2407996"/>
            <a:ext cx="455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4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711190" y="2401061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11190" y="2798826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11190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87440" y="2400300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63690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33950" y="2531364"/>
            <a:ext cx="777240" cy="114300"/>
          </a:xfrm>
          <a:custGeom>
            <a:avLst/>
            <a:gdLst/>
            <a:ahLst/>
            <a:cxnLst/>
            <a:rect l="l" t="t" r="r" b="b"/>
            <a:pathLst>
              <a:path w="777239" h="114300">
                <a:moveTo>
                  <a:pt x="662940" y="0"/>
                </a:moveTo>
                <a:lnTo>
                  <a:pt x="662940" y="114300"/>
                </a:lnTo>
                <a:lnTo>
                  <a:pt x="739140" y="76200"/>
                </a:lnTo>
                <a:lnTo>
                  <a:pt x="681990" y="76200"/>
                </a:lnTo>
                <a:lnTo>
                  <a:pt x="681990" y="38100"/>
                </a:lnTo>
                <a:lnTo>
                  <a:pt x="739140" y="38100"/>
                </a:lnTo>
                <a:lnTo>
                  <a:pt x="662940" y="0"/>
                </a:lnTo>
                <a:close/>
              </a:path>
              <a:path w="777239" h="114300">
                <a:moveTo>
                  <a:pt x="6629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2940" y="76200"/>
                </a:lnTo>
                <a:lnTo>
                  <a:pt x="662940" y="38100"/>
                </a:lnTo>
                <a:close/>
              </a:path>
              <a:path w="777239" h="114300">
                <a:moveTo>
                  <a:pt x="739140" y="38100"/>
                </a:moveTo>
                <a:lnTo>
                  <a:pt x="681990" y="38100"/>
                </a:lnTo>
                <a:lnTo>
                  <a:pt x="681990" y="76200"/>
                </a:lnTo>
                <a:lnTo>
                  <a:pt x="739140" y="76200"/>
                </a:lnTo>
                <a:lnTo>
                  <a:pt x="777240" y="57150"/>
                </a:lnTo>
                <a:lnTo>
                  <a:pt x="73914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937247" y="2407996"/>
            <a:ext cx="9220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  <a:tabLst>
                <a:tab pos="553085" algn="l"/>
              </a:tabLst>
            </a:pPr>
            <a:r>
              <a:rPr sz="2200" spc="-5" dirty="0">
                <a:latin typeface="Verdana"/>
                <a:cs typeface="Verdana"/>
              </a:rPr>
              <a:t>1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922769" y="2401061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22769" y="2798826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22769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97495" y="2400300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73745" y="2401061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4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04609" y="2531364"/>
            <a:ext cx="518159" cy="114300"/>
          </a:xfrm>
          <a:custGeom>
            <a:avLst/>
            <a:gdLst/>
            <a:ahLst/>
            <a:cxnLst/>
            <a:rect l="l" t="t" r="r" b="b"/>
            <a:pathLst>
              <a:path w="518159" h="114300">
                <a:moveTo>
                  <a:pt x="403860" y="0"/>
                </a:moveTo>
                <a:lnTo>
                  <a:pt x="403860" y="114300"/>
                </a:lnTo>
                <a:lnTo>
                  <a:pt x="480059" y="76200"/>
                </a:lnTo>
                <a:lnTo>
                  <a:pt x="422909" y="76200"/>
                </a:lnTo>
                <a:lnTo>
                  <a:pt x="422909" y="38100"/>
                </a:lnTo>
                <a:lnTo>
                  <a:pt x="480059" y="38100"/>
                </a:lnTo>
                <a:lnTo>
                  <a:pt x="403860" y="0"/>
                </a:lnTo>
                <a:close/>
              </a:path>
              <a:path w="518159" h="114300">
                <a:moveTo>
                  <a:pt x="4038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3860" y="76200"/>
                </a:lnTo>
                <a:lnTo>
                  <a:pt x="403860" y="38100"/>
                </a:lnTo>
                <a:close/>
              </a:path>
              <a:path w="518159" h="114300">
                <a:moveTo>
                  <a:pt x="480059" y="38100"/>
                </a:moveTo>
                <a:lnTo>
                  <a:pt x="422909" y="38100"/>
                </a:lnTo>
                <a:lnTo>
                  <a:pt x="422909" y="76200"/>
                </a:lnTo>
                <a:lnTo>
                  <a:pt x="480059" y="76200"/>
                </a:lnTo>
                <a:lnTo>
                  <a:pt x="518159" y="57150"/>
                </a:lnTo>
                <a:lnTo>
                  <a:pt x="48005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759196" y="4165472"/>
            <a:ext cx="4546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4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744717" y="4156709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44717" y="4555997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44717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19444" y="41559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95693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65953" y="4287011"/>
            <a:ext cx="779145" cy="114300"/>
          </a:xfrm>
          <a:custGeom>
            <a:avLst/>
            <a:gdLst/>
            <a:ahLst/>
            <a:cxnLst/>
            <a:rect l="l" t="t" r="r" b="b"/>
            <a:pathLst>
              <a:path w="779145" h="114300">
                <a:moveTo>
                  <a:pt x="664464" y="0"/>
                </a:moveTo>
                <a:lnTo>
                  <a:pt x="664464" y="114300"/>
                </a:lnTo>
                <a:lnTo>
                  <a:pt x="740664" y="76200"/>
                </a:lnTo>
                <a:lnTo>
                  <a:pt x="683514" y="76200"/>
                </a:lnTo>
                <a:lnTo>
                  <a:pt x="683514" y="38100"/>
                </a:lnTo>
                <a:lnTo>
                  <a:pt x="740664" y="38100"/>
                </a:lnTo>
                <a:lnTo>
                  <a:pt x="664464" y="0"/>
                </a:lnTo>
                <a:close/>
              </a:path>
              <a:path w="779145" h="114300">
                <a:moveTo>
                  <a:pt x="66446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4464" y="76200"/>
                </a:lnTo>
                <a:lnTo>
                  <a:pt x="664464" y="38100"/>
                </a:lnTo>
                <a:close/>
              </a:path>
              <a:path w="779145" h="114300">
                <a:moveTo>
                  <a:pt x="740664" y="38100"/>
                </a:moveTo>
                <a:lnTo>
                  <a:pt x="683514" y="38100"/>
                </a:lnTo>
                <a:lnTo>
                  <a:pt x="683514" y="76200"/>
                </a:lnTo>
                <a:lnTo>
                  <a:pt x="740664" y="76200"/>
                </a:lnTo>
                <a:lnTo>
                  <a:pt x="778764" y="57150"/>
                </a:lnTo>
                <a:lnTo>
                  <a:pt x="74066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969252" y="4165472"/>
            <a:ext cx="923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  <a:tabLst>
                <a:tab pos="553720" algn="l"/>
              </a:tabLst>
            </a:pPr>
            <a:r>
              <a:rPr sz="2200" spc="-5" dirty="0">
                <a:latin typeface="Verdana"/>
                <a:cs typeface="Verdana"/>
              </a:rPr>
              <a:t>3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954773" y="4156709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54773" y="4555997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54773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31023" y="4155947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07273" y="415670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36614" y="4287011"/>
            <a:ext cx="518159" cy="114300"/>
          </a:xfrm>
          <a:custGeom>
            <a:avLst/>
            <a:gdLst/>
            <a:ahLst/>
            <a:cxnLst/>
            <a:rect l="l" t="t" r="r" b="b"/>
            <a:pathLst>
              <a:path w="518159" h="114300">
                <a:moveTo>
                  <a:pt x="403860" y="0"/>
                </a:moveTo>
                <a:lnTo>
                  <a:pt x="403860" y="114300"/>
                </a:lnTo>
                <a:lnTo>
                  <a:pt x="480059" y="76200"/>
                </a:lnTo>
                <a:lnTo>
                  <a:pt x="422909" y="76200"/>
                </a:lnTo>
                <a:lnTo>
                  <a:pt x="422909" y="38100"/>
                </a:lnTo>
                <a:lnTo>
                  <a:pt x="480059" y="38100"/>
                </a:lnTo>
                <a:lnTo>
                  <a:pt x="403860" y="0"/>
                </a:lnTo>
                <a:close/>
              </a:path>
              <a:path w="518159" h="114300">
                <a:moveTo>
                  <a:pt x="40386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03860" y="76200"/>
                </a:lnTo>
                <a:lnTo>
                  <a:pt x="403860" y="38100"/>
                </a:lnTo>
                <a:close/>
              </a:path>
              <a:path w="518159" h="114300">
                <a:moveTo>
                  <a:pt x="480059" y="38100"/>
                </a:moveTo>
                <a:lnTo>
                  <a:pt x="422909" y="38100"/>
                </a:lnTo>
                <a:lnTo>
                  <a:pt x="422909" y="76200"/>
                </a:lnTo>
                <a:lnTo>
                  <a:pt x="480059" y="76200"/>
                </a:lnTo>
                <a:lnTo>
                  <a:pt x="518159" y="57150"/>
                </a:lnTo>
                <a:lnTo>
                  <a:pt x="48005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765291" y="2994151"/>
            <a:ext cx="923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  <a:tabLst>
                <a:tab pos="553720" algn="l"/>
              </a:tabLst>
            </a:pPr>
            <a:r>
              <a:rPr sz="2200" spc="-5" dirty="0">
                <a:latin typeface="Verdana"/>
                <a:cs typeface="Verdana"/>
              </a:rPr>
              <a:t>4	^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750814" y="2986277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50814" y="3384041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50814" y="2986277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27064" y="2985516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03314" y="2986277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7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73573" y="3116579"/>
            <a:ext cx="777240" cy="114300"/>
          </a:xfrm>
          <a:custGeom>
            <a:avLst/>
            <a:gdLst/>
            <a:ahLst/>
            <a:cxnLst/>
            <a:rect l="l" t="t" r="r" b="b"/>
            <a:pathLst>
              <a:path w="777239" h="114300">
                <a:moveTo>
                  <a:pt x="662940" y="0"/>
                </a:moveTo>
                <a:lnTo>
                  <a:pt x="662940" y="114300"/>
                </a:lnTo>
                <a:lnTo>
                  <a:pt x="739140" y="76200"/>
                </a:lnTo>
                <a:lnTo>
                  <a:pt x="681990" y="76200"/>
                </a:lnTo>
                <a:lnTo>
                  <a:pt x="681990" y="38100"/>
                </a:lnTo>
                <a:lnTo>
                  <a:pt x="739140" y="38100"/>
                </a:lnTo>
                <a:lnTo>
                  <a:pt x="662940" y="0"/>
                </a:lnTo>
                <a:close/>
              </a:path>
              <a:path w="777239" h="114300">
                <a:moveTo>
                  <a:pt x="6629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2940" y="76200"/>
                </a:lnTo>
                <a:lnTo>
                  <a:pt x="662940" y="38100"/>
                </a:lnTo>
                <a:close/>
              </a:path>
              <a:path w="777239" h="114300">
                <a:moveTo>
                  <a:pt x="739140" y="38100"/>
                </a:moveTo>
                <a:lnTo>
                  <a:pt x="681990" y="38100"/>
                </a:lnTo>
                <a:lnTo>
                  <a:pt x="681990" y="76200"/>
                </a:lnTo>
                <a:lnTo>
                  <a:pt x="739140" y="76200"/>
                </a:lnTo>
                <a:lnTo>
                  <a:pt x="777240" y="57150"/>
                </a:lnTo>
                <a:lnTo>
                  <a:pt x="73914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1512" y="5156200"/>
            <a:ext cx="790575" cy="0"/>
          </a:xfrm>
          <a:custGeom>
            <a:avLst/>
            <a:gdLst/>
            <a:ahLst/>
            <a:cxnLst/>
            <a:rect l="l" t="t" r="r" b="b"/>
            <a:pathLst>
              <a:path w="790575">
                <a:moveTo>
                  <a:pt x="0" y="0"/>
                </a:moveTo>
                <a:lnTo>
                  <a:pt x="790511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1512" y="5888037"/>
            <a:ext cx="790575" cy="0"/>
          </a:xfrm>
          <a:custGeom>
            <a:avLst/>
            <a:gdLst/>
            <a:ahLst/>
            <a:cxnLst/>
            <a:rect l="l" t="t" r="r" b="b"/>
            <a:pathLst>
              <a:path w="790575">
                <a:moveTo>
                  <a:pt x="0" y="0"/>
                </a:moveTo>
                <a:lnTo>
                  <a:pt x="790511" y="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5800" y="3733800"/>
            <a:ext cx="0" cy="2900680"/>
          </a:xfrm>
          <a:custGeom>
            <a:avLst/>
            <a:gdLst/>
            <a:ahLst/>
            <a:cxnLst/>
            <a:rect l="l" t="t" r="r" b="b"/>
            <a:pathLst>
              <a:path h="2900679">
                <a:moveTo>
                  <a:pt x="0" y="0"/>
                </a:moveTo>
                <a:lnTo>
                  <a:pt x="0" y="290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47800" y="3733800"/>
            <a:ext cx="0" cy="2900680"/>
          </a:xfrm>
          <a:custGeom>
            <a:avLst/>
            <a:gdLst/>
            <a:ahLst/>
            <a:cxnLst/>
            <a:rect l="l" t="t" r="r" b="b"/>
            <a:pathLst>
              <a:path h="2900679">
                <a:moveTo>
                  <a:pt x="0" y="0"/>
                </a:moveTo>
                <a:lnTo>
                  <a:pt x="0" y="2900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1512" y="6619875"/>
            <a:ext cx="790575" cy="0"/>
          </a:xfrm>
          <a:custGeom>
            <a:avLst/>
            <a:gdLst/>
            <a:ahLst/>
            <a:cxnLst/>
            <a:rect l="l" t="t" r="r" b="b"/>
            <a:pathLst>
              <a:path w="790575">
                <a:moveTo>
                  <a:pt x="0" y="0"/>
                </a:moveTo>
                <a:lnTo>
                  <a:pt x="7905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5299328" y="5848908"/>
            <a:ext cx="308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拓扑排序序列产生过程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276600" y="1267967"/>
            <a:ext cx="393700" cy="433070"/>
          </a:xfrm>
          <a:custGeom>
            <a:avLst/>
            <a:gdLst/>
            <a:ahLst/>
            <a:cxnLst/>
            <a:rect l="l" t="t" r="r" b="b"/>
            <a:pathLst>
              <a:path w="393700" h="433069">
                <a:moveTo>
                  <a:pt x="0" y="432815"/>
                </a:moveTo>
                <a:lnTo>
                  <a:pt x="393191" y="432815"/>
                </a:lnTo>
                <a:lnTo>
                  <a:pt x="3931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3373373" y="1293622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C0000"/>
                </a:solidFill>
                <a:latin typeface="Verdana"/>
                <a:cs typeface="Verdana"/>
              </a:rPr>
              <a:t>0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276600" y="2205227"/>
            <a:ext cx="393700" cy="71755"/>
          </a:xfrm>
          <a:custGeom>
            <a:avLst/>
            <a:gdLst/>
            <a:ahLst/>
            <a:cxnLst/>
            <a:rect l="l" t="t" r="r" b="b"/>
            <a:pathLst>
              <a:path w="393700" h="71755">
                <a:moveTo>
                  <a:pt x="0" y="71627"/>
                </a:moveTo>
                <a:lnTo>
                  <a:pt x="393191" y="71627"/>
                </a:lnTo>
                <a:lnTo>
                  <a:pt x="393191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3386073" y="1881277"/>
            <a:ext cx="177800" cy="3390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649979" y="2421635"/>
            <a:ext cx="20320" cy="431800"/>
          </a:xfrm>
          <a:custGeom>
            <a:avLst/>
            <a:gdLst/>
            <a:ahLst/>
            <a:cxnLst/>
            <a:rect l="l" t="t" r="r" b="b"/>
            <a:pathLst>
              <a:path w="20320" h="431800">
                <a:moveTo>
                  <a:pt x="0" y="431291"/>
                </a:moveTo>
                <a:lnTo>
                  <a:pt x="19812" y="431291"/>
                </a:lnTo>
                <a:lnTo>
                  <a:pt x="19812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3386073" y="2457603"/>
            <a:ext cx="177800" cy="3390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660647" y="2997707"/>
            <a:ext cx="9525" cy="431800"/>
          </a:xfrm>
          <a:custGeom>
            <a:avLst/>
            <a:gdLst/>
            <a:ahLst/>
            <a:cxnLst/>
            <a:rect l="l" t="t" r="r" b="b"/>
            <a:pathLst>
              <a:path w="9525" h="431800">
                <a:moveTo>
                  <a:pt x="0" y="431291"/>
                </a:moveTo>
                <a:lnTo>
                  <a:pt x="9143" y="431291"/>
                </a:lnTo>
                <a:lnTo>
                  <a:pt x="9143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3386073" y="3034056"/>
            <a:ext cx="177800" cy="3390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240023" y="3573779"/>
            <a:ext cx="394970" cy="431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95"/>
              </a:spcBef>
            </a:pPr>
            <a:r>
              <a:rPr sz="2200" spc="-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868929" y="4175201"/>
            <a:ext cx="765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0059" algn="l"/>
              </a:tabLst>
            </a:pPr>
            <a:r>
              <a:rPr sz="3300" spc="-7" baseline="1262" dirty="0">
                <a:latin typeface="Verdana"/>
                <a:cs typeface="Verdana"/>
              </a:rPr>
              <a:t>5	</a:t>
            </a:r>
            <a:r>
              <a:rPr sz="2200" spc="-5" dirty="0">
                <a:solidFill>
                  <a:srgbClr val="C00000"/>
                </a:solidFill>
                <a:latin typeface="Verdana"/>
                <a:cs typeface="Verdana"/>
              </a:rPr>
              <a:t>0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196083" y="5300471"/>
            <a:ext cx="1524000" cy="457200"/>
          </a:xfrm>
          <a:prstGeom prst="rect">
            <a:avLst/>
          </a:prstGeom>
          <a:solidFill>
            <a:srgbClr val="A2B1C1"/>
          </a:solidFill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输出</a:t>
            </a:r>
            <a:r>
              <a:rPr sz="2400" b="1" spc="-5" dirty="0">
                <a:solidFill>
                  <a:srgbClr val="CC0000"/>
                </a:solidFill>
                <a:latin typeface="微软雅黑"/>
                <a:cs typeface="微软雅黑"/>
              </a:rPr>
              <a:t>：</a:t>
            </a:r>
            <a:r>
              <a:rPr sz="2400" b="1" spc="-5" dirty="0">
                <a:solidFill>
                  <a:srgbClr val="CC0000"/>
                </a:solidFill>
                <a:latin typeface="Arial Narrow"/>
                <a:cs typeface="Arial Narrow"/>
              </a:rPr>
              <a:t>v</a:t>
            </a:r>
            <a:r>
              <a:rPr sz="2400" b="1" spc="-7" baseline="-20833" dirty="0">
                <a:solidFill>
                  <a:srgbClr val="CC0000"/>
                </a:solidFill>
                <a:latin typeface="Arial Narrow"/>
                <a:cs typeface="Arial Narrow"/>
              </a:rPr>
              <a:t>1</a:t>
            </a:r>
            <a:endParaRPr sz="2400" baseline="-20833">
              <a:latin typeface="Arial Narrow"/>
              <a:cs typeface="Arial Narrow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930249" y="6048980"/>
            <a:ext cx="226060" cy="43243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Verdana"/>
                <a:cs typeface="Verdana"/>
              </a:rPr>
              <a:t>0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265932" y="2997707"/>
            <a:ext cx="394970" cy="431800"/>
          </a:xfrm>
          <a:custGeom>
            <a:avLst/>
            <a:gdLst/>
            <a:ahLst/>
            <a:cxnLst/>
            <a:rect l="l" t="t" r="r" b="b"/>
            <a:pathLst>
              <a:path w="394970" h="431800">
                <a:moveTo>
                  <a:pt x="0" y="431291"/>
                </a:moveTo>
                <a:lnTo>
                  <a:pt x="394715" y="431291"/>
                </a:lnTo>
                <a:lnTo>
                  <a:pt x="394715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3362325" y="3022854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00000"/>
                </a:solidFill>
                <a:latin typeface="Verdana"/>
                <a:cs typeface="Verdana"/>
              </a:rPr>
              <a:t>0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5904" y="6083808"/>
            <a:ext cx="576580" cy="5219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95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255264" y="2421635"/>
            <a:ext cx="394970" cy="431800"/>
          </a:xfrm>
          <a:custGeom>
            <a:avLst/>
            <a:gdLst/>
            <a:ahLst/>
            <a:cxnLst/>
            <a:rect l="l" t="t" r="r" b="b"/>
            <a:pathLst>
              <a:path w="394970" h="431800">
                <a:moveTo>
                  <a:pt x="0" y="431291"/>
                </a:moveTo>
                <a:lnTo>
                  <a:pt x="394715" y="431291"/>
                </a:lnTo>
                <a:lnTo>
                  <a:pt x="394715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3352546" y="2446400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00000"/>
                </a:solidFill>
                <a:latin typeface="Verdana"/>
                <a:cs typeface="Verdana"/>
              </a:rPr>
              <a:t>0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55904" y="5341620"/>
            <a:ext cx="576580" cy="4953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276600" y="1773935"/>
            <a:ext cx="393700" cy="431800"/>
          </a:xfrm>
          <a:custGeom>
            <a:avLst/>
            <a:gdLst/>
            <a:ahLst/>
            <a:cxnLst/>
            <a:rect l="l" t="t" r="r" b="b"/>
            <a:pathLst>
              <a:path w="393700" h="431800">
                <a:moveTo>
                  <a:pt x="0" y="431291"/>
                </a:moveTo>
                <a:lnTo>
                  <a:pt x="393191" y="431291"/>
                </a:lnTo>
                <a:lnTo>
                  <a:pt x="393191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3373373" y="1798700"/>
            <a:ext cx="203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00000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206751" y="4797552"/>
            <a:ext cx="1524000" cy="457200"/>
          </a:xfrm>
          <a:prstGeom prst="rect">
            <a:avLst/>
          </a:prstGeom>
          <a:solidFill>
            <a:srgbClr val="A2B1C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b="1" spc="5" dirty="0">
                <a:solidFill>
                  <a:srgbClr val="CC0000"/>
                </a:solidFill>
                <a:latin typeface="微软雅黑"/>
                <a:cs typeface="微软雅黑"/>
              </a:rPr>
              <a:t>输出</a:t>
            </a: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：</a:t>
            </a:r>
            <a:r>
              <a:rPr sz="2400" b="1" dirty="0">
                <a:solidFill>
                  <a:srgbClr val="CC0000"/>
                </a:solidFill>
                <a:latin typeface="Arial Narrow"/>
                <a:cs typeface="Arial Narrow"/>
              </a:rPr>
              <a:t>v6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5" name="object 14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056131"/>
            <a:ext cx="845058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7080">
              <a:lnSpc>
                <a:spcPct val="1501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对 工 程 人 们 关 心 两 类 问 题 ：  </a:t>
            </a:r>
            <a:r>
              <a:rPr sz="2400" b="1" spc="-275" dirty="0">
                <a:latin typeface="微软雅黑"/>
                <a:cs typeface="微软雅黑"/>
              </a:rPr>
              <a:t>1</a:t>
            </a:r>
            <a:r>
              <a:rPr sz="2400" b="1" spc="10" dirty="0">
                <a:latin typeface="微软雅黑"/>
                <a:cs typeface="微软雅黑"/>
              </a:rPr>
              <a:t>）工程能否顺序进行，即工程流程是</a:t>
            </a:r>
            <a:r>
              <a:rPr sz="2400" b="1" spc="15" dirty="0">
                <a:latin typeface="微软雅黑"/>
                <a:cs typeface="微软雅黑"/>
              </a:rPr>
              <a:t>否</a:t>
            </a:r>
            <a:r>
              <a:rPr sz="2400" b="1" spc="10" dirty="0">
                <a:latin typeface="微软雅黑"/>
                <a:cs typeface="微软雅黑"/>
              </a:rPr>
              <a:t>“合理”</a:t>
            </a:r>
            <a:r>
              <a:rPr sz="2400" b="1" spc="-395" dirty="0">
                <a:latin typeface="微软雅黑"/>
                <a:cs typeface="微软雅黑"/>
              </a:rPr>
              <a:t>(AOV</a:t>
            </a:r>
            <a:r>
              <a:rPr sz="2400" b="1" spc="10" dirty="0">
                <a:latin typeface="微软雅黑"/>
                <a:cs typeface="微软雅黑"/>
              </a:rPr>
              <a:t>网</a:t>
            </a:r>
            <a:r>
              <a:rPr sz="2400" b="1" spc="260" dirty="0">
                <a:latin typeface="微软雅黑"/>
                <a:cs typeface="微软雅黑"/>
              </a:rPr>
              <a:t>)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275" dirty="0">
                <a:latin typeface="微软雅黑"/>
                <a:cs typeface="微软雅黑"/>
              </a:rPr>
              <a:t>2</a:t>
            </a:r>
            <a:r>
              <a:rPr sz="2400" b="1" spc="10" dirty="0">
                <a:latin typeface="微软雅黑"/>
                <a:cs typeface="微软雅黑"/>
              </a:rPr>
              <a:t>）完成整项工程至少需要多少时间，影响工程进度的是哪些关 键子工程？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9855" y="4997196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286512" y="0"/>
                </a:moveTo>
                <a:lnTo>
                  <a:pt x="240036" y="3638"/>
                </a:lnTo>
                <a:lnTo>
                  <a:pt x="195949" y="14173"/>
                </a:lnTo>
                <a:lnTo>
                  <a:pt x="154840" y="31032"/>
                </a:lnTo>
                <a:lnTo>
                  <a:pt x="117299" y="53644"/>
                </a:lnTo>
                <a:lnTo>
                  <a:pt x="83915" y="81438"/>
                </a:lnTo>
                <a:lnTo>
                  <a:pt x="55278" y="113842"/>
                </a:lnTo>
                <a:lnTo>
                  <a:pt x="31978" y="150285"/>
                </a:lnTo>
                <a:lnTo>
                  <a:pt x="14606" y="190195"/>
                </a:lnTo>
                <a:lnTo>
                  <a:pt x="3749" y="233000"/>
                </a:lnTo>
                <a:lnTo>
                  <a:pt x="0" y="278129"/>
                </a:lnTo>
                <a:lnTo>
                  <a:pt x="3749" y="323259"/>
                </a:lnTo>
                <a:lnTo>
                  <a:pt x="14606" y="366064"/>
                </a:lnTo>
                <a:lnTo>
                  <a:pt x="31978" y="405974"/>
                </a:lnTo>
                <a:lnTo>
                  <a:pt x="55278" y="442417"/>
                </a:lnTo>
                <a:lnTo>
                  <a:pt x="83915" y="474821"/>
                </a:lnTo>
                <a:lnTo>
                  <a:pt x="117299" y="502615"/>
                </a:lnTo>
                <a:lnTo>
                  <a:pt x="154840" y="525227"/>
                </a:lnTo>
                <a:lnTo>
                  <a:pt x="195949" y="542086"/>
                </a:lnTo>
                <a:lnTo>
                  <a:pt x="240036" y="552621"/>
                </a:lnTo>
                <a:lnTo>
                  <a:pt x="286512" y="556259"/>
                </a:lnTo>
                <a:lnTo>
                  <a:pt x="332987" y="552621"/>
                </a:lnTo>
                <a:lnTo>
                  <a:pt x="377074" y="542086"/>
                </a:lnTo>
                <a:lnTo>
                  <a:pt x="418183" y="525227"/>
                </a:lnTo>
                <a:lnTo>
                  <a:pt x="455724" y="502615"/>
                </a:lnTo>
                <a:lnTo>
                  <a:pt x="489108" y="474821"/>
                </a:lnTo>
                <a:lnTo>
                  <a:pt x="517745" y="442417"/>
                </a:lnTo>
                <a:lnTo>
                  <a:pt x="541045" y="405974"/>
                </a:lnTo>
                <a:lnTo>
                  <a:pt x="558417" y="366064"/>
                </a:lnTo>
                <a:lnTo>
                  <a:pt x="569274" y="323259"/>
                </a:lnTo>
                <a:lnTo>
                  <a:pt x="573024" y="278129"/>
                </a:lnTo>
                <a:lnTo>
                  <a:pt x="569274" y="233000"/>
                </a:lnTo>
                <a:lnTo>
                  <a:pt x="558417" y="190195"/>
                </a:lnTo>
                <a:lnTo>
                  <a:pt x="541045" y="150285"/>
                </a:lnTo>
                <a:lnTo>
                  <a:pt x="517745" y="113842"/>
                </a:lnTo>
                <a:lnTo>
                  <a:pt x="489108" y="81438"/>
                </a:lnTo>
                <a:lnTo>
                  <a:pt x="455724" y="53644"/>
                </a:lnTo>
                <a:lnTo>
                  <a:pt x="418183" y="31032"/>
                </a:lnTo>
                <a:lnTo>
                  <a:pt x="377074" y="14173"/>
                </a:lnTo>
                <a:lnTo>
                  <a:pt x="332987" y="363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855" y="4997196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278129"/>
                </a:moveTo>
                <a:lnTo>
                  <a:pt x="3749" y="233000"/>
                </a:lnTo>
                <a:lnTo>
                  <a:pt x="14606" y="190195"/>
                </a:lnTo>
                <a:lnTo>
                  <a:pt x="31978" y="150285"/>
                </a:lnTo>
                <a:lnTo>
                  <a:pt x="55278" y="113842"/>
                </a:lnTo>
                <a:lnTo>
                  <a:pt x="83915" y="81438"/>
                </a:lnTo>
                <a:lnTo>
                  <a:pt x="117299" y="53644"/>
                </a:lnTo>
                <a:lnTo>
                  <a:pt x="154840" y="31032"/>
                </a:lnTo>
                <a:lnTo>
                  <a:pt x="195949" y="14173"/>
                </a:lnTo>
                <a:lnTo>
                  <a:pt x="240036" y="3638"/>
                </a:lnTo>
                <a:lnTo>
                  <a:pt x="286512" y="0"/>
                </a:lnTo>
                <a:lnTo>
                  <a:pt x="332987" y="3638"/>
                </a:lnTo>
                <a:lnTo>
                  <a:pt x="377074" y="14173"/>
                </a:lnTo>
                <a:lnTo>
                  <a:pt x="418183" y="31032"/>
                </a:lnTo>
                <a:lnTo>
                  <a:pt x="455724" y="53644"/>
                </a:lnTo>
                <a:lnTo>
                  <a:pt x="489108" y="81438"/>
                </a:lnTo>
                <a:lnTo>
                  <a:pt x="517745" y="113842"/>
                </a:lnTo>
                <a:lnTo>
                  <a:pt x="541045" y="150285"/>
                </a:lnTo>
                <a:lnTo>
                  <a:pt x="558417" y="190195"/>
                </a:lnTo>
                <a:lnTo>
                  <a:pt x="569274" y="233000"/>
                </a:lnTo>
                <a:lnTo>
                  <a:pt x="573024" y="278129"/>
                </a:lnTo>
                <a:lnTo>
                  <a:pt x="569274" y="323259"/>
                </a:lnTo>
                <a:lnTo>
                  <a:pt x="558417" y="366064"/>
                </a:lnTo>
                <a:lnTo>
                  <a:pt x="541045" y="405974"/>
                </a:lnTo>
                <a:lnTo>
                  <a:pt x="517745" y="442417"/>
                </a:lnTo>
                <a:lnTo>
                  <a:pt x="489108" y="474821"/>
                </a:lnTo>
                <a:lnTo>
                  <a:pt x="455724" y="502615"/>
                </a:lnTo>
                <a:lnTo>
                  <a:pt x="418183" y="525227"/>
                </a:lnTo>
                <a:lnTo>
                  <a:pt x="377074" y="542086"/>
                </a:lnTo>
                <a:lnTo>
                  <a:pt x="332987" y="552621"/>
                </a:lnTo>
                <a:lnTo>
                  <a:pt x="286512" y="556259"/>
                </a:lnTo>
                <a:lnTo>
                  <a:pt x="240036" y="552621"/>
                </a:lnTo>
                <a:lnTo>
                  <a:pt x="195949" y="542086"/>
                </a:lnTo>
                <a:lnTo>
                  <a:pt x="154840" y="525227"/>
                </a:lnTo>
                <a:lnTo>
                  <a:pt x="117299" y="502615"/>
                </a:lnTo>
                <a:lnTo>
                  <a:pt x="83915" y="474821"/>
                </a:lnTo>
                <a:lnTo>
                  <a:pt x="55278" y="442417"/>
                </a:lnTo>
                <a:lnTo>
                  <a:pt x="31978" y="405974"/>
                </a:lnTo>
                <a:lnTo>
                  <a:pt x="14606" y="366064"/>
                </a:lnTo>
                <a:lnTo>
                  <a:pt x="3749" y="323259"/>
                </a:lnTo>
                <a:lnTo>
                  <a:pt x="0" y="27812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8795" y="4104132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30"/>
                </a:lnTo>
                <a:lnTo>
                  <a:pt x="3760" y="323228"/>
                </a:lnTo>
                <a:lnTo>
                  <a:pt x="14648" y="366016"/>
                </a:lnTo>
                <a:lnTo>
                  <a:pt x="32071" y="405918"/>
                </a:lnTo>
                <a:lnTo>
                  <a:pt x="55437" y="442362"/>
                </a:lnTo>
                <a:lnTo>
                  <a:pt x="84153" y="474773"/>
                </a:lnTo>
                <a:lnTo>
                  <a:pt x="117628" y="502578"/>
                </a:lnTo>
                <a:lnTo>
                  <a:pt x="155270" y="525203"/>
                </a:lnTo>
                <a:lnTo>
                  <a:pt x="196486" y="542074"/>
                </a:lnTo>
                <a:lnTo>
                  <a:pt x="240684" y="552618"/>
                </a:lnTo>
                <a:lnTo>
                  <a:pt x="287274" y="556260"/>
                </a:lnTo>
                <a:lnTo>
                  <a:pt x="333863" y="552618"/>
                </a:lnTo>
                <a:lnTo>
                  <a:pt x="378061" y="542074"/>
                </a:lnTo>
                <a:lnTo>
                  <a:pt x="419277" y="525203"/>
                </a:lnTo>
                <a:lnTo>
                  <a:pt x="456919" y="502578"/>
                </a:lnTo>
                <a:lnTo>
                  <a:pt x="490394" y="474773"/>
                </a:lnTo>
                <a:lnTo>
                  <a:pt x="519110" y="442362"/>
                </a:lnTo>
                <a:lnTo>
                  <a:pt x="542476" y="405918"/>
                </a:lnTo>
                <a:lnTo>
                  <a:pt x="559899" y="366016"/>
                </a:lnTo>
                <a:lnTo>
                  <a:pt x="570787" y="323228"/>
                </a:lnTo>
                <a:lnTo>
                  <a:pt x="574548" y="278130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8795" y="4104132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30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30"/>
                </a:lnTo>
                <a:lnTo>
                  <a:pt x="570787" y="323228"/>
                </a:lnTo>
                <a:lnTo>
                  <a:pt x="559899" y="366016"/>
                </a:lnTo>
                <a:lnTo>
                  <a:pt x="542476" y="405918"/>
                </a:lnTo>
                <a:lnTo>
                  <a:pt x="519110" y="442362"/>
                </a:lnTo>
                <a:lnTo>
                  <a:pt x="490394" y="474773"/>
                </a:lnTo>
                <a:lnTo>
                  <a:pt x="456919" y="502578"/>
                </a:lnTo>
                <a:lnTo>
                  <a:pt x="419277" y="525203"/>
                </a:lnTo>
                <a:lnTo>
                  <a:pt x="378061" y="542074"/>
                </a:lnTo>
                <a:lnTo>
                  <a:pt x="333863" y="552618"/>
                </a:lnTo>
                <a:lnTo>
                  <a:pt x="287274" y="556260"/>
                </a:lnTo>
                <a:lnTo>
                  <a:pt x="240684" y="552618"/>
                </a:lnTo>
                <a:lnTo>
                  <a:pt x="196486" y="542074"/>
                </a:lnTo>
                <a:lnTo>
                  <a:pt x="155270" y="525203"/>
                </a:lnTo>
                <a:lnTo>
                  <a:pt x="117628" y="502578"/>
                </a:lnTo>
                <a:lnTo>
                  <a:pt x="84153" y="474773"/>
                </a:lnTo>
                <a:lnTo>
                  <a:pt x="55437" y="442362"/>
                </a:lnTo>
                <a:lnTo>
                  <a:pt x="32071" y="405918"/>
                </a:lnTo>
                <a:lnTo>
                  <a:pt x="14648" y="366016"/>
                </a:lnTo>
                <a:lnTo>
                  <a:pt x="3760" y="323228"/>
                </a:lnTo>
                <a:lnTo>
                  <a:pt x="0" y="27813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6745" y="4195064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1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5403" y="4102608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30"/>
                </a:lnTo>
                <a:lnTo>
                  <a:pt x="3760" y="323228"/>
                </a:lnTo>
                <a:lnTo>
                  <a:pt x="14648" y="366016"/>
                </a:lnTo>
                <a:lnTo>
                  <a:pt x="32071" y="405918"/>
                </a:lnTo>
                <a:lnTo>
                  <a:pt x="55437" y="442362"/>
                </a:lnTo>
                <a:lnTo>
                  <a:pt x="84153" y="474773"/>
                </a:lnTo>
                <a:lnTo>
                  <a:pt x="117628" y="502578"/>
                </a:lnTo>
                <a:lnTo>
                  <a:pt x="155270" y="525203"/>
                </a:lnTo>
                <a:lnTo>
                  <a:pt x="196486" y="542074"/>
                </a:lnTo>
                <a:lnTo>
                  <a:pt x="240684" y="552618"/>
                </a:lnTo>
                <a:lnTo>
                  <a:pt x="287274" y="556260"/>
                </a:lnTo>
                <a:lnTo>
                  <a:pt x="333863" y="552618"/>
                </a:lnTo>
                <a:lnTo>
                  <a:pt x="378061" y="542074"/>
                </a:lnTo>
                <a:lnTo>
                  <a:pt x="419277" y="525203"/>
                </a:lnTo>
                <a:lnTo>
                  <a:pt x="456919" y="502578"/>
                </a:lnTo>
                <a:lnTo>
                  <a:pt x="490394" y="474773"/>
                </a:lnTo>
                <a:lnTo>
                  <a:pt x="519110" y="442362"/>
                </a:lnTo>
                <a:lnTo>
                  <a:pt x="542476" y="405918"/>
                </a:lnTo>
                <a:lnTo>
                  <a:pt x="559899" y="366016"/>
                </a:lnTo>
                <a:lnTo>
                  <a:pt x="570787" y="323228"/>
                </a:lnTo>
                <a:lnTo>
                  <a:pt x="574548" y="278130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5403" y="4102608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30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30"/>
                </a:lnTo>
                <a:lnTo>
                  <a:pt x="570787" y="323228"/>
                </a:lnTo>
                <a:lnTo>
                  <a:pt x="559899" y="366016"/>
                </a:lnTo>
                <a:lnTo>
                  <a:pt x="542476" y="405918"/>
                </a:lnTo>
                <a:lnTo>
                  <a:pt x="519110" y="442362"/>
                </a:lnTo>
                <a:lnTo>
                  <a:pt x="490394" y="474773"/>
                </a:lnTo>
                <a:lnTo>
                  <a:pt x="456919" y="502578"/>
                </a:lnTo>
                <a:lnTo>
                  <a:pt x="419277" y="525203"/>
                </a:lnTo>
                <a:lnTo>
                  <a:pt x="378061" y="542074"/>
                </a:lnTo>
                <a:lnTo>
                  <a:pt x="333863" y="552618"/>
                </a:lnTo>
                <a:lnTo>
                  <a:pt x="287274" y="556260"/>
                </a:lnTo>
                <a:lnTo>
                  <a:pt x="240684" y="552618"/>
                </a:lnTo>
                <a:lnTo>
                  <a:pt x="196486" y="542074"/>
                </a:lnTo>
                <a:lnTo>
                  <a:pt x="155270" y="525203"/>
                </a:lnTo>
                <a:lnTo>
                  <a:pt x="117628" y="502578"/>
                </a:lnTo>
                <a:lnTo>
                  <a:pt x="84153" y="474773"/>
                </a:lnTo>
                <a:lnTo>
                  <a:pt x="55437" y="442362"/>
                </a:lnTo>
                <a:lnTo>
                  <a:pt x="32071" y="405918"/>
                </a:lnTo>
                <a:lnTo>
                  <a:pt x="14648" y="366016"/>
                </a:lnTo>
                <a:lnTo>
                  <a:pt x="3760" y="323228"/>
                </a:lnTo>
                <a:lnTo>
                  <a:pt x="0" y="27813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5385" y="4190745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4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92011" y="4104132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30"/>
                </a:lnTo>
                <a:lnTo>
                  <a:pt x="3760" y="323228"/>
                </a:lnTo>
                <a:lnTo>
                  <a:pt x="14648" y="366016"/>
                </a:lnTo>
                <a:lnTo>
                  <a:pt x="32071" y="405918"/>
                </a:lnTo>
                <a:lnTo>
                  <a:pt x="55437" y="442362"/>
                </a:lnTo>
                <a:lnTo>
                  <a:pt x="84153" y="474773"/>
                </a:lnTo>
                <a:lnTo>
                  <a:pt x="117628" y="502578"/>
                </a:lnTo>
                <a:lnTo>
                  <a:pt x="155270" y="525203"/>
                </a:lnTo>
                <a:lnTo>
                  <a:pt x="196486" y="542074"/>
                </a:lnTo>
                <a:lnTo>
                  <a:pt x="240684" y="552618"/>
                </a:lnTo>
                <a:lnTo>
                  <a:pt x="287274" y="556260"/>
                </a:lnTo>
                <a:lnTo>
                  <a:pt x="333863" y="552618"/>
                </a:lnTo>
                <a:lnTo>
                  <a:pt x="378061" y="542074"/>
                </a:lnTo>
                <a:lnTo>
                  <a:pt x="419277" y="525203"/>
                </a:lnTo>
                <a:lnTo>
                  <a:pt x="456919" y="502578"/>
                </a:lnTo>
                <a:lnTo>
                  <a:pt x="490394" y="474773"/>
                </a:lnTo>
                <a:lnTo>
                  <a:pt x="519110" y="442362"/>
                </a:lnTo>
                <a:lnTo>
                  <a:pt x="542476" y="405918"/>
                </a:lnTo>
                <a:lnTo>
                  <a:pt x="559899" y="366016"/>
                </a:lnTo>
                <a:lnTo>
                  <a:pt x="570787" y="323228"/>
                </a:lnTo>
                <a:lnTo>
                  <a:pt x="574548" y="278130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011" y="4104132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30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30"/>
                </a:lnTo>
                <a:lnTo>
                  <a:pt x="570787" y="323228"/>
                </a:lnTo>
                <a:lnTo>
                  <a:pt x="559899" y="366016"/>
                </a:lnTo>
                <a:lnTo>
                  <a:pt x="542476" y="405918"/>
                </a:lnTo>
                <a:lnTo>
                  <a:pt x="519110" y="442362"/>
                </a:lnTo>
                <a:lnTo>
                  <a:pt x="490394" y="474773"/>
                </a:lnTo>
                <a:lnTo>
                  <a:pt x="456919" y="502578"/>
                </a:lnTo>
                <a:lnTo>
                  <a:pt x="419277" y="525203"/>
                </a:lnTo>
                <a:lnTo>
                  <a:pt x="378061" y="542074"/>
                </a:lnTo>
                <a:lnTo>
                  <a:pt x="333863" y="552618"/>
                </a:lnTo>
                <a:lnTo>
                  <a:pt x="287274" y="556260"/>
                </a:lnTo>
                <a:lnTo>
                  <a:pt x="240684" y="552618"/>
                </a:lnTo>
                <a:lnTo>
                  <a:pt x="196486" y="542074"/>
                </a:lnTo>
                <a:lnTo>
                  <a:pt x="155270" y="525203"/>
                </a:lnTo>
                <a:lnTo>
                  <a:pt x="117628" y="502578"/>
                </a:lnTo>
                <a:lnTo>
                  <a:pt x="84153" y="474773"/>
                </a:lnTo>
                <a:lnTo>
                  <a:pt x="55437" y="442362"/>
                </a:lnTo>
                <a:lnTo>
                  <a:pt x="32071" y="405918"/>
                </a:lnTo>
                <a:lnTo>
                  <a:pt x="14648" y="366016"/>
                </a:lnTo>
                <a:lnTo>
                  <a:pt x="3760" y="323228"/>
                </a:lnTo>
                <a:lnTo>
                  <a:pt x="0" y="27813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00470" y="4195064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6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36464" y="3211067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286512" y="0"/>
                </a:moveTo>
                <a:lnTo>
                  <a:pt x="240036" y="3638"/>
                </a:lnTo>
                <a:lnTo>
                  <a:pt x="195949" y="14173"/>
                </a:lnTo>
                <a:lnTo>
                  <a:pt x="154840" y="31032"/>
                </a:lnTo>
                <a:lnTo>
                  <a:pt x="117299" y="53644"/>
                </a:lnTo>
                <a:lnTo>
                  <a:pt x="83915" y="81438"/>
                </a:lnTo>
                <a:lnTo>
                  <a:pt x="55278" y="113842"/>
                </a:lnTo>
                <a:lnTo>
                  <a:pt x="31978" y="150285"/>
                </a:lnTo>
                <a:lnTo>
                  <a:pt x="14606" y="190195"/>
                </a:lnTo>
                <a:lnTo>
                  <a:pt x="3749" y="233000"/>
                </a:lnTo>
                <a:lnTo>
                  <a:pt x="0" y="278129"/>
                </a:lnTo>
                <a:lnTo>
                  <a:pt x="3749" y="323259"/>
                </a:lnTo>
                <a:lnTo>
                  <a:pt x="14606" y="366064"/>
                </a:lnTo>
                <a:lnTo>
                  <a:pt x="31978" y="405974"/>
                </a:lnTo>
                <a:lnTo>
                  <a:pt x="55278" y="442417"/>
                </a:lnTo>
                <a:lnTo>
                  <a:pt x="83915" y="474821"/>
                </a:lnTo>
                <a:lnTo>
                  <a:pt x="117299" y="502615"/>
                </a:lnTo>
                <a:lnTo>
                  <a:pt x="154840" y="525227"/>
                </a:lnTo>
                <a:lnTo>
                  <a:pt x="195949" y="542086"/>
                </a:lnTo>
                <a:lnTo>
                  <a:pt x="240036" y="552621"/>
                </a:lnTo>
                <a:lnTo>
                  <a:pt x="286512" y="556259"/>
                </a:lnTo>
                <a:lnTo>
                  <a:pt x="332987" y="552621"/>
                </a:lnTo>
                <a:lnTo>
                  <a:pt x="377074" y="542086"/>
                </a:lnTo>
                <a:lnTo>
                  <a:pt x="418183" y="525227"/>
                </a:lnTo>
                <a:lnTo>
                  <a:pt x="455724" y="502615"/>
                </a:lnTo>
                <a:lnTo>
                  <a:pt x="489108" y="474821"/>
                </a:lnTo>
                <a:lnTo>
                  <a:pt x="517745" y="442417"/>
                </a:lnTo>
                <a:lnTo>
                  <a:pt x="541045" y="405974"/>
                </a:lnTo>
                <a:lnTo>
                  <a:pt x="558417" y="366064"/>
                </a:lnTo>
                <a:lnTo>
                  <a:pt x="569274" y="323259"/>
                </a:lnTo>
                <a:lnTo>
                  <a:pt x="573024" y="278129"/>
                </a:lnTo>
                <a:lnTo>
                  <a:pt x="569274" y="233000"/>
                </a:lnTo>
                <a:lnTo>
                  <a:pt x="558417" y="190195"/>
                </a:lnTo>
                <a:lnTo>
                  <a:pt x="541045" y="150285"/>
                </a:lnTo>
                <a:lnTo>
                  <a:pt x="517745" y="113842"/>
                </a:lnTo>
                <a:lnTo>
                  <a:pt x="489108" y="81438"/>
                </a:lnTo>
                <a:lnTo>
                  <a:pt x="455724" y="53644"/>
                </a:lnTo>
                <a:lnTo>
                  <a:pt x="418183" y="31032"/>
                </a:lnTo>
                <a:lnTo>
                  <a:pt x="377074" y="14173"/>
                </a:lnTo>
                <a:lnTo>
                  <a:pt x="332987" y="363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36464" y="3211067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278129"/>
                </a:moveTo>
                <a:lnTo>
                  <a:pt x="3749" y="233000"/>
                </a:lnTo>
                <a:lnTo>
                  <a:pt x="14606" y="190195"/>
                </a:lnTo>
                <a:lnTo>
                  <a:pt x="31978" y="150285"/>
                </a:lnTo>
                <a:lnTo>
                  <a:pt x="55278" y="113842"/>
                </a:lnTo>
                <a:lnTo>
                  <a:pt x="83915" y="81438"/>
                </a:lnTo>
                <a:lnTo>
                  <a:pt x="117299" y="53644"/>
                </a:lnTo>
                <a:lnTo>
                  <a:pt x="154840" y="31032"/>
                </a:lnTo>
                <a:lnTo>
                  <a:pt x="195949" y="14173"/>
                </a:lnTo>
                <a:lnTo>
                  <a:pt x="240036" y="3638"/>
                </a:lnTo>
                <a:lnTo>
                  <a:pt x="286512" y="0"/>
                </a:lnTo>
                <a:lnTo>
                  <a:pt x="332987" y="3638"/>
                </a:lnTo>
                <a:lnTo>
                  <a:pt x="377074" y="14173"/>
                </a:lnTo>
                <a:lnTo>
                  <a:pt x="418183" y="31032"/>
                </a:lnTo>
                <a:lnTo>
                  <a:pt x="455724" y="53644"/>
                </a:lnTo>
                <a:lnTo>
                  <a:pt x="489108" y="81438"/>
                </a:lnTo>
                <a:lnTo>
                  <a:pt x="517745" y="113842"/>
                </a:lnTo>
                <a:lnTo>
                  <a:pt x="541045" y="150285"/>
                </a:lnTo>
                <a:lnTo>
                  <a:pt x="558417" y="190195"/>
                </a:lnTo>
                <a:lnTo>
                  <a:pt x="569274" y="233000"/>
                </a:lnTo>
                <a:lnTo>
                  <a:pt x="573024" y="278129"/>
                </a:lnTo>
                <a:lnTo>
                  <a:pt x="569274" y="323259"/>
                </a:lnTo>
                <a:lnTo>
                  <a:pt x="558417" y="366064"/>
                </a:lnTo>
                <a:lnTo>
                  <a:pt x="541045" y="405974"/>
                </a:lnTo>
                <a:lnTo>
                  <a:pt x="517745" y="442417"/>
                </a:lnTo>
                <a:lnTo>
                  <a:pt x="489108" y="474821"/>
                </a:lnTo>
                <a:lnTo>
                  <a:pt x="455724" y="502615"/>
                </a:lnTo>
                <a:lnTo>
                  <a:pt x="418183" y="525227"/>
                </a:lnTo>
                <a:lnTo>
                  <a:pt x="377074" y="542086"/>
                </a:lnTo>
                <a:lnTo>
                  <a:pt x="332987" y="552621"/>
                </a:lnTo>
                <a:lnTo>
                  <a:pt x="286512" y="556259"/>
                </a:lnTo>
                <a:lnTo>
                  <a:pt x="240036" y="552621"/>
                </a:lnTo>
                <a:lnTo>
                  <a:pt x="195949" y="542086"/>
                </a:lnTo>
                <a:lnTo>
                  <a:pt x="154840" y="525227"/>
                </a:lnTo>
                <a:lnTo>
                  <a:pt x="117299" y="502615"/>
                </a:lnTo>
                <a:lnTo>
                  <a:pt x="83915" y="474821"/>
                </a:lnTo>
                <a:lnTo>
                  <a:pt x="55278" y="442417"/>
                </a:lnTo>
                <a:lnTo>
                  <a:pt x="31978" y="405974"/>
                </a:lnTo>
                <a:lnTo>
                  <a:pt x="14606" y="366064"/>
                </a:lnTo>
                <a:lnTo>
                  <a:pt x="3749" y="323259"/>
                </a:lnTo>
                <a:lnTo>
                  <a:pt x="0" y="27812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9855" y="3211067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286512" y="0"/>
                </a:moveTo>
                <a:lnTo>
                  <a:pt x="240036" y="3638"/>
                </a:lnTo>
                <a:lnTo>
                  <a:pt x="195949" y="14173"/>
                </a:lnTo>
                <a:lnTo>
                  <a:pt x="154840" y="31032"/>
                </a:lnTo>
                <a:lnTo>
                  <a:pt x="117299" y="53644"/>
                </a:lnTo>
                <a:lnTo>
                  <a:pt x="83915" y="81438"/>
                </a:lnTo>
                <a:lnTo>
                  <a:pt x="55278" y="113842"/>
                </a:lnTo>
                <a:lnTo>
                  <a:pt x="31978" y="150285"/>
                </a:lnTo>
                <a:lnTo>
                  <a:pt x="14606" y="190195"/>
                </a:lnTo>
                <a:lnTo>
                  <a:pt x="3749" y="233000"/>
                </a:lnTo>
                <a:lnTo>
                  <a:pt x="0" y="278129"/>
                </a:lnTo>
                <a:lnTo>
                  <a:pt x="3749" y="323259"/>
                </a:lnTo>
                <a:lnTo>
                  <a:pt x="14606" y="366064"/>
                </a:lnTo>
                <a:lnTo>
                  <a:pt x="31978" y="405974"/>
                </a:lnTo>
                <a:lnTo>
                  <a:pt x="55278" y="442417"/>
                </a:lnTo>
                <a:lnTo>
                  <a:pt x="83915" y="474821"/>
                </a:lnTo>
                <a:lnTo>
                  <a:pt x="117299" y="502615"/>
                </a:lnTo>
                <a:lnTo>
                  <a:pt x="154840" y="525227"/>
                </a:lnTo>
                <a:lnTo>
                  <a:pt x="195949" y="542086"/>
                </a:lnTo>
                <a:lnTo>
                  <a:pt x="240036" y="552621"/>
                </a:lnTo>
                <a:lnTo>
                  <a:pt x="286512" y="556259"/>
                </a:lnTo>
                <a:lnTo>
                  <a:pt x="332987" y="552621"/>
                </a:lnTo>
                <a:lnTo>
                  <a:pt x="377074" y="542086"/>
                </a:lnTo>
                <a:lnTo>
                  <a:pt x="418183" y="525227"/>
                </a:lnTo>
                <a:lnTo>
                  <a:pt x="455724" y="502615"/>
                </a:lnTo>
                <a:lnTo>
                  <a:pt x="489108" y="474821"/>
                </a:lnTo>
                <a:lnTo>
                  <a:pt x="517745" y="442417"/>
                </a:lnTo>
                <a:lnTo>
                  <a:pt x="541045" y="405974"/>
                </a:lnTo>
                <a:lnTo>
                  <a:pt x="558417" y="366064"/>
                </a:lnTo>
                <a:lnTo>
                  <a:pt x="569274" y="323259"/>
                </a:lnTo>
                <a:lnTo>
                  <a:pt x="573024" y="278129"/>
                </a:lnTo>
                <a:lnTo>
                  <a:pt x="569274" y="233000"/>
                </a:lnTo>
                <a:lnTo>
                  <a:pt x="558417" y="190195"/>
                </a:lnTo>
                <a:lnTo>
                  <a:pt x="541045" y="150285"/>
                </a:lnTo>
                <a:lnTo>
                  <a:pt x="517745" y="113842"/>
                </a:lnTo>
                <a:lnTo>
                  <a:pt x="489108" y="81438"/>
                </a:lnTo>
                <a:lnTo>
                  <a:pt x="455724" y="53644"/>
                </a:lnTo>
                <a:lnTo>
                  <a:pt x="418183" y="31032"/>
                </a:lnTo>
                <a:lnTo>
                  <a:pt x="377074" y="14173"/>
                </a:lnTo>
                <a:lnTo>
                  <a:pt x="332987" y="363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9855" y="3211067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278129"/>
                </a:moveTo>
                <a:lnTo>
                  <a:pt x="3749" y="233000"/>
                </a:lnTo>
                <a:lnTo>
                  <a:pt x="14606" y="190195"/>
                </a:lnTo>
                <a:lnTo>
                  <a:pt x="31978" y="150285"/>
                </a:lnTo>
                <a:lnTo>
                  <a:pt x="55278" y="113842"/>
                </a:lnTo>
                <a:lnTo>
                  <a:pt x="83915" y="81438"/>
                </a:lnTo>
                <a:lnTo>
                  <a:pt x="117299" y="53644"/>
                </a:lnTo>
                <a:lnTo>
                  <a:pt x="154840" y="31032"/>
                </a:lnTo>
                <a:lnTo>
                  <a:pt x="195949" y="14173"/>
                </a:lnTo>
                <a:lnTo>
                  <a:pt x="240036" y="3638"/>
                </a:lnTo>
                <a:lnTo>
                  <a:pt x="286512" y="0"/>
                </a:lnTo>
                <a:lnTo>
                  <a:pt x="332987" y="3638"/>
                </a:lnTo>
                <a:lnTo>
                  <a:pt x="377074" y="14173"/>
                </a:lnTo>
                <a:lnTo>
                  <a:pt x="418183" y="31032"/>
                </a:lnTo>
                <a:lnTo>
                  <a:pt x="455724" y="53644"/>
                </a:lnTo>
                <a:lnTo>
                  <a:pt x="489108" y="81438"/>
                </a:lnTo>
                <a:lnTo>
                  <a:pt x="517745" y="113842"/>
                </a:lnTo>
                <a:lnTo>
                  <a:pt x="541045" y="150285"/>
                </a:lnTo>
                <a:lnTo>
                  <a:pt x="558417" y="190195"/>
                </a:lnTo>
                <a:lnTo>
                  <a:pt x="569274" y="233000"/>
                </a:lnTo>
                <a:lnTo>
                  <a:pt x="573024" y="278129"/>
                </a:lnTo>
                <a:lnTo>
                  <a:pt x="569274" y="323259"/>
                </a:lnTo>
                <a:lnTo>
                  <a:pt x="558417" y="366064"/>
                </a:lnTo>
                <a:lnTo>
                  <a:pt x="541045" y="405974"/>
                </a:lnTo>
                <a:lnTo>
                  <a:pt x="517745" y="442417"/>
                </a:lnTo>
                <a:lnTo>
                  <a:pt x="489108" y="474821"/>
                </a:lnTo>
                <a:lnTo>
                  <a:pt x="455724" y="502615"/>
                </a:lnTo>
                <a:lnTo>
                  <a:pt x="418183" y="525227"/>
                </a:lnTo>
                <a:lnTo>
                  <a:pt x="377074" y="542086"/>
                </a:lnTo>
                <a:lnTo>
                  <a:pt x="332987" y="552621"/>
                </a:lnTo>
                <a:lnTo>
                  <a:pt x="286512" y="556259"/>
                </a:lnTo>
                <a:lnTo>
                  <a:pt x="240036" y="552621"/>
                </a:lnTo>
                <a:lnTo>
                  <a:pt x="195949" y="542086"/>
                </a:lnTo>
                <a:lnTo>
                  <a:pt x="154840" y="525227"/>
                </a:lnTo>
                <a:lnTo>
                  <a:pt x="117299" y="502615"/>
                </a:lnTo>
                <a:lnTo>
                  <a:pt x="83915" y="474821"/>
                </a:lnTo>
                <a:lnTo>
                  <a:pt x="55278" y="442417"/>
                </a:lnTo>
                <a:lnTo>
                  <a:pt x="31978" y="405974"/>
                </a:lnTo>
                <a:lnTo>
                  <a:pt x="14606" y="366064"/>
                </a:lnTo>
                <a:lnTo>
                  <a:pt x="3749" y="323259"/>
                </a:lnTo>
                <a:lnTo>
                  <a:pt x="0" y="27812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27172" y="3708653"/>
            <a:ext cx="489584" cy="506730"/>
          </a:xfrm>
          <a:custGeom>
            <a:avLst/>
            <a:gdLst/>
            <a:ahLst/>
            <a:cxnLst/>
            <a:rect l="l" t="t" r="r" b="b"/>
            <a:pathLst>
              <a:path w="489585" h="506729">
                <a:moveTo>
                  <a:pt x="429326" y="47877"/>
                </a:moveTo>
                <a:lnTo>
                  <a:pt x="0" y="492379"/>
                </a:lnTo>
                <a:lnTo>
                  <a:pt x="126" y="498602"/>
                </a:lnTo>
                <a:lnTo>
                  <a:pt x="8000" y="506222"/>
                </a:lnTo>
                <a:lnTo>
                  <a:pt x="14223" y="506095"/>
                </a:lnTo>
                <a:lnTo>
                  <a:pt x="443669" y="61722"/>
                </a:lnTo>
                <a:lnTo>
                  <a:pt x="429326" y="47877"/>
                </a:lnTo>
                <a:close/>
              </a:path>
              <a:path w="489585" h="506729">
                <a:moveTo>
                  <a:pt x="478529" y="34798"/>
                </a:moveTo>
                <a:lnTo>
                  <a:pt x="448309" y="34798"/>
                </a:lnTo>
                <a:lnTo>
                  <a:pt x="452246" y="38481"/>
                </a:lnTo>
                <a:lnTo>
                  <a:pt x="456183" y="42291"/>
                </a:lnTo>
                <a:lnTo>
                  <a:pt x="456310" y="48641"/>
                </a:lnTo>
                <a:lnTo>
                  <a:pt x="443669" y="61722"/>
                </a:lnTo>
                <a:lnTo>
                  <a:pt x="463930" y="81280"/>
                </a:lnTo>
                <a:lnTo>
                  <a:pt x="478529" y="34798"/>
                </a:lnTo>
                <a:close/>
              </a:path>
              <a:path w="489585" h="506729">
                <a:moveTo>
                  <a:pt x="448309" y="34798"/>
                </a:moveTo>
                <a:lnTo>
                  <a:pt x="441959" y="34798"/>
                </a:lnTo>
                <a:lnTo>
                  <a:pt x="429326" y="47877"/>
                </a:lnTo>
                <a:lnTo>
                  <a:pt x="443669" y="61722"/>
                </a:lnTo>
                <a:lnTo>
                  <a:pt x="456310" y="48641"/>
                </a:lnTo>
                <a:lnTo>
                  <a:pt x="456183" y="42291"/>
                </a:lnTo>
                <a:lnTo>
                  <a:pt x="452246" y="38481"/>
                </a:lnTo>
                <a:lnTo>
                  <a:pt x="448309" y="34798"/>
                </a:lnTo>
                <a:close/>
              </a:path>
              <a:path w="489585" h="506729">
                <a:moveTo>
                  <a:pt x="489457" y="0"/>
                </a:moveTo>
                <a:lnTo>
                  <a:pt x="409066" y="28321"/>
                </a:lnTo>
                <a:lnTo>
                  <a:pt x="429326" y="47877"/>
                </a:lnTo>
                <a:lnTo>
                  <a:pt x="441959" y="34798"/>
                </a:lnTo>
                <a:lnTo>
                  <a:pt x="478529" y="34798"/>
                </a:lnTo>
                <a:lnTo>
                  <a:pt x="489457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3735" y="3371850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89" h="76200">
                <a:moveTo>
                  <a:pt x="1177289" y="0"/>
                </a:moveTo>
                <a:lnTo>
                  <a:pt x="1177289" y="76199"/>
                </a:lnTo>
                <a:lnTo>
                  <a:pt x="1233677" y="48005"/>
                </a:lnTo>
                <a:lnTo>
                  <a:pt x="1195450" y="48005"/>
                </a:lnTo>
                <a:lnTo>
                  <a:pt x="1199895" y="43560"/>
                </a:lnTo>
                <a:lnTo>
                  <a:pt x="1199895" y="32638"/>
                </a:lnTo>
                <a:lnTo>
                  <a:pt x="1195450" y="28193"/>
                </a:lnTo>
                <a:lnTo>
                  <a:pt x="1233677" y="28193"/>
                </a:lnTo>
                <a:lnTo>
                  <a:pt x="1177289" y="0"/>
                </a:lnTo>
                <a:close/>
              </a:path>
              <a:path w="1253489" h="76200">
                <a:moveTo>
                  <a:pt x="1177289" y="28193"/>
                </a:moveTo>
                <a:lnTo>
                  <a:pt x="4444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4" y="48005"/>
                </a:lnTo>
                <a:lnTo>
                  <a:pt x="1177289" y="48005"/>
                </a:lnTo>
                <a:lnTo>
                  <a:pt x="1177289" y="28193"/>
                </a:lnTo>
                <a:close/>
              </a:path>
              <a:path w="1253489" h="76200">
                <a:moveTo>
                  <a:pt x="1233677" y="28193"/>
                </a:moveTo>
                <a:lnTo>
                  <a:pt x="1195450" y="28193"/>
                </a:lnTo>
                <a:lnTo>
                  <a:pt x="1199895" y="32638"/>
                </a:lnTo>
                <a:lnTo>
                  <a:pt x="1199895" y="43560"/>
                </a:lnTo>
                <a:lnTo>
                  <a:pt x="1195450" y="48005"/>
                </a:lnTo>
                <a:lnTo>
                  <a:pt x="1233677" y="48005"/>
                </a:lnTo>
                <a:lnTo>
                  <a:pt x="1253489" y="38099"/>
                </a:lnTo>
                <a:lnTo>
                  <a:pt x="1233677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82720" y="4601717"/>
            <a:ext cx="489584" cy="506730"/>
          </a:xfrm>
          <a:custGeom>
            <a:avLst/>
            <a:gdLst/>
            <a:ahLst/>
            <a:cxnLst/>
            <a:rect l="l" t="t" r="r" b="b"/>
            <a:pathLst>
              <a:path w="489585" h="506729">
                <a:moveTo>
                  <a:pt x="429326" y="47877"/>
                </a:moveTo>
                <a:lnTo>
                  <a:pt x="0" y="492378"/>
                </a:lnTo>
                <a:lnTo>
                  <a:pt x="127" y="498601"/>
                </a:lnTo>
                <a:lnTo>
                  <a:pt x="8001" y="506221"/>
                </a:lnTo>
                <a:lnTo>
                  <a:pt x="14224" y="506094"/>
                </a:lnTo>
                <a:lnTo>
                  <a:pt x="443669" y="61722"/>
                </a:lnTo>
                <a:lnTo>
                  <a:pt x="429326" y="47877"/>
                </a:lnTo>
                <a:close/>
              </a:path>
              <a:path w="489585" h="506729">
                <a:moveTo>
                  <a:pt x="478529" y="34797"/>
                </a:moveTo>
                <a:lnTo>
                  <a:pt x="448310" y="34797"/>
                </a:lnTo>
                <a:lnTo>
                  <a:pt x="452247" y="38480"/>
                </a:lnTo>
                <a:lnTo>
                  <a:pt x="456184" y="42290"/>
                </a:lnTo>
                <a:lnTo>
                  <a:pt x="456311" y="48640"/>
                </a:lnTo>
                <a:lnTo>
                  <a:pt x="443669" y="61722"/>
                </a:lnTo>
                <a:lnTo>
                  <a:pt x="463931" y="81279"/>
                </a:lnTo>
                <a:lnTo>
                  <a:pt x="478529" y="34797"/>
                </a:lnTo>
                <a:close/>
              </a:path>
              <a:path w="489585" h="506729">
                <a:moveTo>
                  <a:pt x="448310" y="34797"/>
                </a:moveTo>
                <a:lnTo>
                  <a:pt x="441960" y="34797"/>
                </a:lnTo>
                <a:lnTo>
                  <a:pt x="429326" y="47877"/>
                </a:lnTo>
                <a:lnTo>
                  <a:pt x="443669" y="61722"/>
                </a:lnTo>
                <a:lnTo>
                  <a:pt x="456311" y="48640"/>
                </a:lnTo>
                <a:lnTo>
                  <a:pt x="456184" y="42290"/>
                </a:lnTo>
                <a:lnTo>
                  <a:pt x="452247" y="38480"/>
                </a:lnTo>
                <a:lnTo>
                  <a:pt x="448310" y="34797"/>
                </a:lnTo>
                <a:close/>
              </a:path>
              <a:path w="489585" h="506729">
                <a:moveTo>
                  <a:pt x="489458" y="0"/>
                </a:moveTo>
                <a:lnTo>
                  <a:pt x="409067" y="28320"/>
                </a:lnTo>
                <a:lnTo>
                  <a:pt x="429326" y="47877"/>
                </a:lnTo>
                <a:lnTo>
                  <a:pt x="441960" y="34797"/>
                </a:lnTo>
                <a:lnTo>
                  <a:pt x="478529" y="34797"/>
                </a:lnTo>
                <a:lnTo>
                  <a:pt x="48945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27172" y="4590796"/>
            <a:ext cx="489584" cy="506730"/>
          </a:xfrm>
          <a:custGeom>
            <a:avLst/>
            <a:gdLst/>
            <a:ahLst/>
            <a:cxnLst/>
            <a:rect l="l" t="t" r="r" b="b"/>
            <a:pathLst>
              <a:path w="489585" h="506729">
                <a:moveTo>
                  <a:pt x="429326" y="458344"/>
                </a:moveTo>
                <a:lnTo>
                  <a:pt x="409066" y="477900"/>
                </a:lnTo>
                <a:lnTo>
                  <a:pt x="489457" y="506221"/>
                </a:lnTo>
                <a:lnTo>
                  <a:pt x="478529" y="471423"/>
                </a:lnTo>
                <a:lnTo>
                  <a:pt x="441959" y="471423"/>
                </a:lnTo>
                <a:lnTo>
                  <a:pt x="429326" y="458344"/>
                </a:lnTo>
                <a:close/>
              </a:path>
              <a:path w="489585" h="506729">
                <a:moveTo>
                  <a:pt x="443669" y="444499"/>
                </a:moveTo>
                <a:lnTo>
                  <a:pt x="429326" y="458344"/>
                </a:lnTo>
                <a:lnTo>
                  <a:pt x="441959" y="471423"/>
                </a:lnTo>
                <a:lnTo>
                  <a:pt x="448309" y="471423"/>
                </a:lnTo>
                <a:lnTo>
                  <a:pt x="452246" y="467613"/>
                </a:lnTo>
                <a:lnTo>
                  <a:pt x="456183" y="463930"/>
                </a:lnTo>
                <a:lnTo>
                  <a:pt x="456310" y="457580"/>
                </a:lnTo>
                <a:lnTo>
                  <a:pt x="443669" y="444499"/>
                </a:lnTo>
                <a:close/>
              </a:path>
              <a:path w="489585" h="506729">
                <a:moveTo>
                  <a:pt x="463930" y="424941"/>
                </a:moveTo>
                <a:lnTo>
                  <a:pt x="443669" y="444499"/>
                </a:lnTo>
                <a:lnTo>
                  <a:pt x="456310" y="457580"/>
                </a:lnTo>
                <a:lnTo>
                  <a:pt x="456183" y="463930"/>
                </a:lnTo>
                <a:lnTo>
                  <a:pt x="452246" y="467613"/>
                </a:lnTo>
                <a:lnTo>
                  <a:pt x="448309" y="471423"/>
                </a:lnTo>
                <a:lnTo>
                  <a:pt x="478529" y="471423"/>
                </a:lnTo>
                <a:lnTo>
                  <a:pt x="463930" y="424941"/>
                </a:lnTo>
                <a:close/>
              </a:path>
              <a:path w="489585" h="506729">
                <a:moveTo>
                  <a:pt x="8000" y="0"/>
                </a:moveTo>
                <a:lnTo>
                  <a:pt x="126" y="7619"/>
                </a:lnTo>
                <a:lnTo>
                  <a:pt x="0" y="13842"/>
                </a:lnTo>
                <a:lnTo>
                  <a:pt x="429326" y="458344"/>
                </a:lnTo>
                <a:lnTo>
                  <a:pt x="443669" y="444499"/>
                </a:lnTo>
                <a:lnTo>
                  <a:pt x="14223" y="126"/>
                </a:lnTo>
                <a:lnTo>
                  <a:pt x="8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82720" y="3697732"/>
            <a:ext cx="489584" cy="506730"/>
          </a:xfrm>
          <a:custGeom>
            <a:avLst/>
            <a:gdLst/>
            <a:ahLst/>
            <a:cxnLst/>
            <a:rect l="l" t="t" r="r" b="b"/>
            <a:pathLst>
              <a:path w="489585" h="506729">
                <a:moveTo>
                  <a:pt x="429326" y="458344"/>
                </a:moveTo>
                <a:lnTo>
                  <a:pt x="409067" y="477901"/>
                </a:lnTo>
                <a:lnTo>
                  <a:pt x="489458" y="506222"/>
                </a:lnTo>
                <a:lnTo>
                  <a:pt x="478529" y="471424"/>
                </a:lnTo>
                <a:lnTo>
                  <a:pt x="441960" y="471424"/>
                </a:lnTo>
                <a:lnTo>
                  <a:pt x="429326" y="458344"/>
                </a:lnTo>
                <a:close/>
              </a:path>
              <a:path w="489585" h="506729">
                <a:moveTo>
                  <a:pt x="443669" y="444499"/>
                </a:moveTo>
                <a:lnTo>
                  <a:pt x="429326" y="458344"/>
                </a:lnTo>
                <a:lnTo>
                  <a:pt x="441960" y="471424"/>
                </a:lnTo>
                <a:lnTo>
                  <a:pt x="448310" y="471424"/>
                </a:lnTo>
                <a:lnTo>
                  <a:pt x="452247" y="467741"/>
                </a:lnTo>
                <a:lnTo>
                  <a:pt x="456184" y="463931"/>
                </a:lnTo>
                <a:lnTo>
                  <a:pt x="456311" y="457581"/>
                </a:lnTo>
                <a:lnTo>
                  <a:pt x="443669" y="444499"/>
                </a:lnTo>
                <a:close/>
              </a:path>
              <a:path w="489585" h="506729">
                <a:moveTo>
                  <a:pt x="463931" y="424942"/>
                </a:moveTo>
                <a:lnTo>
                  <a:pt x="443669" y="444499"/>
                </a:lnTo>
                <a:lnTo>
                  <a:pt x="456311" y="457581"/>
                </a:lnTo>
                <a:lnTo>
                  <a:pt x="456184" y="463931"/>
                </a:lnTo>
                <a:lnTo>
                  <a:pt x="452247" y="467741"/>
                </a:lnTo>
                <a:lnTo>
                  <a:pt x="448310" y="471424"/>
                </a:lnTo>
                <a:lnTo>
                  <a:pt x="478529" y="471424"/>
                </a:lnTo>
                <a:lnTo>
                  <a:pt x="463931" y="424942"/>
                </a:lnTo>
                <a:close/>
              </a:path>
              <a:path w="489585" h="506729">
                <a:moveTo>
                  <a:pt x="8001" y="0"/>
                </a:moveTo>
                <a:lnTo>
                  <a:pt x="127" y="7620"/>
                </a:lnTo>
                <a:lnTo>
                  <a:pt x="0" y="13843"/>
                </a:lnTo>
                <a:lnTo>
                  <a:pt x="429326" y="458344"/>
                </a:lnTo>
                <a:lnTo>
                  <a:pt x="443669" y="444499"/>
                </a:lnTo>
                <a:lnTo>
                  <a:pt x="14224" y="127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0808" y="4363973"/>
            <a:ext cx="1252220" cy="76200"/>
          </a:xfrm>
          <a:custGeom>
            <a:avLst/>
            <a:gdLst/>
            <a:ahLst/>
            <a:cxnLst/>
            <a:rect l="l" t="t" r="r" b="b"/>
            <a:pathLst>
              <a:path w="1252220" h="76200">
                <a:moveTo>
                  <a:pt x="1175765" y="0"/>
                </a:moveTo>
                <a:lnTo>
                  <a:pt x="1175765" y="76200"/>
                </a:lnTo>
                <a:lnTo>
                  <a:pt x="1232153" y="48006"/>
                </a:lnTo>
                <a:lnTo>
                  <a:pt x="1193926" y="48006"/>
                </a:lnTo>
                <a:lnTo>
                  <a:pt x="1198371" y="43561"/>
                </a:lnTo>
                <a:lnTo>
                  <a:pt x="1198371" y="32639"/>
                </a:lnTo>
                <a:lnTo>
                  <a:pt x="1193926" y="28194"/>
                </a:lnTo>
                <a:lnTo>
                  <a:pt x="1232153" y="28194"/>
                </a:lnTo>
                <a:lnTo>
                  <a:pt x="1175765" y="0"/>
                </a:lnTo>
                <a:close/>
              </a:path>
              <a:path w="1252220" h="76200">
                <a:moveTo>
                  <a:pt x="1175765" y="28194"/>
                </a:moveTo>
                <a:lnTo>
                  <a:pt x="4444" y="28194"/>
                </a:lnTo>
                <a:lnTo>
                  <a:pt x="0" y="32639"/>
                </a:lnTo>
                <a:lnTo>
                  <a:pt x="0" y="43561"/>
                </a:lnTo>
                <a:lnTo>
                  <a:pt x="4444" y="48006"/>
                </a:lnTo>
                <a:lnTo>
                  <a:pt x="1175765" y="48006"/>
                </a:lnTo>
                <a:lnTo>
                  <a:pt x="1175765" y="28194"/>
                </a:lnTo>
                <a:close/>
              </a:path>
              <a:path w="1252220" h="76200">
                <a:moveTo>
                  <a:pt x="1232153" y="28194"/>
                </a:moveTo>
                <a:lnTo>
                  <a:pt x="1193926" y="28194"/>
                </a:lnTo>
                <a:lnTo>
                  <a:pt x="1198371" y="32639"/>
                </a:lnTo>
                <a:lnTo>
                  <a:pt x="1198371" y="43561"/>
                </a:lnTo>
                <a:lnTo>
                  <a:pt x="1193926" y="48006"/>
                </a:lnTo>
                <a:lnTo>
                  <a:pt x="1232153" y="48006"/>
                </a:lnTo>
                <a:lnTo>
                  <a:pt x="1251965" y="38100"/>
                </a:lnTo>
                <a:lnTo>
                  <a:pt x="1232153" y="2819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8478" y="4589398"/>
            <a:ext cx="2114550" cy="716915"/>
          </a:xfrm>
          <a:custGeom>
            <a:avLst/>
            <a:gdLst/>
            <a:ahLst/>
            <a:cxnLst/>
            <a:rect l="l" t="t" r="r" b="b"/>
            <a:pathLst>
              <a:path w="2114550" h="716914">
                <a:moveTo>
                  <a:pt x="2038785" y="26735"/>
                </a:moveTo>
                <a:lnTo>
                  <a:pt x="8128" y="696341"/>
                </a:lnTo>
                <a:lnTo>
                  <a:pt x="2921" y="697992"/>
                </a:lnTo>
                <a:lnTo>
                  <a:pt x="0" y="703707"/>
                </a:lnTo>
                <a:lnTo>
                  <a:pt x="1778" y="708787"/>
                </a:lnTo>
                <a:lnTo>
                  <a:pt x="3429" y="713994"/>
                </a:lnTo>
                <a:lnTo>
                  <a:pt x="9144" y="716915"/>
                </a:lnTo>
                <a:lnTo>
                  <a:pt x="14224" y="715137"/>
                </a:lnTo>
                <a:lnTo>
                  <a:pt x="2045025" y="45651"/>
                </a:lnTo>
                <a:lnTo>
                  <a:pt x="2038785" y="26735"/>
                </a:lnTo>
                <a:close/>
              </a:path>
              <a:path w="2114550" h="716914">
                <a:moveTo>
                  <a:pt x="2105477" y="21082"/>
                </a:moveTo>
                <a:lnTo>
                  <a:pt x="2056130" y="21082"/>
                </a:lnTo>
                <a:lnTo>
                  <a:pt x="2061718" y="23876"/>
                </a:lnTo>
                <a:lnTo>
                  <a:pt x="2063369" y="29082"/>
                </a:lnTo>
                <a:lnTo>
                  <a:pt x="2065147" y="34290"/>
                </a:lnTo>
                <a:lnTo>
                  <a:pt x="2062226" y="39878"/>
                </a:lnTo>
                <a:lnTo>
                  <a:pt x="2057146" y="41656"/>
                </a:lnTo>
                <a:lnTo>
                  <a:pt x="2045025" y="45651"/>
                </a:lnTo>
                <a:lnTo>
                  <a:pt x="2053844" y="72390"/>
                </a:lnTo>
                <a:lnTo>
                  <a:pt x="2105477" y="21082"/>
                </a:lnTo>
                <a:close/>
              </a:path>
              <a:path w="2114550" h="716914">
                <a:moveTo>
                  <a:pt x="2056130" y="21082"/>
                </a:moveTo>
                <a:lnTo>
                  <a:pt x="2050923" y="22732"/>
                </a:lnTo>
                <a:lnTo>
                  <a:pt x="2038785" y="26735"/>
                </a:lnTo>
                <a:lnTo>
                  <a:pt x="2045025" y="45651"/>
                </a:lnTo>
                <a:lnTo>
                  <a:pt x="2057146" y="41656"/>
                </a:lnTo>
                <a:lnTo>
                  <a:pt x="2062226" y="39878"/>
                </a:lnTo>
                <a:lnTo>
                  <a:pt x="2065147" y="34290"/>
                </a:lnTo>
                <a:lnTo>
                  <a:pt x="2063369" y="29082"/>
                </a:lnTo>
                <a:lnTo>
                  <a:pt x="2061718" y="23876"/>
                </a:lnTo>
                <a:lnTo>
                  <a:pt x="2056130" y="21082"/>
                </a:lnTo>
                <a:close/>
              </a:path>
              <a:path w="2114550" h="716914">
                <a:moveTo>
                  <a:pt x="2029968" y="0"/>
                </a:moveTo>
                <a:lnTo>
                  <a:pt x="2038785" y="26735"/>
                </a:lnTo>
                <a:lnTo>
                  <a:pt x="2050923" y="22732"/>
                </a:lnTo>
                <a:lnTo>
                  <a:pt x="2056130" y="21082"/>
                </a:lnTo>
                <a:lnTo>
                  <a:pt x="2105477" y="21082"/>
                </a:lnTo>
                <a:lnTo>
                  <a:pt x="2114296" y="12318"/>
                </a:lnTo>
                <a:lnTo>
                  <a:pt x="202996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9328" y="3697732"/>
            <a:ext cx="489584" cy="506730"/>
          </a:xfrm>
          <a:custGeom>
            <a:avLst/>
            <a:gdLst/>
            <a:ahLst/>
            <a:cxnLst/>
            <a:rect l="l" t="t" r="r" b="b"/>
            <a:pathLst>
              <a:path w="489585" h="506729">
                <a:moveTo>
                  <a:pt x="429326" y="458344"/>
                </a:moveTo>
                <a:lnTo>
                  <a:pt x="409067" y="477901"/>
                </a:lnTo>
                <a:lnTo>
                  <a:pt x="489458" y="506222"/>
                </a:lnTo>
                <a:lnTo>
                  <a:pt x="478529" y="471424"/>
                </a:lnTo>
                <a:lnTo>
                  <a:pt x="441960" y="471424"/>
                </a:lnTo>
                <a:lnTo>
                  <a:pt x="429326" y="458344"/>
                </a:lnTo>
                <a:close/>
              </a:path>
              <a:path w="489585" h="506729">
                <a:moveTo>
                  <a:pt x="443669" y="444499"/>
                </a:moveTo>
                <a:lnTo>
                  <a:pt x="429326" y="458344"/>
                </a:lnTo>
                <a:lnTo>
                  <a:pt x="441960" y="471424"/>
                </a:lnTo>
                <a:lnTo>
                  <a:pt x="448310" y="471424"/>
                </a:lnTo>
                <a:lnTo>
                  <a:pt x="452247" y="467741"/>
                </a:lnTo>
                <a:lnTo>
                  <a:pt x="456184" y="463931"/>
                </a:lnTo>
                <a:lnTo>
                  <a:pt x="456311" y="457581"/>
                </a:lnTo>
                <a:lnTo>
                  <a:pt x="443669" y="444499"/>
                </a:lnTo>
                <a:close/>
              </a:path>
              <a:path w="489585" h="506729">
                <a:moveTo>
                  <a:pt x="463931" y="424942"/>
                </a:moveTo>
                <a:lnTo>
                  <a:pt x="443669" y="444499"/>
                </a:lnTo>
                <a:lnTo>
                  <a:pt x="456311" y="457581"/>
                </a:lnTo>
                <a:lnTo>
                  <a:pt x="456184" y="463931"/>
                </a:lnTo>
                <a:lnTo>
                  <a:pt x="452247" y="467741"/>
                </a:lnTo>
                <a:lnTo>
                  <a:pt x="448310" y="471424"/>
                </a:lnTo>
                <a:lnTo>
                  <a:pt x="478529" y="471424"/>
                </a:lnTo>
                <a:lnTo>
                  <a:pt x="463931" y="424942"/>
                </a:lnTo>
                <a:close/>
              </a:path>
              <a:path w="489585" h="506729">
                <a:moveTo>
                  <a:pt x="8001" y="0"/>
                </a:moveTo>
                <a:lnTo>
                  <a:pt x="127" y="7620"/>
                </a:lnTo>
                <a:lnTo>
                  <a:pt x="0" y="13843"/>
                </a:lnTo>
                <a:lnTo>
                  <a:pt x="429326" y="458344"/>
                </a:lnTo>
                <a:lnTo>
                  <a:pt x="443669" y="444499"/>
                </a:lnTo>
                <a:lnTo>
                  <a:pt x="14224" y="127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68775" y="2863723"/>
            <a:ext cx="693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4</a:t>
            </a:r>
            <a:r>
              <a:rPr sz="2400" b="1" spc="100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4060" y="369239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8320" y="3459226"/>
            <a:ext cx="642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15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74060" y="488327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2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8320" y="4649800"/>
            <a:ext cx="64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0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31917" y="4850333"/>
            <a:ext cx="693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6</a:t>
            </a:r>
            <a:r>
              <a:rPr sz="2400" b="1" spc="100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9329" y="3235122"/>
            <a:ext cx="759460" cy="22447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2</a:t>
            </a:r>
            <a:endParaRPr sz="2400" baseline="-8680">
              <a:latin typeface="Arial Narrow"/>
              <a:cs typeface="Arial Narrow"/>
            </a:endParaRPr>
          </a:p>
          <a:p>
            <a:pPr marL="103505">
              <a:lnSpc>
                <a:spcPct val="100000"/>
              </a:lnSpc>
              <a:spcBef>
                <a:spcPts val="70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3</a:t>
            </a:r>
            <a:r>
              <a:rPr sz="2400" b="1" spc="100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  <a:p>
            <a:pPr marL="103505">
              <a:lnSpc>
                <a:spcPct val="100000"/>
              </a:lnSpc>
              <a:spcBef>
                <a:spcPts val="1630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5</a:t>
            </a:r>
            <a:r>
              <a:rPr sz="2400" b="1" spc="100" dirty="0">
                <a:latin typeface="Arial Narrow"/>
                <a:cs typeface="Arial Narrow"/>
              </a:rPr>
              <a:t>=4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3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25211" y="3161254"/>
            <a:ext cx="693420" cy="120904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75565" algn="ctr">
              <a:lnSpc>
                <a:spcPct val="100000"/>
              </a:lnSpc>
              <a:spcBef>
                <a:spcPts val="1205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5</a:t>
            </a:r>
            <a:endParaRPr sz="2400" baseline="-868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7</a:t>
            </a:r>
            <a:r>
              <a:rPr sz="2400" b="1" spc="100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14998" y="369239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8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09259" y="3459226"/>
            <a:ext cx="642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15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90310" y="2743897"/>
            <a:ext cx="2973705" cy="685800"/>
          </a:xfrm>
          <a:custGeom>
            <a:avLst/>
            <a:gdLst/>
            <a:ahLst/>
            <a:cxnLst/>
            <a:rect l="l" t="t" r="r" b="b"/>
            <a:pathLst>
              <a:path w="2973704" h="685800">
                <a:moveTo>
                  <a:pt x="0" y="623888"/>
                </a:moveTo>
                <a:lnTo>
                  <a:pt x="869950" y="423736"/>
                </a:lnTo>
                <a:lnTo>
                  <a:pt x="855118" y="400736"/>
                </a:lnTo>
                <a:lnTo>
                  <a:pt x="845280" y="377783"/>
                </a:lnTo>
                <a:lnTo>
                  <a:pt x="840318" y="354939"/>
                </a:lnTo>
                <a:lnTo>
                  <a:pt x="840115" y="332266"/>
                </a:lnTo>
                <a:lnTo>
                  <a:pt x="844554" y="309826"/>
                </a:lnTo>
                <a:lnTo>
                  <a:pt x="866891" y="265888"/>
                </a:lnTo>
                <a:lnTo>
                  <a:pt x="906392" y="223621"/>
                </a:lnTo>
                <a:lnTo>
                  <a:pt x="962119" y="183519"/>
                </a:lnTo>
                <a:lnTo>
                  <a:pt x="995775" y="164433"/>
                </a:lnTo>
                <a:lnTo>
                  <a:pt x="1033136" y="146074"/>
                </a:lnTo>
                <a:lnTo>
                  <a:pt x="1074086" y="128503"/>
                </a:lnTo>
                <a:lnTo>
                  <a:pt x="1118507" y="111782"/>
                </a:lnTo>
                <a:lnTo>
                  <a:pt x="1166283" y="95972"/>
                </a:lnTo>
                <a:lnTo>
                  <a:pt x="1217295" y="81136"/>
                </a:lnTo>
                <a:lnTo>
                  <a:pt x="1271428" y="67334"/>
                </a:lnTo>
                <a:lnTo>
                  <a:pt x="1328564" y="54629"/>
                </a:lnTo>
                <a:lnTo>
                  <a:pt x="1388586" y="43083"/>
                </a:lnTo>
                <a:lnTo>
                  <a:pt x="1451376" y="32756"/>
                </a:lnTo>
                <a:lnTo>
                  <a:pt x="1516819" y="23712"/>
                </a:lnTo>
                <a:lnTo>
                  <a:pt x="1584796" y="16011"/>
                </a:lnTo>
                <a:lnTo>
                  <a:pt x="1655191" y="9716"/>
                </a:lnTo>
                <a:lnTo>
                  <a:pt x="1718812" y="5407"/>
                </a:lnTo>
                <a:lnTo>
                  <a:pt x="1782332" y="2369"/>
                </a:lnTo>
                <a:lnTo>
                  <a:pt x="1845616" y="575"/>
                </a:lnTo>
                <a:lnTo>
                  <a:pt x="1908529" y="0"/>
                </a:lnTo>
                <a:lnTo>
                  <a:pt x="1970937" y="615"/>
                </a:lnTo>
                <a:lnTo>
                  <a:pt x="2032705" y="2396"/>
                </a:lnTo>
                <a:lnTo>
                  <a:pt x="2093697" y="5316"/>
                </a:lnTo>
                <a:lnTo>
                  <a:pt x="2153780" y="9348"/>
                </a:lnTo>
                <a:lnTo>
                  <a:pt x="2212819" y="14466"/>
                </a:lnTo>
                <a:lnTo>
                  <a:pt x="2270679" y="20644"/>
                </a:lnTo>
                <a:lnTo>
                  <a:pt x="2327225" y="27855"/>
                </a:lnTo>
                <a:lnTo>
                  <a:pt x="2382322" y="36072"/>
                </a:lnTo>
                <a:lnTo>
                  <a:pt x="2435837" y="45270"/>
                </a:lnTo>
                <a:lnTo>
                  <a:pt x="2487633" y="55422"/>
                </a:lnTo>
                <a:lnTo>
                  <a:pt x="2537577" y="66502"/>
                </a:lnTo>
                <a:lnTo>
                  <a:pt x="2585533" y="78482"/>
                </a:lnTo>
                <a:lnTo>
                  <a:pt x="2631367" y="91337"/>
                </a:lnTo>
                <a:lnTo>
                  <a:pt x="2674944" y="105041"/>
                </a:lnTo>
                <a:lnTo>
                  <a:pt x="2716130" y="119566"/>
                </a:lnTo>
                <a:lnTo>
                  <a:pt x="2754789" y="134888"/>
                </a:lnTo>
                <a:lnTo>
                  <a:pt x="2790787" y="150978"/>
                </a:lnTo>
                <a:lnTo>
                  <a:pt x="2854262" y="185360"/>
                </a:lnTo>
                <a:lnTo>
                  <a:pt x="2905476" y="222502"/>
                </a:lnTo>
                <a:lnTo>
                  <a:pt x="2943352" y="262192"/>
                </a:lnTo>
                <a:lnTo>
                  <a:pt x="2968021" y="308144"/>
                </a:lnTo>
                <a:lnTo>
                  <a:pt x="2973186" y="353661"/>
                </a:lnTo>
                <a:lnTo>
                  <a:pt x="2968747" y="376102"/>
                </a:lnTo>
                <a:lnTo>
                  <a:pt x="2946410" y="420039"/>
                </a:lnTo>
                <a:lnTo>
                  <a:pt x="2906909" y="462306"/>
                </a:lnTo>
                <a:lnTo>
                  <a:pt x="2851182" y="502409"/>
                </a:lnTo>
                <a:lnTo>
                  <a:pt x="2817526" y="521494"/>
                </a:lnTo>
                <a:lnTo>
                  <a:pt x="2780165" y="539853"/>
                </a:lnTo>
                <a:lnTo>
                  <a:pt x="2739215" y="557424"/>
                </a:lnTo>
                <a:lnTo>
                  <a:pt x="2694794" y="574145"/>
                </a:lnTo>
                <a:lnTo>
                  <a:pt x="2647018" y="589955"/>
                </a:lnTo>
                <a:lnTo>
                  <a:pt x="2596006" y="604792"/>
                </a:lnTo>
                <a:lnTo>
                  <a:pt x="2541873" y="618593"/>
                </a:lnTo>
                <a:lnTo>
                  <a:pt x="2484737" y="631298"/>
                </a:lnTo>
                <a:lnTo>
                  <a:pt x="2424715" y="642845"/>
                </a:lnTo>
                <a:lnTo>
                  <a:pt x="2361925" y="653171"/>
                </a:lnTo>
                <a:lnTo>
                  <a:pt x="2296482" y="662216"/>
                </a:lnTo>
                <a:lnTo>
                  <a:pt x="2228505" y="669916"/>
                </a:lnTo>
                <a:lnTo>
                  <a:pt x="2158111" y="676212"/>
                </a:lnTo>
                <a:lnTo>
                  <a:pt x="2102886" y="680019"/>
                </a:lnTo>
                <a:lnTo>
                  <a:pt x="2047538" y="682867"/>
                </a:lnTo>
                <a:lnTo>
                  <a:pt x="1992170" y="684769"/>
                </a:lnTo>
                <a:lnTo>
                  <a:pt x="1936886" y="685736"/>
                </a:lnTo>
                <a:lnTo>
                  <a:pt x="1881789" y="685781"/>
                </a:lnTo>
                <a:lnTo>
                  <a:pt x="1826981" y="684916"/>
                </a:lnTo>
                <a:lnTo>
                  <a:pt x="1772567" y="683153"/>
                </a:lnTo>
                <a:lnTo>
                  <a:pt x="1718649" y="680504"/>
                </a:lnTo>
                <a:lnTo>
                  <a:pt x="1665330" y="676981"/>
                </a:lnTo>
                <a:lnTo>
                  <a:pt x="1612714" y="672597"/>
                </a:lnTo>
                <a:lnTo>
                  <a:pt x="1560905" y="667364"/>
                </a:lnTo>
                <a:lnTo>
                  <a:pt x="1510004" y="661293"/>
                </a:lnTo>
                <a:lnTo>
                  <a:pt x="1460116" y="654398"/>
                </a:lnTo>
                <a:lnTo>
                  <a:pt x="1411343" y="646689"/>
                </a:lnTo>
                <a:lnTo>
                  <a:pt x="1363789" y="638180"/>
                </a:lnTo>
                <a:lnTo>
                  <a:pt x="1317558" y="628881"/>
                </a:lnTo>
                <a:lnTo>
                  <a:pt x="1272751" y="618807"/>
                </a:lnTo>
                <a:lnTo>
                  <a:pt x="1229473" y="607968"/>
                </a:lnTo>
                <a:lnTo>
                  <a:pt x="1187826" y="596377"/>
                </a:lnTo>
                <a:lnTo>
                  <a:pt x="1147915" y="584046"/>
                </a:lnTo>
                <a:lnTo>
                  <a:pt x="1109841" y="570987"/>
                </a:lnTo>
                <a:lnTo>
                  <a:pt x="1073709" y="557213"/>
                </a:lnTo>
                <a:lnTo>
                  <a:pt x="1039622" y="542735"/>
                </a:lnTo>
                <a:lnTo>
                  <a:pt x="0" y="6238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16673" y="2929255"/>
            <a:ext cx="1562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顶点表示事件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5966" y="3894835"/>
            <a:ext cx="2898775" cy="830580"/>
          </a:xfrm>
          <a:custGeom>
            <a:avLst/>
            <a:gdLst/>
            <a:ahLst/>
            <a:cxnLst/>
            <a:rect l="l" t="t" r="r" b="b"/>
            <a:pathLst>
              <a:path w="2898775" h="830579">
                <a:moveTo>
                  <a:pt x="2898370" y="0"/>
                </a:moveTo>
                <a:lnTo>
                  <a:pt x="1944727" y="331597"/>
                </a:lnTo>
                <a:lnTo>
                  <a:pt x="1977087" y="354831"/>
                </a:lnTo>
                <a:lnTo>
                  <a:pt x="2003841" y="378445"/>
                </a:lnTo>
                <a:lnTo>
                  <a:pt x="2040884" y="426450"/>
                </a:lnTo>
                <a:lnTo>
                  <a:pt x="2056551" y="474898"/>
                </a:lnTo>
                <a:lnTo>
                  <a:pt x="2056585" y="499066"/>
                </a:lnTo>
                <a:lnTo>
                  <a:pt x="2051535" y="523077"/>
                </a:lnTo>
                <a:lnTo>
                  <a:pt x="2026531" y="570273"/>
                </a:lnTo>
                <a:lnTo>
                  <a:pt x="1982234" y="615773"/>
                </a:lnTo>
                <a:lnTo>
                  <a:pt x="1919338" y="658863"/>
                </a:lnTo>
                <a:lnTo>
                  <a:pt x="1881133" y="679282"/>
                </a:lnTo>
                <a:lnTo>
                  <a:pt x="1838538" y="698831"/>
                </a:lnTo>
                <a:lnTo>
                  <a:pt x="1791641" y="717420"/>
                </a:lnTo>
                <a:lnTo>
                  <a:pt x="1740528" y="734961"/>
                </a:lnTo>
                <a:lnTo>
                  <a:pt x="1685286" y="751365"/>
                </a:lnTo>
                <a:lnTo>
                  <a:pt x="1626002" y="766542"/>
                </a:lnTo>
                <a:lnTo>
                  <a:pt x="1562763" y="780404"/>
                </a:lnTo>
                <a:lnTo>
                  <a:pt x="1495655" y="792861"/>
                </a:lnTo>
                <a:lnTo>
                  <a:pt x="1441018" y="801502"/>
                </a:lnTo>
                <a:lnTo>
                  <a:pt x="1385642" y="808986"/>
                </a:lnTo>
                <a:lnTo>
                  <a:pt x="1329658" y="815326"/>
                </a:lnTo>
                <a:lnTo>
                  <a:pt x="1273194" y="820536"/>
                </a:lnTo>
                <a:lnTo>
                  <a:pt x="1216381" y="824630"/>
                </a:lnTo>
                <a:lnTo>
                  <a:pt x="1159349" y="827623"/>
                </a:lnTo>
                <a:lnTo>
                  <a:pt x="1102226" y="829528"/>
                </a:lnTo>
                <a:lnTo>
                  <a:pt x="1045145" y="830359"/>
                </a:lnTo>
                <a:lnTo>
                  <a:pt x="988233" y="830131"/>
                </a:lnTo>
                <a:lnTo>
                  <a:pt x="931621" y="828858"/>
                </a:lnTo>
                <a:lnTo>
                  <a:pt x="875439" y="826553"/>
                </a:lnTo>
                <a:lnTo>
                  <a:pt x="819816" y="823232"/>
                </a:lnTo>
                <a:lnTo>
                  <a:pt x="764883" y="818907"/>
                </a:lnTo>
                <a:lnTo>
                  <a:pt x="710768" y="813593"/>
                </a:lnTo>
                <a:lnTo>
                  <a:pt x="657603" y="807305"/>
                </a:lnTo>
                <a:lnTo>
                  <a:pt x="605516" y="800055"/>
                </a:lnTo>
                <a:lnTo>
                  <a:pt x="554638" y="791859"/>
                </a:lnTo>
                <a:lnTo>
                  <a:pt x="505099" y="782731"/>
                </a:lnTo>
                <a:lnTo>
                  <a:pt x="457027" y="772684"/>
                </a:lnTo>
                <a:lnTo>
                  <a:pt x="410554" y="761733"/>
                </a:lnTo>
                <a:lnTo>
                  <a:pt x="365809" y="749891"/>
                </a:lnTo>
                <a:lnTo>
                  <a:pt x="322921" y="737173"/>
                </a:lnTo>
                <a:lnTo>
                  <a:pt x="282021" y="723593"/>
                </a:lnTo>
                <a:lnTo>
                  <a:pt x="243238" y="709165"/>
                </a:lnTo>
                <a:lnTo>
                  <a:pt x="206702" y="693903"/>
                </a:lnTo>
                <a:lnTo>
                  <a:pt x="140891" y="660934"/>
                </a:lnTo>
                <a:lnTo>
                  <a:pt x="79512" y="620020"/>
                </a:lnTo>
                <a:lnTo>
                  <a:pt x="31513" y="572504"/>
                </a:lnTo>
                <a:lnTo>
                  <a:pt x="5240" y="524188"/>
                </a:lnTo>
                <a:lnTo>
                  <a:pt x="0" y="475785"/>
                </a:lnTo>
                <a:lnTo>
                  <a:pt x="5049" y="451774"/>
                </a:lnTo>
                <a:lnTo>
                  <a:pt x="30054" y="404578"/>
                </a:lnTo>
                <a:lnTo>
                  <a:pt x="74353" y="359078"/>
                </a:lnTo>
                <a:lnTo>
                  <a:pt x="137253" y="315988"/>
                </a:lnTo>
                <a:lnTo>
                  <a:pt x="175461" y="295569"/>
                </a:lnTo>
                <a:lnTo>
                  <a:pt x="218058" y="276020"/>
                </a:lnTo>
                <a:lnTo>
                  <a:pt x="264958" y="257431"/>
                </a:lnTo>
                <a:lnTo>
                  <a:pt x="316075" y="239890"/>
                </a:lnTo>
                <a:lnTo>
                  <a:pt x="371320" y="223486"/>
                </a:lnTo>
                <a:lnTo>
                  <a:pt x="430607" y="208309"/>
                </a:lnTo>
                <a:lnTo>
                  <a:pt x="493850" y="194447"/>
                </a:lnTo>
                <a:lnTo>
                  <a:pt x="560961" y="181991"/>
                </a:lnTo>
                <a:lnTo>
                  <a:pt x="610113" y="174172"/>
                </a:lnTo>
                <a:lnTo>
                  <a:pt x="660048" y="167278"/>
                </a:lnTo>
                <a:lnTo>
                  <a:pt x="710659" y="161304"/>
                </a:lnTo>
                <a:lnTo>
                  <a:pt x="761841" y="156247"/>
                </a:lnTo>
                <a:lnTo>
                  <a:pt x="813489" y="152102"/>
                </a:lnTo>
                <a:lnTo>
                  <a:pt x="865499" y="148865"/>
                </a:lnTo>
                <a:lnTo>
                  <a:pt x="917764" y="146532"/>
                </a:lnTo>
                <a:lnTo>
                  <a:pt x="970179" y="145097"/>
                </a:lnTo>
                <a:lnTo>
                  <a:pt x="1022640" y="144558"/>
                </a:lnTo>
                <a:lnTo>
                  <a:pt x="1075041" y="144909"/>
                </a:lnTo>
                <a:lnTo>
                  <a:pt x="1127277" y="146147"/>
                </a:lnTo>
                <a:lnTo>
                  <a:pt x="1179242" y="148267"/>
                </a:lnTo>
                <a:lnTo>
                  <a:pt x="1230832" y="151266"/>
                </a:lnTo>
                <a:lnTo>
                  <a:pt x="1281940" y="155137"/>
                </a:lnTo>
                <a:lnTo>
                  <a:pt x="1332463" y="159879"/>
                </a:lnTo>
                <a:lnTo>
                  <a:pt x="1382294" y="165485"/>
                </a:lnTo>
                <a:lnTo>
                  <a:pt x="1431329" y="171953"/>
                </a:lnTo>
                <a:lnTo>
                  <a:pt x="1479462" y="179277"/>
                </a:lnTo>
                <a:lnTo>
                  <a:pt x="1526589" y="187454"/>
                </a:lnTo>
                <a:lnTo>
                  <a:pt x="1572603" y="196479"/>
                </a:lnTo>
                <a:lnTo>
                  <a:pt x="1617399" y="206347"/>
                </a:lnTo>
                <a:lnTo>
                  <a:pt x="1660873" y="217056"/>
                </a:lnTo>
                <a:lnTo>
                  <a:pt x="1702919" y="228600"/>
                </a:lnTo>
                <a:lnTo>
                  <a:pt x="289837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0415" y="4224909"/>
            <a:ext cx="1307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边表示活动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41136" y="5258518"/>
            <a:ext cx="2918460" cy="944880"/>
          </a:xfrm>
          <a:custGeom>
            <a:avLst/>
            <a:gdLst/>
            <a:ahLst/>
            <a:cxnLst/>
            <a:rect l="l" t="t" r="r" b="b"/>
            <a:pathLst>
              <a:path w="2918459" h="944879">
                <a:moveTo>
                  <a:pt x="0" y="944630"/>
                </a:moveTo>
                <a:lnTo>
                  <a:pt x="549402" y="671237"/>
                </a:lnTo>
                <a:lnTo>
                  <a:pt x="515583" y="646234"/>
                </a:lnTo>
                <a:lnTo>
                  <a:pt x="486310" y="620855"/>
                </a:lnTo>
                <a:lnTo>
                  <a:pt x="441186" y="569226"/>
                </a:lnTo>
                <a:lnTo>
                  <a:pt x="413592" y="516867"/>
                </a:lnTo>
                <a:lnTo>
                  <a:pt x="403088" y="464297"/>
                </a:lnTo>
                <a:lnTo>
                  <a:pt x="404109" y="438094"/>
                </a:lnTo>
                <a:lnTo>
                  <a:pt x="418421" y="386176"/>
                </a:lnTo>
                <a:lnTo>
                  <a:pt x="448730" y="335340"/>
                </a:lnTo>
                <a:lnTo>
                  <a:pt x="494597" y="286103"/>
                </a:lnTo>
                <a:lnTo>
                  <a:pt x="555585" y="238984"/>
                </a:lnTo>
                <a:lnTo>
                  <a:pt x="591613" y="216380"/>
                </a:lnTo>
                <a:lnTo>
                  <a:pt x="631256" y="194499"/>
                </a:lnTo>
                <a:lnTo>
                  <a:pt x="674460" y="173406"/>
                </a:lnTo>
                <a:lnTo>
                  <a:pt x="721171" y="153166"/>
                </a:lnTo>
                <a:lnTo>
                  <a:pt x="771334" y="133844"/>
                </a:lnTo>
                <a:lnTo>
                  <a:pt x="824893" y="115503"/>
                </a:lnTo>
                <a:lnTo>
                  <a:pt x="881795" y="98209"/>
                </a:lnTo>
                <a:lnTo>
                  <a:pt x="941984" y="82027"/>
                </a:lnTo>
                <a:lnTo>
                  <a:pt x="1005406" y="67021"/>
                </a:lnTo>
                <a:lnTo>
                  <a:pt x="1072007" y="53255"/>
                </a:lnTo>
                <a:lnTo>
                  <a:pt x="1124953" y="43617"/>
                </a:lnTo>
                <a:lnTo>
                  <a:pt x="1178539" y="34966"/>
                </a:lnTo>
                <a:lnTo>
                  <a:pt x="1232683" y="27292"/>
                </a:lnTo>
                <a:lnTo>
                  <a:pt x="1287303" y="20587"/>
                </a:lnTo>
                <a:lnTo>
                  <a:pt x="1342318" y="14841"/>
                </a:lnTo>
                <a:lnTo>
                  <a:pt x="1397645" y="10045"/>
                </a:lnTo>
                <a:lnTo>
                  <a:pt x="1453205" y="6190"/>
                </a:lnTo>
                <a:lnTo>
                  <a:pt x="1508914" y="3267"/>
                </a:lnTo>
                <a:lnTo>
                  <a:pt x="1564691" y="1268"/>
                </a:lnTo>
                <a:lnTo>
                  <a:pt x="1620455" y="181"/>
                </a:lnTo>
                <a:lnTo>
                  <a:pt x="1676125" y="0"/>
                </a:lnTo>
                <a:lnTo>
                  <a:pt x="1731618" y="713"/>
                </a:lnTo>
                <a:lnTo>
                  <a:pt x="1786853" y="2313"/>
                </a:lnTo>
                <a:lnTo>
                  <a:pt x="1841748" y="4790"/>
                </a:lnTo>
                <a:lnTo>
                  <a:pt x="1896223" y="8135"/>
                </a:lnTo>
                <a:lnTo>
                  <a:pt x="1950194" y="12339"/>
                </a:lnTo>
                <a:lnTo>
                  <a:pt x="2003582" y="17393"/>
                </a:lnTo>
                <a:lnTo>
                  <a:pt x="2056303" y="23287"/>
                </a:lnTo>
                <a:lnTo>
                  <a:pt x="2108278" y="30013"/>
                </a:lnTo>
                <a:lnTo>
                  <a:pt x="2159423" y="37561"/>
                </a:lnTo>
                <a:lnTo>
                  <a:pt x="2209657" y="45922"/>
                </a:lnTo>
                <a:lnTo>
                  <a:pt x="2258900" y="55087"/>
                </a:lnTo>
                <a:lnTo>
                  <a:pt x="2307068" y="65047"/>
                </a:lnTo>
                <a:lnTo>
                  <a:pt x="2354082" y="75793"/>
                </a:lnTo>
                <a:lnTo>
                  <a:pt x="2399858" y="87316"/>
                </a:lnTo>
                <a:lnTo>
                  <a:pt x="2444316" y="99606"/>
                </a:lnTo>
                <a:lnTo>
                  <a:pt x="2487374" y="112654"/>
                </a:lnTo>
                <a:lnTo>
                  <a:pt x="2528951" y="126452"/>
                </a:lnTo>
                <a:lnTo>
                  <a:pt x="2568964" y="140990"/>
                </a:lnTo>
                <a:lnTo>
                  <a:pt x="2607332" y="156259"/>
                </a:lnTo>
                <a:lnTo>
                  <a:pt x="2643974" y="172249"/>
                </a:lnTo>
                <a:lnTo>
                  <a:pt x="2678808" y="188953"/>
                </a:lnTo>
                <a:lnTo>
                  <a:pt x="2742727" y="224461"/>
                </a:lnTo>
                <a:lnTo>
                  <a:pt x="2805466" y="268250"/>
                </a:lnTo>
                <a:lnTo>
                  <a:pt x="2834739" y="293629"/>
                </a:lnTo>
                <a:lnTo>
                  <a:pt x="2879863" y="345257"/>
                </a:lnTo>
                <a:lnTo>
                  <a:pt x="2907457" y="397614"/>
                </a:lnTo>
                <a:lnTo>
                  <a:pt x="2917961" y="450182"/>
                </a:lnTo>
                <a:lnTo>
                  <a:pt x="2916940" y="476384"/>
                </a:lnTo>
                <a:lnTo>
                  <a:pt x="2902628" y="528300"/>
                </a:lnTo>
                <a:lnTo>
                  <a:pt x="2872319" y="579135"/>
                </a:lnTo>
                <a:lnTo>
                  <a:pt x="2826452" y="628372"/>
                </a:lnTo>
                <a:lnTo>
                  <a:pt x="2765464" y="675494"/>
                </a:lnTo>
                <a:lnTo>
                  <a:pt x="2729436" y="698099"/>
                </a:lnTo>
                <a:lnTo>
                  <a:pt x="2689793" y="719982"/>
                </a:lnTo>
                <a:lnTo>
                  <a:pt x="2646589" y="741078"/>
                </a:lnTo>
                <a:lnTo>
                  <a:pt x="2599878" y="761321"/>
                </a:lnTo>
                <a:lnTo>
                  <a:pt x="2549715" y="780648"/>
                </a:lnTo>
                <a:lnTo>
                  <a:pt x="2496156" y="798993"/>
                </a:lnTo>
                <a:lnTo>
                  <a:pt x="2439254" y="816292"/>
                </a:lnTo>
                <a:lnTo>
                  <a:pt x="2379065" y="832481"/>
                </a:lnTo>
                <a:lnTo>
                  <a:pt x="2315643" y="847494"/>
                </a:lnTo>
                <a:lnTo>
                  <a:pt x="2249043" y="861267"/>
                </a:lnTo>
                <a:lnTo>
                  <a:pt x="2200135" y="870199"/>
                </a:lnTo>
                <a:lnTo>
                  <a:pt x="2150532" y="878301"/>
                </a:lnTo>
                <a:lnTo>
                  <a:pt x="2100307" y="885576"/>
                </a:lnTo>
                <a:lnTo>
                  <a:pt x="2049530" y="892028"/>
                </a:lnTo>
                <a:lnTo>
                  <a:pt x="1998272" y="897659"/>
                </a:lnTo>
                <a:lnTo>
                  <a:pt x="1946604" y="902472"/>
                </a:lnTo>
                <a:lnTo>
                  <a:pt x="1894599" y="906470"/>
                </a:lnTo>
                <a:lnTo>
                  <a:pt x="1842328" y="909655"/>
                </a:lnTo>
                <a:lnTo>
                  <a:pt x="1789861" y="912030"/>
                </a:lnTo>
                <a:lnTo>
                  <a:pt x="1737270" y="913599"/>
                </a:lnTo>
                <a:lnTo>
                  <a:pt x="1684627" y="914363"/>
                </a:lnTo>
                <a:lnTo>
                  <a:pt x="1632002" y="914326"/>
                </a:lnTo>
                <a:lnTo>
                  <a:pt x="1579468" y="913490"/>
                </a:lnTo>
                <a:lnTo>
                  <a:pt x="1527095" y="911858"/>
                </a:lnTo>
                <a:lnTo>
                  <a:pt x="1474955" y="909433"/>
                </a:lnTo>
                <a:lnTo>
                  <a:pt x="1423119" y="906218"/>
                </a:lnTo>
                <a:lnTo>
                  <a:pt x="1371658" y="902215"/>
                </a:lnTo>
                <a:lnTo>
                  <a:pt x="1320644" y="897427"/>
                </a:lnTo>
                <a:lnTo>
                  <a:pt x="1270149" y="891858"/>
                </a:lnTo>
                <a:lnTo>
                  <a:pt x="1220243" y="885509"/>
                </a:lnTo>
                <a:lnTo>
                  <a:pt x="1170997" y="878384"/>
                </a:lnTo>
                <a:lnTo>
                  <a:pt x="1122484" y="870485"/>
                </a:lnTo>
                <a:lnTo>
                  <a:pt x="1074774" y="861815"/>
                </a:lnTo>
                <a:lnTo>
                  <a:pt x="1027939" y="852377"/>
                </a:lnTo>
                <a:lnTo>
                  <a:pt x="982050" y="842174"/>
                </a:lnTo>
                <a:lnTo>
                  <a:pt x="937178" y="831208"/>
                </a:lnTo>
                <a:lnTo>
                  <a:pt x="893395" y="819483"/>
                </a:lnTo>
                <a:lnTo>
                  <a:pt x="850772" y="807000"/>
                </a:lnTo>
                <a:lnTo>
                  <a:pt x="0" y="94463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287770" y="5375859"/>
            <a:ext cx="1828800" cy="67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325"/>
              </a:lnSpc>
              <a:spcBef>
                <a:spcPts val="100"/>
              </a:spcBef>
            </a:pP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事件</a:t>
            </a:r>
            <a:r>
              <a:rPr sz="2000" b="1" spc="-65" dirty="0">
                <a:solidFill>
                  <a:srgbClr val="990000"/>
                </a:solidFill>
                <a:latin typeface="微软雅黑"/>
                <a:cs typeface="微软雅黑"/>
              </a:rPr>
              <a:t>V</a:t>
            </a:r>
            <a:r>
              <a:rPr sz="1950" b="1" spc="-97" baseline="-8547" dirty="0">
                <a:solidFill>
                  <a:srgbClr val="990000"/>
                </a:solidFill>
                <a:latin typeface="微软雅黑"/>
                <a:cs typeface="微软雅黑"/>
              </a:rPr>
              <a:t>j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发生表示</a:t>
            </a:r>
            <a:endParaRPr sz="2000">
              <a:latin typeface="微软雅黑"/>
              <a:cs typeface="微软雅黑"/>
            </a:endParaRPr>
          </a:p>
          <a:p>
            <a:pPr marL="440055">
              <a:lnSpc>
                <a:spcPts val="2805"/>
              </a:lnSpc>
            </a:pPr>
            <a:r>
              <a:rPr sz="2400" b="1" i="1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b="1" i="1" baseline="-20833" dirty="0">
                <a:solidFill>
                  <a:srgbClr val="990000"/>
                </a:solidFill>
                <a:latin typeface="Times New Roman"/>
                <a:cs typeface="Times New Roman"/>
              </a:rPr>
              <a:t>k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已结束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15561" y="6286500"/>
            <a:ext cx="914400" cy="78105"/>
          </a:xfrm>
          <a:custGeom>
            <a:avLst/>
            <a:gdLst/>
            <a:ahLst/>
            <a:cxnLst/>
            <a:rect l="l" t="t" r="r" b="b"/>
            <a:pathLst>
              <a:path w="914400" h="78104">
                <a:moveTo>
                  <a:pt x="836676" y="0"/>
                </a:moveTo>
                <a:lnTo>
                  <a:pt x="836676" y="77723"/>
                </a:lnTo>
                <a:lnTo>
                  <a:pt x="888491" y="51815"/>
                </a:lnTo>
                <a:lnTo>
                  <a:pt x="849630" y="51815"/>
                </a:lnTo>
                <a:lnTo>
                  <a:pt x="849630" y="25907"/>
                </a:lnTo>
                <a:lnTo>
                  <a:pt x="888491" y="25907"/>
                </a:lnTo>
                <a:lnTo>
                  <a:pt x="836676" y="0"/>
                </a:lnTo>
                <a:close/>
              </a:path>
              <a:path w="914400" h="78104">
                <a:moveTo>
                  <a:pt x="836676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836676" y="51815"/>
                </a:lnTo>
                <a:lnTo>
                  <a:pt x="836676" y="25907"/>
                </a:lnTo>
                <a:close/>
              </a:path>
              <a:path w="914400" h="78104">
                <a:moveTo>
                  <a:pt x="888491" y="25907"/>
                </a:moveTo>
                <a:lnTo>
                  <a:pt x="849630" y="25907"/>
                </a:lnTo>
                <a:lnTo>
                  <a:pt x="849630" y="51815"/>
                </a:lnTo>
                <a:lnTo>
                  <a:pt x="888491" y="51815"/>
                </a:lnTo>
                <a:lnTo>
                  <a:pt x="914400" y="38861"/>
                </a:lnTo>
                <a:lnTo>
                  <a:pt x="888491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292346" y="5788558"/>
            <a:ext cx="229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96815" y="602173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29961" y="597789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60"/>
                </a:lnTo>
                <a:lnTo>
                  <a:pt x="16682" y="173639"/>
                </a:lnTo>
                <a:lnTo>
                  <a:pt x="36406" y="132091"/>
                </a:lnTo>
                <a:lnTo>
                  <a:pt x="62716" y="94868"/>
                </a:lnTo>
                <a:lnTo>
                  <a:pt x="94858" y="62724"/>
                </a:lnTo>
                <a:lnTo>
                  <a:pt x="132080" y="36412"/>
                </a:lnTo>
                <a:lnTo>
                  <a:pt x="173629" y="16685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5"/>
                </a:lnTo>
                <a:lnTo>
                  <a:pt x="401320" y="36412"/>
                </a:lnTo>
                <a:lnTo>
                  <a:pt x="438541" y="62724"/>
                </a:lnTo>
                <a:lnTo>
                  <a:pt x="470683" y="94868"/>
                </a:lnTo>
                <a:lnTo>
                  <a:pt x="496993" y="132091"/>
                </a:lnTo>
                <a:lnTo>
                  <a:pt x="516717" y="173639"/>
                </a:lnTo>
                <a:lnTo>
                  <a:pt x="529103" y="218760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116067" y="6038799"/>
            <a:ext cx="36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8680" dirty="0">
                <a:latin typeface="Times New Roman"/>
                <a:cs typeface="Times New Roman"/>
              </a:rPr>
              <a:t>j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82161" y="6020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60"/>
                </a:lnTo>
                <a:lnTo>
                  <a:pt x="16682" y="173639"/>
                </a:lnTo>
                <a:lnTo>
                  <a:pt x="36406" y="132091"/>
                </a:lnTo>
                <a:lnTo>
                  <a:pt x="62716" y="94868"/>
                </a:lnTo>
                <a:lnTo>
                  <a:pt x="94858" y="62724"/>
                </a:lnTo>
                <a:lnTo>
                  <a:pt x="132080" y="36412"/>
                </a:lnTo>
                <a:lnTo>
                  <a:pt x="173629" y="16685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5"/>
                </a:lnTo>
                <a:lnTo>
                  <a:pt x="401320" y="36412"/>
                </a:lnTo>
                <a:lnTo>
                  <a:pt x="438541" y="62724"/>
                </a:lnTo>
                <a:lnTo>
                  <a:pt x="470683" y="94868"/>
                </a:lnTo>
                <a:lnTo>
                  <a:pt x="496993" y="132091"/>
                </a:lnTo>
                <a:lnTo>
                  <a:pt x="516717" y="173639"/>
                </a:lnTo>
                <a:lnTo>
                  <a:pt x="529103" y="218760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78682" y="6081776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Times New Roman"/>
                <a:cs typeface="Times New Roman"/>
              </a:rPr>
              <a:t>V</a:t>
            </a:r>
            <a:r>
              <a:rPr sz="2400" b="1" spc="-75" baseline="-8680" dirty="0">
                <a:latin typeface="Times New Roman"/>
                <a:cs typeface="Times New Roman"/>
              </a:rPr>
              <a:t>i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10479" y="5563346"/>
            <a:ext cx="2943225" cy="915035"/>
          </a:xfrm>
          <a:custGeom>
            <a:avLst/>
            <a:gdLst/>
            <a:ahLst/>
            <a:cxnLst/>
            <a:rect l="l" t="t" r="r" b="b"/>
            <a:pathLst>
              <a:path w="2943225" h="915035">
                <a:moveTo>
                  <a:pt x="2943107" y="712828"/>
                </a:moveTo>
                <a:lnTo>
                  <a:pt x="2359923" y="717666"/>
                </a:lnTo>
                <a:lnTo>
                  <a:pt x="2326016" y="734151"/>
                </a:lnTo>
                <a:lnTo>
                  <a:pt x="2290431" y="749947"/>
                </a:lnTo>
                <a:lnTo>
                  <a:pt x="2253241" y="765051"/>
                </a:lnTo>
                <a:lnTo>
                  <a:pt x="2214520" y="779457"/>
                </a:lnTo>
                <a:lnTo>
                  <a:pt x="2174341" y="793162"/>
                </a:lnTo>
                <a:lnTo>
                  <a:pt x="2132778" y="806159"/>
                </a:lnTo>
                <a:lnTo>
                  <a:pt x="2089903" y="818445"/>
                </a:lnTo>
                <a:lnTo>
                  <a:pt x="2045790" y="830016"/>
                </a:lnTo>
                <a:lnTo>
                  <a:pt x="2000512" y="840865"/>
                </a:lnTo>
                <a:lnTo>
                  <a:pt x="1954142" y="850989"/>
                </a:lnTo>
                <a:lnTo>
                  <a:pt x="1906755" y="860382"/>
                </a:lnTo>
                <a:lnTo>
                  <a:pt x="1858422" y="869041"/>
                </a:lnTo>
                <a:lnTo>
                  <a:pt x="1809218" y="876961"/>
                </a:lnTo>
                <a:lnTo>
                  <a:pt x="1759215" y="884136"/>
                </a:lnTo>
                <a:lnTo>
                  <a:pt x="1708487" y="890562"/>
                </a:lnTo>
                <a:lnTo>
                  <a:pt x="1657107" y="896235"/>
                </a:lnTo>
                <a:lnTo>
                  <a:pt x="1605149" y="901149"/>
                </a:lnTo>
                <a:lnTo>
                  <a:pt x="1552686" y="905300"/>
                </a:lnTo>
                <a:lnTo>
                  <a:pt x="1499790" y="908684"/>
                </a:lnTo>
                <a:lnTo>
                  <a:pt x="1446536" y="911296"/>
                </a:lnTo>
                <a:lnTo>
                  <a:pt x="1392997" y="913130"/>
                </a:lnTo>
                <a:lnTo>
                  <a:pt x="1339245" y="914183"/>
                </a:lnTo>
                <a:lnTo>
                  <a:pt x="1285354" y="914449"/>
                </a:lnTo>
                <a:lnTo>
                  <a:pt x="1231398" y="913924"/>
                </a:lnTo>
                <a:lnTo>
                  <a:pt x="1177450" y="912604"/>
                </a:lnTo>
                <a:lnTo>
                  <a:pt x="1123583" y="910483"/>
                </a:lnTo>
                <a:lnTo>
                  <a:pt x="1069870" y="907557"/>
                </a:lnTo>
                <a:lnTo>
                  <a:pt x="1016384" y="903821"/>
                </a:lnTo>
                <a:lnTo>
                  <a:pt x="963200" y="899270"/>
                </a:lnTo>
                <a:lnTo>
                  <a:pt x="910389" y="893901"/>
                </a:lnTo>
                <a:lnTo>
                  <a:pt x="858026" y="887707"/>
                </a:lnTo>
                <a:lnTo>
                  <a:pt x="806184" y="880685"/>
                </a:lnTo>
                <a:lnTo>
                  <a:pt x="754936" y="872830"/>
                </a:lnTo>
                <a:lnTo>
                  <a:pt x="704355" y="864137"/>
                </a:lnTo>
                <a:lnTo>
                  <a:pt x="654515" y="854601"/>
                </a:lnTo>
                <a:lnTo>
                  <a:pt x="605488" y="844218"/>
                </a:lnTo>
                <a:lnTo>
                  <a:pt x="557349" y="832982"/>
                </a:lnTo>
                <a:lnTo>
                  <a:pt x="493839" y="816431"/>
                </a:lnTo>
                <a:lnTo>
                  <a:pt x="433999" y="798786"/>
                </a:lnTo>
                <a:lnTo>
                  <a:pt x="377863" y="780113"/>
                </a:lnTo>
                <a:lnTo>
                  <a:pt x="325465" y="760479"/>
                </a:lnTo>
                <a:lnTo>
                  <a:pt x="276839" y="739951"/>
                </a:lnTo>
                <a:lnTo>
                  <a:pt x="232019" y="718595"/>
                </a:lnTo>
                <a:lnTo>
                  <a:pt x="191040" y="696478"/>
                </a:lnTo>
                <a:lnTo>
                  <a:pt x="153936" y="673666"/>
                </a:lnTo>
                <a:lnTo>
                  <a:pt x="120740" y="650226"/>
                </a:lnTo>
                <a:lnTo>
                  <a:pt x="66213" y="601727"/>
                </a:lnTo>
                <a:lnTo>
                  <a:pt x="27731" y="551515"/>
                </a:lnTo>
                <a:lnTo>
                  <a:pt x="5569" y="500121"/>
                </a:lnTo>
                <a:lnTo>
                  <a:pt x="0" y="448079"/>
                </a:lnTo>
                <a:lnTo>
                  <a:pt x="3523" y="421980"/>
                </a:lnTo>
                <a:lnTo>
                  <a:pt x="23355" y="369962"/>
                </a:lnTo>
                <a:lnTo>
                  <a:pt x="60464" y="318626"/>
                </a:lnTo>
                <a:lnTo>
                  <a:pt x="115123" y="268504"/>
                </a:lnTo>
                <a:lnTo>
                  <a:pt x="149119" y="244065"/>
                </a:lnTo>
                <a:lnTo>
                  <a:pt x="187605" y="220129"/>
                </a:lnTo>
                <a:lnTo>
                  <a:pt x="230616" y="196763"/>
                </a:lnTo>
                <a:lnTo>
                  <a:pt x="300109" y="164481"/>
                </a:lnTo>
                <a:lnTo>
                  <a:pt x="337299" y="149377"/>
                </a:lnTo>
                <a:lnTo>
                  <a:pt x="376020" y="134971"/>
                </a:lnTo>
                <a:lnTo>
                  <a:pt x="416199" y="121266"/>
                </a:lnTo>
                <a:lnTo>
                  <a:pt x="457763" y="108269"/>
                </a:lnTo>
                <a:lnTo>
                  <a:pt x="500639" y="95984"/>
                </a:lnTo>
                <a:lnTo>
                  <a:pt x="544752" y="84415"/>
                </a:lnTo>
                <a:lnTo>
                  <a:pt x="590030" y="73566"/>
                </a:lnTo>
                <a:lnTo>
                  <a:pt x="636400" y="63443"/>
                </a:lnTo>
                <a:lnTo>
                  <a:pt x="683788" y="54051"/>
                </a:lnTo>
                <a:lnTo>
                  <a:pt x="732121" y="45393"/>
                </a:lnTo>
                <a:lnTo>
                  <a:pt x="781326" y="37475"/>
                </a:lnTo>
                <a:lnTo>
                  <a:pt x="831329" y="30302"/>
                </a:lnTo>
                <a:lnTo>
                  <a:pt x="882057" y="23877"/>
                </a:lnTo>
                <a:lnTo>
                  <a:pt x="933437" y="18206"/>
                </a:lnTo>
                <a:lnTo>
                  <a:pt x="985395" y="13293"/>
                </a:lnTo>
                <a:lnTo>
                  <a:pt x="1037858" y="9143"/>
                </a:lnTo>
                <a:lnTo>
                  <a:pt x="1090754" y="5760"/>
                </a:lnTo>
                <a:lnTo>
                  <a:pt x="1144007" y="3150"/>
                </a:lnTo>
                <a:lnTo>
                  <a:pt x="1197546" y="1317"/>
                </a:lnTo>
                <a:lnTo>
                  <a:pt x="1251297" y="265"/>
                </a:lnTo>
                <a:lnTo>
                  <a:pt x="1305187" y="0"/>
                </a:lnTo>
                <a:lnTo>
                  <a:pt x="1359142" y="525"/>
                </a:lnTo>
                <a:lnTo>
                  <a:pt x="1413089" y="1846"/>
                </a:lnTo>
                <a:lnTo>
                  <a:pt x="1466955" y="3967"/>
                </a:lnTo>
                <a:lnTo>
                  <a:pt x="1520666" y="6893"/>
                </a:lnTo>
                <a:lnTo>
                  <a:pt x="1574149" y="10628"/>
                </a:lnTo>
                <a:lnTo>
                  <a:pt x="1627331" y="15178"/>
                </a:lnTo>
                <a:lnTo>
                  <a:pt x="1680139" y="20547"/>
                </a:lnTo>
                <a:lnTo>
                  <a:pt x="1732499" y="26739"/>
                </a:lnTo>
                <a:lnTo>
                  <a:pt x="1784338" y="33759"/>
                </a:lnTo>
                <a:lnTo>
                  <a:pt x="1835583" y="41612"/>
                </a:lnTo>
                <a:lnTo>
                  <a:pt x="1886160" y="50303"/>
                </a:lnTo>
                <a:lnTo>
                  <a:pt x="1935996" y="59836"/>
                </a:lnTo>
                <a:lnTo>
                  <a:pt x="1985018" y="70216"/>
                </a:lnTo>
                <a:lnTo>
                  <a:pt x="2033152" y="81447"/>
                </a:lnTo>
                <a:lnTo>
                  <a:pt x="2099798" y="98883"/>
                </a:lnTo>
                <a:lnTo>
                  <a:pt x="2162599" y="117609"/>
                </a:lnTo>
                <a:lnTo>
                  <a:pt x="2221469" y="137547"/>
                </a:lnTo>
                <a:lnTo>
                  <a:pt x="2276322" y="158621"/>
                </a:lnTo>
                <a:lnTo>
                  <a:pt x="2327073" y="180752"/>
                </a:lnTo>
                <a:lnTo>
                  <a:pt x="2373636" y="203862"/>
                </a:lnTo>
                <a:lnTo>
                  <a:pt x="2415925" y="227873"/>
                </a:lnTo>
                <a:lnTo>
                  <a:pt x="2453854" y="252707"/>
                </a:lnTo>
                <a:lnTo>
                  <a:pt x="2487338" y="278287"/>
                </a:lnTo>
                <a:lnTo>
                  <a:pt x="2516290" y="304534"/>
                </a:lnTo>
                <a:lnTo>
                  <a:pt x="2560258" y="358719"/>
                </a:lnTo>
                <a:lnTo>
                  <a:pt x="2585072" y="414639"/>
                </a:lnTo>
                <a:lnTo>
                  <a:pt x="2590082" y="443055"/>
                </a:lnTo>
                <a:lnTo>
                  <a:pt x="2590046" y="471671"/>
                </a:lnTo>
                <a:lnTo>
                  <a:pt x="2584878" y="500408"/>
                </a:lnTo>
                <a:lnTo>
                  <a:pt x="2574493" y="529190"/>
                </a:lnTo>
                <a:lnTo>
                  <a:pt x="2558805" y="557938"/>
                </a:lnTo>
                <a:lnTo>
                  <a:pt x="2943107" y="71282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91209" y="5680659"/>
            <a:ext cx="1829435" cy="67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25"/>
              </a:lnSpc>
              <a:spcBef>
                <a:spcPts val="100"/>
              </a:spcBef>
            </a:pP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事件</a:t>
            </a:r>
            <a:r>
              <a:rPr sz="2000" b="1" spc="-60" dirty="0">
                <a:solidFill>
                  <a:srgbClr val="990000"/>
                </a:solidFill>
                <a:latin typeface="微软雅黑"/>
                <a:cs typeface="微软雅黑"/>
              </a:rPr>
              <a:t>V</a:t>
            </a:r>
            <a:r>
              <a:rPr sz="1950" b="1" spc="-89" baseline="-6410" dirty="0">
                <a:solidFill>
                  <a:srgbClr val="990000"/>
                </a:solidFill>
                <a:latin typeface="微软雅黑"/>
                <a:cs typeface="微软雅黑"/>
              </a:rPr>
              <a:t>i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发生表示</a:t>
            </a:r>
            <a:endParaRPr sz="2000">
              <a:latin typeface="微软雅黑"/>
              <a:cs typeface="微软雅黑"/>
            </a:endParaRPr>
          </a:p>
          <a:p>
            <a:pPr marL="25400" algn="ctr">
              <a:lnSpc>
                <a:spcPts val="2805"/>
              </a:lnSpc>
            </a:pPr>
            <a:r>
              <a:rPr sz="2400" b="1" i="1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b="1" i="1" baseline="-20833" dirty="0">
                <a:solidFill>
                  <a:srgbClr val="990000"/>
                </a:solidFill>
                <a:latin typeface="Times New Roman"/>
                <a:cs typeface="Times New Roman"/>
              </a:rPr>
              <a:t>k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可以开始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329590" y="453390"/>
            <a:ext cx="691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000000"/>
                </a:solidFill>
                <a:latin typeface="Arial"/>
                <a:cs typeface="Arial"/>
              </a:rPr>
              <a:t>6.6.4</a:t>
            </a:r>
            <a:r>
              <a:rPr sz="3600" u="none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u="none" spc="-5" dirty="0">
                <a:solidFill>
                  <a:srgbClr val="000000"/>
                </a:solidFill>
                <a:latin typeface="Arial"/>
                <a:cs typeface="Arial"/>
              </a:rPr>
              <a:t>AOE</a:t>
            </a: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网</a:t>
            </a:r>
            <a:r>
              <a:rPr sz="2000" u="none" dirty="0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u="none" dirty="0">
                <a:solidFill>
                  <a:srgbClr val="003366"/>
                </a:solidFill>
                <a:latin typeface="Arial"/>
                <a:cs typeface="Arial"/>
              </a:rPr>
              <a:t>Activity</a:t>
            </a:r>
            <a:r>
              <a:rPr u="none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u="none" dirty="0">
                <a:solidFill>
                  <a:srgbClr val="003366"/>
                </a:solidFill>
                <a:latin typeface="Arial"/>
                <a:cs typeface="Arial"/>
              </a:rPr>
              <a:t>On</a:t>
            </a:r>
            <a:r>
              <a:rPr u="none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u="none" dirty="0">
                <a:solidFill>
                  <a:srgbClr val="003366"/>
                </a:solidFill>
                <a:latin typeface="Arial"/>
                <a:cs typeface="Arial"/>
              </a:rPr>
              <a:t>Edge</a:t>
            </a:r>
            <a:r>
              <a:rPr u="none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u="none" dirty="0">
                <a:solidFill>
                  <a:srgbClr val="003366"/>
                </a:solidFill>
                <a:latin typeface="Arial"/>
                <a:cs typeface="Arial"/>
              </a:rPr>
              <a:t>net</a:t>
            </a:r>
            <a:r>
              <a:rPr u="none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u="none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3" y="1105043"/>
            <a:ext cx="8416290" cy="13036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none" spc="85" dirty="0">
                <a:latin typeface="Microsoft JhengHei"/>
                <a:cs typeface="Microsoft JhengHei"/>
              </a:rPr>
              <a:t>(10)</a:t>
            </a:r>
            <a:r>
              <a:rPr sz="2800" u="none" spc="15" dirty="0">
                <a:latin typeface="Microsoft JhengHei"/>
                <a:cs typeface="Microsoft JhengHei"/>
              </a:rPr>
              <a:t>连</a:t>
            </a:r>
            <a:r>
              <a:rPr sz="2800" u="none" dirty="0">
                <a:latin typeface="Microsoft JhengHei"/>
                <a:cs typeface="Microsoft JhengHei"/>
              </a:rPr>
              <a:t>通</a:t>
            </a:r>
            <a:r>
              <a:rPr sz="2800" u="none" spc="25" dirty="0">
                <a:latin typeface="Microsoft JhengHei"/>
                <a:cs typeface="Microsoft JhengHei"/>
              </a:rPr>
              <a:t>图</a:t>
            </a:r>
            <a:r>
              <a:rPr sz="2800" u="none" spc="5" dirty="0">
                <a:latin typeface="Microsoft JhengHei"/>
                <a:cs typeface="Microsoft JhengHei"/>
              </a:rPr>
              <a:t>、强连</a:t>
            </a:r>
            <a:r>
              <a:rPr sz="2800" u="none" spc="15" dirty="0">
                <a:latin typeface="Microsoft JhengHei"/>
                <a:cs typeface="Microsoft JhengHei"/>
              </a:rPr>
              <a:t>通</a:t>
            </a:r>
            <a:r>
              <a:rPr sz="2800" u="none" spc="-5" dirty="0">
                <a:latin typeface="Microsoft JhengHei"/>
                <a:cs typeface="Microsoft JhengHei"/>
              </a:rPr>
              <a:t>图</a:t>
            </a:r>
            <a:endParaRPr sz="2800">
              <a:latin typeface="Microsoft JhengHei"/>
              <a:cs typeface="Microsoft JhengHei"/>
            </a:endParaRPr>
          </a:p>
          <a:p>
            <a:pPr marL="12700" marR="5080" indent="609600">
              <a:lnSpc>
                <a:spcPct val="100000"/>
              </a:lnSpc>
              <a:spcBef>
                <a:spcPts val="434"/>
              </a:spcBef>
            </a:pP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在无（有）向图</a:t>
            </a:r>
            <a:r>
              <a:rPr sz="2400" u="none" dirty="0">
                <a:solidFill>
                  <a:srgbClr val="000000"/>
                </a:solidFill>
              </a:rPr>
              <a:t>G=&lt;V,</a:t>
            </a:r>
            <a:r>
              <a:rPr sz="2400" u="none" spc="-100" dirty="0">
                <a:solidFill>
                  <a:srgbClr val="000000"/>
                </a:solidFill>
              </a:rPr>
              <a:t> </a:t>
            </a:r>
            <a:r>
              <a:rPr sz="2400" u="none" spc="-5" dirty="0">
                <a:solidFill>
                  <a:srgbClr val="000000"/>
                </a:solidFill>
              </a:rPr>
              <a:t>E&gt;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中，若对任何两个顶点</a:t>
            </a:r>
            <a:r>
              <a:rPr sz="2400" u="none" spc="-10" dirty="0">
                <a:solidFill>
                  <a:srgbClr val="000000"/>
                </a:solidFill>
              </a:rPr>
              <a:t>u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、</a:t>
            </a:r>
            <a:r>
              <a:rPr sz="2400" u="none" dirty="0">
                <a:solidFill>
                  <a:srgbClr val="000000"/>
                </a:solidFill>
              </a:rPr>
              <a:t>v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都存 在从</a:t>
            </a:r>
            <a:r>
              <a:rPr sz="2400" u="none" spc="-10" dirty="0">
                <a:solidFill>
                  <a:srgbClr val="000000"/>
                </a:solidFill>
              </a:rPr>
              <a:t>u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到</a:t>
            </a:r>
            <a:r>
              <a:rPr sz="2400" u="none" dirty="0">
                <a:solidFill>
                  <a:srgbClr val="000000"/>
                </a:solidFill>
              </a:rPr>
              <a:t>v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的路径，则称</a:t>
            </a:r>
            <a:r>
              <a:rPr sz="2400" u="none" spc="5" dirty="0">
                <a:solidFill>
                  <a:srgbClr val="000000"/>
                </a:solidFill>
              </a:rPr>
              <a:t>G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是连通</a:t>
            </a:r>
            <a:r>
              <a:rPr sz="2400" u="none" spc="5" dirty="0">
                <a:solidFill>
                  <a:srgbClr val="000000"/>
                </a:solidFill>
                <a:latin typeface="微软雅黑"/>
                <a:cs typeface="微软雅黑"/>
              </a:rPr>
              <a:t>图</a:t>
            </a:r>
            <a:r>
              <a:rPr sz="2400" u="none" dirty="0">
                <a:solidFill>
                  <a:srgbClr val="000000"/>
                </a:solidFill>
              </a:rPr>
              <a:t>(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强连通图</a:t>
            </a:r>
            <a:r>
              <a:rPr sz="2400" u="none" dirty="0">
                <a:solidFill>
                  <a:srgbClr val="000000"/>
                </a:solidFill>
              </a:rPr>
              <a:t>)</a:t>
            </a:r>
            <a:r>
              <a:rPr sz="2400" u="none" dirty="0">
                <a:solidFill>
                  <a:srgbClr val="000000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8775" y="4502657"/>
            <a:ext cx="129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latin typeface="微软雅黑"/>
                <a:cs typeface="微软雅黑"/>
              </a:rPr>
              <a:t>(b)</a:t>
            </a:r>
            <a:r>
              <a:rPr sz="1800" b="1" spc="10" dirty="0">
                <a:latin typeface="微软雅黑"/>
                <a:cs typeface="微软雅黑"/>
              </a:rPr>
              <a:t>非连通图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87111" y="4478273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38100" y="647700"/>
                </a:moveTo>
                <a:lnTo>
                  <a:pt x="0" y="647700"/>
                </a:lnTo>
                <a:lnTo>
                  <a:pt x="57150" y="762000"/>
                </a:lnTo>
                <a:lnTo>
                  <a:pt x="104775" y="666750"/>
                </a:lnTo>
                <a:lnTo>
                  <a:pt x="38100" y="666750"/>
                </a:lnTo>
                <a:lnTo>
                  <a:pt x="38100" y="647700"/>
                </a:lnTo>
                <a:close/>
              </a:path>
              <a:path w="114300" h="762000">
                <a:moveTo>
                  <a:pt x="76200" y="0"/>
                </a:moveTo>
                <a:lnTo>
                  <a:pt x="38100" y="0"/>
                </a:lnTo>
                <a:lnTo>
                  <a:pt x="38100" y="666750"/>
                </a:lnTo>
                <a:lnTo>
                  <a:pt x="76200" y="666750"/>
                </a:lnTo>
                <a:lnTo>
                  <a:pt x="76200" y="0"/>
                </a:lnTo>
                <a:close/>
              </a:path>
              <a:path w="114300" h="762000">
                <a:moveTo>
                  <a:pt x="114300" y="647700"/>
                </a:moveTo>
                <a:lnTo>
                  <a:pt x="76200" y="647700"/>
                </a:lnTo>
                <a:lnTo>
                  <a:pt x="76200" y="666750"/>
                </a:lnTo>
                <a:lnTo>
                  <a:pt x="104775" y="666750"/>
                </a:lnTo>
                <a:lnTo>
                  <a:pt x="114300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6953" y="5426964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6953" y="4230623"/>
            <a:ext cx="749935" cy="114300"/>
          </a:xfrm>
          <a:custGeom>
            <a:avLst/>
            <a:gdLst/>
            <a:ahLst/>
            <a:cxnLst/>
            <a:rect l="l" t="t" r="r" b="b"/>
            <a:pathLst>
              <a:path w="749935" h="114300">
                <a:moveTo>
                  <a:pt x="635508" y="0"/>
                </a:moveTo>
                <a:lnTo>
                  <a:pt x="635508" y="114300"/>
                </a:lnTo>
                <a:lnTo>
                  <a:pt x="711708" y="76200"/>
                </a:lnTo>
                <a:lnTo>
                  <a:pt x="654558" y="76200"/>
                </a:lnTo>
                <a:lnTo>
                  <a:pt x="654558" y="38100"/>
                </a:lnTo>
                <a:lnTo>
                  <a:pt x="711708" y="38100"/>
                </a:lnTo>
                <a:lnTo>
                  <a:pt x="635508" y="0"/>
                </a:lnTo>
                <a:close/>
              </a:path>
              <a:path w="749935" h="114300">
                <a:moveTo>
                  <a:pt x="63550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5508" y="76200"/>
                </a:lnTo>
                <a:lnTo>
                  <a:pt x="635508" y="38100"/>
                </a:lnTo>
                <a:close/>
              </a:path>
              <a:path w="749935" h="114300">
                <a:moveTo>
                  <a:pt x="711708" y="38100"/>
                </a:moveTo>
                <a:lnTo>
                  <a:pt x="654558" y="38100"/>
                </a:lnTo>
                <a:lnTo>
                  <a:pt x="654558" y="76200"/>
                </a:lnTo>
                <a:lnTo>
                  <a:pt x="711708" y="76200"/>
                </a:lnTo>
                <a:lnTo>
                  <a:pt x="749808" y="57150"/>
                </a:lnTo>
                <a:lnTo>
                  <a:pt x="7117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0461" y="4402073"/>
            <a:ext cx="1080135" cy="1004569"/>
          </a:xfrm>
          <a:custGeom>
            <a:avLst/>
            <a:gdLst/>
            <a:ahLst/>
            <a:cxnLst/>
            <a:rect l="l" t="t" r="r" b="b"/>
            <a:pathLst>
              <a:path w="1080135" h="1004570">
                <a:moveTo>
                  <a:pt x="96783" y="63782"/>
                </a:moveTo>
                <a:lnTo>
                  <a:pt x="70832" y="91681"/>
                </a:lnTo>
                <a:lnTo>
                  <a:pt x="1053846" y="1004569"/>
                </a:lnTo>
                <a:lnTo>
                  <a:pt x="1079754" y="976629"/>
                </a:lnTo>
                <a:lnTo>
                  <a:pt x="96783" y="63782"/>
                </a:lnTo>
                <a:close/>
              </a:path>
              <a:path w="1080135" h="1004570">
                <a:moveTo>
                  <a:pt x="0" y="0"/>
                </a:moveTo>
                <a:lnTo>
                  <a:pt x="44831" y="119633"/>
                </a:lnTo>
                <a:lnTo>
                  <a:pt x="70832" y="91681"/>
                </a:lnTo>
                <a:lnTo>
                  <a:pt x="56896" y="78739"/>
                </a:lnTo>
                <a:lnTo>
                  <a:pt x="82804" y="50800"/>
                </a:lnTo>
                <a:lnTo>
                  <a:pt x="108860" y="50800"/>
                </a:lnTo>
                <a:lnTo>
                  <a:pt x="122682" y="35940"/>
                </a:lnTo>
                <a:lnTo>
                  <a:pt x="0" y="0"/>
                </a:lnTo>
                <a:close/>
              </a:path>
              <a:path w="1080135" h="1004570">
                <a:moveTo>
                  <a:pt x="82804" y="50800"/>
                </a:moveTo>
                <a:lnTo>
                  <a:pt x="56896" y="78739"/>
                </a:lnTo>
                <a:lnTo>
                  <a:pt x="70832" y="91681"/>
                </a:lnTo>
                <a:lnTo>
                  <a:pt x="96783" y="63782"/>
                </a:lnTo>
                <a:lnTo>
                  <a:pt x="82804" y="50800"/>
                </a:lnTo>
                <a:close/>
              </a:path>
              <a:path w="1080135" h="1004570">
                <a:moveTo>
                  <a:pt x="108860" y="50800"/>
                </a:moveTo>
                <a:lnTo>
                  <a:pt x="82804" y="50800"/>
                </a:lnTo>
                <a:lnTo>
                  <a:pt x="96783" y="63782"/>
                </a:lnTo>
                <a:lnTo>
                  <a:pt x="1088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6705" y="40256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6705" y="40256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83860" y="40627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5905" y="40286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5905" y="40286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03060" y="40657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86705" y="52448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6705" y="52448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5905" y="52448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5905" y="52448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6661" y="4465320"/>
            <a:ext cx="926465" cy="851535"/>
          </a:xfrm>
          <a:custGeom>
            <a:avLst/>
            <a:gdLst/>
            <a:ahLst/>
            <a:cxnLst/>
            <a:rect l="l" t="t" r="r" b="b"/>
            <a:pathLst>
              <a:path w="926464" h="851535">
                <a:moveTo>
                  <a:pt x="42036" y="741298"/>
                </a:moveTo>
                <a:lnTo>
                  <a:pt x="0" y="851153"/>
                </a:lnTo>
                <a:lnTo>
                  <a:pt x="113029" y="818895"/>
                </a:lnTo>
                <a:lnTo>
                  <a:pt x="100132" y="804798"/>
                </a:lnTo>
                <a:lnTo>
                  <a:pt x="76453" y="804798"/>
                </a:lnTo>
                <a:lnTo>
                  <a:pt x="52704" y="779017"/>
                </a:lnTo>
                <a:lnTo>
                  <a:pt x="65671" y="767132"/>
                </a:lnTo>
                <a:lnTo>
                  <a:pt x="42036" y="741298"/>
                </a:lnTo>
                <a:close/>
              </a:path>
              <a:path w="926464" h="851535">
                <a:moveTo>
                  <a:pt x="65671" y="767132"/>
                </a:moveTo>
                <a:lnTo>
                  <a:pt x="52704" y="779017"/>
                </a:lnTo>
                <a:lnTo>
                  <a:pt x="76453" y="804798"/>
                </a:lnTo>
                <a:lnTo>
                  <a:pt x="89332" y="792994"/>
                </a:lnTo>
                <a:lnTo>
                  <a:pt x="65671" y="767132"/>
                </a:lnTo>
                <a:close/>
              </a:path>
              <a:path w="926464" h="851535">
                <a:moveTo>
                  <a:pt x="89332" y="792994"/>
                </a:moveTo>
                <a:lnTo>
                  <a:pt x="76453" y="804798"/>
                </a:lnTo>
                <a:lnTo>
                  <a:pt x="100132" y="804798"/>
                </a:lnTo>
                <a:lnTo>
                  <a:pt x="89332" y="792994"/>
                </a:lnTo>
                <a:close/>
              </a:path>
              <a:path w="926464" h="851535">
                <a:moveTo>
                  <a:pt x="902588" y="0"/>
                </a:moveTo>
                <a:lnTo>
                  <a:pt x="65671" y="767132"/>
                </a:lnTo>
                <a:lnTo>
                  <a:pt x="89332" y="792994"/>
                </a:lnTo>
                <a:lnTo>
                  <a:pt x="926210" y="25907"/>
                </a:lnTo>
                <a:lnTo>
                  <a:pt x="90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83860" y="5110491"/>
            <a:ext cx="1552575" cy="96583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1231265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15" dirty="0">
                <a:latin typeface="Microsoft JhengHei"/>
                <a:cs typeface="Microsoft JhengHei"/>
              </a:rPr>
              <a:t>2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  <a:p>
            <a:pPr marL="175260">
              <a:lnSpc>
                <a:spcPct val="100000"/>
              </a:lnSpc>
              <a:spcBef>
                <a:spcPts val="1010"/>
              </a:spcBef>
            </a:pPr>
            <a:r>
              <a:rPr sz="1800" b="1" spc="130" dirty="0">
                <a:latin typeface="微软雅黑"/>
                <a:cs typeface="微软雅黑"/>
              </a:rPr>
              <a:t>(c)</a:t>
            </a:r>
            <a:r>
              <a:rPr sz="1800" b="1" spc="10" dirty="0">
                <a:latin typeface="微软雅黑"/>
                <a:cs typeface="微软雅黑"/>
              </a:rPr>
              <a:t>强连通图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900" y="4518405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latin typeface="微软雅黑"/>
                <a:cs typeface="微软雅黑"/>
              </a:rPr>
              <a:t>(a)</a:t>
            </a:r>
            <a:r>
              <a:rPr sz="1800" b="1" spc="10" dirty="0">
                <a:latin typeface="微软雅黑"/>
                <a:cs typeface="微软雅黑"/>
              </a:rPr>
              <a:t>连通图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20161" y="308991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1561" y="3163061"/>
            <a:ext cx="3175" cy="688975"/>
          </a:xfrm>
          <a:custGeom>
            <a:avLst/>
            <a:gdLst/>
            <a:ahLst/>
            <a:cxnLst/>
            <a:rect l="l" t="t" r="r" b="b"/>
            <a:pathLst>
              <a:path w="3175" h="688975">
                <a:moveTo>
                  <a:pt x="0" y="0"/>
                </a:moveTo>
                <a:lnTo>
                  <a:pt x="3048" y="6888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34561" y="3166110"/>
            <a:ext cx="0" cy="718185"/>
          </a:xfrm>
          <a:custGeom>
            <a:avLst/>
            <a:gdLst/>
            <a:ahLst/>
            <a:cxnLst/>
            <a:rect l="l" t="t" r="r" b="b"/>
            <a:pathLst>
              <a:path h="718185">
                <a:moveTo>
                  <a:pt x="0" y="0"/>
                </a:moveTo>
                <a:lnTo>
                  <a:pt x="0" y="7178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2961" y="2715005"/>
            <a:ext cx="487680" cy="451484"/>
          </a:xfrm>
          <a:custGeom>
            <a:avLst/>
            <a:gdLst/>
            <a:ahLst/>
            <a:cxnLst/>
            <a:rect l="l" t="t" r="r" b="b"/>
            <a:pathLst>
              <a:path w="487680" h="451485">
                <a:moveTo>
                  <a:pt x="243840" y="0"/>
                </a:moveTo>
                <a:lnTo>
                  <a:pt x="194711" y="4581"/>
                </a:lnTo>
                <a:lnTo>
                  <a:pt x="148947" y="17722"/>
                </a:lnTo>
                <a:lnTo>
                  <a:pt x="107528" y="38515"/>
                </a:lnTo>
                <a:lnTo>
                  <a:pt x="71437" y="66055"/>
                </a:lnTo>
                <a:lnTo>
                  <a:pt x="41656" y="99435"/>
                </a:lnTo>
                <a:lnTo>
                  <a:pt x="19169" y="137749"/>
                </a:lnTo>
                <a:lnTo>
                  <a:pt x="4955" y="180090"/>
                </a:lnTo>
                <a:lnTo>
                  <a:pt x="0" y="225551"/>
                </a:lnTo>
                <a:lnTo>
                  <a:pt x="4955" y="271013"/>
                </a:lnTo>
                <a:lnTo>
                  <a:pt x="19169" y="313354"/>
                </a:lnTo>
                <a:lnTo>
                  <a:pt x="41656" y="351668"/>
                </a:lnTo>
                <a:lnTo>
                  <a:pt x="71437" y="385048"/>
                </a:lnTo>
                <a:lnTo>
                  <a:pt x="107528" y="412588"/>
                </a:lnTo>
                <a:lnTo>
                  <a:pt x="148947" y="433381"/>
                </a:lnTo>
                <a:lnTo>
                  <a:pt x="194711" y="446522"/>
                </a:lnTo>
                <a:lnTo>
                  <a:pt x="243840" y="451103"/>
                </a:lnTo>
                <a:lnTo>
                  <a:pt x="292968" y="446522"/>
                </a:lnTo>
                <a:lnTo>
                  <a:pt x="338732" y="433381"/>
                </a:lnTo>
                <a:lnTo>
                  <a:pt x="380151" y="412588"/>
                </a:lnTo>
                <a:lnTo>
                  <a:pt x="416242" y="385048"/>
                </a:lnTo>
                <a:lnTo>
                  <a:pt x="446023" y="351668"/>
                </a:lnTo>
                <a:lnTo>
                  <a:pt x="468510" y="313354"/>
                </a:lnTo>
                <a:lnTo>
                  <a:pt x="482724" y="271013"/>
                </a:lnTo>
                <a:lnTo>
                  <a:pt x="487680" y="225551"/>
                </a:lnTo>
                <a:lnTo>
                  <a:pt x="482724" y="180090"/>
                </a:lnTo>
                <a:lnTo>
                  <a:pt x="468510" y="137749"/>
                </a:lnTo>
                <a:lnTo>
                  <a:pt x="446023" y="99435"/>
                </a:lnTo>
                <a:lnTo>
                  <a:pt x="416242" y="66055"/>
                </a:lnTo>
                <a:lnTo>
                  <a:pt x="380151" y="38515"/>
                </a:lnTo>
                <a:lnTo>
                  <a:pt x="338732" y="17722"/>
                </a:lnTo>
                <a:lnTo>
                  <a:pt x="292968" y="4581"/>
                </a:lnTo>
                <a:lnTo>
                  <a:pt x="24384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961" y="2715005"/>
            <a:ext cx="487680" cy="451484"/>
          </a:xfrm>
          <a:custGeom>
            <a:avLst/>
            <a:gdLst/>
            <a:ahLst/>
            <a:cxnLst/>
            <a:rect l="l" t="t" r="r" b="b"/>
            <a:pathLst>
              <a:path w="487680" h="451485">
                <a:moveTo>
                  <a:pt x="0" y="225551"/>
                </a:moveTo>
                <a:lnTo>
                  <a:pt x="4955" y="180090"/>
                </a:lnTo>
                <a:lnTo>
                  <a:pt x="19169" y="137749"/>
                </a:lnTo>
                <a:lnTo>
                  <a:pt x="41656" y="99435"/>
                </a:lnTo>
                <a:lnTo>
                  <a:pt x="71437" y="66055"/>
                </a:lnTo>
                <a:lnTo>
                  <a:pt x="107528" y="38515"/>
                </a:lnTo>
                <a:lnTo>
                  <a:pt x="148947" y="17722"/>
                </a:lnTo>
                <a:lnTo>
                  <a:pt x="194711" y="4581"/>
                </a:lnTo>
                <a:lnTo>
                  <a:pt x="243840" y="0"/>
                </a:lnTo>
                <a:lnTo>
                  <a:pt x="292968" y="4581"/>
                </a:lnTo>
                <a:lnTo>
                  <a:pt x="338732" y="17722"/>
                </a:lnTo>
                <a:lnTo>
                  <a:pt x="380151" y="38515"/>
                </a:lnTo>
                <a:lnTo>
                  <a:pt x="416242" y="66055"/>
                </a:lnTo>
                <a:lnTo>
                  <a:pt x="446023" y="99435"/>
                </a:lnTo>
                <a:lnTo>
                  <a:pt x="468510" y="137749"/>
                </a:lnTo>
                <a:lnTo>
                  <a:pt x="482724" y="180090"/>
                </a:lnTo>
                <a:lnTo>
                  <a:pt x="487680" y="225551"/>
                </a:lnTo>
                <a:lnTo>
                  <a:pt x="482724" y="271013"/>
                </a:lnTo>
                <a:lnTo>
                  <a:pt x="468510" y="313354"/>
                </a:lnTo>
                <a:lnTo>
                  <a:pt x="446023" y="351668"/>
                </a:lnTo>
                <a:lnTo>
                  <a:pt x="416242" y="385048"/>
                </a:lnTo>
                <a:lnTo>
                  <a:pt x="380151" y="412588"/>
                </a:lnTo>
                <a:lnTo>
                  <a:pt x="338732" y="433381"/>
                </a:lnTo>
                <a:lnTo>
                  <a:pt x="292968" y="446522"/>
                </a:lnTo>
                <a:lnTo>
                  <a:pt x="243840" y="451103"/>
                </a:lnTo>
                <a:lnTo>
                  <a:pt x="194711" y="446522"/>
                </a:lnTo>
                <a:lnTo>
                  <a:pt x="148947" y="433381"/>
                </a:lnTo>
                <a:lnTo>
                  <a:pt x="107528" y="412588"/>
                </a:lnTo>
                <a:lnTo>
                  <a:pt x="71437" y="385048"/>
                </a:lnTo>
                <a:lnTo>
                  <a:pt x="41656" y="351668"/>
                </a:lnTo>
                <a:lnTo>
                  <a:pt x="19169" y="313354"/>
                </a:lnTo>
                <a:lnTo>
                  <a:pt x="4955" y="271013"/>
                </a:lnTo>
                <a:lnTo>
                  <a:pt x="0" y="22555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961" y="385190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5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62961" y="385190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5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2434" y="385190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2434" y="385190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576065" y="3939285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V2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05961" y="2708910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05961" y="2708910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09213" y="2796032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V1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20161" y="293751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63034" y="3156966"/>
            <a:ext cx="3175" cy="692150"/>
          </a:xfrm>
          <a:custGeom>
            <a:avLst/>
            <a:gdLst/>
            <a:ahLst/>
            <a:cxnLst/>
            <a:rect l="l" t="t" r="r" b="b"/>
            <a:pathLst>
              <a:path w="3175" h="692150">
                <a:moveTo>
                  <a:pt x="0" y="0"/>
                </a:moveTo>
                <a:lnTo>
                  <a:pt x="3048" y="6918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34434" y="2708910"/>
            <a:ext cx="487680" cy="454659"/>
          </a:xfrm>
          <a:custGeom>
            <a:avLst/>
            <a:gdLst/>
            <a:ahLst/>
            <a:cxnLst/>
            <a:rect l="l" t="t" r="r" b="b"/>
            <a:pathLst>
              <a:path w="487679" h="454660">
                <a:moveTo>
                  <a:pt x="243840" y="0"/>
                </a:moveTo>
                <a:lnTo>
                  <a:pt x="194711" y="4615"/>
                </a:lnTo>
                <a:lnTo>
                  <a:pt x="148947" y="17853"/>
                </a:lnTo>
                <a:lnTo>
                  <a:pt x="107528" y="38797"/>
                </a:lnTo>
                <a:lnTo>
                  <a:pt x="71437" y="66532"/>
                </a:lnTo>
                <a:lnTo>
                  <a:pt x="41656" y="100142"/>
                </a:lnTo>
                <a:lnTo>
                  <a:pt x="19169" y="138713"/>
                </a:lnTo>
                <a:lnTo>
                  <a:pt x="4955" y="181329"/>
                </a:lnTo>
                <a:lnTo>
                  <a:pt x="0" y="227075"/>
                </a:lnTo>
                <a:lnTo>
                  <a:pt x="4955" y="272822"/>
                </a:lnTo>
                <a:lnTo>
                  <a:pt x="19169" y="315438"/>
                </a:lnTo>
                <a:lnTo>
                  <a:pt x="41656" y="354009"/>
                </a:lnTo>
                <a:lnTo>
                  <a:pt x="71437" y="387619"/>
                </a:lnTo>
                <a:lnTo>
                  <a:pt x="107528" y="415354"/>
                </a:lnTo>
                <a:lnTo>
                  <a:pt x="148947" y="436298"/>
                </a:lnTo>
                <a:lnTo>
                  <a:pt x="194711" y="449536"/>
                </a:lnTo>
                <a:lnTo>
                  <a:pt x="243840" y="454151"/>
                </a:lnTo>
                <a:lnTo>
                  <a:pt x="292968" y="449536"/>
                </a:lnTo>
                <a:lnTo>
                  <a:pt x="338732" y="436298"/>
                </a:lnTo>
                <a:lnTo>
                  <a:pt x="380151" y="415354"/>
                </a:lnTo>
                <a:lnTo>
                  <a:pt x="416242" y="387619"/>
                </a:lnTo>
                <a:lnTo>
                  <a:pt x="446023" y="354009"/>
                </a:lnTo>
                <a:lnTo>
                  <a:pt x="468510" y="315438"/>
                </a:lnTo>
                <a:lnTo>
                  <a:pt x="482724" y="272822"/>
                </a:lnTo>
                <a:lnTo>
                  <a:pt x="487680" y="227075"/>
                </a:lnTo>
                <a:lnTo>
                  <a:pt x="482724" y="181329"/>
                </a:lnTo>
                <a:lnTo>
                  <a:pt x="468510" y="138713"/>
                </a:lnTo>
                <a:lnTo>
                  <a:pt x="446023" y="100142"/>
                </a:lnTo>
                <a:lnTo>
                  <a:pt x="416242" y="66532"/>
                </a:lnTo>
                <a:lnTo>
                  <a:pt x="380151" y="38797"/>
                </a:lnTo>
                <a:lnTo>
                  <a:pt x="338732" y="17853"/>
                </a:lnTo>
                <a:lnTo>
                  <a:pt x="292968" y="4615"/>
                </a:lnTo>
                <a:lnTo>
                  <a:pt x="24384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34434" y="2708910"/>
            <a:ext cx="487680" cy="454659"/>
          </a:xfrm>
          <a:custGeom>
            <a:avLst/>
            <a:gdLst/>
            <a:ahLst/>
            <a:cxnLst/>
            <a:rect l="l" t="t" r="r" b="b"/>
            <a:pathLst>
              <a:path w="487679" h="454660">
                <a:moveTo>
                  <a:pt x="0" y="227075"/>
                </a:moveTo>
                <a:lnTo>
                  <a:pt x="4955" y="181329"/>
                </a:lnTo>
                <a:lnTo>
                  <a:pt x="19169" y="138713"/>
                </a:lnTo>
                <a:lnTo>
                  <a:pt x="41656" y="100142"/>
                </a:lnTo>
                <a:lnTo>
                  <a:pt x="71437" y="66532"/>
                </a:lnTo>
                <a:lnTo>
                  <a:pt x="107528" y="38797"/>
                </a:lnTo>
                <a:lnTo>
                  <a:pt x="148947" y="17853"/>
                </a:lnTo>
                <a:lnTo>
                  <a:pt x="194711" y="4615"/>
                </a:lnTo>
                <a:lnTo>
                  <a:pt x="243840" y="0"/>
                </a:lnTo>
                <a:lnTo>
                  <a:pt x="292968" y="4615"/>
                </a:lnTo>
                <a:lnTo>
                  <a:pt x="338732" y="17853"/>
                </a:lnTo>
                <a:lnTo>
                  <a:pt x="380151" y="38797"/>
                </a:lnTo>
                <a:lnTo>
                  <a:pt x="416242" y="66532"/>
                </a:lnTo>
                <a:lnTo>
                  <a:pt x="446023" y="100142"/>
                </a:lnTo>
                <a:lnTo>
                  <a:pt x="468510" y="138713"/>
                </a:lnTo>
                <a:lnTo>
                  <a:pt x="482724" y="181329"/>
                </a:lnTo>
                <a:lnTo>
                  <a:pt x="487680" y="227075"/>
                </a:lnTo>
                <a:lnTo>
                  <a:pt x="482724" y="272822"/>
                </a:lnTo>
                <a:lnTo>
                  <a:pt x="468510" y="315438"/>
                </a:lnTo>
                <a:lnTo>
                  <a:pt x="446023" y="354009"/>
                </a:lnTo>
                <a:lnTo>
                  <a:pt x="416242" y="387619"/>
                </a:lnTo>
                <a:lnTo>
                  <a:pt x="380151" y="415354"/>
                </a:lnTo>
                <a:lnTo>
                  <a:pt x="338732" y="436298"/>
                </a:lnTo>
                <a:lnTo>
                  <a:pt x="292968" y="449536"/>
                </a:lnTo>
                <a:lnTo>
                  <a:pt x="243840" y="454151"/>
                </a:lnTo>
                <a:lnTo>
                  <a:pt x="194711" y="449536"/>
                </a:lnTo>
                <a:lnTo>
                  <a:pt x="148947" y="436298"/>
                </a:lnTo>
                <a:lnTo>
                  <a:pt x="107528" y="415354"/>
                </a:lnTo>
                <a:lnTo>
                  <a:pt x="71437" y="387619"/>
                </a:lnTo>
                <a:lnTo>
                  <a:pt x="41656" y="354009"/>
                </a:lnTo>
                <a:lnTo>
                  <a:pt x="19169" y="315438"/>
                </a:lnTo>
                <a:lnTo>
                  <a:pt x="4955" y="272822"/>
                </a:lnTo>
                <a:lnTo>
                  <a:pt x="0" y="22707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64689" y="2782900"/>
            <a:ext cx="2156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84045" algn="l"/>
              </a:tabLst>
            </a:pPr>
            <a:r>
              <a:rPr sz="2000" b="1" spc="-290" dirty="0">
                <a:latin typeface="Microsoft JhengHei"/>
                <a:cs typeface="Microsoft JhengHei"/>
              </a:rPr>
              <a:t>V</a:t>
            </a:r>
            <a:r>
              <a:rPr sz="2000" b="1" spc="-265" dirty="0">
                <a:latin typeface="Microsoft JhengHei"/>
                <a:cs typeface="Microsoft JhengHei"/>
              </a:rPr>
              <a:t>0</a:t>
            </a:r>
            <a:r>
              <a:rPr sz="2000" b="1" dirty="0">
                <a:latin typeface="Microsoft JhengHei"/>
                <a:cs typeface="Microsoft JhengHei"/>
              </a:rPr>
              <a:t>	</a:t>
            </a:r>
            <a:r>
              <a:rPr sz="3000" b="1" spc="-405" baseline="1388" dirty="0">
                <a:latin typeface="Microsoft JhengHei"/>
                <a:cs typeface="Microsoft JhengHei"/>
              </a:rPr>
              <a:t>V4</a:t>
            </a:r>
            <a:endParaRPr sz="3000" baseline="1388">
              <a:latin typeface="Microsoft JhengHei"/>
              <a:cs typeface="Microsoft JhengHe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234434" y="38488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34434" y="38488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338065" y="3935984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V5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06373" y="3214877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7646" y="2937510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48433" y="3214877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1258" y="3708653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2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17141" y="3158489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80" h="276225">
                <a:moveTo>
                  <a:pt x="271272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95805" y="3745229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19" h="233679">
                <a:moveTo>
                  <a:pt x="0" y="0"/>
                </a:moveTo>
                <a:lnTo>
                  <a:pt x="236220" y="2331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8066" y="2713482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4">
                <a:moveTo>
                  <a:pt x="229361" y="0"/>
                </a:moveTo>
                <a:lnTo>
                  <a:pt x="183138" y="4754"/>
                </a:lnTo>
                <a:lnTo>
                  <a:pt x="140085" y="18389"/>
                </a:lnTo>
                <a:lnTo>
                  <a:pt x="101124" y="39962"/>
                </a:lnTo>
                <a:lnTo>
                  <a:pt x="67179" y="68532"/>
                </a:lnTo>
                <a:lnTo>
                  <a:pt x="39172" y="103156"/>
                </a:lnTo>
                <a:lnTo>
                  <a:pt x="18024" y="142892"/>
                </a:lnTo>
                <a:lnTo>
                  <a:pt x="4659" y="186799"/>
                </a:lnTo>
                <a:lnTo>
                  <a:pt x="0" y="233934"/>
                </a:lnTo>
                <a:lnTo>
                  <a:pt x="4659" y="281068"/>
                </a:lnTo>
                <a:lnTo>
                  <a:pt x="18024" y="324975"/>
                </a:lnTo>
                <a:lnTo>
                  <a:pt x="39172" y="364711"/>
                </a:lnTo>
                <a:lnTo>
                  <a:pt x="67179" y="399335"/>
                </a:lnTo>
                <a:lnTo>
                  <a:pt x="101124" y="427905"/>
                </a:lnTo>
                <a:lnTo>
                  <a:pt x="140085" y="449478"/>
                </a:lnTo>
                <a:lnTo>
                  <a:pt x="183138" y="463113"/>
                </a:lnTo>
                <a:lnTo>
                  <a:pt x="229361" y="467868"/>
                </a:lnTo>
                <a:lnTo>
                  <a:pt x="275585" y="463113"/>
                </a:lnTo>
                <a:lnTo>
                  <a:pt x="318638" y="449478"/>
                </a:lnTo>
                <a:lnTo>
                  <a:pt x="357599" y="427905"/>
                </a:lnTo>
                <a:lnTo>
                  <a:pt x="391544" y="399335"/>
                </a:lnTo>
                <a:lnTo>
                  <a:pt x="419551" y="364711"/>
                </a:lnTo>
                <a:lnTo>
                  <a:pt x="440699" y="324975"/>
                </a:lnTo>
                <a:lnTo>
                  <a:pt x="454064" y="281068"/>
                </a:lnTo>
                <a:lnTo>
                  <a:pt x="458723" y="233934"/>
                </a:lnTo>
                <a:lnTo>
                  <a:pt x="454064" y="186799"/>
                </a:lnTo>
                <a:lnTo>
                  <a:pt x="440699" y="142892"/>
                </a:lnTo>
                <a:lnTo>
                  <a:pt x="419551" y="103156"/>
                </a:lnTo>
                <a:lnTo>
                  <a:pt x="391544" y="68532"/>
                </a:lnTo>
                <a:lnTo>
                  <a:pt x="357599" y="39962"/>
                </a:lnTo>
                <a:lnTo>
                  <a:pt x="318638" y="18389"/>
                </a:lnTo>
                <a:lnTo>
                  <a:pt x="275585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8066" y="2713482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4">
                <a:moveTo>
                  <a:pt x="0" y="233934"/>
                </a:moveTo>
                <a:lnTo>
                  <a:pt x="4659" y="186799"/>
                </a:lnTo>
                <a:lnTo>
                  <a:pt x="18024" y="142892"/>
                </a:lnTo>
                <a:lnTo>
                  <a:pt x="39172" y="103156"/>
                </a:lnTo>
                <a:lnTo>
                  <a:pt x="67179" y="68532"/>
                </a:lnTo>
                <a:lnTo>
                  <a:pt x="101124" y="39962"/>
                </a:lnTo>
                <a:lnTo>
                  <a:pt x="140085" y="18389"/>
                </a:lnTo>
                <a:lnTo>
                  <a:pt x="183138" y="4754"/>
                </a:lnTo>
                <a:lnTo>
                  <a:pt x="229361" y="0"/>
                </a:lnTo>
                <a:lnTo>
                  <a:pt x="275585" y="4754"/>
                </a:lnTo>
                <a:lnTo>
                  <a:pt x="318638" y="18389"/>
                </a:lnTo>
                <a:lnTo>
                  <a:pt x="357599" y="39962"/>
                </a:lnTo>
                <a:lnTo>
                  <a:pt x="391544" y="68532"/>
                </a:lnTo>
                <a:lnTo>
                  <a:pt x="419551" y="103156"/>
                </a:lnTo>
                <a:lnTo>
                  <a:pt x="440699" y="142892"/>
                </a:lnTo>
                <a:lnTo>
                  <a:pt x="454064" y="186799"/>
                </a:lnTo>
                <a:lnTo>
                  <a:pt x="458723" y="233934"/>
                </a:lnTo>
                <a:lnTo>
                  <a:pt x="454064" y="281068"/>
                </a:lnTo>
                <a:lnTo>
                  <a:pt x="440699" y="324975"/>
                </a:lnTo>
                <a:lnTo>
                  <a:pt x="419551" y="364711"/>
                </a:lnTo>
                <a:lnTo>
                  <a:pt x="391544" y="399335"/>
                </a:lnTo>
                <a:lnTo>
                  <a:pt x="357599" y="427905"/>
                </a:lnTo>
                <a:lnTo>
                  <a:pt x="318638" y="449478"/>
                </a:lnTo>
                <a:lnTo>
                  <a:pt x="275585" y="463113"/>
                </a:lnTo>
                <a:lnTo>
                  <a:pt x="229361" y="467868"/>
                </a:lnTo>
                <a:lnTo>
                  <a:pt x="183138" y="463113"/>
                </a:lnTo>
                <a:lnTo>
                  <a:pt x="140085" y="449478"/>
                </a:lnTo>
                <a:lnTo>
                  <a:pt x="101124" y="427905"/>
                </a:lnTo>
                <a:lnTo>
                  <a:pt x="67179" y="399335"/>
                </a:lnTo>
                <a:lnTo>
                  <a:pt x="39172" y="364711"/>
                </a:lnTo>
                <a:lnTo>
                  <a:pt x="18024" y="324975"/>
                </a:lnTo>
                <a:lnTo>
                  <a:pt x="4659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68017" y="38580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68017" y="38580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763648" y="3895470"/>
            <a:ext cx="98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5010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4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3000" b="1" spc="-405" baseline="1388" dirty="0">
                <a:latin typeface="Microsoft JhengHei"/>
                <a:cs typeface="Microsoft JhengHei"/>
              </a:rPr>
              <a:t>V3</a:t>
            </a:r>
            <a:endParaRPr sz="3000" baseline="1388">
              <a:latin typeface="Microsoft JhengHei"/>
              <a:cs typeface="Microsoft JhengHe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5018" y="38580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229361" y="0"/>
                </a:moveTo>
                <a:lnTo>
                  <a:pt x="183138" y="4754"/>
                </a:lnTo>
                <a:lnTo>
                  <a:pt x="140085" y="18389"/>
                </a:lnTo>
                <a:lnTo>
                  <a:pt x="101124" y="39962"/>
                </a:lnTo>
                <a:lnTo>
                  <a:pt x="67179" y="68532"/>
                </a:lnTo>
                <a:lnTo>
                  <a:pt x="39172" y="103156"/>
                </a:lnTo>
                <a:lnTo>
                  <a:pt x="18024" y="142892"/>
                </a:lnTo>
                <a:lnTo>
                  <a:pt x="4659" y="186799"/>
                </a:lnTo>
                <a:lnTo>
                  <a:pt x="0" y="233934"/>
                </a:lnTo>
                <a:lnTo>
                  <a:pt x="4659" y="281068"/>
                </a:lnTo>
                <a:lnTo>
                  <a:pt x="18024" y="324975"/>
                </a:lnTo>
                <a:lnTo>
                  <a:pt x="39172" y="364711"/>
                </a:lnTo>
                <a:lnTo>
                  <a:pt x="67179" y="399335"/>
                </a:lnTo>
                <a:lnTo>
                  <a:pt x="101124" y="427905"/>
                </a:lnTo>
                <a:lnTo>
                  <a:pt x="140085" y="449478"/>
                </a:lnTo>
                <a:lnTo>
                  <a:pt x="183138" y="463113"/>
                </a:lnTo>
                <a:lnTo>
                  <a:pt x="229361" y="467868"/>
                </a:lnTo>
                <a:lnTo>
                  <a:pt x="275585" y="463113"/>
                </a:lnTo>
                <a:lnTo>
                  <a:pt x="318638" y="449478"/>
                </a:lnTo>
                <a:lnTo>
                  <a:pt x="357599" y="427905"/>
                </a:lnTo>
                <a:lnTo>
                  <a:pt x="391544" y="399335"/>
                </a:lnTo>
                <a:lnTo>
                  <a:pt x="419551" y="364711"/>
                </a:lnTo>
                <a:lnTo>
                  <a:pt x="440699" y="324975"/>
                </a:lnTo>
                <a:lnTo>
                  <a:pt x="454064" y="281068"/>
                </a:lnTo>
                <a:lnTo>
                  <a:pt x="458723" y="233934"/>
                </a:lnTo>
                <a:lnTo>
                  <a:pt x="454064" y="186799"/>
                </a:lnTo>
                <a:lnTo>
                  <a:pt x="440699" y="142892"/>
                </a:lnTo>
                <a:lnTo>
                  <a:pt x="419551" y="103156"/>
                </a:lnTo>
                <a:lnTo>
                  <a:pt x="391544" y="68532"/>
                </a:lnTo>
                <a:lnTo>
                  <a:pt x="357599" y="39962"/>
                </a:lnTo>
                <a:lnTo>
                  <a:pt x="318638" y="18389"/>
                </a:lnTo>
                <a:lnTo>
                  <a:pt x="275585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5018" y="38580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4"/>
                </a:moveTo>
                <a:lnTo>
                  <a:pt x="4659" y="186799"/>
                </a:lnTo>
                <a:lnTo>
                  <a:pt x="18024" y="142892"/>
                </a:lnTo>
                <a:lnTo>
                  <a:pt x="39172" y="103156"/>
                </a:lnTo>
                <a:lnTo>
                  <a:pt x="67179" y="68532"/>
                </a:lnTo>
                <a:lnTo>
                  <a:pt x="101124" y="39962"/>
                </a:lnTo>
                <a:lnTo>
                  <a:pt x="140085" y="18389"/>
                </a:lnTo>
                <a:lnTo>
                  <a:pt x="183138" y="4754"/>
                </a:lnTo>
                <a:lnTo>
                  <a:pt x="229361" y="0"/>
                </a:lnTo>
                <a:lnTo>
                  <a:pt x="275585" y="4754"/>
                </a:lnTo>
                <a:lnTo>
                  <a:pt x="318638" y="18389"/>
                </a:lnTo>
                <a:lnTo>
                  <a:pt x="357599" y="39962"/>
                </a:lnTo>
                <a:lnTo>
                  <a:pt x="391544" y="68532"/>
                </a:lnTo>
                <a:lnTo>
                  <a:pt x="419551" y="103156"/>
                </a:lnTo>
                <a:lnTo>
                  <a:pt x="440699" y="142892"/>
                </a:lnTo>
                <a:lnTo>
                  <a:pt x="454064" y="186799"/>
                </a:lnTo>
                <a:lnTo>
                  <a:pt x="458723" y="233934"/>
                </a:lnTo>
                <a:lnTo>
                  <a:pt x="454064" y="281068"/>
                </a:lnTo>
                <a:lnTo>
                  <a:pt x="440699" y="324975"/>
                </a:lnTo>
                <a:lnTo>
                  <a:pt x="419551" y="364711"/>
                </a:lnTo>
                <a:lnTo>
                  <a:pt x="391544" y="399335"/>
                </a:lnTo>
                <a:lnTo>
                  <a:pt x="357599" y="427905"/>
                </a:lnTo>
                <a:lnTo>
                  <a:pt x="318638" y="449478"/>
                </a:lnTo>
                <a:lnTo>
                  <a:pt x="275585" y="463113"/>
                </a:lnTo>
                <a:lnTo>
                  <a:pt x="229361" y="467868"/>
                </a:lnTo>
                <a:lnTo>
                  <a:pt x="183138" y="463113"/>
                </a:lnTo>
                <a:lnTo>
                  <a:pt x="140085" y="449478"/>
                </a:lnTo>
                <a:lnTo>
                  <a:pt x="101124" y="427905"/>
                </a:lnTo>
                <a:lnTo>
                  <a:pt x="67179" y="399335"/>
                </a:lnTo>
                <a:lnTo>
                  <a:pt x="39172" y="364711"/>
                </a:lnTo>
                <a:lnTo>
                  <a:pt x="18024" y="324975"/>
                </a:lnTo>
                <a:lnTo>
                  <a:pt x="4659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0674" y="389547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61922" y="2708910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4" h="467994">
                <a:moveTo>
                  <a:pt x="233934" y="0"/>
                </a:moveTo>
                <a:lnTo>
                  <a:pt x="186799" y="4754"/>
                </a:lnTo>
                <a:lnTo>
                  <a:pt x="142892" y="18389"/>
                </a:lnTo>
                <a:lnTo>
                  <a:pt x="103156" y="39962"/>
                </a:lnTo>
                <a:lnTo>
                  <a:pt x="68532" y="68532"/>
                </a:lnTo>
                <a:lnTo>
                  <a:pt x="39962" y="103156"/>
                </a:lnTo>
                <a:lnTo>
                  <a:pt x="18389" y="142892"/>
                </a:lnTo>
                <a:lnTo>
                  <a:pt x="4754" y="186799"/>
                </a:lnTo>
                <a:lnTo>
                  <a:pt x="0" y="233934"/>
                </a:lnTo>
                <a:lnTo>
                  <a:pt x="4754" y="281068"/>
                </a:lnTo>
                <a:lnTo>
                  <a:pt x="18389" y="324975"/>
                </a:lnTo>
                <a:lnTo>
                  <a:pt x="39962" y="364711"/>
                </a:lnTo>
                <a:lnTo>
                  <a:pt x="68532" y="399335"/>
                </a:lnTo>
                <a:lnTo>
                  <a:pt x="103156" y="427905"/>
                </a:lnTo>
                <a:lnTo>
                  <a:pt x="142892" y="449478"/>
                </a:lnTo>
                <a:lnTo>
                  <a:pt x="186799" y="463113"/>
                </a:lnTo>
                <a:lnTo>
                  <a:pt x="233934" y="467868"/>
                </a:lnTo>
                <a:lnTo>
                  <a:pt x="281068" y="463113"/>
                </a:lnTo>
                <a:lnTo>
                  <a:pt x="324975" y="449478"/>
                </a:lnTo>
                <a:lnTo>
                  <a:pt x="364711" y="427905"/>
                </a:lnTo>
                <a:lnTo>
                  <a:pt x="399335" y="399335"/>
                </a:lnTo>
                <a:lnTo>
                  <a:pt x="427905" y="364711"/>
                </a:lnTo>
                <a:lnTo>
                  <a:pt x="449478" y="324975"/>
                </a:lnTo>
                <a:lnTo>
                  <a:pt x="463113" y="281068"/>
                </a:lnTo>
                <a:lnTo>
                  <a:pt x="467868" y="233934"/>
                </a:lnTo>
                <a:lnTo>
                  <a:pt x="463113" y="186799"/>
                </a:lnTo>
                <a:lnTo>
                  <a:pt x="449478" y="142892"/>
                </a:lnTo>
                <a:lnTo>
                  <a:pt x="427905" y="103156"/>
                </a:lnTo>
                <a:lnTo>
                  <a:pt x="399335" y="68532"/>
                </a:lnTo>
                <a:lnTo>
                  <a:pt x="364711" y="39962"/>
                </a:lnTo>
                <a:lnTo>
                  <a:pt x="324975" y="18389"/>
                </a:lnTo>
                <a:lnTo>
                  <a:pt x="281068" y="4754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61922" y="2708910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4" h="467994">
                <a:moveTo>
                  <a:pt x="0" y="233934"/>
                </a:moveTo>
                <a:lnTo>
                  <a:pt x="4754" y="186799"/>
                </a:lnTo>
                <a:lnTo>
                  <a:pt x="18389" y="142892"/>
                </a:lnTo>
                <a:lnTo>
                  <a:pt x="39962" y="103156"/>
                </a:lnTo>
                <a:lnTo>
                  <a:pt x="68532" y="68532"/>
                </a:lnTo>
                <a:lnTo>
                  <a:pt x="103156" y="39962"/>
                </a:lnTo>
                <a:lnTo>
                  <a:pt x="142892" y="18389"/>
                </a:lnTo>
                <a:lnTo>
                  <a:pt x="186799" y="4754"/>
                </a:lnTo>
                <a:lnTo>
                  <a:pt x="233934" y="0"/>
                </a:lnTo>
                <a:lnTo>
                  <a:pt x="281068" y="4754"/>
                </a:lnTo>
                <a:lnTo>
                  <a:pt x="324975" y="18389"/>
                </a:lnTo>
                <a:lnTo>
                  <a:pt x="364711" y="39962"/>
                </a:lnTo>
                <a:lnTo>
                  <a:pt x="399335" y="68532"/>
                </a:lnTo>
                <a:lnTo>
                  <a:pt x="427905" y="103156"/>
                </a:lnTo>
                <a:lnTo>
                  <a:pt x="449478" y="142892"/>
                </a:lnTo>
                <a:lnTo>
                  <a:pt x="463113" y="186799"/>
                </a:lnTo>
                <a:lnTo>
                  <a:pt x="467868" y="233934"/>
                </a:lnTo>
                <a:lnTo>
                  <a:pt x="463113" y="281068"/>
                </a:lnTo>
                <a:lnTo>
                  <a:pt x="449478" y="324975"/>
                </a:lnTo>
                <a:lnTo>
                  <a:pt x="427905" y="364711"/>
                </a:lnTo>
                <a:lnTo>
                  <a:pt x="399335" y="399335"/>
                </a:lnTo>
                <a:lnTo>
                  <a:pt x="364711" y="427905"/>
                </a:lnTo>
                <a:lnTo>
                  <a:pt x="324975" y="449478"/>
                </a:lnTo>
                <a:lnTo>
                  <a:pt x="281068" y="463113"/>
                </a:lnTo>
                <a:lnTo>
                  <a:pt x="233934" y="467868"/>
                </a:lnTo>
                <a:lnTo>
                  <a:pt x="186799" y="463113"/>
                </a:lnTo>
                <a:lnTo>
                  <a:pt x="142892" y="449478"/>
                </a:lnTo>
                <a:lnTo>
                  <a:pt x="103156" y="427905"/>
                </a:lnTo>
                <a:lnTo>
                  <a:pt x="68532" y="399335"/>
                </a:lnTo>
                <a:lnTo>
                  <a:pt x="39962" y="364711"/>
                </a:lnTo>
                <a:lnTo>
                  <a:pt x="18389" y="324975"/>
                </a:lnTo>
                <a:lnTo>
                  <a:pt x="4754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3722" y="2751201"/>
            <a:ext cx="1438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7600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0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7374" y="3318509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4" h="467995">
                <a:moveTo>
                  <a:pt x="233934" y="0"/>
                </a:moveTo>
                <a:lnTo>
                  <a:pt x="186788" y="4754"/>
                </a:lnTo>
                <a:lnTo>
                  <a:pt x="142876" y="18389"/>
                </a:lnTo>
                <a:lnTo>
                  <a:pt x="103139" y="39962"/>
                </a:lnTo>
                <a:lnTo>
                  <a:pt x="68518" y="68532"/>
                </a:lnTo>
                <a:lnTo>
                  <a:pt x="39952" y="103156"/>
                </a:lnTo>
                <a:lnTo>
                  <a:pt x="18383" y="142892"/>
                </a:lnTo>
                <a:lnTo>
                  <a:pt x="4752" y="186799"/>
                </a:lnTo>
                <a:lnTo>
                  <a:pt x="0" y="233934"/>
                </a:lnTo>
                <a:lnTo>
                  <a:pt x="4752" y="281068"/>
                </a:lnTo>
                <a:lnTo>
                  <a:pt x="18383" y="324975"/>
                </a:lnTo>
                <a:lnTo>
                  <a:pt x="39952" y="364711"/>
                </a:lnTo>
                <a:lnTo>
                  <a:pt x="68518" y="399335"/>
                </a:lnTo>
                <a:lnTo>
                  <a:pt x="103139" y="427905"/>
                </a:lnTo>
                <a:lnTo>
                  <a:pt x="142876" y="449478"/>
                </a:lnTo>
                <a:lnTo>
                  <a:pt x="186788" y="463113"/>
                </a:lnTo>
                <a:lnTo>
                  <a:pt x="233934" y="467868"/>
                </a:lnTo>
                <a:lnTo>
                  <a:pt x="281068" y="463113"/>
                </a:lnTo>
                <a:lnTo>
                  <a:pt x="324975" y="449478"/>
                </a:lnTo>
                <a:lnTo>
                  <a:pt x="364711" y="427905"/>
                </a:lnTo>
                <a:lnTo>
                  <a:pt x="399335" y="399335"/>
                </a:lnTo>
                <a:lnTo>
                  <a:pt x="427905" y="364711"/>
                </a:lnTo>
                <a:lnTo>
                  <a:pt x="449478" y="324975"/>
                </a:lnTo>
                <a:lnTo>
                  <a:pt x="463113" y="281068"/>
                </a:lnTo>
                <a:lnTo>
                  <a:pt x="467868" y="233934"/>
                </a:lnTo>
                <a:lnTo>
                  <a:pt x="463113" y="186799"/>
                </a:lnTo>
                <a:lnTo>
                  <a:pt x="449478" y="142892"/>
                </a:lnTo>
                <a:lnTo>
                  <a:pt x="427905" y="103156"/>
                </a:lnTo>
                <a:lnTo>
                  <a:pt x="399335" y="68532"/>
                </a:lnTo>
                <a:lnTo>
                  <a:pt x="364711" y="39962"/>
                </a:lnTo>
                <a:lnTo>
                  <a:pt x="324975" y="18389"/>
                </a:lnTo>
                <a:lnTo>
                  <a:pt x="281068" y="4754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87374" y="3318509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4" h="467995">
                <a:moveTo>
                  <a:pt x="0" y="233934"/>
                </a:moveTo>
                <a:lnTo>
                  <a:pt x="4752" y="186799"/>
                </a:lnTo>
                <a:lnTo>
                  <a:pt x="18383" y="142892"/>
                </a:lnTo>
                <a:lnTo>
                  <a:pt x="39952" y="103156"/>
                </a:lnTo>
                <a:lnTo>
                  <a:pt x="68518" y="68532"/>
                </a:lnTo>
                <a:lnTo>
                  <a:pt x="103139" y="39962"/>
                </a:lnTo>
                <a:lnTo>
                  <a:pt x="142876" y="18389"/>
                </a:lnTo>
                <a:lnTo>
                  <a:pt x="186788" y="4754"/>
                </a:lnTo>
                <a:lnTo>
                  <a:pt x="233934" y="0"/>
                </a:lnTo>
                <a:lnTo>
                  <a:pt x="281068" y="4754"/>
                </a:lnTo>
                <a:lnTo>
                  <a:pt x="324975" y="18389"/>
                </a:lnTo>
                <a:lnTo>
                  <a:pt x="364711" y="39962"/>
                </a:lnTo>
                <a:lnTo>
                  <a:pt x="399335" y="68532"/>
                </a:lnTo>
                <a:lnTo>
                  <a:pt x="427905" y="103156"/>
                </a:lnTo>
                <a:lnTo>
                  <a:pt x="449478" y="142892"/>
                </a:lnTo>
                <a:lnTo>
                  <a:pt x="463113" y="186799"/>
                </a:lnTo>
                <a:lnTo>
                  <a:pt x="467868" y="233934"/>
                </a:lnTo>
                <a:lnTo>
                  <a:pt x="463113" y="281068"/>
                </a:lnTo>
                <a:lnTo>
                  <a:pt x="449478" y="324975"/>
                </a:lnTo>
                <a:lnTo>
                  <a:pt x="427905" y="364711"/>
                </a:lnTo>
                <a:lnTo>
                  <a:pt x="399335" y="399335"/>
                </a:lnTo>
                <a:lnTo>
                  <a:pt x="364711" y="427905"/>
                </a:lnTo>
                <a:lnTo>
                  <a:pt x="324975" y="449478"/>
                </a:lnTo>
                <a:lnTo>
                  <a:pt x="281068" y="463113"/>
                </a:lnTo>
                <a:lnTo>
                  <a:pt x="233934" y="467868"/>
                </a:lnTo>
                <a:lnTo>
                  <a:pt x="186788" y="463113"/>
                </a:lnTo>
                <a:lnTo>
                  <a:pt x="142876" y="449478"/>
                </a:lnTo>
                <a:lnTo>
                  <a:pt x="103139" y="427905"/>
                </a:lnTo>
                <a:lnTo>
                  <a:pt x="68518" y="399335"/>
                </a:lnTo>
                <a:lnTo>
                  <a:pt x="39952" y="364711"/>
                </a:lnTo>
                <a:lnTo>
                  <a:pt x="18383" y="324975"/>
                </a:lnTo>
                <a:lnTo>
                  <a:pt x="475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154074" y="336143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249668" y="4543805"/>
            <a:ext cx="114300" cy="654050"/>
          </a:xfrm>
          <a:custGeom>
            <a:avLst/>
            <a:gdLst/>
            <a:ahLst/>
            <a:cxnLst/>
            <a:rect l="l" t="t" r="r" b="b"/>
            <a:pathLst>
              <a:path w="114300" h="654050">
                <a:moveTo>
                  <a:pt x="38100" y="539496"/>
                </a:moveTo>
                <a:lnTo>
                  <a:pt x="0" y="539496"/>
                </a:lnTo>
                <a:lnTo>
                  <a:pt x="57150" y="653796"/>
                </a:lnTo>
                <a:lnTo>
                  <a:pt x="104775" y="558546"/>
                </a:lnTo>
                <a:lnTo>
                  <a:pt x="38100" y="558546"/>
                </a:lnTo>
                <a:lnTo>
                  <a:pt x="38100" y="539496"/>
                </a:lnTo>
                <a:close/>
              </a:path>
              <a:path w="114300" h="654050">
                <a:moveTo>
                  <a:pt x="76200" y="0"/>
                </a:moveTo>
                <a:lnTo>
                  <a:pt x="38100" y="0"/>
                </a:lnTo>
                <a:lnTo>
                  <a:pt x="38100" y="558546"/>
                </a:lnTo>
                <a:lnTo>
                  <a:pt x="76200" y="558546"/>
                </a:lnTo>
                <a:lnTo>
                  <a:pt x="76200" y="0"/>
                </a:lnTo>
                <a:close/>
              </a:path>
              <a:path w="114300" h="654050">
                <a:moveTo>
                  <a:pt x="114300" y="539496"/>
                </a:moveTo>
                <a:lnTo>
                  <a:pt x="76200" y="539496"/>
                </a:lnTo>
                <a:lnTo>
                  <a:pt x="76200" y="558546"/>
                </a:lnTo>
                <a:lnTo>
                  <a:pt x="104775" y="558546"/>
                </a:lnTo>
                <a:lnTo>
                  <a:pt x="114300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18654" y="5413247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299"/>
                </a:lnTo>
                <a:lnTo>
                  <a:pt x="765048" y="76199"/>
                </a:lnTo>
                <a:lnTo>
                  <a:pt x="707898" y="76199"/>
                </a:lnTo>
                <a:lnTo>
                  <a:pt x="707898" y="38099"/>
                </a:lnTo>
                <a:lnTo>
                  <a:pt x="765048" y="38099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688848" y="76199"/>
                </a:lnTo>
                <a:lnTo>
                  <a:pt x="688848" y="38099"/>
                </a:lnTo>
                <a:close/>
              </a:path>
              <a:path w="803275" h="114300">
                <a:moveTo>
                  <a:pt x="765048" y="38099"/>
                </a:moveTo>
                <a:lnTo>
                  <a:pt x="707898" y="38099"/>
                </a:lnTo>
                <a:lnTo>
                  <a:pt x="707898" y="76199"/>
                </a:lnTo>
                <a:lnTo>
                  <a:pt x="765048" y="76199"/>
                </a:lnTo>
                <a:lnTo>
                  <a:pt x="803148" y="57149"/>
                </a:lnTo>
                <a:lnTo>
                  <a:pt x="76504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18654" y="4215384"/>
            <a:ext cx="749935" cy="114300"/>
          </a:xfrm>
          <a:custGeom>
            <a:avLst/>
            <a:gdLst/>
            <a:ahLst/>
            <a:cxnLst/>
            <a:rect l="l" t="t" r="r" b="b"/>
            <a:pathLst>
              <a:path w="749934" h="114300">
                <a:moveTo>
                  <a:pt x="635508" y="0"/>
                </a:moveTo>
                <a:lnTo>
                  <a:pt x="635508" y="114300"/>
                </a:lnTo>
                <a:lnTo>
                  <a:pt x="711708" y="76200"/>
                </a:lnTo>
                <a:lnTo>
                  <a:pt x="654558" y="76200"/>
                </a:lnTo>
                <a:lnTo>
                  <a:pt x="654558" y="38100"/>
                </a:lnTo>
                <a:lnTo>
                  <a:pt x="711708" y="38100"/>
                </a:lnTo>
                <a:lnTo>
                  <a:pt x="635508" y="0"/>
                </a:lnTo>
                <a:close/>
              </a:path>
              <a:path w="749934" h="114300">
                <a:moveTo>
                  <a:pt x="63550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5508" y="76200"/>
                </a:lnTo>
                <a:lnTo>
                  <a:pt x="635508" y="38100"/>
                </a:lnTo>
                <a:close/>
              </a:path>
              <a:path w="749934" h="114300">
                <a:moveTo>
                  <a:pt x="711708" y="38100"/>
                </a:moveTo>
                <a:lnTo>
                  <a:pt x="654558" y="38100"/>
                </a:lnTo>
                <a:lnTo>
                  <a:pt x="654558" y="76200"/>
                </a:lnTo>
                <a:lnTo>
                  <a:pt x="711708" y="76200"/>
                </a:lnTo>
                <a:lnTo>
                  <a:pt x="749808" y="57150"/>
                </a:lnTo>
                <a:lnTo>
                  <a:pt x="7117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92161" y="4386834"/>
            <a:ext cx="1080135" cy="1004569"/>
          </a:xfrm>
          <a:custGeom>
            <a:avLst/>
            <a:gdLst/>
            <a:ahLst/>
            <a:cxnLst/>
            <a:rect l="l" t="t" r="r" b="b"/>
            <a:pathLst>
              <a:path w="1080134" h="1004570">
                <a:moveTo>
                  <a:pt x="96783" y="63782"/>
                </a:moveTo>
                <a:lnTo>
                  <a:pt x="70832" y="91681"/>
                </a:lnTo>
                <a:lnTo>
                  <a:pt x="1053846" y="1004569"/>
                </a:lnTo>
                <a:lnTo>
                  <a:pt x="1079754" y="976629"/>
                </a:lnTo>
                <a:lnTo>
                  <a:pt x="96783" y="63782"/>
                </a:lnTo>
                <a:close/>
              </a:path>
              <a:path w="1080134" h="1004570">
                <a:moveTo>
                  <a:pt x="0" y="0"/>
                </a:moveTo>
                <a:lnTo>
                  <a:pt x="44831" y="119633"/>
                </a:lnTo>
                <a:lnTo>
                  <a:pt x="70832" y="91681"/>
                </a:lnTo>
                <a:lnTo>
                  <a:pt x="56896" y="78739"/>
                </a:lnTo>
                <a:lnTo>
                  <a:pt x="82804" y="50799"/>
                </a:lnTo>
                <a:lnTo>
                  <a:pt x="108860" y="50799"/>
                </a:lnTo>
                <a:lnTo>
                  <a:pt x="122682" y="35940"/>
                </a:lnTo>
                <a:lnTo>
                  <a:pt x="0" y="0"/>
                </a:lnTo>
                <a:close/>
              </a:path>
              <a:path w="1080134" h="1004570">
                <a:moveTo>
                  <a:pt x="82804" y="50799"/>
                </a:moveTo>
                <a:lnTo>
                  <a:pt x="56896" y="78739"/>
                </a:lnTo>
                <a:lnTo>
                  <a:pt x="70832" y="91681"/>
                </a:lnTo>
                <a:lnTo>
                  <a:pt x="96783" y="63782"/>
                </a:lnTo>
                <a:lnTo>
                  <a:pt x="82804" y="50799"/>
                </a:lnTo>
                <a:close/>
              </a:path>
              <a:path w="1080134" h="1004570">
                <a:moveTo>
                  <a:pt x="108860" y="50799"/>
                </a:moveTo>
                <a:lnTo>
                  <a:pt x="82804" y="50799"/>
                </a:lnTo>
                <a:lnTo>
                  <a:pt x="96783" y="63782"/>
                </a:lnTo>
                <a:lnTo>
                  <a:pt x="10886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58406" y="40104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58406" y="40104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155942" y="40485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277606" y="4013453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77606" y="4013453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375395" y="405155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058406" y="52296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79"/>
                </a:lnTo>
                <a:lnTo>
                  <a:pt x="18032" y="324991"/>
                </a:lnTo>
                <a:lnTo>
                  <a:pt x="39185" y="364728"/>
                </a:lnTo>
                <a:lnTo>
                  <a:pt x="67198" y="399349"/>
                </a:lnTo>
                <a:lnTo>
                  <a:pt x="101147" y="427915"/>
                </a:lnTo>
                <a:lnTo>
                  <a:pt x="140106" y="449484"/>
                </a:lnTo>
                <a:lnTo>
                  <a:pt x="183153" y="463115"/>
                </a:lnTo>
                <a:lnTo>
                  <a:pt x="229361" y="467868"/>
                </a:lnTo>
                <a:lnTo>
                  <a:pt x="275570" y="463115"/>
                </a:lnTo>
                <a:lnTo>
                  <a:pt x="318617" y="449484"/>
                </a:lnTo>
                <a:lnTo>
                  <a:pt x="357576" y="427915"/>
                </a:lnTo>
                <a:lnTo>
                  <a:pt x="391525" y="399349"/>
                </a:lnTo>
                <a:lnTo>
                  <a:pt x="419538" y="364728"/>
                </a:lnTo>
                <a:lnTo>
                  <a:pt x="440691" y="324991"/>
                </a:lnTo>
                <a:lnTo>
                  <a:pt x="454061" y="281079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58406" y="52296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79"/>
                </a:lnTo>
                <a:lnTo>
                  <a:pt x="440691" y="324991"/>
                </a:lnTo>
                <a:lnTo>
                  <a:pt x="419538" y="364728"/>
                </a:lnTo>
                <a:lnTo>
                  <a:pt x="391525" y="399349"/>
                </a:lnTo>
                <a:lnTo>
                  <a:pt x="357576" y="427915"/>
                </a:lnTo>
                <a:lnTo>
                  <a:pt x="318617" y="449484"/>
                </a:lnTo>
                <a:lnTo>
                  <a:pt x="275570" y="463115"/>
                </a:lnTo>
                <a:lnTo>
                  <a:pt x="229361" y="467868"/>
                </a:lnTo>
                <a:lnTo>
                  <a:pt x="183153" y="463115"/>
                </a:lnTo>
                <a:lnTo>
                  <a:pt x="140106" y="449484"/>
                </a:lnTo>
                <a:lnTo>
                  <a:pt x="101147" y="427915"/>
                </a:lnTo>
                <a:lnTo>
                  <a:pt x="67198" y="399349"/>
                </a:lnTo>
                <a:lnTo>
                  <a:pt x="39185" y="364728"/>
                </a:lnTo>
                <a:lnTo>
                  <a:pt x="18032" y="324991"/>
                </a:lnTo>
                <a:lnTo>
                  <a:pt x="4662" y="28107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77606" y="52296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79"/>
                </a:lnTo>
                <a:lnTo>
                  <a:pt x="18032" y="324991"/>
                </a:lnTo>
                <a:lnTo>
                  <a:pt x="39185" y="364728"/>
                </a:lnTo>
                <a:lnTo>
                  <a:pt x="67198" y="399349"/>
                </a:lnTo>
                <a:lnTo>
                  <a:pt x="101147" y="427915"/>
                </a:lnTo>
                <a:lnTo>
                  <a:pt x="140106" y="449484"/>
                </a:lnTo>
                <a:lnTo>
                  <a:pt x="183153" y="463115"/>
                </a:lnTo>
                <a:lnTo>
                  <a:pt x="229361" y="467868"/>
                </a:lnTo>
                <a:lnTo>
                  <a:pt x="275570" y="463115"/>
                </a:lnTo>
                <a:lnTo>
                  <a:pt x="318617" y="449484"/>
                </a:lnTo>
                <a:lnTo>
                  <a:pt x="357576" y="427915"/>
                </a:lnTo>
                <a:lnTo>
                  <a:pt x="391525" y="399349"/>
                </a:lnTo>
                <a:lnTo>
                  <a:pt x="419538" y="364728"/>
                </a:lnTo>
                <a:lnTo>
                  <a:pt x="440691" y="324991"/>
                </a:lnTo>
                <a:lnTo>
                  <a:pt x="454061" y="281079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77606" y="52296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79"/>
                </a:lnTo>
                <a:lnTo>
                  <a:pt x="440691" y="324991"/>
                </a:lnTo>
                <a:lnTo>
                  <a:pt x="419538" y="364728"/>
                </a:lnTo>
                <a:lnTo>
                  <a:pt x="391525" y="399349"/>
                </a:lnTo>
                <a:lnTo>
                  <a:pt x="357576" y="427915"/>
                </a:lnTo>
                <a:lnTo>
                  <a:pt x="318617" y="449484"/>
                </a:lnTo>
                <a:lnTo>
                  <a:pt x="275570" y="463115"/>
                </a:lnTo>
                <a:lnTo>
                  <a:pt x="229361" y="467868"/>
                </a:lnTo>
                <a:lnTo>
                  <a:pt x="183153" y="463115"/>
                </a:lnTo>
                <a:lnTo>
                  <a:pt x="140106" y="449484"/>
                </a:lnTo>
                <a:lnTo>
                  <a:pt x="101147" y="427915"/>
                </a:lnTo>
                <a:lnTo>
                  <a:pt x="67198" y="399349"/>
                </a:lnTo>
                <a:lnTo>
                  <a:pt x="39185" y="364728"/>
                </a:lnTo>
                <a:lnTo>
                  <a:pt x="18032" y="324991"/>
                </a:lnTo>
                <a:lnTo>
                  <a:pt x="4662" y="28107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155942" y="5078171"/>
            <a:ext cx="1610360" cy="998219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1231900" algn="l"/>
              </a:tabLst>
            </a:pPr>
            <a:r>
              <a:rPr sz="2400" b="1" spc="-340" dirty="0">
                <a:latin typeface="Microsoft JhengHei"/>
                <a:cs typeface="Microsoft JhengHei"/>
              </a:rPr>
              <a:t>V2	</a:t>
            </a: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  <a:p>
            <a:pPr marL="99060">
              <a:lnSpc>
                <a:spcPct val="100000"/>
              </a:lnSpc>
              <a:spcBef>
                <a:spcPts val="1120"/>
              </a:spcBef>
            </a:pPr>
            <a:r>
              <a:rPr sz="1800" b="1" spc="40" dirty="0">
                <a:latin typeface="微软雅黑"/>
                <a:cs typeface="微软雅黑"/>
              </a:rPr>
              <a:t>(d)</a:t>
            </a:r>
            <a:r>
              <a:rPr sz="1800" b="1" spc="10" dirty="0">
                <a:latin typeface="微软雅黑"/>
                <a:cs typeface="微软雅黑"/>
              </a:rPr>
              <a:t>非强连通图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15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81" name="object 8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2432" y="2513076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29"/>
                </a:lnTo>
                <a:lnTo>
                  <a:pt x="3760" y="323259"/>
                </a:lnTo>
                <a:lnTo>
                  <a:pt x="14648" y="366064"/>
                </a:lnTo>
                <a:lnTo>
                  <a:pt x="32071" y="405974"/>
                </a:lnTo>
                <a:lnTo>
                  <a:pt x="55437" y="442417"/>
                </a:lnTo>
                <a:lnTo>
                  <a:pt x="84153" y="474821"/>
                </a:lnTo>
                <a:lnTo>
                  <a:pt x="117628" y="502615"/>
                </a:lnTo>
                <a:lnTo>
                  <a:pt x="155270" y="525227"/>
                </a:lnTo>
                <a:lnTo>
                  <a:pt x="196486" y="542086"/>
                </a:lnTo>
                <a:lnTo>
                  <a:pt x="240684" y="552621"/>
                </a:lnTo>
                <a:lnTo>
                  <a:pt x="287274" y="556259"/>
                </a:lnTo>
                <a:lnTo>
                  <a:pt x="333863" y="552621"/>
                </a:lnTo>
                <a:lnTo>
                  <a:pt x="378061" y="542086"/>
                </a:lnTo>
                <a:lnTo>
                  <a:pt x="419277" y="525227"/>
                </a:lnTo>
                <a:lnTo>
                  <a:pt x="456919" y="502615"/>
                </a:lnTo>
                <a:lnTo>
                  <a:pt x="490394" y="474821"/>
                </a:lnTo>
                <a:lnTo>
                  <a:pt x="519110" y="442417"/>
                </a:lnTo>
                <a:lnTo>
                  <a:pt x="542476" y="405974"/>
                </a:lnTo>
                <a:lnTo>
                  <a:pt x="559899" y="366064"/>
                </a:lnTo>
                <a:lnTo>
                  <a:pt x="570787" y="323259"/>
                </a:lnTo>
                <a:lnTo>
                  <a:pt x="574548" y="278129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42432" y="2513076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29"/>
                </a:lnTo>
                <a:lnTo>
                  <a:pt x="570787" y="323259"/>
                </a:lnTo>
                <a:lnTo>
                  <a:pt x="559899" y="366064"/>
                </a:lnTo>
                <a:lnTo>
                  <a:pt x="542476" y="405974"/>
                </a:lnTo>
                <a:lnTo>
                  <a:pt x="519110" y="442417"/>
                </a:lnTo>
                <a:lnTo>
                  <a:pt x="490394" y="474821"/>
                </a:lnTo>
                <a:lnTo>
                  <a:pt x="456919" y="502615"/>
                </a:lnTo>
                <a:lnTo>
                  <a:pt x="419277" y="525227"/>
                </a:lnTo>
                <a:lnTo>
                  <a:pt x="378061" y="542086"/>
                </a:lnTo>
                <a:lnTo>
                  <a:pt x="333863" y="552621"/>
                </a:lnTo>
                <a:lnTo>
                  <a:pt x="287274" y="556259"/>
                </a:lnTo>
                <a:lnTo>
                  <a:pt x="240684" y="552621"/>
                </a:lnTo>
                <a:lnTo>
                  <a:pt x="196486" y="542086"/>
                </a:lnTo>
                <a:lnTo>
                  <a:pt x="155270" y="525227"/>
                </a:lnTo>
                <a:lnTo>
                  <a:pt x="117628" y="502615"/>
                </a:lnTo>
                <a:lnTo>
                  <a:pt x="84153" y="474821"/>
                </a:lnTo>
                <a:lnTo>
                  <a:pt x="55437" y="442417"/>
                </a:lnTo>
                <a:lnTo>
                  <a:pt x="32071" y="405974"/>
                </a:lnTo>
                <a:lnTo>
                  <a:pt x="14648" y="366064"/>
                </a:lnTo>
                <a:lnTo>
                  <a:pt x="3760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1371" y="1620011"/>
            <a:ext cx="574675" cy="554990"/>
          </a:xfrm>
          <a:custGeom>
            <a:avLst/>
            <a:gdLst/>
            <a:ahLst/>
            <a:cxnLst/>
            <a:rect l="l" t="t" r="r" b="b"/>
            <a:pathLst>
              <a:path w="574675" h="554989">
                <a:moveTo>
                  <a:pt x="287274" y="0"/>
                </a:moveTo>
                <a:lnTo>
                  <a:pt x="240684" y="3630"/>
                </a:lnTo>
                <a:lnTo>
                  <a:pt x="196486" y="14142"/>
                </a:lnTo>
                <a:lnTo>
                  <a:pt x="155270" y="30963"/>
                </a:lnTo>
                <a:lnTo>
                  <a:pt x="117628" y="53522"/>
                </a:lnTo>
                <a:lnTo>
                  <a:pt x="84153" y="81248"/>
                </a:lnTo>
                <a:lnTo>
                  <a:pt x="55437" y="113568"/>
                </a:lnTo>
                <a:lnTo>
                  <a:pt x="32071" y="149912"/>
                </a:lnTo>
                <a:lnTo>
                  <a:pt x="14648" y="189707"/>
                </a:lnTo>
                <a:lnTo>
                  <a:pt x="3760" y="232383"/>
                </a:lnTo>
                <a:lnTo>
                  <a:pt x="0" y="277367"/>
                </a:lnTo>
                <a:lnTo>
                  <a:pt x="3760" y="322352"/>
                </a:lnTo>
                <a:lnTo>
                  <a:pt x="14648" y="365028"/>
                </a:lnTo>
                <a:lnTo>
                  <a:pt x="32071" y="404823"/>
                </a:lnTo>
                <a:lnTo>
                  <a:pt x="55437" y="441167"/>
                </a:lnTo>
                <a:lnTo>
                  <a:pt x="84153" y="473487"/>
                </a:lnTo>
                <a:lnTo>
                  <a:pt x="117628" y="501213"/>
                </a:lnTo>
                <a:lnTo>
                  <a:pt x="155270" y="523772"/>
                </a:lnTo>
                <a:lnTo>
                  <a:pt x="196486" y="540593"/>
                </a:lnTo>
                <a:lnTo>
                  <a:pt x="240684" y="551105"/>
                </a:lnTo>
                <a:lnTo>
                  <a:pt x="287274" y="554735"/>
                </a:lnTo>
                <a:lnTo>
                  <a:pt x="333863" y="551105"/>
                </a:lnTo>
                <a:lnTo>
                  <a:pt x="378061" y="540593"/>
                </a:lnTo>
                <a:lnTo>
                  <a:pt x="419277" y="523772"/>
                </a:lnTo>
                <a:lnTo>
                  <a:pt x="456919" y="501213"/>
                </a:lnTo>
                <a:lnTo>
                  <a:pt x="490394" y="473487"/>
                </a:lnTo>
                <a:lnTo>
                  <a:pt x="519110" y="441167"/>
                </a:lnTo>
                <a:lnTo>
                  <a:pt x="542476" y="404823"/>
                </a:lnTo>
                <a:lnTo>
                  <a:pt x="559899" y="365028"/>
                </a:lnTo>
                <a:lnTo>
                  <a:pt x="570787" y="322352"/>
                </a:lnTo>
                <a:lnTo>
                  <a:pt x="574548" y="277367"/>
                </a:lnTo>
                <a:lnTo>
                  <a:pt x="570787" y="232383"/>
                </a:lnTo>
                <a:lnTo>
                  <a:pt x="559899" y="189707"/>
                </a:lnTo>
                <a:lnTo>
                  <a:pt x="542476" y="149912"/>
                </a:lnTo>
                <a:lnTo>
                  <a:pt x="519110" y="113568"/>
                </a:lnTo>
                <a:lnTo>
                  <a:pt x="490394" y="81248"/>
                </a:lnTo>
                <a:lnTo>
                  <a:pt x="456919" y="53522"/>
                </a:lnTo>
                <a:lnTo>
                  <a:pt x="419277" y="30963"/>
                </a:lnTo>
                <a:lnTo>
                  <a:pt x="378061" y="14142"/>
                </a:lnTo>
                <a:lnTo>
                  <a:pt x="333863" y="3630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1371" y="1620011"/>
            <a:ext cx="574675" cy="554990"/>
          </a:xfrm>
          <a:custGeom>
            <a:avLst/>
            <a:gdLst/>
            <a:ahLst/>
            <a:cxnLst/>
            <a:rect l="l" t="t" r="r" b="b"/>
            <a:pathLst>
              <a:path w="574675" h="554989">
                <a:moveTo>
                  <a:pt x="0" y="277367"/>
                </a:moveTo>
                <a:lnTo>
                  <a:pt x="3760" y="232383"/>
                </a:lnTo>
                <a:lnTo>
                  <a:pt x="14648" y="189707"/>
                </a:lnTo>
                <a:lnTo>
                  <a:pt x="32071" y="149912"/>
                </a:lnTo>
                <a:lnTo>
                  <a:pt x="55437" y="113568"/>
                </a:lnTo>
                <a:lnTo>
                  <a:pt x="84153" y="81248"/>
                </a:lnTo>
                <a:lnTo>
                  <a:pt x="117628" y="53522"/>
                </a:lnTo>
                <a:lnTo>
                  <a:pt x="155270" y="30963"/>
                </a:lnTo>
                <a:lnTo>
                  <a:pt x="196486" y="14142"/>
                </a:lnTo>
                <a:lnTo>
                  <a:pt x="240684" y="3630"/>
                </a:lnTo>
                <a:lnTo>
                  <a:pt x="287274" y="0"/>
                </a:lnTo>
                <a:lnTo>
                  <a:pt x="333863" y="3630"/>
                </a:lnTo>
                <a:lnTo>
                  <a:pt x="378061" y="14142"/>
                </a:lnTo>
                <a:lnTo>
                  <a:pt x="419277" y="30963"/>
                </a:lnTo>
                <a:lnTo>
                  <a:pt x="456919" y="53522"/>
                </a:lnTo>
                <a:lnTo>
                  <a:pt x="490394" y="81248"/>
                </a:lnTo>
                <a:lnTo>
                  <a:pt x="519110" y="113568"/>
                </a:lnTo>
                <a:lnTo>
                  <a:pt x="542476" y="149912"/>
                </a:lnTo>
                <a:lnTo>
                  <a:pt x="559899" y="189707"/>
                </a:lnTo>
                <a:lnTo>
                  <a:pt x="570787" y="232383"/>
                </a:lnTo>
                <a:lnTo>
                  <a:pt x="574548" y="277367"/>
                </a:lnTo>
                <a:lnTo>
                  <a:pt x="570787" y="322352"/>
                </a:lnTo>
                <a:lnTo>
                  <a:pt x="559899" y="365028"/>
                </a:lnTo>
                <a:lnTo>
                  <a:pt x="542476" y="404823"/>
                </a:lnTo>
                <a:lnTo>
                  <a:pt x="519110" y="441167"/>
                </a:lnTo>
                <a:lnTo>
                  <a:pt x="490394" y="473487"/>
                </a:lnTo>
                <a:lnTo>
                  <a:pt x="456919" y="501213"/>
                </a:lnTo>
                <a:lnTo>
                  <a:pt x="419277" y="523772"/>
                </a:lnTo>
                <a:lnTo>
                  <a:pt x="378061" y="540593"/>
                </a:lnTo>
                <a:lnTo>
                  <a:pt x="333863" y="551105"/>
                </a:lnTo>
                <a:lnTo>
                  <a:pt x="287274" y="554735"/>
                </a:lnTo>
                <a:lnTo>
                  <a:pt x="240684" y="551105"/>
                </a:lnTo>
                <a:lnTo>
                  <a:pt x="196486" y="540593"/>
                </a:lnTo>
                <a:lnTo>
                  <a:pt x="155270" y="523772"/>
                </a:lnTo>
                <a:lnTo>
                  <a:pt x="117628" y="501213"/>
                </a:lnTo>
                <a:lnTo>
                  <a:pt x="84153" y="473487"/>
                </a:lnTo>
                <a:lnTo>
                  <a:pt x="55437" y="441167"/>
                </a:lnTo>
                <a:lnTo>
                  <a:pt x="32071" y="404823"/>
                </a:lnTo>
                <a:lnTo>
                  <a:pt x="14648" y="365028"/>
                </a:lnTo>
                <a:lnTo>
                  <a:pt x="3760" y="322352"/>
                </a:lnTo>
                <a:lnTo>
                  <a:pt x="0" y="2773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9504" y="1616963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286512" y="0"/>
                </a:moveTo>
                <a:lnTo>
                  <a:pt x="240036" y="3638"/>
                </a:lnTo>
                <a:lnTo>
                  <a:pt x="195949" y="14173"/>
                </a:lnTo>
                <a:lnTo>
                  <a:pt x="154840" y="31032"/>
                </a:lnTo>
                <a:lnTo>
                  <a:pt x="117299" y="53644"/>
                </a:lnTo>
                <a:lnTo>
                  <a:pt x="83915" y="81438"/>
                </a:lnTo>
                <a:lnTo>
                  <a:pt x="55278" y="113842"/>
                </a:lnTo>
                <a:lnTo>
                  <a:pt x="31978" y="150285"/>
                </a:lnTo>
                <a:lnTo>
                  <a:pt x="14606" y="190195"/>
                </a:lnTo>
                <a:lnTo>
                  <a:pt x="3749" y="233000"/>
                </a:lnTo>
                <a:lnTo>
                  <a:pt x="0" y="278129"/>
                </a:lnTo>
                <a:lnTo>
                  <a:pt x="3749" y="323259"/>
                </a:lnTo>
                <a:lnTo>
                  <a:pt x="14606" y="366064"/>
                </a:lnTo>
                <a:lnTo>
                  <a:pt x="31978" y="405974"/>
                </a:lnTo>
                <a:lnTo>
                  <a:pt x="55278" y="442417"/>
                </a:lnTo>
                <a:lnTo>
                  <a:pt x="83915" y="474821"/>
                </a:lnTo>
                <a:lnTo>
                  <a:pt x="117299" y="502615"/>
                </a:lnTo>
                <a:lnTo>
                  <a:pt x="154840" y="525227"/>
                </a:lnTo>
                <a:lnTo>
                  <a:pt x="195949" y="542086"/>
                </a:lnTo>
                <a:lnTo>
                  <a:pt x="240036" y="552621"/>
                </a:lnTo>
                <a:lnTo>
                  <a:pt x="286512" y="556259"/>
                </a:lnTo>
                <a:lnTo>
                  <a:pt x="332987" y="552621"/>
                </a:lnTo>
                <a:lnTo>
                  <a:pt x="377074" y="542086"/>
                </a:lnTo>
                <a:lnTo>
                  <a:pt x="418183" y="525227"/>
                </a:lnTo>
                <a:lnTo>
                  <a:pt x="455724" y="502615"/>
                </a:lnTo>
                <a:lnTo>
                  <a:pt x="489108" y="474821"/>
                </a:lnTo>
                <a:lnTo>
                  <a:pt x="517745" y="442417"/>
                </a:lnTo>
                <a:lnTo>
                  <a:pt x="541045" y="405974"/>
                </a:lnTo>
                <a:lnTo>
                  <a:pt x="558417" y="366064"/>
                </a:lnTo>
                <a:lnTo>
                  <a:pt x="569274" y="323259"/>
                </a:lnTo>
                <a:lnTo>
                  <a:pt x="573024" y="278129"/>
                </a:lnTo>
                <a:lnTo>
                  <a:pt x="569274" y="233000"/>
                </a:lnTo>
                <a:lnTo>
                  <a:pt x="558417" y="190195"/>
                </a:lnTo>
                <a:lnTo>
                  <a:pt x="541045" y="150285"/>
                </a:lnTo>
                <a:lnTo>
                  <a:pt x="517745" y="113842"/>
                </a:lnTo>
                <a:lnTo>
                  <a:pt x="489108" y="81438"/>
                </a:lnTo>
                <a:lnTo>
                  <a:pt x="455724" y="53644"/>
                </a:lnTo>
                <a:lnTo>
                  <a:pt x="418183" y="31032"/>
                </a:lnTo>
                <a:lnTo>
                  <a:pt x="377074" y="14173"/>
                </a:lnTo>
                <a:lnTo>
                  <a:pt x="332987" y="363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9504" y="1616963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278129"/>
                </a:moveTo>
                <a:lnTo>
                  <a:pt x="3749" y="233000"/>
                </a:lnTo>
                <a:lnTo>
                  <a:pt x="14606" y="190195"/>
                </a:lnTo>
                <a:lnTo>
                  <a:pt x="31978" y="150285"/>
                </a:lnTo>
                <a:lnTo>
                  <a:pt x="55278" y="113842"/>
                </a:lnTo>
                <a:lnTo>
                  <a:pt x="83915" y="81438"/>
                </a:lnTo>
                <a:lnTo>
                  <a:pt x="117299" y="53644"/>
                </a:lnTo>
                <a:lnTo>
                  <a:pt x="154840" y="31032"/>
                </a:lnTo>
                <a:lnTo>
                  <a:pt x="195949" y="14173"/>
                </a:lnTo>
                <a:lnTo>
                  <a:pt x="240036" y="3638"/>
                </a:lnTo>
                <a:lnTo>
                  <a:pt x="286512" y="0"/>
                </a:lnTo>
                <a:lnTo>
                  <a:pt x="332987" y="3638"/>
                </a:lnTo>
                <a:lnTo>
                  <a:pt x="377074" y="14173"/>
                </a:lnTo>
                <a:lnTo>
                  <a:pt x="418183" y="31032"/>
                </a:lnTo>
                <a:lnTo>
                  <a:pt x="455724" y="53644"/>
                </a:lnTo>
                <a:lnTo>
                  <a:pt x="489108" y="81438"/>
                </a:lnTo>
                <a:lnTo>
                  <a:pt x="517745" y="113842"/>
                </a:lnTo>
                <a:lnTo>
                  <a:pt x="541045" y="150285"/>
                </a:lnTo>
                <a:lnTo>
                  <a:pt x="558417" y="190195"/>
                </a:lnTo>
                <a:lnTo>
                  <a:pt x="569274" y="233000"/>
                </a:lnTo>
                <a:lnTo>
                  <a:pt x="573024" y="278129"/>
                </a:lnTo>
                <a:lnTo>
                  <a:pt x="569274" y="323259"/>
                </a:lnTo>
                <a:lnTo>
                  <a:pt x="558417" y="366064"/>
                </a:lnTo>
                <a:lnTo>
                  <a:pt x="541045" y="405974"/>
                </a:lnTo>
                <a:lnTo>
                  <a:pt x="517745" y="442417"/>
                </a:lnTo>
                <a:lnTo>
                  <a:pt x="489108" y="474821"/>
                </a:lnTo>
                <a:lnTo>
                  <a:pt x="455724" y="502615"/>
                </a:lnTo>
                <a:lnTo>
                  <a:pt x="418183" y="525227"/>
                </a:lnTo>
                <a:lnTo>
                  <a:pt x="377074" y="542086"/>
                </a:lnTo>
                <a:lnTo>
                  <a:pt x="332987" y="552621"/>
                </a:lnTo>
                <a:lnTo>
                  <a:pt x="286512" y="556259"/>
                </a:lnTo>
                <a:lnTo>
                  <a:pt x="240036" y="552621"/>
                </a:lnTo>
                <a:lnTo>
                  <a:pt x="195949" y="542086"/>
                </a:lnTo>
                <a:lnTo>
                  <a:pt x="154840" y="525227"/>
                </a:lnTo>
                <a:lnTo>
                  <a:pt x="117299" y="502615"/>
                </a:lnTo>
                <a:lnTo>
                  <a:pt x="83915" y="474821"/>
                </a:lnTo>
                <a:lnTo>
                  <a:pt x="55278" y="442417"/>
                </a:lnTo>
                <a:lnTo>
                  <a:pt x="31978" y="405974"/>
                </a:lnTo>
                <a:lnTo>
                  <a:pt x="14606" y="366064"/>
                </a:lnTo>
                <a:lnTo>
                  <a:pt x="3749" y="323259"/>
                </a:lnTo>
                <a:lnTo>
                  <a:pt x="0" y="27812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09231" y="1705483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4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16111" y="1620011"/>
            <a:ext cx="574675" cy="554990"/>
          </a:xfrm>
          <a:custGeom>
            <a:avLst/>
            <a:gdLst/>
            <a:ahLst/>
            <a:cxnLst/>
            <a:rect l="l" t="t" r="r" b="b"/>
            <a:pathLst>
              <a:path w="574675" h="554989">
                <a:moveTo>
                  <a:pt x="287274" y="0"/>
                </a:moveTo>
                <a:lnTo>
                  <a:pt x="240684" y="3630"/>
                </a:lnTo>
                <a:lnTo>
                  <a:pt x="196486" y="14142"/>
                </a:lnTo>
                <a:lnTo>
                  <a:pt x="155270" y="30963"/>
                </a:lnTo>
                <a:lnTo>
                  <a:pt x="117628" y="53522"/>
                </a:lnTo>
                <a:lnTo>
                  <a:pt x="84153" y="81248"/>
                </a:lnTo>
                <a:lnTo>
                  <a:pt x="55437" y="113568"/>
                </a:lnTo>
                <a:lnTo>
                  <a:pt x="32071" y="149912"/>
                </a:lnTo>
                <a:lnTo>
                  <a:pt x="14648" y="189707"/>
                </a:lnTo>
                <a:lnTo>
                  <a:pt x="3760" y="232383"/>
                </a:lnTo>
                <a:lnTo>
                  <a:pt x="0" y="277367"/>
                </a:lnTo>
                <a:lnTo>
                  <a:pt x="3760" y="322352"/>
                </a:lnTo>
                <a:lnTo>
                  <a:pt x="14648" y="365028"/>
                </a:lnTo>
                <a:lnTo>
                  <a:pt x="32071" y="404823"/>
                </a:lnTo>
                <a:lnTo>
                  <a:pt x="55437" y="441167"/>
                </a:lnTo>
                <a:lnTo>
                  <a:pt x="84153" y="473487"/>
                </a:lnTo>
                <a:lnTo>
                  <a:pt x="117628" y="501213"/>
                </a:lnTo>
                <a:lnTo>
                  <a:pt x="155270" y="523772"/>
                </a:lnTo>
                <a:lnTo>
                  <a:pt x="196486" y="540593"/>
                </a:lnTo>
                <a:lnTo>
                  <a:pt x="240684" y="551105"/>
                </a:lnTo>
                <a:lnTo>
                  <a:pt x="287274" y="554735"/>
                </a:lnTo>
                <a:lnTo>
                  <a:pt x="333863" y="551105"/>
                </a:lnTo>
                <a:lnTo>
                  <a:pt x="378061" y="540593"/>
                </a:lnTo>
                <a:lnTo>
                  <a:pt x="419277" y="523772"/>
                </a:lnTo>
                <a:lnTo>
                  <a:pt x="456919" y="501213"/>
                </a:lnTo>
                <a:lnTo>
                  <a:pt x="490394" y="473487"/>
                </a:lnTo>
                <a:lnTo>
                  <a:pt x="519110" y="441167"/>
                </a:lnTo>
                <a:lnTo>
                  <a:pt x="542476" y="404823"/>
                </a:lnTo>
                <a:lnTo>
                  <a:pt x="559899" y="365028"/>
                </a:lnTo>
                <a:lnTo>
                  <a:pt x="570787" y="322352"/>
                </a:lnTo>
                <a:lnTo>
                  <a:pt x="574548" y="277367"/>
                </a:lnTo>
                <a:lnTo>
                  <a:pt x="570787" y="232383"/>
                </a:lnTo>
                <a:lnTo>
                  <a:pt x="559899" y="189707"/>
                </a:lnTo>
                <a:lnTo>
                  <a:pt x="542476" y="149912"/>
                </a:lnTo>
                <a:lnTo>
                  <a:pt x="519110" y="113568"/>
                </a:lnTo>
                <a:lnTo>
                  <a:pt x="490394" y="81248"/>
                </a:lnTo>
                <a:lnTo>
                  <a:pt x="456919" y="53522"/>
                </a:lnTo>
                <a:lnTo>
                  <a:pt x="419277" y="30963"/>
                </a:lnTo>
                <a:lnTo>
                  <a:pt x="378061" y="14142"/>
                </a:lnTo>
                <a:lnTo>
                  <a:pt x="333863" y="3630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16111" y="1620011"/>
            <a:ext cx="574675" cy="554990"/>
          </a:xfrm>
          <a:custGeom>
            <a:avLst/>
            <a:gdLst/>
            <a:ahLst/>
            <a:cxnLst/>
            <a:rect l="l" t="t" r="r" b="b"/>
            <a:pathLst>
              <a:path w="574675" h="554989">
                <a:moveTo>
                  <a:pt x="0" y="277367"/>
                </a:moveTo>
                <a:lnTo>
                  <a:pt x="3760" y="232383"/>
                </a:lnTo>
                <a:lnTo>
                  <a:pt x="14648" y="189707"/>
                </a:lnTo>
                <a:lnTo>
                  <a:pt x="32071" y="149912"/>
                </a:lnTo>
                <a:lnTo>
                  <a:pt x="55437" y="113568"/>
                </a:lnTo>
                <a:lnTo>
                  <a:pt x="84153" y="81248"/>
                </a:lnTo>
                <a:lnTo>
                  <a:pt x="117628" y="53522"/>
                </a:lnTo>
                <a:lnTo>
                  <a:pt x="155270" y="30963"/>
                </a:lnTo>
                <a:lnTo>
                  <a:pt x="196486" y="14142"/>
                </a:lnTo>
                <a:lnTo>
                  <a:pt x="240684" y="3630"/>
                </a:lnTo>
                <a:lnTo>
                  <a:pt x="287274" y="0"/>
                </a:lnTo>
                <a:lnTo>
                  <a:pt x="333863" y="3630"/>
                </a:lnTo>
                <a:lnTo>
                  <a:pt x="378061" y="14142"/>
                </a:lnTo>
                <a:lnTo>
                  <a:pt x="419277" y="30963"/>
                </a:lnTo>
                <a:lnTo>
                  <a:pt x="456919" y="53522"/>
                </a:lnTo>
                <a:lnTo>
                  <a:pt x="490394" y="81248"/>
                </a:lnTo>
                <a:lnTo>
                  <a:pt x="519110" y="113568"/>
                </a:lnTo>
                <a:lnTo>
                  <a:pt x="542476" y="149912"/>
                </a:lnTo>
                <a:lnTo>
                  <a:pt x="559899" y="189707"/>
                </a:lnTo>
                <a:lnTo>
                  <a:pt x="570787" y="232383"/>
                </a:lnTo>
                <a:lnTo>
                  <a:pt x="574548" y="277367"/>
                </a:lnTo>
                <a:lnTo>
                  <a:pt x="570787" y="322352"/>
                </a:lnTo>
                <a:lnTo>
                  <a:pt x="559899" y="365028"/>
                </a:lnTo>
                <a:lnTo>
                  <a:pt x="542476" y="404823"/>
                </a:lnTo>
                <a:lnTo>
                  <a:pt x="519110" y="441167"/>
                </a:lnTo>
                <a:lnTo>
                  <a:pt x="490394" y="473487"/>
                </a:lnTo>
                <a:lnTo>
                  <a:pt x="456919" y="501213"/>
                </a:lnTo>
                <a:lnTo>
                  <a:pt x="419277" y="523772"/>
                </a:lnTo>
                <a:lnTo>
                  <a:pt x="378061" y="540593"/>
                </a:lnTo>
                <a:lnTo>
                  <a:pt x="333863" y="551105"/>
                </a:lnTo>
                <a:lnTo>
                  <a:pt x="287274" y="554735"/>
                </a:lnTo>
                <a:lnTo>
                  <a:pt x="240684" y="551105"/>
                </a:lnTo>
                <a:lnTo>
                  <a:pt x="196486" y="540593"/>
                </a:lnTo>
                <a:lnTo>
                  <a:pt x="155270" y="523772"/>
                </a:lnTo>
                <a:lnTo>
                  <a:pt x="117628" y="501213"/>
                </a:lnTo>
                <a:lnTo>
                  <a:pt x="84153" y="473487"/>
                </a:lnTo>
                <a:lnTo>
                  <a:pt x="55437" y="441167"/>
                </a:lnTo>
                <a:lnTo>
                  <a:pt x="32071" y="404823"/>
                </a:lnTo>
                <a:lnTo>
                  <a:pt x="14648" y="365028"/>
                </a:lnTo>
                <a:lnTo>
                  <a:pt x="3760" y="322352"/>
                </a:lnTo>
                <a:lnTo>
                  <a:pt x="0" y="2773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24569" y="1709420"/>
            <a:ext cx="332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Arial Narrow"/>
                <a:cs typeface="Arial Narrow"/>
              </a:rPr>
              <a:t>V</a:t>
            </a:r>
            <a:r>
              <a:rPr sz="2400" b="1" spc="-22" baseline="-8680" dirty="0">
                <a:latin typeface="Arial Narrow"/>
                <a:cs typeface="Arial Narrow"/>
              </a:rPr>
              <a:t>6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60564" y="726948"/>
            <a:ext cx="573405" cy="554990"/>
          </a:xfrm>
          <a:custGeom>
            <a:avLst/>
            <a:gdLst/>
            <a:ahLst/>
            <a:cxnLst/>
            <a:rect l="l" t="t" r="r" b="b"/>
            <a:pathLst>
              <a:path w="573404" h="554990">
                <a:moveTo>
                  <a:pt x="286512" y="0"/>
                </a:moveTo>
                <a:lnTo>
                  <a:pt x="240036" y="3630"/>
                </a:lnTo>
                <a:lnTo>
                  <a:pt x="195949" y="14142"/>
                </a:lnTo>
                <a:lnTo>
                  <a:pt x="154840" y="30963"/>
                </a:lnTo>
                <a:lnTo>
                  <a:pt x="117299" y="53522"/>
                </a:lnTo>
                <a:lnTo>
                  <a:pt x="83915" y="81248"/>
                </a:lnTo>
                <a:lnTo>
                  <a:pt x="55278" y="113568"/>
                </a:lnTo>
                <a:lnTo>
                  <a:pt x="31978" y="149912"/>
                </a:lnTo>
                <a:lnTo>
                  <a:pt x="14606" y="189707"/>
                </a:lnTo>
                <a:lnTo>
                  <a:pt x="3749" y="232383"/>
                </a:lnTo>
                <a:lnTo>
                  <a:pt x="0" y="277367"/>
                </a:lnTo>
                <a:lnTo>
                  <a:pt x="3749" y="322352"/>
                </a:lnTo>
                <a:lnTo>
                  <a:pt x="14606" y="365028"/>
                </a:lnTo>
                <a:lnTo>
                  <a:pt x="31978" y="404823"/>
                </a:lnTo>
                <a:lnTo>
                  <a:pt x="55278" y="441167"/>
                </a:lnTo>
                <a:lnTo>
                  <a:pt x="83915" y="473487"/>
                </a:lnTo>
                <a:lnTo>
                  <a:pt x="117299" y="501213"/>
                </a:lnTo>
                <a:lnTo>
                  <a:pt x="154840" y="523772"/>
                </a:lnTo>
                <a:lnTo>
                  <a:pt x="195949" y="540593"/>
                </a:lnTo>
                <a:lnTo>
                  <a:pt x="240036" y="551105"/>
                </a:lnTo>
                <a:lnTo>
                  <a:pt x="286512" y="554735"/>
                </a:lnTo>
                <a:lnTo>
                  <a:pt x="332987" y="551105"/>
                </a:lnTo>
                <a:lnTo>
                  <a:pt x="377074" y="540593"/>
                </a:lnTo>
                <a:lnTo>
                  <a:pt x="418183" y="523772"/>
                </a:lnTo>
                <a:lnTo>
                  <a:pt x="455724" y="501213"/>
                </a:lnTo>
                <a:lnTo>
                  <a:pt x="489108" y="473487"/>
                </a:lnTo>
                <a:lnTo>
                  <a:pt x="517745" y="441167"/>
                </a:lnTo>
                <a:lnTo>
                  <a:pt x="541045" y="404823"/>
                </a:lnTo>
                <a:lnTo>
                  <a:pt x="558417" y="365028"/>
                </a:lnTo>
                <a:lnTo>
                  <a:pt x="569274" y="322352"/>
                </a:lnTo>
                <a:lnTo>
                  <a:pt x="573024" y="277367"/>
                </a:lnTo>
                <a:lnTo>
                  <a:pt x="569274" y="232383"/>
                </a:lnTo>
                <a:lnTo>
                  <a:pt x="558417" y="189707"/>
                </a:lnTo>
                <a:lnTo>
                  <a:pt x="541045" y="149912"/>
                </a:lnTo>
                <a:lnTo>
                  <a:pt x="517745" y="113568"/>
                </a:lnTo>
                <a:lnTo>
                  <a:pt x="489108" y="81248"/>
                </a:lnTo>
                <a:lnTo>
                  <a:pt x="455724" y="53522"/>
                </a:lnTo>
                <a:lnTo>
                  <a:pt x="418183" y="30963"/>
                </a:lnTo>
                <a:lnTo>
                  <a:pt x="377074" y="14142"/>
                </a:lnTo>
                <a:lnTo>
                  <a:pt x="332987" y="3630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0564" y="726948"/>
            <a:ext cx="573405" cy="554990"/>
          </a:xfrm>
          <a:custGeom>
            <a:avLst/>
            <a:gdLst/>
            <a:ahLst/>
            <a:cxnLst/>
            <a:rect l="l" t="t" r="r" b="b"/>
            <a:pathLst>
              <a:path w="573404" h="554990">
                <a:moveTo>
                  <a:pt x="0" y="277367"/>
                </a:moveTo>
                <a:lnTo>
                  <a:pt x="3749" y="232383"/>
                </a:lnTo>
                <a:lnTo>
                  <a:pt x="14606" y="189707"/>
                </a:lnTo>
                <a:lnTo>
                  <a:pt x="31978" y="149912"/>
                </a:lnTo>
                <a:lnTo>
                  <a:pt x="55278" y="113568"/>
                </a:lnTo>
                <a:lnTo>
                  <a:pt x="83915" y="81248"/>
                </a:lnTo>
                <a:lnTo>
                  <a:pt x="117299" y="53522"/>
                </a:lnTo>
                <a:lnTo>
                  <a:pt x="154840" y="30963"/>
                </a:lnTo>
                <a:lnTo>
                  <a:pt x="195949" y="14142"/>
                </a:lnTo>
                <a:lnTo>
                  <a:pt x="240036" y="3630"/>
                </a:lnTo>
                <a:lnTo>
                  <a:pt x="286512" y="0"/>
                </a:lnTo>
                <a:lnTo>
                  <a:pt x="332987" y="3630"/>
                </a:lnTo>
                <a:lnTo>
                  <a:pt x="377074" y="14142"/>
                </a:lnTo>
                <a:lnTo>
                  <a:pt x="418183" y="30963"/>
                </a:lnTo>
                <a:lnTo>
                  <a:pt x="455724" y="53522"/>
                </a:lnTo>
                <a:lnTo>
                  <a:pt x="489108" y="81248"/>
                </a:lnTo>
                <a:lnTo>
                  <a:pt x="517745" y="113568"/>
                </a:lnTo>
                <a:lnTo>
                  <a:pt x="541045" y="149912"/>
                </a:lnTo>
                <a:lnTo>
                  <a:pt x="558417" y="189707"/>
                </a:lnTo>
                <a:lnTo>
                  <a:pt x="569274" y="232383"/>
                </a:lnTo>
                <a:lnTo>
                  <a:pt x="573024" y="277367"/>
                </a:lnTo>
                <a:lnTo>
                  <a:pt x="569274" y="322352"/>
                </a:lnTo>
                <a:lnTo>
                  <a:pt x="558417" y="365028"/>
                </a:lnTo>
                <a:lnTo>
                  <a:pt x="541045" y="404823"/>
                </a:lnTo>
                <a:lnTo>
                  <a:pt x="517745" y="441167"/>
                </a:lnTo>
                <a:lnTo>
                  <a:pt x="489108" y="473487"/>
                </a:lnTo>
                <a:lnTo>
                  <a:pt x="455724" y="501213"/>
                </a:lnTo>
                <a:lnTo>
                  <a:pt x="418183" y="523772"/>
                </a:lnTo>
                <a:lnTo>
                  <a:pt x="377074" y="540593"/>
                </a:lnTo>
                <a:lnTo>
                  <a:pt x="332987" y="551105"/>
                </a:lnTo>
                <a:lnTo>
                  <a:pt x="286512" y="554735"/>
                </a:lnTo>
                <a:lnTo>
                  <a:pt x="240036" y="551105"/>
                </a:lnTo>
                <a:lnTo>
                  <a:pt x="195949" y="540593"/>
                </a:lnTo>
                <a:lnTo>
                  <a:pt x="154840" y="523772"/>
                </a:lnTo>
                <a:lnTo>
                  <a:pt x="117299" y="501213"/>
                </a:lnTo>
                <a:lnTo>
                  <a:pt x="83915" y="473487"/>
                </a:lnTo>
                <a:lnTo>
                  <a:pt x="55278" y="441167"/>
                </a:lnTo>
                <a:lnTo>
                  <a:pt x="31978" y="404823"/>
                </a:lnTo>
                <a:lnTo>
                  <a:pt x="14606" y="365028"/>
                </a:lnTo>
                <a:lnTo>
                  <a:pt x="3749" y="322352"/>
                </a:lnTo>
                <a:lnTo>
                  <a:pt x="0" y="2773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42432" y="726948"/>
            <a:ext cx="574675" cy="554990"/>
          </a:xfrm>
          <a:custGeom>
            <a:avLst/>
            <a:gdLst/>
            <a:ahLst/>
            <a:cxnLst/>
            <a:rect l="l" t="t" r="r" b="b"/>
            <a:pathLst>
              <a:path w="574675" h="554990">
                <a:moveTo>
                  <a:pt x="287274" y="0"/>
                </a:moveTo>
                <a:lnTo>
                  <a:pt x="240684" y="3630"/>
                </a:lnTo>
                <a:lnTo>
                  <a:pt x="196486" y="14142"/>
                </a:lnTo>
                <a:lnTo>
                  <a:pt x="155270" y="30963"/>
                </a:lnTo>
                <a:lnTo>
                  <a:pt x="117628" y="53522"/>
                </a:lnTo>
                <a:lnTo>
                  <a:pt x="84153" y="81248"/>
                </a:lnTo>
                <a:lnTo>
                  <a:pt x="55437" y="113568"/>
                </a:lnTo>
                <a:lnTo>
                  <a:pt x="32071" y="149912"/>
                </a:lnTo>
                <a:lnTo>
                  <a:pt x="14648" y="189707"/>
                </a:lnTo>
                <a:lnTo>
                  <a:pt x="3760" y="232383"/>
                </a:lnTo>
                <a:lnTo>
                  <a:pt x="0" y="277367"/>
                </a:lnTo>
                <a:lnTo>
                  <a:pt x="3760" y="322352"/>
                </a:lnTo>
                <a:lnTo>
                  <a:pt x="14648" y="365028"/>
                </a:lnTo>
                <a:lnTo>
                  <a:pt x="32071" y="404823"/>
                </a:lnTo>
                <a:lnTo>
                  <a:pt x="55437" y="441167"/>
                </a:lnTo>
                <a:lnTo>
                  <a:pt x="84153" y="473487"/>
                </a:lnTo>
                <a:lnTo>
                  <a:pt x="117628" y="501213"/>
                </a:lnTo>
                <a:lnTo>
                  <a:pt x="155270" y="523772"/>
                </a:lnTo>
                <a:lnTo>
                  <a:pt x="196486" y="540593"/>
                </a:lnTo>
                <a:lnTo>
                  <a:pt x="240684" y="551105"/>
                </a:lnTo>
                <a:lnTo>
                  <a:pt x="287274" y="554735"/>
                </a:lnTo>
                <a:lnTo>
                  <a:pt x="333863" y="551105"/>
                </a:lnTo>
                <a:lnTo>
                  <a:pt x="378061" y="540593"/>
                </a:lnTo>
                <a:lnTo>
                  <a:pt x="419277" y="523772"/>
                </a:lnTo>
                <a:lnTo>
                  <a:pt x="456919" y="501213"/>
                </a:lnTo>
                <a:lnTo>
                  <a:pt x="490394" y="473487"/>
                </a:lnTo>
                <a:lnTo>
                  <a:pt x="519110" y="441167"/>
                </a:lnTo>
                <a:lnTo>
                  <a:pt x="542476" y="404823"/>
                </a:lnTo>
                <a:lnTo>
                  <a:pt x="559899" y="365028"/>
                </a:lnTo>
                <a:lnTo>
                  <a:pt x="570787" y="322352"/>
                </a:lnTo>
                <a:lnTo>
                  <a:pt x="574548" y="277367"/>
                </a:lnTo>
                <a:lnTo>
                  <a:pt x="570787" y="232383"/>
                </a:lnTo>
                <a:lnTo>
                  <a:pt x="559899" y="189707"/>
                </a:lnTo>
                <a:lnTo>
                  <a:pt x="542476" y="149912"/>
                </a:lnTo>
                <a:lnTo>
                  <a:pt x="519110" y="113568"/>
                </a:lnTo>
                <a:lnTo>
                  <a:pt x="490394" y="81248"/>
                </a:lnTo>
                <a:lnTo>
                  <a:pt x="456919" y="53522"/>
                </a:lnTo>
                <a:lnTo>
                  <a:pt x="419277" y="30963"/>
                </a:lnTo>
                <a:lnTo>
                  <a:pt x="378061" y="14142"/>
                </a:lnTo>
                <a:lnTo>
                  <a:pt x="333863" y="3630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2432" y="726948"/>
            <a:ext cx="574675" cy="554990"/>
          </a:xfrm>
          <a:custGeom>
            <a:avLst/>
            <a:gdLst/>
            <a:ahLst/>
            <a:cxnLst/>
            <a:rect l="l" t="t" r="r" b="b"/>
            <a:pathLst>
              <a:path w="574675" h="554990">
                <a:moveTo>
                  <a:pt x="0" y="277367"/>
                </a:moveTo>
                <a:lnTo>
                  <a:pt x="3760" y="232383"/>
                </a:lnTo>
                <a:lnTo>
                  <a:pt x="14648" y="189707"/>
                </a:lnTo>
                <a:lnTo>
                  <a:pt x="32071" y="149912"/>
                </a:lnTo>
                <a:lnTo>
                  <a:pt x="55437" y="113568"/>
                </a:lnTo>
                <a:lnTo>
                  <a:pt x="84153" y="81248"/>
                </a:lnTo>
                <a:lnTo>
                  <a:pt x="117628" y="53522"/>
                </a:lnTo>
                <a:lnTo>
                  <a:pt x="155270" y="30963"/>
                </a:lnTo>
                <a:lnTo>
                  <a:pt x="196486" y="14142"/>
                </a:lnTo>
                <a:lnTo>
                  <a:pt x="240684" y="3630"/>
                </a:lnTo>
                <a:lnTo>
                  <a:pt x="287274" y="0"/>
                </a:lnTo>
                <a:lnTo>
                  <a:pt x="333863" y="3630"/>
                </a:lnTo>
                <a:lnTo>
                  <a:pt x="378061" y="14142"/>
                </a:lnTo>
                <a:lnTo>
                  <a:pt x="419277" y="30963"/>
                </a:lnTo>
                <a:lnTo>
                  <a:pt x="456919" y="53522"/>
                </a:lnTo>
                <a:lnTo>
                  <a:pt x="490394" y="81248"/>
                </a:lnTo>
                <a:lnTo>
                  <a:pt x="519110" y="113568"/>
                </a:lnTo>
                <a:lnTo>
                  <a:pt x="542476" y="149912"/>
                </a:lnTo>
                <a:lnTo>
                  <a:pt x="559899" y="189707"/>
                </a:lnTo>
                <a:lnTo>
                  <a:pt x="570787" y="232383"/>
                </a:lnTo>
                <a:lnTo>
                  <a:pt x="574548" y="277367"/>
                </a:lnTo>
                <a:lnTo>
                  <a:pt x="570787" y="322352"/>
                </a:lnTo>
                <a:lnTo>
                  <a:pt x="559899" y="365028"/>
                </a:lnTo>
                <a:lnTo>
                  <a:pt x="542476" y="404823"/>
                </a:lnTo>
                <a:lnTo>
                  <a:pt x="519110" y="441167"/>
                </a:lnTo>
                <a:lnTo>
                  <a:pt x="490394" y="473487"/>
                </a:lnTo>
                <a:lnTo>
                  <a:pt x="456919" y="501213"/>
                </a:lnTo>
                <a:lnTo>
                  <a:pt x="419277" y="523772"/>
                </a:lnTo>
                <a:lnTo>
                  <a:pt x="378061" y="540593"/>
                </a:lnTo>
                <a:lnTo>
                  <a:pt x="333863" y="551105"/>
                </a:lnTo>
                <a:lnTo>
                  <a:pt x="287274" y="554735"/>
                </a:lnTo>
                <a:lnTo>
                  <a:pt x="240684" y="551105"/>
                </a:lnTo>
                <a:lnTo>
                  <a:pt x="196486" y="540593"/>
                </a:lnTo>
                <a:lnTo>
                  <a:pt x="155270" y="523772"/>
                </a:lnTo>
                <a:lnTo>
                  <a:pt x="117628" y="501213"/>
                </a:lnTo>
                <a:lnTo>
                  <a:pt x="84153" y="473487"/>
                </a:lnTo>
                <a:lnTo>
                  <a:pt x="55437" y="441167"/>
                </a:lnTo>
                <a:lnTo>
                  <a:pt x="32071" y="404823"/>
                </a:lnTo>
                <a:lnTo>
                  <a:pt x="14648" y="365028"/>
                </a:lnTo>
                <a:lnTo>
                  <a:pt x="3760" y="322352"/>
                </a:lnTo>
                <a:lnTo>
                  <a:pt x="0" y="2773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9747" y="1223010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7989"/>
                </a:moveTo>
                <a:lnTo>
                  <a:pt x="0" y="493903"/>
                </a:lnTo>
                <a:lnTo>
                  <a:pt x="127" y="500126"/>
                </a:lnTo>
                <a:lnTo>
                  <a:pt x="8001" y="507746"/>
                </a:lnTo>
                <a:lnTo>
                  <a:pt x="14224" y="507619"/>
                </a:lnTo>
                <a:lnTo>
                  <a:pt x="443719" y="61695"/>
                </a:lnTo>
                <a:lnTo>
                  <a:pt x="429486" y="47989"/>
                </a:lnTo>
                <a:close/>
              </a:path>
              <a:path w="489585" h="508000">
                <a:moveTo>
                  <a:pt x="478583" y="34798"/>
                </a:moveTo>
                <a:lnTo>
                  <a:pt x="448310" y="34798"/>
                </a:lnTo>
                <a:lnTo>
                  <a:pt x="456184" y="42418"/>
                </a:lnTo>
                <a:lnTo>
                  <a:pt x="456311" y="48641"/>
                </a:lnTo>
                <a:lnTo>
                  <a:pt x="443719" y="61695"/>
                </a:lnTo>
                <a:lnTo>
                  <a:pt x="464058" y="81280"/>
                </a:lnTo>
                <a:lnTo>
                  <a:pt x="478583" y="34798"/>
                </a:lnTo>
                <a:close/>
              </a:path>
              <a:path w="489585" h="508000">
                <a:moveTo>
                  <a:pt x="448310" y="34798"/>
                </a:moveTo>
                <a:lnTo>
                  <a:pt x="442087" y="34925"/>
                </a:lnTo>
                <a:lnTo>
                  <a:pt x="429486" y="47989"/>
                </a:lnTo>
                <a:lnTo>
                  <a:pt x="443719" y="61695"/>
                </a:lnTo>
                <a:lnTo>
                  <a:pt x="456311" y="48641"/>
                </a:lnTo>
                <a:lnTo>
                  <a:pt x="456184" y="42418"/>
                </a:lnTo>
                <a:lnTo>
                  <a:pt x="448310" y="34798"/>
                </a:lnTo>
                <a:close/>
              </a:path>
              <a:path w="489585" h="508000">
                <a:moveTo>
                  <a:pt x="489458" y="0"/>
                </a:moveTo>
                <a:lnTo>
                  <a:pt x="409194" y="28448"/>
                </a:lnTo>
                <a:lnTo>
                  <a:pt x="429486" y="47989"/>
                </a:lnTo>
                <a:lnTo>
                  <a:pt x="442087" y="34925"/>
                </a:lnTo>
                <a:lnTo>
                  <a:pt x="448310" y="34798"/>
                </a:lnTo>
                <a:lnTo>
                  <a:pt x="478583" y="34798"/>
                </a:lnTo>
                <a:lnTo>
                  <a:pt x="48945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7835" y="887730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90" h="76200">
                <a:moveTo>
                  <a:pt x="1177289" y="0"/>
                </a:moveTo>
                <a:lnTo>
                  <a:pt x="1177289" y="76199"/>
                </a:lnTo>
                <a:lnTo>
                  <a:pt x="1233677" y="48005"/>
                </a:lnTo>
                <a:lnTo>
                  <a:pt x="1195450" y="48005"/>
                </a:lnTo>
                <a:lnTo>
                  <a:pt x="1199895" y="43560"/>
                </a:lnTo>
                <a:lnTo>
                  <a:pt x="1199895" y="32638"/>
                </a:lnTo>
                <a:lnTo>
                  <a:pt x="1195450" y="28193"/>
                </a:lnTo>
                <a:lnTo>
                  <a:pt x="1233677" y="28193"/>
                </a:lnTo>
                <a:lnTo>
                  <a:pt x="1177289" y="0"/>
                </a:lnTo>
                <a:close/>
              </a:path>
              <a:path w="1253490" h="76200">
                <a:moveTo>
                  <a:pt x="1177289" y="28193"/>
                </a:moveTo>
                <a:lnTo>
                  <a:pt x="4444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4" y="48005"/>
                </a:lnTo>
                <a:lnTo>
                  <a:pt x="1177289" y="48005"/>
                </a:lnTo>
                <a:lnTo>
                  <a:pt x="1177289" y="28193"/>
                </a:lnTo>
                <a:close/>
              </a:path>
              <a:path w="1253490" h="76200">
                <a:moveTo>
                  <a:pt x="1233677" y="28193"/>
                </a:moveTo>
                <a:lnTo>
                  <a:pt x="1195450" y="28193"/>
                </a:lnTo>
                <a:lnTo>
                  <a:pt x="1199895" y="32638"/>
                </a:lnTo>
                <a:lnTo>
                  <a:pt x="1199895" y="43560"/>
                </a:lnTo>
                <a:lnTo>
                  <a:pt x="1195450" y="48005"/>
                </a:lnTo>
                <a:lnTo>
                  <a:pt x="1233677" y="48005"/>
                </a:lnTo>
                <a:lnTo>
                  <a:pt x="1253489" y="38099"/>
                </a:lnTo>
                <a:lnTo>
                  <a:pt x="1233677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06820" y="2116073"/>
            <a:ext cx="488315" cy="508000"/>
          </a:xfrm>
          <a:custGeom>
            <a:avLst/>
            <a:gdLst/>
            <a:ahLst/>
            <a:cxnLst/>
            <a:rect l="l" t="t" r="r" b="b"/>
            <a:pathLst>
              <a:path w="488315" h="508000">
                <a:moveTo>
                  <a:pt x="427999" y="48106"/>
                </a:moveTo>
                <a:lnTo>
                  <a:pt x="0" y="493902"/>
                </a:lnTo>
                <a:lnTo>
                  <a:pt x="127" y="500125"/>
                </a:lnTo>
                <a:lnTo>
                  <a:pt x="8001" y="507745"/>
                </a:lnTo>
                <a:lnTo>
                  <a:pt x="14224" y="507618"/>
                </a:lnTo>
                <a:lnTo>
                  <a:pt x="442313" y="61858"/>
                </a:lnTo>
                <a:lnTo>
                  <a:pt x="427999" y="48106"/>
                </a:lnTo>
                <a:close/>
              </a:path>
              <a:path w="488315" h="508000">
                <a:moveTo>
                  <a:pt x="477091" y="34924"/>
                </a:moveTo>
                <a:lnTo>
                  <a:pt x="446913" y="34924"/>
                </a:lnTo>
                <a:lnTo>
                  <a:pt x="450850" y="38607"/>
                </a:lnTo>
                <a:lnTo>
                  <a:pt x="454787" y="42417"/>
                </a:lnTo>
                <a:lnTo>
                  <a:pt x="454914" y="48767"/>
                </a:lnTo>
                <a:lnTo>
                  <a:pt x="442313" y="61858"/>
                </a:lnTo>
                <a:lnTo>
                  <a:pt x="462661" y="81406"/>
                </a:lnTo>
                <a:lnTo>
                  <a:pt x="477091" y="34924"/>
                </a:lnTo>
                <a:close/>
              </a:path>
              <a:path w="488315" h="508000">
                <a:moveTo>
                  <a:pt x="446913" y="34924"/>
                </a:moveTo>
                <a:lnTo>
                  <a:pt x="440563" y="35051"/>
                </a:lnTo>
                <a:lnTo>
                  <a:pt x="427999" y="48106"/>
                </a:lnTo>
                <a:lnTo>
                  <a:pt x="442313" y="61858"/>
                </a:lnTo>
                <a:lnTo>
                  <a:pt x="454914" y="48767"/>
                </a:lnTo>
                <a:lnTo>
                  <a:pt x="454787" y="42417"/>
                </a:lnTo>
                <a:lnTo>
                  <a:pt x="450850" y="38607"/>
                </a:lnTo>
                <a:lnTo>
                  <a:pt x="446913" y="34924"/>
                </a:lnTo>
                <a:close/>
              </a:path>
              <a:path w="488315" h="508000">
                <a:moveTo>
                  <a:pt x="487934" y="0"/>
                </a:moveTo>
                <a:lnTo>
                  <a:pt x="407670" y="28574"/>
                </a:lnTo>
                <a:lnTo>
                  <a:pt x="427999" y="48106"/>
                </a:lnTo>
                <a:lnTo>
                  <a:pt x="440563" y="35051"/>
                </a:lnTo>
                <a:lnTo>
                  <a:pt x="446913" y="34924"/>
                </a:lnTo>
                <a:lnTo>
                  <a:pt x="477091" y="34924"/>
                </a:lnTo>
                <a:lnTo>
                  <a:pt x="48793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9747" y="2105151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59756"/>
                </a:moveTo>
                <a:lnTo>
                  <a:pt x="409194" y="479297"/>
                </a:lnTo>
                <a:lnTo>
                  <a:pt x="489458" y="507745"/>
                </a:lnTo>
                <a:lnTo>
                  <a:pt x="478583" y="472947"/>
                </a:lnTo>
                <a:lnTo>
                  <a:pt x="448310" y="472947"/>
                </a:lnTo>
                <a:lnTo>
                  <a:pt x="442087" y="472820"/>
                </a:lnTo>
                <a:lnTo>
                  <a:pt x="429486" y="459756"/>
                </a:lnTo>
                <a:close/>
              </a:path>
              <a:path w="489585" h="508000">
                <a:moveTo>
                  <a:pt x="443719" y="446050"/>
                </a:moveTo>
                <a:lnTo>
                  <a:pt x="429486" y="459756"/>
                </a:lnTo>
                <a:lnTo>
                  <a:pt x="442087" y="472820"/>
                </a:lnTo>
                <a:lnTo>
                  <a:pt x="448310" y="472947"/>
                </a:lnTo>
                <a:lnTo>
                  <a:pt x="456184" y="465327"/>
                </a:lnTo>
                <a:lnTo>
                  <a:pt x="456311" y="459104"/>
                </a:lnTo>
                <a:lnTo>
                  <a:pt x="443719" y="446050"/>
                </a:lnTo>
                <a:close/>
              </a:path>
              <a:path w="489585" h="508000">
                <a:moveTo>
                  <a:pt x="464058" y="426465"/>
                </a:moveTo>
                <a:lnTo>
                  <a:pt x="443719" y="446050"/>
                </a:lnTo>
                <a:lnTo>
                  <a:pt x="456311" y="459104"/>
                </a:lnTo>
                <a:lnTo>
                  <a:pt x="456184" y="465327"/>
                </a:lnTo>
                <a:lnTo>
                  <a:pt x="448310" y="472947"/>
                </a:lnTo>
                <a:lnTo>
                  <a:pt x="478583" y="472947"/>
                </a:lnTo>
                <a:lnTo>
                  <a:pt x="464058" y="426465"/>
                </a:lnTo>
                <a:close/>
              </a:path>
              <a:path w="489585" h="508000">
                <a:moveTo>
                  <a:pt x="8001" y="0"/>
                </a:moveTo>
                <a:lnTo>
                  <a:pt x="127" y="7619"/>
                </a:lnTo>
                <a:lnTo>
                  <a:pt x="0" y="13842"/>
                </a:lnTo>
                <a:lnTo>
                  <a:pt x="429486" y="459756"/>
                </a:lnTo>
                <a:lnTo>
                  <a:pt x="443719" y="446050"/>
                </a:lnTo>
                <a:lnTo>
                  <a:pt x="14224" y="126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6820" y="1212088"/>
            <a:ext cx="488315" cy="508000"/>
          </a:xfrm>
          <a:custGeom>
            <a:avLst/>
            <a:gdLst/>
            <a:ahLst/>
            <a:cxnLst/>
            <a:rect l="l" t="t" r="r" b="b"/>
            <a:pathLst>
              <a:path w="488315" h="508000">
                <a:moveTo>
                  <a:pt x="427999" y="459639"/>
                </a:moveTo>
                <a:lnTo>
                  <a:pt x="407670" y="479170"/>
                </a:lnTo>
                <a:lnTo>
                  <a:pt x="487934" y="507745"/>
                </a:lnTo>
                <a:lnTo>
                  <a:pt x="477091" y="472820"/>
                </a:lnTo>
                <a:lnTo>
                  <a:pt x="446913" y="472820"/>
                </a:lnTo>
                <a:lnTo>
                  <a:pt x="440563" y="472693"/>
                </a:lnTo>
                <a:lnTo>
                  <a:pt x="427999" y="459639"/>
                </a:lnTo>
                <a:close/>
              </a:path>
              <a:path w="488315" h="508000">
                <a:moveTo>
                  <a:pt x="442313" y="445887"/>
                </a:moveTo>
                <a:lnTo>
                  <a:pt x="427999" y="459639"/>
                </a:lnTo>
                <a:lnTo>
                  <a:pt x="440563" y="472693"/>
                </a:lnTo>
                <a:lnTo>
                  <a:pt x="446913" y="472820"/>
                </a:lnTo>
                <a:lnTo>
                  <a:pt x="450850" y="469137"/>
                </a:lnTo>
                <a:lnTo>
                  <a:pt x="454787" y="465327"/>
                </a:lnTo>
                <a:lnTo>
                  <a:pt x="454914" y="458977"/>
                </a:lnTo>
                <a:lnTo>
                  <a:pt x="442313" y="445887"/>
                </a:lnTo>
                <a:close/>
              </a:path>
              <a:path w="488315" h="508000">
                <a:moveTo>
                  <a:pt x="462661" y="426338"/>
                </a:moveTo>
                <a:lnTo>
                  <a:pt x="442313" y="445887"/>
                </a:lnTo>
                <a:lnTo>
                  <a:pt x="454914" y="458977"/>
                </a:lnTo>
                <a:lnTo>
                  <a:pt x="454787" y="465327"/>
                </a:lnTo>
                <a:lnTo>
                  <a:pt x="450850" y="469137"/>
                </a:lnTo>
                <a:lnTo>
                  <a:pt x="446913" y="472820"/>
                </a:lnTo>
                <a:lnTo>
                  <a:pt x="477091" y="472820"/>
                </a:lnTo>
                <a:lnTo>
                  <a:pt x="462661" y="426338"/>
                </a:lnTo>
                <a:close/>
              </a:path>
              <a:path w="488315" h="508000">
                <a:moveTo>
                  <a:pt x="8001" y="0"/>
                </a:moveTo>
                <a:lnTo>
                  <a:pt x="127" y="7619"/>
                </a:lnTo>
                <a:lnTo>
                  <a:pt x="0" y="13842"/>
                </a:lnTo>
                <a:lnTo>
                  <a:pt x="427999" y="459639"/>
                </a:lnTo>
                <a:lnTo>
                  <a:pt x="442313" y="445887"/>
                </a:lnTo>
                <a:lnTo>
                  <a:pt x="14224" y="126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3383" y="1879854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90" h="76200">
                <a:moveTo>
                  <a:pt x="1177289" y="0"/>
                </a:moveTo>
                <a:lnTo>
                  <a:pt x="1177289" y="76199"/>
                </a:lnTo>
                <a:lnTo>
                  <a:pt x="1233677" y="48005"/>
                </a:lnTo>
                <a:lnTo>
                  <a:pt x="1195450" y="48005"/>
                </a:lnTo>
                <a:lnTo>
                  <a:pt x="1199895" y="43560"/>
                </a:lnTo>
                <a:lnTo>
                  <a:pt x="1199895" y="32638"/>
                </a:lnTo>
                <a:lnTo>
                  <a:pt x="1195450" y="28193"/>
                </a:lnTo>
                <a:lnTo>
                  <a:pt x="1233677" y="28193"/>
                </a:lnTo>
                <a:lnTo>
                  <a:pt x="1177289" y="0"/>
                </a:lnTo>
                <a:close/>
              </a:path>
              <a:path w="1253490" h="76200">
                <a:moveTo>
                  <a:pt x="1177289" y="28193"/>
                </a:moveTo>
                <a:lnTo>
                  <a:pt x="4444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4" y="48005"/>
                </a:lnTo>
                <a:lnTo>
                  <a:pt x="1177289" y="48005"/>
                </a:lnTo>
                <a:lnTo>
                  <a:pt x="1177289" y="28193"/>
                </a:lnTo>
                <a:close/>
              </a:path>
              <a:path w="1253490" h="76200">
                <a:moveTo>
                  <a:pt x="1233677" y="28193"/>
                </a:moveTo>
                <a:lnTo>
                  <a:pt x="1195450" y="28193"/>
                </a:lnTo>
                <a:lnTo>
                  <a:pt x="1199895" y="32638"/>
                </a:lnTo>
                <a:lnTo>
                  <a:pt x="1199895" y="43560"/>
                </a:lnTo>
                <a:lnTo>
                  <a:pt x="1195450" y="48005"/>
                </a:lnTo>
                <a:lnTo>
                  <a:pt x="1233677" y="48005"/>
                </a:lnTo>
                <a:lnTo>
                  <a:pt x="1253489" y="38099"/>
                </a:lnTo>
                <a:lnTo>
                  <a:pt x="1233677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1053" y="2103754"/>
            <a:ext cx="2115820" cy="718820"/>
          </a:xfrm>
          <a:custGeom>
            <a:avLst/>
            <a:gdLst/>
            <a:ahLst/>
            <a:cxnLst/>
            <a:rect l="l" t="t" r="r" b="b"/>
            <a:pathLst>
              <a:path w="2115820" h="718819">
                <a:moveTo>
                  <a:pt x="2040349" y="26854"/>
                </a:moveTo>
                <a:lnTo>
                  <a:pt x="8128" y="697865"/>
                </a:lnTo>
                <a:lnTo>
                  <a:pt x="2921" y="699516"/>
                </a:lnTo>
                <a:lnTo>
                  <a:pt x="0" y="705231"/>
                </a:lnTo>
                <a:lnTo>
                  <a:pt x="1778" y="710311"/>
                </a:lnTo>
                <a:lnTo>
                  <a:pt x="3429" y="715518"/>
                </a:lnTo>
                <a:lnTo>
                  <a:pt x="9144" y="718439"/>
                </a:lnTo>
                <a:lnTo>
                  <a:pt x="14224" y="716661"/>
                </a:lnTo>
                <a:lnTo>
                  <a:pt x="2046550" y="45657"/>
                </a:lnTo>
                <a:lnTo>
                  <a:pt x="2040349" y="26854"/>
                </a:lnTo>
                <a:close/>
              </a:path>
              <a:path w="2115820" h="718819">
                <a:moveTo>
                  <a:pt x="2107001" y="21082"/>
                </a:moveTo>
                <a:lnTo>
                  <a:pt x="2057654" y="21082"/>
                </a:lnTo>
                <a:lnTo>
                  <a:pt x="2063242" y="23876"/>
                </a:lnTo>
                <a:lnTo>
                  <a:pt x="2064893" y="29083"/>
                </a:lnTo>
                <a:lnTo>
                  <a:pt x="2066671" y="34290"/>
                </a:lnTo>
                <a:lnTo>
                  <a:pt x="2063877" y="39878"/>
                </a:lnTo>
                <a:lnTo>
                  <a:pt x="2058670" y="41656"/>
                </a:lnTo>
                <a:lnTo>
                  <a:pt x="2046550" y="45657"/>
                </a:lnTo>
                <a:lnTo>
                  <a:pt x="2055368" y="72390"/>
                </a:lnTo>
                <a:lnTo>
                  <a:pt x="2107001" y="21082"/>
                </a:lnTo>
                <a:close/>
              </a:path>
              <a:path w="2115820" h="718819">
                <a:moveTo>
                  <a:pt x="2057654" y="21082"/>
                </a:moveTo>
                <a:lnTo>
                  <a:pt x="2052447" y="22860"/>
                </a:lnTo>
                <a:lnTo>
                  <a:pt x="2040349" y="26854"/>
                </a:lnTo>
                <a:lnTo>
                  <a:pt x="2046550" y="45657"/>
                </a:lnTo>
                <a:lnTo>
                  <a:pt x="2058670" y="41656"/>
                </a:lnTo>
                <a:lnTo>
                  <a:pt x="2063877" y="39878"/>
                </a:lnTo>
                <a:lnTo>
                  <a:pt x="2066671" y="34290"/>
                </a:lnTo>
                <a:lnTo>
                  <a:pt x="2064893" y="29083"/>
                </a:lnTo>
                <a:lnTo>
                  <a:pt x="2063242" y="23876"/>
                </a:lnTo>
                <a:lnTo>
                  <a:pt x="2057654" y="21082"/>
                </a:lnTo>
                <a:close/>
              </a:path>
              <a:path w="2115820" h="718819">
                <a:moveTo>
                  <a:pt x="2031492" y="0"/>
                </a:moveTo>
                <a:lnTo>
                  <a:pt x="2040349" y="26854"/>
                </a:lnTo>
                <a:lnTo>
                  <a:pt x="2052447" y="22860"/>
                </a:lnTo>
                <a:lnTo>
                  <a:pt x="2057654" y="21082"/>
                </a:lnTo>
                <a:lnTo>
                  <a:pt x="2107001" y="21082"/>
                </a:lnTo>
                <a:lnTo>
                  <a:pt x="2115820" y="12319"/>
                </a:lnTo>
                <a:lnTo>
                  <a:pt x="2031492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23428" y="1212088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4" h="508000">
                <a:moveTo>
                  <a:pt x="429486" y="459756"/>
                </a:moveTo>
                <a:lnTo>
                  <a:pt x="409193" y="479297"/>
                </a:lnTo>
                <a:lnTo>
                  <a:pt x="489457" y="507745"/>
                </a:lnTo>
                <a:lnTo>
                  <a:pt x="478583" y="472947"/>
                </a:lnTo>
                <a:lnTo>
                  <a:pt x="448309" y="472947"/>
                </a:lnTo>
                <a:lnTo>
                  <a:pt x="442086" y="472820"/>
                </a:lnTo>
                <a:lnTo>
                  <a:pt x="429486" y="459756"/>
                </a:lnTo>
                <a:close/>
              </a:path>
              <a:path w="489584" h="508000">
                <a:moveTo>
                  <a:pt x="443719" y="446050"/>
                </a:moveTo>
                <a:lnTo>
                  <a:pt x="429486" y="459756"/>
                </a:lnTo>
                <a:lnTo>
                  <a:pt x="442086" y="472820"/>
                </a:lnTo>
                <a:lnTo>
                  <a:pt x="448309" y="472947"/>
                </a:lnTo>
                <a:lnTo>
                  <a:pt x="456183" y="465327"/>
                </a:lnTo>
                <a:lnTo>
                  <a:pt x="456310" y="459104"/>
                </a:lnTo>
                <a:lnTo>
                  <a:pt x="443719" y="446050"/>
                </a:lnTo>
                <a:close/>
              </a:path>
              <a:path w="489584" h="508000">
                <a:moveTo>
                  <a:pt x="464057" y="426465"/>
                </a:moveTo>
                <a:lnTo>
                  <a:pt x="443719" y="446050"/>
                </a:lnTo>
                <a:lnTo>
                  <a:pt x="456310" y="459104"/>
                </a:lnTo>
                <a:lnTo>
                  <a:pt x="456183" y="465327"/>
                </a:lnTo>
                <a:lnTo>
                  <a:pt x="448309" y="472947"/>
                </a:lnTo>
                <a:lnTo>
                  <a:pt x="478583" y="472947"/>
                </a:lnTo>
                <a:lnTo>
                  <a:pt x="464057" y="426465"/>
                </a:lnTo>
                <a:close/>
              </a:path>
              <a:path w="489584" h="508000">
                <a:moveTo>
                  <a:pt x="8000" y="0"/>
                </a:moveTo>
                <a:lnTo>
                  <a:pt x="126" y="7619"/>
                </a:lnTo>
                <a:lnTo>
                  <a:pt x="0" y="13842"/>
                </a:lnTo>
                <a:lnTo>
                  <a:pt x="429486" y="459756"/>
                </a:lnTo>
                <a:lnTo>
                  <a:pt x="443719" y="446050"/>
                </a:lnTo>
                <a:lnTo>
                  <a:pt x="14223" y="126"/>
                </a:lnTo>
                <a:lnTo>
                  <a:pt x="8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492240" y="378409"/>
            <a:ext cx="693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u="none" spc="105" dirty="0">
                <a:solidFill>
                  <a:srgbClr val="000000"/>
                </a:solidFill>
                <a:latin typeface="Arial Narrow"/>
                <a:cs typeface="Arial Narrow"/>
              </a:rPr>
              <a:t>a</a:t>
            </a:r>
            <a:r>
              <a:rPr sz="2400" u="none" spc="157" baseline="-8680" dirty="0">
                <a:solidFill>
                  <a:srgbClr val="000000"/>
                </a:solidFill>
                <a:latin typeface="Arial Narrow"/>
                <a:cs typeface="Arial Narrow"/>
              </a:rPr>
              <a:t>4</a:t>
            </a:r>
            <a:r>
              <a:rPr sz="2400" u="none" spc="105" dirty="0">
                <a:solidFill>
                  <a:srgbClr val="000000"/>
                </a:solidFill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7271" y="120738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91532" y="973912"/>
            <a:ext cx="64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0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6132" y="1641876"/>
            <a:ext cx="693420" cy="10375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63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1</a:t>
            </a:r>
            <a:endParaRPr sz="2400" baseline="-868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2</a:t>
            </a:r>
            <a:r>
              <a:rPr sz="2400" b="1" spc="100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87157" y="259918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6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81164" y="2365705"/>
            <a:ext cx="643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5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52795" y="748511"/>
            <a:ext cx="759460" cy="22459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2</a:t>
            </a:r>
            <a:endParaRPr sz="2400" baseline="-8680">
              <a:latin typeface="Arial Narrow"/>
              <a:cs typeface="Arial Narrow"/>
            </a:endParaRPr>
          </a:p>
          <a:p>
            <a:pPr marL="103505">
              <a:lnSpc>
                <a:spcPct val="100000"/>
              </a:lnSpc>
              <a:spcBef>
                <a:spcPts val="71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3</a:t>
            </a:r>
            <a:r>
              <a:rPr sz="2400" b="1" spc="100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  <a:p>
            <a:pPr marL="103505">
              <a:lnSpc>
                <a:spcPct val="100000"/>
              </a:lnSpc>
              <a:spcBef>
                <a:spcPts val="1630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5</a:t>
            </a:r>
            <a:r>
              <a:rPr sz="2400" b="1" spc="100" dirty="0">
                <a:latin typeface="Arial Narrow"/>
                <a:cs typeface="Arial Narrow"/>
              </a:rPr>
              <a:t>=4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3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49311" y="673765"/>
            <a:ext cx="693420" cy="121158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75565" algn="ctr">
              <a:lnSpc>
                <a:spcPct val="100000"/>
              </a:lnSpc>
              <a:spcBef>
                <a:spcPts val="122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5</a:t>
            </a:r>
            <a:endParaRPr sz="2400" baseline="-868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7</a:t>
            </a:r>
            <a:r>
              <a:rPr sz="2400" b="1" spc="100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39353" y="120738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8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33613" y="973912"/>
            <a:ext cx="64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0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714" y="1200785"/>
            <a:ext cx="3366135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09880" indent="-272415">
              <a:lnSpc>
                <a:spcPct val="100000"/>
              </a:lnSpc>
              <a:spcBef>
                <a:spcPts val="1540"/>
              </a:spcBef>
              <a:buSzPct val="95833"/>
              <a:buFont typeface="Wingdings"/>
              <a:buChar char=""/>
              <a:tabLst>
                <a:tab pos="310515" algn="l"/>
              </a:tabLst>
            </a:pPr>
            <a:r>
              <a:rPr sz="2400" b="1" spc="-10" dirty="0">
                <a:solidFill>
                  <a:srgbClr val="990000"/>
                </a:solidFill>
                <a:latin typeface="Arial Narrow"/>
                <a:cs typeface="Arial Narrow"/>
              </a:rPr>
              <a:t>V</a:t>
            </a:r>
            <a:r>
              <a:rPr sz="2400" b="1" spc="-15" baseline="-8680" dirty="0">
                <a:solidFill>
                  <a:srgbClr val="990000"/>
                </a:solidFill>
                <a:latin typeface="Arial Narrow"/>
                <a:cs typeface="Arial Narrow"/>
              </a:rPr>
              <a:t>1</a:t>
            </a: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开始事件</a:t>
            </a:r>
            <a:r>
              <a:rPr sz="2400" b="1" spc="270" dirty="0">
                <a:solidFill>
                  <a:srgbClr val="990000"/>
                </a:solidFill>
                <a:latin typeface="微软雅黑"/>
                <a:cs typeface="微软雅黑"/>
              </a:rPr>
              <a:t>(</a:t>
            </a: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入度</a:t>
            </a:r>
            <a:r>
              <a:rPr sz="2400" b="1" spc="5" dirty="0">
                <a:solidFill>
                  <a:srgbClr val="990000"/>
                </a:solidFill>
                <a:latin typeface="微软雅黑"/>
                <a:cs typeface="微软雅黑"/>
              </a:rPr>
              <a:t>为</a:t>
            </a:r>
            <a:r>
              <a:rPr sz="2400" b="1" spc="175" dirty="0">
                <a:solidFill>
                  <a:srgbClr val="990000"/>
                </a:solidFill>
                <a:latin typeface="微软雅黑"/>
                <a:cs typeface="微软雅黑"/>
              </a:rPr>
              <a:t>0),</a:t>
            </a:r>
            <a:endParaRPr sz="2400">
              <a:latin typeface="微软雅黑"/>
              <a:cs typeface="微软雅黑"/>
            </a:endParaRPr>
          </a:p>
          <a:p>
            <a:pPr marL="309880" indent="-272415">
              <a:lnSpc>
                <a:spcPct val="100000"/>
              </a:lnSpc>
              <a:spcBef>
                <a:spcPts val="1445"/>
              </a:spcBef>
              <a:buSzPct val="95833"/>
              <a:buFont typeface="Wingdings"/>
              <a:buChar char=""/>
              <a:tabLst>
                <a:tab pos="310515" algn="l"/>
              </a:tabLst>
            </a:pPr>
            <a:r>
              <a:rPr sz="2400" b="1" spc="-10" dirty="0">
                <a:solidFill>
                  <a:srgbClr val="990000"/>
                </a:solidFill>
                <a:latin typeface="Arial Narrow"/>
                <a:cs typeface="Arial Narrow"/>
              </a:rPr>
              <a:t>V</a:t>
            </a:r>
            <a:r>
              <a:rPr sz="2400" b="1" spc="-15" baseline="-8680" dirty="0">
                <a:solidFill>
                  <a:srgbClr val="990000"/>
                </a:solidFill>
                <a:latin typeface="Arial Narrow"/>
                <a:cs typeface="Arial Narrow"/>
              </a:rPr>
              <a:t>6</a:t>
            </a: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结束事件</a:t>
            </a:r>
            <a:r>
              <a:rPr sz="2400" b="1" spc="270" dirty="0">
                <a:solidFill>
                  <a:srgbClr val="990000"/>
                </a:solidFill>
                <a:latin typeface="微软雅黑"/>
                <a:cs typeface="微软雅黑"/>
              </a:rPr>
              <a:t>(</a:t>
            </a: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出度</a:t>
            </a:r>
            <a:r>
              <a:rPr sz="2400" b="1" spc="5" dirty="0">
                <a:solidFill>
                  <a:srgbClr val="990000"/>
                </a:solidFill>
                <a:latin typeface="微软雅黑"/>
                <a:cs typeface="微软雅黑"/>
              </a:rPr>
              <a:t>为</a:t>
            </a:r>
            <a:r>
              <a:rPr sz="2400" b="1" dirty="0">
                <a:solidFill>
                  <a:srgbClr val="990000"/>
                </a:solidFill>
                <a:latin typeface="微软雅黑"/>
                <a:cs typeface="微软雅黑"/>
              </a:rPr>
              <a:t>0)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1114" y="2466213"/>
            <a:ext cx="4005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b="1" dirty="0">
                <a:latin typeface="Times New Roman"/>
                <a:cs typeface="Times New Roman"/>
              </a:rPr>
              <a:t>e[k]: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活动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22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的最早开始时间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5714" y="2642997"/>
            <a:ext cx="4084320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41959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k</a:t>
            </a:r>
            <a:endParaRPr sz="1600" dirty="0">
              <a:latin typeface="Times New Roman"/>
              <a:cs typeface="Times New Roman"/>
            </a:endParaRPr>
          </a:p>
          <a:p>
            <a:pPr marL="310515" indent="-273050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"/>
              <a:tabLst>
                <a:tab pos="311150" algn="l"/>
              </a:tabLst>
            </a:pPr>
            <a:r>
              <a:rPr sz="2400" b="1" dirty="0">
                <a:latin typeface="Arial"/>
                <a:cs typeface="Arial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[k]: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微软雅黑"/>
                <a:cs typeface="微软雅黑"/>
              </a:rPr>
              <a:t>活</a:t>
            </a:r>
            <a:r>
              <a:rPr sz="2400" b="1" spc="10" dirty="0">
                <a:latin typeface="微软雅黑"/>
                <a:cs typeface="微软雅黑"/>
              </a:rPr>
              <a:t>动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latin typeface="Times New Roman"/>
                <a:cs typeface="Times New Roman"/>
              </a:rPr>
              <a:t>k</a:t>
            </a:r>
            <a:r>
              <a:rPr sz="2400" b="1" spc="254" baseline="-20833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的最晚开始时间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5714" y="3307842"/>
            <a:ext cx="7296784" cy="293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304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814705" algn="l"/>
              </a:tabLst>
            </a:pPr>
            <a:r>
              <a:rPr sz="2400" b="1" spc="10" dirty="0">
                <a:latin typeface="微软雅黑"/>
                <a:cs typeface="微软雅黑"/>
              </a:rPr>
              <a:t>指在不推迟整个工期的前提下，活</a:t>
            </a:r>
            <a:r>
              <a:rPr sz="2400" b="1" spc="15" dirty="0">
                <a:latin typeface="微软雅黑"/>
                <a:cs typeface="微软雅黑"/>
              </a:rPr>
              <a:t>动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latin typeface="Times New Roman"/>
                <a:cs typeface="Times New Roman"/>
              </a:rPr>
              <a:t>k</a:t>
            </a:r>
            <a:r>
              <a:rPr sz="2400" b="1" spc="-112" baseline="-20833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的最晚开 始时间</a:t>
            </a:r>
            <a:endParaRPr sz="2400" dirty="0">
              <a:latin typeface="微软雅黑"/>
              <a:cs typeface="微软雅黑"/>
            </a:endParaRPr>
          </a:p>
          <a:p>
            <a:pPr marL="385445" indent="-3479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Wingdings"/>
              <a:buChar char=""/>
              <a:tabLst>
                <a:tab pos="386080" algn="l"/>
              </a:tabLst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ve[j]:</a:t>
            </a:r>
            <a:r>
              <a:rPr sz="2400" b="1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事件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solidFill>
                  <a:srgbClr val="990000"/>
                </a:solidFill>
                <a:latin typeface="Times New Roman"/>
                <a:cs typeface="Times New Roman"/>
              </a:rPr>
              <a:t>j</a:t>
            </a: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的最早发生时间</a:t>
            </a:r>
            <a:endParaRPr sz="2400" dirty="0">
              <a:latin typeface="微软雅黑"/>
              <a:cs typeface="微软雅黑"/>
            </a:endParaRPr>
          </a:p>
          <a:p>
            <a:pPr marL="385445" indent="-347980">
              <a:lnSpc>
                <a:spcPct val="100000"/>
              </a:lnSpc>
              <a:spcBef>
                <a:spcPts val="430"/>
              </a:spcBef>
              <a:buFont typeface="Wingdings"/>
              <a:buChar char=""/>
              <a:tabLst>
                <a:tab pos="386080" algn="l"/>
              </a:tabLst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vl[j]:</a:t>
            </a:r>
            <a:r>
              <a:rPr sz="2400" b="1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事件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10416" dirty="0">
                <a:solidFill>
                  <a:srgbClr val="990000"/>
                </a:solidFill>
                <a:latin typeface="Times New Roman"/>
                <a:cs typeface="Times New Roman"/>
              </a:rPr>
              <a:t>j</a:t>
            </a: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的最迟发生时间</a:t>
            </a:r>
            <a:endParaRPr sz="2400" dirty="0">
              <a:latin typeface="微软雅黑"/>
              <a:cs typeface="微软雅黑"/>
            </a:endParaRPr>
          </a:p>
          <a:p>
            <a:pPr marL="495300" marR="74295" lvl="1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814705" algn="l"/>
              </a:tabLst>
            </a:pP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指在不推迟整个工期的前提下，事</a:t>
            </a:r>
            <a:r>
              <a:rPr sz="2400" b="1" spc="15" dirty="0">
                <a:solidFill>
                  <a:srgbClr val="990000"/>
                </a:solidFill>
                <a:latin typeface="微软雅黑"/>
                <a:cs typeface="微软雅黑"/>
              </a:rPr>
              <a:t>件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solidFill>
                  <a:srgbClr val="990000"/>
                </a:solidFill>
                <a:latin typeface="Times New Roman"/>
                <a:cs typeface="Times New Roman"/>
              </a:rPr>
              <a:t>j</a:t>
            </a:r>
            <a:r>
              <a:rPr sz="2400" b="1" spc="-104" baseline="-20833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的最晚发 生时间</a:t>
            </a:r>
            <a:endParaRPr sz="2400" dirty="0">
              <a:latin typeface="微软雅黑"/>
              <a:cs typeface="微软雅黑"/>
            </a:endParaRPr>
          </a:p>
          <a:p>
            <a:pPr marL="495300">
              <a:lnSpc>
                <a:spcPct val="100000"/>
              </a:lnSpc>
              <a:spcBef>
                <a:spcPts val="430"/>
              </a:spcBef>
            </a:pPr>
            <a:r>
              <a:rPr sz="2400" b="1" spc="5" dirty="0">
                <a:latin typeface="微软雅黑"/>
                <a:cs typeface="微软雅黑"/>
              </a:rPr>
              <a:t>活</a:t>
            </a:r>
            <a:r>
              <a:rPr sz="2400" b="1" spc="10" dirty="0">
                <a:latin typeface="微软雅黑"/>
                <a:cs typeface="微软雅黑"/>
              </a:rPr>
              <a:t>动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latin typeface="Times New Roman"/>
                <a:cs typeface="Times New Roman"/>
              </a:rPr>
              <a:t>k</a:t>
            </a:r>
            <a:r>
              <a:rPr sz="2400" b="1" spc="284" baseline="-20833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微软雅黑"/>
                <a:cs typeface="微软雅黑"/>
              </a:rPr>
              <a:t>的延迟时</a:t>
            </a:r>
            <a:r>
              <a:rPr sz="2400" b="1" spc="10" dirty="0">
                <a:latin typeface="微软雅黑"/>
                <a:cs typeface="微软雅黑"/>
              </a:rPr>
              <a:t>间</a:t>
            </a:r>
            <a:r>
              <a:rPr sz="2400" b="1" dirty="0">
                <a:latin typeface="Times New Roman"/>
                <a:cs typeface="Times New Roman"/>
              </a:rPr>
              <a:t>l[k]-e[k]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93547" y="1553173"/>
            <a:ext cx="1285240" cy="609600"/>
          </a:xfrm>
          <a:custGeom>
            <a:avLst/>
            <a:gdLst/>
            <a:ahLst/>
            <a:cxnLst/>
            <a:rect l="l" t="t" r="r" b="b"/>
            <a:pathLst>
              <a:path w="1285239" h="609600">
                <a:moveTo>
                  <a:pt x="1284649" y="392847"/>
                </a:moveTo>
                <a:lnTo>
                  <a:pt x="743502" y="398562"/>
                </a:lnTo>
                <a:lnTo>
                  <a:pt x="724248" y="437052"/>
                </a:lnTo>
                <a:lnTo>
                  <a:pt x="699317" y="472291"/>
                </a:lnTo>
                <a:lnTo>
                  <a:pt x="669280" y="504047"/>
                </a:lnTo>
                <a:lnTo>
                  <a:pt x="634710" y="532086"/>
                </a:lnTo>
                <a:lnTo>
                  <a:pt x="596178" y="556174"/>
                </a:lnTo>
                <a:lnTo>
                  <a:pt x="554256" y="576076"/>
                </a:lnTo>
                <a:lnTo>
                  <a:pt x="509516" y="591560"/>
                </a:lnTo>
                <a:lnTo>
                  <a:pt x="462531" y="602392"/>
                </a:lnTo>
                <a:lnTo>
                  <a:pt x="413871" y="608338"/>
                </a:lnTo>
                <a:lnTo>
                  <a:pt x="364110" y="609164"/>
                </a:lnTo>
                <a:lnTo>
                  <a:pt x="313818" y="604637"/>
                </a:lnTo>
                <a:lnTo>
                  <a:pt x="263569" y="594523"/>
                </a:lnTo>
                <a:lnTo>
                  <a:pt x="211287" y="577483"/>
                </a:lnTo>
                <a:lnTo>
                  <a:pt x="163869" y="555092"/>
                </a:lnTo>
                <a:lnTo>
                  <a:pt x="121693" y="527941"/>
                </a:lnTo>
                <a:lnTo>
                  <a:pt x="85141" y="496626"/>
                </a:lnTo>
                <a:lnTo>
                  <a:pt x="54590" y="461737"/>
                </a:lnTo>
                <a:lnTo>
                  <a:pt x="30421" y="423870"/>
                </a:lnTo>
                <a:lnTo>
                  <a:pt x="13013" y="383616"/>
                </a:lnTo>
                <a:lnTo>
                  <a:pt x="2746" y="341569"/>
                </a:lnTo>
                <a:lnTo>
                  <a:pt x="0" y="298323"/>
                </a:lnTo>
                <a:lnTo>
                  <a:pt x="5153" y="254469"/>
                </a:lnTo>
                <a:lnTo>
                  <a:pt x="18586" y="210602"/>
                </a:lnTo>
                <a:lnTo>
                  <a:pt x="37839" y="172112"/>
                </a:lnTo>
                <a:lnTo>
                  <a:pt x="62771" y="136873"/>
                </a:lnTo>
                <a:lnTo>
                  <a:pt x="92807" y="105117"/>
                </a:lnTo>
                <a:lnTo>
                  <a:pt x="127378" y="77078"/>
                </a:lnTo>
                <a:lnTo>
                  <a:pt x="165910" y="52990"/>
                </a:lnTo>
                <a:lnTo>
                  <a:pt x="207832" y="33088"/>
                </a:lnTo>
                <a:lnTo>
                  <a:pt x="252571" y="17604"/>
                </a:lnTo>
                <a:lnTo>
                  <a:pt x="299557" y="6772"/>
                </a:lnTo>
                <a:lnTo>
                  <a:pt x="348216" y="826"/>
                </a:lnTo>
                <a:lnTo>
                  <a:pt x="397978" y="0"/>
                </a:lnTo>
                <a:lnTo>
                  <a:pt x="448269" y="4527"/>
                </a:lnTo>
                <a:lnTo>
                  <a:pt x="498519" y="14641"/>
                </a:lnTo>
                <a:lnTo>
                  <a:pt x="551757" y="32105"/>
                </a:lnTo>
                <a:lnTo>
                  <a:pt x="600313" y="55340"/>
                </a:lnTo>
                <a:lnTo>
                  <a:pt x="643613" y="83761"/>
                </a:lnTo>
                <a:lnTo>
                  <a:pt x="681081" y="116781"/>
                </a:lnTo>
                <a:lnTo>
                  <a:pt x="712144" y="153813"/>
                </a:lnTo>
                <a:lnTo>
                  <a:pt x="736227" y="194271"/>
                </a:lnTo>
                <a:lnTo>
                  <a:pt x="752755" y="237568"/>
                </a:lnTo>
                <a:lnTo>
                  <a:pt x="761155" y="283119"/>
                </a:lnTo>
                <a:lnTo>
                  <a:pt x="1284649" y="39284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32021" y="1673733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微软雅黑"/>
                <a:cs typeface="微软雅黑"/>
              </a:rPr>
              <a:t>源点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43073" y="2199132"/>
            <a:ext cx="760730" cy="1563370"/>
          </a:xfrm>
          <a:custGeom>
            <a:avLst/>
            <a:gdLst/>
            <a:ahLst/>
            <a:cxnLst/>
            <a:rect l="l" t="t" r="r" b="b"/>
            <a:pathLst>
              <a:path w="760729" h="1563370">
                <a:moveTo>
                  <a:pt x="391351" y="0"/>
                </a:moveTo>
                <a:lnTo>
                  <a:pt x="455613" y="959993"/>
                </a:lnTo>
                <a:lnTo>
                  <a:pt x="505600" y="970896"/>
                </a:lnTo>
                <a:lnTo>
                  <a:pt x="552199" y="986685"/>
                </a:lnTo>
                <a:lnTo>
                  <a:pt x="595057" y="1006931"/>
                </a:lnTo>
                <a:lnTo>
                  <a:pt x="633817" y="1031207"/>
                </a:lnTo>
                <a:lnTo>
                  <a:pt x="668126" y="1059084"/>
                </a:lnTo>
                <a:lnTo>
                  <a:pt x="697627" y="1090136"/>
                </a:lnTo>
                <a:lnTo>
                  <a:pt x="721967" y="1123934"/>
                </a:lnTo>
                <a:lnTo>
                  <a:pt x="740789" y="1160050"/>
                </a:lnTo>
                <a:lnTo>
                  <a:pt x="753740" y="1198058"/>
                </a:lnTo>
                <a:lnTo>
                  <a:pt x="760463" y="1237529"/>
                </a:lnTo>
                <a:lnTo>
                  <a:pt x="760604" y="1278035"/>
                </a:lnTo>
                <a:lnTo>
                  <a:pt x="753809" y="1319149"/>
                </a:lnTo>
                <a:lnTo>
                  <a:pt x="740166" y="1359133"/>
                </a:lnTo>
                <a:lnTo>
                  <a:pt x="720422" y="1396409"/>
                </a:lnTo>
                <a:lnTo>
                  <a:pt x="695111" y="1430692"/>
                </a:lnTo>
                <a:lnTo>
                  <a:pt x="664768" y="1461699"/>
                </a:lnTo>
                <a:lnTo>
                  <a:pt x="629927" y="1489144"/>
                </a:lnTo>
                <a:lnTo>
                  <a:pt x="591122" y="1512744"/>
                </a:lnTo>
                <a:lnTo>
                  <a:pt x="548888" y="1532214"/>
                </a:lnTo>
                <a:lnTo>
                  <a:pt x="503760" y="1547269"/>
                </a:lnTo>
                <a:lnTo>
                  <a:pt x="456272" y="1557625"/>
                </a:lnTo>
                <a:lnTo>
                  <a:pt x="406958" y="1562997"/>
                </a:lnTo>
                <a:lnTo>
                  <a:pt x="356353" y="1563102"/>
                </a:lnTo>
                <a:lnTo>
                  <a:pt x="304991" y="1557655"/>
                </a:lnTo>
                <a:lnTo>
                  <a:pt x="255004" y="1546751"/>
                </a:lnTo>
                <a:lnTo>
                  <a:pt x="208405" y="1530962"/>
                </a:lnTo>
                <a:lnTo>
                  <a:pt x="165547" y="1510716"/>
                </a:lnTo>
                <a:lnTo>
                  <a:pt x="126786" y="1486440"/>
                </a:lnTo>
                <a:lnTo>
                  <a:pt x="92478" y="1458563"/>
                </a:lnTo>
                <a:lnTo>
                  <a:pt x="62977" y="1427511"/>
                </a:lnTo>
                <a:lnTo>
                  <a:pt x="38637" y="1393713"/>
                </a:lnTo>
                <a:lnTo>
                  <a:pt x="19815" y="1357597"/>
                </a:lnTo>
                <a:lnTo>
                  <a:pt x="6864" y="1319589"/>
                </a:lnTo>
                <a:lnTo>
                  <a:pt x="141" y="1280118"/>
                </a:lnTo>
                <a:lnTo>
                  <a:pt x="0" y="1239612"/>
                </a:lnTo>
                <a:lnTo>
                  <a:pt x="6795" y="1198499"/>
                </a:lnTo>
                <a:lnTo>
                  <a:pt x="20269" y="1158969"/>
                </a:lnTo>
                <a:lnTo>
                  <a:pt x="39890" y="1121819"/>
                </a:lnTo>
                <a:lnTo>
                  <a:pt x="65191" y="1087416"/>
                </a:lnTo>
                <a:lnTo>
                  <a:pt x="95708" y="1056127"/>
                </a:lnTo>
                <a:lnTo>
                  <a:pt x="130974" y="1028319"/>
                </a:lnTo>
                <a:lnTo>
                  <a:pt x="170521" y="1004358"/>
                </a:lnTo>
                <a:lnTo>
                  <a:pt x="213886" y="984612"/>
                </a:lnTo>
                <a:lnTo>
                  <a:pt x="260600" y="969447"/>
                </a:lnTo>
                <a:lnTo>
                  <a:pt x="310198" y="959231"/>
                </a:lnTo>
                <a:lnTo>
                  <a:pt x="391351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481186" y="3274314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微软雅黑"/>
                <a:cs typeface="微软雅黑"/>
              </a:rPr>
              <a:t>汇点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150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8655" y="2179320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29"/>
                </a:lnTo>
                <a:lnTo>
                  <a:pt x="3760" y="323259"/>
                </a:lnTo>
                <a:lnTo>
                  <a:pt x="14648" y="366064"/>
                </a:lnTo>
                <a:lnTo>
                  <a:pt x="32071" y="405974"/>
                </a:lnTo>
                <a:lnTo>
                  <a:pt x="55437" y="442417"/>
                </a:lnTo>
                <a:lnTo>
                  <a:pt x="84153" y="474821"/>
                </a:lnTo>
                <a:lnTo>
                  <a:pt x="117628" y="502615"/>
                </a:lnTo>
                <a:lnTo>
                  <a:pt x="155270" y="525227"/>
                </a:lnTo>
                <a:lnTo>
                  <a:pt x="196486" y="542086"/>
                </a:lnTo>
                <a:lnTo>
                  <a:pt x="240684" y="552621"/>
                </a:lnTo>
                <a:lnTo>
                  <a:pt x="287274" y="556259"/>
                </a:lnTo>
                <a:lnTo>
                  <a:pt x="333863" y="552621"/>
                </a:lnTo>
                <a:lnTo>
                  <a:pt x="378061" y="542086"/>
                </a:lnTo>
                <a:lnTo>
                  <a:pt x="419277" y="525227"/>
                </a:lnTo>
                <a:lnTo>
                  <a:pt x="456919" y="502615"/>
                </a:lnTo>
                <a:lnTo>
                  <a:pt x="490394" y="474821"/>
                </a:lnTo>
                <a:lnTo>
                  <a:pt x="519110" y="442417"/>
                </a:lnTo>
                <a:lnTo>
                  <a:pt x="542476" y="405974"/>
                </a:lnTo>
                <a:lnTo>
                  <a:pt x="559899" y="366064"/>
                </a:lnTo>
                <a:lnTo>
                  <a:pt x="570787" y="323259"/>
                </a:lnTo>
                <a:lnTo>
                  <a:pt x="574548" y="278129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48655" y="2179320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29"/>
                </a:lnTo>
                <a:lnTo>
                  <a:pt x="570787" y="323259"/>
                </a:lnTo>
                <a:lnTo>
                  <a:pt x="559899" y="366064"/>
                </a:lnTo>
                <a:lnTo>
                  <a:pt x="542476" y="405974"/>
                </a:lnTo>
                <a:lnTo>
                  <a:pt x="519110" y="442417"/>
                </a:lnTo>
                <a:lnTo>
                  <a:pt x="490394" y="474821"/>
                </a:lnTo>
                <a:lnTo>
                  <a:pt x="456919" y="502615"/>
                </a:lnTo>
                <a:lnTo>
                  <a:pt x="419277" y="525227"/>
                </a:lnTo>
                <a:lnTo>
                  <a:pt x="378061" y="542086"/>
                </a:lnTo>
                <a:lnTo>
                  <a:pt x="333863" y="552621"/>
                </a:lnTo>
                <a:lnTo>
                  <a:pt x="287274" y="556259"/>
                </a:lnTo>
                <a:lnTo>
                  <a:pt x="240684" y="552621"/>
                </a:lnTo>
                <a:lnTo>
                  <a:pt x="196486" y="542086"/>
                </a:lnTo>
                <a:lnTo>
                  <a:pt x="155270" y="525227"/>
                </a:lnTo>
                <a:lnTo>
                  <a:pt x="117628" y="502615"/>
                </a:lnTo>
                <a:lnTo>
                  <a:pt x="84153" y="474821"/>
                </a:lnTo>
                <a:lnTo>
                  <a:pt x="55437" y="442417"/>
                </a:lnTo>
                <a:lnTo>
                  <a:pt x="32071" y="405974"/>
                </a:lnTo>
                <a:lnTo>
                  <a:pt x="14648" y="366064"/>
                </a:lnTo>
                <a:lnTo>
                  <a:pt x="3760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7596" y="1286255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29"/>
                </a:lnTo>
                <a:lnTo>
                  <a:pt x="3760" y="323259"/>
                </a:lnTo>
                <a:lnTo>
                  <a:pt x="14648" y="366064"/>
                </a:lnTo>
                <a:lnTo>
                  <a:pt x="32071" y="405974"/>
                </a:lnTo>
                <a:lnTo>
                  <a:pt x="55437" y="442417"/>
                </a:lnTo>
                <a:lnTo>
                  <a:pt x="84153" y="474821"/>
                </a:lnTo>
                <a:lnTo>
                  <a:pt x="117628" y="502615"/>
                </a:lnTo>
                <a:lnTo>
                  <a:pt x="155270" y="525227"/>
                </a:lnTo>
                <a:lnTo>
                  <a:pt x="196486" y="542086"/>
                </a:lnTo>
                <a:lnTo>
                  <a:pt x="240684" y="552621"/>
                </a:lnTo>
                <a:lnTo>
                  <a:pt x="287274" y="556259"/>
                </a:lnTo>
                <a:lnTo>
                  <a:pt x="333863" y="552621"/>
                </a:lnTo>
                <a:lnTo>
                  <a:pt x="378061" y="542086"/>
                </a:lnTo>
                <a:lnTo>
                  <a:pt x="419277" y="525227"/>
                </a:lnTo>
                <a:lnTo>
                  <a:pt x="456919" y="502615"/>
                </a:lnTo>
                <a:lnTo>
                  <a:pt x="490394" y="474821"/>
                </a:lnTo>
                <a:lnTo>
                  <a:pt x="519110" y="442417"/>
                </a:lnTo>
                <a:lnTo>
                  <a:pt x="542476" y="405974"/>
                </a:lnTo>
                <a:lnTo>
                  <a:pt x="559899" y="366064"/>
                </a:lnTo>
                <a:lnTo>
                  <a:pt x="570787" y="323259"/>
                </a:lnTo>
                <a:lnTo>
                  <a:pt x="574548" y="278129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7596" y="1286255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29"/>
                </a:lnTo>
                <a:lnTo>
                  <a:pt x="570787" y="323259"/>
                </a:lnTo>
                <a:lnTo>
                  <a:pt x="559899" y="366064"/>
                </a:lnTo>
                <a:lnTo>
                  <a:pt x="542476" y="405974"/>
                </a:lnTo>
                <a:lnTo>
                  <a:pt x="519110" y="442417"/>
                </a:lnTo>
                <a:lnTo>
                  <a:pt x="490394" y="474821"/>
                </a:lnTo>
                <a:lnTo>
                  <a:pt x="456919" y="502615"/>
                </a:lnTo>
                <a:lnTo>
                  <a:pt x="419277" y="525227"/>
                </a:lnTo>
                <a:lnTo>
                  <a:pt x="378061" y="542086"/>
                </a:lnTo>
                <a:lnTo>
                  <a:pt x="333863" y="552621"/>
                </a:lnTo>
                <a:lnTo>
                  <a:pt x="287274" y="556259"/>
                </a:lnTo>
                <a:lnTo>
                  <a:pt x="240684" y="552621"/>
                </a:lnTo>
                <a:lnTo>
                  <a:pt x="196486" y="542086"/>
                </a:lnTo>
                <a:lnTo>
                  <a:pt x="155270" y="525227"/>
                </a:lnTo>
                <a:lnTo>
                  <a:pt x="117628" y="502615"/>
                </a:lnTo>
                <a:lnTo>
                  <a:pt x="84153" y="474821"/>
                </a:lnTo>
                <a:lnTo>
                  <a:pt x="55437" y="442417"/>
                </a:lnTo>
                <a:lnTo>
                  <a:pt x="32071" y="405974"/>
                </a:lnTo>
                <a:lnTo>
                  <a:pt x="14648" y="366064"/>
                </a:lnTo>
                <a:lnTo>
                  <a:pt x="3760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6053" y="1375917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1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05728" y="128320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286512" y="0"/>
                </a:moveTo>
                <a:lnTo>
                  <a:pt x="240036" y="3638"/>
                </a:lnTo>
                <a:lnTo>
                  <a:pt x="195949" y="14173"/>
                </a:lnTo>
                <a:lnTo>
                  <a:pt x="154840" y="31032"/>
                </a:lnTo>
                <a:lnTo>
                  <a:pt x="117299" y="53644"/>
                </a:lnTo>
                <a:lnTo>
                  <a:pt x="83915" y="81438"/>
                </a:lnTo>
                <a:lnTo>
                  <a:pt x="55278" y="113842"/>
                </a:lnTo>
                <a:lnTo>
                  <a:pt x="31978" y="150285"/>
                </a:lnTo>
                <a:lnTo>
                  <a:pt x="14606" y="190195"/>
                </a:lnTo>
                <a:lnTo>
                  <a:pt x="3749" y="233000"/>
                </a:lnTo>
                <a:lnTo>
                  <a:pt x="0" y="278129"/>
                </a:lnTo>
                <a:lnTo>
                  <a:pt x="3749" y="323259"/>
                </a:lnTo>
                <a:lnTo>
                  <a:pt x="14606" y="366064"/>
                </a:lnTo>
                <a:lnTo>
                  <a:pt x="31978" y="405974"/>
                </a:lnTo>
                <a:lnTo>
                  <a:pt x="55278" y="442417"/>
                </a:lnTo>
                <a:lnTo>
                  <a:pt x="83915" y="474821"/>
                </a:lnTo>
                <a:lnTo>
                  <a:pt x="117299" y="502615"/>
                </a:lnTo>
                <a:lnTo>
                  <a:pt x="154840" y="525227"/>
                </a:lnTo>
                <a:lnTo>
                  <a:pt x="195949" y="542086"/>
                </a:lnTo>
                <a:lnTo>
                  <a:pt x="240036" y="552621"/>
                </a:lnTo>
                <a:lnTo>
                  <a:pt x="286512" y="556259"/>
                </a:lnTo>
                <a:lnTo>
                  <a:pt x="332987" y="552621"/>
                </a:lnTo>
                <a:lnTo>
                  <a:pt x="377074" y="542086"/>
                </a:lnTo>
                <a:lnTo>
                  <a:pt x="418183" y="525227"/>
                </a:lnTo>
                <a:lnTo>
                  <a:pt x="455724" y="502615"/>
                </a:lnTo>
                <a:lnTo>
                  <a:pt x="489108" y="474821"/>
                </a:lnTo>
                <a:lnTo>
                  <a:pt x="517745" y="442417"/>
                </a:lnTo>
                <a:lnTo>
                  <a:pt x="541045" y="405974"/>
                </a:lnTo>
                <a:lnTo>
                  <a:pt x="558417" y="366064"/>
                </a:lnTo>
                <a:lnTo>
                  <a:pt x="569274" y="323259"/>
                </a:lnTo>
                <a:lnTo>
                  <a:pt x="573024" y="278129"/>
                </a:lnTo>
                <a:lnTo>
                  <a:pt x="569274" y="233000"/>
                </a:lnTo>
                <a:lnTo>
                  <a:pt x="558417" y="190195"/>
                </a:lnTo>
                <a:lnTo>
                  <a:pt x="541045" y="150285"/>
                </a:lnTo>
                <a:lnTo>
                  <a:pt x="517745" y="113842"/>
                </a:lnTo>
                <a:lnTo>
                  <a:pt x="489108" y="81438"/>
                </a:lnTo>
                <a:lnTo>
                  <a:pt x="455724" y="53644"/>
                </a:lnTo>
                <a:lnTo>
                  <a:pt x="418183" y="31032"/>
                </a:lnTo>
                <a:lnTo>
                  <a:pt x="377074" y="14173"/>
                </a:lnTo>
                <a:lnTo>
                  <a:pt x="332987" y="363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5728" y="128320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278129"/>
                </a:moveTo>
                <a:lnTo>
                  <a:pt x="3749" y="233000"/>
                </a:lnTo>
                <a:lnTo>
                  <a:pt x="14606" y="190195"/>
                </a:lnTo>
                <a:lnTo>
                  <a:pt x="31978" y="150285"/>
                </a:lnTo>
                <a:lnTo>
                  <a:pt x="55278" y="113842"/>
                </a:lnTo>
                <a:lnTo>
                  <a:pt x="83915" y="81438"/>
                </a:lnTo>
                <a:lnTo>
                  <a:pt x="117299" y="53644"/>
                </a:lnTo>
                <a:lnTo>
                  <a:pt x="154840" y="31032"/>
                </a:lnTo>
                <a:lnTo>
                  <a:pt x="195949" y="14173"/>
                </a:lnTo>
                <a:lnTo>
                  <a:pt x="240036" y="3638"/>
                </a:lnTo>
                <a:lnTo>
                  <a:pt x="286512" y="0"/>
                </a:lnTo>
                <a:lnTo>
                  <a:pt x="332987" y="3638"/>
                </a:lnTo>
                <a:lnTo>
                  <a:pt x="377074" y="14173"/>
                </a:lnTo>
                <a:lnTo>
                  <a:pt x="418183" y="31032"/>
                </a:lnTo>
                <a:lnTo>
                  <a:pt x="455724" y="53644"/>
                </a:lnTo>
                <a:lnTo>
                  <a:pt x="489108" y="81438"/>
                </a:lnTo>
                <a:lnTo>
                  <a:pt x="517745" y="113842"/>
                </a:lnTo>
                <a:lnTo>
                  <a:pt x="541045" y="150285"/>
                </a:lnTo>
                <a:lnTo>
                  <a:pt x="558417" y="190195"/>
                </a:lnTo>
                <a:lnTo>
                  <a:pt x="569274" y="233000"/>
                </a:lnTo>
                <a:lnTo>
                  <a:pt x="573024" y="278129"/>
                </a:lnTo>
                <a:lnTo>
                  <a:pt x="569274" y="323259"/>
                </a:lnTo>
                <a:lnTo>
                  <a:pt x="558417" y="366064"/>
                </a:lnTo>
                <a:lnTo>
                  <a:pt x="541045" y="405974"/>
                </a:lnTo>
                <a:lnTo>
                  <a:pt x="517745" y="442417"/>
                </a:lnTo>
                <a:lnTo>
                  <a:pt x="489108" y="474821"/>
                </a:lnTo>
                <a:lnTo>
                  <a:pt x="455724" y="502615"/>
                </a:lnTo>
                <a:lnTo>
                  <a:pt x="418183" y="525227"/>
                </a:lnTo>
                <a:lnTo>
                  <a:pt x="377074" y="542086"/>
                </a:lnTo>
                <a:lnTo>
                  <a:pt x="332987" y="552621"/>
                </a:lnTo>
                <a:lnTo>
                  <a:pt x="286512" y="556259"/>
                </a:lnTo>
                <a:lnTo>
                  <a:pt x="240036" y="552621"/>
                </a:lnTo>
                <a:lnTo>
                  <a:pt x="195949" y="542086"/>
                </a:lnTo>
                <a:lnTo>
                  <a:pt x="154840" y="525227"/>
                </a:lnTo>
                <a:lnTo>
                  <a:pt x="117299" y="502615"/>
                </a:lnTo>
                <a:lnTo>
                  <a:pt x="83915" y="474821"/>
                </a:lnTo>
                <a:lnTo>
                  <a:pt x="55278" y="442417"/>
                </a:lnTo>
                <a:lnTo>
                  <a:pt x="31978" y="405974"/>
                </a:lnTo>
                <a:lnTo>
                  <a:pt x="14606" y="366064"/>
                </a:lnTo>
                <a:lnTo>
                  <a:pt x="3749" y="323259"/>
                </a:lnTo>
                <a:lnTo>
                  <a:pt x="0" y="27812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15455" y="1371980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4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22335" y="1286255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29"/>
                </a:lnTo>
                <a:lnTo>
                  <a:pt x="3760" y="323259"/>
                </a:lnTo>
                <a:lnTo>
                  <a:pt x="14648" y="366064"/>
                </a:lnTo>
                <a:lnTo>
                  <a:pt x="32071" y="405974"/>
                </a:lnTo>
                <a:lnTo>
                  <a:pt x="55437" y="442417"/>
                </a:lnTo>
                <a:lnTo>
                  <a:pt x="84153" y="474821"/>
                </a:lnTo>
                <a:lnTo>
                  <a:pt x="117628" y="502615"/>
                </a:lnTo>
                <a:lnTo>
                  <a:pt x="155270" y="525227"/>
                </a:lnTo>
                <a:lnTo>
                  <a:pt x="196486" y="542086"/>
                </a:lnTo>
                <a:lnTo>
                  <a:pt x="240684" y="552621"/>
                </a:lnTo>
                <a:lnTo>
                  <a:pt x="287274" y="556259"/>
                </a:lnTo>
                <a:lnTo>
                  <a:pt x="333863" y="552621"/>
                </a:lnTo>
                <a:lnTo>
                  <a:pt x="378061" y="542086"/>
                </a:lnTo>
                <a:lnTo>
                  <a:pt x="419277" y="525227"/>
                </a:lnTo>
                <a:lnTo>
                  <a:pt x="456919" y="502615"/>
                </a:lnTo>
                <a:lnTo>
                  <a:pt x="490394" y="474821"/>
                </a:lnTo>
                <a:lnTo>
                  <a:pt x="519110" y="442417"/>
                </a:lnTo>
                <a:lnTo>
                  <a:pt x="542476" y="405974"/>
                </a:lnTo>
                <a:lnTo>
                  <a:pt x="559899" y="366064"/>
                </a:lnTo>
                <a:lnTo>
                  <a:pt x="570787" y="323259"/>
                </a:lnTo>
                <a:lnTo>
                  <a:pt x="574548" y="278129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22335" y="1286255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29"/>
                </a:lnTo>
                <a:lnTo>
                  <a:pt x="570787" y="323259"/>
                </a:lnTo>
                <a:lnTo>
                  <a:pt x="559899" y="366064"/>
                </a:lnTo>
                <a:lnTo>
                  <a:pt x="542476" y="405974"/>
                </a:lnTo>
                <a:lnTo>
                  <a:pt x="519110" y="442417"/>
                </a:lnTo>
                <a:lnTo>
                  <a:pt x="490394" y="474821"/>
                </a:lnTo>
                <a:lnTo>
                  <a:pt x="456919" y="502615"/>
                </a:lnTo>
                <a:lnTo>
                  <a:pt x="419277" y="525227"/>
                </a:lnTo>
                <a:lnTo>
                  <a:pt x="378061" y="542086"/>
                </a:lnTo>
                <a:lnTo>
                  <a:pt x="333863" y="552621"/>
                </a:lnTo>
                <a:lnTo>
                  <a:pt x="287274" y="556259"/>
                </a:lnTo>
                <a:lnTo>
                  <a:pt x="240684" y="552621"/>
                </a:lnTo>
                <a:lnTo>
                  <a:pt x="196486" y="542086"/>
                </a:lnTo>
                <a:lnTo>
                  <a:pt x="155270" y="525227"/>
                </a:lnTo>
                <a:lnTo>
                  <a:pt x="117628" y="502615"/>
                </a:lnTo>
                <a:lnTo>
                  <a:pt x="84153" y="474821"/>
                </a:lnTo>
                <a:lnTo>
                  <a:pt x="55437" y="442417"/>
                </a:lnTo>
                <a:lnTo>
                  <a:pt x="32071" y="405974"/>
                </a:lnTo>
                <a:lnTo>
                  <a:pt x="14648" y="366064"/>
                </a:lnTo>
                <a:lnTo>
                  <a:pt x="3760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30793" y="1375917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6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66788" y="393191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286512" y="0"/>
                </a:moveTo>
                <a:lnTo>
                  <a:pt x="240036" y="3638"/>
                </a:lnTo>
                <a:lnTo>
                  <a:pt x="195949" y="14173"/>
                </a:lnTo>
                <a:lnTo>
                  <a:pt x="154840" y="31032"/>
                </a:lnTo>
                <a:lnTo>
                  <a:pt x="117299" y="53644"/>
                </a:lnTo>
                <a:lnTo>
                  <a:pt x="83915" y="81438"/>
                </a:lnTo>
                <a:lnTo>
                  <a:pt x="55278" y="113842"/>
                </a:lnTo>
                <a:lnTo>
                  <a:pt x="31978" y="150285"/>
                </a:lnTo>
                <a:lnTo>
                  <a:pt x="14606" y="190195"/>
                </a:lnTo>
                <a:lnTo>
                  <a:pt x="3749" y="233000"/>
                </a:lnTo>
                <a:lnTo>
                  <a:pt x="0" y="278129"/>
                </a:lnTo>
                <a:lnTo>
                  <a:pt x="3749" y="323259"/>
                </a:lnTo>
                <a:lnTo>
                  <a:pt x="14606" y="366064"/>
                </a:lnTo>
                <a:lnTo>
                  <a:pt x="31978" y="405974"/>
                </a:lnTo>
                <a:lnTo>
                  <a:pt x="55278" y="442417"/>
                </a:lnTo>
                <a:lnTo>
                  <a:pt x="83915" y="474821"/>
                </a:lnTo>
                <a:lnTo>
                  <a:pt x="117299" y="502615"/>
                </a:lnTo>
                <a:lnTo>
                  <a:pt x="154840" y="525227"/>
                </a:lnTo>
                <a:lnTo>
                  <a:pt x="195949" y="542086"/>
                </a:lnTo>
                <a:lnTo>
                  <a:pt x="240036" y="552621"/>
                </a:lnTo>
                <a:lnTo>
                  <a:pt x="286512" y="556259"/>
                </a:lnTo>
                <a:lnTo>
                  <a:pt x="332987" y="552621"/>
                </a:lnTo>
                <a:lnTo>
                  <a:pt x="377074" y="542086"/>
                </a:lnTo>
                <a:lnTo>
                  <a:pt x="418183" y="525227"/>
                </a:lnTo>
                <a:lnTo>
                  <a:pt x="455724" y="502615"/>
                </a:lnTo>
                <a:lnTo>
                  <a:pt x="489108" y="474821"/>
                </a:lnTo>
                <a:lnTo>
                  <a:pt x="517745" y="442417"/>
                </a:lnTo>
                <a:lnTo>
                  <a:pt x="541045" y="405974"/>
                </a:lnTo>
                <a:lnTo>
                  <a:pt x="558417" y="366064"/>
                </a:lnTo>
                <a:lnTo>
                  <a:pt x="569274" y="323259"/>
                </a:lnTo>
                <a:lnTo>
                  <a:pt x="573024" y="278129"/>
                </a:lnTo>
                <a:lnTo>
                  <a:pt x="569274" y="233000"/>
                </a:lnTo>
                <a:lnTo>
                  <a:pt x="558417" y="190195"/>
                </a:lnTo>
                <a:lnTo>
                  <a:pt x="541045" y="150285"/>
                </a:lnTo>
                <a:lnTo>
                  <a:pt x="517745" y="113842"/>
                </a:lnTo>
                <a:lnTo>
                  <a:pt x="489108" y="81438"/>
                </a:lnTo>
                <a:lnTo>
                  <a:pt x="455724" y="53644"/>
                </a:lnTo>
                <a:lnTo>
                  <a:pt x="418183" y="31032"/>
                </a:lnTo>
                <a:lnTo>
                  <a:pt x="377074" y="14173"/>
                </a:lnTo>
                <a:lnTo>
                  <a:pt x="332987" y="363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6788" y="393191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278129"/>
                </a:moveTo>
                <a:lnTo>
                  <a:pt x="3749" y="233000"/>
                </a:lnTo>
                <a:lnTo>
                  <a:pt x="14606" y="190195"/>
                </a:lnTo>
                <a:lnTo>
                  <a:pt x="31978" y="150285"/>
                </a:lnTo>
                <a:lnTo>
                  <a:pt x="55278" y="113842"/>
                </a:lnTo>
                <a:lnTo>
                  <a:pt x="83915" y="81438"/>
                </a:lnTo>
                <a:lnTo>
                  <a:pt x="117299" y="53644"/>
                </a:lnTo>
                <a:lnTo>
                  <a:pt x="154840" y="31032"/>
                </a:lnTo>
                <a:lnTo>
                  <a:pt x="195949" y="14173"/>
                </a:lnTo>
                <a:lnTo>
                  <a:pt x="240036" y="3638"/>
                </a:lnTo>
                <a:lnTo>
                  <a:pt x="286512" y="0"/>
                </a:lnTo>
                <a:lnTo>
                  <a:pt x="332987" y="3638"/>
                </a:lnTo>
                <a:lnTo>
                  <a:pt x="377074" y="14173"/>
                </a:lnTo>
                <a:lnTo>
                  <a:pt x="418183" y="31032"/>
                </a:lnTo>
                <a:lnTo>
                  <a:pt x="455724" y="53644"/>
                </a:lnTo>
                <a:lnTo>
                  <a:pt x="489108" y="81438"/>
                </a:lnTo>
                <a:lnTo>
                  <a:pt x="517745" y="113842"/>
                </a:lnTo>
                <a:lnTo>
                  <a:pt x="541045" y="150285"/>
                </a:lnTo>
                <a:lnTo>
                  <a:pt x="558417" y="190195"/>
                </a:lnTo>
                <a:lnTo>
                  <a:pt x="569274" y="233000"/>
                </a:lnTo>
                <a:lnTo>
                  <a:pt x="573024" y="278129"/>
                </a:lnTo>
                <a:lnTo>
                  <a:pt x="569274" y="323259"/>
                </a:lnTo>
                <a:lnTo>
                  <a:pt x="558417" y="366064"/>
                </a:lnTo>
                <a:lnTo>
                  <a:pt x="541045" y="405974"/>
                </a:lnTo>
                <a:lnTo>
                  <a:pt x="517745" y="442417"/>
                </a:lnTo>
                <a:lnTo>
                  <a:pt x="489108" y="474821"/>
                </a:lnTo>
                <a:lnTo>
                  <a:pt x="455724" y="502615"/>
                </a:lnTo>
                <a:lnTo>
                  <a:pt x="418183" y="525227"/>
                </a:lnTo>
                <a:lnTo>
                  <a:pt x="377074" y="542086"/>
                </a:lnTo>
                <a:lnTo>
                  <a:pt x="332987" y="552621"/>
                </a:lnTo>
                <a:lnTo>
                  <a:pt x="286512" y="556259"/>
                </a:lnTo>
                <a:lnTo>
                  <a:pt x="240036" y="552621"/>
                </a:lnTo>
                <a:lnTo>
                  <a:pt x="195949" y="542086"/>
                </a:lnTo>
                <a:lnTo>
                  <a:pt x="154840" y="525227"/>
                </a:lnTo>
                <a:lnTo>
                  <a:pt x="117299" y="502615"/>
                </a:lnTo>
                <a:lnTo>
                  <a:pt x="83915" y="474821"/>
                </a:lnTo>
                <a:lnTo>
                  <a:pt x="55278" y="442417"/>
                </a:lnTo>
                <a:lnTo>
                  <a:pt x="31978" y="405974"/>
                </a:lnTo>
                <a:lnTo>
                  <a:pt x="14606" y="366064"/>
                </a:lnTo>
                <a:lnTo>
                  <a:pt x="3749" y="323259"/>
                </a:lnTo>
                <a:lnTo>
                  <a:pt x="0" y="27812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8655" y="393191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29"/>
                </a:lnTo>
                <a:lnTo>
                  <a:pt x="3760" y="323259"/>
                </a:lnTo>
                <a:lnTo>
                  <a:pt x="14648" y="366064"/>
                </a:lnTo>
                <a:lnTo>
                  <a:pt x="32071" y="405974"/>
                </a:lnTo>
                <a:lnTo>
                  <a:pt x="55437" y="442417"/>
                </a:lnTo>
                <a:lnTo>
                  <a:pt x="84153" y="474821"/>
                </a:lnTo>
                <a:lnTo>
                  <a:pt x="117628" y="502615"/>
                </a:lnTo>
                <a:lnTo>
                  <a:pt x="155270" y="525227"/>
                </a:lnTo>
                <a:lnTo>
                  <a:pt x="196486" y="542086"/>
                </a:lnTo>
                <a:lnTo>
                  <a:pt x="240684" y="552621"/>
                </a:lnTo>
                <a:lnTo>
                  <a:pt x="287274" y="556259"/>
                </a:lnTo>
                <a:lnTo>
                  <a:pt x="333863" y="552621"/>
                </a:lnTo>
                <a:lnTo>
                  <a:pt x="378061" y="542086"/>
                </a:lnTo>
                <a:lnTo>
                  <a:pt x="419277" y="525227"/>
                </a:lnTo>
                <a:lnTo>
                  <a:pt x="456919" y="502615"/>
                </a:lnTo>
                <a:lnTo>
                  <a:pt x="490394" y="474821"/>
                </a:lnTo>
                <a:lnTo>
                  <a:pt x="519110" y="442417"/>
                </a:lnTo>
                <a:lnTo>
                  <a:pt x="542476" y="405974"/>
                </a:lnTo>
                <a:lnTo>
                  <a:pt x="559899" y="366064"/>
                </a:lnTo>
                <a:lnTo>
                  <a:pt x="570787" y="323259"/>
                </a:lnTo>
                <a:lnTo>
                  <a:pt x="574548" y="278129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8655" y="393191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29"/>
                </a:lnTo>
                <a:lnTo>
                  <a:pt x="570787" y="323259"/>
                </a:lnTo>
                <a:lnTo>
                  <a:pt x="559899" y="366064"/>
                </a:lnTo>
                <a:lnTo>
                  <a:pt x="542476" y="405974"/>
                </a:lnTo>
                <a:lnTo>
                  <a:pt x="519110" y="442417"/>
                </a:lnTo>
                <a:lnTo>
                  <a:pt x="490394" y="474821"/>
                </a:lnTo>
                <a:lnTo>
                  <a:pt x="456919" y="502615"/>
                </a:lnTo>
                <a:lnTo>
                  <a:pt x="419277" y="525227"/>
                </a:lnTo>
                <a:lnTo>
                  <a:pt x="378061" y="542086"/>
                </a:lnTo>
                <a:lnTo>
                  <a:pt x="333863" y="552621"/>
                </a:lnTo>
                <a:lnTo>
                  <a:pt x="287274" y="556259"/>
                </a:lnTo>
                <a:lnTo>
                  <a:pt x="240684" y="552621"/>
                </a:lnTo>
                <a:lnTo>
                  <a:pt x="196486" y="542086"/>
                </a:lnTo>
                <a:lnTo>
                  <a:pt x="155270" y="525227"/>
                </a:lnTo>
                <a:lnTo>
                  <a:pt x="117628" y="502615"/>
                </a:lnTo>
                <a:lnTo>
                  <a:pt x="84153" y="474821"/>
                </a:lnTo>
                <a:lnTo>
                  <a:pt x="55437" y="442417"/>
                </a:lnTo>
                <a:lnTo>
                  <a:pt x="32071" y="405974"/>
                </a:lnTo>
                <a:lnTo>
                  <a:pt x="14648" y="366064"/>
                </a:lnTo>
                <a:lnTo>
                  <a:pt x="3760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5971" y="889253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7989"/>
                </a:moveTo>
                <a:lnTo>
                  <a:pt x="0" y="493903"/>
                </a:lnTo>
                <a:lnTo>
                  <a:pt x="127" y="500126"/>
                </a:lnTo>
                <a:lnTo>
                  <a:pt x="8001" y="507746"/>
                </a:lnTo>
                <a:lnTo>
                  <a:pt x="14224" y="507619"/>
                </a:lnTo>
                <a:lnTo>
                  <a:pt x="443719" y="61695"/>
                </a:lnTo>
                <a:lnTo>
                  <a:pt x="429486" y="47989"/>
                </a:lnTo>
                <a:close/>
              </a:path>
              <a:path w="489585" h="508000">
                <a:moveTo>
                  <a:pt x="478583" y="34798"/>
                </a:moveTo>
                <a:lnTo>
                  <a:pt x="448310" y="34798"/>
                </a:lnTo>
                <a:lnTo>
                  <a:pt x="456184" y="42418"/>
                </a:lnTo>
                <a:lnTo>
                  <a:pt x="456311" y="48641"/>
                </a:lnTo>
                <a:lnTo>
                  <a:pt x="443719" y="61695"/>
                </a:lnTo>
                <a:lnTo>
                  <a:pt x="464058" y="81280"/>
                </a:lnTo>
                <a:lnTo>
                  <a:pt x="478583" y="34798"/>
                </a:lnTo>
                <a:close/>
              </a:path>
              <a:path w="489585" h="508000">
                <a:moveTo>
                  <a:pt x="448310" y="34798"/>
                </a:moveTo>
                <a:lnTo>
                  <a:pt x="442087" y="34925"/>
                </a:lnTo>
                <a:lnTo>
                  <a:pt x="429486" y="47989"/>
                </a:lnTo>
                <a:lnTo>
                  <a:pt x="443719" y="61695"/>
                </a:lnTo>
                <a:lnTo>
                  <a:pt x="456311" y="48641"/>
                </a:lnTo>
                <a:lnTo>
                  <a:pt x="456184" y="42418"/>
                </a:lnTo>
                <a:lnTo>
                  <a:pt x="448310" y="34798"/>
                </a:lnTo>
                <a:close/>
              </a:path>
              <a:path w="489585" h="508000">
                <a:moveTo>
                  <a:pt x="489458" y="0"/>
                </a:moveTo>
                <a:lnTo>
                  <a:pt x="409194" y="28448"/>
                </a:lnTo>
                <a:lnTo>
                  <a:pt x="429486" y="47989"/>
                </a:lnTo>
                <a:lnTo>
                  <a:pt x="442087" y="34925"/>
                </a:lnTo>
                <a:lnTo>
                  <a:pt x="448310" y="34798"/>
                </a:lnTo>
                <a:lnTo>
                  <a:pt x="478583" y="34798"/>
                </a:lnTo>
                <a:lnTo>
                  <a:pt x="48945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14059" y="553973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90" h="76200">
                <a:moveTo>
                  <a:pt x="1177289" y="0"/>
                </a:moveTo>
                <a:lnTo>
                  <a:pt x="1177289" y="76199"/>
                </a:lnTo>
                <a:lnTo>
                  <a:pt x="1233677" y="48005"/>
                </a:lnTo>
                <a:lnTo>
                  <a:pt x="1195450" y="48005"/>
                </a:lnTo>
                <a:lnTo>
                  <a:pt x="1199895" y="43560"/>
                </a:lnTo>
                <a:lnTo>
                  <a:pt x="1199895" y="32638"/>
                </a:lnTo>
                <a:lnTo>
                  <a:pt x="1195450" y="28193"/>
                </a:lnTo>
                <a:lnTo>
                  <a:pt x="1233677" y="28193"/>
                </a:lnTo>
                <a:lnTo>
                  <a:pt x="1177289" y="0"/>
                </a:lnTo>
                <a:close/>
              </a:path>
              <a:path w="1253490" h="76200">
                <a:moveTo>
                  <a:pt x="1177289" y="28193"/>
                </a:moveTo>
                <a:lnTo>
                  <a:pt x="4444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4" y="48005"/>
                </a:lnTo>
                <a:lnTo>
                  <a:pt x="1177289" y="48005"/>
                </a:lnTo>
                <a:lnTo>
                  <a:pt x="1177289" y="28193"/>
                </a:lnTo>
                <a:close/>
              </a:path>
              <a:path w="1253490" h="76200">
                <a:moveTo>
                  <a:pt x="1233677" y="28193"/>
                </a:moveTo>
                <a:lnTo>
                  <a:pt x="1195450" y="28193"/>
                </a:lnTo>
                <a:lnTo>
                  <a:pt x="1199895" y="32638"/>
                </a:lnTo>
                <a:lnTo>
                  <a:pt x="1199895" y="43560"/>
                </a:lnTo>
                <a:lnTo>
                  <a:pt x="1195450" y="48005"/>
                </a:lnTo>
                <a:lnTo>
                  <a:pt x="1233677" y="48005"/>
                </a:lnTo>
                <a:lnTo>
                  <a:pt x="1253489" y="38099"/>
                </a:lnTo>
                <a:lnTo>
                  <a:pt x="1233677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3044" y="1782317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7989"/>
                </a:moveTo>
                <a:lnTo>
                  <a:pt x="0" y="493902"/>
                </a:lnTo>
                <a:lnTo>
                  <a:pt x="127" y="500125"/>
                </a:lnTo>
                <a:lnTo>
                  <a:pt x="8001" y="507745"/>
                </a:lnTo>
                <a:lnTo>
                  <a:pt x="14224" y="507618"/>
                </a:lnTo>
                <a:lnTo>
                  <a:pt x="443719" y="61695"/>
                </a:lnTo>
                <a:lnTo>
                  <a:pt x="429486" y="47989"/>
                </a:lnTo>
                <a:close/>
              </a:path>
              <a:path w="489585" h="508000">
                <a:moveTo>
                  <a:pt x="478583" y="34797"/>
                </a:moveTo>
                <a:lnTo>
                  <a:pt x="448310" y="34797"/>
                </a:lnTo>
                <a:lnTo>
                  <a:pt x="456184" y="42417"/>
                </a:lnTo>
                <a:lnTo>
                  <a:pt x="456311" y="48640"/>
                </a:lnTo>
                <a:lnTo>
                  <a:pt x="443719" y="61695"/>
                </a:lnTo>
                <a:lnTo>
                  <a:pt x="464058" y="81279"/>
                </a:lnTo>
                <a:lnTo>
                  <a:pt x="478583" y="34797"/>
                </a:lnTo>
                <a:close/>
              </a:path>
              <a:path w="489585" h="508000">
                <a:moveTo>
                  <a:pt x="448310" y="34797"/>
                </a:moveTo>
                <a:lnTo>
                  <a:pt x="442087" y="34924"/>
                </a:lnTo>
                <a:lnTo>
                  <a:pt x="429486" y="47989"/>
                </a:lnTo>
                <a:lnTo>
                  <a:pt x="443719" y="61695"/>
                </a:lnTo>
                <a:lnTo>
                  <a:pt x="456311" y="48640"/>
                </a:lnTo>
                <a:lnTo>
                  <a:pt x="456184" y="42417"/>
                </a:lnTo>
                <a:lnTo>
                  <a:pt x="448310" y="34797"/>
                </a:lnTo>
                <a:close/>
              </a:path>
              <a:path w="489585" h="508000">
                <a:moveTo>
                  <a:pt x="489458" y="0"/>
                </a:moveTo>
                <a:lnTo>
                  <a:pt x="409194" y="28447"/>
                </a:lnTo>
                <a:lnTo>
                  <a:pt x="429486" y="47989"/>
                </a:lnTo>
                <a:lnTo>
                  <a:pt x="442087" y="34924"/>
                </a:lnTo>
                <a:lnTo>
                  <a:pt x="448310" y="34797"/>
                </a:lnTo>
                <a:lnTo>
                  <a:pt x="478583" y="34797"/>
                </a:lnTo>
                <a:lnTo>
                  <a:pt x="48945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55971" y="1771395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59756"/>
                </a:moveTo>
                <a:lnTo>
                  <a:pt x="409194" y="479297"/>
                </a:lnTo>
                <a:lnTo>
                  <a:pt x="489458" y="507745"/>
                </a:lnTo>
                <a:lnTo>
                  <a:pt x="478583" y="472947"/>
                </a:lnTo>
                <a:lnTo>
                  <a:pt x="448310" y="472947"/>
                </a:lnTo>
                <a:lnTo>
                  <a:pt x="442087" y="472820"/>
                </a:lnTo>
                <a:lnTo>
                  <a:pt x="429486" y="459756"/>
                </a:lnTo>
                <a:close/>
              </a:path>
              <a:path w="489585" h="508000">
                <a:moveTo>
                  <a:pt x="443719" y="446050"/>
                </a:moveTo>
                <a:lnTo>
                  <a:pt x="429486" y="459756"/>
                </a:lnTo>
                <a:lnTo>
                  <a:pt x="442087" y="472820"/>
                </a:lnTo>
                <a:lnTo>
                  <a:pt x="448310" y="472947"/>
                </a:lnTo>
                <a:lnTo>
                  <a:pt x="456184" y="465327"/>
                </a:lnTo>
                <a:lnTo>
                  <a:pt x="456311" y="459104"/>
                </a:lnTo>
                <a:lnTo>
                  <a:pt x="443719" y="446050"/>
                </a:lnTo>
                <a:close/>
              </a:path>
              <a:path w="489585" h="508000">
                <a:moveTo>
                  <a:pt x="464058" y="426465"/>
                </a:moveTo>
                <a:lnTo>
                  <a:pt x="443719" y="446050"/>
                </a:lnTo>
                <a:lnTo>
                  <a:pt x="456311" y="459104"/>
                </a:lnTo>
                <a:lnTo>
                  <a:pt x="456184" y="465327"/>
                </a:lnTo>
                <a:lnTo>
                  <a:pt x="448310" y="472947"/>
                </a:lnTo>
                <a:lnTo>
                  <a:pt x="478583" y="472947"/>
                </a:lnTo>
                <a:lnTo>
                  <a:pt x="464058" y="426465"/>
                </a:lnTo>
                <a:close/>
              </a:path>
              <a:path w="489585" h="508000">
                <a:moveTo>
                  <a:pt x="8001" y="0"/>
                </a:moveTo>
                <a:lnTo>
                  <a:pt x="127" y="7619"/>
                </a:lnTo>
                <a:lnTo>
                  <a:pt x="0" y="13842"/>
                </a:lnTo>
                <a:lnTo>
                  <a:pt x="429486" y="459756"/>
                </a:lnTo>
                <a:lnTo>
                  <a:pt x="443719" y="446050"/>
                </a:lnTo>
                <a:lnTo>
                  <a:pt x="14224" y="126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3044" y="878332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59756"/>
                </a:moveTo>
                <a:lnTo>
                  <a:pt x="409194" y="479297"/>
                </a:lnTo>
                <a:lnTo>
                  <a:pt x="489458" y="507745"/>
                </a:lnTo>
                <a:lnTo>
                  <a:pt x="478583" y="472947"/>
                </a:lnTo>
                <a:lnTo>
                  <a:pt x="448310" y="472947"/>
                </a:lnTo>
                <a:lnTo>
                  <a:pt x="442087" y="472820"/>
                </a:lnTo>
                <a:lnTo>
                  <a:pt x="429486" y="459756"/>
                </a:lnTo>
                <a:close/>
              </a:path>
              <a:path w="489585" h="508000">
                <a:moveTo>
                  <a:pt x="443719" y="446050"/>
                </a:moveTo>
                <a:lnTo>
                  <a:pt x="429486" y="459756"/>
                </a:lnTo>
                <a:lnTo>
                  <a:pt x="442087" y="472820"/>
                </a:lnTo>
                <a:lnTo>
                  <a:pt x="448310" y="472947"/>
                </a:lnTo>
                <a:lnTo>
                  <a:pt x="456184" y="465327"/>
                </a:lnTo>
                <a:lnTo>
                  <a:pt x="456311" y="459104"/>
                </a:lnTo>
                <a:lnTo>
                  <a:pt x="443719" y="446050"/>
                </a:lnTo>
                <a:close/>
              </a:path>
              <a:path w="489585" h="508000">
                <a:moveTo>
                  <a:pt x="464058" y="426465"/>
                </a:moveTo>
                <a:lnTo>
                  <a:pt x="443719" y="446050"/>
                </a:lnTo>
                <a:lnTo>
                  <a:pt x="456311" y="459104"/>
                </a:lnTo>
                <a:lnTo>
                  <a:pt x="456184" y="465327"/>
                </a:lnTo>
                <a:lnTo>
                  <a:pt x="448310" y="472947"/>
                </a:lnTo>
                <a:lnTo>
                  <a:pt x="478583" y="472947"/>
                </a:lnTo>
                <a:lnTo>
                  <a:pt x="464058" y="426465"/>
                </a:lnTo>
                <a:close/>
              </a:path>
              <a:path w="489585" h="508000">
                <a:moveTo>
                  <a:pt x="8001" y="0"/>
                </a:moveTo>
                <a:lnTo>
                  <a:pt x="127" y="7619"/>
                </a:lnTo>
                <a:lnTo>
                  <a:pt x="0" y="13842"/>
                </a:lnTo>
                <a:lnTo>
                  <a:pt x="429486" y="459756"/>
                </a:lnTo>
                <a:lnTo>
                  <a:pt x="443719" y="446050"/>
                </a:lnTo>
                <a:lnTo>
                  <a:pt x="14224" y="126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69607" y="1546097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90" h="76200">
                <a:moveTo>
                  <a:pt x="1177289" y="0"/>
                </a:moveTo>
                <a:lnTo>
                  <a:pt x="1177289" y="76199"/>
                </a:lnTo>
                <a:lnTo>
                  <a:pt x="1233677" y="48005"/>
                </a:lnTo>
                <a:lnTo>
                  <a:pt x="1195450" y="48005"/>
                </a:lnTo>
                <a:lnTo>
                  <a:pt x="1199895" y="43560"/>
                </a:lnTo>
                <a:lnTo>
                  <a:pt x="1199895" y="32638"/>
                </a:lnTo>
                <a:lnTo>
                  <a:pt x="1195450" y="28193"/>
                </a:lnTo>
                <a:lnTo>
                  <a:pt x="1233677" y="28193"/>
                </a:lnTo>
                <a:lnTo>
                  <a:pt x="1177289" y="0"/>
                </a:lnTo>
                <a:close/>
              </a:path>
              <a:path w="1253490" h="76200">
                <a:moveTo>
                  <a:pt x="1177289" y="28193"/>
                </a:moveTo>
                <a:lnTo>
                  <a:pt x="4444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4" y="48005"/>
                </a:lnTo>
                <a:lnTo>
                  <a:pt x="1177289" y="48005"/>
                </a:lnTo>
                <a:lnTo>
                  <a:pt x="1177289" y="28193"/>
                </a:lnTo>
                <a:close/>
              </a:path>
              <a:path w="1253490" h="76200">
                <a:moveTo>
                  <a:pt x="1233677" y="28193"/>
                </a:moveTo>
                <a:lnTo>
                  <a:pt x="1195450" y="28193"/>
                </a:lnTo>
                <a:lnTo>
                  <a:pt x="1199895" y="32638"/>
                </a:lnTo>
                <a:lnTo>
                  <a:pt x="1199895" y="43560"/>
                </a:lnTo>
                <a:lnTo>
                  <a:pt x="1195450" y="48005"/>
                </a:lnTo>
                <a:lnTo>
                  <a:pt x="1233677" y="48005"/>
                </a:lnTo>
                <a:lnTo>
                  <a:pt x="1253489" y="38099"/>
                </a:lnTo>
                <a:lnTo>
                  <a:pt x="1233677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08802" y="1769998"/>
            <a:ext cx="2114550" cy="718820"/>
          </a:xfrm>
          <a:custGeom>
            <a:avLst/>
            <a:gdLst/>
            <a:ahLst/>
            <a:cxnLst/>
            <a:rect l="l" t="t" r="r" b="b"/>
            <a:pathLst>
              <a:path w="2114550" h="718819">
                <a:moveTo>
                  <a:pt x="2038826" y="26857"/>
                </a:moveTo>
                <a:lnTo>
                  <a:pt x="8128" y="697865"/>
                </a:lnTo>
                <a:lnTo>
                  <a:pt x="2921" y="699516"/>
                </a:lnTo>
                <a:lnTo>
                  <a:pt x="0" y="705231"/>
                </a:lnTo>
                <a:lnTo>
                  <a:pt x="1778" y="710311"/>
                </a:lnTo>
                <a:lnTo>
                  <a:pt x="3429" y="715518"/>
                </a:lnTo>
                <a:lnTo>
                  <a:pt x="9144" y="718439"/>
                </a:lnTo>
                <a:lnTo>
                  <a:pt x="14224" y="716661"/>
                </a:lnTo>
                <a:lnTo>
                  <a:pt x="2045027" y="45659"/>
                </a:lnTo>
                <a:lnTo>
                  <a:pt x="2038826" y="26857"/>
                </a:lnTo>
                <a:close/>
              </a:path>
              <a:path w="2114550" h="718819">
                <a:moveTo>
                  <a:pt x="2105477" y="21082"/>
                </a:moveTo>
                <a:lnTo>
                  <a:pt x="2056130" y="21082"/>
                </a:lnTo>
                <a:lnTo>
                  <a:pt x="2061718" y="23876"/>
                </a:lnTo>
                <a:lnTo>
                  <a:pt x="2063369" y="29083"/>
                </a:lnTo>
                <a:lnTo>
                  <a:pt x="2065147" y="34290"/>
                </a:lnTo>
                <a:lnTo>
                  <a:pt x="2062353" y="39878"/>
                </a:lnTo>
                <a:lnTo>
                  <a:pt x="2057146" y="41656"/>
                </a:lnTo>
                <a:lnTo>
                  <a:pt x="2045027" y="45659"/>
                </a:lnTo>
                <a:lnTo>
                  <a:pt x="2053844" y="72390"/>
                </a:lnTo>
                <a:lnTo>
                  <a:pt x="2105477" y="21082"/>
                </a:lnTo>
                <a:close/>
              </a:path>
              <a:path w="2114550" h="718819">
                <a:moveTo>
                  <a:pt x="2056130" y="21082"/>
                </a:moveTo>
                <a:lnTo>
                  <a:pt x="2050923" y="22860"/>
                </a:lnTo>
                <a:lnTo>
                  <a:pt x="2038826" y="26857"/>
                </a:lnTo>
                <a:lnTo>
                  <a:pt x="2045027" y="45659"/>
                </a:lnTo>
                <a:lnTo>
                  <a:pt x="2057146" y="41656"/>
                </a:lnTo>
                <a:lnTo>
                  <a:pt x="2062353" y="39878"/>
                </a:lnTo>
                <a:lnTo>
                  <a:pt x="2065147" y="34290"/>
                </a:lnTo>
                <a:lnTo>
                  <a:pt x="2063369" y="29083"/>
                </a:lnTo>
                <a:lnTo>
                  <a:pt x="2061718" y="23876"/>
                </a:lnTo>
                <a:lnTo>
                  <a:pt x="2056130" y="21082"/>
                </a:lnTo>
                <a:close/>
              </a:path>
              <a:path w="2114550" h="718819">
                <a:moveTo>
                  <a:pt x="2029968" y="0"/>
                </a:moveTo>
                <a:lnTo>
                  <a:pt x="2038826" y="26857"/>
                </a:lnTo>
                <a:lnTo>
                  <a:pt x="2050923" y="22860"/>
                </a:lnTo>
                <a:lnTo>
                  <a:pt x="2056130" y="21082"/>
                </a:lnTo>
                <a:lnTo>
                  <a:pt x="2105477" y="21082"/>
                </a:lnTo>
                <a:lnTo>
                  <a:pt x="2114296" y="12319"/>
                </a:lnTo>
                <a:lnTo>
                  <a:pt x="202996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9652" y="878332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4" h="508000">
                <a:moveTo>
                  <a:pt x="429486" y="459756"/>
                </a:moveTo>
                <a:lnTo>
                  <a:pt x="409193" y="479297"/>
                </a:lnTo>
                <a:lnTo>
                  <a:pt x="489457" y="507745"/>
                </a:lnTo>
                <a:lnTo>
                  <a:pt x="478583" y="472947"/>
                </a:lnTo>
                <a:lnTo>
                  <a:pt x="448309" y="472947"/>
                </a:lnTo>
                <a:lnTo>
                  <a:pt x="442086" y="472820"/>
                </a:lnTo>
                <a:lnTo>
                  <a:pt x="429486" y="459756"/>
                </a:lnTo>
                <a:close/>
              </a:path>
              <a:path w="489584" h="508000">
                <a:moveTo>
                  <a:pt x="443719" y="446050"/>
                </a:moveTo>
                <a:lnTo>
                  <a:pt x="429486" y="459756"/>
                </a:lnTo>
                <a:lnTo>
                  <a:pt x="442086" y="472820"/>
                </a:lnTo>
                <a:lnTo>
                  <a:pt x="448309" y="472947"/>
                </a:lnTo>
                <a:lnTo>
                  <a:pt x="456183" y="465327"/>
                </a:lnTo>
                <a:lnTo>
                  <a:pt x="456310" y="459104"/>
                </a:lnTo>
                <a:lnTo>
                  <a:pt x="443719" y="446050"/>
                </a:lnTo>
                <a:close/>
              </a:path>
              <a:path w="489584" h="508000">
                <a:moveTo>
                  <a:pt x="464057" y="426465"/>
                </a:moveTo>
                <a:lnTo>
                  <a:pt x="443719" y="446050"/>
                </a:lnTo>
                <a:lnTo>
                  <a:pt x="456310" y="459104"/>
                </a:lnTo>
                <a:lnTo>
                  <a:pt x="456183" y="465327"/>
                </a:lnTo>
                <a:lnTo>
                  <a:pt x="448309" y="472947"/>
                </a:lnTo>
                <a:lnTo>
                  <a:pt x="478583" y="472947"/>
                </a:lnTo>
                <a:lnTo>
                  <a:pt x="464057" y="426465"/>
                </a:lnTo>
                <a:close/>
              </a:path>
              <a:path w="489584" h="508000">
                <a:moveTo>
                  <a:pt x="8000" y="0"/>
                </a:moveTo>
                <a:lnTo>
                  <a:pt x="126" y="7619"/>
                </a:lnTo>
                <a:lnTo>
                  <a:pt x="0" y="13842"/>
                </a:lnTo>
                <a:lnTo>
                  <a:pt x="429486" y="459756"/>
                </a:lnTo>
                <a:lnTo>
                  <a:pt x="443719" y="446050"/>
                </a:lnTo>
                <a:lnTo>
                  <a:pt x="14223" y="126"/>
                </a:lnTo>
                <a:lnTo>
                  <a:pt x="8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998464" y="44907"/>
            <a:ext cx="693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u="none" spc="105" dirty="0">
                <a:solidFill>
                  <a:srgbClr val="000000"/>
                </a:solidFill>
                <a:latin typeface="Arial Narrow"/>
                <a:cs typeface="Arial Narrow"/>
              </a:rPr>
              <a:t>a</a:t>
            </a:r>
            <a:r>
              <a:rPr sz="2400" u="none" spc="157" baseline="-8680" dirty="0">
                <a:solidFill>
                  <a:srgbClr val="000000"/>
                </a:solidFill>
                <a:latin typeface="Arial Narrow"/>
                <a:cs typeface="Arial Narrow"/>
              </a:rPr>
              <a:t>4</a:t>
            </a:r>
            <a:r>
              <a:rPr sz="2400" u="none" spc="105" dirty="0">
                <a:solidFill>
                  <a:srgbClr val="000000"/>
                </a:solidFill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3496" y="87401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97755" y="640537"/>
            <a:ext cx="64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0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3496" y="206514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2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97755" y="1831975"/>
            <a:ext cx="642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15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61988" y="2032203"/>
            <a:ext cx="6940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105" dirty="0">
                <a:latin typeface="Arial Narrow"/>
                <a:cs typeface="Arial Narrow"/>
              </a:rPr>
              <a:t>a</a:t>
            </a:r>
            <a:r>
              <a:rPr sz="2400" b="1" spc="157" baseline="-8680" dirty="0">
                <a:latin typeface="Arial Narrow"/>
                <a:cs typeface="Arial Narrow"/>
              </a:rPr>
              <a:t>6</a:t>
            </a:r>
            <a:r>
              <a:rPr sz="2400" b="1" spc="105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9019" y="415009"/>
            <a:ext cx="759460" cy="22459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2</a:t>
            </a:r>
            <a:endParaRPr sz="2400" baseline="-8680">
              <a:latin typeface="Arial Narrow"/>
              <a:cs typeface="Arial Narrow"/>
            </a:endParaRPr>
          </a:p>
          <a:p>
            <a:pPr marL="103505">
              <a:lnSpc>
                <a:spcPct val="100000"/>
              </a:lnSpc>
              <a:spcBef>
                <a:spcPts val="71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3</a:t>
            </a:r>
            <a:r>
              <a:rPr sz="2400" b="1" spc="100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  <a:p>
            <a:pPr marL="103505">
              <a:lnSpc>
                <a:spcPct val="100000"/>
              </a:lnSpc>
              <a:spcBef>
                <a:spcPts val="1630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5</a:t>
            </a:r>
            <a:r>
              <a:rPr sz="2400" b="1" spc="100" dirty="0">
                <a:latin typeface="Arial Narrow"/>
                <a:cs typeface="Arial Narrow"/>
              </a:rPr>
              <a:t>=4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3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55281" y="340168"/>
            <a:ext cx="694055" cy="121158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75565" algn="ctr">
              <a:lnSpc>
                <a:spcPct val="100000"/>
              </a:lnSpc>
              <a:spcBef>
                <a:spcPts val="122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5</a:t>
            </a:r>
            <a:endParaRPr sz="2400" baseline="-868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3200" b="1" spc="105" dirty="0">
                <a:latin typeface="Arial Narrow"/>
                <a:cs typeface="Arial Narrow"/>
              </a:rPr>
              <a:t>a</a:t>
            </a:r>
            <a:r>
              <a:rPr sz="2400" b="1" spc="157" baseline="-8680" dirty="0">
                <a:latin typeface="Arial Narrow"/>
                <a:cs typeface="Arial Narrow"/>
              </a:rPr>
              <a:t>7</a:t>
            </a:r>
            <a:r>
              <a:rPr sz="2400" b="1" spc="105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45577" y="87401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8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39836" y="640537"/>
            <a:ext cx="64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0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7340" y="2465959"/>
            <a:ext cx="3900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事件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的最早发生时</a:t>
            </a:r>
            <a:r>
              <a:rPr sz="2400" b="1" spc="15" dirty="0">
                <a:latin typeface="微软雅黑"/>
                <a:cs typeface="微软雅黑"/>
              </a:rPr>
              <a:t>间</a:t>
            </a:r>
            <a:r>
              <a:rPr sz="2400" b="1" dirty="0">
                <a:latin typeface="Times New Roman"/>
                <a:cs typeface="Times New Roman"/>
              </a:rPr>
              <a:t>ve[j]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2940" y="2642742"/>
            <a:ext cx="5191760" cy="146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7075">
              <a:lnSpc>
                <a:spcPts val="1905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2865"/>
              </a:lnSpc>
            </a:pPr>
            <a:r>
              <a:rPr sz="2400" b="1" dirty="0">
                <a:latin typeface="Times New Roman"/>
                <a:cs typeface="Times New Roman"/>
              </a:rPr>
              <a:t>ve[0]=0</a:t>
            </a:r>
            <a:endParaRPr sz="24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Times New Roman"/>
                <a:cs typeface="Times New Roman"/>
              </a:rPr>
              <a:t>ve[i]=Max{ve(k)+dut(&lt;V</a:t>
            </a:r>
            <a:r>
              <a:rPr sz="2400" b="1" spc="-7" baseline="-8680" dirty="0">
                <a:latin typeface="Times New Roman"/>
                <a:cs typeface="Times New Roman"/>
              </a:rPr>
              <a:t>k</a:t>
            </a:r>
            <a:r>
              <a:rPr sz="2400" b="1" spc="-5" dirty="0">
                <a:latin typeface="Times New Roman"/>
                <a:cs typeface="Times New Roman"/>
              </a:rPr>
              <a:t>,Vi&gt;)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08305" indent="-294640">
              <a:lnSpc>
                <a:spcPct val="100000"/>
              </a:lnSpc>
              <a:spcBef>
                <a:spcPts val="830"/>
              </a:spcBef>
              <a:buClr>
                <a:srgbClr val="000000"/>
              </a:buClr>
              <a:buSzPct val="95000"/>
              <a:buFont typeface="Wingdings"/>
              <a:buChar char=""/>
              <a:tabLst>
                <a:tab pos="408940" algn="l"/>
              </a:tabLst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ve[i]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等于从</a:t>
            </a:r>
            <a:r>
              <a:rPr sz="2000" b="1" dirty="0">
                <a:solidFill>
                  <a:srgbClr val="990000"/>
                </a:solidFill>
                <a:latin typeface="微软雅黑"/>
                <a:cs typeface="微软雅黑"/>
              </a:rPr>
              <a:t>源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点到顶点</a:t>
            </a:r>
            <a:r>
              <a:rPr sz="20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v</a:t>
            </a:r>
            <a:r>
              <a:rPr sz="1950" b="1" spc="7" baseline="-21367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的</a:t>
            </a:r>
            <a:r>
              <a:rPr sz="2000" b="1" dirty="0">
                <a:solidFill>
                  <a:srgbClr val="990000"/>
                </a:solidFill>
                <a:latin typeface="微软雅黑"/>
                <a:cs typeface="微软雅黑"/>
              </a:rPr>
              <a:t>最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长路</a:t>
            </a:r>
            <a:r>
              <a:rPr sz="2000" b="1" dirty="0">
                <a:solidFill>
                  <a:srgbClr val="990000"/>
                </a:solidFill>
                <a:latin typeface="微软雅黑"/>
                <a:cs typeface="微软雅黑"/>
              </a:rPr>
              <a:t>径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的长</a:t>
            </a:r>
            <a:r>
              <a:rPr sz="2000" b="1" dirty="0">
                <a:solidFill>
                  <a:srgbClr val="990000"/>
                </a:solidFill>
                <a:latin typeface="微软雅黑"/>
                <a:cs typeface="微软雅黑"/>
              </a:rPr>
              <a:t>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1940" y="4562702"/>
            <a:ext cx="3873500" cy="85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30480" indent="-381000">
              <a:lnSpc>
                <a:spcPct val="113799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事件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微软雅黑"/>
                <a:cs typeface="微软雅黑"/>
              </a:rPr>
              <a:t>的最晚发生时</a:t>
            </a:r>
            <a:r>
              <a:rPr sz="2400" b="1" spc="15" dirty="0">
                <a:latin typeface="微软雅黑"/>
                <a:cs typeface="微软雅黑"/>
              </a:rPr>
              <a:t>间</a:t>
            </a:r>
            <a:r>
              <a:rPr sz="2400" b="1" dirty="0">
                <a:latin typeface="Times New Roman"/>
                <a:cs typeface="Times New Roman"/>
              </a:rPr>
              <a:t>vl[i]  vl[n-1]=ve[n-1]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88207" y="5580684"/>
            <a:ext cx="490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49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	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8340" y="5449620"/>
            <a:ext cx="388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vl[i]=Min{vl(k)-dut(&lt;V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&gt;)}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07652" y="4184875"/>
            <a:ext cx="365760" cy="412115"/>
          </a:xfrm>
          <a:custGeom>
            <a:avLst/>
            <a:gdLst/>
            <a:ahLst/>
            <a:cxnLst/>
            <a:rect l="l" t="t" r="r" b="b"/>
            <a:pathLst>
              <a:path w="365759" h="412114">
                <a:moveTo>
                  <a:pt x="182721" y="0"/>
                </a:moveTo>
                <a:lnTo>
                  <a:pt x="140825" y="5433"/>
                </a:lnTo>
                <a:lnTo>
                  <a:pt x="102365" y="20909"/>
                </a:lnTo>
                <a:lnTo>
                  <a:pt x="68438" y="45196"/>
                </a:lnTo>
                <a:lnTo>
                  <a:pt x="40142" y="77057"/>
                </a:lnTo>
                <a:lnTo>
                  <a:pt x="18572" y="115259"/>
                </a:lnTo>
                <a:lnTo>
                  <a:pt x="4825" y="158568"/>
                </a:lnTo>
                <a:lnTo>
                  <a:pt x="0" y="205749"/>
                </a:lnTo>
                <a:lnTo>
                  <a:pt x="4825" y="252932"/>
                </a:lnTo>
                <a:lnTo>
                  <a:pt x="18572" y="296244"/>
                </a:lnTo>
                <a:lnTo>
                  <a:pt x="40142" y="334452"/>
                </a:lnTo>
                <a:lnTo>
                  <a:pt x="68439" y="366320"/>
                </a:lnTo>
                <a:lnTo>
                  <a:pt x="102365" y="390611"/>
                </a:lnTo>
                <a:lnTo>
                  <a:pt x="140825" y="406092"/>
                </a:lnTo>
                <a:lnTo>
                  <a:pt x="182721" y="411527"/>
                </a:lnTo>
                <a:lnTo>
                  <a:pt x="224608" y="406092"/>
                </a:lnTo>
                <a:lnTo>
                  <a:pt x="263061" y="390611"/>
                </a:lnTo>
                <a:lnTo>
                  <a:pt x="296983" y="366320"/>
                </a:lnTo>
                <a:lnTo>
                  <a:pt x="325277" y="334452"/>
                </a:lnTo>
                <a:lnTo>
                  <a:pt x="346845" y="296244"/>
                </a:lnTo>
                <a:lnTo>
                  <a:pt x="360591" y="252932"/>
                </a:lnTo>
                <a:lnTo>
                  <a:pt x="365417" y="205749"/>
                </a:lnTo>
                <a:lnTo>
                  <a:pt x="360591" y="158568"/>
                </a:lnTo>
                <a:lnTo>
                  <a:pt x="346845" y="115259"/>
                </a:lnTo>
                <a:lnTo>
                  <a:pt x="325277" y="77057"/>
                </a:lnTo>
                <a:lnTo>
                  <a:pt x="296983" y="45196"/>
                </a:lnTo>
                <a:lnTo>
                  <a:pt x="263061" y="20910"/>
                </a:lnTo>
                <a:lnTo>
                  <a:pt x="224608" y="5433"/>
                </a:lnTo>
                <a:lnTo>
                  <a:pt x="182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07652" y="4184875"/>
            <a:ext cx="365760" cy="412115"/>
          </a:xfrm>
          <a:custGeom>
            <a:avLst/>
            <a:gdLst/>
            <a:ahLst/>
            <a:cxnLst/>
            <a:rect l="l" t="t" r="r" b="b"/>
            <a:pathLst>
              <a:path w="365759" h="412114">
                <a:moveTo>
                  <a:pt x="0" y="205749"/>
                </a:moveTo>
                <a:lnTo>
                  <a:pt x="4825" y="158568"/>
                </a:lnTo>
                <a:lnTo>
                  <a:pt x="18572" y="115259"/>
                </a:lnTo>
                <a:lnTo>
                  <a:pt x="40142" y="77057"/>
                </a:lnTo>
                <a:lnTo>
                  <a:pt x="68438" y="45196"/>
                </a:lnTo>
                <a:lnTo>
                  <a:pt x="102365" y="20910"/>
                </a:lnTo>
                <a:lnTo>
                  <a:pt x="140825" y="5433"/>
                </a:lnTo>
                <a:lnTo>
                  <a:pt x="182721" y="0"/>
                </a:lnTo>
                <a:lnTo>
                  <a:pt x="224608" y="5433"/>
                </a:lnTo>
                <a:lnTo>
                  <a:pt x="263061" y="20910"/>
                </a:lnTo>
                <a:lnTo>
                  <a:pt x="296983" y="45196"/>
                </a:lnTo>
                <a:lnTo>
                  <a:pt x="325277" y="77057"/>
                </a:lnTo>
                <a:lnTo>
                  <a:pt x="346845" y="115259"/>
                </a:lnTo>
                <a:lnTo>
                  <a:pt x="360591" y="158568"/>
                </a:lnTo>
                <a:lnTo>
                  <a:pt x="365417" y="205749"/>
                </a:lnTo>
                <a:lnTo>
                  <a:pt x="360591" y="252932"/>
                </a:lnTo>
                <a:lnTo>
                  <a:pt x="346845" y="296244"/>
                </a:lnTo>
                <a:lnTo>
                  <a:pt x="325277" y="334452"/>
                </a:lnTo>
                <a:lnTo>
                  <a:pt x="296983" y="366320"/>
                </a:lnTo>
                <a:lnTo>
                  <a:pt x="263061" y="390611"/>
                </a:lnTo>
                <a:lnTo>
                  <a:pt x="224608" y="406092"/>
                </a:lnTo>
                <a:lnTo>
                  <a:pt x="182721" y="411527"/>
                </a:lnTo>
                <a:lnTo>
                  <a:pt x="140825" y="406092"/>
                </a:lnTo>
                <a:lnTo>
                  <a:pt x="102365" y="390611"/>
                </a:lnTo>
                <a:lnTo>
                  <a:pt x="68439" y="366320"/>
                </a:lnTo>
                <a:lnTo>
                  <a:pt x="40142" y="334452"/>
                </a:lnTo>
                <a:lnTo>
                  <a:pt x="18572" y="296244"/>
                </a:lnTo>
                <a:lnTo>
                  <a:pt x="4825" y="252932"/>
                </a:lnTo>
                <a:lnTo>
                  <a:pt x="0" y="205749"/>
                </a:lnTo>
                <a:close/>
              </a:path>
            </a:pathLst>
          </a:custGeom>
          <a:ln w="19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07651" y="2785657"/>
            <a:ext cx="365760" cy="412115"/>
          </a:xfrm>
          <a:custGeom>
            <a:avLst/>
            <a:gdLst/>
            <a:ahLst/>
            <a:cxnLst/>
            <a:rect l="l" t="t" r="r" b="b"/>
            <a:pathLst>
              <a:path w="365759" h="412114">
                <a:moveTo>
                  <a:pt x="182721" y="0"/>
                </a:moveTo>
                <a:lnTo>
                  <a:pt x="140825" y="5433"/>
                </a:lnTo>
                <a:lnTo>
                  <a:pt x="102365" y="20909"/>
                </a:lnTo>
                <a:lnTo>
                  <a:pt x="68438" y="45196"/>
                </a:lnTo>
                <a:lnTo>
                  <a:pt x="40142" y="77057"/>
                </a:lnTo>
                <a:lnTo>
                  <a:pt x="18572" y="115259"/>
                </a:lnTo>
                <a:lnTo>
                  <a:pt x="4825" y="158568"/>
                </a:lnTo>
                <a:lnTo>
                  <a:pt x="0" y="205749"/>
                </a:lnTo>
                <a:lnTo>
                  <a:pt x="4825" y="252932"/>
                </a:lnTo>
                <a:lnTo>
                  <a:pt x="18572" y="296244"/>
                </a:lnTo>
                <a:lnTo>
                  <a:pt x="40142" y="334452"/>
                </a:lnTo>
                <a:lnTo>
                  <a:pt x="68439" y="366320"/>
                </a:lnTo>
                <a:lnTo>
                  <a:pt x="102365" y="390611"/>
                </a:lnTo>
                <a:lnTo>
                  <a:pt x="140825" y="406092"/>
                </a:lnTo>
                <a:lnTo>
                  <a:pt x="182721" y="411527"/>
                </a:lnTo>
                <a:lnTo>
                  <a:pt x="224608" y="406092"/>
                </a:lnTo>
                <a:lnTo>
                  <a:pt x="263061" y="390611"/>
                </a:lnTo>
                <a:lnTo>
                  <a:pt x="296983" y="366320"/>
                </a:lnTo>
                <a:lnTo>
                  <a:pt x="325277" y="334452"/>
                </a:lnTo>
                <a:lnTo>
                  <a:pt x="346845" y="296244"/>
                </a:lnTo>
                <a:lnTo>
                  <a:pt x="360591" y="252932"/>
                </a:lnTo>
                <a:lnTo>
                  <a:pt x="365417" y="205749"/>
                </a:lnTo>
                <a:lnTo>
                  <a:pt x="360591" y="158568"/>
                </a:lnTo>
                <a:lnTo>
                  <a:pt x="346845" y="115259"/>
                </a:lnTo>
                <a:lnTo>
                  <a:pt x="325277" y="77057"/>
                </a:lnTo>
                <a:lnTo>
                  <a:pt x="296983" y="45196"/>
                </a:lnTo>
                <a:lnTo>
                  <a:pt x="263061" y="20910"/>
                </a:lnTo>
                <a:lnTo>
                  <a:pt x="224608" y="5433"/>
                </a:lnTo>
                <a:lnTo>
                  <a:pt x="182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07651" y="2785657"/>
            <a:ext cx="365760" cy="412115"/>
          </a:xfrm>
          <a:custGeom>
            <a:avLst/>
            <a:gdLst/>
            <a:ahLst/>
            <a:cxnLst/>
            <a:rect l="l" t="t" r="r" b="b"/>
            <a:pathLst>
              <a:path w="365759" h="412114">
                <a:moveTo>
                  <a:pt x="0" y="205749"/>
                </a:moveTo>
                <a:lnTo>
                  <a:pt x="4825" y="158568"/>
                </a:lnTo>
                <a:lnTo>
                  <a:pt x="18572" y="115259"/>
                </a:lnTo>
                <a:lnTo>
                  <a:pt x="40142" y="77057"/>
                </a:lnTo>
                <a:lnTo>
                  <a:pt x="68438" y="45196"/>
                </a:lnTo>
                <a:lnTo>
                  <a:pt x="102365" y="20910"/>
                </a:lnTo>
                <a:lnTo>
                  <a:pt x="140825" y="5433"/>
                </a:lnTo>
                <a:lnTo>
                  <a:pt x="182721" y="0"/>
                </a:lnTo>
                <a:lnTo>
                  <a:pt x="224608" y="5433"/>
                </a:lnTo>
                <a:lnTo>
                  <a:pt x="263061" y="20910"/>
                </a:lnTo>
                <a:lnTo>
                  <a:pt x="296983" y="45196"/>
                </a:lnTo>
                <a:lnTo>
                  <a:pt x="325277" y="77057"/>
                </a:lnTo>
                <a:lnTo>
                  <a:pt x="346845" y="115259"/>
                </a:lnTo>
                <a:lnTo>
                  <a:pt x="360591" y="158568"/>
                </a:lnTo>
                <a:lnTo>
                  <a:pt x="365417" y="205749"/>
                </a:lnTo>
                <a:lnTo>
                  <a:pt x="360591" y="252932"/>
                </a:lnTo>
                <a:lnTo>
                  <a:pt x="346845" y="296244"/>
                </a:lnTo>
                <a:lnTo>
                  <a:pt x="325277" y="334452"/>
                </a:lnTo>
                <a:lnTo>
                  <a:pt x="296983" y="366320"/>
                </a:lnTo>
                <a:lnTo>
                  <a:pt x="263061" y="390611"/>
                </a:lnTo>
                <a:lnTo>
                  <a:pt x="224608" y="406092"/>
                </a:lnTo>
                <a:lnTo>
                  <a:pt x="182721" y="411527"/>
                </a:lnTo>
                <a:lnTo>
                  <a:pt x="140825" y="406092"/>
                </a:lnTo>
                <a:lnTo>
                  <a:pt x="102365" y="390611"/>
                </a:lnTo>
                <a:lnTo>
                  <a:pt x="68439" y="366320"/>
                </a:lnTo>
                <a:lnTo>
                  <a:pt x="40142" y="334452"/>
                </a:lnTo>
                <a:lnTo>
                  <a:pt x="18572" y="296244"/>
                </a:lnTo>
                <a:lnTo>
                  <a:pt x="4825" y="252932"/>
                </a:lnTo>
                <a:lnTo>
                  <a:pt x="0" y="205749"/>
                </a:lnTo>
                <a:close/>
              </a:path>
            </a:pathLst>
          </a:custGeom>
          <a:ln w="19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40463" y="3444078"/>
            <a:ext cx="365760" cy="412115"/>
          </a:xfrm>
          <a:custGeom>
            <a:avLst/>
            <a:gdLst/>
            <a:ahLst/>
            <a:cxnLst/>
            <a:rect l="l" t="t" r="r" b="b"/>
            <a:pathLst>
              <a:path w="365759" h="412114">
                <a:moveTo>
                  <a:pt x="182721" y="0"/>
                </a:moveTo>
                <a:lnTo>
                  <a:pt x="140825" y="5434"/>
                </a:lnTo>
                <a:lnTo>
                  <a:pt x="102365" y="20915"/>
                </a:lnTo>
                <a:lnTo>
                  <a:pt x="68438" y="45205"/>
                </a:lnTo>
                <a:lnTo>
                  <a:pt x="40142" y="77069"/>
                </a:lnTo>
                <a:lnTo>
                  <a:pt x="18572" y="115272"/>
                </a:lnTo>
                <a:lnTo>
                  <a:pt x="4825" y="158577"/>
                </a:lnTo>
                <a:lnTo>
                  <a:pt x="0" y="205749"/>
                </a:lnTo>
                <a:lnTo>
                  <a:pt x="4825" y="252932"/>
                </a:lnTo>
                <a:lnTo>
                  <a:pt x="18572" y="296244"/>
                </a:lnTo>
                <a:lnTo>
                  <a:pt x="40142" y="334452"/>
                </a:lnTo>
                <a:lnTo>
                  <a:pt x="68439" y="366320"/>
                </a:lnTo>
                <a:lnTo>
                  <a:pt x="102365" y="390611"/>
                </a:lnTo>
                <a:lnTo>
                  <a:pt x="140825" y="406092"/>
                </a:lnTo>
                <a:lnTo>
                  <a:pt x="182721" y="411527"/>
                </a:lnTo>
                <a:lnTo>
                  <a:pt x="224608" y="406092"/>
                </a:lnTo>
                <a:lnTo>
                  <a:pt x="263061" y="390611"/>
                </a:lnTo>
                <a:lnTo>
                  <a:pt x="296983" y="366320"/>
                </a:lnTo>
                <a:lnTo>
                  <a:pt x="325277" y="334452"/>
                </a:lnTo>
                <a:lnTo>
                  <a:pt x="346845" y="296244"/>
                </a:lnTo>
                <a:lnTo>
                  <a:pt x="360591" y="252932"/>
                </a:lnTo>
                <a:lnTo>
                  <a:pt x="365417" y="205749"/>
                </a:lnTo>
                <a:lnTo>
                  <a:pt x="360591" y="158568"/>
                </a:lnTo>
                <a:lnTo>
                  <a:pt x="346845" y="115259"/>
                </a:lnTo>
                <a:lnTo>
                  <a:pt x="325277" y="77057"/>
                </a:lnTo>
                <a:lnTo>
                  <a:pt x="296983" y="45196"/>
                </a:lnTo>
                <a:lnTo>
                  <a:pt x="263061" y="20910"/>
                </a:lnTo>
                <a:lnTo>
                  <a:pt x="224608" y="5433"/>
                </a:lnTo>
                <a:lnTo>
                  <a:pt x="182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40463" y="3444078"/>
            <a:ext cx="365760" cy="412115"/>
          </a:xfrm>
          <a:custGeom>
            <a:avLst/>
            <a:gdLst/>
            <a:ahLst/>
            <a:cxnLst/>
            <a:rect l="l" t="t" r="r" b="b"/>
            <a:pathLst>
              <a:path w="365759" h="412114">
                <a:moveTo>
                  <a:pt x="0" y="205749"/>
                </a:moveTo>
                <a:lnTo>
                  <a:pt x="4825" y="158577"/>
                </a:lnTo>
                <a:lnTo>
                  <a:pt x="18572" y="115272"/>
                </a:lnTo>
                <a:lnTo>
                  <a:pt x="40142" y="77069"/>
                </a:lnTo>
                <a:lnTo>
                  <a:pt x="68438" y="45205"/>
                </a:lnTo>
                <a:lnTo>
                  <a:pt x="102365" y="20915"/>
                </a:lnTo>
                <a:lnTo>
                  <a:pt x="140825" y="5434"/>
                </a:lnTo>
                <a:lnTo>
                  <a:pt x="182721" y="0"/>
                </a:lnTo>
                <a:lnTo>
                  <a:pt x="224608" y="5433"/>
                </a:lnTo>
                <a:lnTo>
                  <a:pt x="263061" y="20910"/>
                </a:lnTo>
                <a:lnTo>
                  <a:pt x="296983" y="45196"/>
                </a:lnTo>
                <a:lnTo>
                  <a:pt x="325277" y="77057"/>
                </a:lnTo>
                <a:lnTo>
                  <a:pt x="346845" y="115259"/>
                </a:lnTo>
                <a:lnTo>
                  <a:pt x="360591" y="158568"/>
                </a:lnTo>
                <a:lnTo>
                  <a:pt x="365417" y="205749"/>
                </a:lnTo>
                <a:lnTo>
                  <a:pt x="360591" y="252932"/>
                </a:lnTo>
                <a:lnTo>
                  <a:pt x="346845" y="296244"/>
                </a:lnTo>
                <a:lnTo>
                  <a:pt x="325277" y="334452"/>
                </a:lnTo>
                <a:lnTo>
                  <a:pt x="296983" y="366320"/>
                </a:lnTo>
                <a:lnTo>
                  <a:pt x="263061" y="390611"/>
                </a:lnTo>
                <a:lnTo>
                  <a:pt x="224608" y="406092"/>
                </a:lnTo>
                <a:lnTo>
                  <a:pt x="182721" y="411527"/>
                </a:lnTo>
                <a:lnTo>
                  <a:pt x="140825" y="406092"/>
                </a:lnTo>
                <a:lnTo>
                  <a:pt x="102365" y="390611"/>
                </a:lnTo>
                <a:lnTo>
                  <a:pt x="68439" y="366320"/>
                </a:lnTo>
                <a:lnTo>
                  <a:pt x="40142" y="334452"/>
                </a:lnTo>
                <a:lnTo>
                  <a:pt x="18572" y="296244"/>
                </a:lnTo>
                <a:lnTo>
                  <a:pt x="4825" y="252932"/>
                </a:lnTo>
                <a:lnTo>
                  <a:pt x="0" y="205749"/>
                </a:lnTo>
                <a:close/>
              </a:path>
            </a:pathLst>
          </a:custGeom>
          <a:ln w="19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44185" y="3649828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278" y="0"/>
                </a:lnTo>
              </a:path>
            </a:pathLst>
          </a:custGeom>
          <a:ln w="12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73068" y="2991407"/>
            <a:ext cx="950594" cy="452755"/>
          </a:xfrm>
          <a:custGeom>
            <a:avLst/>
            <a:gdLst/>
            <a:ahLst/>
            <a:cxnLst/>
            <a:rect l="l" t="t" r="r" b="b"/>
            <a:pathLst>
              <a:path w="950595" h="452754">
                <a:moveTo>
                  <a:pt x="950116" y="452671"/>
                </a:moveTo>
                <a:lnTo>
                  <a:pt x="854411" y="343641"/>
                </a:lnTo>
                <a:lnTo>
                  <a:pt x="759763" y="250929"/>
                </a:lnTo>
                <a:lnTo>
                  <a:pt x="666172" y="174535"/>
                </a:lnTo>
                <a:lnTo>
                  <a:pt x="468728" y="68408"/>
                </a:lnTo>
                <a:lnTo>
                  <a:pt x="338165" y="33972"/>
                </a:lnTo>
                <a:lnTo>
                  <a:pt x="181922" y="11178"/>
                </a:lnTo>
                <a:lnTo>
                  <a:pt x="0" y="0"/>
                </a:lnTo>
              </a:path>
            </a:pathLst>
          </a:custGeom>
          <a:ln w="11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73069" y="3855606"/>
            <a:ext cx="950594" cy="535305"/>
          </a:xfrm>
          <a:custGeom>
            <a:avLst/>
            <a:gdLst/>
            <a:ahLst/>
            <a:cxnLst/>
            <a:rect l="l" t="t" r="r" b="b"/>
            <a:pathLst>
              <a:path w="950595" h="535304">
                <a:moveTo>
                  <a:pt x="950116" y="0"/>
                </a:moveTo>
                <a:lnTo>
                  <a:pt x="850363" y="129762"/>
                </a:lnTo>
                <a:lnTo>
                  <a:pt x="752621" y="240302"/>
                </a:lnTo>
                <a:lnTo>
                  <a:pt x="656838" y="331591"/>
                </a:lnTo>
                <a:lnTo>
                  <a:pt x="458286" y="458653"/>
                </a:lnTo>
                <a:lnTo>
                  <a:pt x="329502" y="498897"/>
                </a:lnTo>
                <a:lnTo>
                  <a:pt x="176740" y="524361"/>
                </a:lnTo>
                <a:lnTo>
                  <a:pt x="0" y="535017"/>
                </a:lnTo>
              </a:path>
            </a:pathLst>
          </a:custGeom>
          <a:ln w="118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505219" y="3307162"/>
            <a:ext cx="231775" cy="1416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sz="1600" dirty="0">
                <a:latin typeface="宋体"/>
                <a:cs typeface="宋体"/>
              </a:rPr>
              <a:t>¡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78768" y="3444078"/>
            <a:ext cx="365760" cy="412115"/>
          </a:xfrm>
          <a:custGeom>
            <a:avLst/>
            <a:gdLst/>
            <a:ahLst/>
            <a:cxnLst/>
            <a:rect l="l" t="t" r="r" b="b"/>
            <a:pathLst>
              <a:path w="365759" h="412114">
                <a:moveTo>
                  <a:pt x="182721" y="0"/>
                </a:moveTo>
                <a:lnTo>
                  <a:pt x="140825" y="5434"/>
                </a:lnTo>
                <a:lnTo>
                  <a:pt x="102365" y="20915"/>
                </a:lnTo>
                <a:lnTo>
                  <a:pt x="68438" y="45205"/>
                </a:lnTo>
                <a:lnTo>
                  <a:pt x="40142" y="77069"/>
                </a:lnTo>
                <a:lnTo>
                  <a:pt x="18572" y="115272"/>
                </a:lnTo>
                <a:lnTo>
                  <a:pt x="4825" y="158577"/>
                </a:lnTo>
                <a:lnTo>
                  <a:pt x="0" y="205749"/>
                </a:lnTo>
                <a:lnTo>
                  <a:pt x="4825" y="252932"/>
                </a:lnTo>
                <a:lnTo>
                  <a:pt x="18572" y="296244"/>
                </a:lnTo>
                <a:lnTo>
                  <a:pt x="40142" y="334452"/>
                </a:lnTo>
                <a:lnTo>
                  <a:pt x="68439" y="366320"/>
                </a:lnTo>
                <a:lnTo>
                  <a:pt x="102365" y="390611"/>
                </a:lnTo>
                <a:lnTo>
                  <a:pt x="140825" y="406092"/>
                </a:lnTo>
                <a:lnTo>
                  <a:pt x="182721" y="411527"/>
                </a:lnTo>
                <a:lnTo>
                  <a:pt x="224608" y="406092"/>
                </a:lnTo>
                <a:lnTo>
                  <a:pt x="263061" y="390611"/>
                </a:lnTo>
                <a:lnTo>
                  <a:pt x="296983" y="366320"/>
                </a:lnTo>
                <a:lnTo>
                  <a:pt x="325277" y="334452"/>
                </a:lnTo>
                <a:lnTo>
                  <a:pt x="346845" y="296244"/>
                </a:lnTo>
                <a:lnTo>
                  <a:pt x="360591" y="252932"/>
                </a:lnTo>
                <a:lnTo>
                  <a:pt x="365417" y="205749"/>
                </a:lnTo>
                <a:lnTo>
                  <a:pt x="360591" y="158568"/>
                </a:lnTo>
                <a:lnTo>
                  <a:pt x="346845" y="115259"/>
                </a:lnTo>
                <a:lnTo>
                  <a:pt x="325277" y="77057"/>
                </a:lnTo>
                <a:lnTo>
                  <a:pt x="296983" y="45196"/>
                </a:lnTo>
                <a:lnTo>
                  <a:pt x="263061" y="20910"/>
                </a:lnTo>
                <a:lnTo>
                  <a:pt x="224608" y="5433"/>
                </a:lnTo>
                <a:lnTo>
                  <a:pt x="182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78768" y="3444078"/>
            <a:ext cx="365760" cy="412115"/>
          </a:xfrm>
          <a:custGeom>
            <a:avLst/>
            <a:gdLst/>
            <a:ahLst/>
            <a:cxnLst/>
            <a:rect l="l" t="t" r="r" b="b"/>
            <a:pathLst>
              <a:path w="365759" h="412114">
                <a:moveTo>
                  <a:pt x="0" y="205749"/>
                </a:moveTo>
                <a:lnTo>
                  <a:pt x="4825" y="158577"/>
                </a:lnTo>
                <a:lnTo>
                  <a:pt x="18572" y="115272"/>
                </a:lnTo>
                <a:lnTo>
                  <a:pt x="40142" y="77069"/>
                </a:lnTo>
                <a:lnTo>
                  <a:pt x="68438" y="45205"/>
                </a:lnTo>
                <a:lnTo>
                  <a:pt x="102365" y="20915"/>
                </a:lnTo>
                <a:lnTo>
                  <a:pt x="140825" y="5434"/>
                </a:lnTo>
                <a:lnTo>
                  <a:pt x="182721" y="0"/>
                </a:lnTo>
                <a:lnTo>
                  <a:pt x="224608" y="5433"/>
                </a:lnTo>
                <a:lnTo>
                  <a:pt x="263061" y="20910"/>
                </a:lnTo>
                <a:lnTo>
                  <a:pt x="296983" y="45196"/>
                </a:lnTo>
                <a:lnTo>
                  <a:pt x="325277" y="77057"/>
                </a:lnTo>
                <a:lnTo>
                  <a:pt x="346845" y="115259"/>
                </a:lnTo>
                <a:lnTo>
                  <a:pt x="360591" y="158568"/>
                </a:lnTo>
                <a:lnTo>
                  <a:pt x="365417" y="205749"/>
                </a:lnTo>
                <a:lnTo>
                  <a:pt x="360591" y="252932"/>
                </a:lnTo>
                <a:lnTo>
                  <a:pt x="346845" y="296244"/>
                </a:lnTo>
                <a:lnTo>
                  <a:pt x="325277" y="334452"/>
                </a:lnTo>
                <a:lnTo>
                  <a:pt x="296983" y="366320"/>
                </a:lnTo>
                <a:lnTo>
                  <a:pt x="263061" y="390611"/>
                </a:lnTo>
                <a:lnTo>
                  <a:pt x="224608" y="406092"/>
                </a:lnTo>
                <a:lnTo>
                  <a:pt x="182721" y="411527"/>
                </a:lnTo>
                <a:lnTo>
                  <a:pt x="140825" y="406092"/>
                </a:lnTo>
                <a:lnTo>
                  <a:pt x="102365" y="390611"/>
                </a:lnTo>
                <a:lnTo>
                  <a:pt x="68439" y="366320"/>
                </a:lnTo>
                <a:lnTo>
                  <a:pt x="40142" y="334452"/>
                </a:lnTo>
                <a:lnTo>
                  <a:pt x="18572" y="296244"/>
                </a:lnTo>
                <a:lnTo>
                  <a:pt x="4825" y="252932"/>
                </a:lnTo>
                <a:lnTo>
                  <a:pt x="0" y="205749"/>
                </a:lnTo>
                <a:close/>
              </a:path>
            </a:pathLst>
          </a:custGeom>
          <a:ln w="19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47011" y="3605279"/>
            <a:ext cx="196886" cy="89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59682" y="3260388"/>
            <a:ext cx="166791" cy="18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69864" y="3845052"/>
            <a:ext cx="156664" cy="196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508880" y="3990293"/>
            <a:ext cx="231775" cy="1416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sz="1600" dirty="0">
                <a:latin typeface="宋体"/>
                <a:cs typeface="宋体"/>
              </a:rPr>
              <a:t>¡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33971" y="3453384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215646" y="0"/>
                </a:moveTo>
                <a:lnTo>
                  <a:pt x="166191" y="5716"/>
                </a:lnTo>
                <a:lnTo>
                  <a:pt x="120798" y="21998"/>
                </a:lnTo>
                <a:lnTo>
                  <a:pt x="80758" y="47546"/>
                </a:lnTo>
                <a:lnTo>
                  <a:pt x="47366" y="81060"/>
                </a:lnTo>
                <a:lnTo>
                  <a:pt x="21913" y="121242"/>
                </a:lnTo>
                <a:lnTo>
                  <a:pt x="5693" y="166791"/>
                </a:lnTo>
                <a:lnTo>
                  <a:pt x="0" y="216407"/>
                </a:lnTo>
                <a:lnTo>
                  <a:pt x="5693" y="266024"/>
                </a:lnTo>
                <a:lnTo>
                  <a:pt x="21913" y="311573"/>
                </a:lnTo>
                <a:lnTo>
                  <a:pt x="47366" y="351755"/>
                </a:lnTo>
                <a:lnTo>
                  <a:pt x="80758" y="385269"/>
                </a:lnTo>
                <a:lnTo>
                  <a:pt x="120798" y="410817"/>
                </a:lnTo>
                <a:lnTo>
                  <a:pt x="166191" y="427099"/>
                </a:lnTo>
                <a:lnTo>
                  <a:pt x="215646" y="432815"/>
                </a:lnTo>
                <a:lnTo>
                  <a:pt x="265100" y="427099"/>
                </a:lnTo>
                <a:lnTo>
                  <a:pt x="310493" y="410817"/>
                </a:lnTo>
                <a:lnTo>
                  <a:pt x="350533" y="385269"/>
                </a:lnTo>
                <a:lnTo>
                  <a:pt x="383925" y="351755"/>
                </a:lnTo>
                <a:lnTo>
                  <a:pt x="409378" y="311573"/>
                </a:lnTo>
                <a:lnTo>
                  <a:pt x="425598" y="266024"/>
                </a:lnTo>
                <a:lnTo>
                  <a:pt x="431292" y="216407"/>
                </a:lnTo>
                <a:lnTo>
                  <a:pt x="425598" y="166791"/>
                </a:lnTo>
                <a:lnTo>
                  <a:pt x="409378" y="121242"/>
                </a:lnTo>
                <a:lnTo>
                  <a:pt x="383925" y="81060"/>
                </a:lnTo>
                <a:lnTo>
                  <a:pt x="350533" y="47546"/>
                </a:lnTo>
                <a:lnTo>
                  <a:pt x="310493" y="21998"/>
                </a:lnTo>
                <a:lnTo>
                  <a:pt x="265100" y="5716"/>
                </a:lnTo>
                <a:lnTo>
                  <a:pt x="2156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33971" y="3453384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7"/>
                </a:moveTo>
                <a:lnTo>
                  <a:pt x="5693" y="166791"/>
                </a:lnTo>
                <a:lnTo>
                  <a:pt x="21913" y="121242"/>
                </a:lnTo>
                <a:lnTo>
                  <a:pt x="47366" y="81060"/>
                </a:lnTo>
                <a:lnTo>
                  <a:pt x="80758" y="47546"/>
                </a:lnTo>
                <a:lnTo>
                  <a:pt x="120798" y="21998"/>
                </a:lnTo>
                <a:lnTo>
                  <a:pt x="166191" y="5716"/>
                </a:lnTo>
                <a:lnTo>
                  <a:pt x="215646" y="0"/>
                </a:lnTo>
                <a:lnTo>
                  <a:pt x="265100" y="5716"/>
                </a:lnTo>
                <a:lnTo>
                  <a:pt x="310493" y="21998"/>
                </a:lnTo>
                <a:lnTo>
                  <a:pt x="350533" y="47546"/>
                </a:lnTo>
                <a:lnTo>
                  <a:pt x="383925" y="81060"/>
                </a:lnTo>
                <a:lnTo>
                  <a:pt x="409378" y="121242"/>
                </a:lnTo>
                <a:lnTo>
                  <a:pt x="425598" y="166791"/>
                </a:lnTo>
                <a:lnTo>
                  <a:pt x="431292" y="216407"/>
                </a:lnTo>
                <a:lnTo>
                  <a:pt x="425598" y="266024"/>
                </a:lnTo>
                <a:lnTo>
                  <a:pt x="409378" y="311573"/>
                </a:lnTo>
                <a:lnTo>
                  <a:pt x="383925" y="351755"/>
                </a:lnTo>
                <a:lnTo>
                  <a:pt x="350533" y="385269"/>
                </a:lnTo>
                <a:lnTo>
                  <a:pt x="310493" y="410817"/>
                </a:lnTo>
                <a:lnTo>
                  <a:pt x="265100" y="427099"/>
                </a:lnTo>
                <a:lnTo>
                  <a:pt x="215646" y="432815"/>
                </a:lnTo>
                <a:lnTo>
                  <a:pt x="166191" y="427099"/>
                </a:lnTo>
                <a:lnTo>
                  <a:pt x="120798" y="410817"/>
                </a:lnTo>
                <a:lnTo>
                  <a:pt x="80758" y="385269"/>
                </a:lnTo>
                <a:lnTo>
                  <a:pt x="47366" y="351755"/>
                </a:lnTo>
                <a:lnTo>
                  <a:pt x="21913" y="311573"/>
                </a:lnTo>
                <a:lnTo>
                  <a:pt x="5693" y="266024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685915" y="3493361"/>
            <a:ext cx="255904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b="1" spc="-555" dirty="0">
                <a:latin typeface="Times New Roman"/>
                <a:cs typeface="Times New Roman"/>
              </a:rPr>
              <a:t>V</a:t>
            </a:r>
            <a:r>
              <a:rPr sz="2700" spc="-540" baseline="4629" dirty="0">
                <a:latin typeface="Microsoft Sans Serif"/>
                <a:cs typeface="Microsoft Sans Serif"/>
              </a:rPr>
              <a:t>v</a:t>
            </a:r>
            <a:r>
              <a:rPr sz="1800" b="1" spc="-730" dirty="0">
                <a:latin typeface="Times New Roman"/>
                <a:cs typeface="Times New Roman"/>
              </a:rPr>
              <a:t>k</a:t>
            </a:r>
            <a:r>
              <a:rPr sz="1725" spc="-37" baseline="-4830" dirty="0">
                <a:latin typeface="Microsoft Sans Serif"/>
                <a:cs typeface="Microsoft Sans Serif"/>
              </a:rPr>
              <a:t>i</a:t>
            </a:r>
            <a:endParaRPr sz="1725" baseline="-483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086343" y="3422903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216408" y="0"/>
                </a:moveTo>
                <a:lnTo>
                  <a:pt x="166791" y="5693"/>
                </a:lnTo>
                <a:lnTo>
                  <a:pt x="121242" y="21913"/>
                </a:lnTo>
                <a:lnTo>
                  <a:pt x="81060" y="47366"/>
                </a:lnTo>
                <a:lnTo>
                  <a:pt x="47546" y="80758"/>
                </a:lnTo>
                <a:lnTo>
                  <a:pt x="21998" y="120798"/>
                </a:lnTo>
                <a:lnTo>
                  <a:pt x="5716" y="166191"/>
                </a:lnTo>
                <a:lnTo>
                  <a:pt x="0" y="215646"/>
                </a:lnTo>
                <a:lnTo>
                  <a:pt x="5716" y="265100"/>
                </a:lnTo>
                <a:lnTo>
                  <a:pt x="21998" y="310493"/>
                </a:lnTo>
                <a:lnTo>
                  <a:pt x="47546" y="350533"/>
                </a:lnTo>
                <a:lnTo>
                  <a:pt x="81060" y="383925"/>
                </a:lnTo>
                <a:lnTo>
                  <a:pt x="121242" y="409378"/>
                </a:lnTo>
                <a:lnTo>
                  <a:pt x="166791" y="425598"/>
                </a:lnTo>
                <a:lnTo>
                  <a:pt x="216408" y="431292"/>
                </a:lnTo>
                <a:lnTo>
                  <a:pt x="266024" y="425598"/>
                </a:lnTo>
                <a:lnTo>
                  <a:pt x="311573" y="409378"/>
                </a:lnTo>
                <a:lnTo>
                  <a:pt x="351755" y="383925"/>
                </a:lnTo>
                <a:lnTo>
                  <a:pt x="385269" y="350533"/>
                </a:lnTo>
                <a:lnTo>
                  <a:pt x="410817" y="310493"/>
                </a:lnTo>
                <a:lnTo>
                  <a:pt x="427099" y="265100"/>
                </a:lnTo>
                <a:lnTo>
                  <a:pt x="432816" y="215646"/>
                </a:lnTo>
                <a:lnTo>
                  <a:pt x="427099" y="166191"/>
                </a:lnTo>
                <a:lnTo>
                  <a:pt x="410817" y="120798"/>
                </a:lnTo>
                <a:lnTo>
                  <a:pt x="385269" y="80758"/>
                </a:lnTo>
                <a:lnTo>
                  <a:pt x="351755" y="47366"/>
                </a:lnTo>
                <a:lnTo>
                  <a:pt x="311573" y="21913"/>
                </a:lnTo>
                <a:lnTo>
                  <a:pt x="266024" y="5693"/>
                </a:lnTo>
                <a:lnTo>
                  <a:pt x="216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86343" y="3422903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6"/>
                </a:moveTo>
                <a:lnTo>
                  <a:pt x="5716" y="166191"/>
                </a:lnTo>
                <a:lnTo>
                  <a:pt x="21998" y="120798"/>
                </a:lnTo>
                <a:lnTo>
                  <a:pt x="47546" y="80758"/>
                </a:lnTo>
                <a:lnTo>
                  <a:pt x="81060" y="47366"/>
                </a:lnTo>
                <a:lnTo>
                  <a:pt x="121242" y="21913"/>
                </a:lnTo>
                <a:lnTo>
                  <a:pt x="166791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2"/>
                </a:lnTo>
                <a:lnTo>
                  <a:pt x="166791" y="425598"/>
                </a:lnTo>
                <a:lnTo>
                  <a:pt x="121242" y="409378"/>
                </a:lnTo>
                <a:lnTo>
                  <a:pt x="81060" y="383925"/>
                </a:lnTo>
                <a:lnTo>
                  <a:pt x="47546" y="350533"/>
                </a:lnTo>
                <a:lnTo>
                  <a:pt x="21998" y="310493"/>
                </a:lnTo>
                <a:lnTo>
                  <a:pt x="5716" y="265100"/>
                </a:lnTo>
                <a:lnTo>
                  <a:pt x="0" y="21564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113141" y="3464814"/>
            <a:ext cx="315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325" dirty="0">
                <a:latin typeface="Times New Roman"/>
                <a:cs typeface="Times New Roman"/>
              </a:rPr>
              <a:t>V</a:t>
            </a:r>
            <a:r>
              <a:rPr sz="2700" spc="-487" baseline="3086" dirty="0">
                <a:latin typeface="Microsoft Sans Serif"/>
                <a:cs typeface="Microsoft Sans Serif"/>
              </a:rPr>
              <a:t>v</a:t>
            </a:r>
            <a:r>
              <a:rPr sz="2000" b="1" spc="-325" dirty="0">
                <a:latin typeface="Times New Roman"/>
                <a:cs typeface="Times New Roman"/>
              </a:rPr>
              <a:t>i</a:t>
            </a:r>
            <a:r>
              <a:rPr sz="1725" spc="-487" baseline="-7246" dirty="0">
                <a:latin typeface="Microsoft Sans Serif"/>
                <a:cs typeface="Microsoft Sans Serif"/>
              </a:rPr>
              <a:t>j</a:t>
            </a:r>
            <a:endParaRPr sz="1725" baseline="-7246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478315" y="5976393"/>
            <a:ext cx="395605" cy="371475"/>
          </a:xfrm>
          <a:custGeom>
            <a:avLst/>
            <a:gdLst/>
            <a:ahLst/>
            <a:cxnLst/>
            <a:rect l="l" t="t" r="r" b="b"/>
            <a:pathLst>
              <a:path w="395604" h="371475">
                <a:moveTo>
                  <a:pt x="221236" y="0"/>
                </a:moveTo>
                <a:lnTo>
                  <a:pt x="174466" y="0"/>
                </a:lnTo>
                <a:lnTo>
                  <a:pt x="127669" y="12457"/>
                </a:lnTo>
                <a:lnTo>
                  <a:pt x="84212" y="31169"/>
                </a:lnTo>
                <a:lnTo>
                  <a:pt x="50137" y="62986"/>
                </a:lnTo>
                <a:lnTo>
                  <a:pt x="23384" y="100436"/>
                </a:lnTo>
                <a:lnTo>
                  <a:pt x="6681" y="141597"/>
                </a:lnTo>
                <a:lnTo>
                  <a:pt x="0" y="185898"/>
                </a:lnTo>
                <a:lnTo>
                  <a:pt x="6681" y="229576"/>
                </a:lnTo>
                <a:lnTo>
                  <a:pt x="23384" y="270737"/>
                </a:lnTo>
                <a:lnTo>
                  <a:pt x="50138" y="308783"/>
                </a:lnTo>
                <a:lnTo>
                  <a:pt x="84212" y="339978"/>
                </a:lnTo>
                <a:lnTo>
                  <a:pt x="127669" y="358690"/>
                </a:lnTo>
                <a:lnTo>
                  <a:pt x="174466" y="371173"/>
                </a:lnTo>
                <a:lnTo>
                  <a:pt x="221236" y="371173"/>
                </a:lnTo>
                <a:lnTo>
                  <a:pt x="268033" y="358690"/>
                </a:lnTo>
                <a:lnTo>
                  <a:pt x="311490" y="339978"/>
                </a:lnTo>
                <a:lnTo>
                  <a:pt x="344896" y="308783"/>
                </a:lnTo>
                <a:lnTo>
                  <a:pt x="371650" y="270737"/>
                </a:lnTo>
                <a:lnTo>
                  <a:pt x="388353" y="229576"/>
                </a:lnTo>
                <a:lnTo>
                  <a:pt x="395034" y="185898"/>
                </a:lnTo>
                <a:lnTo>
                  <a:pt x="388353" y="141597"/>
                </a:lnTo>
                <a:lnTo>
                  <a:pt x="371649" y="100436"/>
                </a:lnTo>
                <a:lnTo>
                  <a:pt x="344896" y="62986"/>
                </a:lnTo>
                <a:lnTo>
                  <a:pt x="311489" y="31169"/>
                </a:lnTo>
                <a:lnTo>
                  <a:pt x="268033" y="12457"/>
                </a:lnTo>
                <a:lnTo>
                  <a:pt x="221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78315" y="5976393"/>
            <a:ext cx="395605" cy="371475"/>
          </a:xfrm>
          <a:custGeom>
            <a:avLst/>
            <a:gdLst/>
            <a:ahLst/>
            <a:cxnLst/>
            <a:rect l="l" t="t" r="r" b="b"/>
            <a:pathLst>
              <a:path w="395604" h="371475">
                <a:moveTo>
                  <a:pt x="395034" y="185898"/>
                </a:moveTo>
                <a:lnTo>
                  <a:pt x="388353" y="141597"/>
                </a:lnTo>
                <a:lnTo>
                  <a:pt x="371649" y="100436"/>
                </a:lnTo>
                <a:lnTo>
                  <a:pt x="344896" y="62986"/>
                </a:lnTo>
                <a:lnTo>
                  <a:pt x="311489" y="31169"/>
                </a:lnTo>
                <a:lnTo>
                  <a:pt x="268033" y="12457"/>
                </a:lnTo>
                <a:lnTo>
                  <a:pt x="221236" y="0"/>
                </a:lnTo>
                <a:lnTo>
                  <a:pt x="174466" y="0"/>
                </a:lnTo>
                <a:lnTo>
                  <a:pt x="127669" y="12457"/>
                </a:lnTo>
                <a:lnTo>
                  <a:pt x="84212" y="31169"/>
                </a:lnTo>
                <a:lnTo>
                  <a:pt x="50137" y="62986"/>
                </a:lnTo>
                <a:lnTo>
                  <a:pt x="23384" y="100436"/>
                </a:lnTo>
                <a:lnTo>
                  <a:pt x="6681" y="141597"/>
                </a:lnTo>
                <a:lnTo>
                  <a:pt x="0" y="185898"/>
                </a:lnTo>
                <a:lnTo>
                  <a:pt x="6681" y="229576"/>
                </a:lnTo>
                <a:lnTo>
                  <a:pt x="23384" y="270737"/>
                </a:lnTo>
                <a:lnTo>
                  <a:pt x="50138" y="308783"/>
                </a:lnTo>
                <a:lnTo>
                  <a:pt x="84212" y="339978"/>
                </a:lnTo>
                <a:lnTo>
                  <a:pt x="127669" y="358690"/>
                </a:lnTo>
                <a:lnTo>
                  <a:pt x="174466" y="371173"/>
                </a:lnTo>
                <a:lnTo>
                  <a:pt x="221236" y="371173"/>
                </a:lnTo>
                <a:lnTo>
                  <a:pt x="268033" y="358690"/>
                </a:lnTo>
                <a:lnTo>
                  <a:pt x="311490" y="339978"/>
                </a:lnTo>
                <a:lnTo>
                  <a:pt x="344896" y="308783"/>
                </a:lnTo>
                <a:lnTo>
                  <a:pt x="371650" y="270737"/>
                </a:lnTo>
                <a:lnTo>
                  <a:pt x="388353" y="229576"/>
                </a:lnTo>
                <a:lnTo>
                  <a:pt x="395034" y="185898"/>
                </a:lnTo>
                <a:close/>
              </a:path>
            </a:pathLst>
          </a:custGeom>
          <a:ln w="19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78314" y="4713191"/>
            <a:ext cx="395605" cy="368935"/>
          </a:xfrm>
          <a:custGeom>
            <a:avLst/>
            <a:gdLst/>
            <a:ahLst/>
            <a:cxnLst/>
            <a:rect l="l" t="t" r="r" b="b"/>
            <a:pathLst>
              <a:path w="395604" h="368935">
                <a:moveTo>
                  <a:pt x="221236" y="0"/>
                </a:moveTo>
                <a:lnTo>
                  <a:pt x="174466" y="0"/>
                </a:lnTo>
                <a:lnTo>
                  <a:pt x="127669" y="9342"/>
                </a:lnTo>
                <a:lnTo>
                  <a:pt x="84212" y="31817"/>
                </a:lnTo>
                <a:lnTo>
                  <a:pt x="50137" y="59872"/>
                </a:lnTo>
                <a:lnTo>
                  <a:pt x="23384" y="97944"/>
                </a:lnTo>
                <a:lnTo>
                  <a:pt x="6681" y="138482"/>
                </a:lnTo>
                <a:lnTo>
                  <a:pt x="0" y="182757"/>
                </a:lnTo>
                <a:lnTo>
                  <a:pt x="6681" y="230173"/>
                </a:lnTo>
                <a:lnTo>
                  <a:pt x="23384" y="270737"/>
                </a:lnTo>
                <a:lnTo>
                  <a:pt x="50138" y="308783"/>
                </a:lnTo>
                <a:lnTo>
                  <a:pt x="84212" y="336838"/>
                </a:lnTo>
                <a:lnTo>
                  <a:pt x="127669" y="359313"/>
                </a:lnTo>
                <a:lnTo>
                  <a:pt x="174466" y="368656"/>
                </a:lnTo>
                <a:lnTo>
                  <a:pt x="221236" y="368656"/>
                </a:lnTo>
                <a:lnTo>
                  <a:pt x="268033" y="359313"/>
                </a:lnTo>
                <a:lnTo>
                  <a:pt x="311490" y="336838"/>
                </a:lnTo>
                <a:lnTo>
                  <a:pt x="344896" y="308783"/>
                </a:lnTo>
                <a:lnTo>
                  <a:pt x="371650" y="270737"/>
                </a:lnTo>
                <a:lnTo>
                  <a:pt x="388353" y="230173"/>
                </a:lnTo>
                <a:lnTo>
                  <a:pt x="395034" y="182757"/>
                </a:lnTo>
                <a:lnTo>
                  <a:pt x="388353" y="138482"/>
                </a:lnTo>
                <a:lnTo>
                  <a:pt x="371649" y="97944"/>
                </a:lnTo>
                <a:lnTo>
                  <a:pt x="344896" y="59872"/>
                </a:lnTo>
                <a:lnTo>
                  <a:pt x="311489" y="31817"/>
                </a:lnTo>
                <a:lnTo>
                  <a:pt x="268033" y="9342"/>
                </a:lnTo>
                <a:lnTo>
                  <a:pt x="221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78314" y="4713191"/>
            <a:ext cx="395605" cy="368935"/>
          </a:xfrm>
          <a:custGeom>
            <a:avLst/>
            <a:gdLst/>
            <a:ahLst/>
            <a:cxnLst/>
            <a:rect l="l" t="t" r="r" b="b"/>
            <a:pathLst>
              <a:path w="395604" h="368935">
                <a:moveTo>
                  <a:pt x="395034" y="182757"/>
                </a:moveTo>
                <a:lnTo>
                  <a:pt x="388353" y="138482"/>
                </a:lnTo>
                <a:lnTo>
                  <a:pt x="371649" y="97944"/>
                </a:lnTo>
                <a:lnTo>
                  <a:pt x="344896" y="59872"/>
                </a:lnTo>
                <a:lnTo>
                  <a:pt x="311489" y="31817"/>
                </a:lnTo>
                <a:lnTo>
                  <a:pt x="268033" y="9342"/>
                </a:lnTo>
                <a:lnTo>
                  <a:pt x="221236" y="0"/>
                </a:lnTo>
                <a:lnTo>
                  <a:pt x="174466" y="0"/>
                </a:lnTo>
                <a:lnTo>
                  <a:pt x="127669" y="9342"/>
                </a:lnTo>
                <a:lnTo>
                  <a:pt x="84212" y="31817"/>
                </a:lnTo>
                <a:lnTo>
                  <a:pt x="50137" y="59872"/>
                </a:lnTo>
                <a:lnTo>
                  <a:pt x="23384" y="97944"/>
                </a:lnTo>
                <a:lnTo>
                  <a:pt x="6681" y="138482"/>
                </a:lnTo>
                <a:lnTo>
                  <a:pt x="0" y="182757"/>
                </a:lnTo>
                <a:lnTo>
                  <a:pt x="6681" y="230173"/>
                </a:lnTo>
                <a:lnTo>
                  <a:pt x="23384" y="270737"/>
                </a:lnTo>
                <a:lnTo>
                  <a:pt x="50138" y="308783"/>
                </a:lnTo>
                <a:lnTo>
                  <a:pt x="84212" y="336838"/>
                </a:lnTo>
                <a:lnTo>
                  <a:pt x="127669" y="359313"/>
                </a:lnTo>
                <a:lnTo>
                  <a:pt x="174466" y="368656"/>
                </a:lnTo>
                <a:lnTo>
                  <a:pt x="221236" y="368656"/>
                </a:lnTo>
                <a:lnTo>
                  <a:pt x="268033" y="359313"/>
                </a:lnTo>
                <a:lnTo>
                  <a:pt x="311490" y="336838"/>
                </a:lnTo>
                <a:lnTo>
                  <a:pt x="344896" y="308783"/>
                </a:lnTo>
                <a:lnTo>
                  <a:pt x="371650" y="270737"/>
                </a:lnTo>
                <a:lnTo>
                  <a:pt x="388353" y="230173"/>
                </a:lnTo>
                <a:lnTo>
                  <a:pt x="395034" y="182757"/>
                </a:lnTo>
                <a:close/>
              </a:path>
            </a:pathLst>
          </a:custGeom>
          <a:ln w="19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53067" y="5308309"/>
            <a:ext cx="395605" cy="368935"/>
          </a:xfrm>
          <a:custGeom>
            <a:avLst/>
            <a:gdLst/>
            <a:ahLst/>
            <a:cxnLst/>
            <a:rect l="l" t="t" r="r" b="b"/>
            <a:pathLst>
              <a:path w="395604" h="368935">
                <a:moveTo>
                  <a:pt x="221263" y="0"/>
                </a:moveTo>
                <a:lnTo>
                  <a:pt x="174466" y="0"/>
                </a:lnTo>
                <a:lnTo>
                  <a:pt x="127697" y="9342"/>
                </a:lnTo>
                <a:lnTo>
                  <a:pt x="84240" y="31791"/>
                </a:lnTo>
                <a:lnTo>
                  <a:pt x="50806" y="59872"/>
                </a:lnTo>
                <a:lnTo>
                  <a:pt x="23412" y="97919"/>
                </a:lnTo>
                <a:lnTo>
                  <a:pt x="3340" y="138482"/>
                </a:lnTo>
                <a:lnTo>
                  <a:pt x="0" y="182757"/>
                </a:lnTo>
                <a:lnTo>
                  <a:pt x="3340" y="230173"/>
                </a:lnTo>
                <a:lnTo>
                  <a:pt x="23412" y="271334"/>
                </a:lnTo>
                <a:lnTo>
                  <a:pt x="50806" y="308783"/>
                </a:lnTo>
                <a:lnTo>
                  <a:pt x="84240" y="337461"/>
                </a:lnTo>
                <a:lnTo>
                  <a:pt x="127697" y="359313"/>
                </a:lnTo>
                <a:lnTo>
                  <a:pt x="174466" y="368656"/>
                </a:lnTo>
                <a:lnTo>
                  <a:pt x="221264" y="368656"/>
                </a:lnTo>
                <a:lnTo>
                  <a:pt x="268061" y="359313"/>
                </a:lnTo>
                <a:lnTo>
                  <a:pt x="308149" y="337461"/>
                </a:lnTo>
                <a:lnTo>
                  <a:pt x="344924" y="308783"/>
                </a:lnTo>
                <a:lnTo>
                  <a:pt x="371650" y="271334"/>
                </a:lnTo>
                <a:lnTo>
                  <a:pt x="388381" y="230173"/>
                </a:lnTo>
                <a:lnTo>
                  <a:pt x="395062" y="182757"/>
                </a:lnTo>
                <a:lnTo>
                  <a:pt x="388381" y="138482"/>
                </a:lnTo>
                <a:lnTo>
                  <a:pt x="371649" y="97919"/>
                </a:lnTo>
                <a:lnTo>
                  <a:pt x="344924" y="59872"/>
                </a:lnTo>
                <a:lnTo>
                  <a:pt x="308149" y="31791"/>
                </a:lnTo>
                <a:lnTo>
                  <a:pt x="268061" y="9342"/>
                </a:lnTo>
                <a:lnTo>
                  <a:pt x="22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53067" y="5308309"/>
            <a:ext cx="395605" cy="368935"/>
          </a:xfrm>
          <a:custGeom>
            <a:avLst/>
            <a:gdLst/>
            <a:ahLst/>
            <a:cxnLst/>
            <a:rect l="l" t="t" r="r" b="b"/>
            <a:pathLst>
              <a:path w="395604" h="368935">
                <a:moveTo>
                  <a:pt x="395062" y="182757"/>
                </a:moveTo>
                <a:lnTo>
                  <a:pt x="388381" y="138482"/>
                </a:lnTo>
                <a:lnTo>
                  <a:pt x="371649" y="97919"/>
                </a:lnTo>
                <a:lnTo>
                  <a:pt x="344924" y="59872"/>
                </a:lnTo>
                <a:lnTo>
                  <a:pt x="308149" y="31791"/>
                </a:lnTo>
                <a:lnTo>
                  <a:pt x="268061" y="9342"/>
                </a:lnTo>
                <a:lnTo>
                  <a:pt x="221263" y="0"/>
                </a:lnTo>
                <a:lnTo>
                  <a:pt x="174466" y="0"/>
                </a:lnTo>
                <a:lnTo>
                  <a:pt x="127697" y="9342"/>
                </a:lnTo>
                <a:lnTo>
                  <a:pt x="84240" y="31791"/>
                </a:lnTo>
                <a:lnTo>
                  <a:pt x="50806" y="59872"/>
                </a:lnTo>
                <a:lnTo>
                  <a:pt x="23412" y="97919"/>
                </a:lnTo>
                <a:lnTo>
                  <a:pt x="3340" y="138482"/>
                </a:lnTo>
                <a:lnTo>
                  <a:pt x="0" y="182757"/>
                </a:lnTo>
                <a:lnTo>
                  <a:pt x="3340" y="230173"/>
                </a:lnTo>
                <a:lnTo>
                  <a:pt x="23412" y="271333"/>
                </a:lnTo>
                <a:lnTo>
                  <a:pt x="50806" y="308783"/>
                </a:lnTo>
                <a:lnTo>
                  <a:pt x="84240" y="337461"/>
                </a:lnTo>
                <a:lnTo>
                  <a:pt x="127697" y="359313"/>
                </a:lnTo>
                <a:lnTo>
                  <a:pt x="174466" y="368656"/>
                </a:lnTo>
                <a:lnTo>
                  <a:pt x="221264" y="368656"/>
                </a:lnTo>
                <a:lnTo>
                  <a:pt x="268061" y="359313"/>
                </a:lnTo>
                <a:lnTo>
                  <a:pt x="308149" y="337461"/>
                </a:lnTo>
                <a:lnTo>
                  <a:pt x="344924" y="308783"/>
                </a:lnTo>
                <a:lnTo>
                  <a:pt x="371650" y="271333"/>
                </a:lnTo>
                <a:lnTo>
                  <a:pt x="388381" y="230173"/>
                </a:lnTo>
                <a:lnTo>
                  <a:pt x="395062" y="182757"/>
                </a:lnTo>
                <a:close/>
              </a:path>
            </a:pathLst>
          </a:custGeom>
          <a:ln w="19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8129" y="5491067"/>
            <a:ext cx="1185545" cy="0"/>
          </a:xfrm>
          <a:custGeom>
            <a:avLst/>
            <a:gdLst/>
            <a:ahLst/>
            <a:cxnLst/>
            <a:rect l="l" t="t" r="r" b="b"/>
            <a:pathLst>
              <a:path w="1185545">
                <a:moveTo>
                  <a:pt x="1185104" y="0"/>
                </a:moveTo>
                <a:lnTo>
                  <a:pt x="0" y="0"/>
                </a:lnTo>
              </a:path>
            </a:pathLst>
          </a:custGeom>
          <a:ln w="12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50946" y="4883492"/>
            <a:ext cx="1027430" cy="422275"/>
          </a:xfrm>
          <a:custGeom>
            <a:avLst/>
            <a:gdLst/>
            <a:ahLst/>
            <a:cxnLst/>
            <a:rect l="l" t="t" r="r" b="b"/>
            <a:pathLst>
              <a:path w="1027429" h="422275">
                <a:moveTo>
                  <a:pt x="0" y="421677"/>
                </a:moveTo>
                <a:lnTo>
                  <a:pt x="20044" y="374910"/>
                </a:lnTo>
                <a:lnTo>
                  <a:pt x="43428" y="330609"/>
                </a:lnTo>
                <a:lnTo>
                  <a:pt x="66841" y="289448"/>
                </a:lnTo>
                <a:lnTo>
                  <a:pt x="90225" y="248885"/>
                </a:lnTo>
                <a:lnTo>
                  <a:pt x="120319" y="213952"/>
                </a:lnTo>
                <a:lnTo>
                  <a:pt x="147045" y="182757"/>
                </a:lnTo>
                <a:lnTo>
                  <a:pt x="177111" y="150966"/>
                </a:lnTo>
                <a:lnTo>
                  <a:pt x="210545" y="125999"/>
                </a:lnTo>
                <a:lnTo>
                  <a:pt x="243952" y="100436"/>
                </a:lnTo>
                <a:lnTo>
                  <a:pt x="278055" y="81724"/>
                </a:lnTo>
                <a:lnTo>
                  <a:pt x="318171" y="66127"/>
                </a:lnTo>
                <a:lnTo>
                  <a:pt x="354918" y="50529"/>
                </a:lnTo>
                <a:lnTo>
                  <a:pt x="411737" y="34309"/>
                </a:lnTo>
                <a:lnTo>
                  <a:pt x="471897" y="21826"/>
                </a:lnTo>
                <a:lnTo>
                  <a:pt x="535398" y="12457"/>
                </a:lnTo>
                <a:lnTo>
                  <a:pt x="605580" y="6228"/>
                </a:lnTo>
                <a:lnTo>
                  <a:pt x="679771" y="3114"/>
                </a:lnTo>
                <a:lnTo>
                  <a:pt x="760003" y="0"/>
                </a:lnTo>
                <a:lnTo>
                  <a:pt x="843547" y="3114"/>
                </a:lnTo>
                <a:lnTo>
                  <a:pt x="933773" y="6228"/>
                </a:lnTo>
                <a:lnTo>
                  <a:pt x="1027368" y="12457"/>
                </a:lnTo>
              </a:path>
            </a:pathLst>
          </a:custGeom>
          <a:ln w="12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50946" y="5676965"/>
            <a:ext cx="1027430" cy="485775"/>
          </a:xfrm>
          <a:custGeom>
            <a:avLst/>
            <a:gdLst/>
            <a:ahLst/>
            <a:cxnLst/>
            <a:rect l="l" t="t" r="r" b="b"/>
            <a:pathLst>
              <a:path w="1027429" h="485775">
                <a:moveTo>
                  <a:pt x="0" y="0"/>
                </a:moveTo>
                <a:lnTo>
                  <a:pt x="20044" y="50529"/>
                </a:lnTo>
                <a:lnTo>
                  <a:pt x="43428" y="94830"/>
                </a:lnTo>
                <a:lnTo>
                  <a:pt x="66841" y="138482"/>
                </a:lnTo>
                <a:lnTo>
                  <a:pt x="93566" y="176529"/>
                </a:lnTo>
                <a:lnTo>
                  <a:pt x="120320" y="213978"/>
                </a:lnTo>
                <a:lnTo>
                  <a:pt x="150386" y="245796"/>
                </a:lnTo>
                <a:lnTo>
                  <a:pt x="183820" y="276965"/>
                </a:lnTo>
                <a:lnTo>
                  <a:pt x="217227" y="305669"/>
                </a:lnTo>
                <a:lnTo>
                  <a:pt x="250662" y="330609"/>
                </a:lnTo>
                <a:lnTo>
                  <a:pt x="288077" y="353084"/>
                </a:lnTo>
                <a:lnTo>
                  <a:pt x="328193" y="371796"/>
                </a:lnTo>
                <a:lnTo>
                  <a:pt x="368281" y="390508"/>
                </a:lnTo>
                <a:lnTo>
                  <a:pt x="425100" y="409219"/>
                </a:lnTo>
                <a:lnTo>
                  <a:pt x="488601" y="425440"/>
                </a:lnTo>
                <a:lnTo>
                  <a:pt x="552102" y="441037"/>
                </a:lnTo>
                <a:lnTo>
                  <a:pt x="622284" y="453520"/>
                </a:lnTo>
                <a:lnTo>
                  <a:pt x="696502" y="462863"/>
                </a:lnTo>
                <a:lnTo>
                  <a:pt x="773366" y="472232"/>
                </a:lnTo>
                <a:lnTo>
                  <a:pt x="853570" y="479084"/>
                </a:lnTo>
                <a:lnTo>
                  <a:pt x="937115" y="482198"/>
                </a:lnTo>
                <a:lnTo>
                  <a:pt x="1027368" y="485338"/>
                </a:lnTo>
              </a:path>
            </a:pathLst>
          </a:custGeom>
          <a:ln w="12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 rot="16080000">
            <a:off x="6959398" y="5127897"/>
            <a:ext cx="309542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sz="1750" spc="-95" dirty="0">
                <a:latin typeface="Times New Roman"/>
                <a:cs typeface="Times New Roman"/>
              </a:rPr>
              <a:t>…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94954" y="5642439"/>
            <a:ext cx="276225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750" dirty="0">
                <a:latin typeface="Times New Roman"/>
                <a:cs typeface="Times New Roman"/>
              </a:rPr>
              <a:t>…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833233" y="5308309"/>
            <a:ext cx="395605" cy="368935"/>
          </a:xfrm>
          <a:custGeom>
            <a:avLst/>
            <a:gdLst/>
            <a:ahLst/>
            <a:cxnLst/>
            <a:rect l="l" t="t" r="r" b="b"/>
            <a:pathLst>
              <a:path w="395604" h="368935">
                <a:moveTo>
                  <a:pt x="221263" y="0"/>
                </a:moveTo>
                <a:lnTo>
                  <a:pt x="174466" y="0"/>
                </a:lnTo>
                <a:lnTo>
                  <a:pt x="127669" y="9342"/>
                </a:lnTo>
                <a:lnTo>
                  <a:pt x="86913" y="31791"/>
                </a:lnTo>
                <a:lnTo>
                  <a:pt x="50137" y="59872"/>
                </a:lnTo>
                <a:lnTo>
                  <a:pt x="23412" y="97919"/>
                </a:lnTo>
                <a:lnTo>
                  <a:pt x="6709" y="138482"/>
                </a:lnTo>
                <a:lnTo>
                  <a:pt x="0" y="182757"/>
                </a:lnTo>
                <a:lnTo>
                  <a:pt x="6709" y="230173"/>
                </a:lnTo>
                <a:lnTo>
                  <a:pt x="23412" y="271334"/>
                </a:lnTo>
                <a:lnTo>
                  <a:pt x="50138" y="308783"/>
                </a:lnTo>
                <a:lnTo>
                  <a:pt x="86913" y="337461"/>
                </a:lnTo>
                <a:lnTo>
                  <a:pt x="127669" y="359313"/>
                </a:lnTo>
                <a:lnTo>
                  <a:pt x="174466" y="368656"/>
                </a:lnTo>
                <a:lnTo>
                  <a:pt x="221264" y="368656"/>
                </a:lnTo>
                <a:lnTo>
                  <a:pt x="268061" y="359313"/>
                </a:lnTo>
                <a:lnTo>
                  <a:pt x="311490" y="337461"/>
                </a:lnTo>
                <a:lnTo>
                  <a:pt x="344924" y="308783"/>
                </a:lnTo>
                <a:lnTo>
                  <a:pt x="374990" y="271334"/>
                </a:lnTo>
                <a:lnTo>
                  <a:pt x="391721" y="230173"/>
                </a:lnTo>
                <a:lnTo>
                  <a:pt x="395062" y="182757"/>
                </a:lnTo>
                <a:lnTo>
                  <a:pt x="391721" y="138482"/>
                </a:lnTo>
                <a:lnTo>
                  <a:pt x="374990" y="97919"/>
                </a:lnTo>
                <a:lnTo>
                  <a:pt x="344924" y="59872"/>
                </a:lnTo>
                <a:lnTo>
                  <a:pt x="311489" y="31791"/>
                </a:lnTo>
                <a:lnTo>
                  <a:pt x="268061" y="9342"/>
                </a:lnTo>
                <a:lnTo>
                  <a:pt x="22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33233" y="5308309"/>
            <a:ext cx="395605" cy="368935"/>
          </a:xfrm>
          <a:custGeom>
            <a:avLst/>
            <a:gdLst/>
            <a:ahLst/>
            <a:cxnLst/>
            <a:rect l="l" t="t" r="r" b="b"/>
            <a:pathLst>
              <a:path w="395604" h="368935">
                <a:moveTo>
                  <a:pt x="395062" y="182757"/>
                </a:moveTo>
                <a:lnTo>
                  <a:pt x="391721" y="138482"/>
                </a:lnTo>
                <a:lnTo>
                  <a:pt x="374990" y="97919"/>
                </a:lnTo>
                <a:lnTo>
                  <a:pt x="344924" y="59872"/>
                </a:lnTo>
                <a:lnTo>
                  <a:pt x="311489" y="31791"/>
                </a:lnTo>
                <a:lnTo>
                  <a:pt x="268061" y="9342"/>
                </a:lnTo>
                <a:lnTo>
                  <a:pt x="221263" y="0"/>
                </a:lnTo>
                <a:lnTo>
                  <a:pt x="174466" y="0"/>
                </a:lnTo>
                <a:lnTo>
                  <a:pt x="127669" y="9342"/>
                </a:lnTo>
                <a:lnTo>
                  <a:pt x="86913" y="31791"/>
                </a:lnTo>
                <a:lnTo>
                  <a:pt x="50137" y="59872"/>
                </a:lnTo>
                <a:lnTo>
                  <a:pt x="23412" y="97919"/>
                </a:lnTo>
                <a:lnTo>
                  <a:pt x="6709" y="138482"/>
                </a:lnTo>
                <a:lnTo>
                  <a:pt x="0" y="182757"/>
                </a:lnTo>
                <a:lnTo>
                  <a:pt x="6709" y="230173"/>
                </a:lnTo>
                <a:lnTo>
                  <a:pt x="23412" y="271333"/>
                </a:lnTo>
                <a:lnTo>
                  <a:pt x="50138" y="308783"/>
                </a:lnTo>
                <a:lnTo>
                  <a:pt x="86913" y="337461"/>
                </a:lnTo>
                <a:lnTo>
                  <a:pt x="127669" y="359313"/>
                </a:lnTo>
                <a:lnTo>
                  <a:pt x="174466" y="368656"/>
                </a:lnTo>
                <a:lnTo>
                  <a:pt x="221264" y="368656"/>
                </a:lnTo>
                <a:lnTo>
                  <a:pt x="268061" y="359313"/>
                </a:lnTo>
                <a:lnTo>
                  <a:pt x="311490" y="337461"/>
                </a:lnTo>
                <a:lnTo>
                  <a:pt x="344924" y="308783"/>
                </a:lnTo>
                <a:lnTo>
                  <a:pt x="374990" y="271333"/>
                </a:lnTo>
                <a:lnTo>
                  <a:pt x="391721" y="230173"/>
                </a:lnTo>
                <a:lnTo>
                  <a:pt x="395062" y="182757"/>
                </a:lnTo>
                <a:close/>
              </a:path>
            </a:pathLst>
          </a:custGeom>
          <a:ln w="19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26225" y="5453615"/>
            <a:ext cx="210150" cy="786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57919" y="6108628"/>
            <a:ext cx="216856" cy="786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67964" y="4842301"/>
            <a:ext cx="213493" cy="81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27264" y="5280659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216408" y="0"/>
                </a:moveTo>
                <a:lnTo>
                  <a:pt x="166791" y="5693"/>
                </a:lnTo>
                <a:lnTo>
                  <a:pt x="121242" y="21913"/>
                </a:lnTo>
                <a:lnTo>
                  <a:pt x="81060" y="47366"/>
                </a:lnTo>
                <a:lnTo>
                  <a:pt x="47546" y="80758"/>
                </a:lnTo>
                <a:lnTo>
                  <a:pt x="21998" y="120798"/>
                </a:lnTo>
                <a:lnTo>
                  <a:pt x="5716" y="166191"/>
                </a:lnTo>
                <a:lnTo>
                  <a:pt x="0" y="215645"/>
                </a:lnTo>
                <a:lnTo>
                  <a:pt x="5716" y="265092"/>
                </a:lnTo>
                <a:lnTo>
                  <a:pt x="21998" y="310482"/>
                </a:lnTo>
                <a:lnTo>
                  <a:pt x="47546" y="350522"/>
                </a:lnTo>
                <a:lnTo>
                  <a:pt x="81060" y="383917"/>
                </a:lnTo>
                <a:lnTo>
                  <a:pt x="121242" y="409373"/>
                </a:lnTo>
                <a:lnTo>
                  <a:pt x="166791" y="425596"/>
                </a:lnTo>
                <a:lnTo>
                  <a:pt x="216408" y="431291"/>
                </a:lnTo>
                <a:lnTo>
                  <a:pt x="266024" y="425596"/>
                </a:lnTo>
                <a:lnTo>
                  <a:pt x="311573" y="409373"/>
                </a:lnTo>
                <a:lnTo>
                  <a:pt x="351755" y="383917"/>
                </a:lnTo>
                <a:lnTo>
                  <a:pt x="385269" y="350522"/>
                </a:lnTo>
                <a:lnTo>
                  <a:pt x="410817" y="310482"/>
                </a:lnTo>
                <a:lnTo>
                  <a:pt x="427099" y="265092"/>
                </a:lnTo>
                <a:lnTo>
                  <a:pt x="432816" y="215645"/>
                </a:lnTo>
                <a:lnTo>
                  <a:pt x="427099" y="166191"/>
                </a:lnTo>
                <a:lnTo>
                  <a:pt x="410817" y="120798"/>
                </a:lnTo>
                <a:lnTo>
                  <a:pt x="385269" y="80758"/>
                </a:lnTo>
                <a:lnTo>
                  <a:pt x="351755" y="47366"/>
                </a:lnTo>
                <a:lnTo>
                  <a:pt x="311573" y="21913"/>
                </a:lnTo>
                <a:lnTo>
                  <a:pt x="266024" y="5693"/>
                </a:lnTo>
                <a:lnTo>
                  <a:pt x="216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27264" y="5280659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5"/>
                </a:moveTo>
                <a:lnTo>
                  <a:pt x="5716" y="166191"/>
                </a:lnTo>
                <a:lnTo>
                  <a:pt x="21998" y="120798"/>
                </a:lnTo>
                <a:lnTo>
                  <a:pt x="47546" y="80758"/>
                </a:lnTo>
                <a:lnTo>
                  <a:pt x="81060" y="47366"/>
                </a:lnTo>
                <a:lnTo>
                  <a:pt x="121242" y="21913"/>
                </a:lnTo>
                <a:lnTo>
                  <a:pt x="166791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5"/>
                </a:lnTo>
                <a:lnTo>
                  <a:pt x="427099" y="265092"/>
                </a:lnTo>
                <a:lnTo>
                  <a:pt x="410817" y="310482"/>
                </a:lnTo>
                <a:lnTo>
                  <a:pt x="385269" y="350522"/>
                </a:lnTo>
                <a:lnTo>
                  <a:pt x="351755" y="383917"/>
                </a:lnTo>
                <a:lnTo>
                  <a:pt x="311573" y="409373"/>
                </a:lnTo>
                <a:lnTo>
                  <a:pt x="266024" y="425596"/>
                </a:lnTo>
                <a:lnTo>
                  <a:pt x="216408" y="431291"/>
                </a:lnTo>
                <a:lnTo>
                  <a:pt x="166791" y="425596"/>
                </a:lnTo>
                <a:lnTo>
                  <a:pt x="121242" y="409373"/>
                </a:lnTo>
                <a:lnTo>
                  <a:pt x="81060" y="383917"/>
                </a:lnTo>
                <a:lnTo>
                  <a:pt x="47546" y="350522"/>
                </a:lnTo>
                <a:lnTo>
                  <a:pt x="21998" y="310482"/>
                </a:lnTo>
                <a:lnTo>
                  <a:pt x="5716" y="265092"/>
                </a:lnTo>
                <a:lnTo>
                  <a:pt x="0" y="21564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854442" y="5323789"/>
            <a:ext cx="293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430" dirty="0">
                <a:latin typeface="Times New Roman"/>
                <a:cs typeface="Times New Roman"/>
              </a:rPr>
              <a:t>V</a:t>
            </a:r>
            <a:r>
              <a:rPr sz="2475" spc="-644" baseline="3367" dirty="0">
                <a:latin typeface="Times New Roman"/>
                <a:cs typeface="Times New Roman"/>
              </a:rPr>
              <a:t>v</a:t>
            </a:r>
            <a:r>
              <a:rPr sz="1800" b="1" spc="-430" dirty="0">
                <a:latin typeface="Times New Roman"/>
                <a:cs typeface="Times New Roman"/>
              </a:rPr>
              <a:t>k</a:t>
            </a:r>
            <a:r>
              <a:rPr sz="1575" spc="-644" baseline="-26455" dirty="0">
                <a:latin typeface="Times New Roman"/>
                <a:cs typeface="Times New Roman"/>
              </a:rPr>
              <a:t>j</a:t>
            </a:r>
            <a:endParaRPr sz="1575" baseline="-26455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227064" y="5266944"/>
            <a:ext cx="434340" cy="433070"/>
          </a:xfrm>
          <a:custGeom>
            <a:avLst/>
            <a:gdLst/>
            <a:ahLst/>
            <a:cxnLst/>
            <a:rect l="l" t="t" r="r" b="b"/>
            <a:pathLst>
              <a:path w="434340" h="433070">
                <a:moveTo>
                  <a:pt x="217170" y="0"/>
                </a:moveTo>
                <a:lnTo>
                  <a:pt x="167391" y="5716"/>
                </a:lnTo>
                <a:lnTo>
                  <a:pt x="121686" y="21998"/>
                </a:lnTo>
                <a:lnTo>
                  <a:pt x="81362" y="47546"/>
                </a:lnTo>
                <a:lnTo>
                  <a:pt x="47726" y="81060"/>
                </a:lnTo>
                <a:lnTo>
                  <a:pt x="22082" y="121242"/>
                </a:lnTo>
                <a:lnTo>
                  <a:pt x="5738" y="166791"/>
                </a:lnTo>
                <a:lnTo>
                  <a:pt x="0" y="216407"/>
                </a:lnTo>
                <a:lnTo>
                  <a:pt x="5738" y="266028"/>
                </a:lnTo>
                <a:lnTo>
                  <a:pt x="22082" y="311579"/>
                </a:lnTo>
                <a:lnTo>
                  <a:pt x="47726" y="351760"/>
                </a:lnTo>
                <a:lnTo>
                  <a:pt x="81362" y="385273"/>
                </a:lnTo>
                <a:lnTo>
                  <a:pt x="121686" y="410820"/>
                </a:lnTo>
                <a:lnTo>
                  <a:pt x="167391" y="427100"/>
                </a:lnTo>
                <a:lnTo>
                  <a:pt x="217170" y="432815"/>
                </a:lnTo>
                <a:lnTo>
                  <a:pt x="266948" y="427100"/>
                </a:lnTo>
                <a:lnTo>
                  <a:pt x="312653" y="410820"/>
                </a:lnTo>
                <a:lnTo>
                  <a:pt x="352977" y="385273"/>
                </a:lnTo>
                <a:lnTo>
                  <a:pt x="386613" y="351760"/>
                </a:lnTo>
                <a:lnTo>
                  <a:pt x="412257" y="311579"/>
                </a:lnTo>
                <a:lnTo>
                  <a:pt x="428601" y="266028"/>
                </a:lnTo>
                <a:lnTo>
                  <a:pt x="434340" y="216407"/>
                </a:lnTo>
                <a:lnTo>
                  <a:pt x="428601" y="166791"/>
                </a:lnTo>
                <a:lnTo>
                  <a:pt x="412257" y="121242"/>
                </a:lnTo>
                <a:lnTo>
                  <a:pt x="386613" y="81060"/>
                </a:lnTo>
                <a:lnTo>
                  <a:pt x="352977" y="47546"/>
                </a:lnTo>
                <a:lnTo>
                  <a:pt x="312653" y="21998"/>
                </a:lnTo>
                <a:lnTo>
                  <a:pt x="266948" y="5716"/>
                </a:lnTo>
                <a:lnTo>
                  <a:pt x="217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27064" y="5266944"/>
            <a:ext cx="434340" cy="433070"/>
          </a:xfrm>
          <a:custGeom>
            <a:avLst/>
            <a:gdLst/>
            <a:ahLst/>
            <a:cxnLst/>
            <a:rect l="l" t="t" r="r" b="b"/>
            <a:pathLst>
              <a:path w="434340" h="433070">
                <a:moveTo>
                  <a:pt x="0" y="216407"/>
                </a:moveTo>
                <a:lnTo>
                  <a:pt x="5738" y="166791"/>
                </a:lnTo>
                <a:lnTo>
                  <a:pt x="22082" y="121242"/>
                </a:lnTo>
                <a:lnTo>
                  <a:pt x="47726" y="81060"/>
                </a:lnTo>
                <a:lnTo>
                  <a:pt x="81362" y="47546"/>
                </a:lnTo>
                <a:lnTo>
                  <a:pt x="121686" y="21998"/>
                </a:lnTo>
                <a:lnTo>
                  <a:pt x="167391" y="5716"/>
                </a:lnTo>
                <a:lnTo>
                  <a:pt x="217170" y="0"/>
                </a:lnTo>
                <a:lnTo>
                  <a:pt x="266948" y="5716"/>
                </a:lnTo>
                <a:lnTo>
                  <a:pt x="312653" y="21998"/>
                </a:lnTo>
                <a:lnTo>
                  <a:pt x="352977" y="47546"/>
                </a:lnTo>
                <a:lnTo>
                  <a:pt x="386613" y="81060"/>
                </a:lnTo>
                <a:lnTo>
                  <a:pt x="412257" y="121242"/>
                </a:lnTo>
                <a:lnTo>
                  <a:pt x="428601" y="166791"/>
                </a:lnTo>
                <a:lnTo>
                  <a:pt x="434340" y="216407"/>
                </a:lnTo>
                <a:lnTo>
                  <a:pt x="428601" y="266028"/>
                </a:lnTo>
                <a:lnTo>
                  <a:pt x="412257" y="311579"/>
                </a:lnTo>
                <a:lnTo>
                  <a:pt x="386613" y="351760"/>
                </a:lnTo>
                <a:lnTo>
                  <a:pt x="352977" y="385273"/>
                </a:lnTo>
                <a:lnTo>
                  <a:pt x="312653" y="410820"/>
                </a:lnTo>
                <a:lnTo>
                  <a:pt x="266948" y="427100"/>
                </a:lnTo>
                <a:lnTo>
                  <a:pt x="217170" y="432815"/>
                </a:lnTo>
                <a:lnTo>
                  <a:pt x="167391" y="427100"/>
                </a:lnTo>
                <a:lnTo>
                  <a:pt x="121686" y="410820"/>
                </a:lnTo>
                <a:lnTo>
                  <a:pt x="81362" y="385273"/>
                </a:lnTo>
                <a:lnTo>
                  <a:pt x="47726" y="351760"/>
                </a:lnTo>
                <a:lnTo>
                  <a:pt x="22082" y="311579"/>
                </a:lnTo>
                <a:lnTo>
                  <a:pt x="5738" y="266028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254241" y="5309997"/>
            <a:ext cx="309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325" dirty="0">
                <a:latin typeface="Times New Roman"/>
                <a:cs typeface="Times New Roman"/>
              </a:rPr>
              <a:t>V</a:t>
            </a:r>
            <a:r>
              <a:rPr sz="2475" spc="-487" baseline="6734" dirty="0">
                <a:latin typeface="Times New Roman"/>
                <a:cs typeface="Times New Roman"/>
              </a:rPr>
              <a:t>v</a:t>
            </a:r>
            <a:r>
              <a:rPr sz="2000" b="1" spc="-325" dirty="0">
                <a:latin typeface="Times New Roman"/>
                <a:cs typeface="Times New Roman"/>
              </a:rPr>
              <a:t>i</a:t>
            </a:r>
            <a:r>
              <a:rPr sz="1575" spc="-48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151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3536" y="1600919"/>
            <a:ext cx="2918460" cy="944880"/>
          </a:xfrm>
          <a:custGeom>
            <a:avLst/>
            <a:gdLst/>
            <a:ahLst/>
            <a:cxnLst/>
            <a:rect l="l" t="t" r="r" b="b"/>
            <a:pathLst>
              <a:path w="2918459" h="944880">
                <a:moveTo>
                  <a:pt x="0" y="944668"/>
                </a:moveTo>
                <a:lnTo>
                  <a:pt x="549402" y="671237"/>
                </a:lnTo>
                <a:lnTo>
                  <a:pt x="515583" y="646234"/>
                </a:lnTo>
                <a:lnTo>
                  <a:pt x="486310" y="620855"/>
                </a:lnTo>
                <a:lnTo>
                  <a:pt x="441186" y="569226"/>
                </a:lnTo>
                <a:lnTo>
                  <a:pt x="413592" y="516867"/>
                </a:lnTo>
                <a:lnTo>
                  <a:pt x="403088" y="464297"/>
                </a:lnTo>
                <a:lnTo>
                  <a:pt x="404109" y="438094"/>
                </a:lnTo>
                <a:lnTo>
                  <a:pt x="418421" y="386176"/>
                </a:lnTo>
                <a:lnTo>
                  <a:pt x="448730" y="335340"/>
                </a:lnTo>
                <a:lnTo>
                  <a:pt x="494597" y="286103"/>
                </a:lnTo>
                <a:lnTo>
                  <a:pt x="555585" y="238984"/>
                </a:lnTo>
                <a:lnTo>
                  <a:pt x="591613" y="216380"/>
                </a:lnTo>
                <a:lnTo>
                  <a:pt x="631256" y="194499"/>
                </a:lnTo>
                <a:lnTo>
                  <a:pt x="674460" y="173406"/>
                </a:lnTo>
                <a:lnTo>
                  <a:pt x="721171" y="153166"/>
                </a:lnTo>
                <a:lnTo>
                  <a:pt x="771334" y="133844"/>
                </a:lnTo>
                <a:lnTo>
                  <a:pt x="824893" y="115503"/>
                </a:lnTo>
                <a:lnTo>
                  <a:pt x="881795" y="98209"/>
                </a:lnTo>
                <a:lnTo>
                  <a:pt x="941984" y="82027"/>
                </a:lnTo>
                <a:lnTo>
                  <a:pt x="1005406" y="67021"/>
                </a:lnTo>
                <a:lnTo>
                  <a:pt x="1072007" y="53255"/>
                </a:lnTo>
                <a:lnTo>
                  <a:pt x="1124953" y="43617"/>
                </a:lnTo>
                <a:lnTo>
                  <a:pt x="1178539" y="34966"/>
                </a:lnTo>
                <a:lnTo>
                  <a:pt x="1232683" y="27292"/>
                </a:lnTo>
                <a:lnTo>
                  <a:pt x="1287303" y="20587"/>
                </a:lnTo>
                <a:lnTo>
                  <a:pt x="1342318" y="14841"/>
                </a:lnTo>
                <a:lnTo>
                  <a:pt x="1397645" y="10045"/>
                </a:lnTo>
                <a:lnTo>
                  <a:pt x="1453205" y="6190"/>
                </a:lnTo>
                <a:lnTo>
                  <a:pt x="1508914" y="3267"/>
                </a:lnTo>
                <a:lnTo>
                  <a:pt x="1564691" y="1268"/>
                </a:lnTo>
                <a:lnTo>
                  <a:pt x="1620455" y="181"/>
                </a:lnTo>
                <a:lnTo>
                  <a:pt x="1676125" y="0"/>
                </a:lnTo>
                <a:lnTo>
                  <a:pt x="1731618" y="713"/>
                </a:lnTo>
                <a:lnTo>
                  <a:pt x="1786853" y="2313"/>
                </a:lnTo>
                <a:lnTo>
                  <a:pt x="1841748" y="4790"/>
                </a:lnTo>
                <a:lnTo>
                  <a:pt x="1896223" y="8135"/>
                </a:lnTo>
                <a:lnTo>
                  <a:pt x="1950194" y="12339"/>
                </a:lnTo>
                <a:lnTo>
                  <a:pt x="2003582" y="17393"/>
                </a:lnTo>
                <a:lnTo>
                  <a:pt x="2056303" y="23287"/>
                </a:lnTo>
                <a:lnTo>
                  <a:pt x="2108278" y="30013"/>
                </a:lnTo>
                <a:lnTo>
                  <a:pt x="2159423" y="37561"/>
                </a:lnTo>
                <a:lnTo>
                  <a:pt x="2209657" y="45922"/>
                </a:lnTo>
                <a:lnTo>
                  <a:pt x="2258900" y="55087"/>
                </a:lnTo>
                <a:lnTo>
                  <a:pt x="2307068" y="65047"/>
                </a:lnTo>
                <a:lnTo>
                  <a:pt x="2354082" y="75793"/>
                </a:lnTo>
                <a:lnTo>
                  <a:pt x="2399858" y="87316"/>
                </a:lnTo>
                <a:lnTo>
                  <a:pt x="2444316" y="99606"/>
                </a:lnTo>
                <a:lnTo>
                  <a:pt x="2487374" y="112654"/>
                </a:lnTo>
                <a:lnTo>
                  <a:pt x="2528951" y="126452"/>
                </a:lnTo>
                <a:lnTo>
                  <a:pt x="2568964" y="140990"/>
                </a:lnTo>
                <a:lnTo>
                  <a:pt x="2607332" y="156259"/>
                </a:lnTo>
                <a:lnTo>
                  <a:pt x="2643974" y="172249"/>
                </a:lnTo>
                <a:lnTo>
                  <a:pt x="2678808" y="188953"/>
                </a:lnTo>
                <a:lnTo>
                  <a:pt x="2742727" y="224461"/>
                </a:lnTo>
                <a:lnTo>
                  <a:pt x="2805466" y="268250"/>
                </a:lnTo>
                <a:lnTo>
                  <a:pt x="2834739" y="293630"/>
                </a:lnTo>
                <a:lnTo>
                  <a:pt x="2879863" y="345259"/>
                </a:lnTo>
                <a:lnTo>
                  <a:pt x="2907457" y="397618"/>
                </a:lnTo>
                <a:lnTo>
                  <a:pt x="2917961" y="450188"/>
                </a:lnTo>
                <a:lnTo>
                  <a:pt x="2916940" y="476391"/>
                </a:lnTo>
                <a:lnTo>
                  <a:pt x="2902628" y="528309"/>
                </a:lnTo>
                <a:lnTo>
                  <a:pt x="2872319" y="579145"/>
                </a:lnTo>
                <a:lnTo>
                  <a:pt x="2826452" y="628381"/>
                </a:lnTo>
                <a:lnTo>
                  <a:pt x="2765464" y="675501"/>
                </a:lnTo>
                <a:lnTo>
                  <a:pt x="2729436" y="698105"/>
                </a:lnTo>
                <a:lnTo>
                  <a:pt x="2689793" y="719986"/>
                </a:lnTo>
                <a:lnTo>
                  <a:pt x="2646589" y="741078"/>
                </a:lnTo>
                <a:lnTo>
                  <a:pt x="2599878" y="761319"/>
                </a:lnTo>
                <a:lnTo>
                  <a:pt x="2549715" y="780641"/>
                </a:lnTo>
                <a:lnTo>
                  <a:pt x="2496156" y="798982"/>
                </a:lnTo>
                <a:lnTo>
                  <a:pt x="2439254" y="816276"/>
                </a:lnTo>
                <a:lnTo>
                  <a:pt x="2379065" y="832458"/>
                </a:lnTo>
                <a:lnTo>
                  <a:pt x="2315643" y="847464"/>
                </a:lnTo>
                <a:lnTo>
                  <a:pt x="2249043" y="861229"/>
                </a:lnTo>
                <a:lnTo>
                  <a:pt x="2200135" y="870162"/>
                </a:lnTo>
                <a:lnTo>
                  <a:pt x="2150532" y="878265"/>
                </a:lnTo>
                <a:lnTo>
                  <a:pt x="2100307" y="885542"/>
                </a:lnTo>
                <a:lnTo>
                  <a:pt x="2049530" y="891996"/>
                </a:lnTo>
                <a:lnTo>
                  <a:pt x="1998272" y="897628"/>
                </a:lnTo>
                <a:lnTo>
                  <a:pt x="1946604" y="902442"/>
                </a:lnTo>
                <a:lnTo>
                  <a:pt x="1894599" y="906441"/>
                </a:lnTo>
                <a:lnTo>
                  <a:pt x="1842328" y="909628"/>
                </a:lnTo>
                <a:lnTo>
                  <a:pt x="1789861" y="912005"/>
                </a:lnTo>
                <a:lnTo>
                  <a:pt x="1737270" y="913574"/>
                </a:lnTo>
                <a:lnTo>
                  <a:pt x="1684627" y="914340"/>
                </a:lnTo>
                <a:lnTo>
                  <a:pt x="1632002" y="914304"/>
                </a:lnTo>
                <a:lnTo>
                  <a:pt x="1579468" y="913469"/>
                </a:lnTo>
                <a:lnTo>
                  <a:pt x="1527095" y="911839"/>
                </a:lnTo>
                <a:lnTo>
                  <a:pt x="1474955" y="909415"/>
                </a:lnTo>
                <a:lnTo>
                  <a:pt x="1423119" y="906201"/>
                </a:lnTo>
                <a:lnTo>
                  <a:pt x="1371658" y="902200"/>
                </a:lnTo>
                <a:lnTo>
                  <a:pt x="1320644" y="897414"/>
                </a:lnTo>
                <a:lnTo>
                  <a:pt x="1270149" y="891846"/>
                </a:lnTo>
                <a:lnTo>
                  <a:pt x="1220243" y="885498"/>
                </a:lnTo>
                <a:lnTo>
                  <a:pt x="1170997" y="878374"/>
                </a:lnTo>
                <a:lnTo>
                  <a:pt x="1122484" y="870477"/>
                </a:lnTo>
                <a:lnTo>
                  <a:pt x="1074774" y="861808"/>
                </a:lnTo>
                <a:lnTo>
                  <a:pt x="1027939" y="852372"/>
                </a:lnTo>
                <a:lnTo>
                  <a:pt x="982050" y="842170"/>
                </a:lnTo>
                <a:lnTo>
                  <a:pt x="937178" y="831206"/>
                </a:lnTo>
                <a:lnTo>
                  <a:pt x="893395" y="819482"/>
                </a:lnTo>
                <a:lnTo>
                  <a:pt x="850772" y="807000"/>
                </a:lnTo>
                <a:lnTo>
                  <a:pt x="0" y="9446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0170" y="1716989"/>
            <a:ext cx="1828800" cy="678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325"/>
              </a:lnSpc>
              <a:spcBef>
                <a:spcPts val="105"/>
              </a:spcBef>
            </a:pP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事件</a:t>
            </a:r>
            <a:r>
              <a:rPr sz="2000" b="1" spc="-254" dirty="0">
                <a:solidFill>
                  <a:srgbClr val="990000"/>
                </a:solidFill>
                <a:latin typeface="微软雅黑"/>
                <a:cs typeface="微软雅黑"/>
              </a:rPr>
              <a:t>V</a:t>
            </a:r>
            <a:r>
              <a:rPr sz="1950" b="1" spc="-382" baseline="-8547" dirty="0">
                <a:solidFill>
                  <a:srgbClr val="990000"/>
                </a:solidFill>
                <a:latin typeface="微软雅黑"/>
                <a:cs typeface="微软雅黑"/>
              </a:rPr>
              <a:t>k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发生表示</a:t>
            </a:r>
            <a:endParaRPr sz="2000">
              <a:latin typeface="微软雅黑"/>
              <a:cs typeface="微软雅黑"/>
            </a:endParaRPr>
          </a:p>
          <a:p>
            <a:pPr marL="462915">
              <a:lnSpc>
                <a:spcPts val="2805"/>
              </a:lnSpc>
            </a:pPr>
            <a:r>
              <a:rPr sz="2400" b="1" i="1" spc="-5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b="1" i="1" spc="-7" baseline="-20833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已结束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1761" y="2628900"/>
            <a:ext cx="914400" cy="78105"/>
          </a:xfrm>
          <a:custGeom>
            <a:avLst/>
            <a:gdLst/>
            <a:ahLst/>
            <a:cxnLst/>
            <a:rect l="l" t="t" r="r" b="b"/>
            <a:pathLst>
              <a:path w="914400" h="78105">
                <a:moveTo>
                  <a:pt x="836676" y="0"/>
                </a:moveTo>
                <a:lnTo>
                  <a:pt x="836676" y="77724"/>
                </a:lnTo>
                <a:lnTo>
                  <a:pt x="888491" y="51816"/>
                </a:lnTo>
                <a:lnTo>
                  <a:pt x="849630" y="51816"/>
                </a:lnTo>
                <a:lnTo>
                  <a:pt x="849630" y="25908"/>
                </a:lnTo>
                <a:lnTo>
                  <a:pt x="888491" y="25908"/>
                </a:lnTo>
                <a:lnTo>
                  <a:pt x="836676" y="0"/>
                </a:lnTo>
                <a:close/>
              </a:path>
              <a:path w="914400" h="78105">
                <a:moveTo>
                  <a:pt x="836676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836676" y="51816"/>
                </a:lnTo>
                <a:lnTo>
                  <a:pt x="836676" y="25908"/>
                </a:lnTo>
                <a:close/>
              </a:path>
              <a:path w="914400" h="78105">
                <a:moveTo>
                  <a:pt x="888491" y="25908"/>
                </a:moveTo>
                <a:lnTo>
                  <a:pt x="849630" y="25908"/>
                </a:lnTo>
                <a:lnTo>
                  <a:pt x="849630" y="51816"/>
                </a:lnTo>
                <a:lnTo>
                  <a:pt x="888491" y="51816"/>
                </a:lnTo>
                <a:lnTo>
                  <a:pt x="914400" y="38862"/>
                </a:lnTo>
                <a:lnTo>
                  <a:pt x="888491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91405" y="2130679"/>
            <a:ext cx="229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5876" y="2363850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6161" y="2320289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9408" y="2379929"/>
            <a:ext cx="408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8680" dirty="0">
                <a:latin typeface="Times New Roman"/>
                <a:cs typeface="Times New Roman"/>
              </a:rPr>
              <a:t>k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8361" y="2362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20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44214" y="2423286"/>
            <a:ext cx="36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8680" dirty="0">
                <a:latin typeface="Times New Roman"/>
                <a:cs typeface="Times New Roman"/>
              </a:rPr>
              <a:t>j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6679" y="1905739"/>
            <a:ext cx="2943225" cy="915035"/>
          </a:xfrm>
          <a:custGeom>
            <a:avLst/>
            <a:gdLst/>
            <a:ahLst/>
            <a:cxnLst/>
            <a:rect l="l" t="t" r="r" b="b"/>
            <a:pathLst>
              <a:path w="2943225" h="915035">
                <a:moveTo>
                  <a:pt x="2943107" y="712873"/>
                </a:moveTo>
                <a:lnTo>
                  <a:pt x="2359923" y="717699"/>
                </a:lnTo>
                <a:lnTo>
                  <a:pt x="2326016" y="734183"/>
                </a:lnTo>
                <a:lnTo>
                  <a:pt x="2290431" y="749978"/>
                </a:lnTo>
                <a:lnTo>
                  <a:pt x="2253241" y="765080"/>
                </a:lnTo>
                <a:lnTo>
                  <a:pt x="2214520" y="779485"/>
                </a:lnTo>
                <a:lnTo>
                  <a:pt x="2174341" y="793187"/>
                </a:lnTo>
                <a:lnTo>
                  <a:pt x="2132778" y="806183"/>
                </a:lnTo>
                <a:lnTo>
                  <a:pt x="2089903" y="818467"/>
                </a:lnTo>
                <a:lnTo>
                  <a:pt x="2045790" y="830035"/>
                </a:lnTo>
                <a:lnTo>
                  <a:pt x="2000512" y="840882"/>
                </a:lnTo>
                <a:lnTo>
                  <a:pt x="1954142" y="851004"/>
                </a:lnTo>
                <a:lnTo>
                  <a:pt x="1906755" y="860396"/>
                </a:lnTo>
                <a:lnTo>
                  <a:pt x="1858422" y="869052"/>
                </a:lnTo>
                <a:lnTo>
                  <a:pt x="1809218" y="876970"/>
                </a:lnTo>
                <a:lnTo>
                  <a:pt x="1759215" y="884143"/>
                </a:lnTo>
                <a:lnTo>
                  <a:pt x="1708487" y="890567"/>
                </a:lnTo>
                <a:lnTo>
                  <a:pt x="1657107" y="896238"/>
                </a:lnTo>
                <a:lnTo>
                  <a:pt x="1605149" y="901151"/>
                </a:lnTo>
                <a:lnTo>
                  <a:pt x="1552686" y="905301"/>
                </a:lnTo>
                <a:lnTo>
                  <a:pt x="1499790" y="908683"/>
                </a:lnTo>
                <a:lnTo>
                  <a:pt x="1446536" y="911293"/>
                </a:lnTo>
                <a:lnTo>
                  <a:pt x="1392997" y="913127"/>
                </a:lnTo>
                <a:lnTo>
                  <a:pt x="1339245" y="914179"/>
                </a:lnTo>
                <a:lnTo>
                  <a:pt x="1285354" y="914445"/>
                </a:lnTo>
                <a:lnTo>
                  <a:pt x="1231398" y="913920"/>
                </a:lnTo>
                <a:lnTo>
                  <a:pt x="1177450" y="912600"/>
                </a:lnTo>
                <a:lnTo>
                  <a:pt x="1123583" y="910480"/>
                </a:lnTo>
                <a:lnTo>
                  <a:pt x="1069870" y="907555"/>
                </a:lnTo>
                <a:lnTo>
                  <a:pt x="1016384" y="903820"/>
                </a:lnTo>
                <a:lnTo>
                  <a:pt x="963200" y="899271"/>
                </a:lnTo>
                <a:lnTo>
                  <a:pt x="910389" y="893904"/>
                </a:lnTo>
                <a:lnTo>
                  <a:pt x="858026" y="887713"/>
                </a:lnTo>
                <a:lnTo>
                  <a:pt x="806184" y="880694"/>
                </a:lnTo>
                <a:lnTo>
                  <a:pt x="754936" y="872843"/>
                </a:lnTo>
                <a:lnTo>
                  <a:pt x="704355" y="864154"/>
                </a:lnTo>
                <a:lnTo>
                  <a:pt x="654515" y="854622"/>
                </a:lnTo>
                <a:lnTo>
                  <a:pt x="605488" y="844245"/>
                </a:lnTo>
                <a:lnTo>
                  <a:pt x="557349" y="833015"/>
                </a:lnTo>
                <a:lnTo>
                  <a:pt x="493839" y="816458"/>
                </a:lnTo>
                <a:lnTo>
                  <a:pt x="433999" y="798808"/>
                </a:lnTo>
                <a:lnTo>
                  <a:pt x="377863" y="780130"/>
                </a:lnTo>
                <a:lnTo>
                  <a:pt x="325465" y="760492"/>
                </a:lnTo>
                <a:lnTo>
                  <a:pt x="276839" y="739959"/>
                </a:lnTo>
                <a:lnTo>
                  <a:pt x="232019" y="718599"/>
                </a:lnTo>
                <a:lnTo>
                  <a:pt x="191040" y="696478"/>
                </a:lnTo>
                <a:lnTo>
                  <a:pt x="153936" y="673663"/>
                </a:lnTo>
                <a:lnTo>
                  <a:pt x="120740" y="650220"/>
                </a:lnTo>
                <a:lnTo>
                  <a:pt x="66213" y="601716"/>
                </a:lnTo>
                <a:lnTo>
                  <a:pt x="27731" y="551500"/>
                </a:lnTo>
                <a:lnTo>
                  <a:pt x="5569" y="500103"/>
                </a:lnTo>
                <a:lnTo>
                  <a:pt x="0" y="448058"/>
                </a:lnTo>
                <a:lnTo>
                  <a:pt x="3523" y="421959"/>
                </a:lnTo>
                <a:lnTo>
                  <a:pt x="23355" y="369940"/>
                </a:lnTo>
                <a:lnTo>
                  <a:pt x="60464" y="318604"/>
                </a:lnTo>
                <a:lnTo>
                  <a:pt x="115123" y="268483"/>
                </a:lnTo>
                <a:lnTo>
                  <a:pt x="149119" y="244045"/>
                </a:lnTo>
                <a:lnTo>
                  <a:pt x="187605" y="220110"/>
                </a:lnTo>
                <a:lnTo>
                  <a:pt x="230616" y="196745"/>
                </a:lnTo>
                <a:lnTo>
                  <a:pt x="300112" y="164467"/>
                </a:lnTo>
                <a:lnTo>
                  <a:pt x="337304" y="149365"/>
                </a:lnTo>
                <a:lnTo>
                  <a:pt x="376026" y="134960"/>
                </a:lnTo>
                <a:lnTo>
                  <a:pt x="416207" y="121257"/>
                </a:lnTo>
                <a:lnTo>
                  <a:pt x="457772" y="108262"/>
                </a:lnTo>
                <a:lnTo>
                  <a:pt x="500648" y="95978"/>
                </a:lnTo>
                <a:lnTo>
                  <a:pt x="544762" y="84410"/>
                </a:lnTo>
                <a:lnTo>
                  <a:pt x="590041" y="73562"/>
                </a:lnTo>
                <a:lnTo>
                  <a:pt x="636411" y="63441"/>
                </a:lnTo>
                <a:lnTo>
                  <a:pt x="683800" y="54049"/>
                </a:lnTo>
                <a:lnTo>
                  <a:pt x="732133" y="45392"/>
                </a:lnTo>
                <a:lnTo>
                  <a:pt x="781337" y="37475"/>
                </a:lnTo>
                <a:lnTo>
                  <a:pt x="831340" y="30302"/>
                </a:lnTo>
                <a:lnTo>
                  <a:pt x="882068" y="23877"/>
                </a:lnTo>
                <a:lnTo>
                  <a:pt x="933448" y="18207"/>
                </a:lnTo>
                <a:lnTo>
                  <a:pt x="985405" y="13294"/>
                </a:lnTo>
                <a:lnTo>
                  <a:pt x="1037868" y="9144"/>
                </a:lnTo>
                <a:lnTo>
                  <a:pt x="1090763" y="5761"/>
                </a:lnTo>
                <a:lnTo>
                  <a:pt x="1144016" y="3151"/>
                </a:lnTo>
                <a:lnTo>
                  <a:pt x="1197554" y="1318"/>
                </a:lnTo>
                <a:lnTo>
                  <a:pt x="1251305" y="265"/>
                </a:lnTo>
                <a:lnTo>
                  <a:pt x="1305194" y="0"/>
                </a:lnTo>
                <a:lnTo>
                  <a:pt x="1359148" y="524"/>
                </a:lnTo>
                <a:lnTo>
                  <a:pt x="1413094" y="1845"/>
                </a:lnTo>
                <a:lnTo>
                  <a:pt x="1466959" y="3965"/>
                </a:lnTo>
                <a:lnTo>
                  <a:pt x="1520670" y="6890"/>
                </a:lnTo>
                <a:lnTo>
                  <a:pt x="1574153" y="10624"/>
                </a:lnTo>
                <a:lnTo>
                  <a:pt x="1627334" y="15173"/>
                </a:lnTo>
                <a:lnTo>
                  <a:pt x="1680141" y="20541"/>
                </a:lnTo>
                <a:lnTo>
                  <a:pt x="1732501" y="26731"/>
                </a:lnTo>
                <a:lnTo>
                  <a:pt x="1784339" y="33750"/>
                </a:lnTo>
                <a:lnTo>
                  <a:pt x="1835584" y="41602"/>
                </a:lnTo>
                <a:lnTo>
                  <a:pt x="1886160" y="50291"/>
                </a:lnTo>
                <a:lnTo>
                  <a:pt x="1935996" y="59822"/>
                </a:lnTo>
                <a:lnTo>
                  <a:pt x="1985018" y="70200"/>
                </a:lnTo>
                <a:lnTo>
                  <a:pt x="2033152" y="81429"/>
                </a:lnTo>
                <a:lnTo>
                  <a:pt x="2099798" y="98865"/>
                </a:lnTo>
                <a:lnTo>
                  <a:pt x="2162599" y="117593"/>
                </a:lnTo>
                <a:lnTo>
                  <a:pt x="2221469" y="137534"/>
                </a:lnTo>
                <a:lnTo>
                  <a:pt x="2276322" y="158611"/>
                </a:lnTo>
                <a:lnTo>
                  <a:pt x="2327073" y="180746"/>
                </a:lnTo>
                <a:lnTo>
                  <a:pt x="2373636" y="203860"/>
                </a:lnTo>
                <a:lnTo>
                  <a:pt x="2415925" y="227875"/>
                </a:lnTo>
                <a:lnTo>
                  <a:pt x="2453854" y="252714"/>
                </a:lnTo>
                <a:lnTo>
                  <a:pt x="2487338" y="278298"/>
                </a:lnTo>
                <a:lnTo>
                  <a:pt x="2516290" y="304548"/>
                </a:lnTo>
                <a:lnTo>
                  <a:pt x="2560258" y="358738"/>
                </a:lnTo>
                <a:lnTo>
                  <a:pt x="2585072" y="414659"/>
                </a:lnTo>
                <a:lnTo>
                  <a:pt x="2590082" y="443073"/>
                </a:lnTo>
                <a:lnTo>
                  <a:pt x="2590046" y="471686"/>
                </a:lnTo>
                <a:lnTo>
                  <a:pt x="2584878" y="500419"/>
                </a:lnTo>
                <a:lnTo>
                  <a:pt x="2574493" y="529194"/>
                </a:lnTo>
                <a:lnTo>
                  <a:pt x="2558805" y="557933"/>
                </a:lnTo>
                <a:lnTo>
                  <a:pt x="2943107" y="7128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7409" y="2022475"/>
            <a:ext cx="1829435" cy="678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25"/>
              </a:lnSpc>
              <a:spcBef>
                <a:spcPts val="105"/>
              </a:spcBef>
            </a:pP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事件</a:t>
            </a:r>
            <a:r>
              <a:rPr sz="2000" b="1" spc="-65" dirty="0">
                <a:solidFill>
                  <a:srgbClr val="990000"/>
                </a:solidFill>
                <a:latin typeface="微软雅黑"/>
                <a:cs typeface="微软雅黑"/>
              </a:rPr>
              <a:t>V</a:t>
            </a:r>
            <a:r>
              <a:rPr sz="1950" b="1" spc="-97" baseline="-6410" dirty="0">
                <a:solidFill>
                  <a:srgbClr val="990000"/>
                </a:solidFill>
                <a:latin typeface="微软雅黑"/>
                <a:cs typeface="微软雅黑"/>
              </a:rPr>
              <a:t>j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发生表示</a:t>
            </a:r>
            <a:endParaRPr sz="2000">
              <a:latin typeface="微软雅黑"/>
              <a:cs typeface="微软雅黑"/>
            </a:endParaRPr>
          </a:p>
          <a:p>
            <a:pPr marL="22860" algn="ctr">
              <a:lnSpc>
                <a:spcPts val="2805"/>
              </a:lnSpc>
            </a:pPr>
            <a:r>
              <a:rPr sz="2400" b="1" i="1" spc="-5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b="1" i="1" spc="-7" baseline="-20833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000" b="1" spc="10" dirty="0">
                <a:solidFill>
                  <a:srgbClr val="990000"/>
                </a:solidFill>
                <a:latin typeface="微软雅黑"/>
                <a:cs typeface="微软雅黑"/>
              </a:rPr>
              <a:t>可以开始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140" y="3864075"/>
            <a:ext cx="3772535" cy="188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 marR="30480" indent="-343535">
              <a:lnSpc>
                <a:spcPct val="113700"/>
              </a:lnSpc>
              <a:spcBef>
                <a:spcPts val="95"/>
              </a:spcBef>
              <a:buFont typeface="Times New Roman"/>
              <a:buAutoNum type="arabicPeriod" startAt="3"/>
              <a:tabLst>
                <a:tab pos="343535" algn="l"/>
              </a:tabLst>
            </a:pPr>
            <a:r>
              <a:rPr sz="2400" b="1" spc="10" dirty="0">
                <a:latin typeface="微软雅黑"/>
                <a:cs typeface="微软雅黑"/>
              </a:rPr>
              <a:t>活动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7" baseline="-8680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微软雅黑"/>
                <a:cs typeface="微软雅黑"/>
              </a:rPr>
              <a:t>的最早开始时</a:t>
            </a:r>
            <a:r>
              <a:rPr sz="2400" b="1" spc="15" dirty="0">
                <a:latin typeface="微软雅黑"/>
                <a:cs typeface="微软雅黑"/>
              </a:rPr>
              <a:t>间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[i</a:t>
            </a:r>
            <a:r>
              <a:rPr sz="2400" b="1" dirty="0">
                <a:latin typeface="Times New Roman"/>
                <a:cs typeface="Times New Roman"/>
              </a:rPr>
              <a:t>]  e[i]=ve[j]</a:t>
            </a:r>
            <a:endParaRPr sz="2400">
              <a:latin typeface="Times New Roman"/>
              <a:cs typeface="Times New Roman"/>
            </a:endParaRPr>
          </a:p>
          <a:p>
            <a:pPr marL="343535" marR="80645" indent="-343535">
              <a:lnSpc>
                <a:spcPct val="113700"/>
              </a:lnSpc>
              <a:spcBef>
                <a:spcPts val="1545"/>
              </a:spcBef>
              <a:buFont typeface="Times New Roman"/>
              <a:buAutoNum type="arabicPeriod" startAt="3"/>
              <a:tabLst>
                <a:tab pos="343535" algn="l"/>
              </a:tabLst>
            </a:pPr>
            <a:r>
              <a:rPr sz="2400" b="1" spc="10" dirty="0">
                <a:latin typeface="微软雅黑"/>
                <a:cs typeface="微软雅黑"/>
              </a:rPr>
              <a:t>活动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7" baseline="-8680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微软雅黑"/>
                <a:cs typeface="微软雅黑"/>
              </a:rPr>
              <a:t>的最晚开始时</a:t>
            </a:r>
            <a:r>
              <a:rPr sz="2400" b="1" spc="15" dirty="0">
                <a:latin typeface="微软雅黑"/>
                <a:cs typeface="微软雅黑"/>
              </a:rPr>
              <a:t>间</a:t>
            </a:r>
            <a:r>
              <a:rPr sz="2400" b="1" spc="5" dirty="0">
                <a:latin typeface="Times New Roman"/>
                <a:cs typeface="Times New Roman"/>
              </a:rPr>
              <a:t>l[i</a:t>
            </a:r>
            <a:r>
              <a:rPr sz="2400" b="1" dirty="0">
                <a:latin typeface="Times New Roman"/>
                <a:cs typeface="Times New Roman"/>
              </a:rPr>
              <a:t>]  l[i]=vl[k] -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dut(&lt;V</a:t>
            </a:r>
            <a:r>
              <a:rPr sz="2400" b="1" spc="-7" baseline="-8680" dirty="0">
                <a:latin typeface="Times New Roman"/>
                <a:cs typeface="Times New Roman"/>
              </a:rPr>
              <a:t>j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8680" dirty="0">
                <a:latin typeface="Times New Roman"/>
                <a:cs typeface="Times New Roman"/>
              </a:rPr>
              <a:t>k</a:t>
            </a:r>
            <a:r>
              <a:rPr sz="2400" b="1" spc="-5" dirty="0">
                <a:latin typeface="Times New Roman"/>
                <a:cs typeface="Times New Roman"/>
              </a:rPr>
              <a:t>&gt;)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05855" y="4998720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29"/>
                </a:lnTo>
                <a:lnTo>
                  <a:pt x="3760" y="323259"/>
                </a:lnTo>
                <a:lnTo>
                  <a:pt x="14648" y="366064"/>
                </a:lnTo>
                <a:lnTo>
                  <a:pt x="32071" y="405974"/>
                </a:lnTo>
                <a:lnTo>
                  <a:pt x="55437" y="442417"/>
                </a:lnTo>
                <a:lnTo>
                  <a:pt x="84153" y="474821"/>
                </a:lnTo>
                <a:lnTo>
                  <a:pt x="117628" y="502615"/>
                </a:lnTo>
                <a:lnTo>
                  <a:pt x="155270" y="525227"/>
                </a:lnTo>
                <a:lnTo>
                  <a:pt x="196486" y="542086"/>
                </a:lnTo>
                <a:lnTo>
                  <a:pt x="240684" y="552621"/>
                </a:lnTo>
                <a:lnTo>
                  <a:pt x="287274" y="556259"/>
                </a:lnTo>
                <a:lnTo>
                  <a:pt x="333863" y="552621"/>
                </a:lnTo>
                <a:lnTo>
                  <a:pt x="378061" y="542086"/>
                </a:lnTo>
                <a:lnTo>
                  <a:pt x="419277" y="525227"/>
                </a:lnTo>
                <a:lnTo>
                  <a:pt x="456919" y="502615"/>
                </a:lnTo>
                <a:lnTo>
                  <a:pt x="490394" y="474821"/>
                </a:lnTo>
                <a:lnTo>
                  <a:pt x="519110" y="442417"/>
                </a:lnTo>
                <a:lnTo>
                  <a:pt x="542476" y="405974"/>
                </a:lnTo>
                <a:lnTo>
                  <a:pt x="559899" y="366064"/>
                </a:lnTo>
                <a:lnTo>
                  <a:pt x="570787" y="323259"/>
                </a:lnTo>
                <a:lnTo>
                  <a:pt x="574548" y="278129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5855" y="4998720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29"/>
                </a:lnTo>
                <a:lnTo>
                  <a:pt x="570787" y="323259"/>
                </a:lnTo>
                <a:lnTo>
                  <a:pt x="559899" y="366064"/>
                </a:lnTo>
                <a:lnTo>
                  <a:pt x="542476" y="405974"/>
                </a:lnTo>
                <a:lnTo>
                  <a:pt x="519110" y="442417"/>
                </a:lnTo>
                <a:lnTo>
                  <a:pt x="490394" y="474821"/>
                </a:lnTo>
                <a:lnTo>
                  <a:pt x="456919" y="502615"/>
                </a:lnTo>
                <a:lnTo>
                  <a:pt x="419277" y="525227"/>
                </a:lnTo>
                <a:lnTo>
                  <a:pt x="378061" y="542086"/>
                </a:lnTo>
                <a:lnTo>
                  <a:pt x="333863" y="552621"/>
                </a:lnTo>
                <a:lnTo>
                  <a:pt x="287274" y="556259"/>
                </a:lnTo>
                <a:lnTo>
                  <a:pt x="240684" y="552621"/>
                </a:lnTo>
                <a:lnTo>
                  <a:pt x="196486" y="542086"/>
                </a:lnTo>
                <a:lnTo>
                  <a:pt x="155270" y="525227"/>
                </a:lnTo>
                <a:lnTo>
                  <a:pt x="117628" y="502615"/>
                </a:lnTo>
                <a:lnTo>
                  <a:pt x="84153" y="474821"/>
                </a:lnTo>
                <a:lnTo>
                  <a:pt x="55437" y="442417"/>
                </a:lnTo>
                <a:lnTo>
                  <a:pt x="32071" y="405974"/>
                </a:lnTo>
                <a:lnTo>
                  <a:pt x="14648" y="366064"/>
                </a:lnTo>
                <a:lnTo>
                  <a:pt x="3760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4796" y="4105655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30"/>
                </a:lnTo>
                <a:lnTo>
                  <a:pt x="3760" y="323228"/>
                </a:lnTo>
                <a:lnTo>
                  <a:pt x="14648" y="366016"/>
                </a:lnTo>
                <a:lnTo>
                  <a:pt x="32071" y="405918"/>
                </a:lnTo>
                <a:lnTo>
                  <a:pt x="55437" y="442362"/>
                </a:lnTo>
                <a:lnTo>
                  <a:pt x="84153" y="474773"/>
                </a:lnTo>
                <a:lnTo>
                  <a:pt x="117628" y="502578"/>
                </a:lnTo>
                <a:lnTo>
                  <a:pt x="155270" y="525203"/>
                </a:lnTo>
                <a:lnTo>
                  <a:pt x="196486" y="542074"/>
                </a:lnTo>
                <a:lnTo>
                  <a:pt x="240684" y="552618"/>
                </a:lnTo>
                <a:lnTo>
                  <a:pt x="287274" y="556260"/>
                </a:lnTo>
                <a:lnTo>
                  <a:pt x="333863" y="552618"/>
                </a:lnTo>
                <a:lnTo>
                  <a:pt x="378061" y="542074"/>
                </a:lnTo>
                <a:lnTo>
                  <a:pt x="419277" y="525203"/>
                </a:lnTo>
                <a:lnTo>
                  <a:pt x="456919" y="502578"/>
                </a:lnTo>
                <a:lnTo>
                  <a:pt x="490394" y="474773"/>
                </a:lnTo>
                <a:lnTo>
                  <a:pt x="519110" y="442362"/>
                </a:lnTo>
                <a:lnTo>
                  <a:pt x="542476" y="405918"/>
                </a:lnTo>
                <a:lnTo>
                  <a:pt x="559899" y="366016"/>
                </a:lnTo>
                <a:lnTo>
                  <a:pt x="570787" y="323228"/>
                </a:lnTo>
                <a:lnTo>
                  <a:pt x="574548" y="278130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4796" y="4105655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30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30"/>
                </a:lnTo>
                <a:lnTo>
                  <a:pt x="570787" y="323228"/>
                </a:lnTo>
                <a:lnTo>
                  <a:pt x="559899" y="366016"/>
                </a:lnTo>
                <a:lnTo>
                  <a:pt x="542476" y="405918"/>
                </a:lnTo>
                <a:lnTo>
                  <a:pt x="519110" y="442362"/>
                </a:lnTo>
                <a:lnTo>
                  <a:pt x="490394" y="474773"/>
                </a:lnTo>
                <a:lnTo>
                  <a:pt x="456919" y="502578"/>
                </a:lnTo>
                <a:lnTo>
                  <a:pt x="419277" y="525203"/>
                </a:lnTo>
                <a:lnTo>
                  <a:pt x="378061" y="542074"/>
                </a:lnTo>
                <a:lnTo>
                  <a:pt x="333863" y="552618"/>
                </a:lnTo>
                <a:lnTo>
                  <a:pt x="287274" y="556260"/>
                </a:lnTo>
                <a:lnTo>
                  <a:pt x="240684" y="552618"/>
                </a:lnTo>
                <a:lnTo>
                  <a:pt x="196486" y="542074"/>
                </a:lnTo>
                <a:lnTo>
                  <a:pt x="155270" y="525203"/>
                </a:lnTo>
                <a:lnTo>
                  <a:pt x="117628" y="502578"/>
                </a:lnTo>
                <a:lnTo>
                  <a:pt x="84153" y="474773"/>
                </a:lnTo>
                <a:lnTo>
                  <a:pt x="55437" y="442362"/>
                </a:lnTo>
                <a:lnTo>
                  <a:pt x="32071" y="405918"/>
                </a:lnTo>
                <a:lnTo>
                  <a:pt x="14648" y="366016"/>
                </a:lnTo>
                <a:lnTo>
                  <a:pt x="3760" y="323228"/>
                </a:lnTo>
                <a:lnTo>
                  <a:pt x="0" y="27813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53253" y="4195953"/>
            <a:ext cx="332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Arial Narrow"/>
                <a:cs typeface="Arial Narrow"/>
              </a:rPr>
              <a:t>V</a:t>
            </a:r>
            <a:r>
              <a:rPr sz="2400" b="1" spc="-22" baseline="-8680" dirty="0">
                <a:latin typeface="Arial Narrow"/>
                <a:cs typeface="Arial Narrow"/>
              </a:rPr>
              <a:t>1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62928" y="410260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286512" y="0"/>
                </a:moveTo>
                <a:lnTo>
                  <a:pt x="240036" y="3638"/>
                </a:lnTo>
                <a:lnTo>
                  <a:pt x="195949" y="14173"/>
                </a:lnTo>
                <a:lnTo>
                  <a:pt x="154840" y="31032"/>
                </a:lnTo>
                <a:lnTo>
                  <a:pt x="117299" y="53644"/>
                </a:lnTo>
                <a:lnTo>
                  <a:pt x="83915" y="81438"/>
                </a:lnTo>
                <a:lnTo>
                  <a:pt x="55278" y="113842"/>
                </a:lnTo>
                <a:lnTo>
                  <a:pt x="31978" y="150285"/>
                </a:lnTo>
                <a:lnTo>
                  <a:pt x="14606" y="190195"/>
                </a:lnTo>
                <a:lnTo>
                  <a:pt x="3749" y="233000"/>
                </a:lnTo>
                <a:lnTo>
                  <a:pt x="0" y="278130"/>
                </a:lnTo>
                <a:lnTo>
                  <a:pt x="3749" y="323228"/>
                </a:lnTo>
                <a:lnTo>
                  <a:pt x="14606" y="366016"/>
                </a:lnTo>
                <a:lnTo>
                  <a:pt x="31978" y="405918"/>
                </a:lnTo>
                <a:lnTo>
                  <a:pt x="55278" y="442362"/>
                </a:lnTo>
                <a:lnTo>
                  <a:pt x="83915" y="474773"/>
                </a:lnTo>
                <a:lnTo>
                  <a:pt x="117299" y="502578"/>
                </a:lnTo>
                <a:lnTo>
                  <a:pt x="154840" y="525203"/>
                </a:lnTo>
                <a:lnTo>
                  <a:pt x="195949" y="542074"/>
                </a:lnTo>
                <a:lnTo>
                  <a:pt x="240036" y="552618"/>
                </a:lnTo>
                <a:lnTo>
                  <a:pt x="286512" y="556260"/>
                </a:lnTo>
                <a:lnTo>
                  <a:pt x="332987" y="552618"/>
                </a:lnTo>
                <a:lnTo>
                  <a:pt x="377074" y="542074"/>
                </a:lnTo>
                <a:lnTo>
                  <a:pt x="418183" y="525203"/>
                </a:lnTo>
                <a:lnTo>
                  <a:pt x="455724" y="502578"/>
                </a:lnTo>
                <a:lnTo>
                  <a:pt x="489108" y="474773"/>
                </a:lnTo>
                <a:lnTo>
                  <a:pt x="517745" y="442362"/>
                </a:lnTo>
                <a:lnTo>
                  <a:pt x="541045" y="405918"/>
                </a:lnTo>
                <a:lnTo>
                  <a:pt x="558417" y="366016"/>
                </a:lnTo>
                <a:lnTo>
                  <a:pt x="569274" y="323228"/>
                </a:lnTo>
                <a:lnTo>
                  <a:pt x="573024" y="278130"/>
                </a:lnTo>
                <a:lnTo>
                  <a:pt x="569274" y="233000"/>
                </a:lnTo>
                <a:lnTo>
                  <a:pt x="558417" y="190195"/>
                </a:lnTo>
                <a:lnTo>
                  <a:pt x="541045" y="150285"/>
                </a:lnTo>
                <a:lnTo>
                  <a:pt x="517745" y="113842"/>
                </a:lnTo>
                <a:lnTo>
                  <a:pt x="489108" y="81438"/>
                </a:lnTo>
                <a:lnTo>
                  <a:pt x="455724" y="53644"/>
                </a:lnTo>
                <a:lnTo>
                  <a:pt x="418183" y="31032"/>
                </a:lnTo>
                <a:lnTo>
                  <a:pt x="377074" y="14173"/>
                </a:lnTo>
                <a:lnTo>
                  <a:pt x="332987" y="363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62928" y="410260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278130"/>
                </a:moveTo>
                <a:lnTo>
                  <a:pt x="3749" y="233000"/>
                </a:lnTo>
                <a:lnTo>
                  <a:pt x="14606" y="190195"/>
                </a:lnTo>
                <a:lnTo>
                  <a:pt x="31978" y="150285"/>
                </a:lnTo>
                <a:lnTo>
                  <a:pt x="55278" y="113842"/>
                </a:lnTo>
                <a:lnTo>
                  <a:pt x="83915" y="81438"/>
                </a:lnTo>
                <a:lnTo>
                  <a:pt x="117299" y="53644"/>
                </a:lnTo>
                <a:lnTo>
                  <a:pt x="154840" y="31032"/>
                </a:lnTo>
                <a:lnTo>
                  <a:pt x="195949" y="14173"/>
                </a:lnTo>
                <a:lnTo>
                  <a:pt x="240036" y="3638"/>
                </a:lnTo>
                <a:lnTo>
                  <a:pt x="286512" y="0"/>
                </a:lnTo>
                <a:lnTo>
                  <a:pt x="332987" y="3638"/>
                </a:lnTo>
                <a:lnTo>
                  <a:pt x="377074" y="14173"/>
                </a:lnTo>
                <a:lnTo>
                  <a:pt x="418183" y="31032"/>
                </a:lnTo>
                <a:lnTo>
                  <a:pt x="455724" y="53644"/>
                </a:lnTo>
                <a:lnTo>
                  <a:pt x="489108" y="81438"/>
                </a:lnTo>
                <a:lnTo>
                  <a:pt x="517745" y="113842"/>
                </a:lnTo>
                <a:lnTo>
                  <a:pt x="541045" y="150285"/>
                </a:lnTo>
                <a:lnTo>
                  <a:pt x="558417" y="190195"/>
                </a:lnTo>
                <a:lnTo>
                  <a:pt x="569274" y="233000"/>
                </a:lnTo>
                <a:lnTo>
                  <a:pt x="573024" y="278130"/>
                </a:lnTo>
                <a:lnTo>
                  <a:pt x="569274" y="323228"/>
                </a:lnTo>
                <a:lnTo>
                  <a:pt x="558417" y="366016"/>
                </a:lnTo>
                <a:lnTo>
                  <a:pt x="541045" y="405918"/>
                </a:lnTo>
                <a:lnTo>
                  <a:pt x="517745" y="442362"/>
                </a:lnTo>
                <a:lnTo>
                  <a:pt x="489108" y="474773"/>
                </a:lnTo>
                <a:lnTo>
                  <a:pt x="455724" y="502578"/>
                </a:lnTo>
                <a:lnTo>
                  <a:pt x="418183" y="525203"/>
                </a:lnTo>
                <a:lnTo>
                  <a:pt x="377074" y="542074"/>
                </a:lnTo>
                <a:lnTo>
                  <a:pt x="332987" y="552618"/>
                </a:lnTo>
                <a:lnTo>
                  <a:pt x="286512" y="556260"/>
                </a:lnTo>
                <a:lnTo>
                  <a:pt x="240036" y="552618"/>
                </a:lnTo>
                <a:lnTo>
                  <a:pt x="195949" y="542074"/>
                </a:lnTo>
                <a:lnTo>
                  <a:pt x="154840" y="525203"/>
                </a:lnTo>
                <a:lnTo>
                  <a:pt x="117299" y="502578"/>
                </a:lnTo>
                <a:lnTo>
                  <a:pt x="83915" y="474773"/>
                </a:lnTo>
                <a:lnTo>
                  <a:pt x="55278" y="442362"/>
                </a:lnTo>
                <a:lnTo>
                  <a:pt x="31978" y="405918"/>
                </a:lnTo>
                <a:lnTo>
                  <a:pt x="14606" y="366016"/>
                </a:lnTo>
                <a:lnTo>
                  <a:pt x="3749" y="323228"/>
                </a:lnTo>
                <a:lnTo>
                  <a:pt x="0" y="27813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72909" y="4192016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4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79535" y="4105655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30"/>
                </a:lnTo>
                <a:lnTo>
                  <a:pt x="3760" y="323228"/>
                </a:lnTo>
                <a:lnTo>
                  <a:pt x="14648" y="366016"/>
                </a:lnTo>
                <a:lnTo>
                  <a:pt x="32071" y="405918"/>
                </a:lnTo>
                <a:lnTo>
                  <a:pt x="55437" y="442362"/>
                </a:lnTo>
                <a:lnTo>
                  <a:pt x="84153" y="474773"/>
                </a:lnTo>
                <a:lnTo>
                  <a:pt x="117628" y="502578"/>
                </a:lnTo>
                <a:lnTo>
                  <a:pt x="155270" y="525203"/>
                </a:lnTo>
                <a:lnTo>
                  <a:pt x="196486" y="542074"/>
                </a:lnTo>
                <a:lnTo>
                  <a:pt x="240684" y="552618"/>
                </a:lnTo>
                <a:lnTo>
                  <a:pt x="287274" y="556260"/>
                </a:lnTo>
                <a:lnTo>
                  <a:pt x="333863" y="552618"/>
                </a:lnTo>
                <a:lnTo>
                  <a:pt x="378061" y="542074"/>
                </a:lnTo>
                <a:lnTo>
                  <a:pt x="419277" y="525203"/>
                </a:lnTo>
                <a:lnTo>
                  <a:pt x="456919" y="502578"/>
                </a:lnTo>
                <a:lnTo>
                  <a:pt x="490394" y="474773"/>
                </a:lnTo>
                <a:lnTo>
                  <a:pt x="519110" y="442362"/>
                </a:lnTo>
                <a:lnTo>
                  <a:pt x="542476" y="405918"/>
                </a:lnTo>
                <a:lnTo>
                  <a:pt x="559899" y="366016"/>
                </a:lnTo>
                <a:lnTo>
                  <a:pt x="570787" y="323228"/>
                </a:lnTo>
                <a:lnTo>
                  <a:pt x="574548" y="278130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79535" y="4105655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30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30"/>
                </a:lnTo>
                <a:lnTo>
                  <a:pt x="570787" y="323228"/>
                </a:lnTo>
                <a:lnTo>
                  <a:pt x="559899" y="366016"/>
                </a:lnTo>
                <a:lnTo>
                  <a:pt x="542476" y="405918"/>
                </a:lnTo>
                <a:lnTo>
                  <a:pt x="519110" y="442362"/>
                </a:lnTo>
                <a:lnTo>
                  <a:pt x="490394" y="474773"/>
                </a:lnTo>
                <a:lnTo>
                  <a:pt x="456919" y="502578"/>
                </a:lnTo>
                <a:lnTo>
                  <a:pt x="419277" y="525203"/>
                </a:lnTo>
                <a:lnTo>
                  <a:pt x="378061" y="542074"/>
                </a:lnTo>
                <a:lnTo>
                  <a:pt x="333863" y="552618"/>
                </a:lnTo>
                <a:lnTo>
                  <a:pt x="287274" y="556260"/>
                </a:lnTo>
                <a:lnTo>
                  <a:pt x="240684" y="552618"/>
                </a:lnTo>
                <a:lnTo>
                  <a:pt x="196486" y="542074"/>
                </a:lnTo>
                <a:lnTo>
                  <a:pt x="155270" y="525203"/>
                </a:lnTo>
                <a:lnTo>
                  <a:pt x="117628" y="502578"/>
                </a:lnTo>
                <a:lnTo>
                  <a:pt x="84153" y="474773"/>
                </a:lnTo>
                <a:lnTo>
                  <a:pt x="55437" y="442362"/>
                </a:lnTo>
                <a:lnTo>
                  <a:pt x="32071" y="405918"/>
                </a:lnTo>
                <a:lnTo>
                  <a:pt x="14648" y="366016"/>
                </a:lnTo>
                <a:lnTo>
                  <a:pt x="3760" y="323228"/>
                </a:lnTo>
                <a:lnTo>
                  <a:pt x="0" y="27813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88375" y="4195953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6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23988" y="3212592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286512" y="0"/>
                </a:moveTo>
                <a:lnTo>
                  <a:pt x="240036" y="3638"/>
                </a:lnTo>
                <a:lnTo>
                  <a:pt x="195949" y="14173"/>
                </a:lnTo>
                <a:lnTo>
                  <a:pt x="154840" y="31032"/>
                </a:lnTo>
                <a:lnTo>
                  <a:pt x="117299" y="53644"/>
                </a:lnTo>
                <a:lnTo>
                  <a:pt x="83915" y="81438"/>
                </a:lnTo>
                <a:lnTo>
                  <a:pt x="55278" y="113842"/>
                </a:lnTo>
                <a:lnTo>
                  <a:pt x="31978" y="150285"/>
                </a:lnTo>
                <a:lnTo>
                  <a:pt x="14606" y="190195"/>
                </a:lnTo>
                <a:lnTo>
                  <a:pt x="3749" y="233000"/>
                </a:lnTo>
                <a:lnTo>
                  <a:pt x="0" y="278129"/>
                </a:lnTo>
                <a:lnTo>
                  <a:pt x="3749" y="323259"/>
                </a:lnTo>
                <a:lnTo>
                  <a:pt x="14606" y="366064"/>
                </a:lnTo>
                <a:lnTo>
                  <a:pt x="31978" y="405974"/>
                </a:lnTo>
                <a:lnTo>
                  <a:pt x="55278" y="442417"/>
                </a:lnTo>
                <a:lnTo>
                  <a:pt x="83915" y="474821"/>
                </a:lnTo>
                <a:lnTo>
                  <a:pt x="117299" y="502615"/>
                </a:lnTo>
                <a:lnTo>
                  <a:pt x="154840" y="525227"/>
                </a:lnTo>
                <a:lnTo>
                  <a:pt x="195949" y="542086"/>
                </a:lnTo>
                <a:lnTo>
                  <a:pt x="240036" y="552621"/>
                </a:lnTo>
                <a:lnTo>
                  <a:pt x="286512" y="556259"/>
                </a:lnTo>
                <a:lnTo>
                  <a:pt x="332987" y="552621"/>
                </a:lnTo>
                <a:lnTo>
                  <a:pt x="377074" y="542086"/>
                </a:lnTo>
                <a:lnTo>
                  <a:pt x="418183" y="525227"/>
                </a:lnTo>
                <a:lnTo>
                  <a:pt x="455724" y="502615"/>
                </a:lnTo>
                <a:lnTo>
                  <a:pt x="489108" y="474821"/>
                </a:lnTo>
                <a:lnTo>
                  <a:pt x="517745" y="442417"/>
                </a:lnTo>
                <a:lnTo>
                  <a:pt x="541045" y="405974"/>
                </a:lnTo>
                <a:lnTo>
                  <a:pt x="558417" y="366064"/>
                </a:lnTo>
                <a:lnTo>
                  <a:pt x="569274" y="323259"/>
                </a:lnTo>
                <a:lnTo>
                  <a:pt x="573024" y="278129"/>
                </a:lnTo>
                <a:lnTo>
                  <a:pt x="569274" y="233000"/>
                </a:lnTo>
                <a:lnTo>
                  <a:pt x="558417" y="190195"/>
                </a:lnTo>
                <a:lnTo>
                  <a:pt x="541045" y="150285"/>
                </a:lnTo>
                <a:lnTo>
                  <a:pt x="517745" y="113842"/>
                </a:lnTo>
                <a:lnTo>
                  <a:pt x="489108" y="81438"/>
                </a:lnTo>
                <a:lnTo>
                  <a:pt x="455724" y="53644"/>
                </a:lnTo>
                <a:lnTo>
                  <a:pt x="418183" y="31032"/>
                </a:lnTo>
                <a:lnTo>
                  <a:pt x="377074" y="14173"/>
                </a:lnTo>
                <a:lnTo>
                  <a:pt x="332987" y="363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23988" y="3212592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278129"/>
                </a:moveTo>
                <a:lnTo>
                  <a:pt x="3749" y="233000"/>
                </a:lnTo>
                <a:lnTo>
                  <a:pt x="14606" y="190195"/>
                </a:lnTo>
                <a:lnTo>
                  <a:pt x="31978" y="150285"/>
                </a:lnTo>
                <a:lnTo>
                  <a:pt x="55278" y="113842"/>
                </a:lnTo>
                <a:lnTo>
                  <a:pt x="83915" y="81438"/>
                </a:lnTo>
                <a:lnTo>
                  <a:pt x="117299" y="53644"/>
                </a:lnTo>
                <a:lnTo>
                  <a:pt x="154840" y="31032"/>
                </a:lnTo>
                <a:lnTo>
                  <a:pt x="195949" y="14173"/>
                </a:lnTo>
                <a:lnTo>
                  <a:pt x="240036" y="3638"/>
                </a:lnTo>
                <a:lnTo>
                  <a:pt x="286512" y="0"/>
                </a:lnTo>
                <a:lnTo>
                  <a:pt x="332987" y="3638"/>
                </a:lnTo>
                <a:lnTo>
                  <a:pt x="377074" y="14173"/>
                </a:lnTo>
                <a:lnTo>
                  <a:pt x="418183" y="31032"/>
                </a:lnTo>
                <a:lnTo>
                  <a:pt x="455724" y="53644"/>
                </a:lnTo>
                <a:lnTo>
                  <a:pt x="489108" y="81438"/>
                </a:lnTo>
                <a:lnTo>
                  <a:pt x="517745" y="113842"/>
                </a:lnTo>
                <a:lnTo>
                  <a:pt x="541045" y="150285"/>
                </a:lnTo>
                <a:lnTo>
                  <a:pt x="558417" y="190195"/>
                </a:lnTo>
                <a:lnTo>
                  <a:pt x="569274" y="233000"/>
                </a:lnTo>
                <a:lnTo>
                  <a:pt x="573024" y="278129"/>
                </a:lnTo>
                <a:lnTo>
                  <a:pt x="569274" y="323259"/>
                </a:lnTo>
                <a:lnTo>
                  <a:pt x="558417" y="366064"/>
                </a:lnTo>
                <a:lnTo>
                  <a:pt x="541045" y="405974"/>
                </a:lnTo>
                <a:lnTo>
                  <a:pt x="517745" y="442417"/>
                </a:lnTo>
                <a:lnTo>
                  <a:pt x="489108" y="474821"/>
                </a:lnTo>
                <a:lnTo>
                  <a:pt x="455724" y="502615"/>
                </a:lnTo>
                <a:lnTo>
                  <a:pt x="418183" y="525227"/>
                </a:lnTo>
                <a:lnTo>
                  <a:pt x="377074" y="542086"/>
                </a:lnTo>
                <a:lnTo>
                  <a:pt x="332987" y="552621"/>
                </a:lnTo>
                <a:lnTo>
                  <a:pt x="286512" y="556259"/>
                </a:lnTo>
                <a:lnTo>
                  <a:pt x="240036" y="552621"/>
                </a:lnTo>
                <a:lnTo>
                  <a:pt x="195949" y="542086"/>
                </a:lnTo>
                <a:lnTo>
                  <a:pt x="154840" y="525227"/>
                </a:lnTo>
                <a:lnTo>
                  <a:pt x="117299" y="502615"/>
                </a:lnTo>
                <a:lnTo>
                  <a:pt x="83915" y="474821"/>
                </a:lnTo>
                <a:lnTo>
                  <a:pt x="55278" y="442417"/>
                </a:lnTo>
                <a:lnTo>
                  <a:pt x="31978" y="405974"/>
                </a:lnTo>
                <a:lnTo>
                  <a:pt x="14606" y="366064"/>
                </a:lnTo>
                <a:lnTo>
                  <a:pt x="3749" y="323259"/>
                </a:lnTo>
                <a:lnTo>
                  <a:pt x="0" y="27812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5855" y="3212592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29"/>
                </a:lnTo>
                <a:lnTo>
                  <a:pt x="3760" y="323259"/>
                </a:lnTo>
                <a:lnTo>
                  <a:pt x="14648" y="366064"/>
                </a:lnTo>
                <a:lnTo>
                  <a:pt x="32071" y="405974"/>
                </a:lnTo>
                <a:lnTo>
                  <a:pt x="55437" y="442417"/>
                </a:lnTo>
                <a:lnTo>
                  <a:pt x="84153" y="474821"/>
                </a:lnTo>
                <a:lnTo>
                  <a:pt x="117628" y="502615"/>
                </a:lnTo>
                <a:lnTo>
                  <a:pt x="155270" y="525227"/>
                </a:lnTo>
                <a:lnTo>
                  <a:pt x="196486" y="542086"/>
                </a:lnTo>
                <a:lnTo>
                  <a:pt x="240684" y="552621"/>
                </a:lnTo>
                <a:lnTo>
                  <a:pt x="287274" y="556259"/>
                </a:lnTo>
                <a:lnTo>
                  <a:pt x="333863" y="552621"/>
                </a:lnTo>
                <a:lnTo>
                  <a:pt x="378061" y="542086"/>
                </a:lnTo>
                <a:lnTo>
                  <a:pt x="419277" y="525227"/>
                </a:lnTo>
                <a:lnTo>
                  <a:pt x="456919" y="502615"/>
                </a:lnTo>
                <a:lnTo>
                  <a:pt x="490394" y="474821"/>
                </a:lnTo>
                <a:lnTo>
                  <a:pt x="519110" y="442417"/>
                </a:lnTo>
                <a:lnTo>
                  <a:pt x="542476" y="405974"/>
                </a:lnTo>
                <a:lnTo>
                  <a:pt x="559899" y="366064"/>
                </a:lnTo>
                <a:lnTo>
                  <a:pt x="570787" y="323259"/>
                </a:lnTo>
                <a:lnTo>
                  <a:pt x="574548" y="278129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05855" y="3212592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29"/>
                </a:lnTo>
                <a:lnTo>
                  <a:pt x="570787" y="323259"/>
                </a:lnTo>
                <a:lnTo>
                  <a:pt x="559899" y="366064"/>
                </a:lnTo>
                <a:lnTo>
                  <a:pt x="542476" y="405974"/>
                </a:lnTo>
                <a:lnTo>
                  <a:pt x="519110" y="442417"/>
                </a:lnTo>
                <a:lnTo>
                  <a:pt x="490394" y="474821"/>
                </a:lnTo>
                <a:lnTo>
                  <a:pt x="456919" y="502615"/>
                </a:lnTo>
                <a:lnTo>
                  <a:pt x="419277" y="525227"/>
                </a:lnTo>
                <a:lnTo>
                  <a:pt x="378061" y="542086"/>
                </a:lnTo>
                <a:lnTo>
                  <a:pt x="333863" y="552621"/>
                </a:lnTo>
                <a:lnTo>
                  <a:pt x="287274" y="556259"/>
                </a:lnTo>
                <a:lnTo>
                  <a:pt x="240684" y="552621"/>
                </a:lnTo>
                <a:lnTo>
                  <a:pt x="196486" y="542086"/>
                </a:lnTo>
                <a:lnTo>
                  <a:pt x="155270" y="525227"/>
                </a:lnTo>
                <a:lnTo>
                  <a:pt x="117628" y="502615"/>
                </a:lnTo>
                <a:lnTo>
                  <a:pt x="84153" y="474821"/>
                </a:lnTo>
                <a:lnTo>
                  <a:pt x="55437" y="442417"/>
                </a:lnTo>
                <a:lnTo>
                  <a:pt x="32071" y="405974"/>
                </a:lnTo>
                <a:lnTo>
                  <a:pt x="14648" y="366064"/>
                </a:lnTo>
                <a:lnTo>
                  <a:pt x="3760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3171" y="3708653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7989"/>
                </a:moveTo>
                <a:lnTo>
                  <a:pt x="0" y="493903"/>
                </a:lnTo>
                <a:lnTo>
                  <a:pt x="127" y="500126"/>
                </a:lnTo>
                <a:lnTo>
                  <a:pt x="8001" y="507746"/>
                </a:lnTo>
                <a:lnTo>
                  <a:pt x="14224" y="507619"/>
                </a:lnTo>
                <a:lnTo>
                  <a:pt x="443719" y="61695"/>
                </a:lnTo>
                <a:lnTo>
                  <a:pt x="429486" y="47989"/>
                </a:lnTo>
                <a:close/>
              </a:path>
              <a:path w="489585" h="508000">
                <a:moveTo>
                  <a:pt x="478583" y="34798"/>
                </a:moveTo>
                <a:lnTo>
                  <a:pt x="448310" y="34798"/>
                </a:lnTo>
                <a:lnTo>
                  <a:pt x="456184" y="42418"/>
                </a:lnTo>
                <a:lnTo>
                  <a:pt x="456311" y="48641"/>
                </a:lnTo>
                <a:lnTo>
                  <a:pt x="443719" y="61695"/>
                </a:lnTo>
                <a:lnTo>
                  <a:pt x="464058" y="81280"/>
                </a:lnTo>
                <a:lnTo>
                  <a:pt x="478583" y="34798"/>
                </a:lnTo>
                <a:close/>
              </a:path>
              <a:path w="489585" h="508000">
                <a:moveTo>
                  <a:pt x="448310" y="34798"/>
                </a:moveTo>
                <a:lnTo>
                  <a:pt x="442087" y="34925"/>
                </a:lnTo>
                <a:lnTo>
                  <a:pt x="429486" y="47989"/>
                </a:lnTo>
                <a:lnTo>
                  <a:pt x="443719" y="61695"/>
                </a:lnTo>
                <a:lnTo>
                  <a:pt x="456311" y="48641"/>
                </a:lnTo>
                <a:lnTo>
                  <a:pt x="456184" y="42418"/>
                </a:lnTo>
                <a:lnTo>
                  <a:pt x="448310" y="34798"/>
                </a:lnTo>
                <a:close/>
              </a:path>
              <a:path w="489585" h="508000">
                <a:moveTo>
                  <a:pt x="489458" y="0"/>
                </a:moveTo>
                <a:lnTo>
                  <a:pt x="409194" y="28448"/>
                </a:lnTo>
                <a:lnTo>
                  <a:pt x="429486" y="47989"/>
                </a:lnTo>
                <a:lnTo>
                  <a:pt x="442087" y="34925"/>
                </a:lnTo>
                <a:lnTo>
                  <a:pt x="448310" y="34798"/>
                </a:lnTo>
                <a:lnTo>
                  <a:pt x="478583" y="34798"/>
                </a:lnTo>
                <a:lnTo>
                  <a:pt x="48945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71259" y="3373373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90" h="76200">
                <a:moveTo>
                  <a:pt x="1177289" y="0"/>
                </a:moveTo>
                <a:lnTo>
                  <a:pt x="1177289" y="76199"/>
                </a:lnTo>
                <a:lnTo>
                  <a:pt x="1233677" y="48005"/>
                </a:lnTo>
                <a:lnTo>
                  <a:pt x="1195450" y="48005"/>
                </a:lnTo>
                <a:lnTo>
                  <a:pt x="1199895" y="43560"/>
                </a:lnTo>
                <a:lnTo>
                  <a:pt x="1199895" y="32638"/>
                </a:lnTo>
                <a:lnTo>
                  <a:pt x="1195450" y="28193"/>
                </a:lnTo>
                <a:lnTo>
                  <a:pt x="1233677" y="28193"/>
                </a:lnTo>
                <a:lnTo>
                  <a:pt x="1177289" y="0"/>
                </a:lnTo>
                <a:close/>
              </a:path>
              <a:path w="1253490" h="76200">
                <a:moveTo>
                  <a:pt x="1177289" y="28193"/>
                </a:moveTo>
                <a:lnTo>
                  <a:pt x="4444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4" y="48005"/>
                </a:lnTo>
                <a:lnTo>
                  <a:pt x="1177289" y="48005"/>
                </a:lnTo>
                <a:lnTo>
                  <a:pt x="1177289" y="28193"/>
                </a:lnTo>
                <a:close/>
              </a:path>
              <a:path w="1253490" h="76200">
                <a:moveTo>
                  <a:pt x="1233677" y="28193"/>
                </a:moveTo>
                <a:lnTo>
                  <a:pt x="1195450" y="28193"/>
                </a:lnTo>
                <a:lnTo>
                  <a:pt x="1199895" y="32638"/>
                </a:lnTo>
                <a:lnTo>
                  <a:pt x="1199895" y="43560"/>
                </a:lnTo>
                <a:lnTo>
                  <a:pt x="1195450" y="48005"/>
                </a:lnTo>
                <a:lnTo>
                  <a:pt x="1233677" y="48005"/>
                </a:lnTo>
                <a:lnTo>
                  <a:pt x="1253489" y="38099"/>
                </a:lnTo>
                <a:lnTo>
                  <a:pt x="1233677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70244" y="4601717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4" h="508000">
                <a:moveTo>
                  <a:pt x="429486" y="47989"/>
                </a:moveTo>
                <a:lnTo>
                  <a:pt x="0" y="493902"/>
                </a:lnTo>
                <a:lnTo>
                  <a:pt x="127" y="500125"/>
                </a:lnTo>
                <a:lnTo>
                  <a:pt x="8001" y="507745"/>
                </a:lnTo>
                <a:lnTo>
                  <a:pt x="14224" y="507618"/>
                </a:lnTo>
                <a:lnTo>
                  <a:pt x="443719" y="61695"/>
                </a:lnTo>
                <a:lnTo>
                  <a:pt x="429486" y="47989"/>
                </a:lnTo>
                <a:close/>
              </a:path>
              <a:path w="489584" h="508000">
                <a:moveTo>
                  <a:pt x="478583" y="34797"/>
                </a:moveTo>
                <a:lnTo>
                  <a:pt x="448310" y="34797"/>
                </a:lnTo>
                <a:lnTo>
                  <a:pt x="456184" y="42417"/>
                </a:lnTo>
                <a:lnTo>
                  <a:pt x="456311" y="48640"/>
                </a:lnTo>
                <a:lnTo>
                  <a:pt x="443719" y="61695"/>
                </a:lnTo>
                <a:lnTo>
                  <a:pt x="464058" y="81279"/>
                </a:lnTo>
                <a:lnTo>
                  <a:pt x="478583" y="34797"/>
                </a:lnTo>
                <a:close/>
              </a:path>
              <a:path w="489584" h="508000">
                <a:moveTo>
                  <a:pt x="448310" y="34797"/>
                </a:moveTo>
                <a:lnTo>
                  <a:pt x="442087" y="34924"/>
                </a:lnTo>
                <a:lnTo>
                  <a:pt x="429486" y="47989"/>
                </a:lnTo>
                <a:lnTo>
                  <a:pt x="443719" y="61695"/>
                </a:lnTo>
                <a:lnTo>
                  <a:pt x="456311" y="48640"/>
                </a:lnTo>
                <a:lnTo>
                  <a:pt x="456184" y="42417"/>
                </a:lnTo>
                <a:lnTo>
                  <a:pt x="448310" y="34797"/>
                </a:lnTo>
                <a:close/>
              </a:path>
              <a:path w="489584" h="508000">
                <a:moveTo>
                  <a:pt x="489458" y="0"/>
                </a:moveTo>
                <a:lnTo>
                  <a:pt x="409194" y="28447"/>
                </a:lnTo>
                <a:lnTo>
                  <a:pt x="429486" y="47989"/>
                </a:lnTo>
                <a:lnTo>
                  <a:pt x="442087" y="34924"/>
                </a:lnTo>
                <a:lnTo>
                  <a:pt x="448310" y="34797"/>
                </a:lnTo>
                <a:lnTo>
                  <a:pt x="478583" y="34797"/>
                </a:lnTo>
                <a:lnTo>
                  <a:pt x="48945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3171" y="4590796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59756"/>
                </a:moveTo>
                <a:lnTo>
                  <a:pt x="409194" y="479297"/>
                </a:lnTo>
                <a:lnTo>
                  <a:pt x="489458" y="507745"/>
                </a:lnTo>
                <a:lnTo>
                  <a:pt x="478583" y="472947"/>
                </a:lnTo>
                <a:lnTo>
                  <a:pt x="448310" y="472947"/>
                </a:lnTo>
                <a:lnTo>
                  <a:pt x="442087" y="472820"/>
                </a:lnTo>
                <a:lnTo>
                  <a:pt x="429486" y="459756"/>
                </a:lnTo>
                <a:close/>
              </a:path>
              <a:path w="489585" h="508000">
                <a:moveTo>
                  <a:pt x="443719" y="446050"/>
                </a:moveTo>
                <a:lnTo>
                  <a:pt x="429486" y="459756"/>
                </a:lnTo>
                <a:lnTo>
                  <a:pt x="442087" y="472820"/>
                </a:lnTo>
                <a:lnTo>
                  <a:pt x="448310" y="472947"/>
                </a:lnTo>
                <a:lnTo>
                  <a:pt x="456184" y="465327"/>
                </a:lnTo>
                <a:lnTo>
                  <a:pt x="456311" y="459104"/>
                </a:lnTo>
                <a:lnTo>
                  <a:pt x="443719" y="446050"/>
                </a:lnTo>
                <a:close/>
              </a:path>
              <a:path w="489585" h="508000">
                <a:moveTo>
                  <a:pt x="464058" y="426465"/>
                </a:moveTo>
                <a:lnTo>
                  <a:pt x="443719" y="446050"/>
                </a:lnTo>
                <a:lnTo>
                  <a:pt x="456311" y="459104"/>
                </a:lnTo>
                <a:lnTo>
                  <a:pt x="456184" y="465327"/>
                </a:lnTo>
                <a:lnTo>
                  <a:pt x="448310" y="472947"/>
                </a:lnTo>
                <a:lnTo>
                  <a:pt x="478583" y="472947"/>
                </a:lnTo>
                <a:lnTo>
                  <a:pt x="464058" y="426465"/>
                </a:lnTo>
                <a:close/>
              </a:path>
              <a:path w="489585" h="508000">
                <a:moveTo>
                  <a:pt x="8001" y="0"/>
                </a:moveTo>
                <a:lnTo>
                  <a:pt x="127" y="7619"/>
                </a:lnTo>
                <a:lnTo>
                  <a:pt x="0" y="13842"/>
                </a:lnTo>
                <a:lnTo>
                  <a:pt x="429486" y="459756"/>
                </a:lnTo>
                <a:lnTo>
                  <a:pt x="443719" y="446050"/>
                </a:lnTo>
                <a:lnTo>
                  <a:pt x="14224" y="126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0244" y="3697732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4" h="508000">
                <a:moveTo>
                  <a:pt x="429486" y="459756"/>
                </a:moveTo>
                <a:lnTo>
                  <a:pt x="409194" y="479298"/>
                </a:lnTo>
                <a:lnTo>
                  <a:pt x="489458" y="507746"/>
                </a:lnTo>
                <a:lnTo>
                  <a:pt x="478583" y="472948"/>
                </a:lnTo>
                <a:lnTo>
                  <a:pt x="448310" y="472948"/>
                </a:lnTo>
                <a:lnTo>
                  <a:pt x="442087" y="472821"/>
                </a:lnTo>
                <a:lnTo>
                  <a:pt x="429486" y="459756"/>
                </a:lnTo>
                <a:close/>
              </a:path>
              <a:path w="489584" h="508000">
                <a:moveTo>
                  <a:pt x="443719" y="446050"/>
                </a:moveTo>
                <a:lnTo>
                  <a:pt x="429486" y="459756"/>
                </a:lnTo>
                <a:lnTo>
                  <a:pt x="442087" y="472821"/>
                </a:lnTo>
                <a:lnTo>
                  <a:pt x="448310" y="472948"/>
                </a:lnTo>
                <a:lnTo>
                  <a:pt x="456184" y="465328"/>
                </a:lnTo>
                <a:lnTo>
                  <a:pt x="456311" y="459105"/>
                </a:lnTo>
                <a:lnTo>
                  <a:pt x="443719" y="446050"/>
                </a:lnTo>
                <a:close/>
              </a:path>
              <a:path w="489584" h="508000">
                <a:moveTo>
                  <a:pt x="464058" y="426466"/>
                </a:moveTo>
                <a:lnTo>
                  <a:pt x="443719" y="446050"/>
                </a:lnTo>
                <a:lnTo>
                  <a:pt x="456311" y="459105"/>
                </a:lnTo>
                <a:lnTo>
                  <a:pt x="456184" y="465328"/>
                </a:lnTo>
                <a:lnTo>
                  <a:pt x="448310" y="472948"/>
                </a:lnTo>
                <a:lnTo>
                  <a:pt x="478583" y="472948"/>
                </a:lnTo>
                <a:lnTo>
                  <a:pt x="464058" y="426466"/>
                </a:lnTo>
                <a:close/>
              </a:path>
              <a:path w="489584" h="508000">
                <a:moveTo>
                  <a:pt x="8001" y="0"/>
                </a:moveTo>
                <a:lnTo>
                  <a:pt x="127" y="7620"/>
                </a:lnTo>
                <a:lnTo>
                  <a:pt x="0" y="13843"/>
                </a:lnTo>
                <a:lnTo>
                  <a:pt x="429486" y="459756"/>
                </a:lnTo>
                <a:lnTo>
                  <a:pt x="443719" y="446050"/>
                </a:lnTo>
                <a:lnTo>
                  <a:pt x="14224" y="127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26807" y="4365497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90" h="76200">
                <a:moveTo>
                  <a:pt x="1177289" y="0"/>
                </a:moveTo>
                <a:lnTo>
                  <a:pt x="1177289" y="76200"/>
                </a:lnTo>
                <a:lnTo>
                  <a:pt x="1233677" y="48006"/>
                </a:lnTo>
                <a:lnTo>
                  <a:pt x="1195450" y="48006"/>
                </a:lnTo>
                <a:lnTo>
                  <a:pt x="1199895" y="43561"/>
                </a:lnTo>
                <a:lnTo>
                  <a:pt x="1199895" y="32639"/>
                </a:lnTo>
                <a:lnTo>
                  <a:pt x="1195450" y="28194"/>
                </a:lnTo>
                <a:lnTo>
                  <a:pt x="1233677" y="28194"/>
                </a:lnTo>
                <a:lnTo>
                  <a:pt x="1177289" y="0"/>
                </a:lnTo>
                <a:close/>
              </a:path>
              <a:path w="1253490" h="76200">
                <a:moveTo>
                  <a:pt x="1177289" y="28194"/>
                </a:moveTo>
                <a:lnTo>
                  <a:pt x="4444" y="28194"/>
                </a:lnTo>
                <a:lnTo>
                  <a:pt x="0" y="32639"/>
                </a:lnTo>
                <a:lnTo>
                  <a:pt x="0" y="43561"/>
                </a:lnTo>
                <a:lnTo>
                  <a:pt x="4444" y="48006"/>
                </a:lnTo>
                <a:lnTo>
                  <a:pt x="1177289" y="48006"/>
                </a:lnTo>
                <a:lnTo>
                  <a:pt x="1177289" y="28194"/>
                </a:lnTo>
                <a:close/>
              </a:path>
              <a:path w="1253490" h="76200">
                <a:moveTo>
                  <a:pt x="1233677" y="28194"/>
                </a:moveTo>
                <a:lnTo>
                  <a:pt x="1195450" y="28194"/>
                </a:lnTo>
                <a:lnTo>
                  <a:pt x="1199895" y="32639"/>
                </a:lnTo>
                <a:lnTo>
                  <a:pt x="1199895" y="43561"/>
                </a:lnTo>
                <a:lnTo>
                  <a:pt x="1195450" y="48006"/>
                </a:lnTo>
                <a:lnTo>
                  <a:pt x="1233677" y="48006"/>
                </a:lnTo>
                <a:lnTo>
                  <a:pt x="1253489" y="38100"/>
                </a:lnTo>
                <a:lnTo>
                  <a:pt x="1233677" y="2819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66002" y="4589398"/>
            <a:ext cx="2114550" cy="718820"/>
          </a:xfrm>
          <a:custGeom>
            <a:avLst/>
            <a:gdLst/>
            <a:ahLst/>
            <a:cxnLst/>
            <a:rect l="l" t="t" r="r" b="b"/>
            <a:pathLst>
              <a:path w="2114550" h="718820">
                <a:moveTo>
                  <a:pt x="2038826" y="26857"/>
                </a:moveTo>
                <a:lnTo>
                  <a:pt x="8128" y="697865"/>
                </a:lnTo>
                <a:lnTo>
                  <a:pt x="2921" y="699515"/>
                </a:lnTo>
                <a:lnTo>
                  <a:pt x="0" y="705230"/>
                </a:lnTo>
                <a:lnTo>
                  <a:pt x="1778" y="710310"/>
                </a:lnTo>
                <a:lnTo>
                  <a:pt x="3429" y="715517"/>
                </a:lnTo>
                <a:lnTo>
                  <a:pt x="9144" y="718438"/>
                </a:lnTo>
                <a:lnTo>
                  <a:pt x="14224" y="716660"/>
                </a:lnTo>
                <a:lnTo>
                  <a:pt x="2045027" y="45659"/>
                </a:lnTo>
                <a:lnTo>
                  <a:pt x="2038826" y="26857"/>
                </a:lnTo>
                <a:close/>
              </a:path>
              <a:path w="2114550" h="718820">
                <a:moveTo>
                  <a:pt x="2105477" y="21081"/>
                </a:moveTo>
                <a:lnTo>
                  <a:pt x="2056130" y="21081"/>
                </a:lnTo>
                <a:lnTo>
                  <a:pt x="2061718" y="24002"/>
                </a:lnTo>
                <a:lnTo>
                  <a:pt x="2063369" y="29082"/>
                </a:lnTo>
                <a:lnTo>
                  <a:pt x="2065147" y="34289"/>
                </a:lnTo>
                <a:lnTo>
                  <a:pt x="2062353" y="39877"/>
                </a:lnTo>
                <a:lnTo>
                  <a:pt x="2057146" y="41655"/>
                </a:lnTo>
                <a:lnTo>
                  <a:pt x="2045027" y="45659"/>
                </a:lnTo>
                <a:lnTo>
                  <a:pt x="2053844" y="72389"/>
                </a:lnTo>
                <a:lnTo>
                  <a:pt x="2105477" y="21081"/>
                </a:lnTo>
                <a:close/>
              </a:path>
              <a:path w="2114550" h="718820">
                <a:moveTo>
                  <a:pt x="2056130" y="21081"/>
                </a:moveTo>
                <a:lnTo>
                  <a:pt x="2050923" y="22859"/>
                </a:lnTo>
                <a:lnTo>
                  <a:pt x="2038826" y="26857"/>
                </a:lnTo>
                <a:lnTo>
                  <a:pt x="2045027" y="45659"/>
                </a:lnTo>
                <a:lnTo>
                  <a:pt x="2057146" y="41655"/>
                </a:lnTo>
                <a:lnTo>
                  <a:pt x="2062353" y="39877"/>
                </a:lnTo>
                <a:lnTo>
                  <a:pt x="2065147" y="34289"/>
                </a:lnTo>
                <a:lnTo>
                  <a:pt x="2063369" y="29082"/>
                </a:lnTo>
                <a:lnTo>
                  <a:pt x="2061718" y="24002"/>
                </a:lnTo>
                <a:lnTo>
                  <a:pt x="2056130" y="21081"/>
                </a:lnTo>
                <a:close/>
              </a:path>
              <a:path w="2114550" h="718820">
                <a:moveTo>
                  <a:pt x="2029968" y="0"/>
                </a:moveTo>
                <a:lnTo>
                  <a:pt x="2038826" y="26857"/>
                </a:lnTo>
                <a:lnTo>
                  <a:pt x="2050923" y="22859"/>
                </a:lnTo>
                <a:lnTo>
                  <a:pt x="2056130" y="21081"/>
                </a:lnTo>
                <a:lnTo>
                  <a:pt x="2105477" y="21081"/>
                </a:lnTo>
                <a:lnTo>
                  <a:pt x="2114296" y="12318"/>
                </a:lnTo>
                <a:lnTo>
                  <a:pt x="202996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86852" y="3697732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4" h="508000">
                <a:moveTo>
                  <a:pt x="429486" y="459756"/>
                </a:moveTo>
                <a:lnTo>
                  <a:pt x="409193" y="479298"/>
                </a:lnTo>
                <a:lnTo>
                  <a:pt x="489457" y="507746"/>
                </a:lnTo>
                <a:lnTo>
                  <a:pt x="478583" y="472948"/>
                </a:lnTo>
                <a:lnTo>
                  <a:pt x="448309" y="472948"/>
                </a:lnTo>
                <a:lnTo>
                  <a:pt x="442086" y="472821"/>
                </a:lnTo>
                <a:lnTo>
                  <a:pt x="429486" y="459756"/>
                </a:lnTo>
                <a:close/>
              </a:path>
              <a:path w="489584" h="508000">
                <a:moveTo>
                  <a:pt x="443719" y="446050"/>
                </a:moveTo>
                <a:lnTo>
                  <a:pt x="429486" y="459756"/>
                </a:lnTo>
                <a:lnTo>
                  <a:pt x="442086" y="472821"/>
                </a:lnTo>
                <a:lnTo>
                  <a:pt x="448309" y="472948"/>
                </a:lnTo>
                <a:lnTo>
                  <a:pt x="456183" y="465328"/>
                </a:lnTo>
                <a:lnTo>
                  <a:pt x="456310" y="459105"/>
                </a:lnTo>
                <a:lnTo>
                  <a:pt x="443719" y="446050"/>
                </a:lnTo>
                <a:close/>
              </a:path>
              <a:path w="489584" h="508000">
                <a:moveTo>
                  <a:pt x="464057" y="426466"/>
                </a:moveTo>
                <a:lnTo>
                  <a:pt x="443719" y="446050"/>
                </a:lnTo>
                <a:lnTo>
                  <a:pt x="456310" y="459105"/>
                </a:lnTo>
                <a:lnTo>
                  <a:pt x="456183" y="465328"/>
                </a:lnTo>
                <a:lnTo>
                  <a:pt x="448309" y="472948"/>
                </a:lnTo>
                <a:lnTo>
                  <a:pt x="478583" y="472948"/>
                </a:lnTo>
                <a:lnTo>
                  <a:pt x="464057" y="426466"/>
                </a:lnTo>
                <a:close/>
              </a:path>
              <a:path w="489584" h="508000">
                <a:moveTo>
                  <a:pt x="8000" y="0"/>
                </a:moveTo>
                <a:lnTo>
                  <a:pt x="126" y="7620"/>
                </a:lnTo>
                <a:lnTo>
                  <a:pt x="0" y="13843"/>
                </a:lnTo>
                <a:lnTo>
                  <a:pt x="429486" y="459756"/>
                </a:lnTo>
                <a:lnTo>
                  <a:pt x="443719" y="446050"/>
                </a:lnTo>
                <a:lnTo>
                  <a:pt x="14223" y="127"/>
                </a:lnTo>
                <a:lnTo>
                  <a:pt x="8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455664" y="2864942"/>
            <a:ext cx="6940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105" dirty="0">
                <a:latin typeface="Arial Narrow"/>
                <a:cs typeface="Arial Narrow"/>
              </a:rPr>
              <a:t>a</a:t>
            </a:r>
            <a:r>
              <a:rPr sz="2400" b="1" spc="157" baseline="-8680" dirty="0">
                <a:latin typeface="Arial Narrow"/>
                <a:cs typeface="Arial Narrow"/>
              </a:rPr>
              <a:t>4</a:t>
            </a:r>
            <a:r>
              <a:rPr sz="2400" b="1" spc="105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152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60696" y="369392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54955" y="3460444"/>
            <a:ext cx="64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0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60696" y="488518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2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4955" y="4652009"/>
            <a:ext cx="642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15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19442" y="4852238"/>
            <a:ext cx="693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6</a:t>
            </a:r>
            <a:r>
              <a:rPr sz="2400" b="1" spc="100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16219" y="3235044"/>
            <a:ext cx="759460" cy="22459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2</a:t>
            </a:r>
            <a:endParaRPr sz="2400" baseline="-8680">
              <a:latin typeface="Arial Narrow"/>
              <a:cs typeface="Arial Narrow"/>
            </a:endParaRPr>
          </a:p>
          <a:p>
            <a:pPr marL="103505">
              <a:lnSpc>
                <a:spcPct val="100000"/>
              </a:lnSpc>
              <a:spcBef>
                <a:spcPts val="71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3</a:t>
            </a:r>
            <a:r>
              <a:rPr sz="2400" b="1" spc="100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  <a:p>
            <a:pPr marL="103505">
              <a:lnSpc>
                <a:spcPct val="100000"/>
              </a:lnSpc>
              <a:spcBef>
                <a:spcPts val="1630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5</a:t>
            </a:r>
            <a:r>
              <a:rPr sz="2400" b="1" spc="100" dirty="0">
                <a:latin typeface="Arial Narrow"/>
                <a:cs typeface="Arial Narrow"/>
              </a:rPr>
              <a:t>=4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3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2735" y="3160203"/>
            <a:ext cx="693420" cy="121158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122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5</a:t>
            </a:r>
            <a:endParaRPr sz="2400" baseline="-868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7</a:t>
            </a:r>
            <a:r>
              <a:rPr sz="2400" b="1" spc="100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02777" y="369392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8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97036" y="3460444"/>
            <a:ext cx="64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0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=1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9265" y="2666873"/>
          <a:ext cx="3797935" cy="3886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事件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14986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8615" marR="342900" indent="2038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最早 </a:t>
                      </a:r>
                      <a:r>
                        <a:rPr sz="1600" b="1" spc="10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发生时间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279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 marR="340995" indent="2038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最晚 </a:t>
                      </a:r>
                      <a:r>
                        <a:rPr sz="1600" b="1" spc="10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发生时间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279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2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4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2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5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6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248655" y="2031492"/>
            <a:ext cx="574675" cy="551815"/>
          </a:xfrm>
          <a:custGeom>
            <a:avLst/>
            <a:gdLst/>
            <a:ahLst/>
            <a:cxnLst/>
            <a:rect l="l" t="t" r="r" b="b"/>
            <a:pathLst>
              <a:path w="574675" h="551814">
                <a:moveTo>
                  <a:pt x="287274" y="0"/>
                </a:moveTo>
                <a:lnTo>
                  <a:pt x="240684" y="3608"/>
                </a:lnTo>
                <a:lnTo>
                  <a:pt x="196486" y="14057"/>
                </a:lnTo>
                <a:lnTo>
                  <a:pt x="155270" y="30778"/>
                </a:lnTo>
                <a:lnTo>
                  <a:pt x="117628" y="53205"/>
                </a:lnTo>
                <a:lnTo>
                  <a:pt x="84153" y="80771"/>
                </a:lnTo>
                <a:lnTo>
                  <a:pt x="55437" y="112910"/>
                </a:lnTo>
                <a:lnTo>
                  <a:pt x="32071" y="149053"/>
                </a:lnTo>
                <a:lnTo>
                  <a:pt x="14648" y="188634"/>
                </a:lnTo>
                <a:lnTo>
                  <a:pt x="3760" y="231087"/>
                </a:lnTo>
                <a:lnTo>
                  <a:pt x="0" y="275843"/>
                </a:lnTo>
                <a:lnTo>
                  <a:pt x="3760" y="320600"/>
                </a:lnTo>
                <a:lnTo>
                  <a:pt x="14648" y="363053"/>
                </a:lnTo>
                <a:lnTo>
                  <a:pt x="32071" y="402634"/>
                </a:lnTo>
                <a:lnTo>
                  <a:pt x="55437" y="438777"/>
                </a:lnTo>
                <a:lnTo>
                  <a:pt x="84153" y="470915"/>
                </a:lnTo>
                <a:lnTo>
                  <a:pt x="117628" y="498482"/>
                </a:lnTo>
                <a:lnTo>
                  <a:pt x="155270" y="520909"/>
                </a:lnTo>
                <a:lnTo>
                  <a:pt x="196486" y="537630"/>
                </a:lnTo>
                <a:lnTo>
                  <a:pt x="240684" y="548079"/>
                </a:lnTo>
                <a:lnTo>
                  <a:pt x="287274" y="551687"/>
                </a:lnTo>
                <a:lnTo>
                  <a:pt x="333863" y="548079"/>
                </a:lnTo>
                <a:lnTo>
                  <a:pt x="378061" y="537630"/>
                </a:lnTo>
                <a:lnTo>
                  <a:pt x="419277" y="520909"/>
                </a:lnTo>
                <a:lnTo>
                  <a:pt x="456919" y="498482"/>
                </a:lnTo>
                <a:lnTo>
                  <a:pt x="490394" y="470915"/>
                </a:lnTo>
                <a:lnTo>
                  <a:pt x="519110" y="438777"/>
                </a:lnTo>
                <a:lnTo>
                  <a:pt x="542476" y="402634"/>
                </a:lnTo>
                <a:lnTo>
                  <a:pt x="559899" y="363053"/>
                </a:lnTo>
                <a:lnTo>
                  <a:pt x="570787" y="320600"/>
                </a:lnTo>
                <a:lnTo>
                  <a:pt x="574548" y="275843"/>
                </a:lnTo>
                <a:lnTo>
                  <a:pt x="570787" y="231087"/>
                </a:lnTo>
                <a:lnTo>
                  <a:pt x="559899" y="188634"/>
                </a:lnTo>
                <a:lnTo>
                  <a:pt x="542476" y="149053"/>
                </a:lnTo>
                <a:lnTo>
                  <a:pt x="519110" y="112910"/>
                </a:lnTo>
                <a:lnTo>
                  <a:pt x="490394" y="80771"/>
                </a:lnTo>
                <a:lnTo>
                  <a:pt x="456919" y="53205"/>
                </a:lnTo>
                <a:lnTo>
                  <a:pt x="419277" y="30778"/>
                </a:lnTo>
                <a:lnTo>
                  <a:pt x="378061" y="14057"/>
                </a:lnTo>
                <a:lnTo>
                  <a:pt x="333863" y="360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8655" y="2031492"/>
            <a:ext cx="574675" cy="551815"/>
          </a:xfrm>
          <a:custGeom>
            <a:avLst/>
            <a:gdLst/>
            <a:ahLst/>
            <a:cxnLst/>
            <a:rect l="l" t="t" r="r" b="b"/>
            <a:pathLst>
              <a:path w="574675" h="551814">
                <a:moveTo>
                  <a:pt x="0" y="275843"/>
                </a:moveTo>
                <a:lnTo>
                  <a:pt x="3760" y="231087"/>
                </a:lnTo>
                <a:lnTo>
                  <a:pt x="14648" y="188634"/>
                </a:lnTo>
                <a:lnTo>
                  <a:pt x="32071" y="149053"/>
                </a:lnTo>
                <a:lnTo>
                  <a:pt x="55437" y="112910"/>
                </a:lnTo>
                <a:lnTo>
                  <a:pt x="84153" y="80771"/>
                </a:lnTo>
                <a:lnTo>
                  <a:pt x="117628" y="53205"/>
                </a:lnTo>
                <a:lnTo>
                  <a:pt x="155270" y="30778"/>
                </a:lnTo>
                <a:lnTo>
                  <a:pt x="196486" y="14057"/>
                </a:lnTo>
                <a:lnTo>
                  <a:pt x="240684" y="3608"/>
                </a:lnTo>
                <a:lnTo>
                  <a:pt x="287274" y="0"/>
                </a:lnTo>
                <a:lnTo>
                  <a:pt x="333863" y="3608"/>
                </a:lnTo>
                <a:lnTo>
                  <a:pt x="378061" y="14057"/>
                </a:lnTo>
                <a:lnTo>
                  <a:pt x="419277" y="30778"/>
                </a:lnTo>
                <a:lnTo>
                  <a:pt x="456919" y="53205"/>
                </a:lnTo>
                <a:lnTo>
                  <a:pt x="490394" y="80771"/>
                </a:lnTo>
                <a:lnTo>
                  <a:pt x="519110" y="112910"/>
                </a:lnTo>
                <a:lnTo>
                  <a:pt x="542476" y="149053"/>
                </a:lnTo>
                <a:lnTo>
                  <a:pt x="559899" y="188634"/>
                </a:lnTo>
                <a:lnTo>
                  <a:pt x="570787" y="231087"/>
                </a:lnTo>
                <a:lnTo>
                  <a:pt x="574548" y="275843"/>
                </a:lnTo>
                <a:lnTo>
                  <a:pt x="570787" y="320600"/>
                </a:lnTo>
                <a:lnTo>
                  <a:pt x="559899" y="363053"/>
                </a:lnTo>
                <a:lnTo>
                  <a:pt x="542476" y="402634"/>
                </a:lnTo>
                <a:lnTo>
                  <a:pt x="519110" y="438777"/>
                </a:lnTo>
                <a:lnTo>
                  <a:pt x="490394" y="470915"/>
                </a:lnTo>
                <a:lnTo>
                  <a:pt x="456919" y="498482"/>
                </a:lnTo>
                <a:lnTo>
                  <a:pt x="419277" y="520909"/>
                </a:lnTo>
                <a:lnTo>
                  <a:pt x="378061" y="537630"/>
                </a:lnTo>
                <a:lnTo>
                  <a:pt x="333863" y="548079"/>
                </a:lnTo>
                <a:lnTo>
                  <a:pt x="287274" y="551687"/>
                </a:lnTo>
                <a:lnTo>
                  <a:pt x="240684" y="548079"/>
                </a:lnTo>
                <a:lnTo>
                  <a:pt x="196486" y="537630"/>
                </a:lnTo>
                <a:lnTo>
                  <a:pt x="155270" y="520909"/>
                </a:lnTo>
                <a:lnTo>
                  <a:pt x="117628" y="498482"/>
                </a:lnTo>
                <a:lnTo>
                  <a:pt x="84153" y="470915"/>
                </a:lnTo>
                <a:lnTo>
                  <a:pt x="55437" y="438777"/>
                </a:lnTo>
                <a:lnTo>
                  <a:pt x="32071" y="402634"/>
                </a:lnTo>
                <a:lnTo>
                  <a:pt x="14648" y="363053"/>
                </a:lnTo>
                <a:lnTo>
                  <a:pt x="3760" y="320600"/>
                </a:lnTo>
                <a:lnTo>
                  <a:pt x="0" y="27584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7596" y="1147572"/>
            <a:ext cx="574675" cy="550545"/>
          </a:xfrm>
          <a:custGeom>
            <a:avLst/>
            <a:gdLst/>
            <a:ahLst/>
            <a:cxnLst/>
            <a:rect l="l" t="t" r="r" b="b"/>
            <a:pathLst>
              <a:path w="574675" h="550544">
                <a:moveTo>
                  <a:pt x="287274" y="0"/>
                </a:moveTo>
                <a:lnTo>
                  <a:pt x="240684" y="3601"/>
                </a:lnTo>
                <a:lnTo>
                  <a:pt x="196486" y="14026"/>
                </a:lnTo>
                <a:lnTo>
                  <a:pt x="155270" y="30710"/>
                </a:lnTo>
                <a:lnTo>
                  <a:pt x="117628" y="53083"/>
                </a:lnTo>
                <a:lnTo>
                  <a:pt x="84153" y="80581"/>
                </a:lnTo>
                <a:lnTo>
                  <a:pt x="55437" y="112635"/>
                </a:lnTo>
                <a:lnTo>
                  <a:pt x="32071" y="148679"/>
                </a:lnTo>
                <a:lnTo>
                  <a:pt x="14648" y="188146"/>
                </a:lnTo>
                <a:lnTo>
                  <a:pt x="3760" y="230469"/>
                </a:lnTo>
                <a:lnTo>
                  <a:pt x="0" y="275082"/>
                </a:lnTo>
                <a:lnTo>
                  <a:pt x="3760" y="319694"/>
                </a:lnTo>
                <a:lnTo>
                  <a:pt x="14648" y="362017"/>
                </a:lnTo>
                <a:lnTo>
                  <a:pt x="32071" y="401484"/>
                </a:lnTo>
                <a:lnTo>
                  <a:pt x="55437" y="437528"/>
                </a:lnTo>
                <a:lnTo>
                  <a:pt x="84153" y="469582"/>
                </a:lnTo>
                <a:lnTo>
                  <a:pt x="117628" y="497080"/>
                </a:lnTo>
                <a:lnTo>
                  <a:pt x="155270" y="519453"/>
                </a:lnTo>
                <a:lnTo>
                  <a:pt x="196486" y="536137"/>
                </a:lnTo>
                <a:lnTo>
                  <a:pt x="240684" y="546562"/>
                </a:lnTo>
                <a:lnTo>
                  <a:pt x="287274" y="550164"/>
                </a:lnTo>
                <a:lnTo>
                  <a:pt x="333863" y="546562"/>
                </a:lnTo>
                <a:lnTo>
                  <a:pt x="378061" y="536137"/>
                </a:lnTo>
                <a:lnTo>
                  <a:pt x="419277" y="519453"/>
                </a:lnTo>
                <a:lnTo>
                  <a:pt x="456919" y="497080"/>
                </a:lnTo>
                <a:lnTo>
                  <a:pt x="490394" y="469582"/>
                </a:lnTo>
                <a:lnTo>
                  <a:pt x="519110" y="437528"/>
                </a:lnTo>
                <a:lnTo>
                  <a:pt x="542476" y="401484"/>
                </a:lnTo>
                <a:lnTo>
                  <a:pt x="559899" y="362017"/>
                </a:lnTo>
                <a:lnTo>
                  <a:pt x="570787" y="319694"/>
                </a:lnTo>
                <a:lnTo>
                  <a:pt x="574548" y="275082"/>
                </a:lnTo>
                <a:lnTo>
                  <a:pt x="570787" y="230469"/>
                </a:lnTo>
                <a:lnTo>
                  <a:pt x="559899" y="188146"/>
                </a:lnTo>
                <a:lnTo>
                  <a:pt x="542476" y="148679"/>
                </a:lnTo>
                <a:lnTo>
                  <a:pt x="519110" y="112635"/>
                </a:lnTo>
                <a:lnTo>
                  <a:pt x="490394" y="80581"/>
                </a:lnTo>
                <a:lnTo>
                  <a:pt x="456919" y="53083"/>
                </a:lnTo>
                <a:lnTo>
                  <a:pt x="419277" y="30710"/>
                </a:lnTo>
                <a:lnTo>
                  <a:pt x="378061" y="14026"/>
                </a:lnTo>
                <a:lnTo>
                  <a:pt x="333863" y="3601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7596" y="1147572"/>
            <a:ext cx="574675" cy="550545"/>
          </a:xfrm>
          <a:custGeom>
            <a:avLst/>
            <a:gdLst/>
            <a:ahLst/>
            <a:cxnLst/>
            <a:rect l="l" t="t" r="r" b="b"/>
            <a:pathLst>
              <a:path w="574675" h="550544">
                <a:moveTo>
                  <a:pt x="0" y="275082"/>
                </a:moveTo>
                <a:lnTo>
                  <a:pt x="3760" y="230469"/>
                </a:lnTo>
                <a:lnTo>
                  <a:pt x="14648" y="188146"/>
                </a:lnTo>
                <a:lnTo>
                  <a:pt x="32071" y="148679"/>
                </a:lnTo>
                <a:lnTo>
                  <a:pt x="55437" y="112635"/>
                </a:lnTo>
                <a:lnTo>
                  <a:pt x="84153" y="80581"/>
                </a:lnTo>
                <a:lnTo>
                  <a:pt x="117628" y="53083"/>
                </a:lnTo>
                <a:lnTo>
                  <a:pt x="155270" y="30710"/>
                </a:lnTo>
                <a:lnTo>
                  <a:pt x="196486" y="14026"/>
                </a:lnTo>
                <a:lnTo>
                  <a:pt x="240684" y="3601"/>
                </a:lnTo>
                <a:lnTo>
                  <a:pt x="287274" y="0"/>
                </a:lnTo>
                <a:lnTo>
                  <a:pt x="333863" y="3601"/>
                </a:lnTo>
                <a:lnTo>
                  <a:pt x="378061" y="14026"/>
                </a:lnTo>
                <a:lnTo>
                  <a:pt x="419277" y="30710"/>
                </a:lnTo>
                <a:lnTo>
                  <a:pt x="456919" y="53083"/>
                </a:lnTo>
                <a:lnTo>
                  <a:pt x="490394" y="80581"/>
                </a:lnTo>
                <a:lnTo>
                  <a:pt x="519110" y="112635"/>
                </a:lnTo>
                <a:lnTo>
                  <a:pt x="542476" y="148679"/>
                </a:lnTo>
                <a:lnTo>
                  <a:pt x="559899" y="188146"/>
                </a:lnTo>
                <a:lnTo>
                  <a:pt x="570787" y="230469"/>
                </a:lnTo>
                <a:lnTo>
                  <a:pt x="574548" y="275082"/>
                </a:lnTo>
                <a:lnTo>
                  <a:pt x="570787" y="319694"/>
                </a:lnTo>
                <a:lnTo>
                  <a:pt x="559899" y="362017"/>
                </a:lnTo>
                <a:lnTo>
                  <a:pt x="542476" y="401484"/>
                </a:lnTo>
                <a:lnTo>
                  <a:pt x="519110" y="437528"/>
                </a:lnTo>
                <a:lnTo>
                  <a:pt x="490394" y="469582"/>
                </a:lnTo>
                <a:lnTo>
                  <a:pt x="456919" y="497080"/>
                </a:lnTo>
                <a:lnTo>
                  <a:pt x="419277" y="519453"/>
                </a:lnTo>
                <a:lnTo>
                  <a:pt x="378061" y="536137"/>
                </a:lnTo>
                <a:lnTo>
                  <a:pt x="333863" y="546562"/>
                </a:lnTo>
                <a:lnTo>
                  <a:pt x="287274" y="550164"/>
                </a:lnTo>
                <a:lnTo>
                  <a:pt x="240684" y="546562"/>
                </a:lnTo>
                <a:lnTo>
                  <a:pt x="196486" y="536137"/>
                </a:lnTo>
                <a:lnTo>
                  <a:pt x="155270" y="519453"/>
                </a:lnTo>
                <a:lnTo>
                  <a:pt x="117628" y="497080"/>
                </a:lnTo>
                <a:lnTo>
                  <a:pt x="84153" y="469582"/>
                </a:lnTo>
                <a:lnTo>
                  <a:pt x="55437" y="437528"/>
                </a:lnTo>
                <a:lnTo>
                  <a:pt x="32071" y="401484"/>
                </a:lnTo>
                <a:lnTo>
                  <a:pt x="14648" y="362017"/>
                </a:lnTo>
                <a:lnTo>
                  <a:pt x="3760" y="319694"/>
                </a:lnTo>
                <a:lnTo>
                  <a:pt x="0" y="27508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6053" y="1236726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1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05728" y="1144524"/>
            <a:ext cx="573405" cy="551815"/>
          </a:xfrm>
          <a:custGeom>
            <a:avLst/>
            <a:gdLst/>
            <a:ahLst/>
            <a:cxnLst/>
            <a:rect l="l" t="t" r="r" b="b"/>
            <a:pathLst>
              <a:path w="573404" h="551814">
                <a:moveTo>
                  <a:pt x="286512" y="0"/>
                </a:moveTo>
                <a:lnTo>
                  <a:pt x="240036" y="3608"/>
                </a:lnTo>
                <a:lnTo>
                  <a:pt x="195949" y="14057"/>
                </a:lnTo>
                <a:lnTo>
                  <a:pt x="154840" y="30778"/>
                </a:lnTo>
                <a:lnTo>
                  <a:pt x="117299" y="53205"/>
                </a:lnTo>
                <a:lnTo>
                  <a:pt x="83915" y="80771"/>
                </a:lnTo>
                <a:lnTo>
                  <a:pt x="55278" y="112910"/>
                </a:lnTo>
                <a:lnTo>
                  <a:pt x="31978" y="149053"/>
                </a:lnTo>
                <a:lnTo>
                  <a:pt x="14606" y="188634"/>
                </a:lnTo>
                <a:lnTo>
                  <a:pt x="3749" y="231087"/>
                </a:lnTo>
                <a:lnTo>
                  <a:pt x="0" y="275843"/>
                </a:lnTo>
                <a:lnTo>
                  <a:pt x="3749" y="320600"/>
                </a:lnTo>
                <a:lnTo>
                  <a:pt x="14606" y="363053"/>
                </a:lnTo>
                <a:lnTo>
                  <a:pt x="31978" y="402634"/>
                </a:lnTo>
                <a:lnTo>
                  <a:pt x="55278" y="438777"/>
                </a:lnTo>
                <a:lnTo>
                  <a:pt x="83915" y="470915"/>
                </a:lnTo>
                <a:lnTo>
                  <a:pt x="117299" y="498482"/>
                </a:lnTo>
                <a:lnTo>
                  <a:pt x="154840" y="520909"/>
                </a:lnTo>
                <a:lnTo>
                  <a:pt x="195949" y="537630"/>
                </a:lnTo>
                <a:lnTo>
                  <a:pt x="240036" y="548079"/>
                </a:lnTo>
                <a:lnTo>
                  <a:pt x="286512" y="551687"/>
                </a:lnTo>
                <a:lnTo>
                  <a:pt x="332987" y="548079"/>
                </a:lnTo>
                <a:lnTo>
                  <a:pt x="377074" y="537630"/>
                </a:lnTo>
                <a:lnTo>
                  <a:pt x="418183" y="520909"/>
                </a:lnTo>
                <a:lnTo>
                  <a:pt x="455724" y="498482"/>
                </a:lnTo>
                <a:lnTo>
                  <a:pt x="489108" y="470915"/>
                </a:lnTo>
                <a:lnTo>
                  <a:pt x="517745" y="438777"/>
                </a:lnTo>
                <a:lnTo>
                  <a:pt x="541045" y="402634"/>
                </a:lnTo>
                <a:lnTo>
                  <a:pt x="558417" y="363053"/>
                </a:lnTo>
                <a:lnTo>
                  <a:pt x="569274" y="320600"/>
                </a:lnTo>
                <a:lnTo>
                  <a:pt x="573024" y="275843"/>
                </a:lnTo>
                <a:lnTo>
                  <a:pt x="569274" y="231087"/>
                </a:lnTo>
                <a:lnTo>
                  <a:pt x="558417" y="188634"/>
                </a:lnTo>
                <a:lnTo>
                  <a:pt x="541045" y="149053"/>
                </a:lnTo>
                <a:lnTo>
                  <a:pt x="517745" y="112910"/>
                </a:lnTo>
                <a:lnTo>
                  <a:pt x="489108" y="80771"/>
                </a:lnTo>
                <a:lnTo>
                  <a:pt x="455724" y="53205"/>
                </a:lnTo>
                <a:lnTo>
                  <a:pt x="418183" y="30778"/>
                </a:lnTo>
                <a:lnTo>
                  <a:pt x="377074" y="14057"/>
                </a:lnTo>
                <a:lnTo>
                  <a:pt x="332987" y="360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5728" y="1144524"/>
            <a:ext cx="573405" cy="551815"/>
          </a:xfrm>
          <a:custGeom>
            <a:avLst/>
            <a:gdLst/>
            <a:ahLst/>
            <a:cxnLst/>
            <a:rect l="l" t="t" r="r" b="b"/>
            <a:pathLst>
              <a:path w="573404" h="551814">
                <a:moveTo>
                  <a:pt x="0" y="275843"/>
                </a:moveTo>
                <a:lnTo>
                  <a:pt x="3749" y="231087"/>
                </a:lnTo>
                <a:lnTo>
                  <a:pt x="14606" y="188634"/>
                </a:lnTo>
                <a:lnTo>
                  <a:pt x="31978" y="149053"/>
                </a:lnTo>
                <a:lnTo>
                  <a:pt x="55278" y="112910"/>
                </a:lnTo>
                <a:lnTo>
                  <a:pt x="83915" y="80771"/>
                </a:lnTo>
                <a:lnTo>
                  <a:pt x="117299" y="53205"/>
                </a:lnTo>
                <a:lnTo>
                  <a:pt x="154840" y="30778"/>
                </a:lnTo>
                <a:lnTo>
                  <a:pt x="195949" y="14057"/>
                </a:lnTo>
                <a:lnTo>
                  <a:pt x="240036" y="3608"/>
                </a:lnTo>
                <a:lnTo>
                  <a:pt x="286512" y="0"/>
                </a:lnTo>
                <a:lnTo>
                  <a:pt x="332987" y="3608"/>
                </a:lnTo>
                <a:lnTo>
                  <a:pt x="377074" y="14057"/>
                </a:lnTo>
                <a:lnTo>
                  <a:pt x="418183" y="30778"/>
                </a:lnTo>
                <a:lnTo>
                  <a:pt x="455724" y="53205"/>
                </a:lnTo>
                <a:lnTo>
                  <a:pt x="489108" y="80771"/>
                </a:lnTo>
                <a:lnTo>
                  <a:pt x="517745" y="112910"/>
                </a:lnTo>
                <a:lnTo>
                  <a:pt x="541045" y="149053"/>
                </a:lnTo>
                <a:lnTo>
                  <a:pt x="558417" y="188634"/>
                </a:lnTo>
                <a:lnTo>
                  <a:pt x="569274" y="231087"/>
                </a:lnTo>
                <a:lnTo>
                  <a:pt x="573024" y="275843"/>
                </a:lnTo>
                <a:lnTo>
                  <a:pt x="569274" y="320600"/>
                </a:lnTo>
                <a:lnTo>
                  <a:pt x="558417" y="363053"/>
                </a:lnTo>
                <a:lnTo>
                  <a:pt x="541045" y="402634"/>
                </a:lnTo>
                <a:lnTo>
                  <a:pt x="517745" y="438777"/>
                </a:lnTo>
                <a:lnTo>
                  <a:pt x="489108" y="470915"/>
                </a:lnTo>
                <a:lnTo>
                  <a:pt x="455724" y="498482"/>
                </a:lnTo>
                <a:lnTo>
                  <a:pt x="418183" y="520909"/>
                </a:lnTo>
                <a:lnTo>
                  <a:pt x="377074" y="537630"/>
                </a:lnTo>
                <a:lnTo>
                  <a:pt x="332987" y="548079"/>
                </a:lnTo>
                <a:lnTo>
                  <a:pt x="286512" y="551687"/>
                </a:lnTo>
                <a:lnTo>
                  <a:pt x="240036" y="548079"/>
                </a:lnTo>
                <a:lnTo>
                  <a:pt x="195949" y="537630"/>
                </a:lnTo>
                <a:lnTo>
                  <a:pt x="154840" y="520909"/>
                </a:lnTo>
                <a:lnTo>
                  <a:pt x="117299" y="498482"/>
                </a:lnTo>
                <a:lnTo>
                  <a:pt x="83915" y="470915"/>
                </a:lnTo>
                <a:lnTo>
                  <a:pt x="55278" y="438777"/>
                </a:lnTo>
                <a:lnTo>
                  <a:pt x="31978" y="402634"/>
                </a:lnTo>
                <a:lnTo>
                  <a:pt x="14606" y="363053"/>
                </a:lnTo>
                <a:lnTo>
                  <a:pt x="3749" y="320600"/>
                </a:lnTo>
                <a:lnTo>
                  <a:pt x="0" y="27584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15455" y="1232103"/>
            <a:ext cx="332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4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22335" y="1147572"/>
            <a:ext cx="574675" cy="550545"/>
          </a:xfrm>
          <a:custGeom>
            <a:avLst/>
            <a:gdLst/>
            <a:ahLst/>
            <a:cxnLst/>
            <a:rect l="l" t="t" r="r" b="b"/>
            <a:pathLst>
              <a:path w="574675" h="550544">
                <a:moveTo>
                  <a:pt x="287274" y="0"/>
                </a:moveTo>
                <a:lnTo>
                  <a:pt x="240684" y="3601"/>
                </a:lnTo>
                <a:lnTo>
                  <a:pt x="196486" y="14026"/>
                </a:lnTo>
                <a:lnTo>
                  <a:pt x="155270" y="30710"/>
                </a:lnTo>
                <a:lnTo>
                  <a:pt x="117628" y="53083"/>
                </a:lnTo>
                <a:lnTo>
                  <a:pt x="84153" y="80581"/>
                </a:lnTo>
                <a:lnTo>
                  <a:pt x="55437" y="112635"/>
                </a:lnTo>
                <a:lnTo>
                  <a:pt x="32071" y="148679"/>
                </a:lnTo>
                <a:lnTo>
                  <a:pt x="14648" y="188146"/>
                </a:lnTo>
                <a:lnTo>
                  <a:pt x="3760" y="230469"/>
                </a:lnTo>
                <a:lnTo>
                  <a:pt x="0" y="275082"/>
                </a:lnTo>
                <a:lnTo>
                  <a:pt x="3760" y="319694"/>
                </a:lnTo>
                <a:lnTo>
                  <a:pt x="14648" y="362017"/>
                </a:lnTo>
                <a:lnTo>
                  <a:pt x="32071" y="401484"/>
                </a:lnTo>
                <a:lnTo>
                  <a:pt x="55437" y="437528"/>
                </a:lnTo>
                <a:lnTo>
                  <a:pt x="84153" y="469582"/>
                </a:lnTo>
                <a:lnTo>
                  <a:pt x="117628" y="497080"/>
                </a:lnTo>
                <a:lnTo>
                  <a:pt x="155270" y="519453"/>
                </a:lnTo>
                <a:lnTo>
                  <a:pt x="196486" y="536137"/>
                </a:lnTo>
                <a:lnTo>
                  <a:pt x="240684" y="546562"/>
                </a:lnTo>
                <a:lnTo>
                  <a:pt x="287274" y="550164"/>
                </a:lnTo>
                <a:lnTo>
                  <a:pt x="333863" y="546562"/>
                </a:lnTo>
                <a:lnTo>
                  <a:pt x="378061" y="536137"/>
                </a:lnTo>
                <a:lnTo>
                  <a:pt x="419277" y="519453"/>
                </a:lnTo>
                <a:lnTo>
                  <a:pt x="456919" y="497080"/>
                </a:lnTo>
                <a:lnTo>
                  <a:pt x="490394" y="469582"/>
                </a:lnTo>
                <a:lnTo>
                  <a:pt x="519110" y="437528"/>
                </a:lnTo>
                <a:lnTo>
                  <a:pt x="542476" y="401484"/>
                </a:lnTo>
                <a:lnTo>
                  <a:pt x="559899" y="362017"/>
                </a:lnTo>
                <a:lnTo>
                  <a:pt x="570787" y="319694"/>
                </a:lnTo>
                <a:lnTo>
                  <a:pt x="574548" y="275082"/>
                </a:lnTo>
                <a:lnTo>
                  <a:pt x="570787" y="230469"/>
                </a:lnTo>
                <a:lnTo>
                  <a:pt x="559899" y="188146"/>
                </a:lnTo>
                <a:lnTo>
                  <a:pt x="542476" y="148679"/>
                </a:lnTo>
                <a:lnTo>
                  <a:pt x="519110" y="112635"/>
                </a:lnTo>
                <a:lnTo>
                  <a:pt x="490394" y="80581"/>
                </a:lnTo>
                <a:lnTo>
                  <a:pt x="456919" y="53083"/>
                </a:lnTo>
                <a:lnTo>
                  <a:pt x="419277" y="30710"/>
                </a:lnTo>
                <a:lnTo>
                  <a:pt x="378061" y="14026"/>
                </a:lnTo>
                <a:lnTo>
                  <a:pt x="333863" y="3601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2335" y="1147572"/>
            <a:ext cx="574675" cy="550545"/>
          </a:xfrm>
          <a:custGeom>
            <a:avLst/>
            <a:gdLst/>
            <a:ahLst/>
            <a:cxnLst/>
            <a:rect l="l" t="t" r="r" b="b"/>
            <a:pathLst>
              <a:path w="574675" h="550544">
                <a:moveTo>
                  <a:pt x="0" y="275082"/>
                </a:moveTo>
                <a:lnTo>
                  <a:pt x="3760" y="230469"/>
                </a:lnTo>
                <a:lnTo>
                  <a:pt x="14648" y="188146"/>
                </a:lnTo>
                <a:lnTo>
                  <a:pt x="32071" y="148679"/>
                </a:lnTo>
                <a:lnTo>
                  <a:pt x="55437" y="112635"/>
                </a:lnTo>
                <a:lnTo>
                  <a:pt x="84153" y="80581"/>
                </a:lnTo>
                <a:lnTo>
                  <a:pt x="117628" y="53083"/>
                </a:lnTo>
                <a:lnTo>
                  <a:pt x="155270" y="30710"/>
                </a:lnTo>
                <a:lnTo>
                  <a:pt x="196486" y="14026"/>
                </a:lnTo>
                <a:lnTo>
                  <a:pt x="240684" y="3601"/>
                </a:lnTo>
                <a:lnTo>
                  <a:pt x="287274" y="0"/>
                </a:lnTo>
                <a:lnTo>
                  <a:pt x="333863" y="3601"/>
                </a:lnTo>
                <a:lnTo>
                  <a:pt x="378061" y="14026"/>
                </a:lnTo>
                <a:lnTo>
                  <a:pt x="419277" y="30710"/>
                </a:lnTo>
                <a:lnTo>
                  <a:pt x="456919" y="53083"/>
                </a:lnTo>
                <a:lnTo>
                  <a:pt x="490394" y="80581"/>
                </a:lnTo>
                <a:lnTo>
                  <a:pt x="519110" y="112635"/>
                </a:lnTo>
                <a:lnTo>
                  <a:pt x="542476" y="148679"/>
                </a:lnTo>
                <a:lnTo>
                  <a:pt x="559899" y="188146"/>
                </a:lnTo>
                <a:lnTo>
                  <a:pt x="570787" y="230469"/>
                </a:lnTo>
                <a:lnTo>
                  <a:pt x="574548" y="275082"/>
                </a:lnTo>
                <a:lnTo>
                  <a:pt x="570787" y="319694"/>
                </a:lnTo>
                <a:lnTo>
                  <a:pt x="559899" y="362017"/>
                </a:lnTo>
                <a:lnTo>
                  <a:pt x="542476" y="401484"/>
                </a:lnTo>
                <a:lnTo>
                  <a:pt x="519110" y="437528"/>
                </a:lnTo>
                <a:lnTo>
                  <a:pt x="490394" y="469582"/>
                </a:lnTo>
                <a:lnTo>
                  <a:pt x="456919" y="497080"/>
                </a:lnTo>
                <a:lnTo>
                  <a:pt x="419277" y="519453"/>
                </a:lnTo>
                <a:lnTo>
                  <a:pt x="378061" y="536137"/>
                </a:lnTo>
                <a:lnTo>
                  <a:pt x="333863" y="546562"/>
                </a:lnTo>
                <a:lnTo>
                  <a:pt x="287274" y="550164"/>
                </a:lnTo>
                <a:lnTo>
                  <a:pt x="240684" y="546562"/>
                </a:lnTo>
                <a:lnTo>
                  <a:pt x="196486" y="536137"/>
                </a:lnTo>
                <a:lnTo>
                  <a:pt x="155270" y="519453"/>
                </a:lnTo>
                <a:lnTo>
                  <a:pt x="117628" y="497080"/>
                </a:lnTo>
                <a:lnTo>
                  <a:pt x="84153" y="469582"/>
                </a:lnTo>
                <a:lnTo>
                  <a:pt x="55437" y="437528"/>
                </a:lnTo>
                <a:lnTo>
                  <a:pt x="32071" y="401484"/>
                </a:lnTo>
                <a:lnTo>
                  <a:pt x="14648" y="362017"/>
                </a:lnTo>
                <a:lnTo>
                  <a:pt x="3760" y="319694"/>
                </a:lnTo>
                <a:lnTo>
                  <a:pt x="0" y="27508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0793" y="1236726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6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66788" y="262127"/>
            <a:ext cx="573405" cy="551815"/>
          </a:xfrm>
          <a:custGeom>
            <a:avLst/>
            <a:gdLst/>
            <a:ahLst/>
            <a:cxnLst/>
            <a:rect l="l" t="t" r="r" b="b"/>
            <a:pathLst>
              <a:path w="573404" h="551815">
                <a:moveTo>
                  <a:pt x="286512" y="0"/>
                </a:moveTo>
                <a:lnTo>
                  <a:pt x="240036" y="3608"/>
                </a:lnTo>
                <a:lnTo>
                  <a:pt x="195949" y="14057"/>
                </a:lnTo>
                <a:lnTo>
                  <a:pt x="154840" y="30778"/>
                </a:lnTo>
                <a:lnTo>
                  <a:pt x="117299" y="53205"/>
                </a:lnTo>
                <a:lnTo>
                  <a:pt x="83915" y="80772"/>
                </a:lnTo>
                <a:lnTo>
                  <a:pt x="55278" y="112910"/>
                </a:lnTo>
                <a:lnTo>
                  <a:pt x="31978" y="149053"/>
                </a:lnTo>
                <a:lnTo>
                  <a:pt x="14606" y="188634"/>
                </a:lnTo>
                <a:lnTo>
                  <a:pt x="3749" y="231087"/>
                </a:lnTo>
                <a:lnTo>
                  <a:pt x="0" y="275844"/>
                </a:lnTo>
                <a:lnTo>
                  <a:pt x="3749" y="320600"/>
                </a:lnTo>
                <a:lnTo>
                  <a:pt x="14606" y="363053"/>
                </a:lnTo>
                <a:lnTo>
                  <a:pt x="31978" y="402634"/>
                </a:lnTo>
                <a:lnTo>
                  <a:pt x="55278" y="438777"/>
                </a:lnTo>
                <a:lnTo>
                  <a:pt x="83915" y="470916"/>
                </a:lnTo>
                <a:lnTo>
                  <a:pt x="117299" y="498482"/>
                </a:lnTo>
                <a:lnTo>
                  <a:pt x="154840" y="520909"/>
                </a:lnTo>
                <a:lnTo>
                  <a:pt x="195949" y="537630"/>
                </a:lnTo>
                <a:lnTo>
                  <a:pt x="240036" y="548079"/>
                </a:lnTo>
                <a:lnTo>
                  <a:pt x="286512" y="551688"/>
                </a:lnTo>
                <a:lnTo>
                  <a:pt x="332987" y="548079"/>
                </a:lnTo>
                <a:lnTo>
                  <a:pt x="377074" y="537630"/>
                </a:lnTo>
                <a:lnTo>
                  <a:pt x="418183" y="520909"/>
                </a:lnTo>
                <a:lnTo>
                  <a:pt x="455724" y="498482"/>
                </a:lnTo>
                <a:lnTo>
                  <a:pt x="489108" y="470916"/>
                </a:lnTo>
                <a:lnTo>
                  <a:pt x="517745" y="438777"/>
                </a:lnTo>
                <a:lnTo>
                  <a:pt x="541045" y="402634"/>
                </a:lnTo>
                <a:lnTo>
                  <a:pt x="558417" y="363053"/>
                </a:lnTo>
                <a:lnTo>
                  <a:pt x="569274" y="320600"/>
                </a:lnTo>
                <a:lnTo>
                  <a:pt x="573024" y="275844"/>
                </a:lnTo>
                <a:lnTo>
                  <a:pt x="569274" y="231087"/>
                </a:lnTo>
                <a:lnTo>
                  <a:pt x="558417" y="188634"/>
                </a:lnTo>
                <a:lnTo>
                  <a:pt x="541045" y="149053"/>
                </a:lnTo>
                <a:lnTo>
                  <a:pt x="517745" y="112910"/>
                </a:lnTo>
                <a:lnTo>
                  <a:pt x="489108" y="80772"/>
                </a:lnTo>
                <a:lnTo>
                  <a:pt x="455724" y="53205"/>
                </a:lnTo>
                <a:lnTo>
                  <a:pt x="418183" y="30778"/>
                </a:lnTo>
                <a:lnTo>
                  <a:pt x="377074" y="14057"/>
                </a:lnTo>
                <a:lnTo>
                  <a:pt x="332987" y="360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66788" y="262127"/>
            <a:ext cx="573405" cy="551815"/>
          </a:xfrm>
          <a:custGeom>
            <a:avLst/>
            <a:gdLst/>
            <a:ahLst/>
            <a:cxnLst/>
            <a:rect l="l" t="t" r="r" b="b"/>
            <a:pathLst>
              <a:path w="573404" h="551815">
                <a:moveTo>
                  <a:pt x="0" y="275844"/>
                </a:moveTo>
                <a:lnTo>
                  <a:pt x="3749" y="231087"/>
                </a:lnTo>
                <a:lnTo>
                  <a:pt x="14606" y="188634"/>
                </a:lnTo>
                <a:lnTo>
                  <a:pt x="31978" y="149053"/>
                </a:lnTo>
                <a:lnTo>
                  <a:pt x="55278" y="112910"/>
                </a:lnTo>
                <a:lnTo>
                  <a:pt x="83915" y="80772"/>
                </a:lnTo>
                <a:lnTo>
                  <a:pt x="117299" y="53205"/>
                </a:lnTo>
                <a:lnTo>
                  <a:pt x="154840" y="30778"/>
                </a:lnTo>
                <a:lnTo>
                  <a:pt x="195949" y="14057"/>
                </a:lnTo>
                <a:lnTo>
                  <a:pt x="240036" y="3608"/>
                </a:lnTo>
                <a:lnTo>
                  <a:pt x="286512" y="0"/>
                </a:lnTo>
                <a:lnTo>
                  <a:pt x="332987" y="3608"/>
                </a:lnTo>
                <a:lnTo>
                  <a:pt x="377074" y="14057"/>
                </a:lnTo>
                <a:lnTo>
                  <a:pt x="418183" y="30778"/>
                </a:lnTo>
                <a:lnTo>
                  <a:pt x="455724" y="53205"/>
                </a:lnTo>
                <a:lnTo>
                  <a:pt x="489108" y="80772"/>
                </a:lnTo>
                <a:lnTo>
                  <a:pt x="517745" y="112910"/>
                </a:lnTo>
                <a:lnTo>
                  <a:pt x="541045" y="149053"/>
                </a:lnTo>
                <a:lnTo>
                  <a:pt x="558417" y="188634"/>
                </a:lnTo>
                <a:lnTo>
                  <a:pt x="569274" y="231087"/>
                </a:lnTo>
                <a:lnTo>
                  <a:pt x="573024" y="275844"/>
                </a:lnTo>
                <a:lnTo>
                  <a:pt x="569274" y="320600"/>
                </a:lnTo>
                <a:lnTo>
                  <a:pt x="558417" y="363053"/>
                </a:lnTo>
                <a:lnTo>
                  <a:pt x="541045" y="402634"/>
                </a:lnTo>
                <a:lnTo>
                  <a:pt x="517745" y="438777"/>
                </a:lnTo>
                <a:lnTo>
                  <a:pt x="489108" y="470916"/>
                </a:lnTo>
                <a:lnTo>
                  <a:pt x="455724" y="498482"/>
                </a:lnTo>
                <a:lnTo>
                  <a:pt x="418183" y="520909"/>
                </a:lnTo>
                <a:lnTo>
                  <a:pt x="377074" y="537630"/>
                </a:lnTo>
                <a:lnTo>
                  <a:pt x="332987" y="548079"/>
                </a:lnTo>
                <a:lnTo>
                  <a:pt x="286512" y="551688"/>
                </a:lnTo>
                <a:lnTo>
                  <a:pt x="240036" y="548079"/>
                </a:lnTo>
                <a:lnTo>
                  <a:pt x="195949" y="537630"/>
                </a:lnTo>
                <a:lnTo>
                  <a:pt x="154840" y="520909"/>
                </a:lnTo>
                <a:lnTo>
                  <a:pt x="117299" y="498482"/>
                </a:lnTo>
                <a:lnTo>
                  <a:pt x="83915" y="470916"/>
                </a:lnTo>
                <a:lnTo>
                  <a:pt x="55278" y="438777"/>
                </a:lnTo>
                <a:lnTo>
                  <a:pt x="31978" y="402634"/>
                </a:lnTo>
                <a:lnTo>
                  <a:pt x="14606" y="363053"/>
                </a:lnTo>
                <a:lnTo>
                  <a:pt x="3749" y="320600"/>
                </a:lnTo>
                <a:lnTo>
                  <a:pt x="0" y="2758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8655" y="262127"/>
            <a:ext cx="574675" cy="551815"/>
          </a:xfrm>
          <a:custGeom>
            <a:avLst/>
            <a:gdLst/>
            <a:ahLst/>
            <a:cxnLst/>
            <a:rect l="l" t="t" r="r" b="b"/>
            <a:pathLst>
              <a:path w="574675" h="551815">
                <a:moveTo>
                  <a:pt x="287274" y="0"/>
                </a:moveTo>
                <a:lnTo>
                  <a:pt x="240684" y="3608"/>
                </a:lnTo>
                <a:lnTo>
                  <a:pt x="196486" y="14057"/>
                </a:lnTo>
                <a:lnTo>
                  <a:pt x="155270" y="30778"/>
                </a:lnTo>
                <a:lnTo>
                  <a:pt x="117628" y="53205"/>
                </a:lnTo>
                <a:lnTo>
                  <a:pt x="84153" y="80772"/>
                </a:lnTo>
                <a:lnTo>
                  <a:pt x="55437" y="112910"/>
                </a:lnTo>
                <a:lnTo>
                  <a:pt x="32071" y="149053"/>
                </a:lnTo>
                <a:lnTo>
                  <a:pt x="14648" y="188634"/>
                </a:lnTo>
                <a:lnTo>
                  <a:pt x="3760" y="231087"/>
                </a:lnTo>
                <a:lnTo>
                  <a:pt x="0" y="275844"/>
                </a:lnTo>
                <a:lnTo>
                  <a:pt x="3760" y="320600"/>
                </a:lnTo>
                <a:lnTo>
                  <a:pt x="14648" y="363053"/>
                </a:lnTo>
                <a:lnTo>
                  <a:pt x="32071" y="402634"/>
                </a:lnTo>
                <a:lnTo>
                  <a:pt x="55437" y="438777"/>
                </a:lnTo>
                <a:lnTo>
                  <a:pt x="84153" y="470916"/>
                </a:lnTo>
                <a:lnTo>
                  <a:pt x="117628" y="498482"/>
                </a:lnTo>
                <a:lnTo>
                  <a:pt x="155270" y="520909"/>
                </a:lnTo>
                <a:lnTo>
                  <a:pt x="196486" y="537630"/>
                </a:lnTo>
                <a:lnTo>
                  <a:pt x="240684" y="548079"/>
                </a:lnTo>
                <a:lnTo>
                  <a:pt x="287274" y="551688"/>
                </a:lnTo>
                <a:lnTo>
                  <a:pt x="333863" y="548079"/>
                </a:lnTo>
                <a:lnTo>
                  <a:pt x="378061" y="537630"/>
                </a:lnTo>
                <a:lnTo>
                  <a:pt x="419277" y="520909"/>
                </a:lnTo>
                <a:lnTo>
                  <a:pt x="456919" y="498482"/>
                </a:lnTo>
                <a:lnTo>
                  <a:pt x="490394" y="470916"/>
                </a:lnTo>
                <a:lnTo>
                  <a:pt x="519110" y="438777"/>
                </a:lnTo>
                <a:lnTo>
                  <a:pt x="542476" y="402634"/>
                </a:lnTo>
                <a:lnTo>
                  <a:pt x="559899" y="363053"/>
                </a:lnTo>
                <a:lnTo>
                  <a:pt x="570787" y="320600"/>
                </a:lnTo>
                <a:lnTo>
                  <a:pt x="574548" y="275844"/>
                </a:lnTo>
                <a:lnTo>
                  <a:pt x="570787" y="231087"/>
                </a:lnTo>
                <a:lnTo>
                  <a:pt x="559899" y="188634"/>
                </a:lnTo>
                <a:lnTo>
                  <a:pt x="542476" y="149053"/>
                </a:lnTo>
                <a:lnTo>
                  <a:pt x="519110" y="112910"/>
                </a:lnTo>
                <a:lnTo>
                  <a:pt x="490394" y="80772"/>
                </a:lnTo>
                <a:lnTo>
                  <a:pt x="456919" y="53205"/>
                </a:lnTo>
                <a:lnTo>
                  <a:pt x="419277" y="30778"/>
                </a:lnTo>
                <a:lnTo>
                  <a:pt x="378061" y="14057"/>
                </a:lnTo>
                <a:lnTo>
                  <a:pt x="333863" y="360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8655" y="262127"/>
            <a:ext cx="574675" cy="551815"/>
          </a:xfrm>
          <a:custGeom>
            <a:avLst/>
            <a:gdLst/>
            <a:ahLst/>
            <a:cxnLst/>
            <a:rect l="l" t="t" r="r" b="b"/>
            <a:pathLst>
              <a:path w="574675" h="551815">
                <a:moveTo>
                  <a:pt x="0" y="275844"/>
                </a:moveTo>
                <a:lnTo>
                  <a:pt x="3760" y="231087"/>
                </a:lnTo>
                <a:lnTo>
                  <a:pt x="14648" y="188634"/>
                </a:lnTo>
                <a:lnTo>
                  <a:pt x="32071" y="149053"/>
                </a:lnTo>
                <a:lnTo>
                  <a:pt x="55437" y="112910"/>
                </a:lnTo>
                <a:lnTo>
                  <a:pt x="84153" y="80772"/>
                </a:lnTo>
                <a:lnTo>
                  <a:pt x="117628" y="53205"/>
                </a:lnTo>
                <a:lnTo>
                  <a:pt x="155270" y="30778"/>
                </a:lnTo>
                <a:lnTo>
                  <a:pt x="196486" y="14057"/>
                </a:lnTo>
                <a:lnTo>
                  <a:pt x="240684" y="3608"/>
                </a:lnTo>
                <a:lnTo>
                  <a:pt x="287274" y="0"/>
                </a:lnTo>
                <a:lnTo>
                  <a:pt x="333863" y="3608"/>
                </a:lnTo>
                <a:lnTo>
                  <a:pt x="378061" y="14057"/>
                </a:lnTo>
                <a:lnTo>
                  <a:pt x="419277" y="30778"/>
                </a:lnTo>
                <a:lnTo>
                  <a:pt x="456919" y="53205"/>
                </a:lnTo>
                <a:lnTo>
                  <a:pt x="490394" y="80772"/>
                </a:lnTo>
                <a:lnTo>
                  <a:pt x="519110" y="112910"/>
                </a:lnTo>
                <a:lnTo>
                  <a:pt x="542476" y="149053"/>
                </a:lnTo>
                <a:lnTo>
                  <a:pt x="559899" y="188634"/>
                </a:lnTo>
                <a:lnTo>
                  <a:pt x="570787" y="231087"/>
                </a:lnTo>
                <a:lnTo>
                  <a:pt x="574548" y="275844"/>
                </a:lnTo>
                <a:lnTo>
                  <a:pt x="570787" y="320600"/>
                </a:lnTo>
                <a:lnTo>
                  <a:pt x="559899" y="363053"/>
                </a:lnTo>
                <a:lnTo>
                  <a:pt x="542476" y="402634"/>
                </a:lnTo>
                <a:lnTo>
                  <a:pt x="519110" y="438777"/>
                </a:lnTo>
                <a:lnTo>
                  <a:pt x="490394" y="470916"/>
                </a:lnTo>
                <a:lnTo>
                  <a:pt x="456919" y="498482"/>
                </a:lnTo>
                <a:lnTo>
                  <a:pt x="419277" y="520909"/>
                </a:lnTo>
                <a:lnTo>
                  <a:pt x="378061" y="537630"/>
                </a:lnTo>
                <a:lnTo>
                  <a:pt x="333863" y="548079"/>
                </a:lnTo>
                <a:lnTo>
                  <a:pt x="287274" y="551688"/>
                </a:lnTo>
                <a:lnTo>
                  <a:pt x="240684" y="548079"/>
                </a:lnTo>
                <a:lnTo>
                  <a:pt x="196486" y="537630"/>
                </a:lnTo>
                <a:lnTo>
                  <a:pt x="155270" y="520909"/>
                </a:lnTo>
                <a:lnTo>
                  <a:pt x="117628" y="498482"/>
                </a:lnTo>
                <a:lnTo>
                  <a:pt x="84153" y="470916"/>
                </a:lnTo>
                <a:lnTo>
                  <a:pt x="55437" y="438777"/>
                </a:lnTo>
                <a:lnTo>
                  <a:pt x="32071" y="402634"/>
                </a:lnTo>
                <a:lnTo>
                  <a:pt x="14648" y="363053"/>
                </a:lnTo>
                <a:lnTo>
                  <a:pt x="3760" y="320600"/>
                </a:lnTo>
                <a:lnTo>
                  <a:pt x="0" y="2758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9019" y="351535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2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55971" y="755141"/>
            <a:ext cx="489584" cy="501650"/>
          </a:xfrm>
          <a:custGeom>
            <a:avLst/>
            <a:gdLst/>
            <a:ahLst/>
            <a:cxnLst/>
            <a:rect l="l" t="t" r="r" b="b"/>
            <a:pathLst>
              <a:path w="489585" h="501650">
                <a:moveTo>
                  <a:pt x="429186" y="47668"/>
                </a:moveTo>
                <a:lnTo>
                  <a:pt x="3810" y="483870"/>
                </a:lnTo>
                <a:lnTo>
                  <a:pt x="0" y="487680"/>
                </a:lnTo>
                <a:lnTo>
                  <a:pt x="127" y="494030"/>
                </a:lnTo>
                <a:lnTo>
                  <a:pt x="4064" y="497840"/>
                </a:lnTo>
                <a:lnTo>
                  <a:pt x="7874" y="501650"/>
                </a:lnTo>
                <a:lnTo>
                  <a:pt x="14224" y="501523"/>
                </a:lnTo>
                <a:lnTo>
                  <a:pt x="443338" y="61458"/>
                </a:lnTo>
                <a:lnTo>
                  <a:pt x="429186" y="47668"/>
                </a:lnTo>
                <a:close/>
              </a:path>
              <a:path w="489585" h="501650">
                <a:moveTo>
                  <a:pt x="478429" y="34544"/>
                </a:moveTo>
                <a:lnTo>
                  <a:pt x="448183" y="34544"/>
                </a:lnTo>
                <a:lnTo>
                  <a:pt x="451993" y="38354"/>
                </a:lnTo>
                <a:lnTo>
                  <a:pt x="455930" y="42164"/>
                </a:lnTo>
                <a:lnTo>
                  <a:pt x="456057" y="48514"/>
                </a:lnTo>
                <a:lnTo>
                  <a:pt x="452247" y="52324"/>
                </a:lnTo>
                <a:lnTo>
                  <a:pt x="443338" y="61458"/>
                </a:lnTo>
                <a:lnTo>
                  <a:pt x="463550" y="81153"/>
                </a:lnTo>
                <a:lnTo>
                  <a:pt x="478429" y="34544"/>
                </a:lnTo>
                <a:close/>
              </a:path>
              <a:path w="489585" h="501650">
                <a:moveTo>
                  <a:pt x="448183" y="34544"/>
                </a:moveTo>
                <a:lnTo>
                  <a:pt x="441833" y="34671"/>
                </a:lnTo>
                <a:lnTo>
                  <a:pt x="429186" y="47668"/>
                </a:lnTo>
                <a:lnTo>
                  <a:pt x="443338" y="61458"/>
                </a:lnTo>
                <a:lnTo>
                  <a:pt x="452247" y="52324"/>
                </a:lnTo>
                <a:lnTo>
                  <a:pt x="456057" y="48514"/>
                </a:lnTo>
                <a:lnTo>
                  <a:pt x="455930" y="42164"/>
                </a:lnTo>
                <a:lnTo>
                  <a:pt x="451993" y="38354"/>
                </a:lnTo>
                <a:lnTo>
                  <a:pt x="448183" y="34544"/>
                </a:lnTo>
                <a:close/>
              </a:path>
              <a:path w="489585" h="501650">
                <a:moveTo>
                  <a:pt x="489458" y="0"/>
                </a:moveTo>
                <a:lnTo>
                  <a:pt x="408940" y="27940"/>
                </a:lnTo>
                <a:lnTo>
                  <a:pt x="429186" y="47668"/>
                </a:lnTo>
                <a:lnTo>
                  <a:pt x="441833" y="34671"/>
                </a:lnTo>
                <a:lnTo>
                  <a:pt x="448183" y="34544"/>
                </a:lnTo>
                <a:lnTo>
                  <a:pt x="478429" y="34544"/>
                </a:lnTo>
                <a:lnTo>
                  <a:pt x="48945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14059" y="421386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90" h="76200">
                <a:moveTo>
                  <a:pt x="1177289" y="0"/>
                </a:moveTo>
                <a:lnTo>
                  <a:pt x="1177289" y="76199"/>
                </a:lnTo>
                <a:lnTo>
                  <a:pt x="1233677" y="48005"/>
                </a:lnTo>
                <a:lnTo>
                  <a:pt x="1195450" y="48005"/>
                </a:lnTo>
                <a:lnTo>
                  <a:pt x="1199895" y="43560"/>
                </a:lnTo>
                <a:lnTo>
                  <a:pt x="1199895" y="32638"/>
                </a:lnTo>
                <a:lnTo>
                  <a:pt x="1195450" y="28193"/>
                </a:lnTo>
                <a:lnTo>
                  <a:pt x="1233677" y="28193"/>
                </a:lnTo>
                <a:lnTo>
                  <a:pt x="1177289" y="0"/>
                </a:lnTo>
                <a:close/>
              </a:path>
              <a:path w="1253490" h="76200">
                <a:moveTo>
                  <a:pt x="1177289" y="28193"/>
                </a:moveTo>
                <a:lnTo>
                  <a:pt x="4444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4" y="48005"/>
                </a:lnTo>
                <a:lnTo>
                  <a:pt x="1177289" y="48005"/>
                </a:lnTo>
                <a:lnTo>
                  <a:pt x="1177289" y="28193"/>
                </a:lnTo>
                <a:close/>
              </a:path>
              <a:path w="1253490" h="76200">
                <a:moveTo>
                  <a:pt x="1233677" y="28193"/>
                </a:moveTo>
                <a:lnTo>
                  <a:pt x="1195450" y="28193"/>
                </a:lnTo>
                <a:lnTo>
                  <a:pt x="1199895" y="32638"/>
                </a:lnTo>
                <a:lnTo>
                  <a:pt x="1199895" y="43560"/>
                </a:lnTo>
                <a:lnTo>
                  <a:pt x="1195450" y="48005"/>
                </a:lnTo>
                <a:lnTo>
                  <a:pt x="1233677" y="48005"/>
                </a:lnTo>
                <a:lnTo>
                  <a:pt x="1253489" y="38099"/>
                </a:lnTo>
                <a:lnTo>
                  <a:pt x="1233677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3044" y="1639061"/>
            <a:ext cx="489584" cy="503555"/>
          </a:xfrm>
          <a:custGeom>
            <a:avLst/>
            <a:gdLst/>
            <a:ahLst/>
            <a:cxnLst/>
            <a:rect l="l" t="t" r="r" b="b"/>
            <a:pathLst>
              <a:path w="489585" h="503555">
                <a:moveTo>
                  <a:pt x="429279" y="47715"/>
                </a:moveTo>
                <a:lnTo>
                  <a:pt x="0" y="489331"/>
                </a:lnTo>
                <a:lnTo>
                  <a:pt x="127" y="495554"/>
                </a:lnTo>
                <a:lnTo>
                  <a:pt x="8001" y="503174"/>
                </a:lnTo>
                <a:lnTo>
                  <a:pt x="14224" y="503047"/>
                </a:lnTo>
                <a:lnTo>
                  <a:pt x="443446" y="61486"/>
                </a:lnTo>
                <a:lnTo>
                  <a:pt x="429279" y="47715"/>
                </a:lnTo>
                <a:close/>
              </a:path>
              <a:path w="489585" h="503555">
                <a:moveTo>
                  <a:pt x="478443" y="34671"/>
                </a:moveTo>
                <a:lnTo>
                  <a:pt x="448183" y="34671"/>
                </a:lnTo>
                <a:lnTo>
                  <a:pt x="456057" y="42291"/>
                </a:lnTo>
                <a:lnTo>
                  <a:pt x="456057" y="48514"/>
                </a:lnTo>
                <a:lnTo>
                  <a:pt x="443446" y="61486"/>
                </a:lnTo>
                <a:lnTo>
                  <a:pt x="463677" y="81153"/>
                </a:lnTo>
                <a:lnTo>
                  <a:pt x="478443" y="34671"/>
                </a:lnTo>
                <a:close/>
              </a:path>
              <a:path w="489585" h="503555">
                <a:moveTo>
                  <a:pt x="448183" y="34671"/>
                </a:moveTo>
                <a:lnTo>
                  <a:pt x="441960" y="34671"/>
                </a:lnTo>
                <a:lnTo>
                  <a:pt x="429279" y="47715"/>
                </a:lnTo>
                <a:lnTo>
                  <a:pt x="443446" y="61486"/>
                </a:lnTo>
                <a:lnTo>
                  <a:pt x="456057" y="48514"/>
                </a:lnTo>
                <a:lnTo>
                  <a:pt x="456057" y="42291"/>
                </a:lnTo>
                <a:lnTo>
                  <a:pt x="448183" y="34671"/>
                </a:lnTo>
                <a:close/>
              </a:path>
              <a:path w="489585" h="503555">
                <a:moveTo>
                  <a:pt x="489458" y="0"/>
                </a:moveTo>
                <a:lnTo>
                  <a:pt x="409067" y="28067"/>
                </a:lnTo>
                <a:lnTo>
                  <a:pt x="429279" y="47715"/>
                </a:lnTo>
                <a:lnTo>
                  <a:pt x="441960" y="34671"/>
                </a:lnTo>
                <a:lnTo>
                  <a:pt x="478443" y="34671"/>
                </a:lnTo>
                <a:lnTo>
                  <a:pt x="48945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5971" y="1628139"/>
            <a:ext cx="489584" cy="503555"/>
          </a:xfrm>
          <a:custGeom>
            <a:avLst/>
            <a:gdLst/>
            <a:ahLst/>
            <a:cxnLst/>
            <a:rect l="l" t="t" r="r" b="b"/>
            <a:pathLst>
              <a:path w="489585" h="503555">
                <a:moveTo>
                  <a:pt x="429279" y="455458"/>
                </a:moveTo>
                <a:lnTo>
                  <a:pt x="409067" y="475106"/>
                </a:lnTo>
                <a:lnTo>
                  <a:pt x="489458" y="503173"/>
                </a:lnTo>
                <a:lnTo>
                  <a:pt x="478443" y="468502"/>
                </a:lnTo>
                <a:lnTo>
                  <a:pt x="441960" y="468502"/>
                </a:lnTo>
                <a:lnTo>
                  <a:pt x="429279" y="455458"/>
                </a:lnTo>
                <a:close/>
              </a:path>
              <a:path w="489585" h="503555">
                <a:moveTo>
                  <a:pt x="443446" y="441687"/>
                </a:moveTo>
                <a:lnTo>
                  <a:pt x="429279" y="455458"/>
                </a:lnTo>
                <a:lnTo>
                  <a:pt x="441960" y="468502"/>
                </a:lnTo>
                <a:lnTo>
                  <a:pt x="448183" y="468502"/>
                </a:lnTo>
                <a:lnTo>
                  <a:pt x="456057" y="460882"/>
                </a:lnTo>
                <a:lnTo>
                  <a:pt x="456057" y="454659"/>
                </a:lnTo>
                <a:lnTo>
                  <a:pt x="443446" y="441687"/>
                </a:lnTo>
                <a:close/>
              </a:path>
              <a:path w="489585" h="503555">
                <a:moveTo>
                  <a:pt x="463677" y="422020"/>
                </a:moveTo>
                <a:lnTo>
                  <a:pt x="443446" y="441687"/>
                </a:lnTo>
                <a:lnTo>
                  <a:pt x="456057" y="454659"/>
                </a:lnTo>
                <a:lnTo>
                  <a:pt x="456057" y="460882"/>
                </a:lnTo>
                <a:lnTo>
                  <a:pt x="448183" y="468502"/>
                </a:lnTo>
                <a:lnTo>
                  <a:pt x="478443" y="468502"/>
                </a:lnTo>
                <a:lnTo>
                  <a:pt x="463677" y="422020"/>
                </a:lnTo>
                <a:close/>
              </a:path>
              <a:path w="489585" h="503555">
                <a:moveTo>
                  <a:pt x="8001" y="0"/>
                </a:moveTo>
                <a:lnTo>
                  <a:pt x="127" y="7619"/>
                </a:lnTo>
                <a:lnTo>
                  <a:pt x="0" y="13842"/>
                </a:lnTo>
                <a:lnTo>
                  <a:pt x="429279" y="455458"/>
                </a:lnTo>
                <a:lnTo>
                  <a:pt x="443446" y="441687"/>
                </a:lnTo>
                <a:lnTo>
                  <a:pt x="14224" y="126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3044" y="744219"/>
            <a:ext cx="489584" cy="501650"/>
          </a:xfrm>
          <a:custGeom>
            <a:avLst/>
            <a:gdLst/>
            <a:ahLst/>
            <a:cxnLst/>
            <a:rect l="l" t="t" r="r" b="b"/>
            <a:pathLst>
              <a:path w="489585" h="501650">
                <a:moveTo>
                  <a:pt x="429186" y="453981"/>
                </a:moveTo>
                <a:lnTo>
                  <a:pt x="408940" y="473709"/>
                </a:lnTo>
                <a:lnTo>
                  <a:pt x="489458" y="501649"/>
                </a:lnTo>
                <a:lnTo>
                  <a:pt x="478429" y="467105"/>
                </a:lnTo>
                <a:lnTo>
                  <a:pt x="448183" y="467105"/>
                </a:lnTo>
                <a:lnTo>
                  <a:pt x="441833" y="466978"/>
                </a:lnTo>
                <a:lnTo>
                  <a:pt x="429186" y="453981"/>
                </a:lnTo>
                <a:close/>
              </a:path>
              <a:path w="489585" h="501650">
                <a:moveTo>
                  <a:pt x="443338" y="440191"/>
                </a:moveTo>
                <a:lnTo>
                  <a:pt x="429186" y="453981"/>
                </a:lnTo>
                <a:lnTo>
                  <a:pt x="441833" y="466978"/>
                </a:lnTo>
                <a:lnTo>
                  <a:pt x="448183" y="467105"/>
                </a:lnTo>
                <a:lnTo>
                  <a:pt x="451993" y="463295"/>
                </a:lnTo>
                <a:lnTo>
                  <a:pt x="455930" y="459485"/>
                </a:lnTo>
                <a:lnTo>
                  <a:pt x="456057" y="453135"/>
                </a:lnTo>
                <a:lnTo>
                  <a:pt x="452247" y="449325"/>
                </a:lnTo>
                <a:lnTo>
                  <a:pt x="443338" y="440191"/>
                </a:lnTo>
                <a:close/>
              </a:path>
              <a:path w="489585" h="501650">
                <a:moveTo>
                  <a:pt x="463550" y="420496"/>
                </a:moveTo>
                <a:lnTo>
                  <a:pt x="443338" y="440191"/>
                </a:lnTo>
                <a:lnTo>
                  <a:pt x="452247" y="449325"/>
                </a:lnTo>
                <a:lnTo>
                  <a:pt x="456057" y="453135"/>
                </a:lnTo>
                <a:lnTo>
                  <a:pt x="455930" y="459485"/>
                </a:lnTo>
                <a:lnTo>
                  <a:pt x="451993" y="463295"/>
                </a:lnTo>
                <a:lnTo>
                  <a:pt x="448183" y="467105"/>
                </a:lnTo>
                <a:lnTo>
                  <a:pt x="478429" y="467105"/>
                </a:lnTo>
                <a:lnTo>
                  <a:pt x="463550" y="420496"/>
                </a:lnTo>
                <a:close/>
              </a:path>
              <a:path w="489585" h="501650">
                <a:moveTo>
                  <a:pt x="7874" y="0"/>
                </a:moveTo>
                <a:lnTo>
                  <a:pt x="4064" y="3809"/>
                </a:lnTo>
                <a:lnTo>
                  <a:pt x="127" y="7619"/>
                </a:lnTo>
                <a:lnTo>
                  <a:pt x="0" y="13969"/>
                </a:lnTo>
                <a:lnTo>
                  <a:pt x="3810" y="17779"/>
                </a:lnTo>
                <a:lnTo>
                  <a:pt x="429186" y="453981"/>
                </a:lnTo>
                <a:lnTo>
                  <a:pt x="443338" y="440191"/>
                </a:lnTo>
                <a:lnTo>
                  <a:pt x="14224" y="126"/>
                </a:lnTo>
                <a:lnTo>
                  <a:pt x="787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69607" y="1404366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90" h="76200">
                <a:moveTo>
                  <a:pt x="1177289" y="0"/>
                </a:moveTo>
                <a:lnTo>
                  <a:pt x="1177289" y="76199"/>
                </a:lnTo>
                <a:lnTo>
                  <a:pt x="1233677" y="48005"/>
                </a:lnTo>
                <a:lnTo>
                  <a:pt x="1195450" y="48005"/>
                </a:lnTo>
                <a:lnTo>
                  <a:pt x="1199895" y="43560"/>
                </a:lnTo>
                <a:lnTo>
                  <a:pt x="1199895" y="32638"/>
                </a:lnTo>
                <a:lnTo>
                  <a:pt x="1195450" y="28193"/>
                </a:lnTo>
                <a:lnTo>
                  <a:pt x="1233677" y="28193"/>
                </a:lnTo>
                <a:lnTo>
                  <a:pt x="1177289" y="0"/>
                </a:lnTo>
                <a:close/>
              </a:path>
              <a:path w="1253490" h="76200">
                <a:moveTo>
                  <a:pt x="1177289" y="28193"/>
                </a:moveTo>
                <a:lnTo>
                  <a:pt x="4444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4" y="48005"/>
                </a:lnTo>
                <a:lnTo>
                  <a:pt x="1177289" y="48005"/>
                </a:lnTo>
                <a:lnTo>
                  <a:pt x="1177289" y="28193"/>
                </a:lnTo>
                <a:close/>
              </a:path>
              <a:path w="1253490" h="76200">
                <a:moveTo>
                  <a:pt x="1233677" y="28193"/>
                </a:moveTo>
                <a:lnTo>
                  <a:pt x="1195450" y="28193"/>
                </a:lnTo>
                <a:lnTo>
                  <a:pt x="1199895" y="32638"/>
                </a:lnTo>
                <a:lnTo>
                  <a:pt x="1199895" y="43560"/>
                </a:lnTo>
                <a:lnTo>
                  <a:pt x="1195450" y="48005"/>
                </a:lnTo>
                <a:lnTo>
                  <a:pt x="1233677" y="48005"/>
                </a:lnTo>
                <a:lnTo>
                  <a:pt x="1253489" y="38099"/>
                </a:lnTo>
                <a:lnTo>
                  <a:pt x="1233677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8802" y="1626616"/>
            <a:ext cx="2114550" cy="712470"/>
          </a:xfrm>
          <a:custGeom>
            <a:avLst/>
            <a:gdLst/>
            <a:ahLst/>
            <a:cxnLst/>
            <a:rect l="l" t="t" r="r" b="b"/>
            <a:pathLst>
              <a:path w="2114550" h="712469">
                <a:moveTo>
                  <a:pt x="2038773" y="26839"/>
                </a:moveTo>
                <a:lnTo>
                  <a:pt x="8128" y="691895"/>
                </a:lnTo>
                <a:lnTo>
                  <a:pt x="2921" y="693546"/>
                </a:lnTo>
                <a:lnTo>
                  <a:pt x="0" y="699134"/>
                </a:lnTo>
                <a:lnTo>
                  <a:pt x="1778" y="704341"/>
                </a:lnTo>
                <a:lnTo>
                  <a:pt x="3429" y="709548"/>
                </a:lnTo>
                <a:lnTo>
                  <a:pt x="9017" y="712469"/>
                </a:lnTo>
                <a:lnTo>
                  <a:pt x="14224" y="710691"/>
                </a:lnTo>
                <a:lnTo>
                  <a:pt x="2044932" y="45614"/>
                </a:lnTo>
                <a:lnTo>
                  <a:pt x="2038773" y="26839"/>
                </a:lnTo>
                <a:close/>
              </a:path>
              <a:path w="2114550" h="712469">
                <a:moveTo>
                  <a:pt x="2105568" y="21081"/>
                </a:moveTo>
                <a:lnTo>
                  <a:pt x="2056003" y="21081"/>
                </a:lnTo>
                <a:lnTo>
                  <a:pt x="2061718" y="23875"/>
                </a:lnTo>
                <a:lnTo>
                  <a:pt x="2065020" y="34289"/>
                </a:lnTo>
                <a:lnTo>
                  <a:pt x="2062226" y="39877"/>
                </a:lnTo>
                <a:lnTo>
                  <a:pt x="2057019" y="41655"/>
                </a:lnTo>
                <a:lnTo>
                  <a:pt x="2044932" y="45614"/>
                </a:lnTo>
                <a:lnTo>
                  <a:pt x="2053717" y="72389"/>
                </a:lnTo>
                <a:lnTo>
                  <a:pt x="2105568" y="21081"/>
                </a:lnTo>
                <a:close/>
              </a:path>
              <a:path w="2114550" h="712469">
                <a:moveTo>
                  <a:pt x="2056003" y="21081"/>
                </a:moveTo>
                <a:lnTo>
                  <a:pt x="2050923" y="22859"/>
                </a:lnTo>
                <a:lnTo>
                  <a:pt x="2038773" y="26839"/>
                </a:lnTo>
                <a:lnTo>
                  <a:pt x="2044932" y="45614"/>
                </a:lnTo>
                <a:lnTo>
                  <a:pt x="2057019" y="41655"/>
                </a:lnTo>
                <a:lnTo>
                  <a:pt x="2062226" y="39877"/>
                </a:lnTo>
                <a:lnTo>
                  <a:pt x="2065020" y="34289"/>
                </a:lnTo>
                <a:lnTo>
                  <a:pt x="2061718" y="23875"/>
                </a:lnTo>
                <a:lnTo>
                  <a:pt x="2056003" y="21081"/>
                </a:lnTo>
                <a:close/>
              </a:path>
              <a:path w="2114550" h="712469">
                <a:moveTo>
                  <a:pt x="2029968" y="0"/>
                </a:moveTo>
                <a:lnTo>
                  <a:pt x="2038773" y="26839"/>
                </a:lnTo>
                <a:lnTo>
                  <a:pt x="2050923" y="22859"/>
                </a:lnTo>
                <a:lnTo>
                  <a:pt x="2056003" y="21081"/>
                </a:lnTo>
                <a:lnTo>
                  <a:pt x="2105568" y="21081"/>
                </a:lnTo>
                <a:lnTo>
                  <a:pt x="2114296" y="12445"/>
                </a:lnTo>
                <a:lnTo>
                  <a:pt x="202996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9652" y="744219"/>
            <a:ext cx="489584" cy="501650"/>
          </a:xfrm>
          <a:custGeom>
            <a:avLst/>
            <a:gdLst/>
            <a:ahLst/>
            <a:cxnLst/>
            <a:rect l="l" t="t" r="r" b="b"/>
            <a:pathLst>
              <a:path w="489584" h="501650">
                <a:moveTo>
                  <a:pt x="429186" y="453981"/>
                </a:moveTo>
                <a:lnTo>
                  <a:pt x="408939" y="473709"/>
                </a:lnTo>
                <a:lnTo>
                  <a:pt x="489457" y="501649"/>
                </a:lnTo>
                <a:lnTo>
                  <a:pt x="478429" y="467105"/>
                </a:lnTo>
                <a:lnTo>
                  <a:pt x="448182" y="467105"/>
                </a:lnTo>
                <a:lnTo>
                  <a:pt x="441832" y="466978"/>
                </a:lnTo>
                <a:lnTo>
                  <a:pt x="429186" y="453981"/>
                </a:lnTo>
                <a:close/>
              </a:path>
              <a:path w="489584" h="501650">
                <a:moveTo>
                  <a:pt x="443338" y="440191"/>
                </a:moveTo>
                <a:lnTo>
                  <a:pt x="429186" y="453981"/>
                </a:lnTo>
                <a:lnTo>
                  <a:pt x="441832" y="466978"/>
                </a:lnTo>
                <a:lnTo>
                  <a:pt x="448182" y="467105"/>
                </a:lnTo>
                <a:lnTo>
                  <a:pt x="451992" y="463295"/>
                </a:lnTo>
                <a:lnTo>
                  <a:pt x="455929" y="459485"/>
                </a:lnTo>
                <a:lnTo>
                  <a:pt x="456056" y="453135"/>
                </a:lnTo>
                <a:lnTo>
                  <a:pt x="452246" y="449325"/>
                </a:lnTo>
                <a:lnTo>
                  <a:pt x="443338" y="440191"/>
                </a:lnTo>
                <a:close/>
              </a:path>
              <a:path w="489584" h="501650">
                <a:moveTo>
                  <a:pt x="463549" y="420496"/>
                </a:moveTo>
                <a:lnTo>
                  <a:pt x="443338" y="440191"/>
                </a:lnTo>
                <a:lnTo>
                  <a:pt x="452246" y="449325"/>
                </a:lnTo>
                <a:lnTo>
                  <a:pt x="456056" y="453135"/>
                </a:lnTo>
                <a:lnTo>
                  <a:pt x="455929" y="459485"/>
                </a:lnTo>
                <a:lnTo>
                  <a:pt x="451992" y="463295"/>
                </a:lnTo>
                <a:lnTo>
                  <a:pt x="448182" y="467105"/>
                </a:lnTo>
                <a:lnTo>
                  <a:pt x="478429" y="467105"/>
                </a:lnTo>
                <a:lnTo>
                  <a:pt x="463549" y="420496"/>
                </a:lnTo>
                <a:close/>
              </a:path>
              <a:path w="489584" h="501650">
                <a:moveTo>
                  <a:pt x="7873" y="0"/>
                </a:moveTo>
                <a:lnTo>
                  <a:pt x="4063" y="3809"/>
                </a:lnTo>
                <a:lnTo>
                  <a:pt x="126" y="7619"/>
                </a:lnTo>
                <a:lnTo>
                  <a:pt x="0" y="13969"/>
                </a:lnTo>
                <a:lnTo>
                  <a:pt x="3809" y="17779"/>
                </a:lnTo>
                <a:lnTo>
                  <a:pt x="429186" y="453981"/>
                </a:lnTo>
                <a:lnTo>
                  <a:pt x="443338" y="440191"/>
                </a:lnTo>
                <a:lnTo>
                  <a:pt x="14223" y="126"/>
                </a:lnTo>
                <a:lnTo>
                  <a:pt x="7873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5998464" y="0"/>
            <a:ext cx="6934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u="none" spc="100" dirty="0">
                <a:solidFill>
                  <a:srgbClr val="000000"/>
                </a:solidFill>
                <a:latin typeface="Arial Narrow"/>
                <a:cs typeface="Arial Narrow"/>
              </a:rPr>
              <a:t>a</a:t>
            </a:r>
            <a:r>
              <a:rPr sz="2400" u="none" spc="150" baseline="-8680" dirty="0">
                <a:solidFill>
                  <a:srgbClr val="000000"/>
                </a:solidFill>
                <a:latin typeface="Arial Narrow"/>
                <a:cs typeface="Arial Narrow"/>
              </a:rPr>
              <a:t>4</a:t>
            </a:r>
            <a:r>
              <a:rPr sz="2400" u="none" spc="100" dirty="0">
                <a:solidFill>
                  <a:srgbClr val="000000"/>
                </a:solidFill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3496" y="74112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97755" y="507949"/>
            <a:ext cx="64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0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3496" y="192151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2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97755" y="1688338"/>
            <a:ext cx="642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15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61988" y="1887093"/>
            <a:ext cx="694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105" dirty="0">
                <a:latin typeface="Arial Narrow"/>
                <a:cs typeface="Arial Narrow"/>
              </a:rPr>
              <a:t>a</a:t>
            </a:r>
            <a:r>
              <a:rPr sz="2400" b="1" spc="157" baseline="-8680" dirty="0">
                <a:latin typeface="Arial Narrow"/>
                <a:cs typeface="Arial Narrow"/>
              </a:rPr>
              <a:t>6</a:t>
            </a:r>
            <a:r>
              <a:rPr sz="2400" b="1" spc="105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9019" y="602704"/>
            <a:ext cx="759460" cy="1910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30480">
              <a:lnSpc>
                <a:spcPct val="141200"/>
              </a:lnSpc>
              <a:spcBef>
                <a:spcPts val="100"/>
              </a:spcBef>
            </a:pPr>
            <a:r>
              <a:rPr sz="3200" b="1" spc="155" dirty="0">
                <a:latin typeface="Arial Narrow"/>
                <a:cs typeface="Arial Narrow"/>
              </a:rPr>
              <a:t>a</a:t>
            </a:r>
            <a:r>
              <a:rPr sz="2400" b="1" spc="120" baseline="-8680" dirty="0">
                <a:latin typeface="Arial Narrow"/>
                <a:cs typeface="Arial Narrow"/>
              </a:rPr>
              <a:t>3</a:t>
            </a:r>
            <a:r>
              <a:rPr sz="2400" b="1" spc="65" dirty="0">
                <a:latin typeface="Arial Narrow"/>
                <a:cs typeface="Arial Narrow"/>
              </a:rPr>
              <a:t>=2  </a:t>
            </a:r>
            <a:r>
              <a:rPr sz="3200" b="1" spc="155" dirty="0">
                <a:latin typeface="Arial Narrow"/>
                <a:cs typeface="Arial Narrow"/>
              </a:rPr>
              <a:t>a</a:t>
            </a:r>
            <a:r>
              <a:rPr sz="2400" b="1" spc="120" baseline="-8680" dirty="0">
                <a:latin typeface="Arial Narrow"/>
                <a:cs typeface="Arial Narrow"/>
              </a:rPr>
              <a:t>5</a:t>
            </a:r>
            <a:r>
              <a:rPr sz="2400" b="1" spc="85" dirty="0">
                <a:latin typeface="Arial Narrow"/>
                <a:cs typeface="Arial Narrow"/>
              </a:rPr>
              <a:t>=4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3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55281" y="213405"/>
            <a:ext cx="694055" cy="12020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75565" algn="ctr">
              <a:lnSpc>
                <a:spcPct val="100000"/>
              </a:lnSpc>
              <a:spcBef>
                <a:spcPts val="1185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5</a:t>
            </a:r>
            <a:endParaRPr sz="2400" baseline="-868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sz="3200" b="1" spc="105" dirty="0">
                <a:latin typeface="Arial Narrow"/>
                <a:cs typeface="Arial Narrow"/>
              </a:rPr>
              <a:t>a</a:t>
            </a:r>
            <a:r>
              <a:rPr sz="2400" b="1" spc="157" baseline="-8680" dirty="0">
                <a:latin typeface="Arial Narrow"/>
                <a:cs typeface="Arial Narrow"/>
              </a:rPr>
              <a:t>7</a:t>
            </a:r>
            <a:r>
              <a:rPr sz="2400" b="1" spc="105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45577" y="74112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8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39836" y="507949"/>
            <a:ext cx="64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0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=1</a:t>
            </a:r>
            <a:endParaRPr sz="2400">
              <a:latin typeface="Arial Narrow"/>
              <a:cs typeface="Arial Narrow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695316" y="2666873"/>
          <a:ext cx="3609975" cy="3851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活动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1219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 marR="270510" indent="203835">
                        <a:lnSpc>
                          <a:spcPct val="100000"/>
                        </a:lnSpc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最早 </a:t>
                      </a:r>
                      <a:r>
                        <a:rPr sz="1600" b="1" spc="10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开始时间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075" marR="337185" indent="203835">
                        <a:lnSpc>
                          <a:spcPct val="100000"/>
                        </a:lnSpc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最晚 </a:t>
                      </a:r>
                      <a:r>
                        <a:rPr sz="1600" b="1" spc="10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开始时间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7" baseline="-6944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7" baseline="-6944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737616" y="685164"/>
            <a:ext cx="3170555" cy="9772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65"/>
              </a:spcBef>
            </a:pPr>
            <a:r>
              <a:rPr sz="2400" b="1" dirty="0">
                <a:latin typeface="Times New Roman"/>
                <a:cs typeface="Times New Roman"/>
              </a:rPr>
              <a:t>e[i]=ve[j]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70"/>
              </a:spcBef>
            </a:pPr>
            <a:r>
              <a:rPr sz="2400" b="1" dirty="0">
                <a:latin typeface="Times New Roman"/>
                <a:cs typeface="Times New Roman"/>
              </a:rPr>
              <a:t>l[i]=vl[k] -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dut(&lt;V</a:t>
            </a:r>
            <a:r>
              <a:rPr sz="2400" b="1" spc="-7" baseline="-8680" dirty="0">
                <a:latin typeface="Times New Roman"/>
                <a:cs typeface="Times New Roman"/>
              </a:rPr>
              <a:t>j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8680" dirty="0">
                <a:latin typeface="Times New Roman"/>
                <a:cs typeface="Times New Roman"/>
              </a:rPr>
              <a:t>k</a:t>
            </a:r>
            <a:r>
              <a:rPr sz="2400" b="1" spc="-5" dirty="0">
                <a:latin typeface="Times New Roman"/>
                <a:cs typeface="Times New Roman"/>
              </a:rPr>
              <a:t>&gt;)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5293" y="334467"/>
            <a:ext cx="5305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65" dirty="0">
                <a:solidFill>
                  <a:srgbClr val="000000"/>
                </a:solidFill>
                <a:latin typeface="微软雅黑"/>
                <a:cs typeface="微软雅黑"/>
              </a:rPr>
              <a:t>7.5.2</a:t>
            </a:r>
            <a:r>
              <a:rPr sz="3600" u="none" spc="5" dirty="0">
                <a:solidFill>
                  <a:srgbClr val="000000"/>
                </a:solidFill>
                <a:latin typeface="微软雅黑"/>
                <a:cs typeface="微软雅黑"/>
              </a:rPr>
              <a:t>关键活动和关键路径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3736847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29"/>
                </a:lnTo>
                <a:lnTo>
                  <a:pt x="3760" y="323259"/>
                </a:lnTo>
                <a:lnTo>
                  <a:pt x="14648" y="366064"/>
                </a:lnTo>
                <a:lnTo>
                  <a:pt x="32071" y="405974"/>
                </a:lnTo>
                <a:lnTo>
                  <a:pt x="55437" y="442417"/>
                </a:lnTo>
                <a:lnTo>
                  <a:pt x="84153" y="474821"/>
                </a:lnTo>
                <a:lnTo>
                  <a:pt x="117628" y="502615"/>
                </a:lnTo>
                <a:lnTo>
                  <a:pt x="155270" y="525227"/>
                </a:lnTo>
                <a:lnTo>
                  <a:pt x="196486" y="542086"/>
                </a:lnTo>
                <a:lnTo>
                  <a:pt x="240684" y="552621"/>
                </a:lnTo>
                <a:lnTo>
                  <a:pt x="287274" y="556259"/>
                </a:lnTo>
                <a:lnTo>
                  <a:pt x="333863" y="552621"/>
                </a:lnTo>
                <a:lnTo>
                  <a:pt x="378061" y="542086"/>
                </a:lnTo>
                <a:lnTo>
                  <a:pt x="419277" y="525227"/>
                </a:lnTo>
                <a:lnTo>
                  <a:pt x="456919" y="502615"/>
                </a:lnTo>
                <a:lnTo>
                  <a:pt x="490394" y="474821"/>
                </a:lnTo>
                <a:lnTo>
                  <a:pt x="519110" y="442417"/>
                </a:lnTo>
                <a:lnTo>
                  <a:pt x="542476" y="405974"/>
                </a:lnTo>
                <a:lnTo>
                  <a:pt x="559899" y="366064"/>
                </a:lnTo>
                <a:lnTo>
                  <a:pt x="570787" y="323259"/>
                </a:lnTo>
                <a:lnTo>
                  <a:pt x="574548" y="278129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2455" y="3736847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29"/>
                </a:lnTo>
                <a:lnTo>
                  <a:pt x="570787" y="323259"/>
                </a:lnTo>
                <a:lnTo>
                  <a:pt x="559899" y="366064"/>
                </a:lnTo>
                <a:lnTo>
                  <a:pt x="542476" y="405974"/>
                </a:lnTo>
                <a:lnTo>
                  <a:pt x="519110" y="442417"/>
                </a:lnTo>
                <a:lnTo>
                  <a:pt x="490394" y="474821"/>
                </a:lnTo>
                <a:lnTo>
                  <a:pt x="456919" y="502615"/>
                </a:lnTo>
                <a:lnTo>
                  <a:pt x="419277" y="525227"/>
                </a:lnTo>
                <a:lnTo>
                  <a:pt x="378061" y="542086"/>
                </a:lnTo>
                <a:lnTo>
                  <a:pt x="333863" y="552621"/>
                </a:lnTo>
                <a:lnTo>
                  <a:pt x="287274" y="556259"/>
                </a:lnTo>
                <a:lnTo>
                  <a:pt x="240684" y="552621"/>
                </a:lnTo>
                <a:lnTo>
                  <a:pt x="196486" y="542086"/>
                </a:lnTo>
                <a:lnTo>
                  <a:pt x="155270" y="525227"/>
                </a:lnTo>
                <a:lnTo>
                  <a:pt x="117628" y="502615"/>
                </a:lnTo>
                <a:lnTo>
                  <a:pt x="84153" y="474821"/>
                </a:lnTo>
                <a:lnTo>
                  <a:pt x="55437" y="442417"/>
                </a:lnTo>
                <a:lnTo>
                  <a:pt x="32071" y="405974"/>
                </a:lnTo>
                <a:lnTo>
                  <a:pt x="14648" y="366064"/>
                </a:lnTo>
                <a:lnTo>
                  <a:pt x="3760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1395" y="2843783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75" y="3638"/>
                </a:lnTo>
                <a:lnTo>
                  <a:pt x="196471" y="14173"/>
                </a:lnTo>
                <a:lnTo>
                  <a:pt x="155253" y="31032"/>
                </a:lnTo>
                <a:lnTo>
                  <a:pt x="117611" y="53644"/>
                </a:lnTo>
                <a:lnTo>
                  <a:pt x="84139" y="81438"/>
                </a:lnTo>
                <a:lnTo>
                  <a:pt x="55426" y="113842"/>
                </a:lnTo>
                <a:lnTo>
                  <a:pt x="32064" y="150285"/>
                </a:lnTo>
                <a:lnTo>
                  <a:pt x="14645" y="190195"/>
                </a:lnTo>
                <a:lnTo>
                  <a:pt x="3759" y="233000"/>
                </a:lnTo>
                <a:lnTo>
                  <a:pt x="0" y="278129"/>
                </a:lnTo>
                <a:lnTo>
                  <a:pt x="3759" y="323259"/>
                </a:lnTo>
                <a:lnTo>
                  <a:pt x="14645" y="366064"/>
                </a:lnTo>
                <a:lnTo>
                  <a:pt x="32064" y="405974"/>
                </a:lnTo>
                <a:lnTo>
                  <a:pt x="55426" y="442417"/>
                </a:lnTo>
                <a:lnTo>
                  <a:pt x="84139" y="474821"/>
                </a:lnTo>
                <a:lnTo>
                  <a:pt x="117611" y="502615"/>
                </a:lnTo>
                <a:lnTo>
                  <a:pt x="155253" y="525227"/>
                </a:lnTo>
                <a:lnTo>
                  <a:pt x="196471" y="542086"/>
                </a:lnTo>
                <a:lnTo>
                  <a:pt x="240675" y="552621"/>
                </a:lnTo>
                <a:lnTo>
                  <a:pt x="287274" y="556259"/>
                </a:lnTo>
                <a:lnTo>
                  <a:pt x="333872" y="552621"/>
                </a:lnTo>
                <a:lnTo>
                  <a:pt x="378076" y="542086"/>
                </a:lnTo>
                <a:lnTo>
                  <a:pt x="419294" y="525227"/>
                </a:lnTo>
                <a:lnTo>
                  <a:pt x="456936" y="502615"/>
                </a:lnTo>
                <a:lnTo>
                  <a:pt x="490408" y="474821"/>
                </a:lnTo>
                <a:lnTo>
                  <a:pt x="519121" y="442417"/>
                </a:lnTo>
                <a:lnTo>
                  <a:pt x="542483" y="405974"/>
                </a:lnTo>
                <a:lnTo>
                  <a:pt x="559902" y="366064"/>
                </a:lnTo>
                <a:lnTo>
                  <a:pt x="570788" y="323259"/>
                </a:lnTo>
                <a:lnTo>
                  <a:pt x="574548" y="278129"/>
                </a:lnTo>
                <a:lnTo>
                  <a:pt x="570788" y="233000"/>
                </a:lnTo>
                <a:lnTo>
                  <a:pt x="559902" y="190195"/>
                </a:lnTo>
                <a:lnTo>
                  <a:pt x="542483" y="150285"/>
                </a:lnTo>
                <a:lnTo>
                  <a:pt x="519121" y="113842"/>
                </a:lnTo>
                <a:lnTo>
                  <a:pt x="490408" y="81438"/>
                </a:lnTo>
                <a:lnTo>
                  <a:pt x="456936" y="53644"/>
                </a:lnTo>
                <a:lnTo>
                  <a:pt x="419294" y="31032"/>
                </a:lnTo>
                <a:lnTo>
                  <a:pt x="378076" y="14173"/>
                </a:lnTo>
                <a:lnTo>
                  <a:pt x="333872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395" y="2843783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59" y="233000"/>
                </a:lnTo>
                <a:lnTo>
                  <a:pt x="14645" y="190195"/>
                </a:lnTo>
                <a:lnTo>
                  <a:pt x="32064" y="150285"/>
                </a:lnTo>
                <a:lnTo>
                  <a:pt x="55426" y="113842"/>
                </a:lnTo>
                <a:lnTo>
                  <a:pt x="84139" y="81438"/>
                </a:lnTo>
                <a:lnTo>
                  <a:pt x="117611" y="53644"/>
                </a:lnTo>
                <a:lnTo>
                  <a:pt x="155253" y="31032"/>
                </a:lnTo>
                <a:lnTo>
                  <a:pt x="196471" y="14173"/>
                </a:lnTo>
                <a:lnTo>
                  <a:pt x="240675" y="3638"/>
                </a:lnTo>
                <a:lnTo>
                  <a:pt x="287274" y="0"/>
                </a:lnTo>
                <a:lnTo>
                  <a:pt x="333872" y="3638"/>
                </a:lnTo>
                <a:lnTo>
                  <a:pt x="378076" y="14173"/>
                </a:lnTo>
                <a:lnTo>
                  <a:pt x="419294" y="31032"/>
                </a:lnTo>
                <a:lnTo>
                  <a:pt x="456936" y="53644"/>
                </a:lnTo>
                <a:lnTo>
                  <a:pt x="490408" y="81438"/>
                </a:lnTo>
                <a:lnTo>
                  <a:pt x="519121" y="113842"/>
                </a:lnTo>
                <a:lnTo>
                  <a:pt x="542483" y="150285"/>
                </a:lnTo>
                <a:lnTo>
                  <a:pt x="559902" y="190195"/>
                </a:lnTo>
                <a:lnTo>
                  <a:pt x="570788" y="233000"/>
                </a:lnTo>
                <a:lnTo>
                  <a:pt x="574548" y="278129"/>
                </a:lnTo>
                <a:lnTo>
                  <a:pt x="570788" y="323259"/>
                </a:lnTo>
                <a:lnTo>
                  <a:pt x="559902" y="366064"/>
                </a:lnTo>
                <a:lnTo>
                  <a:pt x="542483" y="405974"/>
                </a:lnTo>
                <a:lnTo>
                  <a:pt x="519121" y="442417"/>
                </a:lnTo>
                <a:lnTo>
                  <a:pt x="490408" y="474821"/>
                </a:lnTo>
                <a:lnTo>
                  <a:pt x="456936" y="502615"/>
                </a:lnTo>
                <a:lnTo>
                  <a:pt x="419294" y="525227"/>
                </a:lnTo>
                <a:lnTo>
                  <a:pt x="378076" y="542086"/>
                </a:lnTo>
                <a:lnTo>
                  <a:pt x="333872" y="552621"/>
                </a:lnTo>
                <a:lnTo>
                  <a:pt x="287274" y="556259"/>
                </a:lnTo>
                <a:lnTo>
                  <a:pt x="240675" y="552621"/>
                </a:lnTo>
                <a:lnTo>
                  <a:pt x="196471" y="542086"/>
                </a:lnTo>
                <a:lnTo>
                  <a:pt x="155253" y="525227"/>
                </a:lnTo>
                <a:lnTo>
                  <a:pt x="117611" y="502615"/>
                </a:lnTo>
                <a:lnTo>
                  <a:pt x="84139" y="474821"/>
                </a:lnTo>
                <a:lnTo>
                  <a:pt x="55426" y="442417"/>
                </a:lnTo>
                <a:lnTo>
                  <a:pt x="32064" y="405974"/>
                </a:lnTo>
                <a:lnTo>
                  <a:pt x="14645" y="366064"/>
                </a:lnTo>
                <a:lnTo>
                  <a:pt x="3759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527" y="2840735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5" h="556260">
                <a:moveTo>
                  <a:pt x="286512" y="0"/>
                </a:moveTo>
                <a:lnTo>
                  <a:pt x="240036" y="3638"/>
                </a:lnTo>
                <a:lnTo>
                  <a:pt x="195949" y="14173"/>
                </a:lnTo>
                <a:lnTo>
                  <a:pt x="154840" y="31032"/>
                </a:lnTo>
                <a:lnTo>
                  <a:pt x="117299" y="53644"/>
                </a:lnTo>
                <a:lnTo>
                  <a:pt x="83915" y="81438"/>
                </a:lnTo>
                <a:lnTo>
                  <a:pt x="55278" y="113842"/>
                </a:lnTo>
                <a:lnTo>
                  <a:pt x="31978" y="150285"/>
                </a:lnTo>
                <a:lnTo>
                  <a:pt x="14606" y="190195"/>
                </a:lnTo>
                <a:lnTo>
                  <a:pt x="3749" y="233000"/>
                </a:lnTo>
                <a:lnTo>
                  <a:pt x="0" y="278129"/>
                </a:lnTo>
                <a:lnTo>
                  <a:pt x="3749" y="323259"/>
                </a:lnTo>
                <a:lnTo>
                  <a:pt x="14606" y="366064"/>
                </a:lnTo>
                <a:lnTo>
                  <a:pt x="31978" y="405974"/>
                </a:lnTo>
                <a:lnTo>
                  <a:pt x="55278" y="442417"/>
                </a:lnTo>
                <a:lnTo>
                  <a:pt x="83915" y="474821"/>
                </a:lnTo>
                <a:lnTo>
                  <a:pt x="117299" y="502615"/>
                </a:lnTo>
                <a:lnTo>
                  <a:pt x="154840" y="525227"/>
                </a:lnTo>
                <a:lnTo>
                  <a:pt x="195949" y="542086"/>
                </a:lnTo>
                <a:lnTo>
                  <a:pt x="240036" y="552621"/>
                </a:lnTo>
                <a:lnTo>
                  <a:pt x="286512" y="556259"/>
                </a:lnTo>
                <a:lnTo>
                  <a:pt x="332987" y="552621"/>
                </a:lnTo>
                <a:lnTo>
                  <a:pt x="377074" y="542086"/>
                </a:lnTo>
                <a:lnTo>
                  <a:pt x="418183" y="525227"/>
                </a:lnTo>
                <a:lnTo>
                  <a:pt x="455724" y="502615"/>
                </a:lnTo>
                <a:lnTo>
                  <a:pt x="489108" y="474821"/>
                </a:lnTo>
                <a:lnTo>
                  <a:pt x="517745" y="442417"/>
                </a:lnTo>
                <a:lnTo>
                  <a:pt x="541045" y="405974"/>
                </a:lnTo>
                <a:lnTo>
                  <a:pt x="558417" y="366064"/>
                </a:lnTo>
                <a:lnTo>
                  <a:pt x="569274" y="323259"/>
                </a:lnTo>
                <a:lnTo>
                  <a:pt x="573024" y="278129"/>
                </a:lnTo>
                <a:lnTo>
                  <a:pt x="569274" y="233000"/>
                </a:lnTo>
                <a:lnTo>
                  <a:pt x="558417" y="190195"/>
                </a:lnTo>
                <a:lnTo>
                  <a:pt x="541045" y="150285"/>
                </a:lnTo>
                <a:lnTo>
                  <a:pt x="517745" y="113842"/>
                </a:lnTo>
                <a:lnTo>
                  <a:pt x="489108" y="81438"/>
                </a:lnTo>
                <a:lnTo>
                  <a:pt x="455724" y="53644"/>
                </a:lnTo>
                <a:lnTo>
                  <a:pt x="418183" y="31032"/>
                </a:lnTo>
                <a:lnTo>
                  <a:pt x="377074" y="14173"/>
                </a:lnTo>
                <a:lnTo>
                  <a:pt x="332987" y="363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527" y="2840735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5" h="556260">
                <a:moveTo>
                  <a:pt x="0" y="278129"/>
                </a:moveTo>
                <a:lnTo>
                  <a:pt x="3749" y="233000"/>
                </a:lnTo>
                <a:lnTo>
                  <a:pt x="14606" y="190195"/>
                </a:lnTo>
                <a:lnTo>
                  <a:pt x="31978" y="150285"/>
                </a:lnTo>
                <a:lnTo>
                  <a:pt x="55278" y="113842"/>
                </a:lnTo>
                <a:lnTo>
                  <a:pt x="83915" y="81438"/>
                </a:lnTo>
                <a:lnTo>
                  <a:pt x="117299" y="53644"/>
                </a:lnTo>
                <a:lnTo>
                  <a:pt x="154840" y="31032"/>
                </a:lnTo>
                <a:lnTo>
                  <a:pt x="195949" y="14173"/>
                </a:lnTo>
                <a:lnTo>
                  <a:pt x="240036" y="3638"/>
                </a:lnTo>
                <a:lnTo>
                  <a:pt x="286512" y="0"/>
                </a:lnTo>
                <a:lnTo>
                  <a:pt x="332987" y="3638"/>
                </a:lnTo>
                <a:lnTo>
                  <a:pt x="377074" y="14173"/>
                </a:lnTo>
                <a:lnTo>
                  <a:pt x="418183" y="31032"/>
                </a:lnTo>
                <a:lnTo>
                  <a:pt x="455724" y="53644"/>
                </a:lnTo>
                <a:lnTo>
                  <a:pt x="489108" y="81438"/>
                </a:lnTo>
                <a:lnTo>
                  <a:pt x="517745" y="113842"/>
                </a:lnTo>
                <a:lnTo>
                  <a:pt x="541045" y="150285"/>
                </a:lnTo>
                <a:lnTo>
                  <a:pt x="558417" y="190195"/>
                </a:lnTo>
                <a:lnTo>
                  <a:pt x="569274" y="233000"/>
                </a:lnTo>
                <a:lnTo>
                  <a:pt x="573024" y="278129"/>
                </a:lnTo>
                <a:lnTo>
                  <a:pt x="569274" y="323259"/>
                </a:lnTo>
                <a:lnTo>
                  <a:pt x="558417" y="366064"/>
                </a:lnTo>
                <a:lnTo>
                  <a:pt x="541045" y="405974"/>
                </a:lnTo>
                <a:lnTo>
                  <a:pt x="517745" y="442417"/>
                </a:lnTo>
                <a:lnTo>
                  <a:pt x="489108" y="474821"/>
                </a:lnTo>
                <a:lnTo>
                  <a:pt x="455724" y="502615"/>
                </a:lnTo>
                <a:lnTo>
                  <a:pt x="418183" y="525227"/>
                </a:lnTo>
                <a:lnTo>
                  <a:pt x="377074" y="542086"/>
                </a:lnTo>
                <a:lnTo>
                  <a:pt x="332987" y="552621"/>
                </a:lnTo>
                <a:lnTo>
                  <a:pt x="286512" y="556259"/>
                </a:lnTo>
                <a:lnTo>
                  <a:pt x="240036" y="552621"/>
                </a:lnTo>
                <a:lnTo>
                  <a:pt x="195949" y="542086"/>
                </a:lnTo>
                <a:lnTo>
                  <a:pt x="154840" y="525227"/>
                </a:lnTo>
                <a:lnTo>
                  <a:pt x="117299" y="502615"/>
                </a:lnTo>
                <a:lnTo>
                  <a:pt x="83915" y="474821"/>
                </a:lnTo>
                <a:lnTo>
                  <a:pt x="55278" y="442417"/>
                </a:lnTo>
                <a:lnTo>
                  <a:pt x="31978" y="405974"/>
                </a:lnTo>
                <a:lnTo>
                  <a:pt x="14606" y="366064"/>
                </a:lnTo>
                <a:lnTo>
                  <a:pt x="3749" y="323259"/>
                </a:lnTo>
                <a:lnTo>
                  <a:pt x="0" y="27812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28620" y="2929509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4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36135" y="2843783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29"/>
                </a:lnTo>
                <a:lnTo>
                  <a:pt x="3760" y="323259"/>
                </a:lnTo>
                <a:lnTo>
                  <a:pt x="14648" y="366064"/>
                </a:lnTo>
                <a:lnTo>
                  <a:pt x="32071" y="405974"/>
                </a:lnTo>
                <a:lnTo>
                  <a:pt x="55437" y="442417"/>
                </a:lnTo>
                <a:lnTo>
                  <a:pt x="84153" y="474821"/>
                </a:lnTo>
                <a:lnTo>
                  <a:pt x="117628" y="502615"/>
                </a:lnTo>
                <a:lnTo>
                  <a:pt x="155270" y="525227"/>
                </a:lnTo>
                <a:lnTo>
                  <a:pt x="196486" y="542086"/>
                </a:lnTo>
                <a:lnTo>
                  <a:pt x="240684" y="552621"/>
                </a:lnTo>
                <a:lnTo>
                  <a:pt x="287274" y="556259"/>
                </a:lnTo>
                <a:lnTo>
                  <a:pt x="333863" y="552621"/>
                </a:lnTo>
                <a:lnTo>
                  <a:pt x="378061" y="542086"/>
                </a:lnTo>
                <a:lnTo>
                  <a:pt x="419277" y="525227"/>
                </a:lnTo>
                <a:lnTo>
                  <a:pt x="456919" y="502615"/>
                </a:lnTo>
                <a:lnTo>
                  <a:pt x="490394" y="474821"/>
                </a:lnTo>
                <a:lnTo>
                  <a:pt x="519110" y="442417"/>
                </a:lnTo>
                <a:lnTo>
                  <a:pt x="542476" y="405974"/>
                </a:lnTo>
                <a:lnTo>
                  <a:pt x="559899" y="366064"/>
                </a:lnTo>
                <a:lnTo>
                  <a:pt x="570787" y="323259"/>
                </a:lnTo>
                <a:lnTo>
                  <a:pt x="574548" y="278129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36135" y="2843783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29"/>
                </a:lnTo>
                <a:lnTo>
                  <a:pt x="570787" y="323259"/>
                </a:lnTo>
                <a:lnTo>
                  <a:pt x="559899" y="366064"/>
                </a:lnTo>
                <a:lnTo>
                  <a:pt x="542476" y="405974"/>
                </a:lnTo>
                <a:lnTo>
                  <a:pt x="519110" y="442417"/>
                </a:lnTo>
                <a:lnTo>
                  <a:pt x="490394" y="474821"/>
                </a:lnTo>
                <a:lnTo>
                  <a:pt x="456919" y="502615"/>
                </a:lnTo>
                <a:lnTo>
                  <a:pt x="419277" y="525227"/>
                </a:lnTo>
                <a:lnTo>
                  <a:pt x="378061" y="542086"/>
                </a:lnTo>
                <a:lnTo>
                  <a:pt x="333863" y="552621"/>
                </a:lnTo>
                <a:lnTo>
                  <a:pt x="287274" y="556259"/>
                </a:lnTo>
                <a:lnTo>
                  <a:pt x="240684" y="552621"/>
                </a:lnTo>
                <a:lnTo>
                  <a:pt x="196486" y="542086"/>
                </a:lnTo>
                <a:lnTo>
                  <a:pt x="155270" y="525227"/>
                </a:lnTo>
                <a:lnTo>
                  <a:pt x="117628" y="502615"/>
                </a:lnTo>
                <a:lnTo>
                  <a:pt x="84153" y="474821"/>
                </a:lnTo>
                <a:lnTo>
                  <a:pt x="55437" y="442417"/>
                </a:lnTo>
                <a:lnTo>
                  <a:pt x="32071" y="405974"/>
                </a:lnTo>
                <a:lnTo>
                  <a:pt x="14648" y="366064"/>
                </a:lnTo>
                <a:lnTo>
                  <a:pt x="3760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0588" y="1950720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286512" y="0"/>
                </a:moveTo>
                <a:lnTo>
                  <a:pt x="240036" y="3638"/>
                </a:lnTo>
                <a:lnTo>
                  <a:pt x="195949" y="14173"/>
                </a:lnTo>
                <a:lnTo>
                  <a:pt x="154840" y="31032"/>
                </a:lnTo>
                <a:lnTo>
                  <a:pt x="117299" y="53644"/>
                </a:lnTo>
                <a:lnTo>
                  <a:pt x="83915" y="81438"/>
                </a:lnTo>
                <a:lnTo>
                  <a:pt x="55278" y="113842"/>
                </a:lnTo>
                <a:lnTo>
                  <a:pt x="31978" y="150285"/>
                </a:lnTo>
                <a:lnTo>
                  <a:pt x="14606" y="190195"/>
                </a:lnTo>
                <a:lnTo>
                  <a:pt x="3749" y="233000"/>
                </a:lnTo>
                <a:lnTo>
                  <a:pt x="0" y="278129"/>
                </a:lnTo>
                <a:lnTo>
                  <a:pt x="3749" y="323259"/>
                </a:lnTo>
                <a:lnTo>
                  <a:pt x="14606" y="366064"/>
                </a:lnTo>
                <a:lnTo>
                  <a:pt x="31978" y="405974"/>
                </a:lnTo>
                <a:lnTo>
                  <a:pt x="55278" y="442417"/>
                </a:lnTo>
                <a:lnTo>
                  <a:pt x="83915" y="474821"/>
                </a:lnTo>
                <a:lnTo>
                  <a:pt x="117299" y="502615"/>
                </a:lnTo>
                <a:lnTo>
                  <a:pt x="154840" y="525227"/>
                </a:lnTo>
                <a:lnTo>
                  <a:pt x="195949" y="542086"/>
                </a:lnTo>
                <a:lnTo>
                  <a:pt x="240036" y="552621"/>
                </a:lnTo>
                <a:lnTo>
                  <a:pt x="286512" y="556259"/>
                </a:lnTo>
                <a:lnTo>
                  <a:pt x="332987" y="552621"/>
                </a:lnTo>
                <a:lnTo>
                  <a:pt x="377074" y="542086"/>
                </a:lnTo>
                <a:lnTo>
                  <a:pt x="418183" y="525227"/>
                </a:lnTo>
                <a:lnTo>
                  <a:pt x="455724" y="502615"/>
                </a:lnTo>
                <a:lnTo>
                  <a:pt x="489108" y="474821"/>
                </a:lnTo>
                <a:lnTo>
                  <a:pt x="517745" y="442417"/>
                </a:lnTo>
                <a:lnTo>
                  <a:pt x="541045" y="405974"/>
                </a:lnTo>
                <a:lnTo>
                  <a:pt x="558417" y="366064"/>
                </a:lnTo>
                <a:lnTo>
                  <a:pt x="569274" y="323259"/>
                </a:lnTo>
                <a:lnTo>
                  <a:pt x="573024" y="278129"/>
                </a:lnTo>
                <a:lnTo>
                  <a:pt x="569274" y="233000"/>
                </a:lnTo>
                <a:lnTo>
                  <a:pt x="558417" y="190195"/>
                </a:lnTo>
                <a:lnTo>
                  <a:pt x="541045" y="150285"/>
                </a:lnTo>
                <a:lnTo>
                  <a:pt x="517745" y="113842"/>
                </a:lnTo>
                <a:lnTo>
                  <a:pt x="489108" y="81438"/>
                </a:lnTo>
                <a:lnTo>
                  <a:pt x="455724" y="53644"/>
                </a:lnTo>
                <a:lnTo>
                  <a:pt x="418183" y="31032"/>
                </a:lnTo>
                <a:lnTo>
                  <a:pt x="377074" y="14173"/>
                </a:lnTo>
                <a:lnTo>
                  <a:pt x="332987" y="3638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80588" y="1950720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278129"/>
                </a:moveTo>
                <a:lnTo>
                  <a:pt x="3749" y="233000"/>
                </a:lnTo>
                <a:lnTo>
                  <a:pt x="14606" y="190195"/>
                </a:lnTo>
                <a:lnTo>
                  <a:pt x="31978" y="150285"/>
                </a:lnTo>
                <a:lnTo>
                  <a:pt x="55278" y="113842"/>
                </a:lnTo>
                <a:lnTo>
                  <a:pt x="83915" y="81438"/>
                </a:lnTo>
                <a:lnTo>
                  <a:pt x="117299" y="53644"/>
                </a:lnTo>
                <a:lnTo>
                  <a:pt x="154840" y="31032"/>
                </a:lnTo>
                <a:lnTo>
                  <a:pt x="195949" y="14173"/>
                </a:lnTo>
                <a:lnTo>
                  <a:pt x="240036" y="3638"/>
                </a:lnTo>
                <a:lnTo>
                  <a:pt x="286512" y="0"/>
                </a:lnTo>
                <a:lnTo>
                  <a:pt x="332987" y="3638"/>
                </a:lnTo>
                <a:lnTo>
                  <a:pt x="377074" y="14173"/>
                </a:lnTo>
                <a:lnTo>
                  <a:pt x="418183" y="31032"/>
                </a:lnTo>
                <a:lnTo>
                  <a:pt x="455724" y="53644"/>
                </a:lnTo>
                <a:lnTo>
                  <a:pt x="489108" y="81438"/>
                </a:lnTo>
                <a:lnTo>
                  <a:pt x="517745" y="113842"/>
                </a:lnTo>
                <a:lnTo>
                  <a:pt x="541045" y="150285"/>
                </a:lnTo>
                <a:lnTo>
                  <a:pt x="558417" y="190195"/>
                </a:lnTo>
                <a:lnTo>
                  <a:pt x="569274" y="233000"/>
                </a:lnTo>
                <a:lnTo>
                  <a:pt x="573024" y="278129"/>
                </a:lnTo>
                <a:lnTo>
                  <a:pt x="569274" y="323259"/>
                </a:lnTo>
                <a:lnTo>
                  <a:pt x="558417" y="366064"/>
                </a:lnTo>
                <a:lnTo>
                  <a:pt x="541045" y="405974"/>
                </a:lnTo>
                <a:lnTo>
                  <a:pt x="517745" y="442417"/>
                </a:lnTo>
                <a:lnTo>
                  <a:pt x="489108" y="474821"/>
                </a:lnTo>
                <a:lnTo>
                  <a:pt x="455724" y="502615"/>
                </a:lnTo>
                <a:lnTo>
                  <a:pt x="418183" y="525227"/>
                </a:lnTo>
                <a:lnTo>
                  <a:pt x="377074" y="542086"/>
                </a:lnTo>
                <a:lnTo>
                  <a:pt x="332987" y="552621"/>
                </a:lnTo>
                <a:lnTo>
                  <a:pt x="286512" y="556259"/>
                </a:lnTo>
                <a:lnTo>
                  <a:pt x="240036" y="552621"/>
                </a:lnTo>
                <a:lnTo>
                  <a:pt x="195949" y="542086"/>
                </a:lnTo>
                <a:lnTo>
                  <a:pt x="154840" y="525227"/>
                </a:lnTo>
                <a:lnTo>
                  <a:pt x="117299" y="502615"/>
                </a:lnTo>
                <a:lnTo>
                  <a:pt x="83915" y="474821"/>
                </a:lnTo>
                <a:lnTo>
                  <a:pt x="55278" y="442417"/>
                </a:lnTo>
                <a:lnTo>
                  <a:pt x="31978" y="405974"/>
                </a:lnTo>
                <a:lnTo>
                  <a:pt x="14606" y="366064"/>
                </a:lnTo>
                <a:lnTo>
                  <a:pt x="3749" y="323259"/>
                </a:lnTo>
                <a:lnTo>
                  <a:pt x="0" y="27812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87521" y="2040382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5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2455" y="1950720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287274" y="0"/>
                </a:moveTo>
                <a:lnTo>
                  <a:pt x="240684" y="3638"/>
                </a:lnTo>
                <a:lnTo>
                  <a:pt x="196486" y="14173"/>
                </a:lnTo>
                <a:lnTo>
                  <a:pt x="155270" y="31032"/>
                </a:lnTo>
                <a:lnTo>
                  <a:pt x="117628" y="53644"/>
                </a:lnTo>
                <a:lnTo>
                  <a:pt x="84153" y="81438"/>
                </a:lnTo>
                <a:lnTo>
                  <a:pt x="55437" y="113842"/>
                </a:lnTo>
                <a:lnTo>
                  <a:pt x="32071" y="150285"/>
                </a:lnTo>
                <a:lnTo>
                  <a:pt x="14648" y="190195"/>
                </a:lnTo>
                <a:lnTo>
                  <a:pt x="3760" y="233000"/>
                </a:lnTo>
                <a:lnTo>
                  <a:pt x="0" y="278129"/>
                </a:lnTo>
                <a:lnTo>
                  <a:pt x="3760" y="323259"/>
                </a:lnTo>
                <a:lnTo>
                  <a:pt x="14648" y="366064"/>
                </a:lnTo>
                <a:lnTo>
                  <a:pt x="32071" y="405974"/>
                </a:lnTo>
                <a:lnTo>
                  <a:pt x="55437" y="442417"/>
                </a:lnTo>
                <a:lnTo>
                  <a:pt x="84153" y="474821"/>
                </a:lnTo>
                <a:lnTo>
                  <a:pt x="117628" y="502615"/>
                </a:lnTo>
                <a:lnTo>
                  <a:pt x="155270" y="525227"/>
                </a:lnTo>
                <a:lnTo>
                  <a:pt x="196486" y="542086"/>
                </a:lnTo>
                <a:lnTo>
                  <a:pt x="240684" y="552621"/>
                </a:lnTo>
                <a:lnTo>
                  <a:pt x="287274" y="556259"/>
                </a:lnTo>
                <a:lnTo>
                  <a:pt x="333863" y="552621"/>
                </a:lnTo>
                <a:lnTo>
                  <a:pt x="378061" y="542086"/>
                </a:lnTo>
                <a:lnTo>
                  <a:pt x="419277" y="525227"/>
                </a:lnTo>
                <a:lnTo>
                  <a:pt x="456919" y="502615"/>
                </a:lnTo>
                <a:lnTo>
                  <a:pt x="490394" y="474821"/>
                </a:lnTo>
                <a:lnTo>
                  <a:pt x="519110" y="442417"/>
                </a:lnTo>
                <a:lnTo>
                  <a:pt x="542476" y="405974"/>
                </a:lnTo>
                <a:lnTo>
                  <a:pt x="559899" y="366064"/>
                </a:lnTo>
                <a:lnTo>
                  <a:pt x="570787" y="323259"/>
                </a:lnTo>
                <a:lnTo>
                  <a:pt x="574548" y="278129"/>
                </a:lnTo>
                <a:lnTo>
                  <a:pt x="570787" y="233000"/>
                </a:lnTo>
                <a:lnTo>
                  <a:pt x="559899" y="190195"/>
                </a:lnTo>
                <a:lnTo>
                  <a:pt x="542476" y="150285"/>
                </a:lnTo>
                <a:lnTo>
                  <a:pt x="519110" y="113842"/>
                </a:lnTo>
                <a:lnTo>
                  <a:pt x="490394" y="81438"/>
                </a:lnTo>
                <a:lnTo>
                  <a:pt x="456919" y="53644"/>
                </a:lnTo>
                <a:lnTo>
                  <a:pt x="419277" y="31032"/>
                </a:lnTo>
                <a:lnTo>
                  <a:pt x="378061" y="14173"/>
                </a:lnTo>
                <a:lnTo>
                  <a:pt x="333863" y="3638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2455" y="1950720"/>
            <a:ext cx="574675" cy="556260"/>
          </a:xfrm>
          <a:custGeom>
            <a:avLst/>
            <a:gdLst/>
            <a:ahLst/>
            <a:cxnLst/>
            <a:rect l="l" t="t" r="r" b="b"/>
            <a:pathLst>
              <a:path w="574675" h="556260">
                <a:moveTo>
                  <a:pt x="0" y="278129"/>
                </a:moveTo>
                <a:lnTo>
                  <a:pt x="3760" y="233000"/>
                </a:lnTo>
                <a:lnTo>
                  <a:pt x="14648" y="190195"/>
                </a:lnTo>
                <a:lnTo>
                  <a:pt x="32071" y="150285"/>
                </a:lnTo>
                <a:lnTo>
                  <a:pt x="55437" y="113842"/>
                </a:lnTo>
                <a:lnTo>
                  <a:pt x="84153" y="81438"/>
                </a:lnTo>
                <a:lnTo>
                  <a:pt x="117628" y="53644"/>
                </a:lnTo>
                <a:lnTo>
                  <a:pt x="155270" y="31032"/>
                </a:lnTo>
                <a:lnTo>
                  <a:pt x="196486" y="14173"/>
                </a:lnTo>
                <a:lnTo>
                  <a:pt x="240684" y="3638"/>
                </a:lnTo>
                <a:lnTo>
                  <a:pt x="287274" y="0"/>
                </a:lnTo>
                <a:lnTo>
                  <a:pt x="333863" y="3638"/>
                </a:lnTo>
                <a:lnTo>
                  <a:pt x="378061" y="14173"/>
                </a:lnTo>
                <a:lnTo>
                  <a:pt x="419277" y="31032"/>
                </a:lnTo>
                <a:lnTo>
                  <a:pt x="456919" y="53644"/>
                </a:lnTo>
                <a:lnTo>
                  <a:pt x="490394" y="81438"/>
                </a:lnTo>
                <a:lnTo>
                  <a:pt x="519110" y="113842"/>
                </a:lnTo>
                <a:lnTo>
                  <a:pt x="542476" y="150285"/>
                </a:lnTo>
                <a:lnTo>
                  <a:pt x="559899" y="190195"/>
                </a:lnTo>
                <a:lnTo>
                  <a:pt x="570787" y="233000"/>
                </a:lnTo>
                <a:lnTo>
                  <a:pt x="574548" y="278129"/>
                </a:lnTo>
                <a:lnTo>
                  <a:pt x="570787" y="323259"/>
                </a:lnTo>
                <a:lnTo>
                  <a:pt x="559899" y="366064"/>
                </a:lnTo>
                <a:lnTo>
                  <a:pt x="542476" y="405974"/>
                </a:lnTo>
                <a:lnTo>
                  <a:pt x="519110" y="442417"/>
                </a:lnTo>
                <a:lnTo>
                  <a:pt x="490394" y="474821"/>
                </a:lnTo>
                <a:lnTo>
                  <a:pt x="456919" y="502615"/>
                </a:lnTo>
                <a:lnTo>
                  <a:pt x="419277" y="525227"/>
                </a:lnTo>
                <a:lnTo>
                  <a:pt x="378061" y="542086"/>
                </a:lnTo>
                <a:lnTo>
                  <a:pt x="333863" y="552621"/>
                </a:lnTo>
                <a:lnTo>
                  <a:pt x="287274" y="556259"/>
                </a:lnTo>
                <a:lnTo>
                  <a:pt x="240684" y="552621"/>
                </a:lnTo>
                <a:lnTo>
                  <a:pt x="196486" y="542086"/>
                </a:lnTo>
                <a:lnTo>
                  <a:pt x="155270" y="525227"/>
                </a:lnTo>
                <a:lnTo>
                  <a:pt x="117628" y="502615"/>
                </a:lnTo>
                <a:lnTo>
                  <a:pt x="84153" y="474821"/>
                </a:lnTo>
                <a:lnTo>
                  <a:pt x="55437" y="442417"/>
                </a:lnTo>
                <a:lnTo>
                  <a:pt x="32071" y="405974"/>
                </a:lnTo>
                <a:lnTo>
                  <a:pt x="14648" y="366064"/>
                </a:lnTo>
                <a:lnTo>
                  <a:pt x="3760" y="323259"/>
                </a:lnTo>
                <a:lnTo>
                  <a:pt x="0" y="2781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9759" y="2446782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4" h="508000">
                <a:moveTo>
                  <a:pt x="429498" y="47988"/>
                </a:moveTo>
                <a:lnTo>
                  <a:pt x="0" y="493903"/>
                </a:lnTo>
                <a:lnTo>
                  <a:pt x="127" y="500126"/>
                </a:lnTo>
                <a:lnTo>
                  <a:pt x="8001" y="507746"/>
                </a:lnTo>
                <a:lnTo>
                  <a:pt x="14274" y="507619"/>
                </a:lnTo>
                <a:lnTo>
                  <a:pt x="443732" y="61695"/>
                </a:lnTo>
                <a:lnTo>
                  <a:pt x="429498" y="47988"/>
                </a:lnTo>
                <a:close/>
              </a:path>
              <a:path w="489584" h="508000">
                <a:moveTo>
                  <a:pt x="478596" y="34798"/>
                </a:moveTo>
                <a:lnTo>
                  <a:pt x="448322" y="34798"/>
                </a:lnTo>
                <a:lnTo>
                  <a:pt x="456196" y="42418"/>
                </a:lnTo>
                <a:lnTo>
                  <a:pt x="456323" y="48641"/>
                </a:lnTo>
                <a:lnTo>
                  <a:pt x="443732" y="61695"/>
                </a:lnTo>
                <a:lnTo>
                  <a:pt x="464070" y="81280"/>
                </a:lnTo>
                <a:lnTo>
                  <a:pt x="478596" y="34798"/>
                </a:lnTo>
                <a:close/>
              </a:path>
              <a:path w="489584" h="508000">
                <a:moveTo>
                  <a:pt x="448322" y="34798"/>
                </a:moveTo>
                <a:lnTo>
                  <a:pt x="442099" y="34925"/>
                </a:lnTo>
                <a:lnTo>
                  <a:pt x="429498" y="47988"/>
                </a:lnTo>
                <a:lnTo>
                  <a:pt x="443732" y="61695"/>
                </a:lnTo>
                <a:lnTo>
                  <a:pt x="456323" y="48641"/>
                </a:lnTo>
                <a:lnTo>
                  <a:pt x="456196" y="42418"/>
                </a:lnTo>
                <a:lnTo>
                  <a:pt x="448322" y="34798"/>
                </a:lnTo>
                <a:close/>
              </a:path>
              <a:path w="489584" h="508000">
                <a:moveTo>
                  <a:pt x="489470" y="0"/>
                </a:moveTo>
                <a:lnTo>
                  <a:pt x="409206" y="28448"/>
                </a:lnTo>
                <a:lnTo>
                  <a:pt x="429498" y="47988"/>
                </a:lnTo>
                <a:lnTo>
                  <a:pt x="442099" y="34925"/>
                </a:lnTo>
                <a:lnTo>
                  <a:pt x="448322" y="34798"/>
                </a:lnTo>
                <a:lnTo>
                  <a:pt x="478596" y="34798"/>
                </a:lnTo>
                <a:lnTo>
                  <a:pt x="48947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27860" y="2111501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89" h="76200">
                <a:moveTo>
                  <a:pt x="1177290" y="0"/>
                </a:moveTo>
                <a:lnTo>
                  <a:pt x="1177290" y="76199"/>
                </a:lnTo>
                <a:lnTo>
                  <a:pt x="1233678" y="48005"/>
                </a:lnTo>
                <a:lnTo>
                  <a:pt x="1195451" y="48005"/>
                </a:lnTo>
                <a:lnTo>
                  <a:pt x="1199896" y="43560"/>
                </a:lnTo>
                <a:lnTo>
                  <a:pt x="1199896" y="32638"/>
                </a:lnTo>
                <a:lnTo>
                  <a:pt x="1195451" y="28193"/>
                </a:lnTo>
                <a:lnTo>
                  <a:pt x="1233678" y="28193"/>
                </a:lnTo>
                <a:lnTo>
                  <a:pt x="1177290" y="0"/>
                </a:lnTo>
                <a:close/>
              </a:path>
              <a:path w="1253489" h="76200">
                <a:moveTo>
                  <a:pt x="1177290" y="28193"/>
                </a:moveTo>
                <a:lnTo>
                  <a:pt x="4445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5" y="48005"/>
                </a:lnTo>
                <a:lnTo>
                  <a:pt x="1177290" y="48005"/>
                </a:lnTo>
                <a:lnTo>
                  <a:pt x="1177290" y="28193"/>
                </a:lnTo>
                <a:close/>
              </a:path>
              <a:path w="1253489" h="76200">
                <a:moveTo>
                  <a:pt x="1233678" y="28193"/>
                </a:moveTo>
                <a:lnTo>
                  <a:pt x="1195451" y="28193"/>
                </a:lnTo>
                <a:lnTo>
                  <a:pt x="1199896" y="32638"/>
                </a:lnTo>
                <a:lnTo>
                  <a:pt x="1199896" y="43560"/>
                </a:lnTo>
                <a:lnTo>
                  <a:pt x="1195451" y="48005"/>
                </a:lnTo>
                <a:lnTo>
                  <a:pt x="1233678" y="48005"/>
                </a:lnTo>
                <a:lnTo>
                  <a:pt x="1253490" y="38099"/>
                </a:lnTo>
                <a:lnTo>
                  <a:pt x="1233678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6844" y="3339846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7989"/>
                </a:moveTo>
                <a:lnTo>
                  <a:pt x="0" y="493902"/>
                </a:lnTo>
                <a:lnTo>
                  <a:pt x="126" y="500125"/>
                </a:lnTo>
                <a:lnTo>
                  <a:pt x="8000" y="507745"/>
                </a:lnTo>
                <a:lnTo>
                  <a:pt x="14223" y="507618"/>
                </a:lnTo>
                <a:lnTo>
                  <a:pt x="443719" y="61695"/>
                </a:lnTo>
                <a:lnTo>
                  <a:pt x="429486" y="47989"/>
                </a:lnTo>
                <a:close/>
              </a:path>
              <a:path w="489585" h="508000">
                <a:moveTo>
                  <a:pt x="478583" y="34797"/>
                </a:moveTo>
                <a:lnTo>
                  <a:pt x="448309" y="34797"/>
                </a:lnTo>
                <a:lnTo>
                  <a:pt x="456183" y="42417"/>
                </a:lnTo>
                <a:lnTo>
                  <a:pt x="456310" y="48640"/>
                </a:lnTo>
                <a:lnTo>
                  <a:pt x="443719" y="61695"/>
                </a:lnTo>
                <a:lnTo>
                  <a:pt x="464057" y="81279"/>
                </a:lnTo>
                <a:lnTo>
                  <a:pt x="478583" y="34797"/>
                </a:lnTo>
                <a:close/>
              </a:path>
              <a:path w="489585" h="508000">
                <a:moveTo>
                  <a:pt x="448309" y="34797"/>
                </a:moveTo>
                <a:lnTo>
                  <a:pt x="442086" y="34924"/>
                </a:lnTo>
                <a:lnTo>
                  <a:pt x="429486" y="47989"/>
                </a:lnTo>
                <a:lnTo>
                  <a:pt x="443719" y="61695"/>
                </a:lnTo>
                <a:lnTo>
                  <a:pt x="456310" y="48640"/>
                </a:lnTo>
                <a:lnTo>
                  <a:pt x="456183" y="42417"/>
                </a:lnTo>
                <a:lnTo>
                  <a:pt x="448309" y="34797"/>
                </a:lnTo>
                <a:close/>
              </a:path>
              <a:path w="489585" h="508000">
                <a:moveTo>
                  <a:pt x="489457" y="0"/>
                </a:moveTo>
                <a:lnTo>
                  <a:pt x="409193" y="28447"/>
                </a:lnTo>
                <a:lnTo>
                  <a:pt x="429486" y="47989"/>
                </a:lnTo>
                <a:lnTo>
                  <a:pt x="442086" y="34924"/>
                </a:lnTo>
                <a:lnTo>
                  <a:pt x="448309" y="34797"/>
                </a:lnTo>
                <a:lnTo>
                  <a:pt x="478583" y="34797"/>
                </a:lnTo>
                <a:lnTo>
                  <a:pt x="489457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9759" y="3328923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4" h="508000">
                <a:moveTo>
                  <a:pt x="429498" y="459757"/>
                </a:moveTo>
                <a:lnTo>
                  <a:pt x="409206" y="479297"/>
                </a:lnTo>
                <a:lnTo>
                  <a:pt x="489470" y="507745"/>
                </a:lnTo>
                <a:lnTo>
                  <a:pt x="478596" y="472947"/>
                </a:lnTo>
                <a:lnTo>
                  <a:pt x="448322" y="472947"/>
                </a:lnTo>
                <a:lnTo>
                  <a:pt x="442099" y="472820"/>
                </a:lnTo>
                <a:lnTo>
                  <a:pt x="429498" y="459757"/>
                </a:lnTo>
                <a:close/>
              </a:path>
              <a:path w="489584" h="508000">
                <a:moveTo>
                  <a:pt x="443732" y="446050"/>
                </a:moveTo>
                <a:lnTo>
                  <a:pt x="429498" y="459757"/>
                </a:lnTo>
                <a:lnTo>
                  <a:pt x="442099" y="472820"/>
                </a:lnTo>
                <a:lnTo>
                  <a:pt x="448322" y="472947"/>
                </a:lnTo>
                <a:lnTo>
                  <a:pt x="456196" y="465327"/>
                </a:lnTo>
                <a:lnTo>
                  <a:pt x="456323" y="459104"/>
                </a:lnTo>
                <a:lnTo>
                  <a:pt x="443732" y="446050"/>
                </a:lnTo>
                <a:close/>
              </a:path>
              <a:path w="489584" h="508000">
                <a:moveTo>
                  <a:pt x="464070" y="426465"/>
                </a:moveTo>
                <a:lnTo>
                  <a:pt x="443732" y="446050"/>
                </a:lnTo>
                <a:lnTo>
                  <a:pt x="456323" y="459104"/>
                </a:lnTo>
                <a:lnTo>
                  <a:pt x="456196" y="465327"/>
                </a:lnTo>
                <a:lnTo>
                  <a:pt x="448322" y="472947"/>
                </a:lnTo>
                <a:lnTo>
                  <a:pt x="478596" y="472947"/>
                </a:lnTo>
                <a:lnTo>
                  <a:pt x="464070" y="426465"/>
                </a:lnTo>
                <a:close/>
              </a:path>
              <a:path w="489584" h="508000">
                <a:moveTo>
                  <a:pt x="8001" y="0"/>
                </a:moveTo>
                <a:lnTo>
                  <a:pt x="127" y="7619"/>
                </a:lnTo>
                <a:lnTo>
                  <a:pt x="0" y="13842"/>
                </a:lnTo>
                <a:lnTo>
                  <a:pt x="429498" y="459757"/>
                </a:lnTo>
                <a:lnTo>
                  <a:pt x="443732" y="446050"/>
                </a:lnTo>
                <a:lnTo>
                  <a:pt x="14274" y="126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6844" y="2435860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59756"/>
                </a:moveTo>
                <a:lnTo>
                  <a:pt x="409193" y="479297"/>
                </a:lnTo>
                <a:lnTo>
                  <a:pt x="489457" y="507745"/>
                </a:lnTo>
                <a:lnTo>
                  <a:pt x="478583" y="472947"/>
                </a:lnTo>
                <a:lnTo>
                  <a:pt x="448309" y="472947"/>
                </a:lnTo>
                <a:lnTo>
                  <a:pt x="442086" y="472820"/>
                </a:lnTo>
                <a:lnTo>
                  <a:pt x="429486" y="459756"/>
                </a:lnTo>
                <a:close/>
              </a:path>
              <a:path w="489585" h="508000">
                <a:moveTo>
                  <a:pt x="443719" y="446050"/>
                </a:moveTo>
                <a:lnTo>
                  <a:pt x="429486" y="459756"/>
                </a:lnTo>
                <a:lnTo>
                  <a:pt x="442086" y="472820"/>
                </a:lnTo>
                <a:lnTo>
                  <a:pt x="448309" y="472947"/>
                </a:lnTo>
                <a:lnTo>
                  <a:pt x="456183" y="465327"/>
                </a:lnTo>
                <a:lnTo>
                  <a:pt x="456310" y="459104"/>
                </a:lnTo>
                <a:lnTo>
                  <a:pt x="443719" y="446050"/>
                </a:lnTo>
                <a:close/>
              </a:path>
              <a:path w="489585" h="508000">
                <a:moveTo>
                  <a:pt x="464057" y="426465"/>
                </a:moveTo>
                <a:lnTo>
                  <a:pt x="443719" y="446050"/>
                </a:lnTo>
                <a:lnTo>
                  <a:pt x="456310" y="459104"/>
                </a:lnTo>
                <a:lnTo>
                  <a:pt x="456183" y="465327"/>
                </a:lnTo>
                <a:lnTo>
                  <a:pt x="448309" y="472947"/>
                </a:lnTo>
                <a:lnTo>
                  <a:pt x="478583" y="472947"/>
                </a:lnTo>
                <a:lnTo>
                  <a:pt x="464057" y="426465"/>
                </a:lnTo>
                <a:close/>
              </a:path>
              <a:path w="489585" h="508000">
                <a:moveTo>
                  <a:pt x="8000" y="0"/>
                </a:moveTo>
                <a:lnTo>
                  <a:pt x="126" y="7619"/>
                </a:lnTo>
                <a:lnTo>
                  <a:pt x="0" y="13842"/>
                </a:lnTo>
                <a:lnTo>
                  <a:pt x="429486" y="459756"/>
                </a:lnTo>
                <a:lnTo>
                  <a:pt x="443719" y="446050"/>
                </a:lnTo>
                <a:lnTo>
                  <a:pt x="14223" y="126"/>
                </a:lnTo>
                <a:lnTo>
                  <a:pt x="8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83407" y="3103626"/>
            <a:ext cx="1253490" cy="76200"/>
          </a:xfrm>
          <a:custGeom>
            <a:avLst/>
            <a:gdLst/>
            <a:ahLst/>
            <a:cxnLst/>
            <a:rect l="l" t="t" r="r" b="b"/>
            <a:pathLst>
              <a:path w="1253489" h="76200">
                <a:moveTo>
                  <a:pt x="1177290" y="0"/>
                </a:moveTo>
                <a:lnTo>
                  <a:pt x="1177290" y="76199"/>
                </a:lnTo>
                <a:lnTo>
                  <a:pt x="1233678" y="48005"/>
                </a:lnTo>
                <a:lnTo>
                  <a:pt x="1195451" y="48005"/>
                </a:lnTo>
                <a:lnTo>
                  <a:pt x="1199896" y="43560"/>
                </a:lnTo>
                <a:lnTo>
                  <a:pt x="1199896" y="32638"/>
                </a:lnTo>
                <a:lnTo>
                  <a:pt x="1195451" y="28193"/>
                </a:lnTo>
                <a:lnTo>
                  <a:pt x="1233678" y="28193"/>
                </a:lnTo>
                <a:lnTo>
                  <a:pt x="1177290" y="0"/>
                </a:lnTo>
                <a:close/>
              </a:path>
              <a:path w="1253489" h="76200">
                <a:moveTo>
                  <a:pt x="1177290" y="28193"/>
                </a:moveTo>
                <a:lnTo>
                  <a:pt x="4445" y="28193"/>
                </a:lnTo>
                <a:lnTo>
                  <a:pt x="0" y="32638"/>
                </a:lnTo>
                <a:lnTo>
                  <a:pt x="0" y="43560"/>
                </a:lnTo>
                <a:lnTo>
                  <a:pt x="4445" y="48005"/>
                </a:lnTo>
                <a:lnTo>
                  <a:pt x="1177290" y="48005"/>
                </a:lnTo>
                <a:lnTo>
                  <a:pt x="1177290" y="28193"/>
                </a:lnTo>
                <a:close/>
              </a:path>
              <a:path w="1253489" h="76200">
                <a:moveTo>
                  <a:pt x="1233678" y="28193"/>
                </a:moveTo>
                <a:lnTo>
                  <a:pt x="1195451" y="28193"/>
                </a:lnTo>
                <a:lnTo>
                  <a:pt x="1199896" y="32638"/>
                </a:lnTo>
                <a:lnTo>
                  <a:pt x="1199896" y="43560"/>
                </a:lnTo>
                <a:lnTo>
                  <a:pt x="1195451" y="48005"/>
                </a:lnTo>
                <a:lnTo>
                  <a:pt x="1233678" y="48005"/>
                </a:lnTo>
                <a:lnTo>
                  <a:pt x="1253490" y="38099"/>
                </a:lnTo>
                <a:lnTo>
                  <a:pt x="1233678" y="2819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2601" y="3327527"/>
            <a:ext cx="2114550" cy="718820"/>
          </a:xfrm>
          <a:custGeom>
            <a:avLst/>
            <a:gdLst/>
            <a:ahLst/>
            <a:cxnLst/>
            <a:rect l="l" t="t" r="r" b="b"/>
            <a:pathLst>
              <a:path w="2114550" h="718820">
                <a:moveTo>
                  <a:pt x="2038826" y="26857"/>
                </a:moveTo>
                <a:lnTo>
                  <a:pt x="8128" y="697865"/>
                </a:lnTo>
                <a:lnTo>
                  <a:pt x="2921" y="699516"/>
                </a:lnTo>
                <a:lnTo>
                  <a:pt x="0" y="705231"/>
                </a:lnTo>
                <a:lnTo>
                  <a:pt x="1778" y="710311"/>
                </a:lnTo>
                <a:lnTo>
                  <a:pt x="3429" y="715518"/>
                </a:lnTo>
                <a:lnTo>
                  <a:pt x="9144" y="718439"/>
                </a:lnTo>
                <a:lnTo>
                  <a:pt x="14224" y="716661"/>
                </a:lnTo>
                <a:lnTo>
                  <a:pt x="2045027" y="45659"/>
                </a:lnTo>
                <a:lnTo>
                  <a:pt x="2038826" y="26857"/>
                </a:lnTo>
                <a:close/>
              </a:path>
              <a:path w="2114550" h="718820">
                <a:moveTo>
                  <a:pt x="2105477" y="21082"/>
                </a:moveTo>
                <a:lnTo>
                  <a:pt x="2056130" y="21082"/>
                </a:lnTo>
                <a:lnTo>
                  <a:pt x="2061718" y="23876"/>
                </a:lnTo>
                <a:lnTo>
                  <a:pt x="2063369" y="29083"/>
                </a:lnTo>
                <a:lnTo>
                  <a:pt x="2065147" y="34290"/>
                </a:lnTo>
                <a:lnTo>
                  <a:pt x="2062353" y="39878"/>
                </a:lnTo>
                <a:lnTo>
                  <a:pt x="2057146" y="41656"/>
                </a:lnTo>
                <a:lnTo>
                  <a:pt x="2045027" y="45659"/>
                </a:lnTo>
                <a:lnTo>
                  <a:pt x="2053844" y="72390"/>
                </a:lnTo>
                <a:lnTo>
                  <a:pt x="2105477" y="21082"/>
                </a:lnTo>
                <a:close/>
              </a:path>
              <a:path w="2114550" h="718820">
                <a:moveTo>
                  <a:pt x="2056130" y="21082"/>
                </a:moveTo>
                <a:lnTo>
                  <a:pt x="2050923" y="22860"/>
                </a:lnTo>
                <a:lnTo>
                  <a:pt x="2038826" y="26857"/>
                </a:lnTo>
                <a:lnTo>
                  <a:pt x="2045027" y="45659"/>
                </a:lnTo>
                <a:lnTo>
                  <a:pt x="2057146" y="41656"/>
                </a:lnTo>
                <a:lnTo>
                  <a:pt x="2062353" y="39878"/>
                </a:lnTo>
                <a:lnTo>
                  <a:pt x="2065147" y="34290"/>
                </a:lnTo>
                <a:lnTo>
                  <a:pt x="2063369" y="29083"/>
                </a:lnTo>
                <a:lnTo>
                  <a:pt x="2061718" y="23876"/>
                </a:lnTo>
                <a:lnTo>
                  <a:pt x="2056130" y="21082"/>
                </a:lnTo>
                <a:close/>
              </a:path>
              <a:path w="2114550" h="718820">
                <a:moveTo>
                  <a:pt x="2029968" y="0"/>
                </a:moveTo>
                <a:lnTo>
                  <a:pt x="2038826" y="26857"/>
                </a:lnTo>
                <a:lnTo>
                  <a:pt x="2050923" y="22860"/>
                </a:lnTo>
                <a:lnTo>
                  <a:pt x="2056130" y="21082"/>
                </a:lnTo>
                <a:lnTo>
                  <a:pt x="2105477" y="21082"/>
                </a:lnTo>
                <a:lnTo>
                  <a:pt x="2114296" y="12319"/>
                </a:lnTo>
                <a:lnTo>
                  <a:pt x="202996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3452" y="2435860"/>
            <a:ext cx="489584" cy="508000"/>
          </a:xfrm>
          <a:custGeom>
            <a:avLst/>
            <a:gdLst/>
            <a:ahLst/>
            <a:cxnLst/>
            <a:rect l="l" t="t" r="r" b="b"/>
            <a:pathLst>
              <a:path w="489585" h="508000">
                <a:moveTo>
                  <a:pt x="429486" y="459756"/>
                </a:moveTo>
                <a:lnTo>
                  <a:pt x="409194" y="479297"/>
                </a:lnTo>
                <a:lnTo>
                  <a:pt x="489458" y="507745"/>
                </a:lnTo>
                <a:lnTo>
                  <a:pt x="478583" y="472947"/>
                </a:lnTo>
                <a:lnTo>
                  <a:pt x="448310" y="472947"/>
                </a:lnTo>
                <a:lnTo>
                  <a:pt x="442087" y="472820"/>
                </a:lnTo>
                <a:lnTo>
                  <a:pt x="429486" y="459756"/>
                </a:lnTo>
                <a:close/>
              </a:path>
              <a:path w="489585" h="508000">
                <a:moveTo>
                  <a:pt x="443719" y="446050"/>
                </a:moveTo>
                <a:lnTo>
                  <a:pt x="429486" y="459756"/>
                </a:lnTo>
                <a:lnTo>
                  <a:pt x="442087" y="472820"/>
                </a:lnTo>
                <a:lnTo>
                  <a:pt x="448310" y="472947"/>
                </a:lnTo>
                <a:lnTo>
                  <a:pt x="456184" y="465327"/>
                </a:lnTo>
                <a:lnTo>
                  <a:pt x="456311" y="459104"/>
                </a:lnTo>
                <a:lnTo>
                  <a:pt x="443719" y="446050"/>
                </a:lnTo>
                <a:close/>
              </a:path>
              <a:path w="489585" h="508000">
                <a:moveTo>
                  <a:pt x="464058" y="426465"/>
                </a:moveTo>
                <a:lnTo>
                  <a:pt x="443719" y="446050"/>
                </a:lnTo>
                <a:lnTo>
                  <a:pt x="456311" y="459104"/>
                </a:lnTo>
                <a:lnTo>
                  <a:pt x="456184" y="465327"/>
                </a:lnTo>
                <a:lnTo>
                  <a:pt x="448310" y="472947"/>
                </a:lnTo>
                <a:lnTo>
                  <a:pt x="478583" y="472947"/>
                </a:lnTo>
                <a:lnTo>
                  <a:pt x="464058" y="426465"/>
                </a:lnTo>
                <a:close/>
              </a:path>
              <a:path w="489585" h="508000">
                <a:moveTo>
                  <a:pt x="8001" y="0"/>
                </a:moveTo>
                <a:lnTo>
                  <a:pt x="127" y="7619"/>
                </a:lnTo>
                <a:lnTo>
                  <a:pt x="0" y="13842"/>
                </a:lnTo>
                <a:lnTo>
                  <a:pt x="429486" y="459756"/>
                </a:lnTo>
                <a:lnTo>
                  <a:pt x="443719" y="446050"/>
                </a:lnTo>
                <a:lnTo>
                  <a:pt x="14224" y="126"/>
                </a:lnTo>
                <a:lnTo>
                  <a:pt x="8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11629" y="1602994"/>
            <a:ext cx="693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4</a:t>
            </a:r>
            <a:r>
              <a:rPr sz="2400" b="1" spc="100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5546" y="2198624"/>
            <a:ext cx="693420" cy="1704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1</a:t>
            </a:r>
            <a:r>
              <a:rPr sz="2400" b="1" spc="100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  <a:p>
            <a:pPr marL="161290">
              <a:lnSpc>
                <a:spcPct val="100000"/>
              </a:lnSpc>
              <a:spcBef>
                <a:spcPts val="1945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1</a:t>
            </a:r>
            <a:endParaRPr sz="2400" baseline="-868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2</a:t>
            </a:r>
            <a:r>
              <a:rPr sz="2400" b="1" spc="100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6292" y="382346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6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00552" y="3590290"/>
            <a:ext cx="642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15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72183" y="1972743"/>
            <a:ext cx="759460" cy="22459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2</a:t>
            </a:r>
            <a:endParaRPr sz="2400" baseline="-8680">
              <a:latin typeface="Arial Narrow"/>
              <a:cs typeface="Arial Narrow"/>
            </a:endParaRPr>
          </a:p>
          <a:p>
            <a:pPr marL="103505">
              <a:lnSpc>
                <a:spcPct val="100000"/>
              </a:lnSpc>
              <a:spcBef>
                <a:spcPts val="715"/>
              </a:spcBef>
            </a:pPr>
            <a:r>
              <a:rPr sz="3200" b="1" spc="105" dirty="0">
                <a:latin typeface="Arial Narrow"/>
                <a:cs typeface="Arial Narrow"/>
              </a:rPr>
              <a:t>a</a:t>
            </a:r>
            <a:r>
              <a:rPr sz="2400" b="1" spc="157" baseline="-8680" dirty="0">
                <a:latin typeface="Arial Narrow"/>
                <a:cs typeface="Arial Narrow"/>
              </a:rPr>
              <a:t>3</a:t>
            </a:r>
            <a:r>
              <a:rPr sz="2400" b="1" spc="105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  <a:p>
            <a:pPr marL="103505">
              <a:lnSpc>
                <a:spcPct val="100000"/>
              </a:lnSpc>
              <a:spcBef>
                <a:spcPts val="1630"/>
              </a:spcBef>
            </a:pPr>
            <a:r>
              <a:rPr sz="3200" b="1" spc="105" dirty="0">
                <a:latin typeface="Arial Narrow"/>
                <a:cs typeface="Arial Narrow"/>
              </a:rPr>
              <a:t>a</a:t>
            </a:r>
            <a:r>
              <a:rPr sz="2400" b="1" spc="157" baseline="-8680" dirty="0">
                <a:latin typeface="Arial Narrow"/>
                <a:cs typeface="Arial Narrow"/>
              </a:rPr>
              <a:t>5</a:t>
            </a:r>
            <a:r>
              <a:rPr sz="2400" b="1" spc="105" dirty="0">
                <a:latin typeface="Arial Narrow"/>
                <a:cs typeface="Arial Narrow"/>
              </a:rPr>
              <a:t>=4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3</a:t>
            </a:r>
            <a:endParaRPr sz="2400" baseline="-8680">
              <a:latin typeface="Arial Narrow"/>
              <a:cs typeface="Arial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99586" y="282836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5" dirty="0">
                <a:latin typeface="Arial Narrow"/>
                <a:cs typeface="Arial Narrow"/>
              </a:rPr>
              <a:t>7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93847" y="2595194"/>
            <a:ext cx="643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latin typeface="Arial Narrow"/>
                <a:cs typeface="Arial Narrow"/>
              </a:rPr>
              <a:t>a</a:t>
            </a:r>
            <a:r>
              <a:rPr sz="3200" b="1" spc="25" dirty="0">
                <a:latin typeface="Arial Narrow"/>
                <a:cs typeface="Arial Narrow"/>
              </a:rPr>
              <a:t> </a:t>
            </a:r>
            <a:r>
              <a:rPr sz="2400" b="1" spc="85" dirty="0">
                <a:latin typeface="Arial Narrow"/>
                <a:cs typeface="Arial Narrow"/>
              </a:rPr>
              <a:t>=2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27602" y="2198624"/>
            <a:ext cx="693420" cy="1126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100" dirty="0">
                <a:latin typeface="Arial Narrow"/>
                <a:cs typeface="Arial Narrow"/>
              </a:rPr>
              <a:t>a</a:t>
            </a:r>
            <a:r>
              <a:rPr sz="2400" b="1" spc="150" baseline="-8680" dirty="0">
                <a:latin typeface="Arial Narrow"/>
                <a:cs typeface="Arial Narrow"/>
              </a:rPr>
              <a:t>8</a:t>
            </a:r>
            <a:r>
              <a:rPr sz="2400" b="1" spc="100" dirty="0">
                <a:latin typeface="Arial Narrow"/>
                <a:cs typeface="Arial Narrow"/>
              </a:rPr>
              <a:t>=1</a:t>
            </a:r>
            <a:endParaRPr sz="2400">
              <a:latin typeface="Arial Narrow"/>
              <a:cs typeface="Arial Narrow"/>
            </a:endParaRPr>
          </a:p>
          <a:p>
            <a:pPr marL="354330">
              <a:lnSpc>
                <a:spcPct val="100000"/>
              </a:lnSpc>
              <a:spcBef>
                <a:spcPts val="1945"/>
              </a:spcBef>
            </a:pPr>
            <a:r>
              <a:rPr sz="2400" b="1" spc="-20" dirty="0">
                <a:latin typeface="Arial Narrow"/>
                <a:cs typeface="Arial Narrow"/>
              </a:rPr>
              <a:t>V</a:t>
            </a:r>
            <a:r>
              <a:rPr sz="2400" b="1" spc="-30" baseline="-8680" dirty="0">
                <a:latin typeface="Arial Narrow"/>
                <a:cs typeface="Arial Narrow"/>
              </a:rPr>
              <a:t>6</a:t>
            </a:r>
            <a:endParaRPr sz="2400" baseline="-8680">
              <a:latin typeface="Arial Narrow"/>
              <a:cs typeface="Arial Narrow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876672" y="2209673"/>
          <a:ext cx="4114800" cy="3962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5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活动</a:t>
                      </a:r>
                      <a:endParaRPr sz="1600" dirty="0">
                        <a:latin typeface="微软雅黑"/>
                        <a:cs typeface="微软雅黑"/>
                      </a:endParaRPr>
                    </a:p>
                  </a:txBody>
                  <a:tcPr marL="0" marR="0" marT="128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32715" indent="2044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最早 </a:t>
                      </a:r>
                      <a:r>
                        <a:rPr sz="1600" b="1" spc="10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开始时间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698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 marR="155575" indent="2038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最晚 </a:t>
                      </a:r>
                      <a:r>
                        <a:rPr sz="1600" b="1" spc="10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开始时间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698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延迟时间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128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7" baseline="-6944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baseline="-6944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1703577" y="4765040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3540" y="4655311"/>
            <a:ext cx="4125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100"/>
              </a:spcBef>
              <a:buSzPct val="120000"/>
              <a:buFont typeface="Wingdings"/>
              <a:buChar char=""/>
              <a:tabLst>
                <a:tab pos="436245" algn="l"/>
                <a:tab pos="436880" algn="l"/>
              </a:tabLst>
            </a:pPr>
            <a:r>
              <a:rPr sz="2000" b="1" spc="10" dirty="0">
                <a:latin typeface="微软雅黑"/>
                <a:cs typeface="微软雅黑"/>
              </a:rPr>
              <a:t>若活</a:t>
            </a:r>
            <a:r>
              <a:rPr sz="2000" b="1" spc="5" dirty="0">
                <a:latin typeface="微软雅黑"/>
                <a:cs typeface="微软雅黑"/>
              </a:rPr>
              <a:t>动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18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微软雅黑"/>
                <a:cs typeface="微软雅黑"/>
              </a:rPr>
              <a:t>的延迟时间等</a:t>
            </a:r>
            <a:r>
              <a:rPr sz="2000" b="1" spc="15" dirty="0">
                <a:latin typeface="微软雅黑"/>
                <a:cs typeface="微软雅黑"/>
              </a:rPr>
              <a:t>于</a:t>
            </a:r>
            <a:r>
              <a:rPr sz="2000" b="1" spc="10" dirty="0">
                <a:latin typeface="Times New Roman"/>
                <a:cs typeface="Times New Roman"/>
              </a:rPr>
              <a:t>0</a:t>
            </a:r>
            <a:r>
              <a:rPr sz="2000" b="1" spc="10" dirty="0">
                <a:latin typeface="微软雅黑"/>
                <a:cs typeface="微软雅黑"/>
              </a:rPr>
              <a:t>，则称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3540" y="4903326"/>
            <a:ext cx="4034790" cy="169798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000" b="1" spc="10" dirty="0">
                <a:latin typeface="微软雅黑"/>
                <a:cs typeface="微软雅黑"/>
              </a:rPr>
              <a:t>之为</a:t>
            </a:r>
            <a:r>
              <a:rPr sz="2000" b="1" spc="10" dirty="0">
                <a:solidFill>
                  <a:srgbClr val="003366"/>
                </a:solidFill>
                <a:latin typeface="微软雅黑"/>
                <a:cs typeface="微软雅黑"/>
              </a:rPr>
              <a:t>关键活动</a:t>
            </a:r>
            <a:r>
              <a:rPr sz="2000" b="1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ct val="105100"/>
              </a:lnSpc>
              <a:spcBef>
                <a:spcPts val="955"/>
              </a:spcBef>
              <a:buSzPct val="120000"/>
              <a:buFont typeface="Wingdings"/>
              <a:buChar char=""/>
              <a:tabLst>
                <a:tab pos="436245" algn="l"/>
                <a:tab pos="436880" algn="l"/>
              </a:tabLst>
            </a:pPr>
            <a:r>
              <a:rPr sz="2000" b="1" spc="10" dirty="0">
                <a:latin typeface="微软雅黑"/>
                <a:cs typeface="微软雅黑"/>
              </a:rPr>
              <a:t>从源点到汇点的所有路径中</a:t>
            </a:r>
            <a:r>
              <a:rPr sz="2000" b="1" dirty="0">
                <a:latin typeface="微软雅黑"/>
                <a:cs typeface="微软雅黑"/>
              </a:rPr>
              <a:t>，长 </a:t>
            </a:r>
            <a:r>
              <a:rPr sz="2000" b="1" spc="10" dirty="0">
                <a:latin typeface="微软雅黑"/>
                <a:cs typeface="微软雅黑"/>
              </a:rPr>
              <a:t>度最长的路径叫做</a:t>
            </a:r>
            <a:r>
              <a:rPr sz="2000" b="1" spc="10" dirty="0">
                <a:solidFill>
                  <a:srgbClr val="003366"/>
                </a:solidFill>
                <a:latin typeface="微软雅黑"/>
                <a:cs typeface="微软雅黑"/>
              </a:rPr>
              <a:t>关键路</a:t>
            </a:r>
            <a:r>
              <a:rPr sz="2000" b="1" spc="15" dirty="0">
                <a:solidFill>
                  <a:srgbClr val="003366"/>
                </a:solidFill>
                <a:latin typeface="微软雅黑"/>
                <a:cs typeface="微软雅黑"/>
              </a:rPr>
              <a:t>径</a:t>
            </a:r>
            <a:r>
              <a:rPr sz="2000" b="1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 dirty="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330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CC0000"/>
                </a:solidFill>
                <a:latin typeface="Verdana"/>
                <a:cs typeface="Verdana"/>
              </a:rPr>
              <a:t>154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9672" y="2971800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5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9672" y="2971800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5" h="379729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6661" y="2944748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2147316"/>
            <a:ext cx="490855" cy="367665"/>
          </a:xfrm>
          <a:custGeom>
            <a:avLst/>
            <a:gdLst/>
            <a:ahLst/>
            <a:cxnLst/>
            <a:rect l="l" t="t" r="r" b="b"/>
            <a:pathLst>
              <a:path w="490855" h="367664">
                <a:moveTo>
                  <a:pt x="245364" y="0"/>
                </a:moveTo>
                <a:lnTo>
                  <a:pt x="189104" y="4847"/>
                </a:lnTo>
                <a:lnTo>
                  <a:pt x="137459" y="18656"/>
                </a:lnTo>
                <a:lnTo>
                  <a:pt x="91902" y="40328"/>
                </a:lnTo>
                <a:lnTo>
                  <a:pt x="53904" y="68762"/>
                </a:lnTo>
                <a:lnTo>
                  <a:pt x="24939" y="102858"/>
                </a:lnTo>
                <a:lnTo>
                  <a:pt x="6480" y="141518"/>
                </a:lnTo>
                <a:lnTo>
                  <a:pt x="0" y="183641"/>
                </a:lnTo>
                <a:lnTo>
                  <a:pt x="6480" y="225765"/>
                </a:lnTo>
                <a:lnTo>
                  <a:pt x="24939" y="264425"/>
                </a:lnTo>
                <a:lnTo>
                  <a:pt x="53904" y="298521"/>
                </a:lnTo>
                <a:lnTo>
                  <a:pt x="91902" y="326955"/>
                </a:lnTo>
                <a:lnTo>
                  <a:pt x="137459" y="348627"/>
                </a:lnTo>
                <a:lnTo>
                  <a:pt x="189104" y="362436"/>
                </a:lnTo>
                <a:lnTo>
                  <a:pt x="245364" y="367283"/>
                </a:lnTo>
                <a:lnTo>
                  <a:pt x="301623" y="362436"/>
                </a:lnTo>
                <a:lnTo>
                  <a:pt x="353268" y="348627"/>
                </a:lnTo>
                <a:lnTo>
                  <a:pt x="398825" y="326955"/>
                </a:lnTo>
                <a:lnTo>
                  <a:pt x="436823" y="298521"/>
                </a:lnTo>
                <a:lnTo>
                  <a:pt x="465788" y="264425"/>
                </a:lnTo>
                <a:lnTo>
                  <a:pt x="484247" y="225765"/>
                </a:lnTo>
                <a:lnTo>
                  <a:pt x="490728" y="183641"/>
                </a:lnTo>
                <a:lnTo>
                  <a:pt x="484247" y="141518"/>
                </a:lnTo>
                <a:lnTo>
                  <a:pt x="465788" y="102858"/>
                </a:lnTo>
                <a:lnTo>
                  <a:pt x="436823" y="68762"/>
                </a:lnTo>
                <a:lnTo>
                  <a:pt x="398825" y="40328"/>
                </a:lnTo>
                <a:lnTo>
                  <a:pt x="353268" y="18656"/>
                </a:lnTo>
                <a:lnTo>
                  <a:pt x="301623" y="4847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2147316"/>
            <a:ext cx="490855" cy="367665"/>
          </a:xfrm>
          <a:custGeom>
            <a:avLst/>
            <a:gdLst/>
            <a:ahLst/>
            <a:cxnLst/>
            <a:rect l="l" t="t" r="r" b="b"/>
            <a:pathLst>
              <a:path w="490855" h="367664">
                <a:moveTo>
                  <a:pt x="0" y="183641"/>
                </a:moveTo>
                <a:lnTo>
                  <a:pt x="6480" y="141518"/>
                </a:lnTo>
                <a:lnTo>
                  <a:pt x="24939" y="102858"/>
                </a:lnTo>
                <a:lnTo>
                  <a:pt x="53904" y="68762"/>
                </a:lnTo>
                <a:lnTo>
                  <a:pt x="91902" y="40328"/>
                </a:lnTo>
                <a:lnTo>
                  <a:pt x="137459" y="18656"/>
                </a:lnTo>
                <a:lnTo>
                  <a:pt x="189104" y="4847"/>
                </a:lnTo>
                <a:lnTo>
                  <a:pt x="245364" y="0"/>
                </a:lnTo>
                <a:lnTo>
                  <a:pt x="301623" y="4847"/>
                </a:lnTo>
                <a:lnTo>
                  <a:pt x="353268" y="18656"/>
                </a:lnTo>
                <a:lnTo>
                  <a:pt x="398825" y="40328"/>
                </a:lnTo>
                <a:lnTo>
                  <a:pt x="436823" y="68762"/>
                </a:lnTo>
                <a:lnTo>
                  <a:pt x="465788" y="102858"/>
                </a:lnTo>
                <a:lnTo>
                  <a:pt x="484247" y="141518"/>
                </a:lnTo>
                <a:lnTo>
                  <a:pt x="490728" y="183641"/>
                </a:lnTo>
                <a:lnTo>
                  <a:pt x="484247" y="225765"/>
                </a:lnTo>
                <a:lnTo>
                  <a:pt x="465788" y="264425"/>
                </a:lnTo>
                <a:lnTo>
                  <a:pt x="436823" y="298521"/>
                </a:lnTo>
                <a:lnTo>
                  <a:pt x="398825" y="326955"/>
                </a:lnTo>
                <a:lnTo>
                  <a:pt x="353268" y="348627"/>
                </a:lnTo>
                <a:lnTo>
                  <a:pt x="301623" y="362436"/>
                </a:lnTo>
                <a:lnTo>
                  <a:pt x="245364" y="367283"/>
                </a:lnTo>
                <a:lnTo>
                  <a:pt x="189104" y="362436"/>
                </a:lnTo>
                <a:lnTo>
                  <a:pt x="137459" y="348627"/>
                </a:lnTo>
                <a:lnTo>
                  <a:pt x="91902" y="326955"/>
                </a:lnTo>
                <a:lnTo>
                  <a:pt x="53904" y="298521"/>
                </a:lnTo>
                <a:lnTo>
                  <a:pt x="24939" y="264425"/>
                </a:lnTo>
                <a:lnTo>
                  <a:pt x="6480" y="225765"/>
                </a:lnTo>
                <a:lnTo>
                  <a:pt x="0" y="18364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4408" y="2118740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2971800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5" h="394970">
                <a:moveTo>
                  <a:pt x="245364" y="0"/>
                </a:moveTo>
                <a:lnTo>
                  <a:pt x="195915" y="4010"/>
                </a:lnTo>
                <a:lnTo>
                  <a:pt x="149858" y="15513"/>
                </a:lnTo>
                <a:lnTo>
                  <a:pt x="108179" y="33714"/>
                </a:lnTo>
                <a:lnTo>
                  <a:pt x="71866" y="57816"/>
                </a:lnTo>
                <a:lnTo>
                  <a:pt x="41904" y="87027"/>
                </a:lnTo>
                <a:lnTo>
                  <a:pt x="19282" y="120550"/>
                </a:lnTo>
                <a:lnTo>
                  <a:pt x="4984" y="157592"/>
                </a:lnTo>
                <a:lnTo>
                  <a:pt x="0" y="197358"/>
                </a:lnTo>
                <a:lnTo>
                  <a:pt x="4984" y="237123"/>
                </a:lnTo>
                <a:lnTo>
                  <a:pt x="19282" y="274165"/>
                </a:lnTo>
                <a:lnTo>
                  <a:pt x="41904" y="307688"/>
                </a:lnTo>
                <a:lnTo>
                  <a:pt x="71866" y="336899"/>
                </a:lnTo>
                <a:lnTo>
                  <a:pt x="108179" y="361001"/>
                </a:lnTo>
                <a:lnTo>
                  <a:pt x="149858" y="379202"/>
                </a:lnTo>
                <a:lnTo>
                  <a:pt x="195915" y="390705"/>
                </a:lnTo>
                <a:lnTo>
                  <a:pt x="245364" y="394716"/>
                </a:lnTo>
                <a:lnTo>
                  <a:pt x="294812" y="390705"/>
                </a:lnTo>
                <a:lnTo>
                  <a:pt x="340869" y="379202"/>
                </a:lnTo>
                <a:lnTo>
                  <a:pt x="382548" y="361001"/>
                </a:lnTo>
                <a:lnTo>
                  <a:pt x="418861" y="336899"/>
                </a:lnTo>
                <a:lnTo>
                  <a:pt x="448823" y="307688"/>
                </a:lnTo>
                <a:lnTo>
                  <a:pt x="471445" y="274165"/>
                </a:lnTo>
                <a:lnTo>
                  <a:pt x="485743" y="237123"/>
                </a:lnTo>
                <a:lnTo>
                  <a:pt x="490728" y="197358"/>
                </a:lnTo>
                <a:lnTo>
                  <a:pt x="485743" y="157592"/>
                </a:lnTo>
                <a:lnTo>
                  <a:pt x="471445" y="120550"/>
                </a:lnTo>
                <a:lnTo>
                  <a:pt x="448823" y="87027"/>
                </a:lnTo>
                <a:lnTo>
                  <a:pt x="418861" y="57816"/>
                </a:lnTo>
                <a:lnTo>
                  <a:pt x="382548" y="33714"/>
                </a:lnTo>
                <a:lnTo>
                  <a:pt x="340869" y="15513"/>
                </a:lnTo>
                <a:lnTo>
                  <a:pt x="294812" y="401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2971800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5" h="394970">
                <a:moveTo>
                  <a:pt x="0" y="197358"/>
                </a:moveTo>
                <a:lnTo>
                  <a:pt x="4984" y="157592"/>
                </a:lnTo>
                <a:lnTo>
                  <a:pt x="19282" y="120550"/>
                </a:lnTo>
                <a:lnTo>
                  <a:pt x="41904" y="87027"/>
                </a:lnTo>
                <a:lnTo>
                  <a:pt x="71866" y="57816"/>
                </a:lnTo>
                <a:lnTo>
                  <a:pt x="108179" y="33714"/>
                </a:lnTo>
                <a:lnTo>
                  <a:pt x="149858" y="15513"/>
                </a:lnTo>
                <a:lnTo>
                  <a:pt x="195915" y="4010"/>
                </a:lnTo>
                <a:lnTo>
                  <a:pt x="245364" y="0"/>
                </a:lnTo>
                <a:lnTo>
                  <a:pt x="294812" y="4010"/>
                </a:lnTo>
                <a:lnTo>
                  <a:pt x="340869" y="15513"/>
                </a:lnTo>
                <a:lnTo>
                  <a:pt x="382548" y="33714"/>
                </a:lnTo>
                <a:lnTo>
                  <a:pt x="418861" y="57816"/>
                </a:lnTo>
                <a:lnTo>
                  <a:pt x="448823" y="87027"/>
                </a:lnTo>
                <a:lnTo>
                  <a:pt x="471445" y="120550"/>
                </a:lnTo>
                <a:lnTo>
                  <a:pt x="485743" y="157592"/>
                </a:lnTo>
                <a:lnTo>
                  <a:pt x="490728" y="197358"/>
                </a:lnTo>
                <a:lnTo>
                  <a:pt x="485743" y="237123"/>
                </a:lnTo>
                <a:lnTo>
                  <a:pt x="471445" y="274165"/>
                </a:lnTo>
                <a:lnTo>
                  <a:pt x="448823" y="307688"/>
                </a:lnTo>
                <a:lnTo>
                  <a:pt x="418861" y="336899"/>
                </a:lnTo>
                <a:lnTo>
                  <a:pt x="382548" y="361001"/>
                </a:lnTo>
                <a:lnTo>
                  <a:pt x="340869" y="379202"/>
                </a:lnTo>
                <a:lnTo>
                  <a:pt x="294812" y="390705"/>
                </a:lnTo>
                <a:lnTo>
                  <a:pt x="245364" y="394716"/>
                </a:lnTo>
                <a:lnTo>
                  <a:pt x="195915" y="390705"/>
                </a:lnTo>
                <a:lnTo>
                  <a:pt x="149858" y="379202"/>
                </a:lnTo>
                <a:lnTo>
                  <a:pt x="108179" y="361001"/>
                </a:lnTo>
                <a:lnTo>
                  <a:pt x="71866" y="336899"/>
                </a:lnTo>
                <a:lnTo>
                  <a:pt x="41904" y="307688"/>
                </a:lnTo>
                <a:lnTo>
                  <a:pt x="19282" y="274165"/>
                </a:lnTo>
                <a:lnTo>
                  <a:pt x="4984" y="237123"/>
                </a:lnTo>
                <a:lnTo>
                  <a:pt x="0" y="19735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1129" y="2946603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1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0472" y="3733800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5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0472" y="3733800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5" h="379729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37461" y="3706748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3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2459" y="2452116"/>
            <a:ext cx="842010" cy="525145"/>
          </a:xfrm>
          <a:custGeom>
            <a:avLst/>
            <a:gdLst/>
            <a:ahLst/>
            <a:cxnLst/>
            <a:rect l="l" t="t" r="r" b="b"/>
            <a:pathLst>
              <a:path w="842010" h="525144">
                <a:moveTo>
                  <a:pt x="773449" y="34772"/>
                </a:moveTo>
                <a:lnTo>
                  <a:pt x="0" y="514349"/>
                </a:lnTo>
                <a:lnTo>
                  <a:pt x="6680" y="525017"/>
                </a:lnTo>
                <a:lnTo>
                  <a:pt x="780113" y="45528"/>
                </a:lnTo>
                <a:lnTo>
                  <a:pt x="773449" y="34772"/>
                </a:lnTo>
                <a:close/>
              </a:path>
              <a:path w="842010" h="525144">
                <a:moveTo>
                  <a:pt x="824237" y="28066"/>
                </a:moveTo>
                <a:lnTo>
                  <a:pt x="784263" y="28066"/>
                </a:lnTo>
                <a:lnTo>
                  <a:pt x="790867" y="38861"/>
                </a:lnTo>
                <a:lnTo>
                  <a:pt x="780113" y="45528"/>
                </a:lnTo>
                <a:lnTo>
                  <a:pt x="796836" y="72516"/>
                </a:lnTo>
                <a:lnTo>
                  <a:pt x="824237" y="28066"/>
                </a:lnTo>
                <a:close/>
              </a:path>
              <a:path w="842010" h="525144">
                <a:moveTo>
                  <a:pt x="784263" y="28066"/>
                </a:moveTo>
                <a:lnTo>
                  <a:pt x="773449" y="34772"/>
                </a:lnTo>
                <a:lnTo>
                  <a:pt x="780113" y="45528"/>
                </a:lnTo>
                <a:lnTo>
                  <a:pt x="790867" y="38861"/>
                </a:lnTo>
                <a:lnTo>
                  <a:pt x="784263" y="28066"/>
                </a:lnTo>
                <a:close/>
              </a:path>
              <a:path w="842010" h="525144">
                <a:moveTo>
                  <a:pt x="841540" y="0"/>
                </a:moveTo>
                <a:lnTo>
                  <a:pt x="756704" y="7746"/>
                </a:lnTo>
                <a:lnTo>
                  <a:pt x="773449" y="34772"/>
                </a:lnTo>
                <a:lnTo>
                  <a:pt x="784263" y="28066"/>
                </a:lnTo>
                <a:lnTo>
                  <a:pt x="824237" y="28066"/>
                </a:lnTo>
                <a:lnTo>
                  <a:pt x="841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9527" y="50673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485" y="3362452"/>
            <a:ext cx="1300480" cy="1590675"/>
          </a:xfrm>
          <a:custGeom>
            <a:avLst/>
            <a:gdLst/>
            <a:ahLst/>
            <a:cxnLst/>
            <a:rect l="l" t="t" r="r" b="b"/>
            <a:pathLst>
              <a:path w="1300480" h="1590675">
                <a:moveTo>
                  <a:pt x="1247204" y="1535508"/>
                </a:moveTo>
                <a:lnTo>
                  <a:pt x="1222590" y="1555623"/>
                </a:lnTo>
                <a:lnTo>
                  <a:pt x="1300314" y="1590548"/>
                </a:lnTo>
                <a:lnTo>
                  <a:pt x="1290168" y="1545336"/>
                </a:lnTo>
                <a:lnTo>
                  <a:pt x="1255229" y="1545336"/>
                </a:lnTo>
                <a:lnTo>
                  <a:pt x="1247204" y="1535508"/>
                </a:lnTo>
                <a:close/>
              </a:path>
              <a:path w="1300480" h="1590675">
                <a:moveTo>
                  <a:pt x="1257064" y="1527450"/>
                </a:moveTo>
                <a:lnTo>
                  <a:pt x="1247204" y="1535508"/>
                </a:lnTo>
                <a:lnTo>
                  <a:pt x="1255229" y="1545336"/>
                </a:lnTo>
                <a:lnTo>
                  <a:pt x="1265135" y="1537335"/>
                </a:lnTo>
                <a:lnTo>
                  <a:pt x="1257064" y="1527450"/>
                </a:lnTo>
                <a:close/>
              </a:path>
              <a:path w="1300480" h="1590675">
                <a:moveTo>
                  <a:pt x="1281645" y="1507363"/>
                </a:moveTo>
                <a:lnTo>
                  <a:pt x="1257064" y="1527450"/>
                </a:lnTo>
                <a:lnTo>
                  <a:pt x="1265135" y="1537335"/>
                </a:lnTo>
                <a:lnTo>
                  <a:pt x="1255229" y="1545336"/>
                </a:lnTo>
                <a:lnTo>
                  <a:pt x="1290168" y="1545336"/>
                </a:lnTo>
                <a:lnTo>
                  <a:pt x="1281645" y="1507363"/>
                </a:lnTo>
                <a:close/>
              </a:path>
              <a:path w="1300480" h="1590675">
                <a:moveTo>
                  <a:pt x="9829" y="0"/>
                </a:moveTo>
                <a:lnTo>
                  <a:pt x="0" y="8128"/>
                </a:lnTo>
                <a:lnTo>
                  <a:pt x="1247204" y="1535508"/>
                </a:lnTo>
                <a:lnTo>
                  <a:pt x="1257064" y="1527450"/>
                </a:lnTo>
                <a:lnTo>
                  <a:pt x="9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659" y="3347339"/>
            <a:ext cx="765810" cy="476884"/>
          </a:xfrm>
          <a:custGeom>
            <a:avLst/>
            <a:gdLst/>
            <a:ahLst/>
            <a:cxnLst/>
            <a:rect l="l" t="t" r="r" b="b"/>
            <a:pathLst>
              <a:path w="765810" h="476885">
                <a:moveTo>
                  <a:pt x="697142" y="441766"/>
                </a:moveTo>
                <a:lnTo>
                  <a:pt x="680504" y="468756"/>
                </a:lnTo>
                <a:lnTo>
                  <a:pt x="765340" y="476377"/>
                </a:lnTo>
                <a:lnTo>
                  <a:pt x="748067" y="448437"/>
                </a:lnTo>
                <a:lnTo>
                  <a:pt x="707936" y="448437"/>
                </a:lnTo>
                <a:lnTo>
                  <a:pt x="697142" y="441766"/>
                </a:lnTo>
                <a:close/>
              </a:path>
              <a:path w="765810" h="476885">
                <a:moveTo>
                  <a:pt x="703818" y="430935"/>
                </a:moveTo>
                <a:lnTo>
                  <a:pt x="697142" y="441766"/>
                </a:lnTo>
                <a:lnTo>
                  <a:pt x="707936" y="448437"/>
                </a:lnTo>
                <a:lnTo>
                  <a:pt x="714667" y="437642"/>
                </a:lnTo>
                <a:lnTo>
                  <a:pt x="703818" y="430935"/>
                </a:lnTo>
                <a:close/>
              </a:path>
              <a:path w="765810" h="476885">
                <a:moveTo>
                  <a:pt x="720509" y="403860"/>
                </a:moveTo>
                <a:lnTo>
                  <a:pt x="703818" y="430935"/>
                </a:lnTo>
                <a:lnTo>
                  <a:pt x="714667" y="437642"/>
                </a:lnTo>
                <a:lnTo>
                  <a:pt x="707936" y="448437"/>
                </a:lnTo>
                <a:lnTo>
                  <a:pt x="748067" y="448437"/>
                </a:lnTo>
                <a:lnTo>
                  <a:pt x="720509" y="403860"/>
                </a:lnTo>
                <a:close/>
              </a:path>
              <a:path w="765810" h="476885">
                <a:moveTo>
                  <a:pt x="6680" y="0"/>
                </a:moveTo>
                <a:lnTo>
                  <a:pt x="0" y="10921"/>
                </a:lnTo>
                <a:lnTo>
                  <a:pt x="697142" y="441766"/>
                </a:lnTo>
                <a:lnTo>
                  <a:pt x="703818" y="430935"/>
                </a:lnTo>
                <a:lnTo>
                  <a:pt x="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1317" y="2446908"/>
            <a:ext cx="842010" cy="601345"/>
          </a:xfrm>
          <a:custGeom>
            <a:avLst/>
            <a:gdLst/>
            <a:ahLst/>
            <a:cxnLst/>
            <a:rect l="l" t="t" r="r" b="b"/>
            <a:pathLst>
              <a:path w="842010" h="601344">
                <a:moveTo>
                  <a:pt x="776129" y="562088"/>
                </a:moveTo>
                <a:lnTo>
                  <a:pt x="757682" y="588010"/>
                </a:lnTo>
                <a:lnTo>
                  <a:pt x="841883" y="601091"/>
                </a:lnTo>
                <a:lnTo>
                  <a:pt x="825056" y="569468"/>
                </a:lnTo>
                <a:lnTo>
                  <a:pt x="786511" y="569468"/>
                </a:lnTo>
                <a:lnTo>
                  <a:pt x="776129" y="562088"/>
                </a:lnTo>
                <a:close/>
              </a:path>
              <a:path w="842010" h="601344">
                <a:moveTo>
                  <a:pt x="783423" y="551838"/>
                </a:moveTo>
                <a:lnTo>
                  <a:pt x="776129" y="562088"/>
                </a:lnTo>
                <a:lnTo>
                  <a:pt x="786511" y="569468"/>
                </a:lnTo>
                <a:lnTo>
                  <a:pt x="793750" y="559181"/>
                </a:lnTo>
                <a:lnTo>
                  <a:pt x="783423" y="551838"/>
                </a:lnTo>
                <a:close/>
              </a:path>
              <a:path w="842010" h="601344">
                <a:moveTo>
                  <a:pt x="801878" y="525907"/>
                </a:moveTo>
                <a:lnTo>
                  <a:pt x="783423" y="551838"/>
                </a:lnTo>
                <a:lnTo>
                  <a:pt x="793750" y="559181"/>
                </a:lnTo>
                <a:lnTo>
                  <a:pt x="786511" y="569468"/>
                </a:lnTo>
                <a:lnTo>
                  <a:pt x="825056" y="569468"/>
                </a:lnTo>
                <a:lnTo>
                  <a:pt x="801878" y="525907"/>
                </a:lnTo>
                <a:close/>
              </a:path>
              <a:path w="842010" h="601344">
                <a:moveTo>
                  <a:pt x="7366" y="0"/>
                </a:moveTo>
                <a:lnTo>
                  <a:pt x="0" y="10414"/>
                </a:lnTo>
                <a:lnTo>
                  <a:pt x="776129" y="562088"/>
                </a:lnTo>
                <a:lnTo>
                  <a:pt x="783423" y="551838"/>
                </a:lnTo>
                <a:lnTo>
                  <a:pt x="7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3717" y="3352800"/>
            <a:ext cx="765810" cy="539115"/>
          </a:xfrm>
          <a:custGeom>
            <a:avLst/>
            <a:gdLst/>
            <a:ahLst/>
            <a:cxnLst/>
            <a:rect l="l" t="t" r="r" b="b"/>
            <a:pathLst>
              <a:path w="765810" h="539114">
                <a:moveTo>
                  <a:pt x="699609" y="38554"/>
                </a:moveTo>
                <a:lnTo>
                  <a:pt x="0" y="528193"/>
                </a:lnTo>
                <a:lnTo>
                  <a:pt x="7366" y="538607"/>
                </a:lnTo>
                <a:lnTo>
                  <a:pt x="706877" y="48949"/>
                </a:lnTo>
                <a:lnTo>
                  <a:pt x="699609" y="38554"/>
                </a:lnTo>
                <a:close/>
              </a:path>
              <a:path w="765810" h="539114">
                <a:moveTo>
                  <a:pt x="748738" y="31241"/>
                </a:moveTo>
                <a:lnTo>
                  <a:pt x="710057" y="31241"/>
                </a:lnTo>
                <a:lnTo>
                  <a:pt x="717296" y="41655"/>
                </a:lnTo>
                <a:lnTo>
                  <a:pt x="706877" y="48949"/>
                </a:lnTo>
                <a:lnTo>
                  <a:pt x="725043" y="74929"/>
                </a:lnTo>
                <a:lnTo>
                  <a:pt x="748738" y="31241"/>
                </a:lnTo>
                <a:close/>
              </a:path>
              <a:path w="765810" h="539114">
                <a:moveTo>
                  <a:pt x="710057" y="31241"/>
                </a:moveTo>
                <a:lnTo>
                  <a:pt x="699609" y="38554"/>
                </a:lnTo>
                <a:lnTo>
                  <a:pt x="706877" y="48949"/>
                </a:lnTo>
                <a:lnTo>
                  <a:pt x="717296" y="41655"/>
                </a:lnTo>
                <a:lnTo>
                  <a:pt x="710057" y="31241"/>
                </a:lnTo>
                <a:close/>
              </a:path>
              <a:path w="765810" h="539114">
                <a:moveTo>
                  <a:pt x="765683" y="0"/>
                </a:moveTo>
                <a:lnTo>
                  <a:pt x="681355" y="12445"/>
                </a:lnTo>
                <a:lnTo>
                  <a:pt x="699609" y="38554"/>
                </a:lnTo>
                <a:lnTo>
                  <a:pt x="710057" y="31241"/>
                </a:lnTo>
                <a:lnTo>
                  <a:pt x="748738" y="31241"/>
                </a:lnTo>
                <a:lnTo>
                  <a:pt x="765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8071" y="2958083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8071" y="2958083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95570" y="2930397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9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86200" y="21336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6200" y="21336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33190" y="2106548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7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28871" y="3720084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8871" y="3720084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76115" y="3692093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8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20898" y="2438400"/>
            <a:ext cx="842010" cy="525145"/>
          </a:xfrm>
          <a:custGeom>
            <a:avLst/>
            <a:gdLst/>
            <a:ahLst/>
            <a:cxnLst/>
            <a:rect l="l" t="t" r="r" b="b"/>
            <a:pathLst>
              <a:path w="842010" h="525144">
                <a:moveTo>
                  <a:pt x="773411" y="34772"/>
                </a:moveTo>
                <a:lnTo>
                  <a:pt x="0" y="514349"/>
                </a:lnTo>
                <a:lnTo>
                  <a:pt x="6604" y="525017"/>
                </a:lnTo>
                <a:lnTo>
                  <a:pt x="780075" y="45528"/>
                </a:lnTo>
                <a:lnTo>
                  <a:pt x="773411" y="34772"/>
                </a:lnTo>
                <a:close/>
              </a:path>
              <a:path w="842010" h="525144">
                <a:moveTo>
                  <a:pt x="824199" y="28066"/>
                </a:moveTo>
                <a:lnTo>
                  <a:pt x="784225" y="28066"/>
                </a:lnTo>
                <a:lnTo>
                  <a:pt x="790829" y="38861"/>
                </a:lnTo>
                <a:lnTo>
                  <a:pt x="780075" y="45528"/>
                </a:lnTo>
                <a:lnTo>
                  <a:pt x="796798" y="72516"/>
                </a:lnTo>
                <a:lnTo>
                  <a:pt x="824199" y="28066"/>
                </a:lnTo>
                <a:close/>
              </a:path>
              <a:path w="842010" h="525144">
                <a:moveTo>
                  <a:pt x="784225" y="28066"/>
                </a:moveTo>
                <a:lnTo>
                  <a:pt x="773411" y="34772"/>
                </a:lnTo>
                <a:lnTo>
                  <a:pt x="780075" y="45528"/>
                </a:lnTo>
                <a:lnTo>
                  <a:pt x="790829" y="38861"/>
                </a:lnTo>
                <a:lnTo>
                  <a:pt x="784225" y="28066"/>
                </a:lnTo>
                <a:close/>
              </a:path>
              <a:path w="842010" h="525144">
                <a:moveTo>
                  <a:pt x="841502" y="0"/>
                </a:moveTo>
                <a:lnTo>
                  <a:pt x="756666" y="7746"/>
                </a:lnTo>
                <a:lnTo>
                  <a:pt x="773411" y="34772"/>
                </a:lnTo>
                <a:lnTo>
                  <a:pt x="784225" y="28066"/>
                </a:lnTo>
                <a:lnTo>
                  <a:pt x="824199" y="28066"/>
                </a:lnTo>
                <a:lnTo>
                  <a:pt x="84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97098" y="3333622"/>
            <a:ext cx="765810" cy="476884"/>
          </a:xfrm>
          <a:custGeom>
            <a:avLst/>
            <a:gdLst/>
            <a:ahLst/>
            <a:cxnLst/>
            <a:rect l="l" t="t" r="r" b="b"/>
            <a:pathLst>
              <a:path w="765810" h="476885">
                <a:moveTo>
                  <a:pt x="697104" y="441765"/>
                </a:moveTo>
                <a:lnTo>
                  <a:pt x="680466" y="468756"/>
                </a:lnTo>
                <a:lnTo>
                  <a:pt x="765302" y="476377"/>
                </a:lnTo>
                <a:lnTo>
                  <a:pt x="748029" y="448437"/>
                </a:lnTo>
                <a:lnTo>
                  <a:pt x="707898" y="448437"/>
                </a:lnTo>
                <a:lnTo>
                  <a:pt x="697104" y="441765"/>
                </a:lnTo>
                <a:close/>
              </a:path>
              <a:path w="765810" h="476885">
                <a:moveTo>
                  <a:pt x="703780" y="430936"/>
                </a:moveTo>
                <a:lnTo>
                  <a:pt x="697104" y="441765"/>
                </a:lnTo>
                <a:lnTo>
                  <a:pt x="707898" y="448437"/>
                </a:lnTo>
                <a:lnTo>
                  <a:pt x="714629" y="437642"/>
                </a:lnTo>
                <a:lnTo>
                  <a:pt x="703780" y="430936"/>
                </a:lnTo>
                <a:close/>
              </a:path>
              <a:path w="765810" h="476885">
                <a:moveTo>
                  <a:pt x="720471" y="403860"/>
                </a:moveTo>
                <a:lnTo>
                  <a:pt x="703780" y="430936"/>
                </a:lnTo>
                <a:lnTo>
                  <a:pt x="714629" y="437642"/>
                </a:lnTo>
                <a:lnTo>
                  <a:pt x="707898" y="448437"/>
                </a:lnTo>
                <a:lnTo>
                  <a:pt x="748029" y="448437"/>
                </a:lnTo>
                <a:lnTo>
                  <a:pt x="720471" y="403860"/>
                </a:lnTo>
                <a:close/>
              </a:path>
              <a:path w="765810" h="476885">
                <a:moveTo>
                  <a:pt x="6604" y="0"/>
                </a:moveTo>
                <a:lnTo>
                  <a:pt x="0" y="10921"/>
                </a:lnTo>
                <a:lnTo>
                  <a:pt x="697104" y="441765"/>
                </a:lnTo>
                <a:lnTo>
                  <a:pt x="703780" y="430936"/>
                </a:lnTo>
                <a:lnTo>
                  <a:pt x="6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39716" y="2433192"/>
            <a:ext cx="842010" cy="601345"/>
          </a:xfrm>
          <a:custGeom>
            <a:avLst/>
            <a:gdLst/>
            <a:ahLst/>
            <a:cxnLst/>
            <a:rect l="l" t="t" r="r" b="b"/>
            <a:pathLst>
              <a:path w="842010" h="601344">
                <a:moveTo>
                  <a:pt x="776129" y="562088"/>
                </a:moveTo>
                <a:lnTo>
                  <a:pt x="757681" y="588010"/>
                </a:lnTo>
                <a:lnTo>
                  <a:pt x="841882" y="601091"/>
                </a:lnTo>
                <a:lnTo>
                  <a:pt x="825056" y="569468"/>
                </a:lnTo>
                <a:lnTo>
                  <a:pt x="786510" y="569468"/>
                </a:lnTo>
                <a:lnTo>
                  <a:pt x="776129" y="562088"/>
                </a:lnTo>
                <a:close/>
              </a:path>
              <a:path w="842010" h="601344">
                <a:moveTo>
                  <a:pt x="783423" y="551838"/>
                </a:moveTo>
                <a:lnTo>
                  <a:pt x="776129" y="562088"/>
                </a:lnTo>
                <a:lnTo>
                  <a:pt x="786510" y="569468"/>
                </a:lnTo>
                <a:lnTo>
                  <a:pt x="793749" y="559181"/>
                </a:lnTo>
                <a:lnTo>
                  <a:pt x="783423" y="551838"/>
                </a:lnTo>
                <a:close/>
              </a:path>
              <a:path w="842010" h="601344">
                <a:moveTo>
                  <a:pt x="801877" y="525907"/>
                </a:moveTo>
                <a:lnTo>
                  <a:pt x="783423" y="551838"/>
                </a:lnTo>
                <a:lnTo>
                  <a:pt x="793749" y="559181"/>
                </a:lnTo>
                <a:lnTo>
                  <a:pt x="786510" y="569468"/>
                </a:lnTo>
                <a:lnTo>
                  <a:pt x="825056" y="569468"/>
                </a:lnTo>
                <a:lnTo>
                  <a:pt x="801877" y="525907"/>
                </a:lnTo>
                <a:close/>
              </a:path>
              <a:path w="842010" h="601344">
                <a:moveTo>
                  <a:pt x="7365" y="0"/>
                </a:moveTo>
                <a:lnTo>
                  <a:pt x="0" y="10414"/>
                </a:lnTo>
                <a:lnTo>
                  <a:pt x="776129" y="562088"/>
                </a:lnTo>
                <a:lnTo>
                  <a:pt x="783423" y="551838"/>
                </a:lnTo>
                <a:lnTo>
                  <a:pt x="7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2116" y="3339084"/>
            <a:ext cx="765810" cy="539115"/>
          </a:xfrm>
          <a:custGeom>
            <a:avLst/>
            <a:gdLst/>
            <a:ahLst/>
            <a:cxnLst/>
            <a:rect l="l" t="t" r="r" b="b"/>
            <a:pathLst>
              <a:path w="765810" h="539114">
                <a:moveTo>
                  <a:pt x="699609" y="38554"/>
                </a:moveTo>
                <a:lnTo>
                  <a:pt x="0" y="528193"/>
                </a:lnTo>
                <a:lnTo>
                  <a:pt x="7365" y="538607"/>
                </a:lnTo>
                <a:lnTo>
                  <a:pt x="706877" y="48949"/>
                </a:lnTo>
                <a:lnTo>
                  <a:pt x="699609" y="38554"/>
                </a:lnTo>
                <a:close/>
              </a:path>
              <a:path w="765810" h="539114">
                <a:moveTo>
                  <a:pt x="748738" y="31241"/>
                </a:moveTo>
                <a:lnTo>
                  <a:pt x="710056" y="31241"/>
                </a:lnTo>
                <a:lnTo>
                  <a:pt x="717295" y="41655"/>
                </a:lnTo>
                <a:lnTo>
                  <a:pt x="706877" y="48949"/>
                </a:lnTo>
                <a:lnTo>
                  <a:pt x="725042" y="74929"/>
                </a:lnTo>
                <a:lnTo>
                  <a:pt x="748738" y="31241"/>
                </a:lnTo>
                <a:close/>
              </a:path>
              <a:path w="765810" h="539114">
                <a:moveTo>
                  <a:pt x="710056" y="31241"/>
                </a:moveTo>
                <a:lnTo>
                  <a:pt x="699609" y="38554"/>
                </a:lnTo>
                <a:lnTo>
                  <a:pt x="706877" y="48949"/>
                </a:lnTo>
                <a:lnTo>
                  <a:pt x="717295" y="41655"/>
                </a:lnTo>
                <a:lnTo>
                  <a:pt x="710056" y="31241"/>
                </a:lnTo>
                <a:close/>
              </a:path>
              <a:path w="765810" h="539114">
                <a:moveTo>
                  <a:pt x="765682" y="0"/>
                </a:moveTo>
                <a:lnTo>
                  <a:pt x="681354" y="12445"/>
                </a:lnTo>
                <a:lnTo>
                  <a:pt x="699609" y="38554"/>
                </a:lnTo>
                <a:lnTo>
                  <a:pt x="710056" y="31241"/>
                </a:lnTo>
                <a:lnTo>
                  <a:pt x="748738" y="31241"/>
                </a:lnTo>
                <a:lnTo>
                  <a:pt x="765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28800" y="4878323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5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28800" y="4878323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5" h="379729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00808" y="485165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20264" y="500100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57727" y="4876800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245364" y="0"/>
                </a:moveTo>
                <a:lnTo>
                  <a:pt x="189104" y="5011"/>
                </a:lnTo>
                <a:lnTo>
                  <a:pt x="137459" y="19287"/>
                </a:lnTo>
                <a:lnTo>
                  <a:pt x="91902" y="41687"/>
                </a:lnTo>
                <a:lnTo>
                  <a:pt x="53904" y="71072"/>
                </a:lnTo>
                <a:lnTo>
                  <a:pt x="24939" y="106302"/>
                </a:lnTo>
                <a:lnTo>
                  <a:pt x="6480" y="146237"/>
                </a:lnTo>
                <a:lnTo>
                  <a:pt x="0" y="189737"/>
                </a:lnTo>
                <a:lnTo>
                  <a:pt x="6480" y="233238"/>
                </a:lnTo>
                <a:lnTo>
                  <a:pt x="24939" y="273173"/>
                </a:lnTo>
                <a:lnTo>
                  <a:pt x="53904" y="308403"/>
                </a:lnTo>
                <a:lnTo>
                  <a:pt x="91902" y="337788"/>
                </a:lnTo>
                <a:lnTo>
                  <a:pt x="137459" y="360188"/>
                </a:lnTo>
                <a:lnTo>
                  <a:pt x="189104" y="374464"/>
                </a:lnTo>
                <a:lnTo>
                  <a:pt x="245364" y="379475"/>
                </a:lnTo>
                <a:lnTo>
                  <a:pt x="301623" y="374464"/>
                </a:lnTo>
                <a:lnTo>
                  <a:pt x="353268" y="360188"/>
                </a:lnTo>
                <a:lnTo>
                  <a:pt x="398825" y="337788"/>
                </a:lnTo>
                <a:lnTo>
                  <a:pt x="436823" y="308403"/>
                </a:lnTo>
                <a:lnTo>
                  <a:pt x="465788" y="273173"/>
                </a:lnTo>
                <a:lnTo>
                  <a:pt x="484247" y="233238"/>
                </a:lnTo>
                <a:lnTo>
                  <a:pt x="490728" y="189737"/>
                </a:lnTo>
                <a:lnTo>
                  <a:pt x="484247" y="146237"/>
                </a:lnTo>
                <a:lnTo>
                  <a:pt x="465788" y="106302"/>
                </a:lnTo>
                <a:lnTo>
                  <a:pt x="436823" y="71072"/>
                </a:lnTo>
                <a:lnTo>
                  <a:pt x="398825" y="41687"/>
                </a:lnTo>
                <a:lnTo>
                  <a:pt x="353268" y="19287"/>
                </a:lnTo>
                <a:lnTo>
                  <a:pt x="301623" y="5011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7727" y="4876800"/>
            <a:ext cx="490855" cy="379730"/>
          </a:xfrm>
          <a:custGeom>
            <a:avLst/>
            <a:gdLst/>
            <a:ahLst/>
            <a:cxnLst/>
            <a:rect l="l" t="t" r="r" b="b"/>
            <a:pathLst>
              <a:path w="490854" h="379729">
                <a:moveTo>
                  <a:pt x="0" y="189737"/>
                </a:moveTo>
                <a:lnTo>
                  <a:pt x="6480" y="146237"/>
                </a:lnTo>
                <a:lnTo>
                  <a:pt x="24939" y="106302"/>
                </a:lnTo>
                <a:lnTo>
                  <a:pt x="53904" y="71072"/>
                </a:lnTo>
                <a:lnTo>
                  <a:pt x="91902" y="41687"/>
                </a:lnTo>
                <a:lnTo>
                  <a:pt x="137459" y="19287"/>
                </a:lnTo>
                <a:lnTo>
                  <a:pt x="189104" y="5011"/>
                </a:lnTo>
                <a:lnTo>
                  <a:pt x="245364" y="0"/>
                </a:lnTo>
                <a:lnTo>
                  <a:pt x="301623" y="5011"/>
                </a:lnTo>
                <a:lnTo>
                  <a:pt x="353268" y="19287"/>
                </a:lnTo>
                <a:lnTo>
                  <a:pt x="398825" y="41687"/>
                </a:lnTo>
                <a:lnTo>
                  <a:pt x="436823" y="71072"/>
                </a:lnTo>
                <a:lnTo>
                  <a:pt x="465788" y="106302"/>
                </a:lnTo>
                <a:lnTo>
                  <a:pt x="484247" y="146237"/>
                </a:lnTo>
                <a:lnTo>
                  <a:pt x="490728" y="189737"/>
                </a:lnTo>
                <a:lnTo>
                  <a:pt x="484247" y="233238"/>
                </a:lnTo>
                <a:lnTo>
                  <a:pt x="465788" y="273173"/>
                </a:lnTo>
                <a:lnTo>
                  <a:pt x="436823" y="308403"/>
                </a:lnTo>
                <a:lnTo>
                  <a:pt x="398825" y="337788"/>
                </a:lnTo>
                <a:lnTo>
                  <a:pt x="353268" y="360188"/>
                </a:lnTo>
                <a:lnTo>
                  <a:pt x="301623" y="374464"/>
                </a:lnTo>
                <a:lnTo>
                  <a:pt x="245364" y="379475"/>
                </a:lnTo>
                <a:lnTo>
                  <a:pt x="189104" y="374464"/>
                </a:lnTo>
                <a:lnTo>
                  <a:pt x="137459" y="360188"/>
                </a:lnTo>
                <a:lnTo>
                  <a:pt x="91902" y="337788"/>
                </a:lnTo>
                <a:lnTo>
                  <a:pt x="53904" y="308403"/>
                </a:lnTo>
                <a:lnTo>
                  <a:pt x="24939" y="273173"/>
                </a:lnTo>
                <a:lnTo>
                  <a:pt x="6480" y="233238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229736" y="4850129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49192" y="499948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76192" y="4114800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489657" y="58805"/>
                </a:moveTo>
                <a:lnTo>
                  <a:pt x="0" y="758316"/>
                </a:lnTo>
                <a:lnTo>
                  <a:pt x="10413" y="765682"/>
                </a:lnTo>
                <a:lnTo>
                  <a:pt x="500052" y="66073"/>
                </a:lnTo>
                <a:lnTo>
                  <a:pt x="489657" y="58805"/>
                </a:lnTo>
                <a:close/>
              </a:path>
              <a:path w="539114" h="765810">
                <a:moveTo>
                  <a:pt x="531465" y="48386"/>
                </a:moveTo>
                <a:lnTo>
                  <a:pt x="496950" y="48386"/>
                </a:lnTo>
                <a:lnTo>
                  <a:pt x="507364" y="55625"/>
                </a:lnTo>
                <a:lnTo>
                  <a:pt x="500052" y="66073"/>
                </a:lnTo>
                <a:lnTo>
                  <a:pt x="526160" y="84327"/>
                </a:lnTo>
                <a:lnTo>
                  <a:pt x="531465" y="48386"/>
                </a:lnTo>
                <a:close/>
              </a:path>
              <a:path w="539114" h="765810">
                <a:moveTo>
                  <a:pt x="496950" y="48386"/>
                </a:moveTo>
                <a:lnTo>
                  <a:pt x="489657" y="58805"/>
                </a:lnTo>
                <a:lnTo>
                  <a:pt x="500052" y="66073"/>
                </a:lnTo>
                <a:lnTo>
                  <a:pt x="507364" y="55625"/>
                </a:lnTo>
                <a:lnTo>
                  <a:pt x="496950" y="48386"/>
                </a:lnTo>
                <a:close/>
              </a:path>
              <a:path w="539114" h="765810">
                <a:moveTo>
                  <a:pt x="538607" y="0"/>
                </a:moveTo>
                <a:lnTo>
                  <a:pt x="463676" y="40639"/>
                </a:lnTo>
                <a:lnTo>
                  <a:pt x="489657" y="58805"/>
                </a:lnTo>
                <a:lnTo>
                  <a:pt x="496950" y="48386"/>
                </a:lnTo>
                <a:lnTo>
                  <a:pt x="531465" y="48386"/>
                </a:lnTo>
                <a:lnTo>
                  <a:pt x="538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38555" y="2270887"/>
            <a:ext cx="552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245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1950" b="1" spc="-367" baseline="-8547" dirty="0">
                <a:solidFill>
                  <a:srgbClr val="CC3300"/>
                </a:solidFill>
                <a:latin typeface="微软雅黑"/>
                <a:cs typeface="微软雅黑"/>
              </a:rPr>
              <a:t>1</a:t>
            </a:r>
            <a:r>
              <a:rPr sz="2000" b="1" spc="-245" dirty="0">
                <a:solidFill>
                  <a:srgbClr val="003366"/>
                </a:solidFill>
                <a:latin typeface="微软雅黑"/>
                <a:cs typeface="微软雅黑"/>
              </a:rPr>
              <a:t>=6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43660" y="3154756"/>
            <a:ext cx="551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245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1950" b="1" spc="-367" baseline="-8547" dirty="0">
                <a:solidFill>
                  <a:srgbClr val="CC3300"/>
                </a:solidFill>
                <a:latin typeface="微软雅黑"/>
                <a:cs typeface="微软雅黑"/>
              </a:rPr>
              <a:t>2</a:t>
            </a:r>
            <a:r>
              <a:rPr sz="2000" b="1" spc="-245" dirty="0">
                <a:solidFill>
                  <a:srgbClr val="003366"/>
                </a:solidFill>
                <a:latin typeface="微软雅黑"/>
                <a:cs typeface="微软雅黑"/>
              </a:rPr>
              <a:t>=4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6155" y="3841241"/>
            <a:ext cx="552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245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1950" b="1" spc="-367" baseline="-8547" dirty="0">
                <a:solidFill>
                  <a:srgbClr val="CC3300"/>
                </a:solidFill>
                <a:latin typeface="微软雅黑"/>
                <a:cs typeface="微软雅黑"/>
              </a:rPr>
              <a:t>3</a:t>
            </a:r>
            <a:r>
              <a:rPr sz="2000" b="1" spc="-245" dirty="0">
                <a:solidFill>
                  <a:srgbClr val="003366"/>
                </a:solidFill>
                <a:latin typeface="微软雅黑"/>
                <a:cs typeface="微软雅黑"/>
              </a:rPr>
              <a:t>=5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17750" y="2456814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-140" dirty="0">
                <a:solidFill>
                  <a:srgbClr val="CC3300"/>
                </a:solidFill>
                <a:latin typeface="微软雅黑"/>
                <a:cs typeface="微软雅黑"/>
              </a:rPr>
              <a:t>4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88210" y="2347087"/>
            <a:ext cx="501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2000" b="1" spc="25" dirty="0">
                <a:solidFill>
                  <a:srgbClr val="CC3300"/>
                </a:solidFill>
                <a:latin typeface="微软雅黑"/>
                <a:cs typeface="微软雅黑"/>
              </a:rPr>
              <a:t> </a:t>
            </a:r>
            <a:r>
              <a:rPr sz="2000" b="1" spc="-360" dirty="0">
                <a:solidFill>
                  <a:srgbClr val="003366"/>
                </a:solidFill>
                <a:latin typeface="微软雅黑"/>
                <a:cs typeface="微软雅黑"/>
              </a:rPr>
              <a:t>=1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10410" y="3231642"/>
            <a:ext cx="551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250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1950" b="1" spc="-375" baseline="-8547" dirty="0">
                <a:solidFill>
                  <a:srgbClr val="CC3300"/>
                </a:solidFill>
                <a:latin typeface="微软雅黑"/>
                <a:cs typeface="微软雅黑"/>
              </a:rPr>
              <a:t>5</a:t>
            </a:r>
            <a:r>
              <a:rPr sz="2000" b="1" spc="-250" dirty="0">
                <a:solidFill>
                  <a:srgbClr val="003366"/>
                </a:solidFill>
                <a:latin typeface="微软雅黑"/>
                <a:cs typeface="微软雅黑"/>
              </a:rPr>
              <a:t>=1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24938" y="4709921"/>
            <a:ext cx="551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250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1950" b="1" spc="-375" baseline="-8547" dirty="0">
                <a:solidFill>
                  <a:srgbClr val="CC3300"/>
                </a:solidFill>
                <a:latin typeface="微软雅黑"/>
                <a:cs typeface="微软雅黑"/>
              </a:rPr>
              <a:t>6</a:t>
            </a:r>
            <a:r>
              <a:rPr sz="2000" b="1" spc="-250" dirty="0">
                <a:solidFill>
                  <a:srgbClr val="003366"/>
                </a:solidFill>
                <a:latin typeface="微软雅黑"/>
                <a:cs typeface="微软雅黑"/>
              </a:rPr>
              <a:t>=2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53791" y="2316861"/>
            <a:ext cx="551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250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1950" b="1" spc="-375" baseline="-8547" dirty="0">
                <a:solidFill>
                  <a:srgbClr val="CC3300"/>
                </a:solidFill>
                <a:latin typeface="微软雅黑"/>
                <a:cs typeface="微软雅黑"/>
              </a:rPr>
              <a:t>7</a:t>
            </a:r>
            <a:r>
              <a:rPr sz="2000" b="1" spc="-250" dirty="0">
                <a:solidFill>
                  <a:srgbClr val="003366"/>
                </a:solidFill>
                <a:latin typeface="微软雅黑"/>
                <a:cs typeface="微软雅黑"/>
              </a:rPr>
              <a:t>=9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82390" y="3154756"/>
            <a:ext cx="551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245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1950" b="1" spc="-367" baseline="-8547" dirty="0">
                <a:solidFill>
                  <a:srgbClr val="CC3300"/>
                </a:solidFill>
                <a:latin typeface="微软雅黑"/>
                <a:cs typeface="微软雅黑"/>
              </a:rPr>
              <a:t>8</a:t>
            </a:r>
            <a:r>
              <a:rPr sz="2000" b="1" spc="-245" dirty="0">
                <a:solidFill>
                  <a:srgbClr val="003366"/>
                </a:solidFill>
                <a:latin typeface="微软雅黑"/>
                <a:cs typeface="微软雅黑"/>
              </a:rPr>
              <a:t>=7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63390" y="4450537"/>
            <a:ext cx="551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245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1950" b="1" spc="-367" baseline="-8547" dirty="0">
                <a:solidFill>
                  <a:srgbClr val="CC3300"/>
                </a:solidFill>
                <a:latin typeface="微软雅黑"/>
                <a:cs typeface="微软雅黑"/>
              </a:rPr>
              <a:t>9</a:t>
            </a:r>
            <a:r>
              <a:rPr sz="2000" b="1" spc="-245" dirty="0">
                <a:solidFill>
                  <a:srgbClr val="003366"/>
                </a:solidFill>
                <a:latin typeface="微软雅黑"/>
                <a:cs typeface="微软雅黑"/>
              </a:rPr>
              <a:t>=4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57648" y="2270887"/>
            <a:ext cx="638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225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1950" b="1" spc="-337" baseline="-8547" dirty="0">
                <a:solidFill>
                  <a:srgbClr val="CC3300"/>
                </a:solidFill>
                <a:latin typeface="微软雅黑"/>
                <a:cs typeface="微软雅黑"/>
              </a:rPr>
              <a:t>10</a:t>
            </a:r>
            <a:r>
              <a:rPr sz="2000" b="1" spc="-225" dirty="0">
                <a:solidFill>
                  <a:srgbClr val="003366"/>
                </a:solidFill>
                <a:latin typeface="微软雅黑"/>
                <a:cs typeface="微软雅黑"/>
              </a:rPr>
              <a:t>=2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33848" y="3612641"/>
            <a:ext cx="638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225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1950" b="1" spc="-337" baseline="-8547" dirty="0">
                <a:solidFill>
                  <a:srgbClr val="CC3300"/>
                </a:solidFill>
                <a:latin typeface="微软雅黑"/>
                <a:cs typeface="微软雅黑"/>
              </a:rPr>
              <a:t>11</a:t>
            </a:r>
            <a:r>
              <a:rPr sz="2000" b="1" spc="-225" dirty="0">
                <a:solidFill>
                  <a:srgbClr val="003366"/>
                </a:solidFill>
                <a:latin typeface="微软雅黑"/>
                <a:cs typeface="微软雅黑"/>
              </a:rPr>
              <a:t>=4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186639" y="865378"/>
            <a:ext cx="559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例：求下面</a:t>
            </a:r>
            <a:r>
              <a:rPr sz="2400" u="none" spc="-5" dirty="0">
                <a:solidFill>
                  <a:srgbClr val="000000"/>
                </a:solidFill>
              </a:rPr>
              <a:t>AOE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网的关键活动和关键路径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5797169" y="691769"/>
          <a:ext cx="3027045" cy="5544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4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事件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1492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148590" indent="203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最早 </a:t>
                      </a:r>
                      <a:r>
                        <a:rPr sz="1600" b="1" spc="10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发生时间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273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63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marR="151130" indent="203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5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最晚 </a:t>
                      </a:r>
                      <a:r>
                        <a:rPr sz="1600" b="1" spc="10" dirty="0">
                          <a:solidFill>
                            <a:srgbClr val="663300"/>
                          </a:solidFill>
                          <a:latin typeface="微软雅黑"/>
                          <a:cs typeface="微软雅黑"/>
                        </a:rPr>
                        <a:t>发生时间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273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63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63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63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2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4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63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63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4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63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63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5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spc="-5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000" b="1" spc="-505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63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63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6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spc="-5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b="1" spc="-505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6350">
                      <a:solidFill>
                        <a:srgbClr val="9F9F9F"/>
                      </a:solidFill>
                      <a:prstDash val="solid"/>
                    </a:lnT>
                    <a:lnB w="63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spc="-33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spc="-3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b="1" spc="-33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6350">
                      <a:solidFill>
                        <a:srgbClr val="9F9F9F"/>
                      </a:solidFill>
                      <a:prstDash val="solid"/>
                    </a:lnT>
                    <a:lnB w="63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7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63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63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63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635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50" b="1" spc="15" baseline="-8547" dirty="0">
                          <a:latin typeface="Times New Roman"/>
                          <a:cs typeface="Times New Roman"/>
                        </a:rPr>
                        <a:t>9</a:t>
                      </a:r>
                      <a:endParaRPr sz="1950" baseline="-8547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spc="-33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spc="-3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b="1" spc="-335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63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b="1" spc="-33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spc="-3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b="1" spc="-335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63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25400" y="5974486"/>
            <a:ext cx="5854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059305" algn="l"/>
                <a:tab pos="2534920" algn="l"/>
                <a:tab pos="3012440" algn="l"/>
                <a:tab pos="3487420" algn="l"/>
                <a:tab pos="3964940" algn="l"/>
                <a:tab pos="4439920" algn="l"/>
                <a:tab pos="4917440" algn="l"/>
                <a:tab pos="5393055" algn="l"/>
              </a:tabLst>
            </a:pPr>
            <a:r>
              <a:rPr sz="2400" b="1" spc="5" dirty="0">
                <a:latin typeface="微软雅黑"/>
                <a:cs typeface="微软雅黑"/>
              </a:rPr>
              <a:t>拓扑序列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baseline="-12152" dirty="0">
                <a:latin typeface="Times New Roman"/>
                <a:cs typeface="Times New Roman"/>
              </a:rPr>
              <a:t>1	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3	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12152" dirty="0">
                <a:latin typeface="Times New Roman"/>
                <a:cs typeface="Times New Roman"/>
              </a:rPr>
              <a:t>4	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12152" dirty="0">
                <a:latin typeface="Times New Roman"/>
                <a:cs typeface="Times New Roman"/>
              </a:rPr>
              <a:t>5	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12152" dirty="0">
                <a:latin typeface="Times New Roman"/>
                <a:cs typeface="Times New Roman"/>
              </a:rPr>
              <a:t>6	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7	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12152" dirty="0">
                <a:latin typeface="Times New Roman"/>
                <a:cs typeface="Times New Roman"/>
              </a:rPr>
              <a:t>8	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12152" dirty="0">
                <a:latin typeface="Times New Roman"/>
                <a:cs typeface="Times New Roman"/>
              </a:rPr>
              <a:t>9</a:t>
            </a:r>
            <a:endParaRPr sz="2400" baseline="-1215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6332626"/>
            <a:ext cx="1816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Verdana"/>
                <a:cs typeface="Verdana"/>
              </a:rPr>
              <a:t>156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168" y="519810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求关键路径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565" y="1263777"/>
            <a:ext cx="8672195" cy="467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marR="387985" indent="-533400" algn="just">
              <a:lnSpc>
                <a:spcPct val="110000"/>
              </a:lnSpc>
              <a:spcBef>
                <a:spcPts val="100"/>
              </a:spcBef>
              <a:buClr>
                <a:srgbClr val="990000"/>
              </a:buClr>
              <a:buSzPct val="79166"/>
              <a:buFont typeface="Wingdings"/>
              <a:buChar char=""/>
              <a:tabLst>
                <a:tab pos="609600" algn="l"/>
              </a:tabLst>
            </a:pPr>
            <a:r>
              <a:rPr sz="2400" b="1" spc="10" dirty="0">
                <a:latin typeface="微软雅黑"/>
                <a:cs typeface="微软雅黑"/>
              </a:rPr>
              <a:t>步骤</a:t>
            </a:r>
            <a:r>
              <a:rPr sz="2400" b="1" spc="-275" dirty="0">
                <a:latin typeface="微软雅黑"/>
                <a:cs typeface="微软雅黑"/>
              </a:rPr>
              <a:t>1</a:t>
            </a:r>
            <a:r>
              <a:rPr sz="2400" b="1" spc="10" dirty="0">
                <a:latin typeface="微软雅黑"/>
                <a:cs typeface="微软雅黑"/>
              </a:rPr>
              <a:t>：输入</a:t>
            </a:r>
            <a:r>
              <a:rPr sz="2400" b="1" spc="-190" dirty="0">
                <a:solidFill>
                  <a:srgbClr val="CC0000"/>
                </a:solidFill>
                <a:latin typeface="微软雅黑"/>
                <a:cs typeface="微软雅黑"/>
              </a:rPr>
              <a:t>e</a:t>
            </a:r>
            <a:r>
              <a:rPr sz="2400" b="1" spc="10" dirty="0">
                <a:latin typeface="微软雅黑"/>
                <a:cs typeface="微软雅黑"/>
              </a:rPr>
              <a:t>条弧</a:t>
            </a:r>
            <a:r>
              <a:rPr sz="2400" b="1" spc="-90" dirty="0">
                <a:latin typeface="微软雅黑"/>
                <a:cs typeface="微软雅黑"/>
              </a:rPr>
              <a:t>&lt;j,k&gt;</a:t>
            </a:r>
            <a:r>
              <a:rPr sz="2400" b="1" spc="10" dirty="0">
                <a:latin typeface="微软雅黑"/>
                <a:cs typeface="微软雅黑"/>
              </a:rPr>
              <a:t>，建立</a:t>
            </a:r>
            <a:r>
              <a:rPr sz="2400" b="1" spc="-505" dirty="0">
                <a:latin typeface="微软雅黑"/>
                <a:cs typeface="微软雅黑"/>
              </a:rPr>
              <a:t>AOE</a:t>
            </a:r>
            <a:r>
              <a:rPr sz="2400" b="1" spc="10" dirty="0">
                <a:latin typeface="微软雅黑"/>
                <a:cs typeface="微软雅黑"/>
              </a:rPr>
              <a:t>网的存储结构，顶点数 为</a:t>
            </a:r>
            <a:r>
              <a:rPr sz="2400" b="1" spc="-170" dirty="0">
                <a:solidFill>
                  <a:srgbClr val="CC0000"/>
                </a:solidFill>
                <a:latin typeface="微软雅黑"/>
                <a:cs typeface="微软雅黑"/>
              </a:rPr>
              <a:t>n</a:t>
            </a:r>
            <a:r>
              <a:rPr sz="2400" b="1" spc="-170" dirty="0">
                <a:latin typeface="微软雅黑"/>
                <a:cs typeface="微软雅黑"/>
              </a:rPr>
              <a:t>，</a:t>
            </a:r>
            <a:r>
              <a:rPr sz="2400" b="1" spc="10" dirty="0">
                <a:latin typeface="微软雅黑"/>
                <a:cs typeface="微软雅黑"/>
              </a:rPr>
              <a:t>顶点从</a:t>
            </a:r>
            <a:r>
              <a:rPr sz="2400" b="1" spc="-275" dirty="0">
                <a:latin typeface="微软雅黑"/>
                <a:cs typeface="微软雅黑"/>
              </a:rPr>
              <a:t>0</a:t>
            </a:r>
            <a:r>
              <a:rPr sz="2400" b="1" spc="10" dirty="0">
                <a:latin typeface="微软雅黑"/>
                <a:cs typeface="微软雅黑"/>
              </a:rPr>
              <a:t>开始编号，设源点</a:t>
            </a:r>
            <a:r>
              <a:rPr sz="2400" b="1" spc="-5" dirty="0">
                <a:latin typeface="微软雅黑"/>
                <a:cs typeface="微软雅黑"/>
              </a:rPr>
              <a:t>为</a:t>
            </a:r>
            <a:r>
              <a:rPr sz="2400" b="1" spc="-175" dirty="0">
                <a:solidFill>
                  <a:srgbClr val="CC0000"/>
                </a:solidFill>
                <a:latin typeface="微软雅黑"/>
                <a:cs typeface="微软雅黑"/>
              </a:rPr>
              <a:t>v</a:t>
            </a:r>
            <a:r>
              <a:rPr sz="2400" b="1" spc="-262" baseline="-20833" dirty="0">
                <a:solidFill>
                  <a:srgbClr val="CC0000"/>
                </a:solidFill>
                <a:latin typeface="微软雅黑"/>
                <a:cs typeface="微软雅黑"/>
              </a:rPr>
              <a:t>0</a:t>
            </a:r>
            <a:r>
              <a:rPr sz="2400" b="1" spc="10" dirty="0">
                <a:latin typeface="微软雅黑"/>
                <a:cs typeface="微软雅黑"/>
              </a:rPr>
              <a:t>、汇点为</a:t>
            </a:r>
            <a:r>
              <a:rPr sz="2400" b="1" spc="-114" dirty="0">
                <a:solidFill>
                  <a:srgbClr val="CC0000"/>
                </a:solidFill>
                <a:latin typeface="微软雅黑"/>
                <a:cs typeface="微软雅黑"/>
              </a:rPr>
              <a:t>v</a:t>
            </a:r>
            <a:r>
              <a:rPr sz="2400" b="1" spc="-172" baseline="-8680" dirty="0">
                <a:solidFill>
                  <a:srgbClr val="CC0000"/>
                </a:solidFill>
                <a:latin typeface="微软雅黑"/>
                <a:cs typeface="微软雅黑"/>
              </a:rPr>
              <a:t>n-1</a:t>
            </a:r>
            <a:r>
              <a:rPr sz="2400" b="1" spc="-7" baseline="-8680" dirty="0">
                <a:latin typeface="微软雅黑"/>
                <a:cs typeface="微软雅黑"/>
              </a:rPr>
              <a:t>。</a:t>
            </a:r>
            <a:endParaRPr sz="2400" baseline="-8680">
              <a:latin typeface="微软雅黑"/>
              <a:cs typeface="微软雅黑"/>
            </a:endParaRPr>
          </a:p>
          <a:p>
            <a:pPr marL="609600" marR="386080" indent="-533400" algn="just">
              <a:lnSpc>
                <a:spcPct val="110000"/>
              </a:lnSpc>
              <a:spcBef>
                <a:spcPts val="575"/>
              </a:spcBef>
              <a:buClr>
                <a:srgbClr val="990000"/>
              </a:buClr>
              <a:buSzPct val="79166"/>
              <a:buFont typeface="Wingdings"/>
              <a:buChar char=""/>
              <a:tabLst>
                <a:tab pos="609600" algn="l"/>
              </a:tabLst>
            </a:pPr>
            <a:r>
              <a:rPr sz="2400" b="1" spc="10" dirty="0">
                <a:latin typeface="微软雅黑"/>
                <a:cs typeface="微软雅黑"/>
              </a:rPr>
              <a:t>步</a:t>
            </a:r>
            <a:r>
              <a:rPr sz="2400" b="1" spc="5" dirty="0">
                <a:latin typeface="微软雅黑"/>
                <a:cs typeface="微软雅黑"/>
              </a:rPr>
              <a:t>骤</a:t>
            </a:r>
            <a:r>
              <a:rPr sz="2400" b="1" spc="-135" dirty="0">
                <a:latin typeface="微软雅黑"/>
                <a:cs typeface="微软雅黑"/>
              </a:rPr>
              <a:t>2：</a:t>
            </a:r>
            <a:r>
              <a:rPr sz="2400" b="1" spc="5" dirty="0">
                <a:latin typeface="微软雅黑"/>
                <a:cs typeface="微软雅黑"/>
              </a:rPr>
              <a:t>从源</a:t>
            </a:r>
            <a:r>
              <a:rPr sz="2400" b="1" spc="10" dirty="0">
                <a:latin typeface="微软雅黑"/>
                <a:cs typeface="微软雅黑"/>
              </a:rPr>
              <a:t>点</a:t>
            </a:r>
            <a:r>
              <a:rPr sz="2400" b="1" spc="-175" dirty="0">
                <a:latin typeface="微软雅黑"/>
                <a:cs typeface="微软雅黑"/>
              </a:rPr>
              <a:t>v</a:t>
            </a:r>
            <a:r>
              <a:rPr sz="2400" b="1" spc="-262" baseline="-20833" dirty="0">
                <a:latin typeface="微软雅黑"/>
                <a:cs typeface="微软雅黑"/>
              </a:rPr>
              <a:t>0</a:t>
            </a:r>
            <a:r>
              <a:rPr sz="2400" b="1" spc="5" dirty="0">
                <a:latin typeface="微软雅黑"/>
                <a:cs typeface="微软雅黑"/>
              </a:rPr>
              <a:t>出发，令</a:t>
            </a:r>
            <a:r>
              <a:rPr sz="2400" b="1" spc="-125" dirty="0">
                <a:solidFill>
                  <a:srgbClr val="CC0000"/>
                </a:solidFill>
                <a:latin typeface="微软雅黑"/>
                <a:cs typeface="微软雅黑"/>
              </a:rPr>
              <a:t>ve[0]=0</a:t>
            </a:r>
            <a:r>
              <a:rPr sz="2400" b="1" spc="-125" dirty="0">
                <a:latin typeface="微软雅黑"/>
                <a:cs typeface="微软雅黑"/>
              </a:rPr>
              <a:t>，</a:t>
            </a:r>
            <a:r>
              <a:rPr sz="2400" b="1" spc="5" dirty="0">
                <a:latin typeface="微软雅黑"/>
                <a:cs typeface="微软雅黑"/>
              </a:rPr>
              <a:t>按拓扑有序求其余各 </a:t>
            </a:r>
            <a:r>
              <a:rPr sz="2400" b="1" spc="10" dirty="0">
                <a:latin typeface="微软雅黑"/>
                <a:cs typeface="微软雅黑"/>
              </a:rPr>
              <a:t>顶点事件的最早发生时</a:t>
            </a:r>
            <a:r>
              <a:rPr sz="2400" b="1" spc="-10" dirty="0">
                <a:latin typeface="微软雅黑"/>
                <a:cs typeface="微软雅黑"/>
              </a:rPr>
              <a:t>间</a:t>
            </a:r>
            <a:r>
              <a:rPr sz="2400" b="1" spc="150" dirty="0">
                <a:solidFill>
                  <a:srgbClr val="0000CC"/>
                </a:solidFill>
                <a:latin typeface="微软雅黑"/>
                <a:cs typeface="微软雅黑"/>
              </a:rPr>
              <a:t>ve[i](1≤i≤n-1)</a:t>
            </a:r>
            <a:r>
              <a:rPr sz="2400" b="1" spc="10" dirty="0">
                <a:latin typeface="微软雅黑"/>
                <a:cs typeface="微软雅黑"/>
              </a:rPr>
              <a:t>。如果得到的 拓扑有序序列中顶点个数小于网中的顶点数，则说明网中 存在环，不能求关键路径，算法终止；否则执行步</a:t>
            </a:r>
            <a:r>
              <a:rPr sz="2400" b="1" spc="-35" dirty="0">
                <a:latin typeface="微软雅黑"/>
                <a:cs typeface="微软雅黑"/>
              </a:rPr>
              <a:t>骤</a:t>
            </a:r>
            <a:r>
              <a:rPr sz="2400" b="1" spc="-135" dirty="0">
                <a:latin typeface="微软雅黑"/>
                <a:cs typeface="微软雅黑"/>
              </a:rPr>
              <a:t>3；</a:t>
            </a:r>
            <a:endParaRPr sz="2400">
              <a:latin typeface="微软雅黑"/>
              <a:cs typeface="微软雅黑"/>
            </a:endParaRPr>
          </a:p>
          <a:p>
            <a:pPr marL="609600" indent="-533400" algn="just">
              <a:lnSpc>
                <a:spcPct val="100000"/>
              </a:lnSpc>
              <a:spcBef>
                <a:spcPts val="865"/>
              </a:spcBef>
              <a:buClr>
                <a:srgbClr val="990000"/>
              </a:buClr>
              <a:buSzPct val="79166"/>
              <a:buFont typeface="Wingdings"/>
              <a:buChar char=""/>
              <a:tabLst>
                <a:tab pos="609600" algn="l"/>
              </a:tabLst>
            </a:pPr>
            <a:r>
              <a:rPr sz="2400" b="1" spc="10" dirty="0">
                <a:latin typeface="微软雅黑"/>
                <a:cs typeface="微软雅黑"/>
              </a:rPr>
              <a:t>步骤</a:t>
            </a:r>
            <a:r>
              <a:rPr sz="2400" b="1" spc="-130" dirty="0">
                <a:latin typeface="微软雅黑"/>
                <a:cs typeface="微软雅黑"/>
              </a:rPr>
              <a:t>3：</a:t>
            </a:r>
            <a:r>
              <a:rPr sz="2400" b="1" spc="10" dirty="0">
                <a:latin typeface="微软雅黑"/>
                <a:cs typeface="微软雅黑"/>
              </a:rPr>
              <a:t>从汇</a:t>
            </a:r>
            <a:r>
              <a:rPr sz="2400" b="1" spc="15" dirty="0">
                <a:latin typeface="微软雅黑"/>
                <a:cs typeface="微软雅黑"/>
              </a:rPr>
              <a:t>点</a:t>
            </a:r>
            <a:r>
              <a:rPr sz="2400" b="1" spc="-114" dirty="0">
                <a:solidFill>
                  <a:srgbClr val="CC0000"/>
                </a:solidFill>
                <a:latin typeface="微软雅黑"/>
                <a:cs typeface="微软雅黑"/>
              </a:rPr>
              <a:t>v</a:t>
            </a:r>
            <a:r>
              <a:rPr sz="2400" b="1" spc="-172" baseline="-8680" dirty="0">
                <a:solidFill>
                  <a:srgbClr val="CC0000"/>
                </a:solidFill>
                <a:latin typeface="微软雅黑"/>
                <a:cs typeface="微软雅黑"/>
              </a:rPr>
              <a:t>n-1</a:t>
            </a:r>
            <a:r>
              <a:rPr sz="2400" b="1" spc="10" dirty="0">
                <a:latin typeface="微软雅黑"/>
                <a:cs typeface="微软雅黑"/>
              </a:rPr>
              <a:t>出发，</a:t>
            </a:r>
            <a:r>
              <a:rPr sz="2400" b="1" spc="10" dirty="0">
                <a:solidFill>
                  <a:srgbClr val="CC0000"/>
                </a:solidFill>
                <a:latin typeface="微软雅黑"/>
                <a:cs typeface="微软雅黑"/>
              </a:rPr>
              <a:t>令</a:t>
            </a:r>
            <a:r>
              <a:rPr sz="2400" b="1" spc="-30" dirty="0">
                <a:solidFill>
                  <a:srgbClr val="CC0000"/>
                </a:solidFill>
                <a:latin typeface="微软雅黑"/>
                <a:cs typeface="微软雅黑"/>
              </a:rPr>
              <a:t>vl[n-1]=ve[n-1]</a:t>
            </a:r>
            <a:r>
              <a:rPr sz="2400" b="1" spc="-30" dirty="0">
                <a:latin typeface="微软雅黑"/>
                <a:cs typeface="微软雅黑"/>
              </a:rPr>
              <a:t>，</a:t>
            </a:r>
            <a:r>
              <a:rPr sz="2400" b="1" spc="10" dirty="0">
                <a:latin typeface="微软雅黑"/>
                <a:cs typeface="微软雅黑"/>
              </a:rPr>
              <a:t>按逆拓扑</a:t>
            </a:r>
            <a:endParaRPr sz="2400">
              <a:latin typeface="微软雅黑"/>
              <a:cs typeface="微软雅黑"/>
            </a:endParaRPr>
          </a:p>
          <a:p>
            <a:pPr marL="609600">
              <a:lnSpc>
                <a:spcPct val="100000"/>
              </a:lnSpc>
              <a:spcBef>
                <a:spcPts val="290"/>
              </a:spcBef>
            </a:pPr>
            <a:r>
              <a:rPr sz="2400" b="1" spc="10" dirty="0">
                <a:latin typeface="微软雅黑"/>
                <a:cs typeface="微软雅黑"/>
              </a:rPr>
              <a:t>有序求其余各顶点事件的最迟发生时</a:t>
            </a:r>
            <a:r>
              <a:rPr sz="2400" b="1" spc="-20" dirty="0">
                <a:latin typeface="微软雅黑"/>
                <a:cs typeface="微软雅黑"/>
              </a:rPr>
              <a:t>间</a:t>
            </a:r>
            <a:r>
              <a:rPr sz="2400" b="1" spc="190" dirty="0">
                <a:solidFill>
                  <a:srgbClr val="0000CC"/>
                </a:solidFill>
                <a:latin typeface="微软雅黑"/>
                <a:cs typeface="微软雅黑"/>
              </a:rPr>
              <a:t>vl[i](0≤i≤n-2)</a:t>
            </a:r>
            <a:r>
              <a:rPr sz="2400" b="1" spc="190" dirty="0">
                <a:latin typeface="微软雅黑"/>
                <a:cs typeface="微软雅黑"/>
              </a:rPr>
              <a:t>；</a:t>
            </a:r>
            <a:endParaRPr sz="2400">
              <a:latin typeface="微软雅黑"/>
              <a:cs typeface="微软雅黑"/>
            </a:endParaRPr>
          </a:p>
          <a:p>
            <a:pPr marL="609600" marR="388620" indent="-533400">
              <a:lnSpc>
                <a:spcPct val="110000"/>
              </a:lnSpc>
              <a:spcBef>
                <a:spcPts val="575"/>
              </a:spcBef>
              <a:buClr>
                <a:srgbClr val="990000"/>
              </a:buClr>
              <a:buSzPct val="79166"/>
              <a:buFont typeface="Wingdings"/>
              <a:buChar char=""/>
              <a:tabLst>
                <a:tab pos="608965" algn="l"/>
                <a:tab pos="609600" algn="l"/>
              </a:tabLst>
            </a:pPr>
            <a:r>
              <a:rPr sz="2400" b="1" spc="10" dirty="0">
                <a:latin typeface="微软雅黑"/>
                <a:cs typeface="微软雅黑"/>
              </a:rPr>
              <a:t>步骤</a:t>
            </a:r>
            <a:r>
              <a:rPr sz="2400" b="1" spc="-130" dirty="0">
                <a:latin typeface="微软雅黑"/>
                <a:cs typeface="微软雅黑"/>
              </a:rPr>
              <a:t>4：</a:t>
            </a:r>
            <a:r>
              <a:rPr sz="2400" b="1" spc="10" dirty="0">
                <a:latin typeface="微软雅黑"/>
                <a:cs typeface="微软雅黑"/>
              </a:rPr>
              <a:t>根据各顶点</a:t>
            </a:r>
            <a:r>
              <a:rPr sz="2400" b="1" spc="15" dirty="0">
                <a:latin typeface="微软雅黑"/>
                <a:cs typeface="微软雅黑"/>
              </a:rPr>
              <a:t>的</a:t>
            </a:r>
            <a:r>
              <a:rPr sz="2400" b="1" spc="-185" dirty="0">
                <a:latin typeface="微软雅黑"/>
                <a:cs typeface="微软雅黑"/>
              </a:rPr>
              <a:t>ve</a:t>
            </a:r>
            <a:r>
              <a:rPr sz="2400" b="1" spc="10" dirty="0">
                <a:latin typeface="微软雅黑"/>
                <a:cs typeface="微软雅黑"/>
              </a:rPr>
              <a:t>、</a:t>
            </a:r>
            <a:r>
              <a:rPr sz="2400" b="1" spc="160" dirty="0">
                <a:latin typeface="微软雅黑"/>
                <a:cs typeface="微软雅黑"/>
              </a:rPr>
              <a:t>vl</a:t>
            </a:r>
            <a:r>
              <a:rPr sz="2400" b="1" spc="10" dirty="0">
                <a:latin typeface="微软雅黑"/>
                <a:cs typeface="微软雅黑"/>
              </a:rPr>
              <a:t>值，求每个活动</a:t>
            </a:r>
            <a:r>
              <a:rPr sz="2400" b="1" spc="160" dirty="0">
                <a:latin typeface="微软雅黑"/>
                <a:cs typeface="微软雅黑"/>
              </a:rPr>
              <a:t>ai</a:t>
            </a:r>
            <a:r>
              <a:rPr sz="2400" b="1" spc="10" dirty="0">
                <a:latin typeface="微软雅黑"/>
                <a:cs typeface="微软雅黑"/>
              </a:rPr>
              <a:t>的最早开 始时</a:t>
            </a:r>
            <a:r>
              <a:rPr sz="2400" b="1" spc="5" dirty="0">
                <a:latin typeface="微软雅黑"/>
                <a:cs typeface="微软雅黑"/>
              </a:rPr>
              <a:t>间</a:t>
            </a:r>
            <a:r>
              <a:rPr sz="2400" b="1" spc="215" dirty="0">
                <a:solidFill>
                  <a:srgbClr val="0000CC"/>
                </a:solidFill>
                <a:latin typeface="微软雅黑"/>
                <a:cs typeface="微软雅黑"/>
              </a:rPr>
              <a:t>e(i)</a:t>
            </a:r>
            <a:r>
              <a:rPr sz="2400" b="1" spc="10" dirty="0">
                <a:latin typeface="微软雅黑"/>
                <a:cs typeface="微软雅黑"/>
              </a:rPr>
              <a:t>和最迟开始时</a:t>
            </a:r>
            <a:r>
              <a:rPr sz="2400" b="1" spc="15" dirty="0">
                <a:latin typeface="微软雅黑"/>
                <a:cs typeface="微软雅黑"/>
              </a:rPr>
              <a:t>间</a:t>
            </a:r>
            <a:r>
              <a:rPr sz="2400" b="1" spc="370" dirty="0">
                <a:solidFill>
                  <a:srgbClr val="0000CC"/>
                </a:solidFill>
                <a:latin typeface="微软雅黑"/>
                <a:cs typeface="微软雅黑"/>
              </a:rPr>
              <a:t>l(i</a:t>
            </a:r>
            <a:r>
              <a:rPr sz="2400" b="1" spc="430" dirty="0">
                <a:solidFill>
                  <a:srgbClr val="0000CC"/>
                </a:solidFill>
                <a:latin typeface="微软雅黑"/>
                <a:cs typeface="微软雅黑"/>
              </a:rPr>
              <a:t>)</a:t>
            </a:r>
            <a:r>
              <a:rPr sz="2400" b="1" spc="10" dirty="0">
                <a:latin typeface="微软雅黑"/>
                <a:cs typeface="微软雅黑"/>
              </a:rPr>
              <a:t>，若某个活动</a:t>
            </a:r>
            <a:r>
              <a:rPr sz="2400" b="1" spc="160" dirty="0">
                <a:latin typeface="微软雅黑"/>
                <a:cs typeface="微软雅黑"/>
              </a:rPr>
              <a:t>ai</a:t>
            </a:r>
            <a:r>
              <a:rPr sz="2400" b="1" spc="10" dirty="0">
                <a:latin typeface="微软雅黑"/>
                <a:cs typeface="微软雅黑"/>
              </a:rPr>
              <a:t>满足条件  </a:t>
            </a:r>
            <a:r>
              <a:rPr sz="2400" b="1" spc="175" dirty="0">
                <a:solidFill>
                  <a:srgbClr val="CC0000"/>
                </a:solidFill>
                <a:latin typeface="微软雅黑"/>
                <a:cs typeface="微软雅黑"/>
              </a:rPr>
              <a:t>e(i)=l(i)</a:t>
            </a:r>
            <a:r>
              <a:rPr sz="2400" b="1" spc="175" dirty="0">
                <a:latin typeface="微软雅黑"/>
                <a:cs typeface="微软雅黑"/>
              </a:rPr>
              <a:t>，</a:t>
            </a:r>
            <a:r>
              <a:rPr sz="2400" b="1" spc="10" dirty="0">
                <a:latin typeface="微软雅黑"/>
                <a:cs typeface="微软雅黑"/>
              </a:rPr>
              <a:t>则为关键活动。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1990801"/>
            <a:ext cx="38214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int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Indegree[G.vexnum]={0};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65225" algn="l"/>
                <a:tab pos="3022600" algn="l"/>
              </a:tabLst>
            </a:pPr>
            <a:r>
              <a:rPr sz="2400" b="1" dirty="0">
                <a:latin typeface="Times New Roman"/>
                <a:cs typeface="Times New Roman"/>
              </a:rPr>
              <a:t>for(i=0;	i&lt;G.vexnum;	i++)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157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5226" y="1990801"/>
            <a:ext cx="4489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保存各个顶点的入度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扫描邻接表，计算各顶点的入度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944" y="2718308"/>
            <a:ext cx="6474460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4120" marR="5080" indent="-762635">
              <a:lnSpc>
                <a:spcPct val="100000"/>
              </a:lnSpc>
              <a:spcBef>
                <a:spcPts val="100"/>
              </a:spcBef>
              <a:tabLst>
                <a:tab pos="4177029" algn="l"/>
                <a:tab pos="4601210" algn="l"/>
              </a:tabLst>
            </a:pP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5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p=</a:t>
            </a:r>
            <a:r>
              <a:rPr sz="2400" b="1" spc="5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.v</a:t>
            </a:r>
            <a:r>
              <a:rPr sz="2400" b="1" spc="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ic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[i].f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ta</a:t>
            </a:r>
            <a:r>
              <a:rPr sz="2400" b="1" spc="-45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;	</a:t>
            </a:r>
            <a:r>
              <a:rPr sz="2400" b="1" spc="-5" dirty="0">
                <a:latin typeface="Times New Roman"/>
                <a:cs typeface="Times New Roman"/>
              </a:rPr>
              <a:t>p;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p=</a:t>
            </a:r>
            <a:r>
              <a:rPr sz="2400" b="1" spc="-65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-&gt;nexta</a:t>
            </a:r>
            <a:r>
              <a:rPr sz="2400" b="1" spc="-4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c)  </a:t>
            </a:r>
            <a:r>
              <a:rPr sz="2400" b="1" spc="-5" dirty="0">
                <a:latin typeface="Times New Roman"/>
                <a:cs typeface="Times New Roman"/>
              </a:rPr>
              <a:t>Indegree[p-&gt;adjvex]++;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1050"/>
              </a:spcBef>
              <a:tabLst>
                <a:tab pos="3824604" algn="l"/>
              </a:tabLst>
            </a:pPr>
            <a:r>
              <a:rPr sz="2400" b="1" dirty="0">
                <a:latin typeface="Times New Roman"/>
                <a:cs typeface="Times New Roman"/>
              </a:rPr>
              <a:t>InitStack(S);	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5" dirty="0">
                <a:solidFill>
                  <a:srgbClr val="003366"/>
                </a:solidFill>
                <a:latin typeface="微软雅黑"/>
                <a:cs typeface="微软雅黑"/>
              </a:rPr>
              <a:t>栈初始化为空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2865"/>
              </a:lnSpc>
              <a:tabLst>
                <a:tab pos="1165225" algn="l"/>
                <a:tab pos="3022600" algn="l"/>
              </a:tabLst>
            </a:pPr>
            <a:r>
              <a:rPr sz="2400" b="1" dirty="0">
                <a:latin typeface="Times New Roman"/>
                <a:cs typeface="Times New Roman"/>
              </a:rPr>
              <a:t>for(i=0;	i&lt;G.vexnum;	i++)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944" y="1232408"/>
            <a:ext cx="620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Status </a:t>
            </a:r>
            <a:r>
              <a:rPr sz="2400" b="1" spc="-10" dirty="0">
                <a:latin typeface="Times New Roman"/>
                <a:cs typeface="Times New Roman"/>
              </a:rPr>
              <a:t>TopologicalSort(ALGraph </a:t>
            </a:r>
            <a:r>
              <a:rPr sz="2400" b="1" dirty="0">
                <a:latin typeface="Times New Roman"/>
                <a:cs typeface="Times New Roman"/>
              </a:rPr>
              <a:t>G, int topo[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])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944" y="4315459"/>
            <a:ext cx="2425700" cy="101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(Indegree[i]==0)</a:t>
            </a:r>
            <a:endParaRPr sz="240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2010"/>
              </a:spcBef>
            </a:pPr>
            <a:r>
              <a:rPr sz="2400" b="1" dirty="0">
                <a:latin typeface="Times New Roman"/>
                <a:cs typeface="Times New Roman"/>
              </a:rPr>
              <a:t>m 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0936" y="4315459"/>
            <a:ext cx="3690620" cy="101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Push(S,i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);//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入度为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者进栈</a:t>
            </a:r>
            <a:endParaRPr sz="2400">
              <a:latin typeface="微软雅黑"/>
              <a:cs typeface="微软雅黑"/>
            </a:endParaRPr>
          </a:p>
          <a:p>
            <a:pPr marL="1362075">
              <a:lnSpc>
                <a:spcPct val="100000"/>
              </a:lnSpc>
              <a:spcBef>
                <a:spcPts val="2010"/>
              </a:spcBef>
            </a:pP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对输出顶点计数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2742" y="366217"/>
            <a:ext cx="4993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sz="3600" u="none" spc="-5" dirty="0">
                <a:solidFill>
                  <a:srgbClr val="000000"/>
                </a:solidFill>
                <a:latin typeface="Verdana"/>
                <a:cs typeface="Verdana"/>
              </a:rPr>
              <a:t>6.12</a:t>
            </a:r>
            <a:r>
              <a:rPr sz="3600" u="none" spc="-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拓扑排序算法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1219580"/>
            <a:ext cx="4866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while(!</a:t>
            </a:r>
            <a:r>
              <a:rPr sz="2400" b="1" dirty="0">
                <a:latin typeface="Times New Roman"/>
                <a:cs typeface="Times New Roman"/>
              </a:rPr>
              <a:t> StackEmpty(S))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1315" algn="l"/>
                <a:tab pos="2113915" algn="l"/>
                <a:tab pos="4149725" algn="l"/>
              </a:tabLst>
            </a:pPr>
            <a:r>
              <a:rPr sz="2400" b="1" dirty="0">
                <a:latin typeface="Times New Roman"/>
                <a:cs typeface="Times New Roman"/>
              </a:rPr>
              <a:t>{	Po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(S,i);	co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o[m</a:t>
            </a:r>
            <a:r>
              <a:rPr sz="2400" b="1" spc="5" dirty="0">
                <a:latin typeface="Times New Roman"/>
                <a:cs typeface="Times New Roman"/>
              </a:rPr>
              <a:t>]</a:t>
            </a:r>
            <a:r>
              <a:rPr sz="2400" b="1" dirty="0">
                <a:latin typeface="Times New Roman"/>
                <a:cs typeface="Times New Roman"/>
              </a:rPr>
              <a:t>=i;	++m;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158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265" y="2687573"/>
            <a:ext cx="14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665" y="1951482"/>
            <a:ext cx="47720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7195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p=G.vert</a:t>
            </a:r>
            <a:r>
              <a:rPr sz="24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s[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i].fi</a:t>
            </a:r>
            <a:r>
              <a:rPr sz="2400" b="1" spc="-15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st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b="1" spc="-50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c; 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while(p!=NULL)</a:t>
            </a:r>
            <a:endParaRPr sz="2400">
              <a:latin typeface="Times New Roman"/>
              <a:cs typeface="Times New Roman"/>
            </a:endParaRPr>
          </a:p>
          <a:p>
            <a:pPr marL="666115">
              <a:lnSpc>
                <a:spcPts val="2860"/>
              </a:lnSpc>
              <a:spcBef>
                <a:spcPts val="35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k=p-&gt;adjvex;</a:t>
            </a:r>
            <a:r>
              <a:rPr sz="2400" b="1" spc="-8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//vk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为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vi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的邻接点</a:t>
            </a:r>
            <a:endParaRPr sz="2400">
              <a:latin typeface="微软雅黑"/>
              <a:cs typeface="微软雅黑"/>
            </a:endParaRPr>
          </a:p>
          <a:p>
            <a:pPr marL="546100">
              <a:lnSpc>
                <a:spcPts val="2860"/>
              </a:lnSpc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--indgree[k];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1020" y="3414776"/>
            <a:ext cx="146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Push(S,</a:t>
            </a:r>
            <a:r>
              <a:rPr sz="2400" b="1" spc="-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k);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065" y="3414776"/>
            <a:ext cx="32378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if</a:t>
            </a:r>
            <a:r>
              <a:rPr sz="2400" b="1" spc="-7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(indegree[k]==0)  p=p-&gt;nextarc;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}//while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}//while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65" y="4882642"/>
            <a:ext cx="5118100" cy="111823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7500" marR="5080">
              <a:lnSpc>
                <a:spcPts val="2840"/>
              </a:lnSpc>
              <a:spcBef>
                <a:spcPts val="225"/>
              </a:spcBef>
              <a:tabLst>
                <a:tab pos="655320" algn="l"/>
                <a:tab pos="2783840" algn="l"/>
              </a:tabLst>
            </a:pPr>
            <a:r>
              <a:rPr sz="2400" b="1" dirty="0">
                <a:latin typeface="Times New Roman"/>
                <a:cs typeface="Times New Roman"/>
              </a:rPr>
              <a:t>if	(m&lt;G.vexnum)	</a:t>
            </a:r>
            <a:r>
              <a:rPr sz="2400" b="1" spc="-10" dirty="0">
                <a:latin typeface="Times New Roman"/>
                <a:cs typeface="Times New Roman"/>
              </a:rPr>
              <a:t>return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ERROR</a:t>
            </a:r>
            <a:r>
              <a:rPr sz="2400" b="1" spc="-5" dirty="0">
                <a:latin typeface="微软雅黑"/>
                <a:cs typeface="微软雅黑"/>
              </a:rPr>
              <a:t>；  </a:t>
            </a:r>
            <a:r>
              <a:rPr sz="2400" b="1" dirty="0">
                <a:latin typeface="Times New Roman"/>
                <a:cs typeface="Times New Roman"/>
              </a:rPr>
              <a:t>else </a:t>
            </a:r>
            <a:r>
              <a:rPr sz="2400" b="1" spc="-10" dirty="0">
                <a:latin typeface="Times New Roman"/>
                <a:cs typeface="Times New Roman"/>
              </a:rPr>
              <a:t>return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OK;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95"/>
              </a:lnSpc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742" y="437769"/>
            <a:ext cx="499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sz="3600" u="none" spc="-5" dirty="0">
                <a:solidFill>
                  <a:srgbClr val="000000"/>
                </a:solidFill>
                <a:latin typeface="Verdana"/>
                <a:cs typeface="Verdana"/>
              </a:rPr>
              <a:t>6.13</a:t>
            </a:r>
            <a:r>
              <a:rPr sz="3600" u="none" spc="-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关键路径算法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159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969" y="1365250"/>
            <a:ext cx="7818755" cy="28060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spc="-5" dirty="0">
                <a:latin typeface="Times New Roman"/>
                <a:cs typeface="Times New Roman"/>
              </a:rPr>
              <a:t>void CriticalPath (ALGraph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241300" marR="180975">
              <a:lnSpc>
                <a:spcPct val="130000"/>
              </a:lnSpc>
              <a:spcBef>
                <a:spcPts val="5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有向网</a:t>
            </a:r>
            <a:r>
              <a:rPr sz="2400" b="1" spc="5" dirty="0">
                <a:latin typeface="Times New Roman"/>
                <a:cs typeface="Times New Roman"/>
              </a:rPr>
              <a:t>G</a:t>
            </a:r>
            <a:r>
              <a:rPr sz="2400" b="1" spc="10" dirty="0">
                <a:latin typeface="微软雅黑"/>
                <a:cs typeface="微软雅黑"/>
              </a:rPr>
              <a:t>采用邻接表存储结构，输</a:t>
            </a:r>
            <a:r>
              <a:rPr sz="2400" b="1" spc="-10" dirty="0">
                <a:latin typeface="微软雅黑"/>
                <a:cs typeface="微软雅黑"/>
              </a:rPr>
              <a:t>出</a:t>
            </a:r>
            <a:r>
              <a:rPr sz="2400" b="1" spc="5" dirty="0">
                <a:latin typeface="Times New Roman"/>
                <a:cs typeface="Times New Roman"/>
              </a:rPr>
              <a:t>G</a:t>
            </a:r>
            <a:r>
              <a:rPr sz="2400" b="1" spc="10" dirty="0">
                <a:latin typeface="微软雅黑"/>
                <a:cs typeface="微软雅黑"/>
              </a:rPr>
              <a:t>的各项关键活动  </a:t>
            </a:r>
            <a:r>
              <a:rPr sz="2400" b="1" spc="-15" dirty="0">
                <a:latin typeface="Times New Roman"/>
                <a:cs typeface="Times New Roman"/>
              </a:rPr>
              <a:t>if(!TopologicalSort( </a:t>
            </a:r>
            <a:r>
              <a:rPr sz="2400" b="1" dirty="0">
                <a:latin typeface="Times New Roman"/>
                <a:cs typeface="Times New Roman"/>
              </a:rPr>
              <a:t>G, topo)) </a:t>
            </a:r>
            <a:r>
              <a:rPr sz="2400" b="1" spc="-10" dirty="0">
                <a:latin typeface="Times New Roman"/>
                <a:cs typeface="Times New Roman"/>
              </a:rPr>
              <a:t>return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ERROR;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575"/>
              </a:spcBef>
            </a:pPr>
            <a:r>
              <a:rPr sz="2400" b="1" spc="5" dirty="0">
                <a:solidFill>
                  <a:srgbClr val="336699"/>
                </a:solidFill>
                <a:latin typeface="Times New Roman"/>
                <a:cs typeface="Times New Roman"/>
              </a:rPr>
              <a:t>//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调用拓扑排序算法，使拓扑序列保存</a:t>
            </a:r>
            <a:r>
              <a:rPr sz="2400" b="1" spc="15" dirty="0">
                <a:solidFill>
                  <a:srgbClr val="003366"/>
                </a:solidFill>
                <a:latin typeface="微软雅黑"/>
                <a:cs typeface="微软雅黑"/>
              </a:rPr>
              <a:t>在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t</a:t>
            </a: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o</a:t>
            </a: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p</a:t>
            </a:r>
            <a:r>
              <a:rPr sz="24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o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中，若调用失 败，则存在有向环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0897" y="4426966"/>
            <a:ext cx="1899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</a:t>
            </a: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/</a:t>
            </a: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n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为顶点个数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9465" y="5158485"/>
            <a:ext cx="4795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初始化，给每个事件的最早发生时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917" y="4426966"/>
            <a:ext cx="2167255" cy="14890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88900" marR="5080">
              <a:lnSpc>
                <a:spcPts val="2840"/>
              </a:lnSpc>
              <a:spcBef>
                <a:spcPts val="225"/>
              </a:spcBef>
            </a:pPr>
            <a:r>
              <a:rPr sz="2400" b="1" dirty="0">
                <a:latin typeface="Times New Roman"/>
                <a:cs typeface="Times New Roman"/>
              </a:rPr>
              <a:t>n=G.vexnum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;  </a:t>
            </a:r>
            <a:r>
              <a:rPr sz="2400" b="1" spc="-5" dirty="0">
                <a:latin typeface="Times New Roman"/>
                <a:cs typeface="Times New Roman"/>
              </a:rPr>
              <a:t>for(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=0;i&lt;n;i+</a:t>
            </a:r>
            <a:r>
              <a:rPr sz="2400" b="1" spc="-25" dirty="0">
                <a:latin typeface="Times New Roman"/>
                <a:cs typeface="Times New Roman"/>
              </a:rPr>
              <a:t>+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830"/>
              </a:lnSpc>
            </a:pPr>
            <a:r>
              <a:rPr sz="2400" b="1" dirty="0">
                <a:latin typeface="Times New Roman"/>
                <a:cs typeface="Times New Roman"/>
              </a:rPr>
              <a:t>ve[i]=0;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003366"/>
                </a:solidFill>
                <a:latin typeface="微软雅黑"/>
                <a:cs typeface="微软雅黑"/>
              </a:rPr>
              <a:t>间置初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值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540" y="1386662"/>
            <a:ext cx="4666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85" dirty="0">
                <a:latin typeface="Microsoft JhengHei"/>
                <a:cs typeface="Microsoft JhengHei"/>
              </a:rPr>
              <a:t>(11)</a:t>
            </a:r>
            <a:r>
              <a:rPr sz="2800" u="none" spc="15" dirty="0">
                <a:latin typeface="Microsoft JhengHei"/>
                <a:cs typeface="Microsoft JhengHei"/>
              </a:rPr>
              <a:t>连</a:t>
            </a:r>
            <a:r>
              <a:rPr sz="2800" u="none" dirty="0">
                <a:latin typeface="Microsoft JhengHei"/>
                <a:cs typeface="Microsoft JhengHei"/>
              </a:rPr>
              <a:t>通</a:t>
            </a:r>
            <a:r>
              <a:rPr sz="2800" u="none" spc="10" dirty="0">
                <a:latin typeface="Microsoft JhengHei"/>
                <a:cs typeface="Microsoft JhengHei"/>
              </a:rPr>
              <a:t>分</a:t>
            </a:r>
            <a:r>
              <a:rPr sz="2800" u="none" dirty="0">
                <a:latin typeface="Microsoft JhengHei"/>
                <a:cs typeface="Microsoft JhengHei"/>
              </a:rPr>
              <a:t>量、强</a:t>
            </a:r>
            <a:r>
              <a:rPr sz="2800" u="none" spc="10" dirty="0">
                <a:latin typeface="Microsoft JhengHei"/>
                <a:cs typeface="Microsoft JhengHei"/>
              </a:rPr>
              <a:t>连</a:t>
            </a:r>
            <a:r>
              <a:rPr sz="2800" u="none" dirty="0">
                <a:latin typeface="Microsoft JhengHei"/>
                <a:cs typeface="Microsoft JhengHei"/>
              </a:rPr>
              <a:t>通图分</a:t>
            </a:r>
            <a:r>
              <a:rPr sz="2800" u="none" spc="-5" dirty="0">
                <a:latin typeface="Microsoft JhengHei"/>
                <a:cs typeface="Microsoft JhengHei"/>
              </a:rPr>
              <a:t>量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564" y="1908428"/>
            <a:ext cx="69697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无（有）向图的极大连通子图称为</a:t>
            </a:r>
            <a:r>
              <a:rPr sz="2400" b="1" spc="15" dirty="0">
                <a:latin typeface="微软雅黑"/>
                <a:cs typeface="微软雅黑"/>
              </a:rPr>
              <a:t>其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spc="10" dirty="0">
                <a:latin typeface="微软雅黑"/>
                <a:cs typeface="微软雅黑"/>
              </a:rPr>
              <a:t>强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10" dirty="0">
                <a:latin typeface="微软雅黑"/>
                <a:cs typeface="微软雅黑"/>
              </a:rPr>
              <a:t>连通分量。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100" y="5344159"/>
            <a:ext cx="3098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非连通图，有两个连通分量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18788" y="3609594"/>
            <a:ext cx="114300" cy="654050"/>
          </a:xfrm>
          <a:custGeom>
            <a:avLst/>
            <a:gdLst/>
            <a:ahLst/>
            <a:cxnLst/>
            <a:rect l="l" t="t" r="r" b="b"/>
            <a:pathLst>
              <a:path w="114300" h="654050">
                <a:moveTo>
                  <a:pt x="38100" y="539495"/>
                </a:moveTo>
                <a:lnTo>
                  <a:pt x="0" y="539495"/>
                </a:lnTo>
                <a:lnTo>
                  <a:pt x="57150" y="653795"/>
                </a:lnTo>
                <a:lnTo>
                  <a:pt x="104775" y="558545"/>
                </a:lnTo>
                <a:lnTo>
                  <a:pt x="38100" y="558545"/>
                </a:lnTo>
                <a:lnTo>
                  <a:pt x="38100" y="539495"/>
                </a:lnTo>
                <a:close/>
              </a:path>
              <a:path w="114300" h="654050">
                <a:moveTo>
                  <a:pt x="76200" y="0"/>
                </a:moveTo>
                <a:lnTo>
                  <a:pt x="38100" y="0"/>
                </a:lnTo>
                <a:lnTo>
                  <a:pt x="38100" y="558545"/>
                </a:lnTo>
                <a:lnTo>
                  <a:pt x="76200" y="558545"/>
                </a:lnTo>
                <a:lnTo>
                  <a:pt x="76200" y="0"/>
                </a:lnTo>
                <a:close/>
              </a:path>
              <a:path w="114300" h="654050">
                <a:moveTo>
                  <a:pt x="114300" y="539495"/>
                </a:moveTo>
                <a:lnTo>
                  <a:pt x="76200" y="539495"/>
                </a:lnTo>
                <a:lnTo>
                  <a:pt x="76200" y="558545"/>
                </a:lnTo>
                <a:lnTo>
                  <a:pt x="104775" y="558545"/>
                </a:lnTo>
                <a:lnTo>
                  <a:pt x="114300" y="53949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9297" y="4477511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9297" y="3281171"/>
            <a:ext cx="748665" cy="114300"/>
          </a:xfrm>
          <a:custGeom>
            <a:avLst/>
            <a:gdLst/>
            <a:ahLst/>
            <a:cxnLst/>
            <a:rect l="l" t="t" r="r" b="b"/>
            <a:pathLst>
              <a:path w="748664" h="114300">
                <a:moveTo>
                  <a:pt x="633984" y="0"/>
                </a:moveTo>
                <a:lnTo>
                  <a:pt x="633984" y="114300"/>
                </a:lnTo>
                <a:lnTo>
                  <a:pt x="710184" y="76200"/>
                </a:lnTo>
                <a:lnTo>
                  <a:pt x="653034" y="76200"/>
                </a:lnTo>
                <a:lnTo>
                  <a:pt x="653034" y="38100"/>
                </a:lnTo>
                <a:lnTo>
                  <a:pt x="710184" y="38100"/>
                </a:lnTo>
                <a:lnTo>
                  <a:pt x="633984" y="0"/>
                </a:lnTo>
                <a:close/>
              </a:path>
              <a:path w="748664" h="114300">
                <a:moveTo>
                  <a:pt x="63398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3984" y="76200"/>
                </a:lnTo>
                <a:lnTo>
                  <a:pt x="633984" y="38100"/>
                </a:lnTo>
                <a:close/>
              </a:path>
              <a:path w="748664" h="114300">
                <a:moveTo>
                  <a:pt x="710184" y="38100"/>
                </a:moveTo>
                <a:lnTo>
                  <a:pt x="653034" y="38100"/>
                </a:lnTo>
                <a:lnTo>
                  <a:pt x="653034" y="76200"/>
                </a:lnTo>
                <a:lnTo>
                  <a:pt x="710184" y="76200"/>
                </a:lnTo>
                <a:lnTo>
                  <a:pt x="748284" y="57150"/>
                </a:lnTo>
                <a:lnTo>
                  <a:pt x="710184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1282" y="3452621"/>
            <a:ext cx="1080135" cy="1004569"/>
          </a:xfrm>
          <a:custGeom>
            <a:avLst/>
            <a:gdLst/>
            <a:ahLst/>
            <a:cxnLst/>
            <a:rect l="l" t="t" r="r" b="b"/>
            <a:pathLst>
              <a:path w="1080135" h="1004570">
                <a:moveTo>
                  <a:pt x="96783" y="63782"/>
                </a:moveTo>
                <a:lnTo>
                  <a:pt x="70832" y="91681"/>
                </a:lnTo>
                <a:lnTo>
                  <a:pt x="1053846" y="1004569"/>
                </a:lnTo>
                <a:lnTo>
                  <a:pt x="1079754" y="976629"/>
                </a:lnTo>
                <a:lnTo>
                  <a:pt x="96783" y="63782"/>
                </a:lnTo>
                <a:close/>
              </a:path>
              <a:path w="1080135" h="1004570">
                <a:moveTo>
                  <a:pt x="0" y="0"/>
                </a:moveTo>
                <a:lnTo>
                  <a:pt x="44831" y="119633"/>
                </a:lnTo>
                <a:lnTo>
                  <a:pt x="70832" y="91681"/>
                </a:lnTo>
                <a:lnTo>
                  <a:pt x="56896" y="78739"/>
                </a:lnTo>
                <a:lnTo>
                  <a:pt x="82804" y="50800"/>
                </a:lnTo>
                <a:lnTo>
                  <a:pt x="108860" y="50800"/>
                </a:lnTo>
                <a:lnTo>
                  <a:pt x="122682" y="35940"/>
                </a:lnTo>
                <a:lnTo>
                  <a:pt x="0" y="0"/>
                </a:lnTo>
                <a:close/>
              </a:path>
              <a:path w="1080135" h="1004570">
                <a:moveTo>
                  <a:pt x="82804" y="50800"/>
                </a:moveTo>
                <a:lnTo>
                  <a:pt x="56896" y="78739"/>
                </a:lnTo>
                <a:lnTo>
                  <a:pt x="70832" y="91681"/>
                </a:lnTo>
                <a:lnTo>
                  <a:pt x="96783" y="63782"/>
                </a:lnTo>
                <a:lnTo>
                  <a:pt x="82804" y="50800"/>
                </a:lnTo>
                <a:close/>
              </a:path>
              <a:path w="1080135" h="1004570">
                <a:moveTo>
                  <a:pt x="108860" y="50800"/>
                </a:moveTo>
                <a:lnTo>
                  <a:pt x="82804" y="50800"/>
                </a:lnTo>
                <a:lnTo>
                  <a:pt x="96783" y="63782"/>
                </a:lnTo>
                <a:lnTo>
                  <a:pt x="108860" y="508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7526" y="3076194"/>
            <a:ext cx="460375" cy="466725"/>
          </a:xfrm>
          <a:custGeom>
            <a:avLst/>
            <a:gdLst/>
            <a:ahLst/>
            <a:cxnLst/>
            <a:rect l="l" t="t" r="r" b="b"/>
            <a:pathLst>
              <a:path w="460375" h="466725">
                <a:moveTo>
                  <a:pt x="230124" y="0"/>
                </a:moveTo>
                <a:lnTo>
                  <a:pt x="183736" y="4737"/>
                </a:lnTo>
                <a:lnTo>
                  <a:pt x="140535" y="18323"/>
                </a:lnTo>
                <a:lnTo>
                  <a:pt x="101444" y="39821"/>
                </a:lnTo>
                <a:lnTo>
                  <a:pt x="67389" y="68294"/>
                </a:lnTo>
                <a:lnTo>
                  <a:pt x="39292" y="102803"/>
                </a:lnTo>
                <a:lnTo>
                  <a:pt x="18079" y="142410"/>
                </a:lnTo>
                <a:lnTo>
                  <a:pt x="4673" y="186179"/>
                </a:lnTo>
                <a:lnTo>
                  <a:pt x="0" y="233172"/>
                </a:lnTo>
                <a:lnTo>
                  <a:pt x="4673" y="280164"/>
                </a:lnTo>
                <a:lnTo>
                  <a:pt x="18079" y="323933"/>
                </a:lnTo>
                <a:lnTo>
                  <a:pt x="39292" y="363540"/>
                </a:lnTo>
                <a:lnTo>
                  <a:pt x="67389" y="398049"/>
                </a:lnTo>
                <a:lnTo>
                  <a:pt x="101444" y="426522"/>
                </a:lnTo>
                <a:lnTo>
                  <a:pt x="140535" y="448020"/>
                </a:lnTo>
                <a:lnTo>
                  <a:pt x="183736" y="461606"/>
                </a:lnTo>
                <a:lnTo>
                  <a:pt x="230124" y="466344"/>
                </a:lnTo>
                <a:lnTo>
                  <a:pt x="276511" y="461606"/>
                </a:lnTo>
                <a:lnTo>
                  <a:pt x="319712" y="448020"/>
                </a:lnTo>
                <a:lnTo>
                  <a:pt x="358803" y="426522"/>
                </a:lnTo>
                <a:lnTo>
                  <a:pt x="392858" y="398049"/>
                </a:lnTo>
                <a:lnTo>
                  <a:pt x="420955" y="363540"/>
                </a:lnTo>
                <a:lnTo>
                  <a:pt x="442168" y="323933"/>
                </a:lnTo>
                <a:lnTo>
                  <a:pt x="455574" y="280164"/>
                </a:lnTo>
                <a:lnTo>
                  <a:pt x="460248" y="233172"/>
                </a:lnTo>
                <a:lnTo>
                  <a:pt x="455574" y="186179"/>
                </a:lnTo>
                <a:lnTo>
                  <a:pt x="442168" y="142410"/>
                </a:lnTo>
                <a:lnTo>
                  <a:pt x="420955" y="102803"/>
                </a:lnTo>
                <a:lnTo>
                  <a:pt x="392858" y="68294"/>
                </a:lnTo>
                <a:lnTo>
                  <a:pt x="358803" y="39821"/>
                </a:lnTo>
                <a:lnTo>
                  <a:pt x="319712" y="18323"/>
                </a:lnTo>
                <a:lnTo>
                  <a:pt x="276511" y="4737"/>
                </a:lnTo>
                <a:lnTo>
                  <a:pt x="23012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27526" y="3076194"/>
            <a:ext cx="460375" cy="466725"/>
          </a:xfrm>
          <a:custGeom>
            <a:avLst/>
            <a:gdLst/>
            <a:ahLst/>
            <a:cxnLst/>
            <a:rect l="l" t="t" r="r" b="b"/>
            <a:pathLst>
              <a:path w="460375" h="466725">
                <a:moveTo>
                  <a:pt x="0" y="233172"/>
                </a:moveTo>
                <a:lnTo>
                  <a:pt x="4673" y="186179"/>
                </a:lnTo>
                <a:lnTo>
                  <a:pt x="18079" y="142410"/>
                </a:lnTo>
                <a:lnTo>
                  <a:pt x="39292" y="102803"/>
                </a:lnTo>
                <a:lnTo>
                  <a:pt x="67389" y="68294"/>
                </a:lnTo>
                <a:lnTo>
                  <a:pt x="101444" y="39821"/>
                </a:lnTo>
                <a:lnTo>
                  <a:pt x="140535" y="18323"/>
                </a:lnTo>
                <a:lnTo>
                  <a:pt x="183736" y="4737"/>
                </a:lnTo>
                <a:lnTo>
                  <a:pt x="230124" y="0"/>
                </a:lnTo>
                <a:lnTo>
                  <a:pt x="276511" y="4737"/>
                </a:lnTo>
                <a:lnTo>
                  <a:pt x="319712" y="18323"/>
                </a:lnTo>
                <a:lnTo>
                  <a:pt x="358803" y="39821"/>
                </a:lnTo>
                <a:lnTo>
                  <a:pt x="392858" y="68294"/>
                </a:lnTo>
                <a:lnTo>
                  <a:pt x="420955" y="102803"/>
                </a:lnTo>
                <a:lnTo>
                  <a:pt x="442168" y="142410"/>
                </a:lnTo>
                <a:lnTo>
                  <a:pt x="455574" y="186179"/>
                </a:lnTo>
                <a:lnTo>
                  <a:pt x="460248" y="233172"/>
                </a:lnTo>
                <a:lnTo>
                  <a:pt x="455574" y="280164"/>
                </a:lnTo>
                <a:lnTo>
                  <a:pt x="442168" y="323933"/>
                </a:lnTo>
                <a:lnTo>
                  <a:pt x="420955" y="363540"/>
                </a:lnTo>
                <a:lnTo>
                  <a:pt x="392858" y="398049"/>
                </a:lnTo>
                <a:lnTo>
                  <a:pt x="358803" y="426522"/>
                </a:lnTo>
                <a:lnTo>
                  <a:pt x="319712" y="448020"/>
                </a:lnTo>
                <a:lnTo>
                  <a:pt x="276511" y="461606"/>
                </a:lnTo>
                <a:lnTo>
                  <a:pt x="230124" y="466344"/>
                </a:lnTo>
                <a:lnTo>
                  <a:pt x="183736" y="461606"/>
                </a:lnTo>
                <a:lnTo>
                  <a:pt x="140535" y="448020"/>
                </a:lnTo>
                <a:lnTo>
                  <a:pt x="101444" y="426522"/>
                </a:lnTo>
                <a:lnTo>
                  <a:pt x="67389" y="398049"/>
                </a:lnTo>
                <a:lnTo>
                  <a:pt x="39292" y="363540"/>
                </a:lnTo>
                <a:lnTo>
                  <a:pt x="18079" y="323933"/>
                </a:lnTo>
                <a:lnTo>
                  <a:pt x="4673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24680" y="3112719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46726" y="3079242"/>
            <a:ext cx="460375" cy="466725"/>
          </a:xfrm>
          <a:custGeom>
            <a:avLst/>
            <a:gdLst/>
            <a:ahLst/>
            <a:cxnLst/>
            <a:rect l="l" t="t" r="r" b="b"/>
            <a:pathLst>
              <a:path w="460375" h="466725">
                <a:moveTo>
                  <a:pt x="230124" y="0"/>
                </a:moveTo>
                <a:lnTo>
                  <a:pt x="183736" y="4737"/>
                </a:lnTo>
                <a:lnTo>
                  <a:pt x="140535" y="18323"/>
                </a:lnTo>
                <a:lnTo>
                  <a:pt x="101444" y="39821"/>
                </a:lnTo>
                <a:lnTo>
                  <a:pt x="67389" y="68294"/>
                </a:lnTo>
                <a:lnTo>
                  <a:pt x="39292" y="102803"/>
                </a:lnTo>
                <a:lnTo>
                  <a:pt x="18079" y="142410"/>
                </a:lnTo>
                <a:lnTo>
                  <a:pt x="4673" y="186179"/>
                </a:lnTo>
                <a:lnTo>
                  <a:pt x="0" y="233172"/>
                </a:lnTo>
                <a:lnTo>
                  <a:pt x="4673" y="280164"/>
                </a:lnTo>
                <a:lnTo>
                  <a:pt x="18079" y="323933"/>
                </a:lnTo>
                <a:lnTo>
                  <a:pt x="39292" y="363540"/>
                </a:lnTo>
                <a:lnTo>
                  <a:pt x="67389" y="398049"/>
                </a:lnTo>
                <a:lnTo>
                  <a:pt x="101444" y="426522"/>
                </a:lnTo>
                <a:lnTo>
                  <a:pt x="140535" y="448020"/>
                </a:lnTo>
                <a:lnTo>
                  <a:pt x="183736" y="461606"/>
                </a:lnTo>
                <a:lnTo>
                  <a:pt x="230124" y="466344"/>
                </a:lnTo>
                <a:lnTo>
                  <a:pt x="276511" y="461606"/>
                </a:lnTo>
                <a:lnTo>
                  <a:pt x="319712" y="448020"/>
                </a:lnTo>
                <a:lnTo>
                  <a:pt x="358803" y="426522"/>
                </a:lnTo>
                <a:lnTo>
                  <a:pt x="392858" y="398049"/>
                </a:lnTo>
                <a:lnTo>
                  <a:pt x="420955" y="363540"/>
                </a:lnTo>
                <a:lnTo>
                  <a:pt x="442168" y="323933"/>
                </a:lnTo>
                <a:lnTo>
                  <a:pt x="455574" y="280164"/>
                </a:lnTo>
                <a:lnTo>
                  <a:pt x="460248" y="233172"/>
                </a:lnTo>
                <a:lnTo>
                  <a:pt x="455574" y="186179"/>
                </a:lnTo>
                <a:lnTo>
                  <a:pt x="442168" y="142410"/>
                </a:lnTo>
                <a:lnTo>
                  <a:pt x="420955" y="102803"/>
                </a:lnTo>
                <a:lnTo>
                  <a:pt x="392858" y="68294"/>
                </a:lnTo>
                <a:lnTo>
                  <a:pt x="358803" y="39821"/>
                </a:lnTo>
                <a:lnTo>
                  <a:pt x="319712" y="18323"/>
                </a:lnTo>
                <a:lnTo>
                  <a:pt x="276511" y="4737"/>
                </a:lnTo>
                <a:lnTo>
                  <a:pt x="23012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6726" y="3079242"/>
            <a:ext cx="460375" cy="466725"/>
          </a:xfrm>
          <a:custGeom>
            <a:avLst/>
            <a:gdLst/>
            <a:ahLst/>
            <a:cxnLst/>
            <a:rect l="l" t="t" r="r" b="b"/>
            <a:pathLst>
              <a:path w="460375" h="466725">
                <a:moveTo>
                  <a:pt x="0" y="233172"/>
                </a:moveTo>
                <a:lnTo>
                  <a:pt x="4673" y="186179"/>
                </a:lnTo>
                <a:lnTo>
                  <a:pt x="18079" y="142410"/>
                </a:lnTo>
                <a:lnTo>
                  <a:pt x="39292" y="102803"/>
                </a:lnTo>
                <a:lnTo>
                  <a:pt x="67389" y="68294"/>
                </a:lnTo>
                <a:lnTo>
                  <a:pt x="101444" y="39821"/>
                </a:lnTo>
                <a:lnTo>
                  <a:pt x="140535" y="18323"/>
                </a:lnTo>
                <a:lnTo>
                  <a:pt x="183736" y="4737"/>
                </a:lnTo>
                <a:lnTo>
                  <a:pt x="230124" y="0"/>
                </a:lnTo>
                <a:lnTo>
                  <a:pt x="276511" y="4737"/>
                </a:lnTo>
                <a:lnTo>
                  <a:pt x="319712" y="18323"/>
                </a:lnTo>
                <a:lnTo>
                  <a:pt x="358803" y="39821"/>
                </a:lnTo>
                <a:lnTo>
                  <a:pt x="392858" y="68294"/>
                </a:lnTo>
                <a:lnTo>
                  <a:pt x="420955" y="102803"/>
                </a:lnTo>
                <a:lnTo>
                  <a:pt x="442168" y="142410"/>
                </a:lnTo>
                <a:lnTo>
                  <a:pt x="455574" y="186179"/>
                </a:lnTo>
                <a:lnTo>
                  <a:pt x="460248" y="233172"/>
                </a:lnTo>
                <a:lnTo>
                  <a:pt x="455574" y="280164"/>
                </a:lnTo>
                <a:lnTo>
                  <a:pt x="442168" y="323933"/>
                </a:lnTo>
                <a:lnTo>
                  <a:pt x="420955" y="363540"/>
                </a:lnTo>
                <a:lnTo>
                  <a:pt x="392858" y="398049"/>
                </a:lnTo>
                <a:lnTo>
                  <a:pt x="358803" y="426522"/>
                </a:lnTo>
                <a:lnTo>
                  <a:pt x="319712" y="448020"/>
                </a:lnTo>
                <a:lnTo>
                  <a:pt x="276511" y="461606"/>
                </a:lnTo>
                <a:lnTo>
                  <a:pt x="230124" y="466344"/>
                </a:lnTo>
                <a:lnTo>
                  <a:pt x="183736" y="461606"/>
                </a:lnTo>
                <a:lnTo>
                  <a:pt x="140535" y="448020"/>
                </a:lnTo>
                <a:lnTo>
                  <a:pt x="101444" y="426522"/>
                </a:lnTo>
                <a:lnTo>
                  <a:pt x="67389" y="398049"/>
                </a:lnTo>
                <a:lnTo>
                  <a:pt x="39292" y="363540"/>
                </a:lnTo>
                <a:lnTo>
                  <a:pt x="18079" y="323933"/>
                </a:lnTo>
                <a:lnTo>
                  <a:pt x="4673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44261" y="311632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526" y="4295394"/>
            <a:ext cx="460375" cy="466725"/>
          </a:xfrm>
          <a:custGeom>
            <a:avLst/>
            <a:gdLst/>
            <a:ahLst/>
            <a:cxnLst/>
            <a:rect l="l" t="t" r="r" b="b"/>
            <a:pathLst>
              <a:path w="460375" h="466725">
                <a:moveTo>
                  <a:pt x="230124" y="0"/>
                </a:moveTo>
                <a:lnTo>
                  <a:pt x="183736" y="4737"/>
                </a:lnTo>
                <a:lnTo>
                  <a:pt x="140535" y="18323"/>
                </a:lnTo>
                <a:lnTo>
                  <a:pt x="101444" y="39821"/>
                </a:lnTo>
                <a:lnTo>
                  <a:pt x="67389" y="68294"/>
                </a:lnTo>
                <a:lnTo>
                  <a:pt x="39292" y="102803"/>
                </a:lnTo>
                <a:lnTo>
                  <a:pt x="18079" y="142410"/>
                </a:lnTo>
                <a:lnTo>
                  <a:pt x="4673" y="186179"/>
                </a:lnTo>
                <a:lnTo>
                  <a:pt x="0" y="233171"/>
                </a:lnTo>
                <a:lnTo>
                  <a:pt x="4673" y="280164"/>
                </a:lnTo>
                <a:lnTo>
                  <a:pt x="18079" y="323933"/>
                </a:lnTo>
                <a:lnTo>
                  <a:pt x="39292" y="363540"/>
                </a:lnTo>
                <a:lnTo>
                  <a:pt x="67389" y="398049"/>
                </a:lnTo>
                <a:lnTo>
                  <a:pt x="101444" y="426522"/>
                </a:lnTo>
                <a:lnTo>
                  <a:pt x="140535" y="448020"/>
                </a:lnTo>
                <a:lnTo>
                  <a:pt x="183736" y="461606"/>
                </a:lnTo>
                <a:lnTo>
                  <a:pt x="230124" y="466343"/>
                </a:lnTo>
                <a:lnTo>
                  <a:pt x="276511" y="461606"/>
                </a:lnTo>
                <a:lnTo>
                  <a:pt x="319712" y="448020"/>
                </a:lnTo>
                <a:lnTo>
                  <a:pt x="358803" y="426522"/>
                </a:lnTo>
                <a:lnTo>
                  <a:pt x="392858" y="398049"/>
                </a:lnTo>
                <a:lnTo>
                  <a:pt x="420955" y="363540"/>
                </a:lnTo>
                <a:lnTo>
                  <a:pt x="442168" y="323933"/>
                </a:lnTo>
                <a:lnTo>
                  <a:pt x="455574" y="280164"/>
                </a:lnTo>
                <a:lnTo>
                  <a:pt x="460248" y="233171"/>
                </a:lnTo>
                <a:lnTo>
                  <a:pt x="455574" y="186179"/>
                </a:lnTo>
                <a:lnTo>
                  <a:pt x="442168" y="142410"/>
                </a:lnTo>
                <a:lnTo>
                  <a:pt x="420955" y="102803"/>
                </a:lnTo>
                <a:lnTo>
                  <a:pt x="392858" y="68294"/>
                </a:lnTo>
                <a:lnTo>
                  <a:pt x="358803" y="39821"/>
                </a:lnTo>
                <a:lnTo>
                  <a:pt x="319712" y="18323"/>
                </a:lnTo>
                <a:lnTo>
                  <a:pt x="276511" y="4737"/>
                </a:lnTo>
                <a:lnTo>
                  <a:pt x="23012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27526" y="4295394"/>
            <a:ext cx="460375" cy="466725"/>
          </a:xfrm>
          <a:custGeom>
            <a:avLst/>
            <a:gdLst/>
            <a:ahLst/>
            <a:cxnLst/>
            <a:rect l="l" t="t" r="r" b="b"/>
            <a:pathLst>
              <a:path w="460375" h="466725">
                <a:moveTo>
                  <a:pt x="0" y="233171"/>
                </a:moveTo>
                <a:lnTo>
                  <a:pt x="4673" y="186179"/>
                </a:lnTo>
                <a:lnTo>
                  <a:pt x="18079" y="142410"/>
                </a:lnTo>
                <a:lnTo>
                  <a:pt x="39292" y="102803"/>
                </a:lnTo>
                <a:lnTo>
                  <a:pt x="67389" y="68294"/>
                </a:lnTo>
                <a:lnTo>
                  <a:pt x="101444" y="39821"/>
                </a:lnTo>
                <a:lnTo>
                  <a:pt x="140535" y="18323"/>
                </a:lnTo>
                <a:lnTo>
                  <a:pt x="183736" y="4737"/>
                </a:lnTo>
                <a:lnTo>
                  <a:pt x="230124" y="0"/>
                </a:lnTo>
                <a:lnTo>
                  <a:pt x="276511" y="4737"/>
                </a:lnTo>
                <a:lnTo>
                  <a:pt x="319712" y="18323"/>
                </a:lnTo>
                <a:lnTo>
                  <a:pt x="358803" y="39821"/>
                </a:lnTo>
                <a:lnTo>
                  <a:pt x="392858" y="68294"/>
                </a:lnTo>
                <a:lnTo>
                  <a:pt x="420955" y="102803"/>
                </a:lnTo>
                <a:lnTo>
                  <a:pt x="442168" y="142410"/>
                </a:lnTo>
                <a:lnTo>
                  <a:pt x="455574" y="186179"/>
                </a:lnTo>
                <a:lnTo>
                  <a:pt x="460248" y="233171"/>
                </a:lnTo>
                <a:lnTo>
                  <a:pt x="455574" y="280164"/>
                </a:lnTo>
                <a:lnTo>
                  <a:pt x="442168" y="323933"/>
                </a:lnTo>
                <a:lnTo>
                  <a:pt x="420955" y="363540"/>
                </a:lnTo>
                <a:lnTo>
                  <a:pt x="392858" y="398049"/>
                </a:lnTo>
                <a:lnTo>
                  <a:pt x="358803" y="426522"/>
                </a:lnTo>
                <a:lnTo>
                  <a:pt x="319712" y="448020"/>
                </a:lnTo>
                <a:lnTo>
                  <a:pt x="276511" y="461606"/>
                </a:lnTo>
                <a:lnTo>
                  <a:pt x="230124" y="466343"/>
                </a:lnTo>
                <a:lnTo>
                  <a:pt x="183736" y="461606"/>
                </a:lnTo>
                <a:lnTo>
                  <a:pt x="140535" y="448020"/>
                </a:lnTo>
                <a:lnTo>
                  <a:pt x="101444" y="426522"/>
                </a:lnTo>
                <a:lnTo>
                  <a:pt x="67389" y="398049"/>
                </a:lnTo>
                <a:lnTo>
                  <a:pt x="39292" y="363540"/>
                </a:lnTo>
                <a:lnTo>
                  <a:pt x="18079" y="323933"/>
                </a:lnTo>
                <a:lnTo>
                  <a:pt x="4673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24680" y="43324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46726" y="4295394"/>
            <a:ext cx="460375" cy="466725"/>
          </a:xfrm>
          <a:custGeom>
            <a:avLst/>
            <a:gdLst/>
            <a:ahLst/>
            <a:cxnLst/>
            <a:rect l="l" t="t" r="r" b="b"/>
            <a:pathLst>
              <a:path w="460375" h="466725">
                <a:moveTo>
                  <a:pt x="230124" y="0"/>
                </a:moveTo>
                <a:lnTo>
                  <a:pt x="183736" y="4737"/>
                </a:lnTo>
                <a:lnTo>
                  <a:pt x="140535" y="18323"/>
                </a:lnTo>
                <a:lnTo>
                  <a:pt x="101444" y="39821"/>
                </a:lnTo>
                <a:lnTo>
                  <a:pt x="67389" y="68294"/>
                </a:lnTo>
                <a:lnTo>
                  <a:pt x="39292" y="102803"/>
                </a:lnTo>
                <a:lnTo>
                  <a:pt x="18079" y="142410"/>
                </a:lnTo>
                <a:lnTo>
                  <a:pt x="4673" y="186179"/>
                </a:lnTo>
                <a:lnTo>
                  <a:pt x="0" y="233171"/>
                </a:lnTo>
                <a:lnTo>
                  <a:pt x="4673" y="280164"/>
                </a:lnTo>
                <a:lnTo>
                  <a:pt x="18079" y="323933"/>
                </a:lnTo>
                <a:lnTo>
                  <a:pt x="39292" y="363540"/>
                </a:lnTo>
                <a:lnTo>
                  <a:pt x="67389" y="398049"/>
                </a:lnTo>
                <a:lnTo>
                  <a:pt x="101444" y="426522"/>
                </a:lnTo>
                <a:lnTo>
                  <a:pt x="140535" y="448020"/>
                </a:lnTo>
                <a:lnTo>
                  <a:pt x="183736" y="461606"/>
                </a:lnTo>
                <a:lnTo>
                  <a:pt x="230124" y="466343"/>
                </a:lnTo>
                <a:lnTo>
                  <a:pt x="276511" y="461606"/>
                </a:lnTo>
                <a:lnTo>
                  <a:pt x="319712" y="448020"/>
                </a:lnTo>
                <a:lnTo>
                  <a:pt x="358803" y="426522"/>
                </a:lnTo>
                <a:lnTo>
                  <a:pt x="392858" y="398049"/>
                </a:lnTo>
                <a:lnTo>
                  <a:pt x="420955" y="363540"/>
                </a:lnTo>
                <a:lnTo>
                  <a:pt x="442168" y="323933"/>
                </a:lnTo>
                <a:lnTo>
                  <a:pt x="455574" y="280164"/>
                </a:lnTo>
                <a:lnTo>
                  <a:pt x="460248" y="233171"/>
                </a:lnTo>
                <a:lnTo>
                  <a:pt x="455574" y="186179"/>
                </a:lnTo>
                <a:lnTo>
                  <a:pt x="442168" y="142410"/>
                </a:lnTo>
                <a:lnTo>
                  <a:pt x="420955" y="102803"/>
                </a:lnTo>
                <a:lnTo>
                  <a:pt x="392858" y="68294"/>
                </a:lnTo>
                <a:lnTo>
                  <a:pt x="358803" y="39821"/>
                </a:lnTo>
                <a:lnTo>
                  <a:pt x="319712" y="18323"/>
                </a:lnTo>
                <a:lnTo>
                  <a:pt x="276511" y="4737"/>
                </a:lnTo>
                <a:lnTo>
                  <a:pt x="23012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6726" y="4295394"/>
            <a:ext cx="460375" cy="466725"/>
          </a:xfrm>
          <a:custGeom>
            <a:avLst/>
            <a:gdLst/>
            <a:ahLst/>
            <a:cxnLst/>
            <a:rect l="l" t="t" r="r" b="b"/>
            <a:pathLst>
              <a:path w="460375" h="466725">
                <a:moveTo>
                  <a:pt x="0" y="233171"/>
                </a:moveTo>
                <a:lnTo>
                  <a:pt x="4673" y="186179"/>
                </a:lnTo>
                <a:lnTo>
                  <a:pt x="18079" y="142410"/>
                </a:lnTo>
                <a:lnTo>
                  <a:pt x="39292" y="102803"/>
                </a:lnTo>
                <a:lnTo>
                  <a:pt x="67389" y="68294"/>
                </a:lnTo>
                <a:lnTo>
                  <a:pt x="101444" y="39821"/>
                </a:lnTo>
                <a:lnTo>
                  <a:pt x="140535" y="18323"/>
                </a:lnTo>
                <a:lnTo>
                  <a:pt x="183736" y="4737"/>
                </a:lnTo>
                <a:lnTo>
                  <a:pt x="230124" y="0"/>
                </a:lnTo>
                <a:lnTo>
                  <a:pt x="276511" y="4737"/>
                </a:lnTo>
                <a:lnTo>
                  <a:pt x="319712" y="18323"/>
                </a:lnTo>
                <a:lnTo>
                  <a:pt x="358803" y="39821"/>
                </a:lnTo>
                <a:lnTo>
                  <a:pt x="392858" y="68294"/>
                </a:lnTo>
                <a:lnTo>
                  <a:pt x="420955" y="102803"/>
                </a:lnTo>
                <a:lnTo>
                  <a:pt x="442168" y="142410"/>
                </a:lnTo>
                <a:lnTo>
                  <a:pt x="455574" y="186179"/>
                </a:lnTo>
                <a:lnTo>
                  <a:pt x="460248" y="233171"/>
                </a:lnTo>
                <a:lnTo>
                  <a:pt x="455574" y="280164"/>
                </a:lnTo>
                <a:lnTo>
                  <a:pt x="442168" y="323933"/>
                </a:lnTo>
                <a:lnTo>
                  <a:pt x="420955" y="363540"/>
                </a:lnTo>
                <a:lnTo>
                  <a:pt x="392858" y="398049"/>
                </a:lnTo>
                <a:lnTo>
                  <a:pt x="358803" y="426522"/>
                </a:lnTo>
                <a:lnTo>
                  <a:pt x="319712" y="448020"/>
                </a:lnTo>
                <a:lnTo>
                  <a:pt x="276511" y="461606"/>
                </a:lnTo>
                <a:lnTo>
                  <a:pt x="230124" y="466343"/>
                </a:lnTo>
                <a:lnTo>
                  <a:pt x="183736" y="461606"/>
                </a:lnTo>
                <a:lnTo>
                  <a:pt x="140535" y="448020"/>
                </a:lnTo>
                <a:lnTo>
                  <a:pt x="101444" y="426522"/>
                </a:lnTo>
                <a:lnTo>
                  <a:pt x="67389" y="398049"/>
                </a:lnTo>
                <a:lnTo>
                  <a:pt x="39292" y="363540"/>
                </a:lnTo>
                <a:lnTo>
                  <a:pt x="18079" y="323933"/>
                </a:lnTo>
                <a:lnTo>
                  <a:pt x="4673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44261" y="43324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76827" y="5344159"/>
            <a:ext cx="1305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非强连通图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55892" y="3693414"/>
            <a:ext cx="114300" cy="654050"/>
          </a:xfrm>
          <a:custGeom>
            <a:avLst/>
            <a:gdLst/>
            <a:ahLst/>
            <a:cxnLst/>
            <a:rect l="l" t="t" r="r" b="b"/>
            <a:pathLst>
              <a:path w="114300" h="654050">
                <a:moveTo>
                  <a:pt x="38100" y="539496"/>
                </a:moveTo>
                <a:lnTo>
                  <a:pt x="0" y="539496"/>
                </a:lnTo>
                <a:lnTo>
                  <a:pt x="57150" y="653796"/>
                </a:lnTo>
                <a:lnTo>
                  <a:pt x="104775" y="558546"/>
                </a:lnTo>
                <a:lnTo>
                  <a:pt x="38100" y="558546"/>
                </a:lnTo>
                <a:lnTo>
                  <a:pt x="38100" y="539496"/>
                </a:lnTo>
                <a:close/>
              </a:path>
              <a:path w="114300" h="654050">
                <a:moveTo>
                  <a:pt x="76200" y="0"/>
                </a:moveTo>
                <a:lnTo>
                  <a:pt x="38100" y="0"/>
                </a:lnTo>
                <a:lnTo>
                  <a:pt x="38100" y="558546"/>
                </a:lnTo>
                <a:lnTo>
                  <a:pt x="76200" y="558546"/>
                </a:lnTo>
                <a:lnTo>
                  <a:pt x="76200" y="0"/>
                </a:lnTo>
                <a:close/>
              </a:path>
              <a:path w="114300" h="654050">
                <a:moveTo>
                  <a:pt x="114300" y="539496"/>
                </a:moveTo>
                <a:lnTo>
                  <a:pt x="76200" y="539496"/>
                </a:lnTo>
                <a:lnTo>
                  <a:pt x="76200" y="558546"/>
                </a:lnTo>
                <a:lnTo>
                  <a:pt x="104775" y="558546"/>
                </a:lnTo>
                <a:lnTo>
                  <a:pt x="114300" y="5394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4878" y="4559808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8009" y="3574541"/>
            <a:ext cx="1080135" cy="1004569"/>
          </a:xfrm>
          <a:custGeom>
            <a:avLst/>
            <a:gdLst/>
            <a:ahLst/>
            <a:cxnLst/>
            <a:rect l="l" t="t" r="r" b="b"/>
            <a:pathLst>
              <a:path w="1080134" h="1004570">
                <a:moveTo>
                  <a:pt x="96783" y="63782"/>
                </a:moveTo>
                <a:lnTo>
                  <a:pt x="70832" y="91681"/>
                </a:lnTo>
                <a:lnTo>
                  <a:pt x="1053846" y="1004569"/>
                </a:lnTo>
                <a:lnTo>
                  <a:pt x="1079754" y="976629"/>
                </a:lnTo>
                <a:lnTo>
                  <a:pt x="96783" y="63782"/>
                </a:lnTo>
                <a:close/>
              </a:path>
              <a:path w="1080134" h="1004570">
                <a:moveTo>
                  <a:pt x="0" y="0"/>
                </a:moveTo>
                <a:lnTo>
                  <a:pt x="44831" y="119633"/>
                </a:lnTo>
                <a:lnTo>
                  <a:pt x="70832" y="91681"/>
                </a:lnTo>
                <a:lnTo>
                  <a:pt x="56896" y="78739"/>
                </a:lnTo>
                <a:lnTo>
                  <a:pt x="82804" y="50799"/>
                </a:lnTo>
                <a:lnTo>
                  <a:pt x="108860" y="50799"/>
                </a:lnTo>
                <a:lnTo>
                  <a:pt x="122682" y="35940"/>
                </a:lnTo>
                <a:lnTo>
                  <a:pt x="0" y="0"/>
                </a:lnTo>
                <a:close/>
              </a:path>
              <a:path w="1080134" h="1004570">
                <a:moveTo>
                  <a:pt x="82804" y="50799"/>
                </a:moveTo>
                <a:lnTo>
                  <a:pt x="56896" y="78739"/>
                </a:lnTo>
                <a:lnTo>
                  <a:pt x="70832" y="91681"/>
                </a:lnTo>
                <a:lnTo>
                  <a:pt x="96783" y="63782"/>
                </a:lnTo>
                <a:lnTo>
                  <a:pt x="82804" y="50799"/>
                </a:lnTo>
                <a:close/>
              </a:path>
              <a:path w="1080134" h="1004570">
                <a:moveTo>
                  <a:pt x="108860" y="50799"/>
                </a:moveTo>
                <a:lnTo>
                  <a:pt x="82804" y="50799"/>
                </a:lnTo>
                <a:lnTo>
                  <a:pt x="96783" y="63782"/>
                </a:lnTo>
                <a:lnTo>
                  <a:pt x="108860" y="5079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64630" y="315848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64630" y="315848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62166" y="319557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34478" y="3146298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4478" y="3146298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32268" y="31831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64630" y="4377690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64630" y="4377690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662166" y="441515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3830" y="4377690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83830" y="4377690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881366" y="4415154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52108" y="5344159"/>
            <a:ext cx="2073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有两个强连通分量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67400" y="3860291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199"/>
                </a:lnTo>
                <a:lnTo>
                  <a:pt x="0" y="76199"/>
                </a:lnTo>
                <a:lnTo>
                  <a:pt x="0" y="228599"/>
                </a:lnTo>
                <a:lnTo>
                  <a:pt x="457200" y="228599"/>
                </a:lnTo>
                <a:lnTo>
                  <a:pt x="457200" y="304799"/>
                </a:lnTo>
                <a:lnTo>
                  <a:pt x="609600" y="152399"/>
                </a:lnTo>
                <a:lnTo>
                  <a:pt x="4572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67400" y="3860291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199"/>
                </a:moveTo>
                <a:lnTo>
                  <a:pt x="457200" y="76199"/>
                </a:lnTo>
                <a:lnTo>
                  <a:pt x="457200" y="0"/>
                </a:lnTo>
                <a:lnTo>
                  <a:pt x="609600" y="152399"/>
                </a:lnTo>
                <a:lnTo>
                  <a:pt x="457200" y="304799"/>
                </a:lnTo>
                <a:lnTo>
                  <a:pt x="457200" y="228599"/>
                </a:lnTo>
                <a:lnTo>
                  <a:pt x="0" y="228599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0838" y="3547109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38100">
            <a:solidFill>
              <a:srgbClr val="FF6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2238" y="3618738"/>
            <a:ext cx="3175" cy="690880"/>
          </a:xfrm>
          <a:custGeom>
            <a:avLst/>
            <a:gdLst/>
            <a:ahLst/>
            <a:cxnLst/>
            <a:rect l="l" t="t" r="r" b="b"/>
            <a:pathLst>
              <a:path w="3175" h="690879">
                <a:moveTo>
                  <a:pt x="0" y="0"/>
                </a:moveTo>
                <a:lnTo>
                  <a:pt x="3048" y="6903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5238" y="3623309"/>
            <a:ext cx="0" cy="71628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0"/>
                </a:moveTo>
                <a:lnTo>
                  <a:pt x="0" y="71628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3638" y="3170682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80" h="452754">
                <a:moveTo>
                  <a:pt x="243840" y="0"/>
                </a:moveTo>
                <a:lnTo>
                  <a:pt x="194697" y="4598"/>
                </a:lnTo>
                <a:lnTo>
                  <a:pt x="148925" y="17787"/>
                </a:lnTo>
                <a:lnTo>
                  <a:pt x="107505" y="38656"/>
                </a:lnTo>
                <a:lnTo>
                  <a:pt x="71418" y="66293"/>
                </a:lnTo>
                <a:lnTo>
                  <a:pt x="41643" y="99789"/>
                </a:lnTo>
                <a:lnTo>
                  <a:pt x="19161" y="138231"/>
                </a:lnTo>
                <a:lnTo>
                  <a:pt x="4953" y="180710"/>
                </a:lnTo>
                <a:lnTo>
                  <a:pt x="0" y="226313"/>
                </a:lnTo>
                <a:lnTo>
                  <a:pt x="4953" y="271917"/>
                </a:lnTo>
                <a:lnTo>
                  <a:pt x="19161" y="314396"/>
                </a:lnTo>
                <a:lnTo>
                  <a:pt x="41643" y="352838"/>
                </a:lnTo>
                <a:lnTo>
                  <a:pt x="71418" y="386333"/>
                </a:lnTo>
                <a:lnTo>
                  <a:pt x="107505" y="413971"/>
                </a:lnTo>
                <a:lnTo>
                  <a:pt x="148925" y="434840"/>
                </a:lnTo>
                <a:lnTo>
                  <a:pt x="194697" y="448029"/>
                </a:lnTo>
                <a:lnTo>
                  <a:pt x="243840" y="452627"/>
                </a:lnTo>
                <a:lnTo>
                  <a:pt x="292968" y="448029"/>
                </a:lnTo>
                <a:lnTo>
                  <a:pt x="338732" y="434840"/>
                </a:lnTo>
                <a:lnTo>
                  <a:pt x="380151" y="413971"/>
                </a:lnTo>
                <a:lnTo>
                  <a:pt x="416242" y="386333"/>
                </a:lnTo>
                <a:lnTo>
                  <a:pt x="446023" y="352838"/>
                </a:lnTo>
                <a:lnTo>
                  <a:pt x="468510" y="314396"/>
                </a:lnTo>
                <a:lnTo>
                  <a:pt x="482724" y="271917"/>
                </a:lnTo>
                <a:lnTo>
                  <a:pt x="487680" y="226313"/>
                </a:lnTo>
                <a:lnTo>
                  <a:pt x="482724" y="180710"/>
                </a:lnTo>
                <a:lnTo>
                  <a:pt x="468510" y="138231"/>
                </a:lnTo>
                <a:lnTo>
                  <a:pt x="446023" y="99789"/>
                </a:lnTo>
                <a:lnTo>
                  <a:pt x="416242" y="66293"/>
                </a:lnTo>
                <a:lnTo>
                  <a:pt x="380151" y="38656"/>
                </a:lnTo>
                <a:lnTo>
                  <a:pt x="338732" y="17787"/>
                </a:lnTo>
                <a:lnTo>
                  <a:pt x="292968" y="4598"/>
                </a:lnTo>
                <a:lnTo>
                  <a:pt x="24384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3638" y="3170682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80" h="452754">
                <a:moveTo>
                  <a:pt x="0" y="226313"/>
                </a:moveTo>
                <a:lnTo>
                  <a:pt x="4953" y="180710"/>
                </a:lnTo>
                <a:lnTo>
                  <a:pt x="19161" y="138231"/>
                </a:lnTo>
                <a:lnTo>
                  <a:pt x="41643" y="99789"/>
                </a:lnTo>
                <a:lnTo>
                  <a:pt x="71418" y="66293"/>
                </a:lnTo>
                <a:lnTo>
                  <a:pt x="107505" y="38656"/>
                </a:lnTo>
                <a:lnTo>
                  <a:pt x="148925" y="17787"/>
                </a:lnTo>
                <a:lnTo>
                  <a:pt x="194697" y="4598"/>
                </a:lnTo>
                <a:lnTo>
                  <a:pt x="243840" y="0"/>
                </a:lnTo>
                <a:lnTo>
                  <a:pt x="292968" y="4598"/>
                </a:lnTo>
                <a:lnTo>
                  <a:pt x="338732" y="17787"/>
                </a:lnTo>
                <a:lnTo>
                  <a:pt x="380151" y="38656"/>
                </a:lnTo>
                <a:lnTo>
                  <a:pt x="416242" y="66293"/>
                </a:lnTo>
                <a:lnTo>
                  <a:pt x="446023" y="99789"/>
                </a:lnTo>
                <a:lnTo>
                  <a:pt x="468510" y="138231"/>
                </a:lnTo>
                <a:lnTo>
                  <a:pt x="482724" y="180710"/>
                </a:lnTo>
                <a:lnTo>
                  <a:pt x="487680" y="226313"/>
                </a:lnTo>
                <a:lnTo>
                  <a:pt x="482724" y="271917"/>
                </a:lnTo>
                <a:lnTo>
                  <a:pt x="468510" y="314396"/>
                </a:lnTo>
                <a:lnTo>
                  <a:pt x="446023" y="352838"/>
                </a:lnTo>
                <a:lnTo>
                  <a:pt x="416242" y="386333"/>
                </a:lnTo>
                <a:lnTo>
                  <a:pt x="380151" y="413971"/>
                </a:lnTo>
                <a:lnTo>
                  <a:pt x="338732" y="434840"/>
                </a:lnTo>
                <a:lnTo>
                  <a:pt x="292968" y="448029"/>
                </a:lnTo>
                <a:lnTo>
                  <a:pt x="243840" y="452627"/>
                </a:lnTo>
                <a:lnTo>
                  <a:pt x="194697" y="448029"/>
                </a:lnTo>
                <a:lnTo>
                  <a:pt x="148925" y="434840"/>
                </a:lnTo>
                <a:lnTo>
                  <a:pt x="107505" y="413971"/>
                </a:lnTo>
                <a:lnTo>
                  <a:pt x="71418" y="386333"/>
                </a:lnTo>
                <a:lnTo>
                  <a:pt x="41643" y="352838"/>
                </a:lnTo>
                <a:lnTo>
                  <a:pt x="19161" y="314396"/>
                </a:lnTo>
                <a:lnTo>
                  <a:pt x="4953" y="271917"/>
                </a:lnTo>
                <a:lnTo>
                  <a:pt x="0" y="22631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15085" y="3239770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V0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3638" y="430910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5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3638" y="430910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5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16609" y="4396485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V3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23110" y="430910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5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3110" y="430910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5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26360" y="4396485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V2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56638" y="3166110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5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56638" y="3166110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5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159635" y="3253232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V1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370838" y="3394709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13710" y="3614165"/>
            <a:ext cx="3175" cy="690880"/>
          </a:xfrm>
          <a:custGeom>
            <a:avLst/>
            <a:gdLst/>
            <a:ahLst/>
            <a:cxnLst/>
            <a:rect l="l" t="t" r="r" b="b"/>
            <a:pathLst>
              <a:path w="3175" h="690879">
                <a:moveTo>
                  <a:pt x="0" y="0"/>
                </a:moveTo>
                <a:lnTo>
                  <a:pt x="3048" y="690371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85110" y="3166110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79" h="452754">
                <a:moveTo>
                  <a:pt x="243840" y="0"/>
                </a:moveTo>
                <a:lnTo>
                  <a:pt x="194711" y="4598"/>
                </a:lnTo>
                <a:lnTo>
                  <a:pt x="148947" y="17787"/>
                </a:lnTo>
                <a:lnTo>
                  <a:pt x="107528" y="38656"/>
                </a:lnTo>
                <a:lnTo>
                  <a:pt x="71437" y="66293"/>
                </a:lnTo>
                <a:lnTo>
                  <a:pt x="41656" y="99789"/>
                </a:lnTo>
                <a:lnTo>
                  <a:pt x="19169" y="138231"/>
                </a:lnTo>
                <a:lnTo>
                  <a:pt x="4955" y="180710"/>
                </a:lnTo>
                <a:lnTo>
                  <a:pt x="0" y="226313"/>
                </a:lnTo>
                <a:lnTo>
                  <a:pt x="4955" y="271917"/>
                </a:lnTo>
                <a:lnTo>
                  <a:pt x="19169" y="314396"/>
                </a:lnTo>
                <a:lnTo>
                  <a:pt x="41656" y="352838"/>
                </a:lnTo>
                <a:lnTo>
                  <a:pt x="71437" y="386333"/>
                </a:lnTo>
                <a:lnTo>
                  <a:pt x="107528" y="413971"/>
                </a:lnTo>
                <a:lnTo>
                  <a:pt x="148947" y="434840"/>
                </a:lnTo>
                <a:lnTo>
                  <a:pt x="194711" y="448029"/>
                </a:lnTo>
                <a:lnTo>
                  <a:pt x="243840" y="452627"/>
                </a:lnTo>
                <a:lnTo>
                  <a:pt x="292968" y="448029"/>
                </a:lnTo>
                <a:lnTo>
                  <a:pt x="338732" y="434840"/>
                </a:lnTo>
                <a:lnTo>
                  <a:pt x="380151" y="413971"/>
                </a:lnTo>
                <a:lnTo>
                  <a:pt x="416242" y="386333"/>
                </a:lnTo>
                <a:lnTo>
                  <a:pt x="446023" y="352838"/>
                </a:lnTo>
                <a:lnTo>
                  <a:pt x="468510" y="314396"/>
                </a:lnTo>
                <a:lnTo>
                  <a:pt x="482724" y="271917"/>
                </a:lnTo>
                <a:lnTo>
                  <a:pt x="487680" y="226313"/>
                </a:lnTo>
                <a:lnTo>
                  <a:pt x="482724" y="180710"/>
                </a:lnTo>
                <a:lnTo>
                  <a:pt x="468510" y="138231"/>
                </a:lnTo>
                <a:lnTo>
                  <a:pt x="446023" y="99789"/>
                </a:lnTo>
                <a:lnTo>
                  <a:pt x="416242" y="66293"/>
                </a:lnTo>
                <a:lnTo>
                  <a:pt x="380151" y="38656"/>
                </a:lnTo>
                <a:lnTo>
                  <a:pt x="338732" y="17787"/>
                </a:lnTo>
                <a:lnTo>
                  <a:pt x="292968" y="4598"/>
                </a:lnTo>
                <a:lnTo>
                  <a:pt x="24384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85110" y="3166110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79" h="452754">
                <a:moveTo>
                  <a:pt x="0" y="226313"/>
                </a:moveTo>
                <a:lnTo>
                  <a:pt x="4955" y="180710"/>
                </a:lnTo>
                <a:lnTo>
                  <a:pt x="19169" y="138231"/>
                </a:lnTo>
                <a:lnTo>
                  <a:pt x="41656" y="99789"/>
                </a:lnTo>
                <a:lnTo>
                  <a:pt x="71437" y="66293"/>
                </a:lnTo>
                <a:lnTo>
                  <a:pt x="107528" y="38656"/>
                </a:lnTo>
                <a:lnTo>
                  <a:pt x="148947" y="17787"/>
                </a:lnTo>
                <a:lnTo>
                  <a:pt x="194711" y="4598"/>
                </a:lnTo>
                <a:lnTo>
                  <a:pt x="243840" y="0"/>
                </a:lnTo>
                <a:lnTo>
                  <a:pt x="292968" y="4598"/>
                </a:lnTo>
                <a:lnTo>
                  <a:pt x="338732" y="17787"/>
                </a:lnTo>
                <a:lnTo>
                  <a:pt x="380151" y="38656"/>
                </a:lnTo>
                <a:lnTo>
                  <a:pt x="416242" y="66293"/>
                </a:lnTo>
                <a:lnTo>
                  <a:pt x="446023" y="99789"/>
                </a:lnTo>
                <a:lnTo>
                  <a:pt x="468510" y="138231"/>
                </a:lnTo>
                <a:lnTo>
                  <a:pt x="482724" y="180710"/>
                </a:lnTo>
                <a:lnTo>
                  <a:pt x="487680" y="226313"/>
                </a:lnTo>
                <a:lnTo>
                  <a:pt x="482724" y="271917"/>
                </a:lnTo>
                <a:lnTo>
                  <a:pt x="468510" y="314396"/>
                </a:lnTo>
                <a:lnTo>
                  <a:pt x="446023" y="352838"/>
                </a:lnTo>
                <a:lnTo>
                  <a:pt x="416242" y="386333"/>
                </a:lnTo>
                <a:lnTo>
                  <a:pt x="380151" y="413971"/>
                </a:lnTo>
                <a:lnTo>
                  <a:pt x="338732" y="434840"/>
                </a:lnTo>
                <a:lnTo>
                  <a:pt x="292968" y="448029"/>
                </a:lnTo>
                <a:lnTo>
                  <a:pt x="243840" y="452627"/>
                </a:lnTo>
                <a:lnTo>
                  <a:pt x="194711" y="448029"/>
                </a:lnTo>
                <a:lnTo>
                  <a:pt x="148947" y="434840"/>
                </a:lnTo>
                <a:lnTo>
                  <a:pt x="107528" y="413971"/>
                </a:lnTo>
                <a:lnTo>
                  <a:pt x="71437" y="386333"/>
                </a:lnTo>
                <a:lnTo>
                  <a:pt x="41656" y="352838"/>
                </a:lnTo>
                <a:lnTo>
                  <a:pt x="19169" y="314396"/>
                </a:lnTo>
                <a:lnTo>
                  <a:pt x="4955" y="271917"/>
                </a:lnTo>
                <a:lnTo>
                  <a:pt x="0" y="22631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886836" y="3234944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V4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85110" y="4304538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85110" y="4304538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88360" y="4391659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V5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16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5693" y="632282"/>
            <a:ext cx="6773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u="none" spc="-10" dirty="0">
                <a:solidFill>
                  <a:srgbClr val="000000"/>
                </a:solidFill>
                <a:latin typeface="宋体"/>
                <a:cs typeface="宋体"/>
              </a:rPr>
              <a:t>（按拓扑次序求每个事件的最早发</a:t>
            </a:r>
            <a:r>
              <a:rPr sz="2800" b="0" u="none" dirty="0">
                <a:solidFill>
                  <a:srgbClr val="000000"/>
                </a:solidFill>
                <a:latin typeface="宋体"/>
                <a:cs typeface="宋体"/>
              </a:rPr>
              <a:t>生</a:t>
            </a:r>
            <a:r>
              <a:rPr sz="2800" b="0" u="none" spc="-10" dirty="0">
                <a:solidFill>
                  <a:srgbClr val="000000"/>
                </a:solidFill>
                <a:latin typeface="宋体"/>
                <a:cs typeface="宋体"/>
              </a:rPr>
              <a:t>时间）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160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65" y="1362278"/>
            <a:ext cx="75184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for(i=0; </a:t>
            </a:r>
            <a:r>
              <a:rPr sz="2800" b="1" spc="-5" dirty="0">
                <a:latin typeface="Times New Roman"/>
                <a:cs typeface="Times New Roman"/>
              </a:rPr>
              <a:t>i&lt;n;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i++)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40"/>
              </a:lnSpc>
              <a:spcBef>
                <a:spcPts val="40"/>
              </a:spcBef>
              <a:tabLst>
                <a:tab pos="329565" algn="l"/>
                <a:tab pos="203644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{	k=topo[i];	</a:t>
            </a:r>
            <a:r>
              <a:rPr sz="2800" b="1" spc="5" dirty="0">
                <a:latin typeface="Times New Roman"/>
                <a:cs typeface="Times New Roman"/>
              </a:rPr>
              <a:t>//</a:t>
            </a:r>
            <a:r>
              <a:rPr sz="2800" b="1" spc="5" dirty="0">
                <a:latin typeface="微软雅黑"/>
                <a:cs typeface="微软雅黑"/>
              </a:rPr>
              <a:t>取得拓扑序列中的顶点序</a:t>
            </a:r>
            <a:r>
              <a:rPr sz="2800" b="1" spc="-5" dirty="0">
                <a:latin typeface="微软雅黑"/>
                <a:cs typeface="微软雅黑"/>
              </a:rPr>
              <a:t>号</a:t>
            </a:r>
            <a:r>
              <a:rPr sz="2800" b="1" spc="-5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  <a:p>
            <a:pPr marL="279400">
              <a:lnSpc>
                <a:spcPts val="3340"/>
              </a:lnSpc>
            </a:pP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G.vertices[k].firstarc;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//p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指向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的第一个邻接点</a:t>
            </a:r>
            <a:endParaRPr sz="2400">
              <a:latin typeface="微软雅黑"/>
              <a:cs typeface="微软雅黑"/>
            </a:endParaRPr>
          </a:p>
          <a:p>
            <a:pPr marL="2794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while(p!=NULL)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465" y="3070098"/>
            <a:ext cx="2489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734" algn="l"/>
              </a:tabLst>
            </a:pPr>
            <a:r>
              <a:rPr sz="2800" b="1" spc="-5" dirty="0">
                <a:solidFill>
                  <a:srgbClr val="663300"/>
                </a:solidFill>
                <a:latin typeface="Times New Roman"/>
                <a:cs typeface="Times New Roman"/>
              </a:rPr>
              <a:t>{	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j=</a:t>
            </a:r>
            <a:r>
              <a:rPr sz="2800" b="1" spc="-8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00"/>
                </a:solidFill>
                <a:latin typeface="Times New Roman"/>
                <a:cs typeface="Times New Roman"/>
              </a:rPr>
              <a:t>p-&gt;adjvex;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7334" y="3120390"/>
            <a:ext cx="274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//j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为邻接顶点的序号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065" y="3496817"/>
            <a:ext cx="4959350" cy="1250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0" marR="5080" indent="-3556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if (ve[j]&lt;ve[k] + p-&gt;weight)  ve[j] = ve[k] +</a:t>
            </a:r>
            <a:r>
              <a:rPr sz="2800" b="1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p-&gt;weight;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5" dirty="0">
                <a:solidFill>
                  <a:srgbClr val="003366"/>
                </a:solidFill>
                <a:latin typeface="微软雅黑"/>
                <a:cs typeface="微软雅黑"/>
              </a:rPr>
              <a:t>更新顶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点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j</a:t>
            </a:r>
            <a:r>
              <a:rPr sz="2400" b="1" spc="5" dirty="0">
                <a:solidFill>
                  <a:srgbClr val="003366"/>
                </a:solidFill>
                <a:latin typeface="微软雅黑"/>
                <a:cs typeface="微软雅黑"/>
              </a:rPr>
              <a:t>的最早发生时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间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ve[j]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7461" y="4766564"/>
            <a:ext cx="329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p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指向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的下一个邻接点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9157" y="4716272"/>
            <a:ext cx="27368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p=</a:t>
            </a:r>
            <a:r>
              <a:rPr sz="28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p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-&gt;nex</a:t>
            </a:r>
            <a:r>
              <a:rPr sz="28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00" b="1" spc="-55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c;</a:t>
            </a:r>
            <a:endParaRPr sz="280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}//while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}//for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693" y="632282"/>
            <a:ext cx="7129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u="none" spc="-10" dirty="0">
                <a:solidFill>
                  <a:srgbClr val="000000"/>
                </a:solidFill>
                <a:latin typeface="宋体"/>
                <a:cs typeface="宋体"/>
              </a:rPr>
              <a:t>（按拓扑逆次序求每个事件的最迟</a:t>
            </a:r>
            <a:r>
              <a:rPr sz="2800" b="0" u="none" dirty="0">
                <a:solidFill>
                  <a:srgbClr val="000000"/>
                </a:solidFill>
                <a:latin typeface="宋体"/>
                <a:cs typeface="宋体"/>
              </a:rPr>
              <a:t>发</a:t>
            </a:r>
            <a:r>
              <a:rPr sz="2800" b="0" u="none" spc="-10" dirty="0">
                <a:solidFill>
                  <a:srgbClr val="000000"/>
                </a:solidFill>
                <a:latin typeface="宋体"/>
                <a:cs typeface="宋体"/>
              </a:rPr>
              <a:t>生时</a:t>
            </a:r>
            <a:r>
              <a:rPr sz="2800" b="0" u="none" dirty="0">
                <a:solidFill>
                  <a:srgbClr val="000000"/>
                </a:solidFill>
                <a:latin typeface="宋体"/>
                <a:cs typeface="宋体"/>
              </a:rPr>
              <a:t>间</a:t>
            </a:r>
            <a:r>
              <a:rPr sz="2800" b="0" u="none" spc="-5" dirty="0">
                <a:solidFill>
                  <a:srgbClr val="000000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161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391" y="1146810"/>
            <a:ext cx="75184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12950">
              <a:lnSpc>
                <a:spcPct val="100000"/>
              </a:lnSpc>
              <a:spcBef>
                <a:spcPts val="95"/>
              </a:spcBef>
              <a:tabLst>
                <a:tab pos="3491229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r(i=</a:t>
            </a:r>
            <a:r>
              <a:rPr sz="2800" b="1" dirty="0">
                <a:latin typeface="Times New Roman"/>
                <a:cs typeface="Times New Roman"/>
              </a:rPr>
              <a:t>0</a:t>
            </a:r>
            <a:r>
              <a:rPr sz="2800" b="1" spc="-5" dirty="0">
                <a:latin typeface="Times New Roman"/>
                <a:cs typeface="Times New Roman"/>
              </a:rPr>
              <a:t>;i</a:t>
            </a:r>
            <a:r>
              <a:rPr sz="2800" b="1" dirty="0">
                <a:latin typeface="Times New Roman"/>
                <a:cs typeface="Times New Roman"/>
              </a:rPr>
              <a:t>&lt;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;</a:t>
            </a:r>
            <a:r>
              <a:rPr sz="2800" b="1" spc="-5" dirty="0">
                <a:latin typeface="Times New Roman"/>
                <a:cs typeface="Times New Roman"/>
              </a:rPr>
              <a:t>i++)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vl[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]=</a:t>
            </a:r>
            <a:r>
              <a:rPr sz="2800" b="1" spc="5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e[</a:t>
            </a:r>
            <a:r>
              <a:rPr sz="2800" b="1" spc="3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-1</a:t>
            </a:r>
            <a:r>
              <a:rPr sz="2800" b="1" dirty="0">
                <a:latin typeface="Times New Roman"/>
                <a:cs typeface="Times New Roman"/>
              </a:rPr>
              <a:t>]</a:t>
            </a:r>
            <a:r>
              <a:rPr sz="2800" b="1" spc="-5" dirty="0">
                <a:latin typeface="Times New Roman"/>
                <a:cs typeface="Times New Roman"/>
              </a:rPr>
              <a:t>;  </a:t>
            </a:r>
            <a:r>
              <a:rPr sz="2800" b="1" dirty="0">
                <a:latin typeface="Times New Roman"/>
                <a:cs typeface="Times New Roman"/>
              </a:rPr>
              <a:t>for(i=n-1; </a:t>
            </a:r>
            <a:r>
              <a:rPr sz="2800" b="1" spc="-5" dirty="0">
                <a:latin typeface="Times New Roman"/>
                <a:cs typeface="Times New Roman"/>
              </a:rPr>
              <a:t>i&gt;=0;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i--)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45"/>
              </a:lnSpc>
              <a:spcBef>
                <a:spcPts val="35"/>
              </a:spcBef>
              <a:tabLst>
                <a:tab pos="330200" algn="l"/>
                <a:tab pos="203708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{	k=topo[i];	</a:t>
            </a:r>
            <a:r>
              <a:rPr sz="2800" b="1" dirty="0">
                <a:latin typeface="Times New Roman"/>
                <a:cs typeface="Times New Roman"/>
              </a:rPr>
              <a:t>//</a:t>
            </a:r>
            <a:r>
              <a:rPr sz="2800" b="1" dirty="0">
                <a:latin typeface="微软雅黑"/>
                <a:cs typeface="微软雅黑"/>
              </a:rPr>
              <a:t>取得拓扑序列中的顶点序</a:t>
            </a:r>
            <a:r>
              <a:rPr sz="2800" b="1" spc="20" dirty="0">
                <a:latin typeface="微软雅黑"/>
                <a:cs typeface="微软雅黑"/>
              </a:rPr>
              <a:t>号</a:t>
            </a:r>
            <a:r>
              <a:rPr sz="2800" b="1" spc="-5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  <a:p>
            <a:pPr marL="279400">
              <a:lnSpc>
                <a:spcPts val="3345"/>
              </a:lnSpc>
            </a:pP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G.vertices[k].firstarc;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//p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指向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的第一个邻接点</a:t>
            </a:r>
            <a:endParaRPr sz="2400">
              <a:latin typeface="微软雅黑"/>
              <a:cs typeface="微软雅黑"/>
            </a:endParaRPr>
          </a:p>
          <a:p>
            <a:pPr marL="2794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while(p!=NULL)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791" y="3280359"/>
            <a:ext cx="2489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734" algn="l"/>
              </a:tabLst>
            </a:pPr>
            <a:r>
              <a:rPr sz="2800" b="1" spc="-5" dirty="0">
                <a:solidFill>
                  <a:srgbClr val="663300"/>
                </a:solidFill>
                <a:latin typeface="Times New Roman"/>
                <a:cs typeface="Times New Roman"/>
              </a:rPr>
              <a:t>{	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j=</a:t>
            </a:r>
            <a:r>
              <a:rPr sz="2800" b="1" spc="-8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00"/>
                </a:solidFill>
                <a:latin typeface="Times New Roman"/>
                <a:cs typeface="Times New Roman"/>
              </a:rPr>
              <a:t>p-&gt;adjvex;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1558" y="3330651"/>
            <a:ext cx="2751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//j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为邻接顶点的序号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391" y="3707638"/>
            <a:ext cx="4758055" cy="1250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if (vl[k]&gt;vl[j] -</a:t>
            </a:r>
            <a:r>
              <a:rPr sz="2800" b="1" spc="2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p-&gt;weight)</a:t>
            </a:r>
            <a:endParaRPr sz="2800">
              <a:latin typeface="Times New Roman"/>
              <a:cs typeface="Times New Roman"/>
            </a:endParaRPr>
          </a:p>
          <a:p>
            <a:pPr marL="1066800" algn="ctr">
              <a:lnSpc>
                <a:spcPct val="100000"/>
              </a:lnSpc>
            </a:pP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vl[k] = </a:t>
            </a:r>
            <a:r>
              <a:rPr sz="2800" b="1" dirty="0">
                <a:solidFill>
                  <a:srgbClr val="990000"/>
                </a:solidFill>
                <a:latin typeface="Times New Roman"/>
                <a:cs typeface="Times New Roman"/>
              </a:rPr>
              <a:t>vl[j] 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-</a:t>
            </a:r>
            <a:r>
              <a:rPr sz="2800" b="1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p-&gt;weight;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更新顶点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的最迟发生时间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ve[j]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685" y="4976825"/>
            <a:ext cx="3293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//p</a:t>
            </a:r>
            <a:r>
              <a:rPr sz="2400" b="1" spc="5" dirty="0">
                <a:solidFill>
                  <a:srgbClr val="003366"/>
                </a:solidFill>
                <a:latin typeface="微软雅黑"/>
                <a:cs typeface="微软雅黑"/>
              </a:rPr>
              <a:t>指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向</a:t>
            </a: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k</a:t>
            </a:r>
            <a:r>
              <a:rPr sz="2400" b="1" spc="5" dirty="0">
                <a:solidFill>
                  <a:srgbClr val="003366"/>
                </a:solidFill>
                <a:latin typeface="微软雅黑"/>
                <a:cs typeface="微软雅黑"/>
              </a:rPr>
              <a:t>的下一个邻接点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00" y="4926533"/>
            <a:ext cx="795020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p=p-&gt;nextarc;</a:t>
            </a:r>
            <a:endParaRPr sz="28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Times New Roman"/>
                <a:cs typeface="Times New Roman"/>
              </a:rPr>
              <a:t>}//while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59079" algn="l"/>
                <a:tab pos="7936865" algn="l"/>
              </a:tabLst>
            </a:pPr>
            <a:r>
              <a:rPr sz="2800" b="1" u="sng" spc="-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}//for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5693" y="632282"/>
            <a:ext cx="535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u="none" spc="-10" dirty="0">
                <a:solidFill>
                  <a:srgbClr val="000000"/>
                </a:solidFill>
                <a:latin typeface="宋体"/>
                <a:cs typeface="宋体"/>
              </a:rPr>
              <a:t>（判断每一活动是否为关键活动）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6331537"/>
            <a:ext cx="196405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162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91" y="1148334"/>
            <a:ext cx="7553959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for(i=0;i&lt;n;i++)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2400" b="1" dirty="0">
                <a:latin typeface="Times New Roman"/>
                <a:cs typeface="Times New Roman"/>
              </a:rPr>
              <a:t>{//</a:t>
            </a:r>
            <a:r>
              <a:rPr sz="2400" b="1" spc="5" dirty="0">
                <a:solidFill>
                  <a:srgbClr val="003366"/>
                </a:solidFill>
                <a:latin typeface="微软雅黑"/>
                <a:cs typeface="微软雅黑"/>
              </a:rPr>
              <a:t>每次循环针</a:t>
            </a:r>
            <a:r>
              <a:rPr sz="2400" b="1" spc="585" dirty="0">
                <a:solidFill>
                  <a:srgbClr val="003366"/>
                </a:solidFill>
                <a:latin typeface="微软雅黑"/>
                <a:cs typeface="微软雅黑"/>
              </a:rPr>
              <a:t>对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vi</a:t>
            </a:r>
            <a:r>
              <a:rPr sz="2400" b="1" spc="5" dirty="0">
                <a:solidFill>
                  <a:srgbClr val="003366"/>
                </a:solidFill>
                <a:latin typeface="微软雅黑"/>
                <a:cs typeface="微软雅黑"/>
              </a:rPr>
              <a:t>为活动开始点的所有活动</a:t>
            </a:r>
            <a:endParaRPr sz="2400">
              <a:latin typeface="微软雅黑"/>
              <a:cs typeface="微软雅黑"/>
            </a:endParaRPr>
          </a:p>
          <a:p>
            <a:pPr marL="317500" marR="815340">
              <a:lnSpc>
                <a:spcPts val="2850"/>
              </a:lnSpc>
              <a:spcBef>
                <a:spcPts val="120"/>
              </a:spcBef>
            </a:pP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G.vertices[i].firstarc;</a:t>
            </a: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//p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指</a:t>
            </a:r>
            <a:r>
              <a:rPr sz="2400" b="1" spc="15" dirty="0">
                <a:solidFill>
                  <a:srgbClr val="003366"/>
                </a:solidFill>
                <a:latin typeface="微软雅黑"/>
                <a:cs typeface="微软雅黑"/>
              </a:rPr>
              <a:t>向</a:t>
            </a:r>
            <a:r>
              <a:rPr sz="24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i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的第一个邻接点 </a:t>
            </a:r>
            <a:r>
              <a:rPr sz="2400" b="1" spc="-5" dirty="0">
                <a:latin typeface="Times New Roman"/>
                <a:cs typeface="Times New Roman"/>
              </a:rPr>
              <a:t>while(p!=NULL)</a:t>
            </a:r>
            <a:endParaRPr sz="2400">
              <a:latin typeface="Times New Roman"/>
              <a:cs typeface="Times New Roman"/>
            </a:endParaRPr>
          </a:p>
          <a:p>
            <a:pPr marL="546100" marR="1329055" indent="-228600">
              <a:lnSpc>
                <a:spcPts val="2880"/>
              </a:lnSpc>
              <a:spcBef>
                <a:spcPts val="35"/>
              </a:spcBef>
              <a:tabLst>
                <a:tab pos="666115" algn="l"/>
                <a:tab pos="1758950" algn="l"/>
                <a:tab pos="2984500" algn="l"/>
              </a:tabLst>
            </a:pPr>
            <a:r>
              <a:rPr sz="2400" b="1" spc="-5" dirty="0">
                <a:solidFill>
                  <a:srgbClr val="663300"/>
                </a:solidFill>
                <a:latin typeface="Times New Roman"/>
                <a:cs typeface="Times New Roman"/>
              </a:rPr>
              <a:t>{		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j=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p-&gt;adjvex;	</a:t>
            </a: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//j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为邻接顶点的序号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e=ve</a:t>
            </a:r>
            <a:r>
              <a:rPr sz="24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[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4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]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;	</a:t>
            </a: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计算活动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&lt;vi,v</a:t>
            </a: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j</a:t>
            </a:r>
            <a:r>
              <a:rPr sz="24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&gt;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的最早开始时间</a:t>
            </a:r>
            <a:endParaRPr sz="2400">
              <a:latin typeface="微软雅黑"/>
              <a:cs typeface="微软雅黑"/>
            </a:endParaRPr>
          </a:p>
          <a:p>
            <a:pPr marL="622300">
              <a:lnSpc>
                <a:spcPts val="2785"/>
              </a:lnSpc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l=vl[j]-</a:t>
            </a:r>
            <a:r>
              <a:rPr sz="2400" b="1" spc="-3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p-&gt;weight;</a:t>
            </a:r>
            <a:r>
              <a:rPr sz="2400" b="1" spc="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5" dirty="0">
                <a:solidFill>
                  <a:srgbClr val="003366"/>
                </a:solidFill>
                <a:latin typeface="微软雅黑"/>
                <a:cs typeface="微软雅黑"/>
              </a:rPr>
              <a:t>计算活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动</a:t>
            </a: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&lt;vi,vj&gt;</a:t>
            </a:r>
            <a:r>
              <a:rPr sz="2400" b="1" spc="5" dirty="0">
                <a:solidFill>
                  <a:srgbClr val="003366"/>
                </a:solidFill>
                <a:latin typeface="微软雅黑"/>
                <a:cs typeface="微软雅黑"/>
              </a:rPr>
              <a:t>的最迟开始时间</a:t>
            </a:r>
            <a:endParaRPr sz="2400">
              <a:latin typeface="微软雅黑"/>
              <a:cs typeface="微软雅黑"/>
            </a:endParaRPr>
          </a:p>
          <a:p>
            <a:pPr marL="1003300" marR="670560" indent="-381635">
              <a:lnSpc>
                <a:spcPts val="2840"/>
              </a:lnSpc>
              <a:spcBef>
                <a:spcPts val="130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if(e==l) </a:t>
            </a: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// 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若 为 关 键 活 动 ， 则 输 </a:t>
            </a:r>
            <a:r>
              <a:rPr sz="2400" b="1" spc="15" dirty="0">
                <a:solidFill>
                  <a:srgbClr val="003366"/>
                </a:solidFill>
                <a:latin typeface="微软雅黑"/>
                <a:cs typeface="微软雅黑"/>
              </a:rPr>
              <a:t>出 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&lt;vi,vj&gt; 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cout&lt;&lt;G.vertices[i].data&lt;&lt;G.vertices[j].data;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2002" y="4445254"/>
            <a:ext cx="320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//</a:t>
            </a:r>
            <a:r>
              <a:rPr sz="24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p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指向</a:t>
            </a:r>
            <a:r>
              <a:rPr sz="24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i</a:t>
            </a:r>
            <a:r>
              <a:rPr sz="2400" b="1" spc="10" dirty="0">
                <a:solidFill>
                  <a:srgbClr val="003366"/>
                </a:solidFill>
                <a:latin typeface="微软雅黑"/>
                <a:cs typeface="微软雅黑"/>
              </a:rPr>
              <a:t>的下一个邻接点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191" y="4445254"/>
            <a:ext cx="2349500" cy="111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ts val="286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p=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-&gt;nexta</a:t>
            </a:r>
            <a:r>
              <a:rPr sz="2400" b="1" spc="-45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c;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60"/>
              </a:lnSpc>
            </a:pPr>
            <a:r>
              <a:rPr sz="2400" b="1" spc="-5" dirty="0">
                <a:latin typeface="Times New Roman"/>
                <a:cs typeface="Times New Roman"/>
              </a:rPr>
              <a:t>}//while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}//for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391" y="5538317"/>
            <a:ext cx="14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217" y="1370203"/>
            <a:ext cx="784288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5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400" b="1" spc="10" dirty="0">
                <a:latin typeface="微软雅黑"/>
                <a:cs typeface="微软雅黑"/>
              </a:rPr>
              <a:t>若有向图用邻接链表表</a:t>
            </a:r>
            <a:r>
              <a:rPr sz="2400" b="1" spc="15" dirty="0">
                <a:latin typeface="微软雅黑"/>
                <a:cs typeface="微软雅黑"/>
              </a:rPr>
              <a:t>示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查找每个顶点的邻接点所需 时间为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5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)</a:t>
            </a:r>
            <a:r>
              <a:rPr sz="2400" b="1" spc="10" dirty="0">
                <a:latin typeface="微软雅黑"/>
                <a:cs typeface="微软雅黑"/>
              </a:rPr>
              <a:t>，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10" dirty="0">
                <a:latin typeface="微软雅黑"/>
                <a:cs typeface="微软雅黑"/>
              </a:rPr>
              <a:t>为图中的</a:t>
            </a:r>
            <a:r>
              <a:rPr sz="2400" b="1" spc="15" dirty="0">
                <a:latin typeface="微软雅黑"/>
                <a:cs typeface="微软雅黑"/>
              </a:rPr>
              <a:t>边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spc="10" dirty="0">
                <a:latin typeface="微软雅黑"/>
                <a:cs typeface="微软雅黑"/>
              </a:rPr>
              <a:t>弧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10" dirty="0">
                <a:latin typeface="微软雅黑"/>
                <a:cs typeface="微软雅黑"/>
              </a:rPr>
              <a:t>数，算法的时间复杂</a:t>
            </a:r>
            <a:r>
              <a:rPr sz="2400" b="1" dirty="0">
                <a:latin typeface="微软雅黑"/>
                <a:cs typeface="微软雅黑"/>
              </a:rPr>
              <a:t>度为  </a:t>
            </a:r>
            <a:r>
              <a:rPr sz="2400" b="1" dirty="0">
                <a:latin typeface="Times New Roman"/>
                <a:cs typeface="Times New Roman"/>
              </a:rPr>
              <a:t>O(n+e)</a:t>
            </a:r>
            <a:endParaRPr sz="24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400" b="1" spc="10" dirty="0">
                <a:latin typeface="微软雅黑"/>
                <a:cs typeface="微软雅黑"/>
              </a:rPr>
              <a:t>关键路径可能不唯一；</a:t>
            </a:r>
            <a:endParaRPr sz="2400">
              <a:latin typeface="微软雅黑"/>
              <a:cs typeface="微软雅黑"/>
            </a:endParaRPr>
          </a:p>
          <a:p>
            <a:pPr marL="589915" indent="-577850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"/>
              <a:tabLst>
                <a:tab pos="589915" algn="l"/>
                <a:tab pos="590550" algn="l"/>
              </a:tabLst>
            </a:pPr>
            <a:r>
              <a:rPr sz="2400" b="1" spc="5" dirty="0">
                <a:latin typeface="微软雅黑"/>
                <a:cs typeface="微软雅黑"/>
              </a:rPr>
              <a:t>影响</a:t>
            </a:r>
            <a:r>
              <a:rPr sz="2400" b="1" spc="10" dirty="0">
                <a:latin typeface="微软雅黑"/>
                <a:cs typeface="微软雅黑"/>
              </a:rPr>
              <a:t>关键路径的因素是多方面的，关键活动的速度提</a:t>
            </a:r>
            <a:endParaRPr sz="2400">
              <a:latin typeface="微软雅黑"/>
              <a:cs typeface="微软雅黑"/>
            </a:endParaRPr>
          </a:p>
          <a:p>
            <a:pPr marL="481965">
              <a:lnSpc>
                <a:spcPct val="100000"/>
              </a:lnSpc>
              <a:spcBef>
                <a:spcPts val="1440"/>
              </a:spcBef>
            </a:pPr>
            <a:r>
              <a:rPr sz="2400" b="1" spc="10" dirty="0">
                <a:latin typeface="微软雅黑"/>
                <a:cs typeface="微软雅黑"/>
              </a:rPr>
              <a:t>高是有限的。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6331668"/>
            <a:ext cx="184213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163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087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  <a:tabLst>
                <a:tab pos="8004175" algn="l"/>
              </a:tabLst>
            </a:pPr>
            <a:r>
              <a:rPr dirty="0"/>
              <a:t> </a:t>
            </a:r>
            <a:r>
              <a:rPr spc="-295" dirty="0"/>
              <a:t> </a:t>
            </a:r>
            <a:r>
              <a:rPr spc="10" dirty="0">
                <a:latin typeface="微软雅黑"/>
                <a:cs typeface="微软雅黑"/>
              </a:rPr>
              <a:t>算法分</a:t>
            </a:r>
            <a:r>
              <a:rPr spc="15" dirty="0">
                <a:latin typeface="微软雅黑"/>
                <a:cs typeface="微软雅黑"/>
              </a:rPr>
              <a:t>析</a:t>
            </a:r>
            <a:r>
              <a:rPr dirty="0"/>
              <a:t>:	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68" y="447294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latin typeface="Microsoft JhengHei"/>
                <a:cs typeface="Microsoft JhengHei"/>
              </a:rPr>
              <a:t>考研真题选讲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331668"/>
            <a:ext cx="184213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164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40" y="1383919"/>
            <a:ext cx="755523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【</a:t>
            </a:r>
            <a:r>
              <a:rPr sz="2400" b="1" spc="-275" dirty="0">
                <a:latin typeface="微软雅黑"/>
                <a:cs typeface="微软雅黑"/>
              </a:rPr>
              <a:t>2011</a:t>
            </a:r>
            <a:r>
              <a:rPr sz="2400" b="1" spc="10" dirty="0">
                <a:latin typeface="微软雅黑"/>
                <a:cs typeface="微软雅黑"/>
              </a:rPr>
              <a:t>年计算联考真题</a:t>
            </a:r>
            <a:r>
              <a:rPr sz="2400" b="1" dirty="0">
                <a:latin typeface="微软雅黑"/>
                <a:cs typeface="微软雅黑"/>
              </a:rPr>
              <a:t>】</a:t>
            </a:r>
            <a:endParaRPr sz="2400" dirty="0">
              <a:latin typeface="微软雅黑"/>
              <a:cs typeface="微软雅黑"/>
            </a:endParaRPr>
          </a:p>
          <a:p>
            <a:pPr marL="12700" marR="2016760">
              <a:lnSpc>
                <a:spcPts val="2790"/>
              </a:lnSpc>
              <a:spcBef>
                <a:spcPts val="265"/>
              </a:spcBef>
            </a:pPr>
            <a:r>
              <a:rPr sz="3600" b="1" spc="15" baseline="2314" dirty="0">
                <a:latin typeface="微软雅黑"/>
                <a:cs typeface="微软雅黑"/>
              </a:rPr>
              <a:t>下列关于图的叙述中，正确的是</a:t>
            </a:r>
            <a:r>
              <a:rPr sz="3600" b="1" baseline="2314" dirty="0">
                <a:latin typeface="微软雅黑"/>
                <a:cs typeface="微软雅黑"/>
              </a:rPr>
              <a:t>（</a:t>
            </a:r>
            <a:r>
              <a:rPr sz="3600" b="1" spc="-44" baseline="2314" dirty="0">
                <a:latin typeface="微软雅黑"/>
                <a:cs typeface="微软雅黑"/>
              </a:rPr>
              <a:t> </a:t>
            </a:r>
            <a:r>
              <a:rPr sz="2400" b="1" spc="-420" dirty="0">
                <a:solidFill>
                  <a:srgbClr val="CC3300"/>
                </a:solidFill>
                <a:latin typeface="微软雅黑"/>
                <a:cs typeface="微软雅黑"/>
              </a:rPr>
              <a:t>C</a:t>
            </a:r>
            <a:r>
              <a:rPr sz="2400" b="1" spc="-245" dirty="0">
                <a:solidFill>
                  <a:srgbClr val="CC3300"/>
                </a:solidFill>
                <a:latin typeface="微软雅黑"/>
                <a:cs typeface="微软雅黑"/>
              </a:rPr>
              <a:t> </a:t>
            </a:r>
            <a:r>
              <a:rPr sz="3600" b="1" spc="15" baseline="2314" dirty="0">
                <a:latin typeface="微软雅黑"/>
                <a:cs typeface="微软雅黑"/>
              </a:rPr>
              <a:t>）。 </a:t>
            </a:r>
            <a:r>
              <a:rPr sz="2400" b="1" spc="459" dirty="0">
                <a:latin typeface="微软雅黑"/>
                <a:cs typeface="微软雅黑"/>
              </a:rPr>
              <a:t>I.</a:t>
            </a:r>
            <a:r>
              <a:rPr sz="2400" b="1" spc="10" dirty="0">
                <a:latin typeface="微软雅黑"/>
                <a:cs typeface="微软雅黑"/>
              </a:rPr>
              <a:t>回路是简单路径</a:t>
            </a:r>
            <a:endParaRPr sz="2400" dirty="0">
              <a:latin typeface="微软雅黑"/>
              <a:cs typeface="微软雅黑"/>
            </a:endParaRPr>
          </a:p>
          <a:p>
            <a:pPr marL="12700" marR="791845">
              <a:lnSpc>
                <a:spcPts val="2880"/>
              </a:lnSpc>
              <a:spcBef>
                <a:spcPts val="10"/>
              </a:spcBef>
            </a:pPr>
            <a:r>
              <a:rPr sz="2400" b="1" spc="440" dirty="0">
                <a:latin typeface="微软雅黑"/>
                <a:cs typeface="微软雅黑"/>
              </a:rPr>
              <a:t>II.</a:t>
            </a:r>
            <a:r>
              <a:rPr sz="2400" b="1" spc="10" dirty="0">
                <a:latin typeface="微软雅黑"/>
                <a:cs typeface="微软雅黑"/>
              </a:rPr>
              <a:t>存储稀疏图，用邻接矩阵与邻接表更省空间 </a:t>
            </a:r>
            <a:r>
              <a:rPr sz="2400" b="1" spc="430" dirty="0">
                <a:latin typeface="微软雅黑"/>
                <a:cs typeface="微软雅黑"/>
              </a:rPr>
              <a:t>III.</a:t>
            </a:r>
            <a:r>
              <a:rPr sz="2400" b="1" spc="10" dirty="0">
                <a:latin typeface="微软雅黑"/>
                <a:cs typeface="微软雅黑"/>
              </a:rPr>
              <a:t>若有向图中存在拓扑序列，则该图不存在回路</a:t>
            </a:r>
            <a:endParaRPr sz="2400" dirty="0">
              <a:latin typeface="微软雅黑"/>
              <a:cs typeface="微软雅黑"/>
            </a:endParaRPr>
          </a:p>
          <a:p>
            <a:pPr algn="ctr">
              <a:lnSpc>
                <a:spcPts val="2785"/>
              </a:lnSpc>
              <a:tabLst>
                <a:tab pos="1536065" algn="l"/>
                <a:tab pos="3996054" algn="l"/>
                <a:tab pos="5840730" algn="l"/>
              </a:tabLst>
            </a:pPr>
            <a:r>
              <a:rPr sz="2400" b="1" spc="-595" dirty="0">
                <a:latin typeface="微软雅黑"/>
                <a:cs typeface="微软雅黑"/>
              </a:rPr>
              <a:t>A</a:t>
            </a:r>
            <a:r>
              <a:rPr sz="2400" b="1" spc="10" dirty="0">
                <a:latin typeface="微软雅黑"/>
                <a:cs typeface="微软雅黑"/>
              </a:rPr>
              <a:t>．仅</a:t>
            </a:r>
            <a:r>
              <a:rPr sz="2400" b="1" spc="400" dirty="0">
                <a:latin typeface="微软雅黑"/>
                <a:cs typeface="微软雅黑"/>
              </a:rPr>
              <a:t>I</a:t>
            </a:r>
            <a:r>
              <a:rPr sz="2400" b="1" spc="390" dirty="0">
                <a:latin typeface="微软雅黑"/>
                <a:cs typeface="微软雅黑"/>
              </a:rPr>
              <a:t>I</a:t>
            </a:r>
            <a:r>
              <a:rPr sz="2400" b="1" dirty="0">
                <a:latin typeface="微软雅黑"/>
                <a:cs typeface="微软雅黑"/>
              </a:rPr>
              <a:t>	</a:t>
            </a:r>
            <a:r>
              <a:rPr sz="2400" b="1" spc="-434" dirty="0">
                <a:latin typeface="微软雅黑"/>
                <a:cs typeface="微软雅黑"/>
              </a:rPr>
              <a:t>B</a:t>
            </a:r>
            <a:r>
              <a:rPr sz="2400" b="1" spc="10" dirty="0">
                <a:latin typeface="微软雅黑"/>
                <a:cs typeface="微软雅黑"/>
              </a:rPr>
              <a:t>．仅</a:t>
            </a:r>
            <a:r>
              <a:rPr sz="2400" b="1" spc="400" dirty="0">
                <a:latin typeface="微软雅黑"/>
                <a:cs typeface="微软雅黑"/>
              </a:rPr>
              <a:t>I</a:t>
            </a:r>
            <a:r>
              <a:rPr sz="2400" b="1" spc="10" dirty="0">
                <a:latin typeface="微软雅黑"/>
                <a:cs typeface="微软雅黑"/>
              </a:rPr>
              <a:t>、</a:t>
            </a:r>
            <a:r>
              <a:rPr sz="2400" b="1" spc="400" dirty="0">
                <a:latin typeface="微软雅黑"/>
                <a:cs typeface="微软雅黑"/>
              </a:rPr>
              <a:t>I</a:t>
            </a:r>
            <a:r>
              <a:rPr sz="2400" b="1" spc="390" dirty="0">
                <a:latin typeface="微软雅黑"/>
                <a:cs typeface="微软雅黑"/>
              </a:rPr>
              <a:t>I</a:t>
            </a:r>
            <a:r>
              <a:rPr sz="2400" b="1" dirty="0">
                <a:latin typeface="微软雅黑"/>
                <a:cs typeface="微软雅黑"/>
              </a:rPr>
              <a:t>	</a:t>
            </a:r>
            <a:r>
              <a:rPr sz="2400" b="1" spc="-409" dirty="0">
                <a:latin typeface="微软雅黑"/>
                <a:cs typeface="微软雅黑"/>
              </a:rPr>
              <a:t>C</a:t>
            </a:r>
            <a:r>
              <a:rPr sz="2400" b="1" spc="10" dirty="0">
                <a:latin typeface="微软雅黑"/>
                <a:cs typeface="微软雅黑"/>
              </a:rPr>
              <a:t>．仅</a:t>
            </a:r>
            <a:r>
              <a:rPr sz="2400" b="1" spc="400" dirty="0">
                <a:latin typeface="微软雅黑"/>
                <a:cs typeface="微软雅黑"/>
              </a:rPr>
              <a:t>II</a:t>
            </a:r>
            <a:r>
              <a:rPr sz="2400" b="1" spc="390" dirty="0">
                <a:latin typeface="微软雅黑"/>
                <a:cs typeface="微软雅黑"/>
              </a:rPr>
              <a:t>I</a:t>
            </a:r>
            <a:r>
              <a:rPr sz="2400" b="1" dirty="0">
                <a:latin typeface="微软雅黑"/>
                <a:cs typeface="微软雅黑"/>
              </a:rPr>
              <a:t>	</a:t>
            </a:r>
            <a:r>
              <a:rPr sz="2400" b="1" spc="-690" dirty="0">
                <a:latin typeface="微软雅黑"/>
                <a:cs typeface="微软雅黑"/>
              </a:rPr>
              <a:t>D</a:t>
            </a:r>
            <a:r>
              <a:rPr sz="2400" b="1" spc="10" dirty="0">
                <a:latin typeface="微软雅黑"/>
                <a:cs typeface="微软雅黑"/>
              </a:rPr>
              <a:t>．仅</a:t>
            </a:r>
            <a:r>
              <a:rPr sz="2400" b="1" spc="400" dirty="0">
                <a:latin typeface="微软雅黑"/>
                <a:cs typeface="微软雅黑"/>
              </a:rPr>
              <a:t>I</a:t>
            </a:r>
            <a:r>
              <a:rPr sz="2400" b="1" spc="10" dirty="0">
                <a:latin typeface="微软雅黑"/>
                <a:cs typeface="微软雅黑"/>
              </a:rPr>
              <a:t>、</a:t>
            </a:r>
            <a:r>
              <a:rPr sz="2400" b="1" spc="400" dirty="0">
                <a:latin typeface="微软雅黑"/>
                <a:cs typeface="微软雅黑"/>
              </a:rPr>
              <a:t>III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spc="10" dirty="0">
                <a:latin typeface="微软雅黑"/>
                <a:cs typeface="微软雅黑"/>
              </a:rPr>
              <a:t>【</a:t>
            </a:r>
            <a:r>
              <a:rPr sz="2400" b="1" spc="-275" dirty="0">
                <a:latin typeface="微软雅黑"/>
                <a:cs typeface="微软雅黑"/>
              </a:rPr>
              <a:t>2009</a:t>
            </a:r>
            <a:r>
              <a:rPr sz="2400" b="1" spc="10" dirty="0">
                <a:latin typeface="微软雅黑"/>
                <a:cs typeface="微软雅黑"/>
              </a:rPr>
              <a:t>年计算联考真题</a:t>
            </a:r>
            <a:r>
              <a:rPr sz="2400" b="1" dirty="0">
                <a:latin typeface="微软雅黑"/>
                <a:cs typeface="微软雅黑"/>
              </a:rPr>
              <a:t>】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spc="5" dirty="0">
                <a:latin typeface="微软雅黑"/>
                <a:cs typeface="微软雅黑"/>
              </a:rPr>
              <a:t>下列关于无向连通图特性的叙述中，正确的是</a:t>
            </a:r>
            <a:r>
              <a:rPr sz="2400" b="1" dirty="0">
                <a:latin typeface="微软雅黑"/>
                <a:cs typeface="微软雅黑"/>
              </a:rPr>
              <a:t>（</a:t>
            </a:r>
            <a:r>
              <a:rPr sz="2400" b="1" spc="-175" dirty="0">
                <a:latin typeface="微软雅黑"/>
                <a:cs typeface="微软雅黑"/>
              </a:rPr>
              <a:t> </a:t>
            </a:r>
            <a:r>
              <a:rPr sz="3600" b="1" spc="-907" baseline="2314" dirty="0">
                <a:solidFill>
                  <a:srgbClr val="CC3300"/>
                </a:solidFill>
                <a:latin typeface="微软雅黑"/>
                <a:cs typeface="微软雅黑"/>
              </a:rPr>
              <a:t>A</a:t>
            </a:r>
            <a:r>
              <a:rPr sz="3600" b="1" spc="-862" baseline="2314" dirty="0">
                <a:solidFill>
                  <a:srgbClr val="CC3300"/>
                </a:solidFill>
                <a:latin typeface="微软雅黑"/>
                <a:cs typeface="微软雅黑"/>
              </a:rPr>
              <a:t> </a:t>
            </a:r>
            <a:r>
              <a:rPr sz="2400" b="1" spc="5" dirty="0">
                <a:latin typeface="微软雅黑"/>
                <a:cs typeface="微软雅黑"/>
              </a:rPr>
              <a:t>）。</a:t>
            </a:r>
            <a:endParaRPr sz="2400" dirty="0">
              <a:latin typeface="微软雅黑"/>
              <a:cs typeface="微软雅黑"/>
            </a:endParaRPr>
          </a:p>
          <a:p>
            <a:pPr marL="12700" marR="3547110">
              <a:lnSpc>
                <a:spcPct val="100000"/>
              </a:lnSpc>
              <a:buSzPct val="95833"/>
              <a:buAutoNum type="romanUcPeriod"/>
              <a:tabLst>
                <a:tab pos="320675" algn="l"/>
              </a:tabLst>
            </a:pPr>
            <a:r>
              <a:rPr sz="2400" b="1" spc="10" dirty="0">
                <a:latin typeface="微软雅黑"/>
                <a:cs typeface="微软雅黑"/>
              </a:rPr>
              <a:t>所有顶点的度数之和是偶数  </a:t>
            </a:r>
            <a:r>
              <a:rPr sz="2400" b="1" spc="440" dirty="0">
                <a:latin typeface="微软雅黑"/>
                <a:cs typeface="微软雅黑"/>
              </a:rPr>
              <a:t>II.</a:t>
            </a:r>
            <a:r>
              <a:rPr sz="2400" b="1" spc="10" dirty="0">
                <a:latin typeface="微软雅黑"/>
                <a:cs typeface="微软雅黑"/>
              </a:rPr>
              <a:t>边数大于顶点个数</a:t>
            </a:r>
            <a:r>
              <a:rPr sz="2400" b="1" spc="-5" dirty="0">
                <a:latin typeface="微软雅黑"/>
                <a:cs typeface="微软雅黑"/>
              </a:rPr>
              <a:t>减</a:t>
            </a:r>
            <a:r>
              <a:rPr sz="2400" b="1" spc="-285" dirty="0">
                <a:latin typeface="微软雅黑"/>
                <a:cs typeface="微软雅黑"/>
              </a:rPr>
              <a:t>1  </a:t>
            </a:r>
            <a:r>
              <a:rPr sz="2400" b="1" spc="430" dirty="0">
                <a:latin typeface="微软雅黑"/>
                <a:cs typeface="微软雅黑"/>
              </a:rPr>
              <a:t>III.</a:t>
            </a:r>
            <a:r>
              <a:rPr sz="2400" b="1" spc="10" dirty="0">
                <a:latin typeface="微软雅黑"/>
                <a:cs typeface="微软雅黑"/>
              </a:rPr>
              <a:t>至少有一个顶点的度为</a:t>
            </a:r>
            <a:r>
              <a:rPr sz="2400" b="1" spc="-285" dirty="0">
                <a:latin typeface="微软雅黑"/>
                <a:cs typeface="微软雅黑"/>
              </a:rPr>
              <a:t>1</a:t>
            </a:r>
            <a:endParaRPr sz="24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tabLst>
                <a:tab pos="1688464" algn="l"/>
                <a:tab pos="3994785" algn="l"/>
                <a:tab pos="5838825" algn="l"/>
              </a:tabLst>
            </a:pPr>
            <a:r>
              <a:rPr sz="2400" b="1" spc="-295" dirty="0">
                <a:latin typeface="微软雅黑"/>
                <a:cs typeface="微软雅黑"/>
              </a:rPr>
              <a:t>A．</a:t>
            </a:r>
            <a:r>
              <a:rPr sz="2400" b="1" spc="10" dirty="0">
                <a:latin typeface="微软雅黑"/>
                <a:cs typeface="微软雅黑"/>
              </a:rPr>
              <a:t>只</a:t>
            </a:r>
            <a:r>
              <a:rPr sz="2400" b="1" spc="5" dirty="0">
                <a:latin typeface="微软雅黑"/>
                <a:cs typeface="微软雅黑"/>
              </a:rPr>
              <a:t>有</a:t>
            </a:r>
            <a:r>
              <a:rPr sz="2400" b="1" spc="395" dirty="0">
                <a:latin typeface="微软雅黑"/>
                <a:cs typeface="微软雅黑"/>
              </a:rPr>
              <a:t>I	</a:t>
            </a:r>
            <a:r>
              <a:rPr sz="2400" b="1" spc="-215" dirty="0">
                <a:latin typeface="微软雅黑"/>
                <a:cs typeface="微软雅黑"/>
              </a:rPr>
              <a:t>B．</a:t>
            </a:r>
            <a:r>
              <a:rPr sz="2400" b="1" spc="5" dirty="0">
                <a:latin typeface="微软雅黑"/>
                <a:cs typeface="微软雅黑"/>
              </a:rPr>
              <a:t>只</a:t>
            </a:r>
            <a:r>
              <a:rPr sz="2400" b="1" spc="10" dirty="0">
                <a:latin typeface="微软雅黑"/>
                <a:cs typeface="微软雅黑"/>
              </a:rPr>
              <a:t>有</a:t>
            </a:r>
            <a:r>
              <a:rPr sz="2400" b="1" spc="400" dirty="0">
                <a:latin typeface="微软雅黑"/>
                <a:cs typeface="微软雅黑"/>
              </a:rPr>
              <a:t>II	</a:t>
            </a:r>
            <a:r>
              <a:rPr sz="2400" b="1" dirty="0">
                <a:latin typeface="微软雅黑"/>
                <a:cs typeface="微软雅黑"/>
              </a:rPr>
              <a:t>C．I</a:t>
            </a:r>
            <a:r>
              <a:rPr sz="2400" b="1" spc="5" dirty="0">
                <a:latin typeface="微软雅黑"/>
                <a:cs typeface="微软雅黑"/>
              </a:rPr>
              <a:t>和</a:t>
            </a:r>
            <a:r>
              <a:rPr sz="2400" b="1" spc="400" dirty="0">
                <a:latin typeface="微软雅黑"/>
                <a:cs typeface="微软雅黑"/>
              </a:rPr>
              <a:t>II	</a:t>
            </a:r>
            <a:r>
              <a:rPr sz="2400" b="1" spc="-95" dirty="0">
                <a:latin typeface="微软雅黑"/>
                <a:cs typeface="微软雅黑"/>
              </a:rPr>
              <a:t>D．I</a:t>
            </a:r>
            <a:r>
              <a:rPr sz="2400" b="1" spc="5" dirty="0">
                <a:latin typeface="微软雅黑"/>
                <a:cs typeface="微软雅黑"/>
              </a:rPr>
              <a:t>和</a:t>
            </a:r>
            <a:r>
              <a:rPr sz="2400" b="1" spc="405" dirty="0">
                <a:latin typeface="微软雅黑"/>
                <a:cs typeface="微软雅黑"/>
              </a:rPr>
              <a:t>III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68" y="447294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latin typeface="Microsoft JhengHei"/>
                <a:cs typeface="Microsoft JhengHei"/>
              </a:rPr>
              <a:t>考研真题选讲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7482" y="467664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10" dirty="0">
                <a:latin typeface="微软雅黑"/>
                <a:cs typeface="微软雅黑"/>
              </a:rPr>
              <a:t>A=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464" y="5773623"/>
            <a:ext cx="1564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95" dirty="0">
                <a:latin typeface="微软雅黑"/>
                <a:cs typeface="微软雅黑"/>
              </a:rPr>
              <a:t>A</a:t>
            </a:r>
            <a:r>
              <a:rPr sz="2400" b="1" spc="10" dirty="0">
                <a:latin typeface="微软雅黑"/>
                <a:cs typeface="微软雅黑"/>
              </a:rPr>
              <a:t>．</a:t>
            </a:r>
            <a:r>
              <a:rPr sz="2400" b="1" spc="70" dirty="0">
                <a:latin typeface="微软雅黑"/>
                <a:cs typeface="微软雅黑"/>
              </a:rPr>
              <a:t>1,2,1,2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3807" y="5773623"/>
            <a:ext cx="1563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微软雅黑"/>
                <a:cs typeface="微软雅黑"/>
              </a:rPr>
              <a:t>B．2,2,1,1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1778" y="5773623"/>
            <a:ext cx="1563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5" dirty="0">
                <a:latin typeface="微软雅黑"/>
                <a:cs typeface="微软雅黑"/>
              </a:rPr>
              <a:t>C</a:t>
            </a:r>
            <a:r>
              <a:rPr sz="2400" b="1" spc="5" dirty="0">
                <a:latin typeface="微软雅黑"/>
                <a:cs typeface="微软雅黑"/>
              </a:rPr>
              <a:t>．</a:t>
            </a:r>
            <a:r>
              <a:rPr sz="2400" b="1" spc="70" dirty="0">
                <a:latin typeface="微软雅黑"/>
                <a:cs typeface="微软雅黑"/>
              </a:rPr>
              <a:t>3,4,2,3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3043" y="5773623"/>
            <a:ext cx="1563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90" dirty="0">
                <a:latin typeface="微软雅黑"/>
                <a:cs typeface="微软雅黑"/>
              </a:rPr>
              <a:t>D</a:t>
            </a:r>
            <a:r>
              <a:rPr sz="2400" b="1" spc="5" dirty="0">
                <a:latin typeface="微软雅黑"/>
                <a:cs typeface="微软雅黑"/>
              </a:rPr>
              <a:t>．</a:t>
            </a:r>
            <a:r>
              <a:rPr sz="2400" b="1" spc="70" dirty="0">
                <a:latin typeface="微软雅黑"/>
                <a:cs typeface="微软雅黑"/>
              </a:rPr>
              <a:t>4,4,2,2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540" y="1383919"/>
            <a:ext cx="8153400" cy="339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【</a:t>
            </a:r>
            <a:r>
              <a:rPr sz="2400" b="1" spc="-275" dirty="0">
                <a:latin typeface="微软雅黑"/>
                <a:cs typeface="微软雅黑"/>
              </a:rPr>
              <a:t>2010</a:t>
            </a:r>
            <a:r>
              <a:rPr sz="2400" b="1" spc="10" dirty="0">
                <a:latin typeface="微软雅黑"/>
                <a:cs typeface="微软雅黑"/>
              </a:rPr>
              <a:t>年计算联考真题</a:t>
            </a:r>
            <a:r>
              <a:rPr sz="2400" b="1" dirty="0">
                <a:latin typeface="微软雅黑"/>
                <a:cs typeface="微软雅黑"/>
              </a:rPr>
              <a:t>】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10" dirty="0">
                <a:latin typeface="微软雅黑"/>
                <a:cs typeface="微软雅黑"/>
              </a:rPr>
              <a:t>若无向图</a:t>
            </a:r>
            <a:r>
              <a:rPr sz="2400" b="1" spc="-120" dirty="0">
                <a:latin typeface="微软雅黑"/>
                <a:cs typeface="微软雅黑"/>
              </a:rPr>
              <a:t>G=(V,E)</a:t>
            </a:r>
            <a:r>
              <a:rPr sz="2400" b="1" spc="10" dirty="0">
                <a:latin typeface="微软雅黑"/>
                <a:cs typeface="微软雅黑"/>
              </a:rPr>
              <a:t>中含</a:t>
            </a:r>
            <a:r>
              <a:rPr sz="2400" b="1" spc="5" dirty="0">
                <a:latin typeface="微软雅黑"/>
                <a:cs typeface="微软雅黑"/>
              </a:rPr>
              <a:t>有</a:t>
            </a:r>
            <a:r>
              <a:rPr sz="2400" b="1" spc="-275" dirty="0">
                <a:latin typeface="微软雅黑"/>
                <a:cs typeface="微软雅黑"/>
              </a:rPr>
              <a:t>7</a:t>
            </a:r>
            <a:r>
              <a:rPr sz="2400" b="1" spc="10" dirty="0">
                <a:latin typeface="微软雅黑"/>
                <a:cs typeface="微软雅黑"/>
              </a:rPr>
              <a:t>个顶点，要保证</a:t>
            </a:r>
            <a:r>
              <a:rPr sz="2400" b="1" spc="15" dirty="0">
                <a:latin typeface="微软雅黑"/>
                <a:cs typeface="微软雅黑"/>
              </a:rPr>
              <a:t>图</a:t>
            </a:r>
            <a:r>
              <a:rPr sz="2400" b="1" spc="-630" dirty="0">
                <a:latin typeface="微软雅黑"/>
                <a:cs typeface="微软雅黑"/>
              </a:rPr>
              <a:t>G</a:t>
            </a:r>
            <a:r>
              <a:rPr sz="2400" b="1" spc="10" dirty="0">
                <a:latin typeface="微软雅黑"/>
                <a:cs typeface="微软雅黑"/>
              </a:rPr>
              <a:t>在任何情况下都 是连通的，则需要的边数最少是</a:t>
            </a:r>
            <a:r>
              <a:rPr sz="2400" b="1" dirty="0">
                <a:latin typeface="微软雅黑"/>
                <a:cs typeface="微软雅黑"/>
              </a:rPr>
              <a:t>（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3600" b="1" spc="-622" baseline="1157" dirty="0">
                <a:solidFill>
                  <a:srgbClr val="CC3300"/>
                </a:solidFill>
                <a:latin typeface="微软雅黑"/>
                <a:cs typeface="微软雅黑"/>
              </a:rPr>
              <a:t>C</a:t>
            </a:r>
            <a:r>
              <a:rPr sz="3600" b="1" spc="-315" baseline="1157" dirty="0">
                <a:solidFill>
                  <a:srgbClr val="CC3300"/>
                </a:solidFill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）。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1088390" algn="l"/>
                <a:tab pos="2781935" algn="l"/>
                <a:tab pos="4165600" algn="l"/>
              </a:tabLst>
            </a:pPr>
            <a:r>
              <a:rPr sz="2400" b="1" spc="-290" dirty="0">
                <a:latin typeface="微软雅黑"/>
                <a:cs typeface="微软雅黑"/>
              </a:rPr>
              <a:t>A．6	</a:t>
            </a:r>
            <a:r>
              <a:rPr sz="2400" b="1" spc="-245" dirty="0">
                <a:latin typeface="微软雅黑"/>
                <a:cs typeface="微软雅黑"/>
              </a:rPr>
              <a:t>B．15	</a:t>
            </a:r>
            <a:r>
              <a:rPr sz="2400" b="1" spc="-240" dirty="0">
                <a:latin typeface="微软雅黑"/>
                <a:cs typeface="微软雅黑"/>
              </a:rPr>
              <a:t>C．16	</a:t>
            </a:r>
            <a:r>
              <a:rPr sz="2400" b="1" spc="-305" dirty="0">
                <a:latin typeface="微软雅黑"/>
                <a:cs typeface="微软雅黑"/>
              </a:rPr>
              <a:t>D．21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spc="10" dirty="0">
                <a:latin typeface="微软雅黑"/>
                <a:cs typeface="微软雅黑"/>
              </a:rPr>
              <a:t>【</a:t>
            </a:r>
            <a:r>
              <a:rPr sz="2400" b="1" spc="-275" dirty="0">
                <a:latin typeface="微软雅黑"/>
                <a:cs typeface="微软雅黑"/>
              </a:rPr>
              <a:t>2013</a:t>
            </a:r>
            <a:r>
              <a:rPr sz="2400" b="1" spc="10" dirty="0">
                <a:latin typeface="微软雅黑"/>
                <a:cs typeface="微软雅黑"/>
              </a:rPr>
              <a:t>年计算联考真题</a:t>
            </a:r>
            <a:r>
              <a:rPr sz="2400" b="1" dirty="0">
                <a:latin typeface="微软雅黑"/>
                <a:cs typeface="微软雅黑"/>
              </a:rPr>
              <a:t>】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ts val="2860"/>
              </a:lnSpc>
              <a:spcBef>
                <a:spcPts val="70"/>
              </a:spcBef>
            </a:pPr>
            <a:r>
              <a:rPr sz="3600" b="1" spc="15" baseline="1157" dirty="0">
                <a:latin typeface="微软雅黑"/>
                <a:cs typeface="微软雅黑"/>
              </a:rPr>
              <a:t>设图的邻接矩阵</a:t>
            </a:r>
            <a:r>
              <a:rPr sz="3600" b="1" spc="-892" baseline="1157" dirty="0">
                <a:latin typeface="微软雅黑"/>
                <a:cs typeface="微软雅黑"/>
              </a:rPr>
              <a:t>A</a:t>
            </a:r>
            <a:r>
              <a:rPr sz="3600" b="1" spc="15" baseline="1157" dirty="0">
                <a:latin typeface="微软雅黑"/>
                <a:cs typeface="微软雅黑"/>
              </a:rPr>
              <a:t>如下所示，各点的度依次</a:t>
            </a:r>
            <a:r>
              <a:rPr sz="3600" b="1" spc="-15" baseline="1157" dirty="0">
                <a:latin typeface="微软雅黑"/>
                <a:cs typeface="微软雅黑"/>
              </a:rPr>
              <a:t>是</a:t>
            </a:r>
            <a:r>
              <a:rPr sz="3600" b="1" baseline="1157" dirty="0">
                <a:latin typeface="微软雅黑"/>
                <a:cs typeface="微软雅黑"/>
              </a:rPr>
              <a:t>（</a:t>
            </a:r>
            <a:r>
              <a:rPr sz="3600" b="1" spc="509" baseline="1157" dirty="0">
                <a:latin typeface="微软雅黑"/>
                <a:cs typeface="微软雅黑"/>
              </a:rPr>
              <a:t> </a:t>
            </a:r>
            <a:r>
              <a:rPr sz="2400" b="1" spc="-114" dirty="0">
                <a:solidFill>
                  <a:srgbClr val="CC3300"/>
                </a:solidFill>
                <a:latin typeface="微软雅黑"/>
                <a:cs typeface="微软雅黑"/>
              </a:rPr>
              <a:t>C</a:t>
            </a:r>
            <a:r>
              <a:rPr sz="3600" b="1" spc="-172" baseline="1157" dirty="0">
                <a:latin typeface="微软雅黑"/>
                <a:cs typeface="微软雅黑"/>
              </a:rPr>
              <a:t>）</a:t>
            </a:r>
            <a:r>
              <a:rPr sz="3600" b="1" spc="15" baseline="1157" dirty="0">
                <a:latin typeface="微软雅黑"/>
                <a:cs typeface="微软雅黑"/>
              </a:rPr>
              <a:t>。</a:t>
            </a:r>
            <a:endParaRPr sz="3600" baseline="1157" dirty="0">
              <a:latin typeface="微软雅黑"/>
              <a:cs typeface="微软雅黑"/>
            </a:endParaRPr>
          </a:p>
          <a:p>
            <a:pPr marL="2605405">
              <a:lnSpc>
                <a:spcPts val="2860"/>
              </a:lnSpc>
            </a:pPr>
            <a:r>
              <a:rPr sz="2400" b="1" spc="360" dirty="0">
                <a:latin typeface="微软雅黑"/>
                <a:cs typeface="微软雅黑"/>
              </a:rPr>
              <a:t>0  1  0</a:t>
            </a:r>
            <a:r>
              <a:rPr sz="2400" b="1" spc="254" dirty="0">
                <a:latin typeface="微软雅黑"/>
                <a:cs typeface="微软雅黑"/>
              </a:rPr>
              <a:t> </a:t>
            </a:r>
            <a:r>
              <a:rPr sz="2400" b="1" spc="360" dirty="0">
                <a:latin typeface="微软雅黑"/>
                <a:cs typeface="微软雅黑"/>
              </a:rPr>
              <a:t>1  </a:t>
            </a:r>
            <a:endParaRPr sz="2400" dirty="0">
              <a:latin typeface="微软雅黑"/>
              <a:cs typeface="微软雅黑"/>
            </a:endParaRPr>
          </a:p>
          <a:p>
            <a:pPr marL="2605405">
              <a:lnSpc>
                <a:spcPct val="100000"/>
              </a:lnSpc>
              <a:spcBef>
                <a:spcPts val="575"/>
              </a:spcBef>
            </a:pPr>
            <a:r>
              <a:rPr sz="2400" b="1" spc="265" dirty="0">
                <a:latin typeface="微软雅黑"/>
                <a:cs typeface="微软雅黑"/>
              </a:rPr>
              <a:t>0  0  1</a:t>
            </a:r>
            <a:r>
              <a:rPr sz="2400" b="1" spc="385" dirty="0">
                <a:latin typeface="微软雅黑"/>
                <a:cs typeface="微软雅黑"/>
              </a:rPr>
              <a:t> </a:t>
            </a:r>
            <a:r>
              <a:rPr sz="2400" b="1" spc="265" dirty="0">
                <a:latin typeface="微软雅黑"/>
                <a:cs typeface="微软雅黑"/>
              </a:rPr>
              <a:t>1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1829" y="4753479"/>
            <a:ext cx="1868170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265" dirty="0">
                <a:latin typeface="微软雅黑"/>
                <a:cs typeface="微软雅黑"/>
              </a:rPr>
              <a:t>0  1  0</a:t>
            </a:r>
            <a:r>
              <a:rPr sz="2400" b="1" spc="385" dirty="0">
                <a:latin typeface="微软雅黑"/>
                <a:cs typeface="微软雅黑"/>
              </a:rPr>
              <a:t> </a:t>
            </a:r>
            <a:r>
              <a:rPr sz="2400" b="1" spc="265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b="1" spc="-280" dirty="0">
                <a:latin typeface="微软雅黑"/>
                <a:cs typeface="微软雅黑"/>
              </a:rPr>
              <a:t>1	</a:t>
            </a:r>
            <a:r>
              <a:rPr sz="2400" b="1" spc="360" dirty="0">
                <a:latin typeface="微软雅黑"/>
                <a:cs typeface="微软雅黑"/>
              </a:rPr>
              <a:t>0  0</a:t>
            </a:r>
            <a:r>
              <a:rPr sz="2400" b="1" spc="625" dirty="0">
                <a:latin typeface="微软雅黑"/>
                <a:cs typeface="微软雅黑"/>
              </a:rPr>
              <a:t> </a:t>
            </a:r>
            <a:r>
              <a:rPr sz="2400" b="1" spc="360" dirty="0">
                <a:latin typeface="微软雅黑"/>
                <a:cs typeface="微软雅黑"/>
              </a:rPr>
              <a:t>0  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7614" y="4034790"/>
            <a:ext cx="125095" cy="1691639"/>
          </a:xfrm>
          <a:custGeom>
            <a:avLst/>
            <a:gdLst/>
            <a:ahLst/>
            <a:cxnLst/>
            <a:rect l="l" t="t" r="r" b="b"/>
            <a:pathLst>
              <a:path w="125094" h="1691639">
                <a:moveTo>
                  <a:pt x="124968" y="1691639"/>
                </a:moveTo>
                <a:lnTo>
                  <a:pt x="85490" y="1684131"/>
                </a:lnTo>
                <a:lnTo>
                  <a:pt x="51188" y="1663221"/>
                </a:lnTo>
                <a:lnTo>
                  <a:pt x="24127" y="1631333"/>
                </a:lnTo>
                <a:lnTo>
                  <a:pt x="6376" y="1590891"/>
                </a:lnTo>
                <a:lnTo>
                  <a:pt x="0" y="1544319"/>
                </a:lnTo>
                <a:lnTo>
                  <a:pt x="0" y="147319"/>
                </a:lnTo>
                <a:lnTo>
                  <a:pt x="6376" y="100738"/>
                </a:lnTo>
                <a:lnTo>
                  <a:pt x="24127" y="60295"/>
                </a:lnTo>
                <a:lnTo>
                  <a:pt x="51188" y="28411"/>
                </a:lnTo>
                <a:lnTo>
                  <a:pt x="85490" y="7506"/>
                </a:lnTo>
                <a:lnTo>
                  <a:pt x="1249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9773" y="3970782"/>
            <a:ext cx="66040" cy="1740535"/>
          </a:xfrm>
          <a:custGeom>
            <a:avLst/>
            <a:gdLst/>
            <a:ahLst/>
            <a:cxnLst/>
            <a:rect l="l" t="t" r="r" b="b"/>
            <a:pathLst>
              <a:path w="66039" h="1740535">
                <a:moveTo>
                  <a:pt x="0" y="0"/>
                </a:moveTo>
                <a:lnTo>
                  <a:pt x="25509" y="12080"/>
                </a:lnTo>
                <a:lnTo>
                  <a:pt x="46339" y="45021"/>
                </a:lnTo>
                <a:lnTo>
                  <a:pt x="60382" y="93868"/>
                </a:lnTo>
                <a:lnTo>
                  <a:pt x="65532" y="153670"/>
                </a:lnTo>
                <a:lnTo>
                  <a:pt x="65532" y="1586738"/>
                </a:lnTo>
                <a:lnTo>
                  <a:pt x="60382" y="1646549"/>
                </a:lnTo>
                <a:lnTo>
                  <a:pt x="46339" y="1695396"/>
                </a:lnTo>
                <a:lnTo>
                  <a:pt x="25509" y="1728330"/>
                </a:lnTo>
                <a:lnTo>
                  <a:pt x="0" y="1740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2140" y="6331668"/>
            <a:ext cx="1696085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Verdana"/>
                <a:cs typeface="Verdana"/>
              </a:rPr>
              <a:t>165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68" y="447294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latin typeface="Microsoft JhengHei"/>
                <a:cs typeface="Microsoft JhengHei"/>
              </a:rPr>
              <a:t>考研真题选讲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1224737"/>
            <a:ext cx="830453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【</a:t>
            </a:r>
            <a:r>
              <a:rPr sz="2400" b="1" spc="-270" dirty="0">
                <a:latin typeface="微软雅黑"/>
                <a:cs typeface="微软雅黑"/>
              </a:rPr>
              <a:t>2017</a:t>
            </a:r>
            <a:r>
              <a:rPr sz="2400" b="1" spc="5" dirty="0">
                <a:latin typeface="微软雅黑"/>
                <a:cs typeface="微软雅黑"/>
              </a:rPr>
              <a:t>年计算联考真</a:t>
            </a:r>
            <a:r>
              <a:rPr sz="2400" b="1" spc="10" dirty="0">
                <a:latin typeface="微软雅黑"/>
                <a:cs typeface="微软雅黑"/>
              </a:rPr>
              <a:t>题</a:t>
            </a:r>
            <a:r>
              <a:rPr sz="2400" b="1" dirty="0">
                <a:latin typeface="微软雅黑"/>
                <a:cs typeface="微软雅黑"/>
              </a:rPr>
              <a:t>】</a:t>
            </a:r>
            <a:endParaRPr sz="2400" dirty="0">
              <a:latin typeface="微软雅黑"/>
              <a:cs typeface="微软雅黑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</a:pPr>
            <a:r>
              <a:rPr sz="2400" b="1" spc="10" dirty="0">
                <a:latin typeface="微软雅黑"/>
                <a:cs typeface="微软雅黑"/>
              </a:rPr>
              <a:t>已知无向</a:t>
            </a:r>
            <a:r>
              <a:rPr sz="2400" b="1" dirty="0">
                <a:latin typeface="微软雅黑"/>
                <a:cs typeface="微软雅黑"/>
              </a:rPr>
              <a:t>图</a:t>
            </a:r>
            <a:r>
              <a:rPr sz="2400" b="1" spc="-630" dirty="0">
                <a:latin typeface="微软雅黑"/>
                <a:cs typeface="微软雅黑"/>
              </a:rPr>
              <a:t>G</a:t>
            </a:r>
            <a:r>
              <a:rPr sz="2400" b="1" spc="10" dirty="0">
                <a:latin typeface="微软雅黑"/>
                <a:cs typeface="微软雅黑"/>
              </a:rPr>
              <a:t>含</a:t>
            </a:r>
            <a:r>
              <a:rPr sz="2400" b="1" spc="15" dirty="0">
                <a:latin typeface="微软雅黑"/>
                <a:cs typeface="微软雅黑"/>
              </a:rPr>
              <a:t>有</a:t>
            </a:r>
            <a:r>
              <a:rPr sz="2400" b="1" spc="-275" dirty="0">
                <a:latin typeface="微软雅黑"/>
                <a:cs typeface="微软雅黑"/>
              </a:rPr>
              <a:t>16</a:t>
            </a:r>
            <a:r>
              <a:rPr sz="2400" b="1" spc="10" dirty="0">
                <a:latin typeface="微软雅黑"/>
                <a:cs typeface="微软雅黑"/>
              </a:rPr>
              <a:t>条边，其中度为</a:t>
            </a:r>
            <a:r>
              <a:rPr sz="2400" b="1" spc="-275" dirty="0">
                <a:latin typeface="微软雅黑"/>
                <a:cs typeface="微软雅黑"/>
              </a:rPr>
              <a:t>4</a:t>
            </a:r>
            <a:r>
              <a:rPr sz="2400" b="1" spc="10" dirty="0">
                <a:latin typeface="微软雅黑"/>
                <a:cs typeface="微软雅黑"/>
              </a:rPr>
              <a:t>的顶点个数</a:t>
            </a:r>
            <a:r>
              <a:rPr sz="2400" b="1" spc="15" dirty="0">
                <a:latin typeface="微软雅黑"/>
                <a:cs typeface="微软雅黑"/>
              </a:rPr>
              <a:t>为</a:t>
            </a:r>
            <a:r>
              <a:rPr sz="2400" b="1" spc="-275" dirty="0">
                <a:latin typeface="微软雅黑"/>
                <a:cs typeface="微软雅黑"/>
              </a:rPr>
              <a:t>3</a:t>
            </a:r>
            <a:r>
              <a:rPr sz="2400" b="1" spc="10" dirty="0">
                <a:latin typeface="微软雅黑"/>
                <a:cs typeface="微软雅黑"/>
              </a:rPr>
              <a:t>，度为</a:t>
            </a:r>
            <a:r>
              <a:rPr sz="2400" b="1" spc="-275" dirty="0">
                <a:latin typeface="微软雅黑"/>
                <a:cs typeface="微软雅黑"/>
              </a:rPr>
              <a:t>3</a:t>
            </a:r>
            <a:r>
              <a:rPr sz="2400" b="1" dirty="0">
                <a:latin typeface="微软雅黑"/>
                <a:cs typeface="微软雅黑"/>
              </a:rPr>
              <a:t>的 </a:t>
            </a:r>
            <a:r>
              <a:rPr sz="2400" b="1" spc="10" dirty="0">
                <a:latin typeface="微软雅黑"/>
                <a:cs typeface="微软雅黑"/>
              </a:rPr>
              <a:t>顶点个数</a:t>
            </a:r>
            <a:r>
              <a:rPr sz="2400" b="1" dirty="0">
                <a:latin typeface="微软雅黑"/>
                <a:cs typeface="微软雅黑"/>
              </a:rPr>
              <a:t>为</a:t>
            </a:r>
            <a:r>
              <a:rPr sz="2400" b="1" spc="-275" dirty="0">
                <a:latin typeface="微软雅黑"/>
                <a:cs typeface="微软雅黑"/>
              </a:rPr>
              <a:t>4</a:t>
            </a:r>
            <a:r>
              <a:rPr sz="2400" b="1" spc="10" dirty="0">
                <a:latin typeface="微软雅黑"/>
                <a:cs typeface="微软雅黑"/>
              </a:rPr>
              <a:t>，其他顶点的度均小</a:t>
            </a:r>
            <a:r>
              <a:rPr sz="2400" b="1" spc="15" dirty="0">
                <a:latin typeface="微软雅黑"/>
                <a:cs typeface="微软雅黑"/>
              </a:rPr>
              <a:t>于</a:t>
            </a:r>
            <a:r>
              <a:rPr sz="2400" b="1" spc="125" dirty="0">
                <a:latin typeface="微软雅黑"/>
                <a:cs typeface="微软雅黑"/>
              </a:rPr>
              <a:t>3.</a:t>
            </a:r>
            <a:r>
              <a:rPr sz="2400" b="1" spc="10" dirty="0">
                <a:latin typeface="微软雅黑"/>
                <a:cs typeface="微软雅黑"/>
              </a:rPr>
              <a:t>图</a:t>
            </a:r>
            <a:r>
              <a:rPr sz="2400" b="1" spc="-630" dirty="0">
                <a:latin typeface="微软雅黑"/>
                <a:cs typeface="微软雅黑"/>
              </a:rPr>
              <a:t>G</a:t>
            </a:r>
            <a:r>
              <a:rPr sz="2400" b="1" spc="10" dirty="0">
                <a:latin typeface="微软雅黑"/>
                <a:cs typeface="微软雅黑"/>
              </a:rPr>
              <a:t>所含的顶点个数至少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ts val="2860"/>
              </a:lnSpc>
              <a:spcBef>
                <a:spcPts val="40"/>
              </a:spcBef>
            </a:pPr>
            <a:r>
              <a:rPr sz="3600" b="1" spc="15" baseline="1157" dirty="0">
                <a:latin typeface="微软雅黑"/>
                <a:cs typeface="微软雅黑"/>
              </a:rPr>
              <a:t>是</a:t>
            </a:r>
            <a:r>
              <a:rPr sz="3600" b="1" baseline="1157" dirty="0">
                <a:latin typeface="微软雅黑"/>
                <a:cs typeface="微软雅黑"/>
              </a:rPr>
              <a:t>（</a:t>
            </a:r>
            <a:r>
              <a:rPr sz="3600" b="1" spc="-22" baseline="1157" dirty="0">
                <a:latin typeface="微软雅黑"/>
                <a:cs typeface="微软雅黑"/>
              </a:rPr>
              <a:t> </a:t>
            </a:r>
            <a:r>
              <a:rPr sz="2400" b="1" spc="-445" dirty="0">
                <a:solidFill>
                  <a:srgbClr val="CC3300"/>
                </a:solidFill>
                <a:latin typeface="微软雅黑"/>
                <a:cs typeface="微软雅黑"/>
              </a:rPr>
              <a:t>B</a:t>
            </a:r>
            <a:r>
              <a:rPr sz="2400" b="1" spc="-185" dirty="0">
                <a:solidFill>
                  <a:srgbClr val="CC3300"/>
                </a:solidFill>
                <a:latin typeface="微软雅黑"/>
                <a:cs typeface="微软雅黑"/>
              </a:rPr>
              <a:t> </a:t>
            </a:r>
            <a:r>
              <a:rPr sz="3600" b="1" spc="15" baseline="1157" dirty="0">
                <a:latin typeface="微软雅黑"/>
                <a:cs typeface="微软雅黑"/>
              </a:rPr>
              <a:t>）。</a:t>
            </a:r>
            <a:endParaRPr sz="3600" baseline="1157" dirty="0">
              <a:latin typeface="微软雅黑"/>
              <a:cs typeface="微软雅黑"/>
            </a:endParaRPr>
          </a:p>
          <a:p>
            <a:pPr marL="12700">
              <a:lnSpc>
                <a:spcPts val="2860"/>
              </a:lnSpc>
              <a:tabLst>
                <a:tab pos="1858010" algn="l"/>
                <a:tab pos="3551554" algn="l"/>
                <a:tab pos="4935855" algn="l"/>
              </a:tabLst>
            </a:pPr>
            <a:r>
              <a:rPr sz="2400" b="1" spc="-285" dirty="0">
                <a:latin typeface="微软雅黑"/>
                <a:cs typeface="微软雅黑"/>
              </a:rPr>
              <a:t>A．10	</a:t>
            </a:r>
            <a:r>
              <a:rPr sz="2400" b="1" spc="-245" dirty="0">
                <a:latin typeface="微软雅黑"/>
                <a:cs typeface="微软雅黑"/>
              </a:rPr>
              <a:t>B．11	</a:t>
            </a:r>
            <a:r>
              <a:rPr sz="2400" b="1" spc="-235" dirty="0">
                <a:latin typeface="微软雅黑"/>
                <a:cs typeface="微软雅黑"/>
              </a:rPr>
              <a:t>C．13	</a:t>
            </a:r>
            <a:r>
              <a:rPr sz="2400" b="1" spc="-305" dirty="0">
                <a:latin typeface="微软雅黑"/>
                <a:cs typeface="微软雅黑"/>
              </a:rPr>
              <a:t>D．15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spc="10" dirty="0">
                <a:latin typeface="微软雅黑"/>
                <a:cs typeface="微软雅黑"/>
              </a:rPr>
              <a:t>【</a:t>
            </a:r>
            <a:r>
              <a:rPr sz="2400" b="1" spc="-275" dirty="0">
                <a:latin typeface="微软雅黑"/>
                <a:cs typeface="微软雅黑"/>
              </a:rPr>
              <a:t>2013</a:t>
            </a:r>
            <a:r>
              <a:rPr sz="2400" b="1" spc="10" dirty="0">
                <a:latin typeface="微软雅黑"/>
                <a:cs typeface="微软雅黑"/>
              </a:rPr>
              <a:t>年计算联考真</a:t>
            </a:r>
            <a:r>
              <a:rPr sz="2400" b="1" spc="15" dirty="0">
                <a:latin typeface="微软雅黑"/>
                <a:cs typeface="微软雅黑"/>
              </a:rPr>
              <a:t>题</a:t>
            </a:r>
            <a:r>
              <a:rPr sz="2400" b="1" dirty="0">
                <a:latin typeface="微软雅黑"/>
                <a:cs typeface="微软雅黑"/>
              </a:rPr>
              <a:t>】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spc="10" dirty="0">
                <a:latin typeface="微软雅黑"/>
                <a:cs typeface="微软雅黑"/>
              </a:rPr>
              <a:t>若对如下无向图进行遍历，则下列选项中，不是广度优先遍历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3785996"/>
            <a:ext cx="29489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序列的是</a:t>
            </a:r>
            <a:r>
              <a:rPr sz="2400" b="1" dirty="0">
                <a:latin typeface="微软雅黑"/>
                <a:cs typeface="微软雅黑"/>
              </a:rPr>
              <a:t>（</a:t>
            </a:r>
            <a:r>
              <a:rPr sz="2400" b="1" spc="-180" dirty="0">
                <a:latin typeface="微软雅黑"/>
                <a:cs typeface="微软雅黑"/>
              </a:rPr>
              <a:t> </a:t>
            </a:r>
            <a:r>
              <a:rPr sz="3600" b="1" spc="-1050" baseline="1157" dirty="0">
                <a:solidFill>
                  <a:srgbClr val="CC3300"/>
                </a:solidFill>
                <a:latin typeface="微软雅黑"/>
                <a:cs typeface="微软雅黑"/>
              </a:rPr>
              <a:t>D</a:t>
            </a:r>
            <a:r>
              <a:rPr sz="3600" b="1" spc="-1042" baseline="1157" dirty="0">
                <a:solidFill>
                  <a:srgbClr val="CC3300"/>
                </a:solidFill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）。 </a:t>
            </a:r>
            <a:r>
              <a:rPr sz="2400" b="1" spc="-595" dirty="0">
                <a:latin typeface="微软雅黑"/>
                <a:cs typeface="微软雅黑"/>
              </a:rPr>
              <a:t>A</a:t>
            </a:r>
            <a:r>
              <a:rPr sz="2400" b="1" spc="5" dirty="0">
                <a:latin typeface="微软雅黑"/>
                <a:cs typeface="微软雅黑"/>
              </a:rPr>
              <a:t>．</a:t>
            </a:r>
            <a:r>
              <a:rPr sz="2400" b="1" spc="135" dirty="0">
                <a:latin typeface="微软雅黑"/>
                <a:cs typeface="微软雅黑"/>
              </a:rPr>
              <a:t>h,c,a,b,d,e,g,f</a:t>
            </a:r>
            <a:endParaRPr sz="2400">
              <a:latin typeface="微软雅黑"/>
              <a:cs typeface="微软雅黑"/>
            </a:endParaRPr>
          </a:p>
          <a:p>
            <a:pPr marL="626745" indent="-461009">
              <a:lnSpc>
                <a:spcPct val="100000"/>
              </a:lnSpc>
              <a:buSzPct val="95833"/>
              <a:buAutoNum type="alphaUcPeriod" startAt="2"/>
              <a:tabLst>
                <a:tab pos="627380" algn="l"/>
              </a:tabLst>
            </a:pPr>
            <a:r>
              <a:rPr sz="2400" b="1" spc="130" dirty="0">
                <a:latin typeface="微软雅黑"/>
                <a:cs typeface="微软雅黑"/>
              </a:rPr>
              <a:t>e,a,f,g,b,h,c,d</a:t>
            </a:r>
            <a:endParaRPr sz="2400">
              <a:latin typeface="微软雅黑"/>
              <a:cs typeface="微软雅黑"/>
            </a:endParaRPr>
          </a:p>
          <a:p>
            <a:pPr marL="626745" indent="-461009">
              <a:lnSpc>
                <a:spcPct val="100000"/>
              </a:lnSpc>
              <a:buSzPct val="95833"/>
              <a:buAutoNum type="alphaUcPeriod" startAt="2"/>
              <a:tabLst>
                <a:tab pos="627380" algn="l"/>
              </a:tabLst>
            </a:pPr>
            <a:r>
              <a:rPr sz="2400" b="1" spc="130" dirty="0">
                <a:latin typeface="微软雅黑"/>
                <a:cs typeface="微软雅黑"/>
              </a:rPr>
              <a:t>d,b,c,a,h,e,f,g</a:t>
            </a:r>
            <a:endParaRPr sz="2400">
              <a:latin typeface="微软雅黑"/>
              <a:cs typeface="微软雅黑"/>
            </a:endParaRPr>
          </a:p>
          <a:p>
            <a:pPr marL="626745" indent="-461009">
              <a:lnSpc>
                <a:spcPct val="100000"/>
              </a:lnSpc>
              <a:buSzPct val="95833"/>
              <a:buAutoNum type="alphaUcPeriod" startAt="2"/>
              <a:tabLst>
                <a:tab pos="627380" algn="l"/>
              </a:tabLst>
            </a:pPr>
            <a:r>
              <a:rPr sz="2400" b="1" spc="130" dirty="0">
                <a:latin typeface="微软雅黑"/>
                <a:cs typeface="微软雅黑"/>
              </a:rPr>
              <a:t>a,b,c,d,h,e,f,g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E99622B-1954-4D01-BD8C-D47B0BBCF383}"/>
              </a:ext>
            </a:extLst>
          </p:cNvPr>
          <p:cNvGrpSpPr/>
          <p:nvPr/>
        </p:nvGrpSpPr>
        <p:grpSpPr>
          <a:xfrm>
            <a:off x="4059935" y="3860291"/>
            <a:ext cx="4162172" cy="2205609"/>
            <a:chOff x="4059935" y="3860291"/>
            <a:chExt cx="4162172" cy="2205609"/>
          </a:xfrm>
        </p:grpSpPr>
        <p:sp>
          <p:nvSpPr>
            <p:cNvPr id="8" name="object 8"/>
            <p:cNvSpPr/>
            <p:nvPr/>
          </p:nvSpPr>
          <p:spPr>
            <a:xfrm>
              <a:off x="6085332" y="3860291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3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2" y="361187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4" y="180593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85332" y="3860291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0" y="180593"/>
                  </a:move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2" y="0"/>
                  </a:ln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4" y="180593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2" y="361187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217411" y="3909441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40" dirty="0">
                  <a:latin typeface="微软雅黑"/>
                  <a:cs typeface="微软雅黑"/>
                </a:rPr>
                <a:t>a</a:t>
              </a:r>
              <a:endParaRPr sz="1800">
                <a:latin typeface="微软雅黑"/>
                <a:cs typeface="微软雅黑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776215" y="4634484"/>
              <a:ext cx="361315" cy="360045"/>
            </a:xfrm>
            <a:custGeom>
              <a:avLst/>
              <a:gdLst/>
              <a:ahLst/>
              <a:cxnLst/>
              <a:rect l="l" t="t" r="r" b="b"/>
              <a:pathLst>
                <a:path w="361314" h="360045">
                  <a:moveTo>
                    <a:pt x="180594" y="0"/>
                  </a:moveTo>
                  <a:lnTo>
                    <a:pt x="132600" y="6424"/>
                  </a:lnTo>
                  <a:lnTo>
                    <a:pt x="89464" y="24553"/>
                  </a:lnTo>
                  <a:lnTo>
                    <a:pt x="52911" y="52673"/>
                  </a:lnTo>
                  <a:lnTo>
                    <a:pt x="24666" y="89069"/>
                  </a:lnTo>
                  <a:lnTo>
                    <a:pt x="6454" y="132027"/>
                  </a:lnTo>
                  <a:lnTo>
                    <a:pt x="0" y="179831"/>
                  </a:lnTo>
                  <a:lnTo>
                    <a:pt x="6454" y="227636"/>
                  </a:lnTo>
                  <a:lnTo>
                    <a:pt x="24666" y="270594"/>
                  </a:lnTo>
                  <a:lnTo>
                    <a:pt x="52911" y="306990"/>
                  </a:lnTo>
                  <a:lnTo>
                    <a:pt x="89464" y="335110"/>
                  </a:lnTo>
                  <a:lnTo>
                    <a:pt x="132600" y="353239"/>
                  </a:lnTo>
                  <a:lnTo>
                    <a:pt x="180594" y="359663"/>
                  </a:lnTo>
                  <a:lnTo>
                    <a:pt x="228587" y="353239"/>
                  </a:lnTo>
                  <a:lnTo>
                    <a:pt x="271723" y="335110"/>
                  </a:lnTo>
                  <a:lnTo>
                    <a:pt x="308276" y="306990"/>
                  </a:lnTo>
                  <a:lnTo>
                    <a:pt x="336521" y="270594"/>
                  </a:lnTo>
                  <a:lnTo>
                    <a:pt x="354733" y="227636"/>
                  </a:lnTo>
                  <a:lnTo>
                    <a:pt x="361188" y="179831"/>
                  </a:lnTo>
                  <a:lnTo>
                    <a:pt x="354733" y="132027"/>
                  </a:lnTo>
                  <a:lnTo>
                    <a:pt x="336521" y="89069"/>
                  </a:lnTo>
                  <a:lnTo>
                    <a:pt x="308276" y="52673"/>
                  </a:lnTo>
                  <a:lnTo>
                    <a:pt x="271723" y="24553"/>
                  </a:lnTo>
                  <a:lnTo>
                    <a:pt x="228587" y="6424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76215" y="4634484"/>
              <a:ext cx="361315" cy="360045"/>
            </a:xfrm>
            <a:custGeom>
              <a:avLst/>
              <a:gdLst/>
              <a:ahLst/>
              <a:cxnLst/>
              <a:rect l="l" t="t" r="r" b="b"/>
              <a:pathLst>
                <a:path w="361314" h="360045">
                  <a:moveTo>
                    <a:pt x="0" y="179831"/>
                  </a:moveTo>
                  <a:lnTo>
                    <a:pt x="6454" y="132027"/>
                  </a:lnTo>
                  <a:lnTo>
                    <a:pt x="24666" y="89069"/>
                  </a:lnTo>
                  <a:lnTo>
                    <a:pt x="52911" y="52673"/>
                  </a:lnTo>
                  <a:lnTo>
                    <a:pt x="89464" y="24553"/>
                  </a:lnTo>
                  <a:lnTo>
                    <a:pt x="132600" y="6424"/>
                  </a:lnTo>
                  <a:lnTo>
                    <a:pt x="180594" y="0"/>
                  </a:lnTo>
                  <a:lnTo>
                    <a:pt x="228587" y="6424"/>
                  </a:lnTo>
                  <a:lnTo>
                    <a:pt x="271723" y="24553"/>
                  </a:lnTo>
                  <a:lnTo>
                    <a:pt x="308276" y="52673"/>
                  </a:lnTo>
                  <a:lnTo>
                    <a:pt x="336521" y="89069"/>
                  </a:lnTo>
                  <a:lnTo>
                    <a:pt x="354733" y="132027"/>
                  </a:lnTo>
                  <a:lnTo>
                    <a:pt x="361188" y="179831"/>
                  </a:lnTo>
                  <a:lnTo>
                    <a:pt x="354733" y="227636"/>
                  </a:lnTo>
                  <a:lnTo>
                    <a:pt x="336521" y="270594"/>
                  </a:lnTo>
                  <a:lnTo>
                    <a:pt x="308276" y="306990"/>
                  </a:lnTo>
                  <a:lnTo>
                    <a:pt x="271723" y="335110"/>
                  </a:lnTo>
                  <a:lnTo>
                    <a:pt x="228587" y="353239"/>
                  </a:lnTo>
                  <a:lnTo>
                    <a:pt x="180594" y="359663"/>
                  </a:lnTo>
                  <a:lnTo>
                    <a:pt x="132600" y="353239"/>
                  </a:lnTo>
                  <a:lnTo>
                    <a:pt x="89464" y="335110"/>
                  </a:lnTo>
                  <a:lnTo>
                    <a:pt x="52911" y="306990"/>
                  </a:lnTo>
                  <a:lnTo>
                    <a:pt x="24666" y="270594"/>
                  </a:lnTo>
                  <a:lnTo>
                    <a:pt x="6454" y="227636"/>
                  </a:lnTo>
                  <a:lnTo>
                    <a:pt x="0" y="1798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909184" y="4682744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300" dirty="0">
                  <a:latin typeface="微软雅黑"/>
                  <a:cs typeface="微软雅黑"/>
                </a:rPr>
                <a:t>b</a:t>
              </a:r>
              <a:endParaRPr sz="1800">
                <a:latin typeface="微软雅黑"/>
                <a:cs typeface="微软雅黑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287768" y="4489703"/>
              <a:ext cx="361315" cy="360045"/>
            </a:xfrm>
            <a:custGeom>
              <a:avLst/>
              <a:gdLst/>
              <a:ahLst/>
              <a:cxnLst/>
              <a:rect l="l" t="t" r="r" b="b"/>
              <a:pathLst>
                <a:path w="361315" h="360045">
                  <a:moveTo>
                    <a:pt x="180594" y="0"/>
                  </a:moveTo>
                  <a:lnTo>
                    <a:pt x="132600" y="6424"/>
                  </a:lnTo>
                  <a:lnTo>
                    <a:pt x="89464" y="24553"/>
                  </a:lnTo>
                  <a:lnTo>
                    <a:pt x="52911" y="52673"/>
                  </a:lnTo>
                  <a:lnTo>
                    <a:pt x="24666" y="89069"/>
                  </a:lnTo>
                  <a:lnTo>
                    <a:pt x="6454" y="132027"/>
                  </a:lnTo>
                  <a:lnTo>
                    <a:pt x="0" y="179832"/>
                  </a:lnTo>
                  <a:lnTo>
                    <a:pt x="6454" y="227636"/>
                  </a:lnTo>
                  <a:lnTo>
                    <a:pt x="24666" y="270594"/>
                  </a:lnTo>
                  <a:lnTo>
                    <a:pt x="52911" y="306990"/>
                  </a:lnTo>
                  <a:lnTo>
                    <a:pt x="89464" y="335110"/>
                  </a:lnTo>
                  <a:lnTo>
                    <a:pt x="132600" y="353239"/>
                  </a:lnTo>
                  <a:lnTo>
                    <a:pt x="180594" y="359664"/>
                  </a:lnTo>
                  <a:lnTo>
                    <a:pt x="228587" y="353239"/>
                  </a:lnTo>
                  <a:lnTo>
                    <a:pt x="271723" y="335110"/>
                  </a:lnTo>
                  <a:lnTo>
                    <a:pt x="308276" y="306990"/>
                  </a:lnTo>
                  <a:lnTo>
                    <a:pt x="336521" y="270594"/>
                  </a:lnTo>
                  <a:lnTo>
                    <a:pt x="354733" y="227636"/>
                  </a:lnTo>
                  <a:lnTo>
                    <a:pt x="361188" y="179832"/>
                  </a:lnTo>
                  <a:lnTo>
                    <a:pt x="354733" y="132027"/>
                  </a:lnTo>
                  <a:lnTo>
                    <a:pt x="336521" y="89069"/>
                  </a:lnTo>
                  <a:lnTo>
                    <a:pt x="308276" y="52673"/>
                  </a:lnTo>
                  <a:lnTo>
                    <a:pt x="271723" y="24553"/>
                  </a:lnTo>
                  <a:lnTo>
                    <a:pt x="228587" y="6424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87768" y="4489703"/>
              <a:ext cx="361315" cy="360045"/>
            </a:xfrm>
            <a:custGeom>
              <a:avLst/>
              <a:gdLst/>
              <a:ahLst/>
              <a:cxnLst/>
              <a:rect l="l" t="t" r="r" b="b"/>
              <a:pathLst>
                <a:path w="361315" h="360045">
                  <a:moveTo>
                    <a:pt x="0" y="179832"/>
                  </a:moveTo>
                  <a:lnTo>
                    <a:pt x="6454" y="132027"/>
                  </a:lnTo>
                  <a:lnTo>
                    <a:pt x="24666" y="89069"/>
                  </a:lnTo>
                  <a:lnTo>
                    <a:pt x="52911" y="52673"/>
                  </a:lnTo>
                  <a:lnTo>
                    <a:pt x="89464" y="24553"/>
                  </a:lnTo>
                  <a:lnTo>
                    <a:pt x="132600" y="6424"/>
                  </a:lnTo>
                  <a:lnTo>
                    <a:pt x="180594" y="0"/>
                  </a:lnTo>
                  <a:lnTo>
                    <a:pt x="228587" y="6424"/>
                  </a:lnTo>
                  <a:lnTo>
                    <a:pt x="271723" y="24553"/>
                  </a:lnTo>
                  <a:lnTo>
                    <a:pt x="308276" y="52673"/>
                  </a:lnTo>
                  <a:lnTo>
                    <a:pt x="336521" y="89069"/>
                  </a:lnTo>
                  <a:lnTo>
                    <a:pt x="354733" y="132027"/>
                  </a:lnTo>
                  <a:lnTo>
                    <a:pt x="361188" y="179832"/>
                  </a:lnTo>
                  <a:lnTo>
                    <a:pt x="354733" y="227636"/>
                  </a:lnTo>
                  <a:lnTo>
                    <a:pt x="336521" y="270594"/>
                  </a:lnTo>
                  <a:lnTo>
                    <a:pt x="308276" y="306990"/>
                  </a:lnTo>
                  <a:lnTo>
                    <a:pt x="271723" y="335110"/>
                  </a:lnTo>
                  <a:lnTo>
                    <a:pt x="228587" y="353239"/>
                  </a:lnTo>
                  <a:lnTo>
                    <a:pt x="180594" y="359664"/>
                  </a:lnTo>
                  <a:lnTo>
                    <a:pt x="132600" y="353239"/>
                  </a:lnTo>
                  <a:lnTo>
                    <a:pt x="89464" y="335110"/>
                  </a:lnTo>
                  <a:lnTo>
                    <a:pt x="52911" y="306990"/>
                  </a:lnTo>
                  <a:lnTo>
                    <a:pt x="24666" y="270594"/>
                  </a:lnTo>
                  <a:lnTo>
                    <a:pt x="6454" y="227636"/>
                  </a:lnTo>
                  <a:lnTo>
                    <a:pt x="0" y="1798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7421118" y="4538217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50" dirty="0">
                  <a:latin typeface="微软雅黑"/>
                  <a:cs typeface="微软雅黑"/>
                </a:rPr>
                <a:t>e</a:t>
              </a:r>
              <a:endParaRPr sz="1800">
                <a:latin typeface="微软雅黑"/>
                <a:cs typeface="微软雅黑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713219" y="4992623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5" h="361314">
                  <a:moveTo>
                    <a:pt x="180594" y="0"/>
                  </a:moveTo>
                  <a:lnTo>
                    <a:pt x="132600" y="6454"/>
                  </a:lnTo>
                  <a:lnTo>
                    <a:pt x="89464" y="24666"/>
                  </a:lnTo>
                  <a:lnTo>
                    <a:pt x="52911" y="52911"/>
                  </a:lnTo>
                  <a:lnTo>
                    <a:pt x="24666" y="89464"/>
                  </a:lnTo>
                  <a:lnTo>
                    <a:pt x="6454" y="132600"/>
                  </a:lnTo>
                  <a:lnTo>
                    <a:pt x="0" y="180594"/>
                  </a:lnTo>
                  <a:lnTo>
                    <a:pt x="6454" y="228587"/>
                  </a:lnTo>
                  <a:lnTo>
                    <a:pt x="24666" y="271723"/>
                  </a:lnTo>
                  <a:lnTo>
                    <a:pt x="52911" y="308276"/>
                  </a:lnTo>
                  <a:lnTo>
                    <a:pt x="89464" y="336521"/>
                  </a:lnTo>
                  <a:lnTo>
                    <a:pt x="132600" y="354733"/>
                  </a:lnTo>
                  <a:lnTo>
                    <a:pt x="180594" y="361188"/>
                  </a:lnTo>
                  <a:lnTo>
                    <a:pt x="228587" y="354733"/>
                  </a:lnTo>
                  <a:lnTo>
                    <a:pt x="271723" y="336521"/>
                  </a:lnTo>
                  <a:lnTo>
                    <a:pt x="308276" y="308276"/>
                  </a:lnTo>
                  <a:lnTo>
                    <a:pt x="336521" y="271723"/>
                  </a:lnTo>
                  <a:lnTo>
                    <a:pt x="354733" y="228587"/>
                  </a:lnTo>
                  <a:lnTo>
                    <a:pt x="361188" y="180594"/>
                  </a:lnTo>
                  <a:lnTo>
                    <a:pt x="354733" y="132600"/>
                  </a:lnTo>
                  <a:lnTo>
                    <a:pt x="336521" y="89464"/>
                  </a:lnTo>
                  <a:lnTo>
                    <a:pt x="308276" y="52911"/>
                  </a:lnTo>
                  <a:lnTo>
                    <a:pt x="271723" y="24666"/>
                  </a:lnTo>
                  <a:lnTo>
                    <a:pt x="228587" y="6454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13219" y="4992623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5" h="361314">
                  <a:moveTo>
                    <a:pt x="0" y="180594"/>
                  </a:moveTo>
                  <a:lnTo>
                    <a:pt x="6454" y="132600"/>
                  </a:lnTo>
                  <a:lnTo>
                    <a:pt x="24666" y="89464"/>
                  </a:lnTo>
                  <a:lnTo>
                    <a:pt x="52911" y="52911"/>
                  </a:lnTo>
                  <a:lnTo>
                    <a:pt x="89464" y="24666"/>
                  </a:lnTo>
                  <a:lnTo>
                    <a:pt x="132600" y="6454"/>
                  </a:lnTo>
                  <a:lnTo>
                    <a:pt x="180594" y="0"/>
                  </a:lnTo>
                  <a:lnTo>
                    <a:pt x="228587" y="6454"/>
                  </a:lnTo>
                  <a:lnTo>
                    <a:pt x="271723" y="24666"/>
                  </a:lnTo>
                  <a:lnTo>
                    <a:pt x="308276" y="52911"/>
                  </a:lnTo>
                  <a:lnTo>
                    <a:pt x="336521" y="89464"/>
                  </a:lnTo>
                  <a:lnTo>
                    <a:pt x="354733" y="132600"/>
                  </a:lnTo>
                  <a:lnTo>
                    <a:pt x="361188" y="180594"/>
                  </a:lnTo>
                  <a:lnTo>
                    <a:pt x="354733" y="228587"/>
                  </a:lnTo>
                  <a:lnTo>
                    <a:pt x="336521" y="271723"/>
                  </a:lnTo>
                  <a:lnTo>
                    <a:pt x="308276" y="308276"/>
                  </a:lnTo>
                  <a:lnTo>
                    <a:pt x="271723" y="336521"/>
                  </a:lnTo>
                  <a:lnTo>
                    <a:pt x="228587" y="354733"/>
                  </a:lnTo>
                  <a:lnTo>
                    <a:pt x="180594" y="361188"/>
                  </a:lnTo>
                  <a:lnTo>
                    <a:pt x="132600" y="354733"/>
                  </a:lnTo>
                  <a:lnTo>
                    <a:pt x="89464" y="336521"/>
                  </a:lnTo>
                  <a:lnTo>
                    <a:pt x="52911" y="308276"/>
                  </a:lnTo>
                  <a:lnTo>
                    <a:pt x="24666" y="271723"/>
                  </a:lnTo>
                  <a:lnTo>
                    <a:pt x="6454" y="228587"/>
                  </a:lnTo>
                  <a:lnTo>
                    <a:pt x="0" y="18059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846189" y="5041519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170" dirty="0">
                  <a:latin typeface="微软雅黑"/>
                  <a:cs typeface="微软雅黑"/>
                </a:rPr>
                <a:t>f</a:t>
              </a:r>
              <a:endParaRPr sz="1800">
                <a:latin typeface="微软雅黑"/>
                <a:cs typeface="微软雅黑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860792" y="4920996"/>
              <a:ext cx="361315" cy="360045"/>
            </a:xfrm>
            <a:custGeom>
              <a:avLst/>
              <a:gdLst/>
              <a:ahLst/>
              <a:cxnLst/>
              <a:rect l="l" t="t" r="r" b="b"/>
              <a:pathLst>
                <a:path w="361315" h="360045">
                  <a:moveTo>
                    <a:pt x="180594" y="0"/>
                  </a:moveTo>
                  <a:lnTo>
                    <a:pt x="132600" y="6424"/>
                  </a:lnTo>
                  <a:lnTo>
                    <a:pt x="89464" y="24553"/>
                  </a:lnTo>
                  <a:lnTo>
                    <a:pt x="52911" y="52673"/>
                  </a:lnTo>
                  <a:lnTo>
                    <a:pt x="24666" y="89069"/>
                  </a:lnTo>
                  <a:lnTo>
                    <a:pt x="6454" y="132027"/>
                  </a:lnTo>
                  <a:lnTo>
                    <a:pt x="0" y="179831"/>
                  </a:lnTo>
                  <a:lnTo>
                    <a:pt x="6454" y="227636"/>
                  </a:lnTo>
                  <a:lnTo>
                    <a:pt x="24666" y="270594"/>
                  </a:lnTo>
                  <a:lnTo>
                    <a:pt x="52911" y="306990"/>
                  </a:lnTo>
                  <a:lnTo>
                    <a:pt x="89464" y="335110"/>
                  </a:lnTo>
                  <a:lnTo>
                    <a:pt x="132600" y="353239"/>
                  </a:lnTo>
                  <a:lnTo>
                    <a:pt x="180594" y="359663"/>
                  </a:lnTo>
                  <a:lnTo>
                    <a:pt x="228587" y="353239"/>
                  </a:lnTo>
                  <a:lnTo>
                    <a:pt x="271723" y="335110"/>
                  </a:lnTo>
                  <a:lnTo>
                    <a:pt x="308276" y="306990"/>
                  </a:lnTo>
                  <a:lnTo>
                    <a:pt x="336521" y="270594"/>
                  </a:lnTo>
                  <a:lnTo>
                    <a:pt x="354733" y="227636"/>
                  </a:lnTo>
                  <a:lnTo>
                    <a:pt x="361188" y="179831"/>
                  </a:lnTo>
                  <a:lnTo>
                    <a:pt x="354733" y="132027"/>
                  </a:lnTo>
                  <a:lnTo>
                    <a:pt x="336521" y="89069"/>
                  </a:lnTo>
                  <a:lnTo>
                    <a:pt x="308276" y="52673"/>
                  </a:lnTo>
                  <a:lnTo>
                    <a:pt x="271723" y="24553"/>
                  </a:lnTo>
                  <a:lnTo>
                    <a:pt x="228587" y="6424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60792" y="4920996"/>
              <a:ext cx="361315" cy="360045"/>
            </a:xfrm>
            <a:custGeom>
              <a:avLst/>
              <a:gdLst/>
              <a:ahLst/>
              <a:cxnLst/>
              <a:rect l="l" t="t" r="r" b="b"/>
              <a:pathLst>
                <a:path w="361315" h="360045">
                  <a:moveTo>
                    <a:pt x="0" y="179831"/>
                  </a:moveTo>
                  <a:lnTo>
                    <a:pt x="6454" y="132027"/>
                  </a:lnTo>
                  <a:lnTo>
                    <a:pt x="24666" y="89069"/>
                  </a:lnTo>
                  <a:lnTo>
                    <a:pt x="52911" y="52673"/>
                  </a:lnTo>
                  <a:lnTo>
                    <a:pt x="89464" y="24553"/>
                  </a:lnTo>
                  <a:lnTo>
                    <a:pt x="132600" y="6424"/>
                  </a:lnTo>
                  <a:lnTo>
                    <a:pt x="180594" y="0"/>
                  </a:lnTo>
                  <a:lnTo>
                    <a:pt x="228587" y="6424"/>
                  </a:lnTo>
                  <a:lnTo>
                    <a:pt x="271723" y="24553"/>
                  </a:lnTo>
                  <a:lnTo>
                    <a:pt x="308276" y="52673"/>
                  </a:lnTo>
                  <a:lnTo>
                    <a:pt x="336521" y="89069"/>
                  </a:lnTo>
                  <a:lnTo>
                    <a:pt x="354733" y="132027"/>
                  </a:lnTo>
                  <a:lnTo>
                    <a:pt x="361188" y="179831"/>
                  </a:lnTo>
                  <a:lnTo>
                    <a:pt x="354733" y="227636"/>
                  </a:lnTo>
                  <a:lnTo>
                    <a:pt x="336521" y="270594"/>
                  </a:lnTo>
                  <a:lnTo>
                    <a:pt x="308276" y="306990"/>
                  </a:lnTo>
                  <a:lnTo>
                    <a:pt x="271723" y="335110"/>
                  </a:lnTo>
                  <a:lnTo>
                    <a:pt x="228587" y="353239"/>
                  </a:lnTo>
                  <a:lnTo>
                    <a:pt x="180594" y="359663"/>
                  </a:lnTo>
                  <a:lnTo>
                    <a:pt x="132600" y="353239"/>
                  </a:lnTo>
                  <a:lnTo>
                    <a:pt x="89464" y="335110"/>
                  </a:lnTo>
                  <a:lnTo>
                    <a:pt x="52911" y="306990"/>
                  </a:lnTo>
                  <a:lnTo>
                    <a:pt x="24666" y="270594"/>
                  </a:lnTo>
                  <a:lnTo>
                    <a:pt x="6454" y="227636"/>
                  </a:lnTo>
                  <a:lnTo>
                    <a:pt x="0" y="1798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994142" y="4969891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300" dirty="0">
                  <a:latin typeface="微软雅黑"/>
                  <a:cs typeface="微软雅黑"/>
                </a:rPr>
                <a:t>g</a:t>
              </a:r>
              <a:endParaRPr sz="1800">
                <a:latin typeface="微软雅黑"/>
                <a:cs typeface="微软雅黑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059935" y="520750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832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2"/>
                  </a:lnTo>
                  <a:lnTo>
                    <a:pt x="6424" y="227636"/>
                  </a:lnTo>
                  <a:lnTo>
                    <a:pt x="24553" y="270594"/>
                  </a:lnTo>
                  <a:lnTo>
                    <a:pt x="52673" y="306990"/>
                  </a:lnTo>
                  <a:lnTo>
                    <a:pt x="89069" y="335110"/>
                  </a:lnTo>
                  <a:lnTo>
                    <a:pt x="132027" y="353239"/>
                  </a:lnTo>
                  <a:lnTo>
                    <a:pt x="179832" y="359664"/>
                  </a:lnTo>
                  <a:lnTo>
                    <a:pt x="227636" y="353239"/>
                  </a:lnTo>
                  <a:lnTo>
                    <a:pt x="270594" y="335110"/>
                  </a:lnTo>
                  <a:lnTo>
                    <a:pt x="306990" y="306990"/>
                  </a:lnTo>
                  <a:lnTo>
                    <a:pt x="335110" y="270594"/>
                  </a:lnTo>
                  <a:lnTo>
                    <a:pt x="353239" y="227636"/>
                  </a:lnTo>
                  <a:lnTo>
                    <a:pt x="359664" y="179832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59935" y="520750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79832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2" y="0"/>
                  </a:lnTo>
                  <a:lnTo>
                    <a:pt x="227636" y="6424"/>
                  </a:lnTo>
                  <a:lnTo>
                    <a:pt x="270594" y="24553"/>
                  </a:lnTo>
                  <a:lnTo>
                    <a:pt x="306990" y="52673"/>
                  </a:lnTo>
                  <a:lnTo>
                    <a:pt x="335110" y="89069"/>
                  </a:lnTo>
                  <a:lnTo>
                    <a:pt x="353239" y="132027"/>
                  </a:lnTo>
                  <a:lnTo>
                    <a:pt x="359664" y="179832"/>
                  </a:lnTo>
                  <a:lnTo>
                    <a:pt x="353239" y="227636"/>
                  </a:lnTo>
                  <a:lnTo>
                    <a:pt x="335110" y="270594"/>
                  </a:lnTo>
                  <a:lnTo>
                    <a:pt x="306990" y="306990"/>
                  </a:lnTo>
                  <a:lnTo>
                    <a:pt x="270594" y="335110"/>
                  </a:lnTo>
                  <a:lnTo>
                    <a:pt x="227636" y="353239"/>
                  </a:lnTo>
                  <a:lnTo>
                    <a:pt x="179832" y="359664"/>
                  </a:lnTo>
                  <a:lnTo>
                    <a:pt x="132027" y="353239"/>
                  </a:lnTo>
                  <a:lnTo>
                    <a:pt x="89069" y="335110"/>
                  </a:lnTo>
                  <a:lnTo>
                    <a:pt x="52673" y="306990"/>
                  </a:lnTo>
                  <a:lnTo>
                    <a:pt x="24553" y="270594"/>
                  </a:lnTo>
                  <a:lnTo>
                    <a:pt x="6424" y="227636"/>
                  </a:lnTo>
                  <a:lnTo>
                    <a:pt x="0" y="1798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4191380" y="5255463"/>
              <a:ext cx="1403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30" dirty="0">
                  <a:latin typeface="微软雅黑"/>
                  <a:cs typeface="微软雅黑"/>
                </a:rPr>
                <a:t>c</a:t>
              </a:r>
              <a:endParaRPr sz="1800">
                <a:latin typeface="微软雅黑"/>
                <a:cs typeface="微软雅黑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422391" y="513587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832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2"/>
                  </a:lnTo>
                  <a:lnTo>
                    <a:pt x="6424" y="227636"/>
                  </a:lnTo>
                  <a:lnTo>
                    <a:pt x="24553" y="270594"/>
                  </a:lnTo>
                  <a:lnTo>
                    <a:pt x="52673" y="306990"/>
                  </a:lnTo>
                  <a:lnTo>
                    <a:pt x="89069" y="335110"/>
                  </a:lnTo>
                  <a:lnTo>
                    <a:pt x="132027" y="353239"/>
                  </a:lnTo>
                  <a:lnTo>
                    <a:pt x="179832" y="359664"/>
                  </a:lnTo>
                  <a:lnTo>
                    <a:pt x="227636" y="353239"/>
                  </a:lnTo>
                  <a:lnTo>
                    <a:pt x="270594" y="335110"/>
                  </a:lnTo>
                  <a:lnTo>
                    <a:pt x="306990" y="306990"/>
                  </a:lnTo>
                  <a:lnTo>
                    <a:pt x="335110" y="270594"/>
                  </a:lnTo>
                  <a:lnTo>
                    <a:pt x="353239" y="227636"/>
                  </a:lnTo>
                  <a:lnTo>
                    <a:pt x="359664" y="179832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22391" y="513587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79832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2" y="0"/>
                  </a:lnTo>
                  <a:lnTo>
                    <a:pt x="227636" y="6424"/>
                  </a:lnTo>
                  <a:lnTo>
                    <a:pt x="270594" y="24553"/>
                  </a:lnTo>
                  <a:lnTo>
                    <a:pt x="306990" y="52673"/>
                  </a:lnTo>
                  <a:lnTo>
                    <a:pt x="335110" y="89069"/>
                  </a:lnTo>
                  <a:lnTo>
                    <a:pt x="353239" y="132027"/>
                  </a:lnTo>
                  <a:lnTo>
                    <a:pt x="359664" y="179832"/>
                  </a:lnTo>
                  <a:lnTo>
                    <a:pt x="353239" y="227636"/>
                  </a:lnTo>
                  <a:lnTo>
                    <a:pt x="335110" y="270594"/>
                  </a:lnTo>
                  <a:lnTo>
                    <a:pt x="306990" y="306990"/>
                  </a:lnTo>
                  <a:lnTo>
                    <a:pt x="270594" y="335110"/>
                  </a:lnTo>
                  <a:lnTo>
                    <a:pt x="227636" y="353239"/>
                  </a:lnTo>
                  <a:lnTo>
                    <a:pt x="179832" y="359664"/>
                  </a:lnTo>
                  <a:lnTo>
                    <a:pt x="132027" y="353239"/>
                  </a:lnTo>
                  <a:lnTo>
                    <a:pt x="89069" y="335110"/>
                  </a:lnTo>
                  <a:lnTo>
                    <a:pt x="52673" y="306990"/>
                  </a:lnTo>
                  <a:lnTo>
                    <a:pt x="24553" y="270594"/>
                  </a:lnTo>
                  <a:lnTo>
                    <a:pt x="6424" y="227636"/>
                  </a:lnTo>
                  <a:lnTo>
                    <a:pt x="0" y="1798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555107" y="5184394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300" dirty="0">
                  <a:latin typeface="微软雅黑"/>
                  <a:cs typeface="微软雅黑"/>
                </a:rPr>
                <a:t>d</a:t>
              </a:r>
              <a:endParaRPr sz="1800">
                <a:latin typeface="微软雅黑"/>
                <a:cs typeface="微软雅黑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140196" y="5705855"/>
              <a:ext cx="361315" cy="360045"/>
            </a:xfrm>
            <a:custGeom>
              <a:avLst/>
              <a:gdLst/>
              <a:ahLst/>
              <a:cxnLst/>
              <a:rect l="l" t="t" r="r" b="b"/>
              <a:pathLst>
                <a:path w="361314" h="360045">
                  <a:moveTo>
                    <a:pt x="180594" y="0"/>
                  </a:moveTo>
                  <a:lnTo>
                    <a:pt x="132600" y="6424"/>
                  </a:lnTo>
                  <a:lnTo>
                    <a:pt x="89464" y="24553"/>
                  </a:lnTo>
                  <a:lnTo>
                    <a:pt x="52911" y="52673"/>
                  </a:lnTo>
                  <a:lnTo>
                    <a:pt x="24666" y="89069"/>
                  </a:lnTo>
                  <a:lnTo>
                    <a:pt x="6454" y="132027"/>
                  </a:lnTo>
                  <a:lnTo>
                    <a:pt x="0" y="179832"/>
                  </a:lnTo>
                  <a:lnTo>
                    <a:pt x="6454" y="227636"/>
                  </a:lnTo>
                  <a:lnTo>
                    <a:pt x="24666" y="270594"/>
                  </a:lnTo>
                  <a:lnTo>
                    <a:pt x="52911" y="306990"/>
                  </a:lnTo>
                  <a:lnTo>
                    <a:pt x="89464" y="335110"/>
                  </a:lnTo>
                  <a:lnTo>
                    <a:pt x="132600" y="353239"/>
                  </a:lnTo>
                  <a:lnTo>
                    <a:pt x="180594" y="359664"/>
                  </a:lnTo>
                  <a:lnTo>
                    <a:pt x="228587" y="353239"/>
                  </a:lnTo>
                  <a:lnTo>
                    <a:pt x="271723" y="335110"/>
                  </a:lnTo>
                  <a:lnTo>
                    <a:pt x="308276" y="306990"/>
                  </a:lnTo>
                  <a:lnTo>
                    <a:pt x="336521" y="270594"/>
                  </a:lnTo>
                  <a:lnTo>
                    <a:pt x="354733" y="227636"/>
                  </a:lnTo>
                  <a:lnTo>
                    <a:pt x="361188" y="179832"/>
                  </a:lnTo>
                  <a:lnTo>
                    <a:pt x="354733" y="132027"/>
                  </a:lnTo>
                  <a:lnTo>
                    <a:pt x="336521" y="89069"/>
                  </a:lnTo>
                  <a:lnTo>
                    <a:pt x="308276" y="52673"/>
                  </a:lnTo>
                  <a:lnTo>
                    <a:pt x="271723" y="24553"/>
                  </a:lnTo>
                  <a:lnTo>
                    <a:pt x="228587" y="6424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40196" y="5705855"/>
              <a:ext cx="361315" cy="360045"/>
            </a:xfrm>
            <a:custGeom>
              <a:avLst/>
              <a:gdLst/>
              <a:ahLst/>
              <a:cxnLst/>
              <a:rect l="l" t="t" r="r" b="b"/>
              <a:pathLst>
                <a:path w="361314" h="360045">
                  <a:moveTo>
                    <a:pt x="0" y="179832"/>
                  </a:moveTo>
                  <a:lnTo>
                    <a:pt x="6454" y="132027"/>
                  </a:lnTo>
                  <a:lnTo>
                    <a:pt x="24666" y="89069"/>
                  </a:lnTo>
                  <a:lnTo>
                    <a:pt x="52911" y="52673"/>
                  </a:lnTo>
                  <a:lnTo>
                    <a:pt x="89464" y="24553"/>
                  </a:lnTo>
                  <a:lnTo>
                    <a:pt x="132600" y="6424"/>
                  </a:lnTo>
                  <a:lnTo>
                    <a:pt x="180594" y="0"/>
                  </a:lnTo>
                  <a:lnTo>
                    <a:pt x="228587" y="6424"/>
                  </a:lnTo>
                  <a:lnTo>
                    <a:pt x="271723" y="24553"/>
                  </a:lnTo>
                  <a:lnTo>
                    <a:pt x="308276" y="52673"/>
                  </a:lnTo>
                  <a:lnTo>
                    <a:pt x="336521" y="89069"/>
                  </a:lnTo>
                  <a:lnTo>
                    <a:pt x="354733" y="132027"/>
                  </a:lnTo>
                  <a:lnTo>
                    <a:pt x="361188" y="179832"/>
                  </a:lnTo>
                  <a:lnTo>
                    <a:pt x="354733" y="227636"/>
                  </a:lnTo>
                  <a:lnTo>
                    <a:pt x="336521" y="270594"/>
                  </a:lnTo>
                  <a:lnTo>
                    <a:pt x="308276" y="306990"/>
                  </a:lnTo>
                  <a:lnTo>
                    <a:pt x="271723" y="335110"/>
                  </a:lnTo>
                  <a:lnTo>
                    <a:pt x="228587" y="353239"/>
                  </a:lnTo>
                  <a:lnTo>
                    <a:pt x="180594" y="359664"/>
                  </a:lnTo>
                  <a:lnTo>
                    <a:pt x="132600" y="353239"/>
                  </a:lnTo>
                  <a:lnTo>
                    <a:pt x="89464" y="335110"/>
                  </a:lnTo>
                  <a:lnTo>
                    <a:pt x="52911" y="306990"/>
                  </a:lnTo>
                  <a:lnTo>
                    <a:pt x="24666" y="270594"/>
                  </a:lnTo>
                  <a:lnTo>
                    <a:pt x="6454" y="227636"/>
                  </a:lnTo>
                  <a:lnTo>
                    <a:pt x="0" y="1798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272910" y="5754420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265" dirty="0">
                  <a:latin typeface="微软雅黑"/>
                  <a:cs typeface="微软雅黑"/>
                </a:rPr>
                <a:t>h</a:t>
              </a:r>
              <a:endParaRPr sz="1800">
                <a:latin typeface="微软雅黑"/>
                <a:cs typeface="微软雅黑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263640" y="4221479"/>
              <a:ext cx="57150" cy="1484630"/>
            </a:xfrm>
            <a:custGeom>
              <a:avLst/>
              <a:gdLst/>
              <a:ahLst/>
              <a:cxnLst/>
              <a:rect l="l" t="t" r="r" b="b"/>
              <a:pathLst>
                <a:path w="57150" h="1484629">
                  <a:moveTo>
                    <a:pt x="0" y="0"/>
                  </a:moveTo>
                  <a:lnTo>
                    <a:pt x="57150" y="148431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56047" y="4041647"/>
              <a:ext cx="1129030" cy="592455"/>
            </a:xfrm>
            <a:custGeom>
              <a:avLst/>
              <a:gdLst/>
              <a:ahLst/>
              <a:cxnLst/>
              <a:rect l="l" t="t" r="r" b="b"/>
              <a:pathLst>
                <a:path w="1129029" h="592454">
                  <a:moveTo>
                    <a:pt x="1128649" y="0"/>
                  </a:moveTo>
                  <a:lnTo>
                    <a:pt x="0" y="59220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66259" y="4940808"/>
              <a:ext cx="463550" cy="320675"/>
            </a:xfrm>
            <a:custGeom>
              <a:avLst/>
              <a:gdLst/>
              <a:ahLst/>
              <a:cxnLst/>
              <a:rect l="l" t="t" r="r" b="b"/>
              <a:pathLst>
                <a:path w="463550" h="320675">
                  <a:moveTo>
                    <a:pt x="463550" y="0"/>
                  </a:moveTo>
                  <a:lnTo>
                    <a:pt x="0" y="3206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82540" y="4940808"/>
              <a:ext cx="392430" cy="247650"/>
            </a:xfrm>
            <a:custGeom>
              <a:avLst/>
              <a:gdLst/>
              <a:ahLst/>
              <a:cxnLst/>
              <a:rect l="l" t="t" r="r" b="b"/>
              <a:pathLst>
                <a:path w="392429" h="247650">
                  <a:moveTo>
                    <a:pt x="0" y="0"/>
                  </a:moveTo>
                  <a:lnTo>
                    <a:pt x="392176" y="2476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19600" y="5317235"/>
              <a:ext cx="1003300" cy="71755"/>
            </a:xfrm>
            <a:custGeom>
              <a:avLst/>
              <a:gdLst/>
              <a:ahLst/>
              <a:cxnLst/>
              <a:rect l="l" t="t" r="r" b="b"/>
              <a:pathLst>
                <a:path w="1003300" h="71754">
                  <a:moveTo>
                    <a:pt x="0" y="71373"/>
                  </a:moveTo>
                  <a:lnTo>
                    <a:pt x="10033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6259" y="5515355"/>
              <a:ext cx="1774825" cy="371475"/>
            </a:xfrm>
            <a:custGeom>
              <a:avLst/>
              <a:gdLst/>
              <a:ahLst/>
              <a:cxnLst/>
              <a:rect l="l" t="t" r="r" b="b"/>
              <a:pathLst>
                <a:path w="1774825" h="371475">
                  <a:moveTo>
                    <a:pt x="0" y="0"/>
                  </a:moveTo>
                  <a:lnTo>
                    <a:pt x="1774825" y="3714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44996" y="4041647"/>
              <a:ext cx="895350" cy="501650"/>
            </a:xfrm>
            <a:custGeom>
              <a:avLst/>
              <a:gdLst/>
              <a:ahLst/>
              <a:cxnLst/>
              <a:rect l="l" t="t" r="r" b="b"/>
              <a:pathLst>
                <a:path w="895350" h="501650">
                  <a:moveTo>
                    <a:pt x="0" y="0"/>
                  </a:moveTo>
                  <a:lnTo>
                    <a:pt x="895350" y="5016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19543" y="4797552"/>
              <a:ext cx="320675" cy="215900"/>
            </a:xfrm>
            <a:custGeom>
              <a:avLst/>
              <a:gdLst/>
              <a:ahLst/>
              <a:cxnLst/>
              <a:rect l="l" t="t" r="r" b="b"/>
              <a:pathLst>
                <a:path w="320675" h="215900">
                  <a:moveTo>
                    <a:pt x="320675" y="0"/>
                  </a:moveTo>
                  <a:lnTo>
                    <a:pt x="0" y="2159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94092" y="4797552"/>
              <a:ext cx="320675" cy="176530"/>
            </a:xfrm>
            <a:custGeom>
              <a:avLst/>
              <a:gdLst/>
              <a:ahLst/>
              <a:cxnLst/>
              <a:rect l="l" t="t" r="r" b="b"/>
              <a:pathLst>
                <a:path w="320675" h="176529">
                  <a:moveTo>
                    <a:pt x="0" y="0"/>
                  </a:moveTo>
                  <a:lnTo>
                    <a:pt x="320675" y="17627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12140" y="6331668"/>
            <a:ext cx="1721485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166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68" y="447294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latin typeface="Microsoft JhengHei"/>
                <a:cs typeface="Microsoft JhengHei"/>
              </a:rPr>
              <a:t>考研真题选讲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331668"/>
            <a:ext cx="1721485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167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40" y="1224737"/>
            <a:ext cx="8400415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【</a:t>
            </a:r>
            <a:r>
              <a:rPr sz="2400" b="1" spc="-270" dirty="0">
                <a:latin typeface="微软雅黑"/>
                <a:cs typeface="微软雅黑"/>
              </a:rPr>
              <a:t>2010</a:t>
            </a:r>
            <a:r>
              <a:rPr sz="2400" b="1" spc="5" dirty="0">
                <a:latin typeface="微软雅黑"/>
                <a:cs typeface="微软雅黑"/>
              </a:rPr>
              <a:t>年计算联考真</a:t>
            </a:r>
            <a:r>
              <a:rPr sz="2400" b="1" spc="10" dirty="0">
                <a:latin typeface="微软雅黑"/>
                <a:cs typeface="微软雅黑"/>
              </a:rPr>
              <a:t>题</a:t>
            </a:r>
            <a:r>
              <a:rPr sz="2400" b="1" dirty="0">
                <a:latin typeface="微软雅黑"/>
                <a:cs typeface="微软雅黑"/>
              </a:rPr>
              <a:t>】</a:t>
            </a:r>
            <a:endParaRPr sz="2400" dirty="0">
              <a:latin typeface="微软雅黑"/>
              <a:cs typeface="微软雅黑"/>
            </a:endParaRPr>
          </a:p>
          <a:p>
            <a:pPr marL="63500" marR="55880">
              <a:lnSpc>
                <a:spcPct val="100000"/>
              </a:lnSpc>
              <a:spcBef>
                <a:spcPts val="5"/>
              </a:spcBef>
            </a:pPr>
            <a:r>
              <a:rPr sz="2400" b="1" spc="10" dirty="0">
                <a:latin typeface="微软雅黑"/>
                <a:cs typeface="微软雅黑"/>
              </a:rPr>
              <a:t>对有</a:t>
            </a:r>
            <a:r>
              <a:rPr sz="2400" b="1" spc="-350" dirty="0">
                <a:latin typeface="微软雅黑"/>
                <a:cs typeface="微软雅黑"/>
              </a:rPr>
              <a:t>n</a:t>
            </a:r>
            <a:r>
              <a:rPr sz="2400" b="1" spc="10" dirty="0">
                <a:latin typeface="微软雅黑"/>
                <a:cs typeface="微软雅黑"/>
              </a:rPr>
              <a:t>个顶点、</a:t>
            </a:r>
            <a:r>
              <a:rPr sz="2400" b="1" spc="-185" dirty="0">
                <a:latin typeface="微软雅黑"/>
                <a:cs typeface="微软雅黑"/>
              </a:rPr>
              <a:t>e</a:t>
            </a:r>
            <a:r>
              <a:rPr sz="2400" b="1" spc="10" dirty="0">
                <a:latin typeface="微软雅黑"/>
                <a:cs typeface="微软雅黑"/>
              </a:rPr>
              <a:t>条边且使用邻接表存储的有向图进行广度优先 遍历，其算法的时间复杂度</a:t>
            </a:r>
            <a:r>
              <a:rPr sz="2400" b="1" spc="-10" dirty="0">
                <a:latin typeface="微软雅黑"/>
                <a:cs typeface="微软雅黑"/>
              </a:rPr>
              <a:t>是</a:t>
            </a:r>
            <a:r>
              <a:rPr sz="2400" b="1" dirty="0">
                <a:latin typeface="微软雅黑"/>
                <a:cs typeface="微软雅黑"/>
              </a:rPr>
              <a:t>（</a:t>
            </a:r>
            <a:r>
              <a:rPr sz="2400" b="1" spc="-170" dirty="0">
                <a:latin typeface="微软雅黑"/>
                <a:cs typeface="微软雅黑"/>
              </a:rPr>
              <a:t> </a:t>
            </a:r>
            <a:r>
              <a:rPr sz="3600" b="1" spc="-630" baseline="6944" dirty="0">
                <a:solidFill>
                  <a:srgbClr val="CC3300"/>
                </a:solidFill>
                <a:latin typeface="微软雅黑"/>
                <a:cs typeface="微软雅黑"/>
              </a:rPr>
              <a:t>C</a:t>
            </a:r>
            <a:r>
              <a:rPr sz="3600" b="1" spc="-472" baseline="6944" dirty="0">
                <a:solidFill>
                  <a:srgbClr val="CC3300"/>
                </a:solidFill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）。</a:t>
            </a:r>
            <a:endParaRPr sz="2400" dirty="0">
              <a:latin typeface="微软雅黑"/>
              <a:cs typeface="微软雅黑"/>
            </a:endParaRPr>
          </a:p>
          <a:p>
            <a:pPr marL="63500">
              <a:lnSpc>
                <a:spcPts val="2760"/>
              </a:lnSpc>
              <a:tabLst>
                <a:tab pos="1657350" algn="l"/>
                <a:tab pos="3198495" algn="l"/>
                <a:tab pos="4948555" algn="l"/>
              </a:tabLst>
            </a:pP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微软雅黑"/>
                <a:cs typeface="微软雅黑"/>
              </a:rPr>
              <a:t>．</a:t>
            </a:r>
            <a:r>
              <a:rPr sz="2400" b="1" dirty="0">
                <a:latin typeface="Times New Roman"/>
                <a:cs typeface="Times New Roman"/>
              </a:rPr>
              <a:t>O(n)	B</a:t>
            </a:r>
            <a:r>
              <a:rPr sz="2400" b="1" dirty="0">
                <a:latin typeface="微软雅黑"/>
                <a:cs typeface="微软雅黑"/>
              </a:rPr>
              <a:t>．</a:t>
            </a:r>
            <a:r>
              <a:rPr sz="2400" b="1" dirty="0">
                <a:latin typeface="Times New Roman"/>
                <a:cs typeface="Times New Roman"/>
              </a:rPr>
              <a:t>O(e)	C</a:t>
            </a:r>
            <a:r>
              <a:rPr sz="2400" b="1" dirty="0">
                <a:latin typeface="微软雅黑"/>
                <a:cs typeface="微软雅黑"/>
              </a:rPr>
              <a:t>．</a:t>
            </a:r>
            <a:r>
              <a:rPr sz="2400" b="1" dirty="0">
                <a:latin typeface="Times New Roman"/>
                <a:cs typeface="Times New Roman"/>
              </a:rPr>
              <a:t>O(n+e)	D</a:t>
            </a:r>
            <a:r>
              <a:rPr sz="2400" b="1" dirty="0">
                <a:latin typeface="微软雅黑"/>
                <a:cs typeface="微软雅黑"/>
              </a:rPr>
              <a:t>．</a:t>
            </a:r>
            <a:r>
              <a:rPr sz="2400" b="1" dirty="0">
                <a:latin typeface="Times New Roman"/>
                <a:cs typeface="Times New Roman"/>
              </a:rPr>
              <a:t>O(n*e)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400" b="1" spc="10" dirty="0">
                <a:latin typeface="微软雅黑"/>
                <a:cs typeface="微软雅黑"/>
              </a:rPr>
              <a:t>【</a:t>
            </a:r>
            <a:r>
              <a:rPr sz="2400" b="1" spc="-275" dirty="0">
                <a:latin typeface="微软雅黑"/>
                <a:cs typeface="微软雅黑"/>
              </a:rPr>
              <a:t>2015</a:t>
            </a:r>
            <a:r>
              <a:rPr sz="2400" b="1" spc="10" dirty="0">
                <a:latin typeface="微软雅黑"/>
                <a:cs typeface="微软雅黑"/>
              </a:rPr>
              <a:t>年计算联考真</a:t>
            </a:r>
            <a:r>
              <a:rPr sz="2400" b="1" spc="15" dirty="0">
                <a:latin typeface="微软雅黑"/>
                <a:cs typeface="微软雅黑"/>
              </a:rPr>
              <a:t>题</a:t>
            </a:r>
            <a:r>
              <a:rPr sz="2400" b="1" dirty="0">
                <a:latin typeface="微软雅黑"/>
                <a:cs typeface="微软雅黑"/>
              </a:rPr>
              <a:t>】</a:t>
            </a:r>
            <a:endParaRPr sz="2400" dirty="0">
              <a:latin typeface="微软雅黑"/>
              <a:cs typeface="微软雅黑"/>
            </a:endParaRPr>
          </a:p>
          <a:p>
            <a:pPr marL="63500" marR="181610">
              <a:lnSpc>
                <a:spcPct val="100000"/>
              </a:lnSpc>
            </a:pPr>
            <a:r>
              <a:rPr sz="2400" b="1" spc="10" dirty="0">
                <a:latin typeface="微软雅黑"/>
                <a:cs typeface="微软雅黑"/>
              </a:rPr>
              <a:t>设有向</a:t>
            </a:r>
            <a:r>
              <a:rPr sz="2400" b="1" spc="5" dirty="0">
                <a:latin typeface="微软雅黑"/>
                <a:cs typeface="微软雅黑"/>
              </a:rPr>
              <a:t>图</a:t>
            </a:r>
            <a:r>
              <a:rPr sz="2400" b="1" spc="-105" dirty="0">
                <a:latin typeface="微软雅黑"/>
                <a:cs typeface="微软雅黑"/>
              </a:rPr>
              <a:t>G=(V,E)，</a:t>
            </a:r>
            <a:r>
              <a:rPr sz="2400" b="1" spc="10" dirty="0">
                <a:latin typeface="微软雅黑"/>
                <a:cs typeface="微软雅黑"/>
              </a:rPr>
              <a:t>顶点集</a:t>
            </a:r>
            <a:r>
              <a:rPr sz="2400" b="1" spc="-100" dirty="0">
                <a:latin typeface="微软雅黑"/>
                <a:cs typeface="微软雅黑"/>
              </a:rPr>
              <a:t>V={V0,V1,V2,V3},</a:t>
            </a:r>
            <a:r>
              <a:rPr sz="2400" b="1" spc="10" dirty="0">
                <a:latin typeface="微软雅黑"/>
                <a:cs typeface="微软雅黑"/>
              </a:rPr>
              <a:t>边集 </a:t>
            </a:r>
            <a:r>
              <a:rPr sz="2400" b="1" spc="-215" dirty="0">
                <a:latin typeface="微软雅黑"/>
                <a:cs typeface="微软雅黑"/>
              </a:rPr>
              <a:t>E={&lt;V0,V1&gt;,&lt;V0,V2&gt;,&lt;V0,V3&gt;,&lt;V1,V3&gt;}，</a:t>
            </a:r>
            <a:r>
              <a:rPr sz="2400" b="1" spc="10" dirty="0">
                <a:latin typeface="微软雅黑"/>
                <a:cs typeface="微软雅黑"/>
              </a:rPr>
              <a:t>若从顶</a:t>
            </a:r>
            <a:r>
              <a:rPr sz="2400" b="1" spc="15" dirty="0">
                <a:latin typeface="微软雅黑"/>
                <a:cs typeface="微软雅黑"/>
              </a:rPr>
              <a:t>点</a:t>
            </a:r>
            <a:r>
              <a:rPr sz="2400" b="1" spc="-390" dirty="0">
                <a:latin typeface="微软雅黑"/>
                <a:cs typeface="微软雅黑"/>
              </a:rPr>
              <a:t>V0</a:t>
            </a:r>
            <a:r>
              <a:rPr sz="2400" b="1" spc="10" dirty="0">
                <a:latin typeface="微软雅黑"/>
                <a:cs typeface="微软雅黑"/>
              </a:rPr>
              <a:t>开始对</a:t>
            </a:r>
            <a:endParaRPr sz="2400" dirty="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</a:pPr>
            <a:r>
              <a:rPr sz="2400" b="1" spc="10" dirty="0">
                <a:latin typeface="微软雅黑"/>
                <a:cs typeface="微软雅黑"/>
              </a:rPr>
              <a:t>图进行深度优先遍历，则可能得到的不同遍历序列个数是</a:t>
            </a:r>
            <a:endParaRPr sz="2400" dirty="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微软雅黑"/>
                <a:cs typeface="微软雅黑"/>
              </a:rPr>
              <a:t>（</a:t>
            </a:r>
            <a:r>
              <a:rPr sz="2400" b="1" spc="-175" dirty="0">
                <a:latin typeface="微软雅黑"/>
                <a:cs typeface="微软雅黑"/>
              </a:rPr>
              <a:t> </a:t>
            </a:r>
            <a:r>
              <a:rPr sz="3600" b="1" spc="-1050" baseline="-5787" dirty="0">
                <a:solidFill>
                  <a:srgbClr val="CC3300"/>
                </a:solidFill>
                <a:latin typeface="微软雅黑"/>
                <a:cs typeface="微软雅黑"/>
              </a:rPr>
              <a:t>D</a:t>
            </a:r>
            <a:r>
              <a:rPr sz="3600" b="1" spc="-1042" baseline="-5787" dirty="0">
                <a:solidFill>
                  <a:srgbClr val="CC3300"/>
                </a:solidFill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）。</a:t>
            </a:r>
            <a:endParaRPr sz="2400" dirty="0">
              <a:latin typeface="微软雅黑"/>
              <a:cs typeface="微软雅黑"/>
            </a:endParaRPr>
          </a:p>
          <a:p>
            <a:pPr marL="217170">
              <a:lnSpc>
                <a:spcPct val="100000"/>
              </a:lnSpc>
              <a:tabLst>
                <a:tab pos="1908810" algn="l"/>
                <a:tab pos="3602354" algn="l"/>
                <a:tab pos="5448300" algn="l"/>
              </a:tabLst>
            </a:pPr>
            <a:r>
              <a:rPr sz="2400" b="1" spc="-290" dirty="0">
                <a:latin typeface="微软雅黑"/>
                <a:cs typeface="微软雅黑"/>
              </a:rPr>
              <a:t>A．2	</a:t>
            </a:r>
            <a:r>
              <a:rPr sz="2400" b="1" spc="-235" dirty="0">
                <a:latin typeface="微软雅黑"/>
                <a:cs typeface="微软雅黑"/>
              </a:rPr>
              <a:t>B．3	</a:t>
            </a:r>
            <a:r>
              <a:rPr sz="2400" b="1" spc="-229" dirty="0">
                <a:latin typeface="微软雅黑"/>
                <a:cs typeface="微软雅黑"/>
              </a:rPr>
              <a:t>C．4	</a:t>
            </a:r>
            <a:r>
              <a:rPr sz="2400" b="1" spc="-320" dirty="0">
                <a:latin typeface="微软雅黑"/>
                <a:cs typeface="微软雅黑"/>
              </a:rPr>
              <a:t>D．5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2" y="226822"/>
            <a:ext cx="24638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u="none" spc="-5" dirty="0">
                <a:solidFill>
                  <a:srgbClr val="CC0000"/>
                </a:solidFill>
                <a:latin typeface="Verdana"/>
                <a:cs typeface="Verdana"/>
              </a:rPr>
              <a:t>6.8</a:t>
            </a:r>
            <a:r>
              <a:rPr sz="3400" u="none" spc="5" dirty="0">
                <a:solidFill>
                  <a:srgbClr val="CC0000"/>
                </a:solidFill>
                <a:latin typeface="微软雅黑"/>
                <a:cs typeface="微软雅黑"/>
              </a:rPr>
              <a:t>本章小结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3561" y="3819905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4" y="2968"/>
                </a:lnTo>
                <a:lnTo>
                  <a:pt x="287181" y="11634"/>
                </a:lnTo>
                <a:lnTo>
                  <a:pt x="243288" y="25643"/>
                </a:lnTo>
                <a:lnTo>
                  <a:pt x="201881" y="44636"/>
                </a:lnTo>
                <a:lnTo>
                  <a:pt x="163318" y="68257"/>
                </a:lnTo>
                <a:lnTo>
                  <a:pt x="127955" y="96149"/>
                </a:lnTo>
                <a:lnTo>
                  <a:pt x="96149" y="127955"/>
                </a:lnTo>
                <a:lnTo>
                  <a:pt x="68257" y="163318"/>
                </a:lnTo>
                <a:lnTo>
                  <a:pt x="44636" y="201881"/>
                </a:lnTo>
                <a:lnTo>
                  <a:pt x="25643" y="243288"/>
                </a:lnTo>
                <a:lnTo>
                  <a:pt x="11634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4" y="474818"/>
                </a:lnTo>
                <a:lnTo>
                  <a:pt x="25643" y="518711"/>
                </a:lnTo>
                <a:lnTo>
                  <a:pt x="44636" y="560118"/>
                </a:lnTo>
                <a:lnTo>
                  <a:pt x="68257" y="598681"/>
                </a:lnTo>
                <a:lnTo>
                  <a:pt x="96149" y="634044"/>
                </a:lnTo>
                <a:lnTo>
                  <a:pt x="127955" y="665850"/>
                </a:lnTo>
                <a:lnTo>
                  <a:pt x="163318" y="693742"/>
                </a:lnTo>
                <a:lnTo>
                  <a:pt x="201881" y="717363"/>
                </a:lnTo>
                <a:lnTo>
                  <a:pt x="243288" y="736356"/>
                </a:lnTo>
                <a:lnTo>
                  <a:pt x="287181" y="750365"/>
                </a:lnTo>
                <a:lnTo>
                  <a:pt x="333204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561" y="3819905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381000"/>
                </a:moveTo>
                <a:lnTo>
                  <a:pt x="2968" y="333204"/>
                </a:lnTo>
                <a:lnTo>
                  <a:pt x="11634" y="287181"/>
                </a:lnTo>
                <a:lnTo>
                  <a:pt x="25643" y="243288"/>
                </a:lnTo>
                <a:lnTo>
                  <a:pt x="44636" y="201881"/>
                </a:lnTo>
                <a:lnTo>
                  <a:pt x="68257" y="163318"/>
                </a:lnTo>
                <a:lnTo>
                  <a:pt x="96149" y="127955"/>
                </a:lnTo>
                <a:lnTo>
                  <a:pt x="127955" y="96149"/>
                </a:lnTo>
                <a:lnTo>
                  <a:pt x="163318" y="68257"/>
                </a:lnTo>
                <a:lnTo>
                  <a:pt x="201881" y="44636"/>
                </a:lnTo>
                <a:lnTo>
                  <a:pt x="243288" y="25643"/>
                </a:lnTo>
                <a:lnTo>
                  <a:pt x="287181" y="11634"/>
                </a:lnTo>
                <a:lnTo>
                  <a:pt x="333204" y="2968"/>
                </a:lnTo>
                <a:lnTo>
                  <a:pt x="381000" y="0"/>
                </a:lnTo>
                <a:lnTo>
                  <a:pt x="428795" y="2968"/>
                </a:lnTo>
                <a:lnTo>
                  <a:pt x="474818" y="11634"/>
                </a:lnTo>
                <a:lnTo>
                  <a:pt x="518711" y="25643"/>
                </a:lnTo>
                <a:lnTo>
                  <a:pt x="560118" y="44636"/>
                </a:lnTo>
                <a:lnTo>
                  <a:pt x="598681" y="68257"/>
                </a:lnTo>
                <a:lnTo>
                  <a:pt x="634044" y="96149"/>
                </a:lnTo>
                <a:lnTo>
                  <a:pt x="665850" y="127955"/>
                </a:lnTo>
                <a:lnTo>
                  <a:pt x="693742" y="163318"/>
                </a:lnTo>
                <a:lnTo>
                  <a:pt x="717363" y="201881"/>
                </a:lnTo>
                <a:lnTo>
                  <a:pt x="736356" y="243288"/>
                </a:lnTo>
                <a:lnTo>
                  <a:pt x="750365" y="287181"/>
                </a:lnTo>
                <a:lnTo>
                  <a:pt x="759031" y="333204"/>
                </a:lnTo>
                <a:lnTo>
                  <a:pt x="762000" y="381000"/>
                </a:lnTo>
                <a:lnTo>
                  <a:pt x="759031" y="428795"/>
                </a:lnTo>
                <a:lnTo>
                  <a:pt x="750365" y="474818"/>
                </a:lnTo>
                <a:lnTo>
                  <a:pt x="736356" y="518711"/>
                </a:lnTo>
                <a:lnTo>
                  <a:pt x="717363" y="560118"/>
                </a:lnTo>
                <a:lnTo>
                  <a:pt x="693742" y="598681"/>
                </a:lnTo>
                <a:lnTo>
                  <a:pt x="665850" y="634044"/>
                </a:lnTo>
                <a:lnTo>
                  <a:pt x="634044" y="665850"/>
                </a:lnTo>
                <a:lnTo>
                  <a:pt x="598681" y="693742"/>
                </a:lnTo>
                <a:lnTo>
                  <a:pt x="560118" y="717363"/>
                </a:lnTo>
                <a:lnTo>
                  <a:pt x="518711" y="736356"/>
                </a:lnTo>
                <a:lnTo>
                  <a:pt x="474818" y="750365"/>
                </a:lnTo>
                <a:lnTo>
                  <a:pt x="428795" y="759031"/>
                </a:lnTo>
                <a:lnTo>
                  <a:pt x="381000" y="762000"/>
                </a:lnTo>
                <a:lnTo>
                  <a:pt x="333204" y="759031"/>
                </a:lnTo>
                <a:lnTo>
                  <a:pt x="287181" y="750365"/>
                </a:lnTo>
                <a:lnTo>
                  <a:pt x="243288" y="736356"/>
                </a:lnTo>
                <a:lnTo>
                  <a:pt x="201881" y="717363"/>
                </a:lnTo>
                <a:lnTo>
                  <a:pt x="163318" y="693742"/>
                </a:lnTo>
                <a:lnTo>
                  <a:pt x="127955" y="665850"/>
                </a:lnTo>
                <a:lnTo>
                  <a:pt x="96149" y="634044"/>
                </a:lnTo>
                <a:lnTo>
                  <a:pt x="68257" y="598681"/>
                </a:lnTo>
                <a:lnTo>
                  <a:pt x="44636" y="560118"/>
                </a:lnTo>
                <a:lnTo>
                  <a:pt x="25643" y="518711"/>
                </a:lnTo>
                <a:lnTo>
                  <a:pt x="11634" y="474818"/>
                </a:lnTo>
                <a:lnTo>
                  <a:pt x="2968" y="428795"/>
                </a:lnTo>
                <a:lnTo>
                  <a:pt x="0" y="3810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961" y="3358134"/>
            <a:ext cx="304800" cy="1510665"/>
          </a:xfrm>
          <a:custGeom>
            <a:avLst/>
            <a:gdLst/>
            <a:ahLst/>
            <a:cxnLst/>
            <a:rect l="l" t="t" r="r" b="b"/>
            <a:pathLst>
              <a:path w="304800" h="1510664">
                <a:moveTo>
                  <a:pt x="304800" y="1510283"/>
                </a:moveTo>
                <a:lnTo>
                  <a:pt x="256617" y="1503879"/>
                </a:lnTo>
                <a:lnTo>
                  <a:pt x="214780" y="1486050"/>
                </a:lnTo>
                <a:lnTo>
                  <a:pt x="181794" y="1458876"/>
                </a:lnTo>
                <a:lnTo>
                  <a:pt x="160166" y="1424436"/>
                </a:lnTo>
                <a:lnTo>
                  <a:pt x="152400" y="1384808"/>
                </a:lnTo>
                <a:lnTo>
                  <a:pt x="152400" y="880617"/>
                </a:lnTo>
                <a:lnTo>
                  <a:pt x="144633" y="840989"/>
                </a:lnTo>
                <a:lnTo>
                  <a:pt x="123005" y="806549"/>
                </a:lnTo>
                <a:lnTo>
                  <a:pt x="90019" y="779375"/>
                </a:lnTo>
                <a:lnTo>
                  <a:pt x="48182" y="761546"/>
                </a:lnTo>
                <a:lnTo>
                  <a:pt x="0" y="755141"/>
                </a:lnTo>
                <a:lnTo>
                  <a:pt x="48182" y="748737"/>
                </a:lnTo>
                <a:lnTo>
                  <a:pt x="90019" y="730908"/>
                </a:lnTo>
                <a:lnTo>
                  <a:pt x="123005" y="703734"/>
                </a:lnTo>
                <a:lnTo>
                  <a:pt x="144633" y="669294"/>
                </a:lnTo>
                <a:lnTo>
                  <a:pt x="152400" y="629665"/>
                </a:lnTo>
                <a:lnTo>
                  <a:pt x="152400" y="125475"/>
                </a:lnTo>
                <a:lnTo>
                  <a:pt x="160166" y="85847"/>
                </a:lnTo>
                <a:lnTo>
                  <a:pt x="181794" y="51407"/>
                </a:lnTo>
                <a:lnTo>
                  <a:pt x="214780" y="24233"/>
                </a:lnTo>
                <a:lnTo>
                  <a:pt x="256617" y="6404"/>
                </a:lnTo>
                <a:lnTo>
                  <a:pt x="3048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7828" y="3202051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存储结构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761" y="2565654"/>
            <a:ext cx="152400" cy="1524000"/>
          </a:xfrm>
          <a:custGeom>
            <a:avLst/>
            <a:gdLst/>
            <a:ahLst/>
            <a:cxnLst/>
            <a:rect l="l" t="t" r="r" b="b"/>
            <a:pathLst>
              <a:path w="152400" h="1524000">
                <a:moveTo>
                  <a:pt x="152400" y="1524000"/>
                </a:moveTo>
                <a:lnTo>
                  <a:pt x="122759" y="1514036"/>
                </a:lnTo>
                <a:lnTo>
                  <a:pt x="98536" y="1486868"/>
                </a:lnTo>
                <a:lnTo>
                  <a:pt x="82194" y="1446579"/>
                </a:lnTo>
                <a:lnTo>
                  <a:pt x="76200" y="1397254"/>
                </a:lnTo>
                <a:lnTo>
                  <a:pt x="76200" y="888746"/>
                </a:lnTo>
                <a:lnTo>
                  <a:pt x="70205" y="839420"/>
                </a:lnTo>
                <a:lnTo>
                  <a:pt x="53863" y="799131"/>
                </a:lnTo>
                <a:lnTo>
                  <a:pt x="29640" y="771963"/>
                </a:lnTo>
                <a:lnTo>
                  <a:pt x="0" y="762000"/>
                </a:lnTo>
                <a:lnTo>
                  <a:pt x="29640" y="752036"/>
                </a:lnTo>
                <a:lnTo>
                  <a:pt x="53863" y="724868"/>
                </a:lnTo>
                <a:lnTo>
                  <a:pt x="70205" y="684579"/>
                </a:lnTo>
                <a:lnTo>
                  <a:pt x="76200" y="635254"/>
                </a:lnTo>
                <a:lnTo>
                  <a:pt x="76200" y="126746"/>
                </a:lnTo>
                <a:lnTo>
                  <a:pt x="82194" y="77420"/>
                </a:lnTo>
                <a:lnTo>
                  <a:pt x="98536" y="37131"/>
                </a:lnTo>
                <a:lnTo>
                  <a:pt x="122759" y="9963"/>
                </a:lnTo>
                <a:lnTo>
                  <a:pt x="1524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28028" y="2424811"/>
            <a:ext cx="1558925" cy="17024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邻接矩阵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04200"/>
              </a:lnSpc>
              <a:spcBef>
                <a:spcPts val="600"/>
              </a:spcBef>
              <a:tabLst>
                <a:tab pos="473075" algn="l"/>
                <a:tab pos="93345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邻	接	表 </a:t>
            </a:r>
            <a:r>
              <a:rPr sz="2400" b="1" spc="10" dirty="0">
                <a:latin typeface="微软雅黑"/>
                <a:cs typeface="微软雅黑"/>
              </a:rPr>
              <a:t>十字链表 邻接多重表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6094" y="441579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685800"/>
                </a:moveTo>
                <a:lnTo>
                  <a:pt x="122759" y="681317"/>
                </a:lnTo>
                <a:lnTo>
                  <a:pt x="98536" y="669083"/>
                </a:lnTo>
                <a:lnTo>
                  <a:pt x="82194" y="650920"/>
                </a:lnTo>
                <a:lnTo>
                  <a:pt x="76200" y="628650"/>
                </a:lnTo>
                <a:lnTo>
                  <a:pt x="76200" y="400050"/>
                </a:lnTo>
                <a:lnTo>
                  <a:pt x="70205" y="377779"/>
                </a:lnTo>
                <a:lnTo>
                  <a:pt x="53863" y="359616"/>
                </a:lnTo>
                <a:lnTo>
                  <a:pt x="29640" y="347382"/>
                </a:lnTo>
                <a:lnTo>
                  <a:pt x="0" y="342900"/>
                </a:lnTo>
                <a:lnTo>
                  <a:pt x="29640" y="338417"/>
                </a:lnTo>
                <a:lnTo>
                  <a:pt x="53863" y="326183"/>
                </a:lnTo>
                <a:lnTo>
                  <a:pt x="70205" y="308020"/>
                </a:lnTo>
                <a:lnTo>
                  <a:pt x="76200" y="285750"/>
                </a:lnTo>
                <a:lnTo>
                  <a:pt x="76200" y="57150"/>
                </a:lnTo>
                <a:lnTo>
                  <a:pt x="82194" y="34879"/>
                </a:lnTo>
                <a:lnTo>
                  <a:pt x="98536" y="16716"/>
                </a:lnTo>
                <a:lnTo>
                  <a:pt x="122759" y="4482"/>
                </a:lnTo>
                <a:lnTo>
                  <a:pt x="1524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28028" y="4133686"/>
            <a:ext cx="186563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95"/>
              </a:spcBef>
            </a:pP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深度优先搜索 广度优先搜索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6266" y="4508753"/>
            <a:ext cx="76200" cy="662940"/>
          </a:xfrm>
          <a:custGeom>
            <a:avLst/>
            <a:gdLst/>
            <a:ahLst/>
            <a:cxnLst/>
            <a:rect l="l" t="t" r="r" b="b"/>
            <a:pathLst>
              <a:path w="76200" h="662939">
                <a:moveTo>
                  <a:pt x="28194" y="586740"/>
                </a:moveTo>
                <a:lnTo>
                  <a:pt x="0" y="586740"/>
                </a:lnTo>
                <a:lnTo>
                  <a:pt x="38100" y="662940"/>
                </a:lnTo>
                <a:lnTo>
                  <a:pt x="69850" y="599440"/>
                </a:lnTo>
                <a:lnTo>
                  <a:pt x="28194" y="599440"/>
                </a:lnTo>
                <a:lnTo>
                  <a:pt x="28194" y="586740"/>
                </a:lnTo>
                <a:close/>
              </a:path>
              <a:path w="76200" h="662939">
                <a:moveTo>
                  <a:pt x="48006" y="0"/>
                </a:moveTo>
                <a:lnTo>
                  <a:pt x="28194" y="0"/>
                </a:lnTo>
                <a:lnTo>
                  <a:pt x="28194" y="599440"/>
                </a:lnTo>
                <a:lnTo>
                  <a:pt x="48006" y="599440"/>
                </a:lnTo>
                <a:lnTo>
                  <a:pt x="48006" y="0"/>
                </a:lnTo>
                <a:close/>
              </a:path>
              <a:path w="76200" h="662939">
                <a:moveTo>
                  <a:pt x="76200" y="586740"/>
                </a:moveTo>
                <a:lnTo>
                  <a:pt x="48006" y="586740"/>
                </a:lnTo>
                <a:lnTo>
                  <a:pt x="48006" y="599440"/>
                </a:lnTo>
                <a:lnTo>
                  <a:pt x="69850" y="599440"/>
                </a:lnTo>
                <a:lnTo>
                  <a:pt x="76200" y="586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731" y="5199888"/>
            <a:ext cx="2001774" cy="55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623" y="5186171"/>
            <a:ext cx="2204466" cy="640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962" y="5287517"/>
            <a:ext cx="1981200" cy="533400"/>
          </a:xfrm>
          <a:prstGeom prst="rect">
            <a:avLst/>
          </a:prstGeom>
          <a:solidFill>
            <a:srgbClr val="FBF085"/>
          </a:solidFill>
          <a:ln w="19812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610"/>
              </a:spcBef>
            </a:pPr>
            <a:r>
              <a:rPr sz="2400" b="1" spc="10" dirty="0">
                <a:latin typeface="微软雅黑"/>
                <a:cs typeface="微软雅黑"/>
              </a:rPr>
              <a:t>无向图的应用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4560" y="3797808"/>
            <a:ext cx="1091946" cy="581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4361" y="3899153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266700"/>
                </a:moveTo>
                <a:lnTo>
                  <a:pt x="266700" y="0"/>
                </a:lnTo>
                <a:lnTo>
                  <a:pt x="266700" y="133350"/>
                </a:lnTo>
                <a:lnTo>
                  <a:pt x="1066800" y="133350"/>
                </a:lnTo>
                <a:lnTo>
                  <a:pt x="1066800" y="400050"/>
                </a:lnTo>
                <a:lnTo>
                  <a:pt x="266700" y="400050"/>
                </a:lnTo>
                <a:lnTo>
                  <a:pt x="2667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9932" y="3887723"/>
            <a:ext cx="1087374" cy="553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1747" y="3874008"/>
            <a:ext cx="979169" cy="640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5161" y="3975353"/>
            <a:ext cx="1066800" cy="533400"/>
          </a:xfrm>
          <a:prstGeom prst="rect">
            <a:avLst/>
          </a:prstGeom>
          <a:solidFill>
            <a:srgbClr val="FBF085"/>
          </a:solidFill>
          <a:ln w="19812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615"/>
              </a:spcBef>
            </a:pPr>
            <a:r>
              <a:rPr sz="2400" b="1" spc="10" dirty="0">
                <a:latin typeface="微软雅黑"/>
                <a:cs typeface="微软雅黑"/>
              </a:rPr>
              <a:t>应用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91561" y="5084826"/>
            <a:ext cx="228600" cy="1066800"/>
          </a:xfrm>
          <a:custGeom>
            <a:avLst/>
            <a:gdLst/>
            <a:ahLst/>
            <a:cxnLst/>
            <a:rect l="l" t="t" r="r" b="b"/>
            <a:pathLst>
              <a:path w="228600" h="1066800">
                <a:moveTo>
                  <a:pt x="228600" y="1066800"/>
                </a:moveTo>
                <a:lnTo>
                  <a:pt x="184112" y="1059829"/>
                </a:lnTo>
                <a:lnTo>
                  <a:pt x="147780" y="1040820"/>
                </a:lnTo>
                <a:lnTo>
                  <a:pt x="123283" y="1012627"/>
                </a:lnTo>
                <a:lnTo>
                  <a:pt x="114300" y="978103"/>
                </a:lnTo>
                <a:lnTo>
                  <a:pt x="114300" y="622096"/>
                </a:lnTo>
                <a:lnTo>
                  <a:pt x="105316" y="587572"/>
                </a:lnTo>
                <a:lnTo>
                  <a:pt x="80819" y="559379"/>
                </a:lnTo>
                <a:lnTo>
                  <a:pt x="44487" y="540370"/>
                </a:lnTo>
                <a:lnTo>
                  <a:pt x="0" y="533400"/>
                </a:lnTo>
                <a:lnTo>
                  <a:pt x="44487" y="526424"/>
                </a:lnTo>
                <a:lnTo>
                  <a:pt x="80819" y="507412"/>
                </a:lnTo>
                <a:lnTo>
                  <a:pt x="105316" y="479232"/>
                </a:lnTo>
                <a:lnTo>
                  <a:pt x="114300" y="444754"/>
                </a:lnTo>
                <a:lnTo>
                  <a:pt x="114300" y="88646"/>
                </a:lnTo>
                <a:lnTo>
                  <a:pt x="123283" y="54167"/>
                </a:lnTo>
                <a:lnTo>
                  <a:pt x="147780" y="25987"/>
                </a:lnTo>
                <a:lnTo>
                  <a:pt x="184112" y="6975"/>
                </a:ln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98775" y="3720529"/>
            <a:ext cx="3003550" cy="1656080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655955">
              <a:lnSpc>
                <a:spcPct val="100000"/>
              </a:lnSpc>
              <a:spcBef>
                <a:spcPts val="2039"/>
              </a:spcBef>
            </a:pPr>
            <a:r>
              <a:rPr sz="2800" b="1" spc="-5" dirty="0">
                <a:solidFill>
                  <a:srgbClr val="CC3300"/>
                </a:solidFill>
                <a:latin typeface="微软雅黑"/>
                <a:cs typeface="微软雅黑"/>
              </a:rPr>
              <a:t>图</a:t>
            </a:r>
            <a:endParaRPr sz="2800">
              <a:latin typeface="微软雅黑"/>
              <a:cs typeface="微软雅黑"/>
            </a:endParaRPr>
          </a:p>
          <a:p>
            <a:pPr marL="1917700">
              <a:lnSpc>
                <a:spcPct val="100000"/>
              </a:lnSpc>
              <a:spcBef>
                <a:spcPts val="1670"/>
              </a:spcBef>
              <a:tabLst>
                <a:tab pos="2685415" algn="l"/>
              </a:tabLst>
            </a:pPr>
            <a:r>
              <a:rPr sz="2400" b="1" dirty="0">
                <a:latin typeface="微软雅黑"/>
                <a:cs typeface="微软雅黑"/>
              </a:rPr>
              <a:t>遍	历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latin typeface="微软雅黑"/>
                <a:cs typeface="微软雅黑"/>
              </a:rPr>
              <a:t>图的连通分量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20339" y="5766815"/>
            <a:ext cx="1937765" cy="680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561" y="601294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199"/>
                </a:lnTo>
                <a:lnTo>
                  <a:pt x="437388" y="48005"/>
                </a:lnTo>
                <a:lnTo>
                  <a:pt x="393700" y="48005"/>
                </a:lnTo>
                <a:lnTo>
                  <a:pt x="393700" y="28193"/>
                </a:lnTo>
                <a:lnTo>
                  <a:pt x="437388" y="28193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381000" y="48005"/>
                </a:lnTo>
                <a:lnTo>
                  <a:pt x="381000" y="28193"/>
                </a:lnTo>
                <a:close/>
              </a:path>
              <a:path w="457200" h="76200">
                <a:moveTo>
                  <a:pt x="437388" y="28193"/>
                </a:moveTo>
                <a:lnTo>
                  <a:pt x="393700" y="28193"/>
                </a:lnTo>
                <a:lnTo>
                  <a:pt x="393700" y="48005"/>
                </a:lnTo>
                <a:lnTo>
                  <a:pt x="437388" y="48005"/>
                </a:lnTo>
                <a:lnTo>
                  <a:pt x="457200" y="38099"/>
                </a:lnTo>
                <a:lnTo>
                  <a:pt x="4373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98775" y="5864453"/>
            <a:ext cx="3615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0100" algn="l"/>
              </a:tabLst>
            </a:pPr>
            <a:r>
              <a:rPr sz="2400" b="1" spc="5" dirty="0">
                <a:latin typeface="微软雅黑"/>
                <a:cs typeface="微软雅黑"/>
              </a:rPr>
              <a:t>图的生成</a:t>
            </a:r>
            <a:r>
              <a:rPr sz="2400" b="1" dirty="0">
                <a:latin typeface="微软雅黑"/>
                <a:cs typeface="微软雅黑"/>
              </a:rPr>
              <a:t>树	</a:t>
            </a:r>
            <a:r>
              <a:rPr sz="2400" b="1" spc="5" dirty="0">
                <a:latin typeface="微软雅黑"/>
                <a:cs typeface="微软雅黑"/>
              </a:rPr>
              <a:t>最小生成树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53961" y="5715761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228600" y="762000"/>
                </a:moveTo>
                <a:lnTo>
                  <a:pt x="184112" y="757020"/>
                </a:lnTo>
                <a:lnTo>
                  <a:pt x="147780" y="743440"/>
                </a:lnTo>
                <a:lnTo>
                  <a:pt x="123283" y="723300"/>
                </a:lnTo>
                <a:lnTo>
                  <a:pt x="114300" y="698639"/>
                </a:lnTo>
                <a:lnTo>
                  <a:pt x="114300" y="444360"/>
                </a:lnTo>
                <a:lnTo>
                  <a:pt x="105316" y="419699"/>
                </a:lnTo>
                <a:lnTo>
                  <a:pt x="80819" y="399559"/>
                </a:lnTo>
                <a:lnTo>
                  <a:pt x="44487" y="385979"/>
                </a:lnTo>
                <a:lnTo>
                  <a:pt x="0" y="381000"/>
                </a:lnTo>
                <a:lnTo>
                  <a:pt x="44487" y="376020"/>
                </a:lnTo>
                <a:lnTo>
                  <a:pt x="80819" y="362440"/>
                </a:lnTo>
                <a:lnTo>
                  <a:pt x="105316" y="342300"/>
                </a:lnTo>
                <a:lnTo>
                  <a:pt x="114300" y="317639"/>
                </a:lnTo>
                <a:lnTo>
                  <a:pt x="114300" y="63360"/>
                </a:lnTo>
                <a:lnTo>
                  <a:pt x="123283" y="38699"/>
                </a:lnTo>
                <a:lnTo>
                  <a:pt x="147780" y="18559"/>
                </a:lnTo>
                <a:lnTo>
                  <a:pt x="184112" y="4979"/>
                </a:lnTo>
                <a:lnTo>
                  <a:pt x="2286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61809" y="5452973"/>
            <a:ext cx="163830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45900"/>
              </a:lnSpc>
              <a:spcBef>
                <a:spcPts val="100"/>
              </a:spcBef>
            </a:pP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Prim</a:t>
            </a:r>
            <a:r>
              <a:rPr sz="2400" b="1" spc="5" dirty="0">
                <a:solidFill>
                  <a:srgbClr val="C00000"/>
                </a:solidFill>
                <a:latin typeface="微软雅黑"/>
                <a:cs typeface="微软雅黑"/>
              </a:rPr>
              <a:t>算法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Kruskal</a:t>
            </a:r>
            <a:r>
              <a:rPr sz="2400" b="1" spc="5" dirty="0">
                <a:solidFill>
                  <a:srgbClr val="C00000"/>
                </a:solidFill>
                <a:latin typeface="微软雅黑"/>
                <a:cs typeface="微软雅黑"/>
              </a:rPr>
              <a:t>算法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6266" y="2218182"/>
            <a:ext cx="76200" cy="1643380"/>
          </a:xfrm>
          <a:custGeom>
            <a:avLst/>
            <a:gdLst/>
            <a:ahLst/>
            <a:cxnLst/>
            <a:rect l="l" t="t" r="r" b="b"/>
            <a:pathLst>
              <a:path w="76200" h="1643379">
                <a:moveTo>
                  <a:pt x="48005" y="63500"/>
                </a:moveTo>
                <a:lnTo>
                  <a:pt x="28193" y="63500"/>
                </a:lnTo>
                <a:lnTo>
                  <a:pt x="28193" y="1642872"/>
                </a:lnTo>
                <a:lnTo>
                  <a:pt x="48005" y="1642872"/>
                </a:lnTo>
                <a:lnTo>
                  <a:pt x="48005" y="63500"/>
                </a:lnTo>
                <a:close/>
              </a:path>
              <a:path w="76200" h="1643379">
                <a:moveTo>
                  <a:pt x="38099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099" y="0"/>
                </a:lnTo>
                <a:close/>
              </a:path>
              <a:path w="76200" h="1643379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199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82848" y="203187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最短路径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13097" y="194691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228600" y="762000"/>
                </a:moveTo>
                <a:lnTo>
                  <a:pt x="184112" y="757027"/>
                </a:lnTo>
                <a:lnTo>
                  <a:pt x="147780" y="743458"/>
                </a:lnTo>
                <a:lnTo>
                  <a:pt x="123283" y="723316"/>
                </a:lnTo>
                <a:lnTo>
                  <a:pt x="114300" y="698627"/>
                </a:lnTo>
                <a:lnTo>
                  <a:pt x="114300" y="444372"/>
                </a:lnTo>
                <a:lnTo>
                  <a:pt x="105316" y="419683"/>
                </a:lnTo>
                <a:lnTo>
                  <a:pt x="80819" y="399542"/>
                </a:lnTo>
                <a:lnTo>
                  <a:pt x="44487" y="385972"/>
                </a:lnTo>
                <a:lnTo>
                  <a:pt x="0" y="381000"/>
                </a:lnTo>
                <a:lnTo>
                  <a:pt x="44487" y="376027"/>
                </a:lnTo>
                <a:lnTo>
                  <a:pt x="80819" y="362458"/>
                </a:lnTo>
                <a:lnTo>
                  <a:pt x="105316" y="342316"/>
                </a:lnTo>
                <a:lnTo>
                  <a:pt x="114300" y="317627"/>
                </a:lnTo>
                <a:lnTo>
                  <a:pt x="114300" y="63373"/>
                </a:lnTo>
                <a:lnTo>
                  <a:pt x="123283" y="38683"/>
                </a:lnTo>
                <a:lnTo>
                  <a:pt x="147780" y="18542"/>
                </a:lnTo>
                <a:lnTo>
                  <a:pt x="184112" y="4972"/>
                </a:lnTo>
                <a:lnTo>
                  <a:pt x="2286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75226" y="1800605"/>
            <a:ext cx="1656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Dijkstr</a:t>
            </a:r>
            <a:r>
              <a:rPr sz="24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算法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75226" y="2334259"/>
            <a:ext cx="1367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Floy</a:t>
            </a:r>
            <a:r>
              <a:rPr sz="2400" b="1" i="1" spc="5" dirty="0">
                <a:latin typeface="Times New Roman"/>
                <a:cs typeface="Times New Roman"/>
              </a:rPr>
              <a:t>d</a:t>
            </a:r>
            <a:r>
              <a:rPr sz="2400" b="1" spc="10" dirty="0">
                <a:latin typeface="微软雅黑"/>
                <a:cs typeface="微软雅黑"/>
              </a:rPr>
              <a:t>算法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0248" y="1397508"/>
            <a:ext cx="2001774" cy="55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663" y="1383791"/>
            <a:ext cx="2204466" cy="6408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5477" y="1485138"/>
            <a:ext cx="1981200" cy="533400"/>
          </a:xfrm>
          <a:prstGeom prst="rect">
            <a:avLst/>
          </a:prstGeom>
          <a:solidFill>
            <a:srgbClr val="FBF085"/>
          </a:solidFill>
          <a:ln w="19812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05"/>
              </a:spcBef>
            </a:pPr>
            <a:r>
              <a:rPr sz="2400" b="1" spc="10" dirty="0">
                <a:latin typeface="微软雅黑"/>
                <a:cs typeface="微软雅黑"/>
              </a:rPr>
              <a:t>有向图的应用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38222" y="1165097"/>
            <a:ext cx="360045" cy="1080770"/>
          </a:xfrm>
          <a:custGeom>
            <a:avLst/>
            <a:gdLst/>
            <a:ahLst/>
            <a:cxnLst/>
            <a:rect l="l" t="t" r="r" b="b"/>
            <a:pathLst>
              <a:path w="360044" h="1080770">
                <a:moveTo>
                  <a:pt x="359663" y="1080515"/>
                </a:moveTo>
                <a:lnTo>
                  <a:pt x="302824" y="1075946"/>
                </a:lnTo>
                <a:lnTo>
                  <a:pt x="253459" y="1063219"/>
                </a:lnTo>
                <a:lnTo>
                  <a:pt x="214530" y="1043811"/>
                </a:lnTo>
                <a:lnTo>
                  <a:pt x="179831" y="990853"/>
                </a:lnTo>
                <a:lnTo>
                  <a:pt x="179831" y="629919"/>
                </a:lnTo>
                <a:lnTo>
                  <a:pt x="170663" y="601575"/>
                </a:lnTo>
                <a:lnTo>
                  <a:pt x="145133" y="576962"/>
                </a:lnTo>
                <a:lnTo>
                  <a:pt x="106204" y="557554"/>
                </a:lnTo>
                <a:lnTo>
                  <a:pt x="56839" y="544827"/>
                </a:lnTo>
                <a:lnTo>
                  <a:pt x="0" y="540257"/>
                </a:lnTo>
                <a:lnTo>
                  <a:pt x="56839" y="535688"/>
                </a:lnTo>
                <a:lnTo>
                  <a:pt x="106204" y="522961"/>
                </a:lnTo>
                <a:lnTo>
                  <a:pt x="145133" y="503553"/>
                </a:lnTo>
                <a:lnTo>
                  <a:pt x="170663" y="478940"/>
                </a:lnTo>
                <a:lnTo>
                  <a:pt x="179831" y="450595"/>
                </a:lnTo>
                <a:lnTo>
                  <a:pt x="179831" y="89661"/>
                </a:lnTo>
                <a:lnTo>
                  <a:pt x="189000" y="61317"/>
                </a:lnTo>
                <a:lnTo>
                  <a:pt x="214530" y="36704"/>
                </a:lnTo>
                <a:lnTo>
                  <a:pt x="253459" y="17296"/>
                </a:lnTo>
                <a:lnTo>
                  <a:pt x="302824" y="4569"/>
                </a:lnTo>
                <a:lnTo>
                  <a:pt x="35966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95422" y="811149"/>
            <a:ext cx="1865630" cy="103568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b="1" spc="10" dirty="0">
                <a:latin typeface="微软雅黑"/>
                <a:cs typeface="微软雅黑"/>
              </a:rPr>
              <a:t>拓扑排序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10" dirty="0">
                <a:latin typeface="微软雅黑"/>
                <a:cs typeface="微软雅黑"/>
              </a:rPr>
              <a:t>关键路径问题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694814"/>
            <a:ext cx="3092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61210" algn="l"/>
              </a:tabLst>
            </a:pPr>
            <a:r>
              <a:rPr sz="4000" b="1" spc="5" dirty="0">
                <a:latin typeface="微软雅黑"/>
                <a:cs typeface="微软雅黑"/>
              </a:rPr>
              <a:t>第六</a:t>
            </a:r>
            <a:r>
              <a:rPr sz="4000" b="1" spc="-5" dirty="0">
                <a:latin typeface="微软雅黑"/>
                <a:cs typeface="微软雅黑"/>
              </a:rPr>
              <a:t>章</a:t>
            </a:r>
            <a:r>
              <a:rPr sz="4000" b="1" dirty="0">
                <a:latin typeface="微软雅黑"/>
                <a:cs typeface="微软雅黑"/>
              </a:rPr>
              <a:t>	</a:t>
            </a:r>
            <a:r>
              <a:rPr sz="4000" b="1" spc="5" dirty="0">
                <a:latin typeface="微软雅黑"/>
                <a:cs typeface="微软雅黑"/>
              </a:rPr>
              <a:t>结束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9011" y="3886200"/>
            <a:ext cx="2029967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682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0" dirty="0"/>
              <a:t> </a:t>
            </a:r>
            <a:r>
              <a:rPr dirty="0"/>
              <a:t>you!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217" y="1458594"/>
            <a:ext cx="3595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25" dirty="0">
                <a:latin typeface="Microsoft JhengHei"/>
                <a:cs typeface="Microsoft JhengHei"/>
              </a:rPr>
              <a:t>（12）</a:t>
            </a:r>
            <a:r>
              <a:rPr sz="2800" u="none" dirty="0">
                <a:latin typeface="Microsoft JhengHei"/>
                <a:cs typeface="Microsoft JhengHei"/>
              </a:rPr>
              <a:t>连</a:t>
            </a:r>
            <a:r>
              <a:rPr sz="2800" u="none" spc="15" dirty="0">
                <a:latin typeface="Microsoft JhengHei"/>
                <a:cs typeface="Microsoft JhengHei"/>
              </a:rPr>
              <a:t>通</a:t>
            </a:r>
            <a:r>
              <a:rPr sz="2800" u="none" dirty="0">
                <a:latin typeface="Microsoft JhengHei"/>
                <a:cs typeface="Microsoft JhengHei"/>
              </a:rPr>
              <a:t>图的生</a:t>
            </a:r>
            <a:r>
              <a:rPr sz="2800" u="none" spc="15" dirty="0">
                <a:latin typeface="Microsoft JhengHei"/>
                <a:cs typeface="Microsoft JhengHei"/>
              </a:rPr>
              <a:t>成</a:t>
            </a:r>
            <a:r>
              <a:rPr sz="2800" u="none" spc="-5" dirty="0">
                <a:latin typeface="Microsoft JhengHei"/>
                <a:cs typeface="Microsoft JhengHei"/>
              </a:rPr>
              <a:t>树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2084959"/>
            <a:ext cx="829818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14045">
              <a:lnSpc>
                <a:spcPct val="100400"/>
              </a:lnSpc>
              <a:spcBef>
                <a:spcPts val="85"/>
              </a:spcBef>
            </a:pPr>
            <a:r>
              <a:rPr sz="2400" b="1" spc="10" dirty="0">
                <a:latin typeface="微软雅黑"/>
                <a:cs typeface="微软雅黑"/>
              </a:rPr>
              <a:t>一个连通图的生成树是一个极小连通子图，它含有图中全 </a:t>
            </a:r>
            <a:r>
              <a:rPr sz="2400" b="1" spc="5" dirty="0">
                <a:latin typeface="微软雅黑"/>
                <a:cs typeface="微软雅黑"/>
              </a:rPr>
              <a:t>部顶点，但只有足以构成一棵树</a:t>
            </a:r>
            <a:r>
              <a:rPr sz="2400" b="1" spc="10" dirty="0">
                <a:latin typeface="微软雅黑"/>
                <a:cs typeface="微软雅黑"/>
              </a:rPr>
              <a:t>的</a:t>
            </a:r>
            <a:r>
              <a:rPr sz="2400" b="1" spc="-5" dirty="0">
                <a:latin typeface="Times New Roman"/>
                <a:cs typeface="Times New Roman"/>
              </a:rPr>
              <a:t>n-1</a:t>
            </a:r>
            <a:r>
              <a:rPr sz="2400" b="1" spc="5" dirty="0">
                <a:latin typeface="微软雅黑"/>
                <a:cs typeface="微软雅黑"/>
              </a:rPr>
              <a:t>条边。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4221479"/>
            <a:ext cx="1828800" cy="381000"/>
          </a:xfrm>
          <a:custGeom>
            <a:avLst/>
            <a:gdLst/>
            <a:ahLst/>
            <a:cxnLst/>
            <a:rect l="l" t="t" r="r" b="b"/>
            <a:pathLst>
              <a:path w="1828800" h="381000">
                <a:moveTo>
                  <a:pt x="1371600" y="0"/>
                </a:moveTo>
                <a:lnTo>
                  <a:pt x="13716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371600" y="285750"/>
                </a:lnTo>
                <a:lnTo>
                  <a:pt x="1371600" y="381000"/>
                </a:lnTo>
                <a:lnTo>
                  <a:pt x="1828800" y="190500"/>
                </a:lnTo>
                <a:lnTo>
                  <a:pt x="13716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4221479"/>
            <a:ext cx="1828800" cy="381000"/>
          </a:xfrm>
          <a:custGeom>
            <a:avLst/>
            <a:gdLst/>
            <a:ahLst/>
            <a:cxnLst/>
            <a:rect l="l" t="t" r="r" b="b"/>
            <a:pathLst>
              <a:path w="1828800" h="381000">
                <a:moveTo>
                  <a:pt x="0" y="95250"/>
                </a:moveTo>
                <a:lnTo>
                  <a:pt x="1371600" y="95250"/>
                </a:lnTo>
                <a:lnTo>
                  <a:pt x="1371600" y="0"/>
                </a:lnTo>
                <a:lnTo>
                  <a:pt x="1828800" y="190500"/>
                </a:lnTo>
                <a:lnTo>
                  <a:pt x="1371600" y="381000"/>
                </a:lnTo>
                <a:lnTo>
                  <a:pt x="13716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6261" y="3934205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7534" y="3658361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4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49845" y="3879341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7030" y="3879341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79" h="274320">
                <a:moveTo>
                  <a:pt x="271272" y="0"/>
                </a:moveTo>
                <a:lnTo>
                  <a:pt x="0" y="274319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7953" y="343433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7953" y="343433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25490" y="347205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67906" y="457733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7906" y="457733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4905" y="457733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4905" y="457733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61809" y="3429761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61809" y="3429761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30390" y="347205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87261" y="4039361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87261" y="4039361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55460" y="4081653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2415" y="4615433"/>
            <a:ext cx="2972435" cy="120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0"/>
              </a:spcBef>
              <a:tabLst>
                <a:tab pos="1625600" algn="l"/>
              </a:tabLst>
            </a:pPr>
            <a:r>
              <a:rPr sz="2400" b="1" spc="-340" dirty="0">
                <a:latin typeface="Microsoft JhengHei"/>
                <a:cs typeface="Microsoft JhengHei"/>
              </a:rPr>
              <a:t>V3	</a:t>
            </a: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50" dirty="0">
                <a:latin typeface="微软雅黑"/>
                <a:cs typeface="微软雅黑"/>
              </a:rPr>
              <a:t>(b)</a:t>
            </a:r>
            <a:r>
              <a:rPr sz="2000" b="1" spc="10" dirty="0">
                <a:latin typeface="微软雅黑"/>
                <a:cs typeface="微软雅黑"/>
              </a:rPr>
              <a:t>连通图</a:t>
            </a:r>
            <a:r>
              <a:rPr sz="2000" b="1" spc="-370" dirty="0">
                <a:latin typeface="微软雅黑"/>
                <a:cs typeface="微软雅黑"/>
              </a:rPr>
              <a:t>G1</a:t>
            </a:r>
            <a:r>
              <a:rPr sz="2000" b="1" spc="10" dirty="0">
                <a:latin typeface="微软雅黑"/>
                <a:cs typeface="微软雅黑"/>
              </a:rPr>
              <a:t>的</a:t>
            </a:r>
            <a:r>
              <a:rPr sz="2000" b="1" dirty="0">
                <a:latin typeface="微软雅黑"/>
                <a:cs typeface="微软雅黑"/>
              </a:rPr>
              <a:t>一</a:t>
            </a:r>
            <a:r>
              <a:rPr sz="2000" b="1" spc="10" dirty="0">
                <a:latin typeface="微软雅黑"/>
                <a:cs typeface="微软雅黑"/>
              </a:rPr>
              <a:t>个生成</a:t>
            </a:r>
            <a:r>
              <a:rPr sz="2000" b="1" dirty="0">
                <a:latin typeface="微软雅黑"/>
                <a:cs typeface="微软雅黑"/>
              </a:rPr>
              <a:t>树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53361" y="4007358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4633" y="3731514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6945" y="4007358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69770" y="4499609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80" h="276225">
                <a:moveTo>
                  <a:pt x="271271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4129" y="3950970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2" y="0"/>
                </a:moveTo>
                <a:lnTo>
                  <a:pt x="0" y="2743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4317" y="4536185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19" h="233679">
                <a:moveTo>
                  <a:pt x="0" y="0"/>
                </a:moveTo>
                <a:lnTo>
                  <a:pt x="236220" y="2331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75053" y="350748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5053" y="350748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71573" y="3544646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15005" y="464896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15005" y="464896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2005" y="464896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72005" y="464896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06677" y="4686757"/>
            <a:ext cx="1538605" cy="113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  <a:tabLst>
                <a:tab pos="1217295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15" dirty="0">
                <a:latin typeface="Microsoft JhengHei"/>
                <a:cs typeface="Microsoft JhengHei"/>
              </a:rPr>
              <a:t>3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30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110" dirty="0">
                <a:latin typeface="微软雅黑"/>
                <a:cs typeface="微软雅黑"/>
              </a:rPr>
              <a:t>(a)</a:t>
            </a:r>
            <a:r>
              <a:rPr sz="2000" b="1" spc="10" dirty="0">
                <a:latin typeface="微软雅黑"/>
                <a:cs typeface="微软雅黑"/>
              </a:rPr>
              <a:t>连通图</a:t>
            </a:r>
            <a:r>
              <a:rPr sz="2000" b="1" spc="-365" dirty="0">
                <a:latin typeface="微软雅黑"/>
                <a:cs typeface="微软雅黑"/>
              </a:rPr>
              <a:t>G1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08910" y="3502914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2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4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2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8910" y="3502914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776854" y="3544646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34361" y="4112514"/>
            <a:ext cx="467995" cy="464820"/>
          </a:xfrm>
          <a:custGeom>
            <a:avLst/>
            <a:gdLst/>
            <a:ahLst/>
            <a:cxnLst/>
            <a:rect l="l" t="t" r="r" b="b"/>
            <a:pathLst>
              <a:path w="467994" h="464820">
                <a:moveTo>
                  <a:pt x="233934" y="0"/>
                </a:moveTo>
                <a:lnTo>
                  <a:pt x="186799" y="4720"/>
                </a:lnTo>
                <a:lnTo>
                  <a:pt x="142892" y="18258"/>
                </a:lnTo>
                <a:lnTo>
                  <a:pt x="103156" y="39681"/>
                </a:lnTo>
                <a:lnTo>
                  <a:pt x="68532" y="68056"/>
                </a:lnTo>
                <a:lnTo>
                  <a:pt x="39962" y="102449"/>
                </a:lnTo>
                <a:lnTo>
                  <a:pt x="18389" y="141928"/>
                </a:lnTo>
                <a:lnTo>
                  <a:pt x="4754" y="185559"/>
                </a:lnTo>
                <a:lnTo>
                  <a:pt x="0" y="232410"/>
                </a:lnTo>
                <a:lnTo>
                  <a:pt x="4754" y="279260"/>
                </a:lnTo>
                <a:lnTo>
                  <a:pt x="18389" y="322891"/>
                </a:lnTo>
                <a:lnTo>
                  <a:pt x="39962" y="362370"/>
                </a:lnTo>
                <a:lnTo>
                  <a:pt x="68532" y="396763"/>
                </a:lnTo>
                <a:lnTo>
                  <a:pt x="103156" y="425138"/>
                </a:lnTo>
                <a:lnTo>
                  <a:pt x="142892" y="446561"/>
                </a:lnTo>
                <a:lnTo>
                  <a:pt x="186799" y="460099"/>
                </a:lnTo>
                <a:lnTo>
                  <a:pt x="233934" y="464820"/>
                </a:lnTo>
                <a:lnTo>
                  <a:pt x="281068" y="460099"/>
                </a:lnTo>
                <a:lnTo>
                  <a:pt x="324975" y="446561"/>
                </a:lnTo>
                <a:lnTo>
                  <a:pt x="364711" y="425138"/>
                </a:lnTo>
                <a:lnTo>
                  <a:pt x="399335" y="396763"/>
                </a:lnTo>
                <a:lnTo>
                  <a:pt x="427905" y="362370"/>
                </a:lnTo>
                <a:lnTo>
                  <a:pt x="449478" y="322891"/>
                </a:lnTo>
                <a:lnTo>
                  <a:pt x="463113" y="279260"/>
                </a:lnTo>
                <a:lnTo>
                  <a:pt x="467868" y="232410"/>
                </a:lnTo>
                <a:lnTo>
                  <a:pt x="463113" y="185559"/>
                </a:lnTo>
                <a:lnTo>
                  <a:pt x="449478" y="141928"/>
                </a:lnTo>
                <a:lnTo>
                  <a:pt x="427905" y="102449"/>
                </a:lnTo>
                <a:lnTo>
                  <a:pt x="399335" y="68056"/>
                </a:lnTo>
                <a:lnTo>
                  <a:pt x="364711" y="39681"/>
                </a:lnTo>
                <a:lnTo>
                  <a:pt x="324975" y="18258"/>
                </a:lnTo>
                <a:lnTo>
                  <a:pt x="281068" y="4720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34361" y="4112514"/>
            <a:ext cx="467995" cy="464820"/>
          </a:xfrm>
          <a:custGeom>
            <a:avLst/>
            <a:gdLst/>
            <a:ahLst/>
            <a:cxnLst/>
            <a:rect l="l" t="t" r="r" b="b"/>
            <a:pathLst>
              <a:path w="467994" h="464820">
                <a:moveTo>
                  <a:pt x="0" y="232410"/>
                </a:moveTo>
                <a:lnTo>
                  <a:pt x="4754" y="185559"/>
                </a:lnTo>
                <a:lnTo>
                  <a:pt x="18389" y="141928"/>
                </a:lnTo>
                <a:lnTo>
                  <a:pt x="39962" y="102449"/>
                </a:lnTo>
                <a:lnTo>
                  <a:pt x="68532" y="68056"/>
                </a:lnTo>
                <a:lnTo>
                  <a:pt x="103156" y="39681"/>
                </a:lnTo>
                <a:lnTo>
                  <a:pt x="142892" y="18258"/>
                </a:lnTo>
                <a:lnTo>
                  <a:pt x="186799" y="4720"/>
                </a:lnTo>
                <a:lnTo>
                  <a:pt x="233934" y="0"/>
                </a:lnTo>
                <a:lnTo>
                  <a:pt x="281068" y="4720"/>
                </a:lnTo>
                <a:lnTo>
                  <a:pt x="324975" y="18258"/>
                </a:lnTo>
                <a:lnTo>
                  <a:pt x="364711" y="39681"/>
                </a:lnTo>
                <a:lnTo>
                  <a:pt x="399335" y="68056"/>
                </a:lnTo>
                <a:lnTo>
                  <a:pt x="427905" y="102449"/>
                </a:lnTo>
                <a:lnTo>
                  <a:pt x="449478" y="141928"/>
                </a:lnTo>
                <a:lnTo>
                  <a:pt x="463113" y="185559"/>
                </a:lnTo>
                <a:lnTo>
                  <a:pt x="467868" y="232410"/>
                </a:lnTo>
                <a:lnTo>
                  <a:pt x="463113" y="279260"/>
                </a:lnTo>
                <a:lnTo>
                  <a:pt x="449478" y="322891"/>
                </a:lnTo>
                <a:lnTo>
                  <a:pt x="427905" y="362370"/>
                </a:lnTo>
                <a:lnTo>
                  <a:pt x="399335" y="396763"/>
                </a:lnTo>
                <a:lnTo>
                  <a:pt x="364711" y="425138"/>
                </a:lnTo>
                <a:lnTo>
                  <a:pt x="324975" y="446561"/>
                </a:lnTo>
                <a:lnTo>
                  <a:pt x="281068" y="460099"/>
                </a:lnTo>
                <a:lnTo>
                  <a:pt x="233934" y="464820"/>
                </a:lnTo>
                <a:lnTo>
                  <a:pt x="186799" y="460099"/>
                </a:lnTo>
                <a:lnTo>
                  <a:pt x="142892" y="446561"/>
                </a:lnTo>
                <a:lnTo>
                  <a:pt x="103156" y="425138"/>
                </a:lnTo>
                <a:lnTo>
                  <a:pt x="68532" y="396763"/>
                </a:lnTo>
                <a:lnTo>
                  <a:pt x="39962" y="362370"/>
                </a:lnTo>
                <a:lnTo>
                  <a:pt x="18389" y="322891"/>
                </a:lnTo>
                <a:lnTo>
                  <a:pt x="4754" y="279260"/>
                </a:lnTo>
                <a:lnTo>
                  <a:pt x="0" y="23241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201926" y="415417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17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1607" y="1540001"/>
            <a:ext cx="7818755" cy="309880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449580" indent="-437515">
              <a:lnSpc>
                <a:spcPct val="100000"/>
              </a:lnSpc>
              <a:spcBef>
                <a:spcPts val="1255"/>
              </a:spcBef>
              <a:buClr>
                <a:srgbClr val="CC0000"/>
              </a:buClr>
              <a:buFont typeface="Wingdings"/>
              <a:buChar char=""/>
              <a:tabLst>
                <a:tab pos="449580" algn="l"/>
                <a:tab pos="450215" algn="l"/>
              </a:tabLst>
            </a:pPr>
            <a:r>
              <a:rPr sz="2400" b="1" spc="10" dirty="0">
                <a:latin typeface="微软雅黑"/>
                <a:cs typeface="微软雅黑"/>
              </a:rPr>
              <a:t>如果在一棵生成树上添加一条边，必定构成一个环。</a:t>
            </a:r>
            <a:endParaRPr sz="2400">
              <a:latin typeface="微软雅黑"/>
              <a:cs typeface="微软雅黑"/>
            </a:endParaRPr>
          </a:p>
          <a:p>
            <a:pPr marL="449580" indent="-43751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"/>
              <a:tabLst>
                <a:tab pos="449580" algn="l"/>
                <a:tab pos="450215" algn="l"/>
              </a:tabLst>
            </a:pPr>
            <a:r>
              <a:rPr sz="2400" b="1" spc="10" dirty="0">
                <a:latin typeface="微软雅黑"/>
                <a:cs typeface="微软雅黑"/>
              </a:rPr>
              <a:t>一棵有</a:t>
            </a:r>
            <a:r>
              <a:rPr sz="2400" b="1" spc="-350" dirty="0">
                <a:latin typeface="微软雅黑"/>
                <a:cs typeface="微软雅黑"/>
              </a:rPr>
              <a:t>n</a:t>
            </a:r>
            <a:r>
              <a:rPr sz="2400" b="1" spc="10" dirty="0">
                <a:latin typeface="微软雅黑"/>
                <a:cs typeface="微软雅黑"/>
              </a:rPr>
              <a:t>个顶点的生成树有且仅</a:t>
            </a:r>
            <a:r>
              <a:rPr sz="2400" b="1" spc="15" dirty="0">
                <a:latin typeface="微软雅黑"/>
                <a:cs typeface="微软雅黑"/>
              </a:rPr>
              <a:t>有</a:t>
            </a:r>
            <a:r>
              <a:rPr sz="2400" b="1" spc="-155" dirty="0">
                <a:latin typeface="微软雅黑"/>
                <a:cs typeface="微软雅黑"/>
              </a:rPr>
              <a:t>n-1</a:t>
            </a:r>
            <a:r>
              <a:rPr sz="2400" b="1" spc="10" dirty="0">
                <a:latin typeface="微软雅黑"/>
                <a:cs typeface="微软雅黑"/>
              </a:rPr>
              <a:t>条边。</a:t>
            </a:r>
            <a:endParaRPr sz="2400">
              <a:latin typeface="微软雅黑"/>
              <a:cs typeface="微软雅黑"/>
            </a:endParaRPr>
          </a:p>
          <a:p>
            <a:pPr marL="449580" indent="-43751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"/>
              <a:tabLst>
                <a:tab pos="449580" algn="l"/>
                <a:tab pos="450215" algn="l"/>
              </a:tabLst>
            </a:pPr>
            <a:r>
              <a:rPr sz="2400" b="1" spc="10" dirty="0">
                <a:latin typeface="微软雅黑"/>
                <a:cs typeface="微软雅黑"/>
              </a:rPr>
              <a:t>如果一个图有</a:t>
            </a:r>
            <a:r>
              <a:rPr sz="2400" b="1" spc="-350" dirty="0">
                <a:latin typeface="微软雅黑"/>
                <a:cs typeface="微软雅黑"/>
              </a:rPr>
              <a:t>n</a:t>
            </a:r>
            <a:r>
              <a:rPr sz="2400" b="1" spc="10" dirty="0">
                <a:latin typeface="微软雅黑"/>
                <a:cs typeface="微软雅黑"/>
              </a:rPr>
              <a:t>个顶点和小于</a:t>
            </a:r>
            <a:r>
              <a:rPr sz="2400" b="1" spc="-150" dirty="0">
                <a:latin typeface="微软雅黑"/>
                <a:cs typeface="微软雅黑"/>
              </a:rPr>
              <a:t>n-1</a:t>
            </a:r>
            <a:r>
              <a:rPr sz="2400" b="1" spc="10" dirty="0">
                <a:latin typeface="微软雅黑"/>
                <a:cs typeface="微软雅黑"/>
              </a:rPr>
              <a:t>条边，则是非连通图。</a:t>
            </a:r>
            <a:endParaRPr sz="2400">
              <a:latin typeface="微软雅黑"/>
              <a:cs typeface="微软雅黑"/>
            </a:endParaRPr>
          </a:p>
          <a:p>
            <a:pPr marL="449580" indent="-43751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"/>
              <a:tabLst>
                <a:tab pos="449580" algn="l"/>
                <a:tab pos="450215" algn="l"/>
              </a:tabLst>
            </a:pPr>
            <a:r>
              <a:rPr sz="2400" b="1" spc="10" dirty="0">
                <a:latin typeface="微软雅黑"/>
                <a:cs typeface="微软雅黑"/>
              </a:rPr>
              <a:t>如果一个图有</a:t>
            </a:r>
            <a:r>
              <a:rPr sz="2400" b="1" spc="-350" dirty="0">
                <a:latin typeface="微软雅黑"/>
                <a:cs typeface="微软雅黑"/>
              </a:rPr>
              <a:t>n</a:t>
            </a:r>
            <a:r>
              <a:rPr sz="2400" b="1" spc="10" dirty="0">
                <a:latin typeface="微软雅黑"/>
                <a:cs typeface="微软雅黑"/>
              </a:rPr>
              <a:t>个顶点和多于</a:t>
            </a:r>
            <a:r>
              <a:rPr sz="2400" b="1" spc="-150" dirty="0">
                <a:latin typeface="微软雅黑"/>
                <a:cs typeface="微软雅黑"/>
              </a:rPr>
              <a:t>n-1</a:t>
            </a:r>
            <a:r>
              <a:rPr sz="2400" b="1" spc="10" dirty="0">
                <a:latin typeface="微软雅黑"/>
                <a:cs typeface="微软雅黑"/>
              </a:rPr>
              <a:t>条边，则一定有环。</a:t>
            </a:r>
            <a:endParaRPr sz="2400">
              <a:latin typeface="微软雅黑"/>
              <a:cs typeface="微软雅黑"/>
            </a:endParaRPr>
          </a:p>
          <a:p>
            <a:pPr marL="449580" indent="-43751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"/>
              <a:tabLst>
                <a:tab pos="449580" algn="l"/>
                <a:tab pos="450215" algn="l"/>
              </a:tabLst>
            </a:pPr>
            <a:r>
              <a:rPr sz="2400" b="1" spc="10" dirty="0">
                <a:latin typeface="微软雅黑"/>
                <a:cs typeface="微软雅黑"/>
              </a:rPr>
              <a:t>有</a:t>
            </a:r>
            <a:r>
              <a:rPr sz="2400" b="1" spc="-155" dirty="0">
                <a:latin typeface="微软雅黑"/>
                <a:cs typeface="微软雅黑"/>
              </a:rPr>
              <a:t>n-1</a:t>
            </a:r>
            <a:r>
              <a:rPr sz="2400" b="1" spc="10" dirty="0">
                <a:latin typeface="微软雅黑"/>
                <a:cs typeface="微软雅黑"/>
              </a:rPr>
              <a:t>条边的图不一定是生成树。</a:t>
            </a:r>
            <a:endParaRPr sz="2400">
              <a:latin typeface="微软雅黑"/>
              <a:cs typeface="微软雅黑"/>
            </a:endParaRPr>
          </a:p>
          <a:p>
            <a:pPr marL="449580" indent="-43751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"/>
              <a:tabLst>
                <a:tab pos="449580" algn="l"/>
                <a:tab pos="450215" algn="l"/>
              </a:tabLst>
            </a:pPr>
            <a:r>
              <a:rPr sz="2400" b="1" spc="10" dirty="0">
                <a:latin typeface="微软雅黑"/>
                <a:cs typeface="微软雅黑"/>
              </a:rPr>
              <a:t>生成树可能不惟一。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18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3016" y="433577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latin typeface="Microsoft JhengHei"/>
                <a:cs typeface="Microsoft JhengHei"/>
              </a:rPr>
              <a:t>生成</a:t>
            </a:r>
            <a:r>
              <a:rPr u="none" dirty="0">
                <a:latin typeface="Microsoft JhengHei"/>
                <a:cs typeface="Microsoft JhengHei"/>
              </a:rPr>
              <a:t>树</a:t>
            </a:r>
            <a:r>
              <a:rPr u="none" spc="5" dirty="0">
                <a:latin typeface="Microsoft JhengHei"/>
                <a:cs typeface="Microsoft JhengHei"/>
              </a:rPr>
              <a:t>的有</a:t>
            </a:r>
            <a:r>
              <a:rPr u="none" dirty="0">
                <a:latin typeface="Microsoft JhengHei"/>
                <a:cs typeface="Microsoft JhengHei"/>
              </a:rPr>
              <a:t>关</a:t>
            </a:r>
            <a:r>
              <a:rPr u="none" spc="5" dirty="0">
                <a:latin typeface="Microsoft JhengHei"/>
                <a:cs typeface="Microsoft JhengHei"/>
              </a:rPr>
              <a:t>性</a:t>
            </a:r>
            <a:r>
              <a:rPr u="none" dirty="0">
                <a:latin typeface="Microsoft JhengHei"/>
                <a:cs typeface="Microsoft JhengHei"/>
              </a:rPr>
              <a:t>质</a:t>
            </a: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3016" y="568274"/>
            <a:ext cx="3293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无向图及其生成树</a:t>
            </a:r>
          </a:p>
        </p:txBody>
      </p:sp>
      <p:sp>
        <p:nvSpPr>
          <p:cNvPr id="7" name="object 7"/>
          <p:cNvSpPr/>
          <p:nvPr/>
        </p:nvSpPr>
        <p:spPr>
          <a:xfrm>
            <a:off x="3520440" y="3393947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0440" y="3393947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92321" y="3337382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2080" y="2775204"/>
            <a:ext cx="904240" cy="632460"/>
          </a:xfrm>
          <a:custGeom>
            <a:avLst/>
            <a:gdLst/>
            <a:ahLst/>
            <a:cxnLst/>
            <a:rect l="l" t="t" r="r" b="b"/>
            <a:pathLst>
              <a:path w="904239" h="632460">
                <a:moveTo>
                  <a:pt x="903732" y="0"/>
                </a:moveTo>
                <a:lnTo>
                  <a:pt x="0" y="6324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3283" y="2775204"/>
            <a:ext cx="1024255" cy="632460"/>
          </a:xfrm>
          <a:custGeom>
            <a:avLst/>
            <a:gdLst/>
            <a:ahLst/>
            <a:cxnLst/>
            <a:rect l="l" t="t" r="r" b="b"/>
            <a:pathLst>
              <a:path w="1024254" h="632460">
                <a:moveTo>
                  <a:pt x="0" y="0"/>
                </a:moveTo>
                <a:lnTo>
                  <a:pt x="1024128" y="632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3603" y="3724655"/>
            <a:ext cx="931544" cy="443865"/>
          </a:xfrm>
          <a:custGeom>
            <a:avLst/>
            <a:gdLst/>
            <a:ahLst/>
            <a:cxnLst/>
            <a:rect l="l" t="t" r="r" b="b"/>
            <a:pathLst>
              <a:path w="931544" h="443864">
                <a:moveTo>
                  <a:pt x="0" y="0"/>
                </a:moveTo>
                <a:lnTo>
                  <a:pt x="931163" y="4434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1139" y="3575303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73609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1279" y="3557015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6672" y="4369308"/>
            <a:ext cx="736600" cy="315595"/>
          </a:xfrm>
          <a:custGeom>
            <a:avLst/>
            <a:gdLst/>
            <a:ahLst/>
            <a:cxnLst/>
            <a:rect l="l" t="t" r="r" b="b"/>
            <a:pathLst>
              <a:path w="736600" h="315595">
                <a:moveTo>
                  <a:pt x="736092" y="0"/>
                </a:moveTo>
                <a:lnTo>
                  <a:pt x="0" y="3154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8567" y="2491739"/>
            <a:ext cx="490855" cy="312420"/>
          </a:xfrm>
          <a:custGeom>
            <a:avLst/>
            <a:gdLst/>
            <a:ahLst/>
            <a:cxnLst/>
            <a:rect l="l" t="t" r="r" b="b"/>
            <a:pathLst>
              <a:path w="490855" h="312419">
                <a:moveTo>
                  <a:pt x="245364" y="0"/>
                </a:moveTo>
                <a:lnTo>
                  <a:pt x="189104" y="4127"/>
                </a:lnTo>
                <a:lnTo>
                  <a:pt x="137459" y="15884"/>
                </a:lnTo>
                <a:lnTo>
                  <a:pt x="91902" y="34329"/>
                </a:lnTo>
                <a:lnTo>
                  <a:pt x="53904" y="58525"/>
                </a:lnTo>
                <a:lnTo>
                  <a:pt x="24939" y="87530"/>
                </a:lnTo>
                <a:lnTo>
                  <a:pt x="0" y="156210"/>
                </a:lnTo>
                <a:lnTo>
                  <a:pt x="6480" y="192015"/>
                </a:lnTo>
                <a:lnTo>
                  <a:pt x="53904" y="253894"/>
                </a:lnTo>
                <a:lnTo>
                  <a:pt x="91902" y="278090"/>
                </a:lnTo>
                <a:lnTo>
                  <a:pt x="137459" y="296535"/>
                </a:lnTo>
                <a:lnTo>
                  <a:pt x="189104" y="308292"/>
                </a:lnTo>
                <a:lnTo>
                  <a:pt x="245364" y="312420"/>
                </a:lnTo>
                <a:lnTo>
                  <a:pt x="301623" y="308292"/>
                </a:lnTo>
                <a:lnTo>
                  <a:pt x="353268" y="296535"/>
                </a:lnTo>
                <a:lnTo>
                  <a:pt x="398825" y="278090"/>
                </a:lnTo>
                <a:lnTo>
                  <a:pt x="436823" y="253894"/>
                </a:lnTo>
                <a:lnTo>
                  <a:pt x="465788" y="224889"/>
                </a:lnTo>
                <a:lnTo>
                  <a:pt x="490728" y="156210"/>
                </a:lnTo>
                <a:lnTo>
                  <a:pt x="484247" y="120404"/>
                </a:lnTo>
                <a:lnTo>
                  <a:pt x="436823" y="58525"/>
                </a:lnTo>
                <a:lnTo>
                  <a:pt x="398825" y="34329"/>
                </a:lnTo>
                <a:lnTo>
                  <a:pt x="353268" y="15884"/>
                </a:lnTo>
                <a:lnTo>
                  <a:pt x="301623" y="4127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8567" y="2491739"/>
            <a:ext cx="490855" cy="312420"/>
          </a:xfrm>
          <a:custGeom>
            <a:avLst/>
            <a:gdLst/>
            <a:ahLst/>
            <a:cxnLst/>
            <a:rect l="l" t="t" r="r" b="b"/>
            <a:pathLst>
              <a:path w="490855" h="312419">
                <a:moveTo>
                  <a:pt x="0" y="156210"/>
                </a:moveTo>
                <a:lnTo>
                  <a:pt x="24939" y="87530"/>
                </a:lnTo>
                <a:lnTo>
                  <a:pt x="53904" y="58525"/>
                </a:lnTo>
                <a:lnTo>
                  <a:pt x="91902" y="34329"/>
                </a:lnTo>
                <a:lnTo>
                  <a:pt x="137459" y="15884"/>
                </a:lnTo>
                <a:lnTo>
                  <a:pt x="189104" y="4127"/>
                </a:lnTo>
                <a:lnTo>
                  <a:pt x="245364" y="0"/>
                </a:lnTo>
                <a:lnTo>
                  <a:pt x="301623" y="4127"/>
                </a:lnTo>
                <a:lnTo>
                  <a:pt x="353268" y="15884"/>
                </a:lnTo>
                <a:lnTo>
                  <a:pt x="398825" y="34329"/>
                </a:lnTo>
                <a:lnTo>
                  <a:pt x="436823" y="58525"/>
                </a:lnTo>
                <a:lnTo>
                  <a:pt x="465788" y="87530"/>
                </a:lnTo>
                <a:lnTo>
                  <a:pt x="490728" y="156210"/>
                </a:lnTo>
                <a:lnTo>
                  <a:pt x="484247" y="192015"/>
                </a:lnTo>
                <a:lnTo>
                  <a:pt x="436823" y="253894"/>
                </a:lnTo>
                <a:lnTo>
                  <a:pt x="398825" y="278090"/>
                </a:lnTo>
                <a:lnTo>
                  <a:pt x="353268" y="296535"/>
                </a:lnTo>
                <a:lnTo>
                  <a:pt x="301623" y="308292"/>
                </a:lnTo>
                <a:lnTo>
                  <a:pt x="245364" y="312420"/>
                </a:lnTo>
                <a:lnTo>
                  <a:pt x="189104" y="308292"/>
                </a:lnTo>
                <a:lnTo>
                  <a:pt x="137459" y="296535"/>
                </a:lnTo>
                <a:lnTo>
                  <a:pt x="91902" y="278090"/>
                </a:lnTo>
                <a:lnTo>
                  <a:pt x="53904" y="253894"/>
                </a:lnTo>
                <a:lnTo>
                  <a:pt x="24939" y="224889"/>
                </a:lnTo>
                <a:lnTo>
                  <a:pt x="0" y="1562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30830" y="2436113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2367" y="3406140"/>
            <a:ext cx="490855" cy="312420"/>
          </a:xfrm>
          <a:custGeom>
            <a:avLst/>
            <a:gdLst/>
            <a:ahLst/>
            <a:cxnLst/>
            <a:rect l="l" t="t" r="r" b="b"/>
            <a:pathLst>
              <a:path w="490855" h="312420">
                <a:moveTo>
                  <a:pt x="245364" y="0"/>
                </a:moveTo>
                <a:lnTo>
                  <a:pt x="189104" y="4127"/>
                </a:lnTo>
                <a:lnTo>
                  <a:pt x="137459" y="15884"/>
                </a:lnTo>
                <a:lnTo>
                  <a:pt x="91902" y="34329"/>
                </a:lnTo>
                <a:lnTo>
                  <a:pt x="53904" y="58525"/>
                </a:lnTo>
                <a:lnTo>
                  <a:pt x="24939" y="87530"/>
                </a:lnTo>
                <a:lnTo>
                  <a:pt x="0" y="156210"/>
                </a:lnTo>
                <a:lnTo>
                  <a:pt x="6480" y="192015"/>
                </a:lnTo>
                <a:lnTo>
                  <a:pt x="53904" y="253894"/>
                </a:lnTo>
                <a:lnTo>
                  <a:pt x="91902" y="278090"/>
                </a:lnTo>
                <a:lnTo>
                  <a:pt x="137459" y="296535"/>
                </a:lnTo>
                <a:lnTo>
                  <a:pt x="189104" y="308292"/>
                </a:lnTo>
                <a:lnTo>
                  <a:pt x="245364" y="312420"/>
                </a:lnTo>
                <a:lnTo>
                  <a:pt x="301623" y="308292"/>
                </a:lnTo>
                <a:lnTo>
                  <a:pt x="353268" y="296535"/>
                </a:lnTo>
                <a:lnTo>
                  <a:pt x="398825" y="278090"/>
                </a:lnTo>
                <a:lnTo>
                  <a:pt x="436823" y="253894"/>
                </a:lnTo>
                <a:lnTo>
                  <a:pt x="465788" y="224889"/>
                </a:lnTo>
                <a:lnTo>
                  <a:pt x="490728" y="156210"/>
                </a:lnTo>
                <a:lnTo>
                  <a:pt x="484247" y="120404"/>
                </a:lnTo>
                <a:lnTo>
                  <a:pt x="436823" y="58525"/>
                </a:lnTo>
                <a:lnTo>
                  <a:pt x="398825" y="34329"/>
                </a:lnTo>
                <a:lnTo>
                  <a:pt x="353268" y="15884"/>
                </a:lnTo>
                <a:lnTo>
                  <a:pt x="301623" y="4127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2367" y="3406140"/>
            <a:ext cx="490855" cy="312420"/>
          </a:xfrm>
          <a:custGeom>
            <a:avLst/>
            <a:gdLst/>
            <a:ahLst/>
            <a:cxnLst/>
            <a:rect l="l" t="t" r="r" b="b"/>
            <a:pathLst>
              <a:path w="490855" h="312420">
                <a:moveTo>
                  <a:pt x="0" y="156210"/>
                </a:moveTo>
                <a:lnTo>
                  <a:pt x="24939" y="87530"/>
                </a:lnTo>
                <a:lnTo>
                  <a:pt x="53904" y="58525"/>
                </a:lnTo>
                <a:lnTo>
                  <a:pt x="91902" y="34329"/>
                </a:lnTo>
                <a:lnTo>
                  <a:pt x="137459" y="15884"/>
                </a:lnTo>
                <a:lnTo>
                  <a:pt x="189104" y="4127"/>
                </a:lnTo>
                <a:lnTo>
                  <a:pt x="245364" y="0"/>
                </a:lnTo>
                <a:lnTo>
                  <a:pt x="301623" y="4127"/>
                </a:lnTo>
                <a:lnTo>
                  <a:pt x="353268" y="15884"/>
                </a:lnTo>
                <a:lnTo>
                  <a:pt x="398825" y="34329"/>
                </a:lnTo>
                <a:lnTo>
                  <a:pt x="436823" y="58525"/>
                </a:lnTo>
                <a:lnTo>
                  <a:pt x="465788" y="87530"/>
                </a:lnTo>
                <a:lnTo>
                  <a:pt x="490728" y="156210"/>
                </a:lnTo>
                <a:lnTo>
                  <a:pt x="484247" y="192015"/>
                </a:lnTo>
                <a:lnTo>
                  <a:pt x="436823" y="253894"/>
                </a:lnTo>
                <a:lnTo>
                  <a:pt x="398825" y="278090"/>
                </a:lnTo>
                <a:lnTo>
                  <a:pt x="353268" y="296535"/>
                </a:lnTo>
                <a:lnTo>
                  <a:pt x="301623" y="308292"/>
                </a:lnTo>
                <a:lnTo>
                  <a:pt x="245364" y="312420"/>
                </a:lnTo>
                <a:lnTo>
                  <a:pt x="189104" y="308292"/>
                </a:lnTo>
                <a:lnTo>
                  <a:pt x="137459" y="296535"/>
                </a:lnTo>
                <a:lnTo>
                  <a:pt x="91902" y="278090"/>
                </a:lnTo>
                <a:lnTo>
                  <a:pt x="53904" y="253894"/>
                </a:lnTo>
                <a:lnTo>
                  <a:pt x="24939" y="224889"/>
                </a:lnTo>
                <a:lnTo>
                  <a:pt x="0" y="1562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54630" y="3350514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15567" y="3400044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5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15567" y="3400044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5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88110" y="3343732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58567" y="4155947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5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7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5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7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58567" y="4155947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5" h="311150">
                <a:moveTo>
                  <a:pt x="0" y="155447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7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5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30830" y="409994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15567" y="4543044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5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7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5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7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5567" y="4543044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5" h="311150">
                <a:moveTo>
                  <a:pt x="0" y="155447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7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5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88110" y="448741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Times New Roman"/>
                <a:cs typeface="Times New Roman"/>
              </a:rPr>
              <a:t>V</a:t>
            </a:r>
            <a:r>
              <a:rPr sz="1950" b="1" spc="7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87167" y="2796539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5767" y="3634740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83820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44167" y="371094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87167" y="371094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17892" y="2112264"/>
            <a:ext cx="454659" cy="265430"/>
          </a:xfrm>
          <a:custGeom>
            <a:avLst/>
            <a:gdLst/>
            <a:ahLst/>
            <a:cxnLst/>
            <a:rect l="l" t="t" r="r" b="b"/>
            <a:pathLst>
              <a:path w="454659" h="265430">
                <a:moveTo>
                  <a:pt x="227076" y="0"/>
                </a:moveTo>
                <a:lnTo>
                  <a:pt x="166731" y="4732"/>
                </a:lnTo>
                <a:lnTo>
                  <a:pt x="112493" y="18090"/>
                </a:lnTo>
                <a:lnTo>
                  <a:pt x="66532" y="38814"/>
                </a:lnTo>
                <a:lnTo>
                  <a:pt x="31016" y="65644"/>
                </a:lnTo>
                <a:lnTo>
                  <a:pt x="8115" y="97322"/>
                </a:lnTo>
                <a:lnTo>
                  <a:pt x="0" y="132587"/>
                </a:lnTo>
                <a:lnTo>
                  <a:pt x="8115" y="167853"/>
                </a:lnTo>
                <a:lnTo>
                  <a:pt x="31016" y="199531"/>
                </a:lnTo>
                <a:lnTo>
                  <a:pt x="66532" y="226361"/>
                </a:lnTo>
                <a:lnTo>
                  <a:pt x="112493" y="247085"/>
                </a:lnTo>
                <a:lnTo>
                  <a:pt x="166731" y="260443"/>
                </a:lnTo>
                <a:lnTo>
                  <a:pt x="227076" y="265175"/>
                </a:lnTo>
                <a:lnTo>
                  <a:pt x="287420" y="260443"/>
                </a:lnTo>
                <a:lnTo>
                  <a:pt x="341658" y="247085"/>
                </a:lnTo>
                <a:lnTo>
                  <a:pt x="387619" y="226361"/>
                </a:lnTo>
                <a:lnTo>
                  <a:pt x="423135" y="199531"/>
                </a:lnTo>
                <a:lnTo>
                  <a:pt x="446036" y="167853"/>
                </a:lnTo>
                <a:lnTo>
                  <a:pt x="454152" y="132587"/>
                </a:lnTo>
                <a:lnTo>
                  <a:pt x="446036" y="97322"/>
                </a:lnTo>
                <a:lnTo>
                  <a:pt x="423135" y="65644"/>
                </a:lnTo>
                <a:lnTo>
                  <a:pt x="387619" y="38814"/>
                </a:lnTo>
                <a:lnTo>
                  <a:pt x="341658" y="18090"/>
                </a:lnTo>
                <a:lnTo>
                  <a:pt x="287420" y="4732"/>
                </a:lnTo>
                <a:lnTo>
                  <a:pt x="22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17892" y="2112264"/>
            <a:ext cx="454659" cy="265430"/>
          </a:xfrm>
          <a:custGeom>
            <a:avLst/>
            <a:gdLst/>
            <a:ahLst/>
            <a:cxnLst/>
            <a:rect l="l" t="t" r="r" b="b"/>
            <a:pathLst>
              <a:path w="454659" h="265430">
                <a:moveTo>
                  <a:pt x="0" y="132587"/>
                </a:moveTo>
                <a:lnTo>
                  <a:pt x="31016" y="65644"/>
                </a:lnTo>
                <a:lnTo>
                  <a:pt x="66532" y="38814"/>
                </a:lnTo>
                <a:lnTo>
                  <a:pt x="112493" y="18090"/>
                </a:lnTo>
                <a:lnTo>
                  <a:pt x="166731" y="4732"/>
                </a:lnTo>
                <a:lnTo>
                  <a:pt x="227076" y="0"/>
                </a:lnTo>
                <a:lnTo>
                  <a:pt x="287420" y="4732"/>
                </a:lnTo>
                <a:lnTo>
                  <a:pt x="341658" y="18090"/>
                </a:lnTo>
                <a:lnTo>
                  <a:pt x="387619" y="38814"/>
                </a:lnTo>
                <a:lnTo>
                  <a:pt x="423135" y="65644"/>
                </a:lnTo>
                <a:lnTo>
                  <a:pt x="446036" y="97322"/>
                </a:lnTo>
                <a:lnTo>
                  <a:pt x="454152" y="132587"/>
                </a:lnTo>
                <a:lnTo>
                  <a:pt x="446036" y="167853"/>
                </a:lnTo>
                <a:lnTo>
                  <a:pt x="423135" y="199531"/>
                </a:lnTo>
                <a:lnTo>
                  <a:pt x="387619" y="226361"/>
                </a:lnTo>
                <a:lnTo>
                  <a:pt x="341658" y="247085"/>
                </a:lnTo>
                <a:lnTo>
                  <a:pt x="287420" y="260443"/>
                </a:lnTo>
                <a:lnTo>
                  <a:pt x="227076" y="265175"/>
                </a:lnTo>
                <a:lnTo>
                  <a:pt x="166731" y="260443"/>
                </a:lnTo>
                <a:lnTo>
                  <a:pt x="112493" y="247085"/>
                </a:lnTo>
                <a:lnTo>
                  <a:pt x="66532" y="226361"/>
                </a:lnTo>
                <a:lnTo>
                  <a:pt x="31016" y="199531"/>
                </a:lnTo>
                <a:lnTo>
                  <a:pt x="8115" y="167853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72502" y="2048967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58028" y="1584960"/>
            <a:ext cx="836930" cy="539750"/>
          </a:xfrm>
          <a:custGeom>
            <a:avLst/>
            <a:gdLst/>
            <a:ahLst/>
            <a:cxnLst/>
            <a:rect l="l" t="t" r="r" b="b"/>
            <a:pathLst>
              <a:path w="836929" h="539750">
                <a:moveTo>
                  <a:pt x="836676" y="0"/>
                </a:moveTo>
                <a:lnTo>
                  <a:pt x="0" y="539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16268" y="1584960"/>
            <a:ext cx="948055" cy="539750"/>
          </a:xfrm>
          <a:custGeom>
            <a:avLst/>
            <a:gdLst/>
            <a:ahLst/>
            <a:cxnLst/>
            <a:rect l="l" t="t" r="r" b="b"/>
            <a:pathLst>
              <a:path w="948054" h="539750">
                <a:moveTo>
                  <a:pt x="0" y="0"/>
                </a:moveTo>
                <a:lnTo>
                  <a:pt x="947928" y="53949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0428" y="2944367"/>
            <a:ext cx="681355" cy="269875"/>
          </a:xfrm>
          <a:custGeom>
            <a:avLst/>
            <a:gdLst/>
            <a:ahLst/>
            <a:cxnLst/>
            <a:rect l="l" t="t" r="r" b="b"/>
            <a:pathLst>
              <a:path w="681354" h="269875">
                <a:moveTo>
                  <a:pt x="681227" y="0"/>
                </a:moveTo>
                <a:lnTo>
                  <a:pt x="0" y="269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0508" y="1342644"/>
            <a:ext cx="454659" cy="266700"/>
          </a:xfrm>
          <a:custGeom>
            <a:avLst/>
            <a:gdLst/>
            <a:ahLst/>
            <a:cxnLst/>
            <a:rect l="l" t="t" r="r" b="b"/>
            <a:pathLst>
              <a:path w="454659" h="266700">
                <a:moveTo>
                  <a:pt x="227076" y="0"/>
                </a:moveTo>
                <a:lnTo>
                  <a:pt x="166731" y="4762"/>
                </a:lnTo>
                <a:lnTo>
                  <a:pt x="112493" y="18203"/>
                </a:lnTo>
                <a:lnTo>
                  <a:pt x="66532" y="39052"/>
                </a:lnTo>
                <a:lnTo>
                  <a:pt x="31016" y="66040"/>
                </a:lnTo>
                <a:lnTo>
                  <a:pt x="8115" y="97895"/>
                </a:lnTo>
                <a:lnTo>
                  <a:pt x="0" y="133350"/>
                </a:lnTo>
                <a:lnTo>
                  <a:pt x="8115" y="168804"/>
                </a:lnTo>
                <a:lnTo>
                  <a:pt x="31016" y="200660"/>
                </a:lnTo>
                <a:lnTo>
                  <a:pt x="66532" y="227647"/>
                </a:lnTo>
                <a:lnTo>
                  <a:pt x="112493" y="248496"/>
                </a:lnTo>
                <a:lnTo>
                  <a:pt x="166731" y="261937"/>
                </a:lnTo>
                <a:lnTo>
                  <a:pt x="227076" y="266700"/>
                </a:lnTo>
                <a:lnTo>
                  <a:pt x="287420" y="261937"/>
                </a:lnTo>
                <a:lnTo>
                  <a:pt x="341658" y="248496"/>
                </a:lnTo>
                <a:lnTo>
                  <a:pt x="387619" y="227647"/>
                </a:lnTo>
                <a:lnTo>
                  <a:pt x="423135" y="200660"/>
                </a:lnTo>
                <a:lnTo>
                  <a:pt x="446036" y="168804"/>
                </a:lnTo>
                <a:lnTo>
                  <a:pt x="454152" y="133350"/>
                </a:lnTo>
                <a:lnTo>
                  <a:pt x="446036" y="97895"/>
                </a:lnTo>
                <a:lnTo>
                  <a:pt x="423135" y="66040"/>
                </a:lnTo>
                <a:lnTo>
                  <a:pt x="387619" y="39052"/>
                </a:lnTo>
                <a:lnTo>
                  <a:pt x="341658" y="18203"/>
                </a:lnTo>
                <a:lnTo>
                  <a:pt x="287420" y="4762"/>
                </a:lnTo>
                <a:lnTo>
                  <a:pt x="22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50508" y="1342644"/>
            <a:ext cx="454659" cy="266700"/>
          </a:xfrm>
          <a:custGeom>
            <a:avLst/>
            <a:gdLst/>
            <a:ahLst/>
            <a:cxnLst/>
            <a:rect l="l" t="t" r="r" b="b"/>
            <a:pathLst>
              <a:path w="454659" h="266700">
                <a:moveTo>
                  <a:pt x="0" y="133350"/>
                </a:moveTo>
                <a:lnTo>
                  <a:pt x="31016" y="66040"/>
                </a:lnTo>
                <a:lnTo>
                  <a:pt x="66532" y="39052"/>
                </a:lnTo>
                <a:lnTo>
                  <a:pt x="112493" y="18203"/>
                </a:lnTo>
                <a:lnTo>
                  <a:pt x="166731" y="4762"/>
                </a:lnTo>
                <a:lnTo>
                  <a:pt x="227076" y="0"/>
                </a:lnTo>
                <a:lnTo>
                  <a:pt x="287420" y="4762"/>
                </a:lnTo>
                <a:lnTo>
                  <a:pt x="341658" y="18203"/>
                </a:lnTo>
                <a:lnTo>
                  <a:pt x="387619" y="39052"/>
                </a:lnTo>
                <a:lnTo>
                  <a:pt x="423135" y="66040"/>
                </a:lnTo>
                <a:lnTo>
                  <a:pt x="446036" y="97895"/>
                </a:lnTo>
                <a:lnTo>
                  <a:pt x="454152" y="133350"/>
                </a:lnTo>
                <a:lnTo>
                  <a:pt x="446036" y="168804"/>
                </a:lnTo>
                <a:lnTo>
                  <a:pt x="423135" y="200660"/>
                </a:lnTo>
                <a:lnTo>
                  <a:pt x="387619" y="227647"/>
                </a:lnTo>
                <a:lnTo>
                  <a:pt x="341658" y="248496"/>
                </a:lnTo>
                <a:lnTo>
                  <a:pt x="287420" y="261937"/>
                </a:lnTo>
                <a:lnTo>
                  <a:pt x="227076" y="266700"/>
                </a:lnTo>
                <a:lnTo>
                  <a:pt x="166731" y="261937"/>
                </a:lnTo>
                <a:lnTo>
                  <a:pt x="112493" y="248496"/>
                </a:lnTo>
                <a:lnTo>
                  <a:pt x="66532" y="227647"/>
                </a:lnTo>
                <a:lnTo>
                  <a:pt x="31016" y="200660"/>
                </a:lnTo>
                <a:lnTo>
                  <a:pt x="8115" y="168804"/>
                </a:lnTo>
                <a:lnTo>
                  <a:pt x="0" y="1333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04483" y="127965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80403" y="2122932"/>
            <a:ext cx="454659" cy="266700"/>
          </a:xfrm>
          <a:custGeom>
            <a:avLst/>
            <a:gdLst/>
            <a:ahLst/>
            <a:cxnLst/>
            <a:rect l="l" t="t" r="r" b="b"/>
            <a:pathLst>
              <a:path w="454659" h="266700">
                <a:moveTo>
                  <a:pt x="227076" y="0"/>
                </a:moveTo>
                <a:lnTo>
                  <a:pt x="166731" y="4762"/>
                </a:lnTo>
                <a:lnTo>
                  <a:pt x="112493" y="18203"/>
                </a:lnTo>
                <a:lnTo>
                  <a:pt x="66532" y="39052"/>
                </a:lnTo>
                <a:lnTo>
                  <a:pt x="31016" y="66040"/>
                </a:lnTo>
                <a:lnTo>
                  <a:pt x="8115" y="97895"/>
                </a:lnTo>
                <a:lnTo>
                  <a:pt x="0" y="133350"/>
                </a:lnTo>
                <a:lnTo>
                  <a:pt x="8115" y="168804"/>
                </a:lnTo>
                <a:lnTo>
                  <a:pt x="31016" y="200660"/>
                </a:lnTo>
                <a:lnTo>
                  <a:pt x="66532" y="227647"/>
                </a:lnTo>
                <a:lnTo>
                  <a:pt x="112493" y="248496"/>
                </a:lnTo>
                <a:lnTo>
                  <a:pt x="166731" y="261937"/>
                </a:lnTo>
                <a:lnTo>
                  <a:pt x="227076" y="266700"/>
                </a:lnTo>
                <a:lnTo>
                  <a:pt x="287420" y="261937"/>
                </a:lnTo>
                <a:lnTo>
                  <a:pt x="341658" y="248496"/>
                </a:lnTo>
                <a:lnTo>
                  <a:pt x="387619" y="227647"/>
                </a:lnTo>
                <a:lnTo>
                  <a:pt x="423135" y="200660"/>
                </a:lnTo>
                <a:lnTo>
                  <a:pt x="446036" y="168804"/>
                </a:lnTo>
                <a:lnTo>
                  <a:pt x="454152" y="133350"/>
                </a:lnTo>
                <a:lnTo>
                  <a:pt x="446036" y="97895"/>
                </a:lnTo>
                <a:lnTo>
                  <a:pt x="423135" y="66040"/>
                </a:lnTo>
                <a:lnTo>
                  <a:pt x="387619" y="39052"/>
                </a:lnTo>
                <a:lnTo>
                  <a:pt x="341658" y="18203"/>
                </a:lnTo>
                <a:lnTo>
                  <a:pt x="287420" y="4762"/>
                </a:lnTo>
                <a:lnTo>
                  <a:pt x="22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80403" y="2122932"/>
            <a:ext cx="454659" cy="266700"/>
          </a:xfrm>
          <a:custGeom>
            <a:avLst/>
            <a:gdLst/>
            <a:ahLst/>
            <a:cxnLst/>
            <a:rect l="l" t="t" r="r" b="b"/>
            <a:pathLst>
              <a:path w="454659" h="266700">
                <a:moveTo>
                  <a:pt x="0" y="133350"/>
                </a:moveTo>
                <a:lnTo>
                  <a:pt x="31016" y="66040"/>
                </a:lnTo>
                <a:lnTo>
                  <a:pt x="66532" y="39052"/>
                </a:lnTo>
                <a:lnTo>
                  <a:pt x="112493" y="18203"/>
                </a:lnTo>
                <a:lnTo>
                  <a:pt x="166731" y="4762"/>
                </a:lnTo>
                <a:lnTo>
                  <a:pt x="227076" y="0"/>
                </a:lnTo>
                <a:lnTo>
                  <a:pt x="287420" y="4762"/>
                </a:lnTo>
                <a:lnTo>
                  <a:pt x="341658" y="18203"/>
                </a:lnTo>
                <a:lnTo>
                  <a:pt x="387619" y="39052"/>
                </a:lnTo>
                <a:lnTo>
                  <a:pt x="423135" y="66040"/>
                </a:lnTo>
                <a:lnTo>
                  <a:pt x="446036" y="97895"/>
                </a:lnTo>
                <a:lnTo>
                  <a:pt x="454152" y="133350"/>
                </a:lnTo>
                <a:lnTo>
                  <a:pt x="446036" y="168804"/>
                </a:lnTo>
                <a:lnTo>
                  <a:pt x="423135" y="200660"/>
                </a:lnTo>
                <a:lnTo>
                  <a:pt x="387619" y="227647"/>
                </a:lnTo>
                <a:lnTo>
                  <a:pt x="341658" y="248496"/>
                </a:lnTo>
                <a:lnTo>
                  <a:pt x="287420" y="261937"/>
                </a:lnTo>
                <a:lnTo>
                  <a:pt x="227076" y="266700"/>
                </a:lnTo>
                <a:lnTo>
                  <a:pt x="166731" y="261937"/>
                </a:lnTo>
                <a:lnTo>
                  <a:pt x="112493" y="248496"/>
                </a:lnTo>
                <a:lnTo>
                  <a:pt x="66532" y="227647"/>
                </a:lnTo>
                <a:lnTo>
                  <a:pt x="31016" y="200660"/>
                </a:lnTo>
                <a:lnTo>
                  <a:pt x="8115" y="168804"/>
                </a:lnTo>
                <a:lnTo>
                  <a:pt x="0" y="1333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333744" y="2060194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292852" y="2118360"/>
            <a:ext cx="454659" cy="265430"/>
          </a:xfrm>
          <a:custGeom>
            <a:avLst/>
            <a:gdLst/>
            <a:ahLst/>
            <a:cxnLst/>
            <a:rect l="l" t="t" r="r" b="b"/>
            <a:pathLst>
              <a:path w="454660" h="265430">
                <a:moveTo>
                  <a:pt x="227076" y="0"/>
                </a:moveTo>
                <a:lnTo>
                  <a:pt x="166731" y="4732"/>
                </a:lnTo>
                <a:lnTo>
                  <a:pt x="112493" y="18090"/>
                </a:lnTo>
                <a:lnTo>
                  <a:pt x="66532" y="38814"/>
                </a:lnTo>
                <a:lnTo>
                  <a:pt x="31016" y="65644"/>
                </a:lnTo>
                <a:lnTo>
                  <a:pt x="8115" y="97322"/>
                </a:lnTo>
                <a:lnTo>
                  <a:pt x="0" y="132587"/>
                </a:lnTo>
                <a:lnTo>
                  <a:pt x="8115" y="167853"/>
                </a:lnTo>
                <a:lnTo>
                  <a:pt x="31016" y="199531"/>
                </a:lnTo>
                <a:lnTo>
                  <a:pt x="66532" y="226361"/>
                </a:lnTo>
                <a:lnTo>
                  <a:pt x="112493" y="247085"/>
                </a:lnTo>
                <a:lnTo>
                  <a:pt x="166731" y="260443"/>
                </a:lnTo>
                <a:lnTo>
                  <a:pt x="227076" y="265175"/>
                </a:lnTo>
                <a:lnTo>
                  <a:pt x="287420" y="260443"/>
                </a:lnTo>
                <a:lnTo>
                  <a:pt x="341658" y="247085"/>
                </a:lnTo>
                <a:lnTo>
                  <a:pt x="387619" y="226361"/>
                </a:lnTo>
                <a:lnTo>
                  <a:pt x="423135" y="199531"/>
                </a:lnTo>
                <a:lnTo>
                  <a:pt x="446036" y="167853"/>
                </a:lnTo>
                <a:lnTo>
                  <a:pt x="454152" y="132587"/>
                </a:lnTo>
                <a:lnTo>
                  <a:pt x="446036" y="97322"/>
                </a:lnTo>
                <a:lnTo>
                  <a:pt x="423135" y="65644"/>
                </a:lnTo>
                <a:lnTo>
                  <a:pt x="387619" y="38814"/>
                </a:lnTo>
                <a:lnTo>
                  <a:pt x="341658" y="18090"/>
                </a:lnTo>
                <a:lnTo>
                  <a:pt x="287420" y="4732"/>
                </a:lnTo>
                <a:lnTo>
                  <a:pt x="22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92852" y="2118360"/>
            <a:ext cx="454659" cy="265430"/>
          </a:xfrm>
          <a:custGeom>
            <a:avLst/>
            <a:gdLst/>
            <a:ahLst/>
            <a:cxnLst/>
            <a:rect l="l" t="t" r="r" b="b"/>
            <a:pathLst>
              <a:path w="454660" h="265430">
                <a:moveTo>
                  <a:pt x="0" y="132587"/>
                </a:moveTo>
                <a:lnTo>
                  <a:pt x="31016" y="65644"/>
                </a:lnTo>
                <a:lnTo>
                  <a:pt x="66532" y="38814"/>
                </a:lnTo>
                <a:lnTo>
                  <a:pt x="112493" y="18090"/>
                </a:lnTo>
                <a:lnTo>
                  <a:pt x="166731" y="4732"/>
                </a:lnTo>
                <a:lnTo>
                  <a:pt x="227076" y="0"/>
                </a:lnTo>
                <a:lnTo>
                  <a:pt x="287420" y="4732"/>
                </a:lnTo>
                <a:lnTo>
                  <a:pt x="341658" y="18090"/>
                </a:lnTo>
                <a:lnTo>
                  <a:pt x="387619" y="38814"/>
                </a:lnTo>
                <a:lnTo>
                  <a:pt x="423135" y="65644"/>
                </a:lnTo>
                <a:lnTo>
                  <a:pt x="446036" y="97322"/>
                </a:lnTo>
                <a:lnTo>
                  <a:pt x="454152" y="132587"/>
                </a:lnTo>
                <a:lnTo>
                  <a:pt x="446036" y="167853"/>
                </a:lnTo>
                <a:lnTo>
                  <a:pt x="423135" y="199531"/>
                </a:lnTo>
                <a:lnTo>
                  <a:pt x="387619" y="226361"/>
                </a:lnTo>
                <a:lnTo>
                  <a:pt x="341658" y="247085"/>
                </a:lnTo>
                <a:lnTo>
                  <a:pt x="287420" y="260443"/>
                </a:lnTo>
                <a:lnTo>
                  <a:pt x="227076" y="265175"/>
                </a:lnTo>
                <a:lnTo>
                  <a:pt x="166731" y="260443"/>
                </a:lnTo>
                <a:lnTo>
                  <a:pt x="112493" y="247085"/>
                </a:lnTo>
                <a:lnTo>
                  <a:pt x="66532" y="226361"/>
                </a:lnTo>
                <a:lnTo>
                  <a:pt x="31016" y="199531"/>
                </a:lnTo>
                <a:lnTo>
                  <a:pt x="8115" y="167853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46446" y="205473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350508" y="2763011"/>
            <a:ext cx="454659" cy="265430"/>
          </a:xfrm>
          <a:custGeom>
            <a:avLst/>
            <a:gdLst/>
            <a:ahLst/>
            <a:cxnLst/>
            <a:rect l="l" t="t" r="r" b="b"/>
            <a:pathLst>
              <a:path w="454659" h="265430">
                <a:moveTo>
                  <a:pt x="227076" y="0"/>
                </a:moveTo>
                <a:lnTo>
                  <a:pt x="166731" y="4732"/>
                </a:lnTo>
                <a:lnTo>
                  <a:pt x="112493" y="18090"/>
                </a:lnTo>
                <a:lnTo>
                  <a:pt x="66532" y="38814"/>
                </a:lnTo>
                <a:lnTo>
                  <a:pt x="31016" y="65644"/>
                </a:lnTo>
                <a:lnTo>
                  <a:pt x="8115" y="97322"/>
                </a:lnTo>
                <a:lnTo>
                  <a:pt x="0" y="132587"/>
                </a:lnTo>
                <a:lnTo>
                  <a:pt x="8115" y="167853"/>
                </a:lnTo>
                <a:lnTo>
                  <a:pt x="31016" y="199531"/>
                </a:lnTo>
                <a:lnTo>
                  <a:pt x="66532" y="226361"/>
                </a:lnTo>
                <a:lnTo>
                  <a:pt x="112493" y="247085"/>
                </a:lnTo>
                <a:lnTo>
                  <a:pt x="166731" y="260443"/>
                </a:lnTo>
                <a:lnTo>
                  <a:pt x="227076" y="265175"/>
                </a:lnTo>
                <a:lnTo>
                  <a:pt x="287420" y="260443"/>
                </a:lnTo>
                <a:lnTo>
                  <a:pt x="341658" y="247085"/>
                </a:lnTo>
                <a:lnTo>
                  <a:pt x="387619" y="226361"/>
                </a:lnTo>
                <a:lnTo>
                  <a:pt x="423135" y="199531"/>
                </a:lnTo>
                <a:lnTo>
                  <a:pt x="446036" y="167853"/>
                </a:lnTo>
                <a:lnTo>
                  <a:pt x="454152" y="132587"/>
                </a:lnTo>
                <a:lnTo>
                  <a:pt x="446036" y="97322"/>
                </a:lnTo>
                <a:lnTo>
                  <a:pt x="423135" y="65644"/>
                </a:lnTo>
                <a:lnTo>
                  <a:pt x="387619" y="38814"/>
                </a:lnTo>
                <a:lnTo>
                  <a:pt x="341658" y="18090"/>
                </a:lnTo>
                <a:lnTo>
                  <a:pt x="287420" y="4732"/>
                </a:lnTo>
                <a:lnTo>
                  <a:pt x="22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50508" y="2763011"/>
            <a:ext cx="454659" cy="265430"/>
          </a:xfrm>
          <a:custGeom>
            <a:avLst/>
            <a:gdLst/>
            <a:ahLst/>
            <a:cxnLst/>
            <a:rect l="l" t="t" r="r" b="b"/>
            <a:pathLst>
              <a:path w="454659" h="265430">
                <a:moveTo>
                  <a:pt x="0" y="132587"/>
                </a:moveTo>
                <a:lnTo>
                  <a:pt x="31016" y="65644"/>
                </a:lnTo>
                <a:lnTo>
                  <a:pt x="66532" y="38814"/>
                </a:lnTo>
                <a:lnTo>
                  <a:pt x="112493" y="18090"/>
                </a:lnTo>
                <a:lnTo>
                  <a:pt x="166731" y="4732"/>
                </a:lnTo>
                <a:lnTo>
                  <a:pt x="227076" y="0"/>
                </a:lnTo>
                <a:lnTo>
                  <a:pt x="287420" y="4732"/>
                </a:lnTo>
                <a:lnTo>
                  <a:pt x="341658" y="18090"/>
                </a:lnTo>
                <a:lnTo>
                  <a:pt x="387619" y="38814"/>
                </a:lnTo>
                <a:lnTo>
                  <a:pt x="423135" y="65644"/>
                </a:lnTo>
                <a:lnTo>
                  <a:pt x="446036" y="97322"/>
                </a:lnTo>
                <a:lnTo>
                  <a:pt x="454152" y="132587"/>
                </a:lnTo>
                <a:lnTo>
                  <a:pt x="446036" y="167853"/>
                </a:lnTo>
                <a:lnTo>
                  <a:pt x="423135" y="199531"/>
                </a:lnTo>
                <a:lnTo>
                  <a:pt x="387619" y="226361"/>
                </a:lnTo>
                <a:lnTo>
                  <a:pt x="341658" y="247085"/>
                </a:lnTo>
                <a:lnTo>
                  <a:pt x="287420" y="260443"/>
                </a:lnTo>
                <a:lnTo>
                  <a:pt x="227076" y="265175"/>
                </a:lnTo>
                <a:lnTo>
                  <a:pt x="166731" y="260443"/>
                </a:lnTo>
                <a:lnTo>
                  <a:pt x="112493" y="247085"/>
                </a:lnTo>
                <a:lnTo>
                  <a:pt x="66532" y="226361"/>
                </a:lnTo>
                <a:lnTo>
                  <a:pt x="31016" y="199531"/>
                </a:lnTo>
                <a:lnTo>
                  <a:pt x="8115" y="167853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92852" y="3093720"/>
            <a:ext cx="454659" cy="265430"/>
          </a:xfrm>
          <a:custGeom>
            <a:avLst/>
            <a:gdLst/>
            <a:ahLst/>
            <a:cxnLst/>
            <a:rect l="l" t="t" r="r" b="b"/>
            <a:pathLst>
              <a:path w="454660" h="265429">
                <a:moveTo>
                  <a:pt x="227076" y="0"/>
                </a:moveTo>
                <a:lnTo>
                  <a:pt x="166731" y="4732"/>
                </a:lnTo>
                <a:lnTo>
                  <a:pt x="112493" y="18090"/>
                </a:lnTo>
                <a:lnTo>
                  <a:pt x="66532" y="38814"/>
                </a:lnTo>
                <a:lnTo>
                  <a:pt x="31016" y="65644"/>
                </a:lnTo>
                <a:lnTo>
                  <a:pt x="8115" y="97322"/>
                </a:lnTo>
                <a:lnTo>
                  <a:pt x="0" y="132587"/>
                </a:lnTo>
                <a:lnTo>
                  <a:pt x="8115" y="167853"/>
                </a:lnTo>
                <a:lnTo>
                  <a:pt x="31016" y="199531"/>
                </a:lnTo>
                <a:lnTo>
                  <a:pt x="66532" y="226361"/>
                </a:lnTo>
                <a:lnTo>
                  <a:pt x="112493" y="247085"/>
                </a:lnTo>
                <a:lnTo>
                  <a:pt x="166731" y="260443"/>
                </a:lnTo>
                <a:lnTo>
                  <a:pt x="227076" y="265175"/>
                </a:lnTo>
                <a:lnTo>
                  <a:pt x="287420" y="260443"/>
                </a:lnTo>
                <a:lnTo>
                  <a:pt x="341658" y="247085"/>
                </a:lnTo>
                <a:lnTo>
                  <a:pt x="387619" y="226361"/>
                </a:lnTo>
                <a:lnTo>
                  <a:pt x="423135" y="199531"/>
                </a:lnTo>
                <a:lnTo>
                  <a:pt x="446036" y="167853"/>
                </a:lnTo>
                <a:lnTo>
                  <a:pt x="454152" y="132587"/>
                </a:lnTo>
                <a:lnTo>
                  <a:pt x="446036" y="97322"/>
                </a:lnTo>
                <a:lnTo>
                  <a:pt x="423135" y="65644"/>
                </a:lnTo>
                <a:lnTo>
                  <a:pt x="387619" y="38814"/>
                </a:lnTo>
                <a:lnTo>
                  <a:pt x="341658" y="18090"/>
                </a:lnTo>
                <a:lnTo>
                  <a:pt x="287420" y="4732"/>
                </a:lnTo>
                <a:lnTo>
                  <a:pt x="22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92852" y="3093720"/>
            <a:ext cx="454659" cy="265430"/>
          </a:xfrm>
          <a:custGeom>
            <a:avLst/>
            <a:gdLst/>
            <a:ahLst/>
            <a:cxnLst/>
            <a:rect l="l" t="t" r="r" b="b"/>
            <a:pathLst>
              <a:path w="454660" h="265429">
                <a:moveTo>
                  <a:pt x="0" y="132587"/>
                </a:moveTo>
                <a:lnTo>
                  <a:pt x="31016" y="65644"/>
                </a:lnTo>
                <a:lnTo>
                  <a:pt x="66532" y="38814"/>
                </a:lnTo>
                <a:lnTo>
                  <a:pt x="112493" y="18090"/>
                </a:lnTo>
                <a:lnTo>
                  <a:pt x="166731" y="4732"/>
                </a:lnTo>
                <a:lnTo>
                  <a:pt x="227076" y="0"/>
                </a:lnTo>
                <a:lnTo>
                  <a:pt x="287420" y="4732"/>
                </a:lnTo>
                <a:lnTo>
                  <a:pt x="341658" y="18090"/>
                </a:lnTo>
                <a:lnTo>
                  <a:pt x="387619" y="38814"/>
                </a:lnTo>
                <a:lnTo>
                  <a:pt x="423135" y="65644"/>
                </a:lnTo>
                <a:lnTo>
                  <a:pt x="446036" y="97322"/>
                </a:lnTo>
                <a:lnTo>
                  <a:pt x="454152" y="132587"/>
                </a:lnTo>
                <a:lnTo>
                  <a:pt x="446036" y="167853"/>
                </a:lnTo>
                <a:lnTo>
                  <a:pt x="423135" y="199531"/>
                </a:lnTo>
                <a:lnTo>
                  <a:pt x="387619" y="226361"/>
                </a:lnTo>
                <a:lnTo>
                  <a:pt x="341658" y="247085"/>
                </a:lnTo>
                <a:lnTo>
                  <a:pt x="287420" y="260443"/>
                </a:lnTo>
                <a:lnTo>
                  <a:pt x="227076" y="265175"/>
                </a:lnTo>
                <a:lnTo>
                  <a:pt x="166731" y="260443"/>
                </a:lnTo>
                <a:lnTo>
                  <a:pt x="112493" y="247085"/>
                </a:lnTo>
                <a:lnTo>
                  <a:pt x="66532" y="226361"/>
                </a:lnTo>
                <a:lnTo>
                  <a:pt x="31016" y="199531"/>
                </a:lnTo>
                <a:lnTo>
                  <a:pt x="8115" y="167853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333746" y="2674722"/>
            <a:ext cx="1428750" cy="6870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108710">
              <a:lnSpc>
                <a:spcPct val="100000"/>
              </a:lnSpc>
              <a:spcBef>
                <a:spcPts val="3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4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62343" y="1603247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51968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62343" y="2383535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1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24571" y="4632959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24571" y="4632959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697978" y="457631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05271" y="4812791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73609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26935" y="4796028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>
                <a:moveTo>
                  <a:pt x="0" y="0"/>
                </a:moveTo>
                <a:lnTo>
                  <a:pt x="8900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62700" y="3730752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62700" y="3730752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435597" y="367449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86500" y="4645152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86500" y="4645152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359397" y="4589145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219700" y="4639055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19700" y="4639055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292597" y="4582795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362700" y="5394959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7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5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7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62700" y="5394959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7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7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5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435597" y="5338064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19700" y="5782055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19700" y="5782055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292597" y="5726074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91300" y="403555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91300" y="494995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2761" y="1357122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28956">
            <a:solidFill>
              <a:srgbClr val="9933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2761" y="3502914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28956">
            <a:solidFill>
              <a:srgbClr val="9933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781936" y="5538622"/>
            <a:ext cx="15405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/>
                <a:cs typeface="宋体"/>
              </a:rPr>
              <a:t>无向</a:t>
            </a:r>
            <a:r>
              <a:rPr sz="3200" spc="5" dirty="0">
                <a:latin typeface="宋体"/>
                <a:cs typeface="宋体"/>
              </a:rPr>
              <a:t>图</a:t>
            </a:r>
            <a:r>
              <a:rPr sz="3200" dirty="0"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436108" y="4942332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0"/>
                </a:moveTo>
                <a:lnTo>
                  <a:pt x="0" y="8625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19</a:t>
            </a:fld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540" y="536574"/>
            <a:ext cx="17570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u="none" spc="5" dirty="0">
                <a:solidFill>
                  <a:srgbClr val="000000"/>
                </a:solidFill>
                <a:latin typeface="微软雅黑"/>
                <a:cs typeface="微软雅黑"/>
              </a:rPr>
              <a:t>主要内容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1102" y="1716023"/>
            <a:ext cx="4551680" cy="82550"/>
          </a:xfrm>
          <a:custGeom>
            <a:avLst/>
            <a:gdLst/>
            <a:ahLst/>
            <a:cxnLst/>
            <a:rect l="l" t="t" r="r" b="b"/>
            <a:pathLst>
              <a:path w="4551680" h="82550">
                <a:moveTo>
                  <a:pt x="25908" y="56261"/>
                </a:moveTo>
                <a:lnTo>
                  <a:pt x="0" y="56388"/>
                </a:lnTo>
                <a:lnTo>
                  <a:pt x="254" y="82296"/>
                </a:lnTo>
                <a:lnTo>
                  <a:pt x="26162" y="82169"/>
                </a:lnTo>
                <a:lnTo>
                  <a:pt x="25908" y="56261"/>
                </a:lnTo>
                <a:close/>
              </a:path>
              <a:path w="4551680" h="82550">
                <a:moveTo>
                  <a:pt x="77724" y="55880"/>
                </a:moveTo>
                <a:lnTo>
                  <a:pt x="51816" y="56007"/>
                </a:lnTo>
                <a:lnTo>
                  <a:pt x="52070" y="81915"/>
                </a:lnTo>
                <a:lnTo>
                  <a:pt x="77978" y="81788"/>
                </a:lnTo>
                <a:lnTo>
                  <a:pt x="77724" y="55880"/>
                </a:lnTo>
                <a:close/>
              </a:path>
              <a:path w="4551680" h="82550">
                <a:moveTo>
                  <a:pt x="129540" y="55499"/>
                </a:moveTo>
                <a:lnTo>
                  <a:pt x="103632" y="55626"/>
                </a:lnTo>
                <a:lnTo>
                  <a:pt x="103886" y="81534"/>
                </a:lnTo>
                <a:lnTo>
                  <a:pt x="129794" y="81407"/>
                </a:lnTo>
                <a:lnTo>
                  <a:pt x="129540" y="55499"/>
                </a:lnTo>
                <a:close/>
              </a:path>
              <a:path w="4551680" h="82550">
                <a:moveTo>
                  <a:pt x="181356" y="55118"/>
                </a:moveTo>
                <a:lnTo>
                  <a:pt x="155448" y="55372"/>
                </a:lnTo>
                <a:lnTo>
                  <a:pt x="155702" y="81280"/>
                </a:lnTo>
                <a:lnTo>
                  <a:pt x="181610" y="81026"/>
                </a:lnTo>
                <a:lnTo>
                  <a:pt x="181356" y="55118"/>
                </a:lnTo>
                <a:close/>
              </a:path>
              <a:path w="4551680" h="82550">
                <a:moveTo>
                  <a:pt x="233172" y="54864"/>
                </a:moveTo>
                <a:lnTo>
                  <a:pt x="207264" y="54991"/>
                </a:lnTo>
                <a:lnTo>
                  <a:pt x="207518" y="80899"/>
                </a:lnTo>
                <a:lnTo>
                  <a:pt x="233426" y="80772"/>
                </a:lnTo>
                <a:lnTo>
                  <a:pt x="233172" y="54864"/>
                </a:lnTo>
                <a:close/>
              </a:path>
              <a:path w="4551680" h="82550">
                <a:moveTo>
                  <a:pt x="284988" y="54483"/>
                </a:moveTo>
                <a:lnTo>
                  <a:pt x="259080" y="54610"/>
                </a:lnTo>
                <a:lnTo>
                  <a:pt x="259334" y="80518"/>
                </a:lnTo>
                <a:lnTo>
                  <a:pt x="285242" y="80391"/>
                </a:lnTo>
                <a:lnTo>
                  <a:pt x="284988" y="54483"/>
                </a:lnTo>
                <a:close/>
              </a:path>
              <a:path w="4551680" h="82550">
                <a:moveTo>
                  <a:pt x="336804" y="54102"/>
                </a:moveTo>
                <a:lnTo>
                  <a:pt x="310896" y="54229"/>
                </a:lnTo>
                <a:lnTo>
                  <a:pt x="311150" y="80137"/>
                </a:lnTo>
                <a:lnTo>
                  <a:pt x="337058" y="80010"/>
                </a:lnTo>
                <a:lnTo>
                  <a:pt x="336804" y="54102"/>
                </a:lnTo>
                <a:close/>
              </a:path>
              <a:path w="4551680" h="82550">
                <a:moveTo>
                  <a:pt x="388620" y="53721"/>
                </a:moveTo>
                <a:lnTo>
                  <a:pt x="362712" y="53975"/>
                </a:lnTo>
                <a:lnTo>
                  <a:pt x="362966" y="79883"/>
                </a:lnTo>
                <a:lnTo>
                  <a:pt x="388874" y="79629"/>
                </a:lnTo>
                <a:lnTo>
                  <a:pt x="388620" y="53721"/>
                </a:lnTo>
                <a:close/>
              </a:path>
              <a:path w="4551680" h="82550">
                <a:moveTo>
                  <a:pt x="440436" y="53467"/>
                </a:moveTo>
                <a:lnTo>
                  <a:pt x="414528" y="53594"/>
                </a:lnTo>
                <a:lnTo>
                  <a:pt x="414782" y="79502"/>
                </a:lnTo>
                <a:lnTo>
                  <a:pt x="440690" y="79375"/>
                </a:lnTo>
                <a:lnTo>
                  <a:pt x="440436" y="53467"/>
                </a:lnTo>
                <a:close/>
              </a:path>
              <a:path w="4551680" h="82550">
                <a:moveTo>
                  <a:pt x="492252" y="53086"/>
                </a:moveTo>
                <a:lnTo>
                  <a:pt x="466344" y="53213"/>
                </a:lnTo>
                <a:lnTo>
                  <a:pt x="466598" y="79121"/>
                </a:lnTo>
                <a:lnTo>
                  <a:pt x="492506" y="78994"/>
                </a:lnTo>
                <a:lnTo>
                  <a:pt x="492252" y="53086"/>
                </a:lnTo>
                <a:close/>
              </a:path>
              <a:path w="4551680" h="82550">
                <a:moveTo>
                  <a:pt x="544068" y="52705"/>
                </a:moveTo>
                <a:lnTo>
                  <a:pt x="518160" y="52832"/>
                </a:lnTo>
                <a:lnTo>
                  <a:pt x="518414" y="78740"/>
                </a:lnTo>
                <a:lnTo>
                  <a:pt x="544322" y="78613"/>
                </a:lnTo>
                <a:lnTo>
                  <a:pt x="544068" y="52705"/>
                </a:lnTo>
                <a:close/>
              </a:path>
              <a:path w="4551680" h="82550">
                <a:moveTo>
                  <a:pt x="595884" y="52324"/>
                </a:moveTo>
                <a:lnTo>
                  <a:pt x="569976" y="52578"/>
                </a:lnTo>
                <a:lnTo>
                  <a:pt x="570230" y="78486"/>
                </a:lnTo>
                <a:lnTo>
                  <a:pt x="596138" y="78232"/>
                </a:lnTo>
                <a:lnTo>
                  <a:pt x="595884" y="52324"/>
                </a:lnTo>
                <a:close/>
              </a:path>
              <a:path w="4551680" h="82550">
                <a:moveTo>
                  <a:pt x="647700" y="52070"/>
                </a:moveTo>
                <a:lnTo>
                  <a:pt x="621792" y="52197"/>
                </a:lnTo>
                <a:lnTo>
                  <a:pt x="622046" y="78105"/>
                </a:lnTo>
                <a:lnTo>
                  <a:pt x="647954" y="77978"/>
                </a:lnTo>
                <a:lnTo>
                  <a:pt x="647700" y="52070"/>
                </a:lnTo>
                <a:close/>
              </a:path>
              <a:path w="4551680" h="82550">
                <a:moveTo>
                  <a:pt x="699516" y="51689"/>
                </a:moveTo>
                <a:lnTo>
                  <a:pt x="673608" y="51816"/>
                </a:lnTo>
                <a:lnTo>
                  <a:pt x="673862" y="77724"/>
                </a:lnTo>
                <a:lnTo>
                  <a:pt x="699770" y="77597"/>
                </a:lnTo>
                <a:lnTo>
                  <a:pt x="699516" y="51689"/>
                </a:lnTo>
                <a:close/>
              </a:path>
              <a:path w="4551680" h="82550">
                <a:moveTo>
                  <a:pt x="751332" y="51308"/>
                </a:moveTo>
                <a:lnTo>
                  <a:pt x="725424" y="51435"/>
                </a:lnTo>
                <a:lnTo>
                  <a:pt x="725678" y="77343"/>
                </a:lnTo>
                <a:lnTo>
                  <a:pt x="751586" y="77216"/>
                </a:lnTo>
                <a:lnTo>
                  <a:pt x="751332" y="51308"/>
                </a:lnTo>
                <a:close/>
              </a:path>
              <a:path w="4551680" h="82550">
                <a:moveTo>
                  <a:pt x="803148" y="50927"/>
                </a:moveTo>
                <a:lnTo>
                  <a:pt x="777240" y="51181"/>
                </a:lnTo>
                <a:lnTo>
                  <a:pt x="777494" y="77089"/>
                </a:lnTo>
                <a:lnTo>
                  <a:pt x="803402" y="76835"/>
                </a:lnTo>
                <a:lnTo>
                  <a:pt x="803148" y="50927"/>
                </a:lnTo>
                <a:close/>
              </a:path>
              <a:path w="4551680" h="82550">
                <a:moveTo>
                  <a:pt x="854964" y="50673"/>
                </a:moveTo>
                <a:lnTo>
                  <a:pt x="829056" y="50800"/>
                </a:lnTo>
                <a:lnTo>
                  <a:pt x="829310" y="76708"/>
                </a:lnTo>
                <a:lnTo>
                  <a:pt x="855218" y="76581"/>
                </a:lnTo>
                <a:lnTo>
                  <a:pt x="854964" y="50673"/>
                </a:lnTo>
                <a:close/>
              </a:path>
              <a:path w="4551680" h="82550">
                <a:moveTo>
                  <a:pt x="906780" y="50292"/>
                </a:moveTo>
                <a:lnTo>
                  <a:pt x="880872" y="50419"/>
                </a:lnTo>
                <a:lnTo>
                  <a:pt x="881126" y="76327"/>
                </a:lnTo>
                <a:lnTo>
                  <a:pt x="907034" y="76200"/>
                </a:lnTo>
                <a:lnTo>
                  <a:pt x="906780" y="50292"/>
                </a:lnTo>
                <a:close/>
              </a:path>
              <a:path w="4551680" h="82550">
                <a:moveTo>
                  <a:pt x="958596" y="49911"/>
                </a:moveTo>
                <a:lnTo>
                  <a:pt x="932688" y="50038"/>
                </a:lnTo>
                <a:lnTo>
                  <a:pt x="932942" y="75946"/>
                </a:lnTo>
                <a:lnTo>
                  <a:pt x="958723" y="75819"/>
                </a:lnTo>
                <a:lnTo>
                  <a:pt x="958596" y="49911"/>
                </a:lnTo>
                <a:close/>
              </a:path>
              <a:path w="4551680" h="82550">
                <a:moveTo>
                  <a:pt x="1010412" y="49530"/>
                </a:moveTo>
                <a:lnTo>
                  <a:pt x="984504" y="49784"/>
                </a:lnTo>
                <a:lnTo>
                  <a:pt x="984631" y="75692"/>
                </a:lnTo>
                <a:lnTo>
                  <a:pt x="1010539" y="75438"/>
                </a:lnTo>
                <a:lnTo>
                  <a:pt x="1010412" y="49530"/>
                </a:lnTo>
                <a:close/>
              </a:path>
              <a:path w="4551680" h="82550">
                <a:moveTo>
                  <a:pt x="1062228" y="49276"/>
                </a:moveTo>
                <a:lnTo>
                  <a:pt x="1036320" y="49403"/>
                </a:lnTo>
                <a:lnTo>
                  <a:pt x="1036447" y="75311"/>
                </a:lnTo>
                <a:lnTo>
                  <a:pt x="1062355" y="75184"/>
                </a:lnTo>
                <a:lnTo>
                  <a:pt x="1062228" y="49276"/>
                </a:lnTo>
                <a:close/>
              </a:path>
              <a:path w="4551680" h="82550">
                <a:moveTo>
                  <a:pt x="1114044" y="48895"/>
                </a:moveTo>
                <a:lnTo>
                  <a:pt x="1088136" y="49022"/>
                </a:lnTo>
                <a:lnTo>
                  <a:pt x="1088263" y="74930"/>
                </a:lnTo>
                <a:lnTo>
                  <a:pt x="1114171" y="74803"/>
                </a:lnTo>
                <a:lnTo>
                  <a:pt x="1114044" y="48895"/>
                </a:lnTo>
                <a:close/>
              </a:path>
              <a:path w="4551680" h="82550">
                <a:moveTo>
                  <a:pt x="1165860" y="48514"/>
                </a:moveTo>
                <a:lnTo>
                  <a:pt x="1139952" y="48641"/>
                </a:lnTo>
                <a:lnTo>
                  <a:pt x="1140079" y="74549"/>
                </a:lnTo>
                <a:lnTo>
                  <a:pt x="1165987" y="74422"/>
                </a:lnTo>
                <a:lnTo>
                  <a:pt x="1165860" y="48514"/>
                </a:lnTo>
                <a:close/>
              </a:path>
              <a:path w="4551680" h="82550">
                <a:moveTo>
                  <a:pt x="1217676" y="48133"/>
                </a:moveTo>
                <a:lnTo>
                  <a:pt x="1191768" y="48387"/>
                </a:lnTo>
                <a:lnTo>
                  <a:pt x="1191895" y="74295"/>
                </a:lnTo>
                <a:lnTo>
                  <a:pt x="1217803" y="74041"/>
                </a:lnTo>
                <a:lnTo>
                  <a:pt x="1217676" y="48133"/>
                </a:lnTo>
                <a:close/>
              </a:path>
              <a:path w="4551680" h="82550">
                <a:moveTo>
                  <a:pt x="1269492" y="47752"/>
                </a:moveTo>
                <a:lnTo>
                  <a:pt x="1243584" y="48006"/>
                </a:lnTo>
                <a:lnTo>
                  <a:pt x="1243711" y="73914"/>
                </a:lnTo>
                <a:lnTo>
                  <a:pt x="1269619" y="73660"/>
                </a:lnTo>
                <a:lnTo>
                  <a:pt x="1269492" y="47752"/>
                </a:lnTo>
                <a:close/>
              </a:path>
              <a:path w="4551680" h="82550">
                <a:moveTo>
                  <a:pt x="1321308" y="47498"/>
                </a:moveTo>
                <a:lnTo>
                  <a:pt x="1295400" y="47625"/>
                </a:lnTo>
                <a:lnTo>
                  <a:pt x="1295527" y="73533"/>
                </a:lnTo>
                <a:lnTo>
                  <a:pt x="1321435" y="73406"/>
                </a:lnTo>
                <a:lnTo>
                  <a:pt x="1321308" y="47498"/>
                </a:lnTo>
                <a:close/>
              </a:path>
              <a:path w="4551680" h="82550">
                <a:moveTo>
                  <a:pt x="1373124" y="47117"/>
                </a:moveTo>
                <a:lnTo>
                  <a:pt x="1347216" y="47244"/>
                </a:lnTo>
                <a:lnTo>
                  <a:pt x="1347343" y="73152"/>
                </a:lnTo>
                <a:lnTo>
                  <a:pt x="1373251" y="73025"/>
                </a:lnTo>
                <a:lnTo>
                  <a:pt x="1373124" y="47117"/>
                </a:lnTo>
                <a:close/>
              </a:path>
              <a:path w="4551680" h="82550">
                <a:moveTo>
                  <a:pt x="1424940" y="46736"/>
                </a:moveTo>
                <a:lnTo>
                  <a:pt x="1399032" y="46990"/>
                </a:lnTo>
                <a:lnTo>
                  <a:pt x="1399159" y="72898"/>
                </a:lnTo>
                <a:lnTo>
                  <a:pt x="1425067" y="72644"/>
                </a:lnTo>
                <a:lnTo>
                  <a:pt x="1424940" y="46736"/>
                </a:lnTo>
                <a:close/>
              </a:path>
              <a:path w="4551680" h="82550">
                <a:moveTo>
                  <a:pt x="1476756" y="46355"/>
                </a:moveTo>
                <a:lnTo>
                  <a:pt x="1450848" y="46609"/>
                </a:lnTo>
                <a:lnTo>
                  <a:pt x="1450975" y="72517"/>
                </a:lnTo>
                <a:lnTo>
                  <a:pt x="1476883" y="72263"/>
                </a:lnTo>
                <a:lnTo>
                  <a:pt x="1476756" y="46355"/>
                </a:lnTo>
                <a:close/>
              </a:path>
              <a:path w="4551680" h="82550">
                <a:moveTo>
                  <a:pt x="1528572" y="46101"/>
                </a:moveTo>
                <a:lnTo>
                  <a:pt x="1502664" y="46228"/>
                </a:lnTo>
                <a:lnTo>
                  <a:pt x="1502791" y="72136"/>
                </a:lnTo>
                <a:lnTo>
                  <a:pt x="1528699" y="72009"/>
                </a:lnTo>
                <a:lnTo>
                  <a:pt x="1528572" y="46101"/>
                </a:lnTo>
                <a:close/>
              </a:path>
              <a:path w="4551680" h="82550">
                <a:moveTo>
                  <a:pt x="1580388" y="45720"/>
                </a:moveTo>
                <a:lnTo>
                  <a:pt x="1554480" y="45847"/>
                </a:lnTo>
                <a:lnTo>
                  <a:pt x="1554607" y="71755"/>
                </a:lnTo>
                <a:lnTo>
                  <a:pt x="1580515" y="71628"/>
                </a:lnTo>
                <a:lnTo>
                  <a:pt x="1580388" y="45720"/>
                </a:lnTo>
                <a:close/>
              </a:path>
              <a:path w="4551680" h="82550">
                <a:moveTo>
                  <a:pt x="1632204" y="45339"/>
                </a:moveTo>
                <a:lnTo>
                  <a:pt x="1606296" y="45593"/>
                </a:lnTo>
                <a:lnTo>
                  <a:pt x="1606423" y="71501"/>
                </a:lnTo>
                <a:lnTo>
                  <a:pt x="1632331" y="71247"/>
                </a:lnTo>
                <a:lnTo>
                  <a:pt x="1632204" y="45339"/>
                </a:lnTo>
                <a:close/>
              </a:path>
              <a:path w="4551680" h="82550">
                <a:moveTo>
                  <a:pt x="1684020" y="44958"/>
                </a:moveTo>
                <a:lnTo>
                  <a:pt x="1658112" y="45212"/>
                </a:lnTo>
                <a:lnTo>
                  <a:pt x="1658239" y="71120"/>
                </a:lnTo>
                <a:lnTo>
                  <a:pt x="1684147" y="70866"/>
                </a:lnTo>
                <a:lnTo>
                  <a:pt x="1684020" y="44958"/>
                </a:lnTo>
                <a:close/>
              </a:path>
              <a:path w="4551680" h="82550">
                <a:moveTo>
                  <a:pt x="1735836" y="44704"/>
                </a:moveTo>
                <a:lnTo>
                  <a:pt x="1709928" y="44831"/>
                </a:lnTo>
                <a:lnTo>
                  <a:pt x="1710055" y="70739"/>
                </a:lnTo>
                <a:lnTo>
                  <a:pt x="1735963" y="70612"/>
                </a:lnTo>
                <a:lnTo>
                  <a:pt x="1735836" y="44704"/>
                </a:lnTo>
                <a:close/>
              </a:path>
              <a:path w="4551680" h="82550">
                <a:moveTo>
                  <a:pt x="1787652" y="44323"/>
                </a:moveTo>
                <a:lnTo>
                  <a:pt x="1761744" y="44450"/>
                </a:lnTo>
                <a:lnTo>
                  <a:pt x="1761871" y="70358"/>
                </a:lnTo>
                <a:lnTo>
                  <a:pt x="1787779" y="70231"/>
                </a:lnTo>
                <a:lnTo>
                  <a:pt x="1787652" y="44323"/>
                </a:lnTo>
                <a:close/>
              </a:path>
              <a:path w="4551680" h="82550">
                <a:moveTo>
                  <a:pt x="1839468" y="43942"/>
                </a:moveTo>
                <a:lnTo>
                  <a:pt x="1813560" y="44196"/>
                </a:lnTo>
                <a:lnTo>
                  <a:pt x="1813687" y="70104"/>
                </a:lnTo>
                <a:lnTo>
                  <a:pt x="1839595" y="69850"/>
                </a:lnTo>
                <a:lnTo>
                  <a:pt x="1839468" y="43942"/>
                </a:lnTo>
                <a:close/>
              </a:path>
              <a:path w="4551680" h="82550">
                <a:moveTo>
                  <a:pt x="1891284" y="43561"/>
                </a:moveTo>
                <a:lnTo>
                  <a:pt x="1865376" y="43815"/>
                </a:lnTo>
                <a:lnTo>
                  <a:pt x="1865503" y="69723"/>
                </a:lnTo>
                <a:lnTo>
                  <a:pt x="1891411" y="69469"/>
                </a:lnTo>
                <a:lnTo>
                  <a:pt x="1891284" y="43561"/>
                </a:lnTo>
                <a:close/>
              </a:path>
              <a:path w="4551680" h="82550">
                <a:moveTo>
                  <a:pt x="1943100" y="43307"/>
                </a:moveTo>
                <a:lnTo>
                  <a:pt x="1917192" y="43434"/>
                </a:lnTo>
                <a:lnTo>
                  <a:pt x="1917319" y="69342"/>
                </a:lnTo>
                <a:lnTo>
                  <a:pt x="1943227" y="69215"/>
                </a:lnTo>
                <a:lnTo>
                  <a:pt x="1943100" y="43307"/>
                </a:lnTo>
                <a:close/>
              </a:path>
              <a:path w="4551680" h="82550">
                <a:moveTo>
                  <a:pt x="1994916" y="42926"/>
                </a:moveTo>
                <a:lnTo>
                  <a:pt x="1969008" y="43053"/>
                </a:lnTo>
                <a:lnTo>
                  <a:pt x="1969135" y="68961"/>
                </a:lnTo>
                <a:lnTo>
                  <a:pt x="1995043" y="68834"/>
                </a:lnTo>
                <a:lnTo>
                  <a:pt x="1994916" y="42926"/>
                </a:lnTo>
                <a:close/>
              </a:path>
              <a:path w="4551680" h="82550">
                <a:moveTo>
                  <a:pt x="2046732" y="42545"/>
                </a:moveTo>
                <a:lnTo>
                  <a:pt x="2020824" y="42799"/>
                </a:lnTo>
                <a:lnTo>
                  <a:pt x="2020951" y="68707"/>
                </a:lnTo>
                <a:lnTo>
                  <a:pt x="2046859" y="68453"/>
                </a:lnTo>
                <a:lnTo>
                  <a:pt x="2046732" y="42545"/>
                </a:lnTo>
                <a:close/>
              </a:path>
              <a:path w="4551680" h="82550">
                <a:moveTo>
                  <a:pt x="2098548" y="42164"/>
                </a:moveTo>
                <a:lnTo>
                  <a:pt x="2072640" y="42418"/>
                </a:lnTo>
                <a:lnTo>
                  <a:pt x="2072767" y="68326"/>
                </a:lnTo>
                <a:lnTo>
                  <a:pt x="2098675" y="68072"/>
                </a:lnTo>
                <a:lnTo>
                  <a:pt x="2098548" y="42164"/>
                </a:lnTo>
                <a:close/>
              </a:path>
              <a:path w="4551680" h="82550">
                <a:moveTo>
                  <a:pt x="2150364" y="41910"/>
                </a:moveTo>
                <a:lnTo>
                  <a:pt x="2124456" y="42037"/>
                </a:lnTo>
                <a:lnTo>
                  <a:pt x="2124583" y="67945"/>
                </a:lnTo>
                <a:lnTo>
                  <a:pt x="2150491" y="67818"/>
                </a:lnTo>
                <a:lnTo>
                  <a:pt x="2150364" y="41910"/>
                </a:lnTo>
                <a:close/>
              </a:path>
              <a:path w="4551680" h="82550">
                <a:moveTo>
                  <a:pt x="2202180" y="41529"/>
                </a:moveTo>
                <a:lnTo>
                  <a:pt x="2176272" y="41656"/>
                </a:lnTo>
                <a:lnTo>
                  <a:pt x="2176399" y="67564"/>
                </a:lnTo>
                <a:lnTo>
                  <a:pt x="2202307" y="67437"/>
                </a:lnTo>
                <a:lnTo>
                  <a:pt x="2202180" y="41529"/>
                </a:lnTo>
                <a:close/>
              </a:path>
              <a:path w="4551680" h="82550">
                <a:moveTo>
                  <a:pt x="2253996" y="41148"/>
                </a:moveTo>
                <a:lnTo>
                  <a:pt x="2228088" y="41402"/>
                </a:lnTo>
                <a:lnTo>
                  <a:pt x="2228215" y="67183"/>
                </a:lnTo>
                <a:lnTo>
                  <a:pt x="2254123" y="67056"/>
                </a:lnTo>
                <a:lnTo>
                  <a:pt x="2253996" y="41148"/>
                </a:lnTo>
                <a:close/>
              </a:path>
              <a:path w="4551680" h="82550">
                <a:moveTo>
                  <a:pt x="2305812" y="40767"/>
                </a:moveTo>
                <a:lnTo>
                  <a:pt x="2279904" y="41021"/>
                </a:lnTo>
                <a:lnTo>
                  <a:pt x="2280031" y="66929"/>
                </a:lnTo>
                <a:lnTo>
                  <a:pt x="2305939" y="66675"/>
                </a:lnTo>
                <a:lnTo>
                  <a:pt x="2305812" y="40767"/>
                </a:lnTo>
                <a:close/>
              </a:path>
              <a:path w="4551680" h="82550">
                <a:moveTo>
                  <a:pt x="2357628" y="40513"/>
                </a:moveTo>
                <a:lnTo>
                  <a:pt x="2331720" y="40640"/>
                </a:lnTo>
                <a:lnTo>
                  <a:pt x="2331847" y="66548"/>
                </a:lnTo>
                <a:lnTo>
                  <a:pt x="2357755" y="66421"/>
                </a:lnTo>
                <a:lnTo>
                  <a:pt x="2357628" y="40513"/>
                </a:lnTo>
                <a:close/>
              </a:path>
              <a:path w="4551680" h="82550">
                <a:moveTo>
                  <a:pt x="2409444" y="40132"/>
                </a:moveTo>
                <a:lnTo>
                  <a:pt x="2383536" y="40259"/>
                </a:lnTo>
                <a:lnTo>
                  <a:pt x="2383663" y="66167"/>
                </a:lnTo>
                <a:lnTo>
                  <a:pt x="2409571" y="66040"/>
                </a:lnTo>
                <a:lnTo>
                  <a:pt x="2409444" y="40132"/>
                </a:lnTo>
                <a:close/>
              </a:path>
              <a:path w="4551680" h="82550">
                <a:moveTo>
                  <a:pt x="2461260" y="39751"/>
                </a:moveTo>
                <a:lnTo>
                  <a:pt x="2435352" y="39878"/>
                </a:lnTo>
                <a:lnTo>
                  <a:pt x="2435479" y="65786"/>
                </a:lnTo>
                <a:lnTo>
                  <a:pt x="2461387" y="65659"/>
                </a:lnTo>
                <a:lnTo>
                  <a:pt x="2461260" y="39751"/>
                </a:lnTo>
                <a:close/>
              </a:path>
              <a:path w="4551680" h="82550">
                <a:moveTo>
                  <a:pt x="2513076" y="39370"/>
                </a:moveTo>
                <a:lnTo>
                  <a:pt x="2487168" y="39624"/>
                </a:lnTo>
                <a:lnTo>
                  <a:pt x="2487295" y="65532"/>
                </a:lnTo>
                <a:lnTo>
                  <a:pt x="2513203" y="65278"/>
                </a:lnTo>
                <a:lnTo>
                  <a:pt x="2513076" y="39370"/>
                </a:lnTo>
                <a:close/>
              </a:path>
              <a:path w="4551680" h="82550">
                <a:moveTo>
                  <a:pt x="2564892" y="39116"/>
                </a:moveTo>
                <a:lnTo>
                  <a:pt x="2538984" y="39243"/>
                </a:lnTo>
                <a:lnTo>
                  <a:pt x="2539111" y="65151"/>
                </a:lnTo>
                <a:lnTo>
                  <a:pt x="2565019" y="65024"/>
                </a:lnTo>
                <a:lnTo>
                  <a:pt x="2564892" y="39116"/>
                </a:lnTo>
                <a:close/>
              </a:path>
              <a:path w="4551680" h="82550">
                <a:moveTo>
                  <a:pt x="2616708" y="38735"/>
                </a:moveTo>
                <a:lnTo>
                  <a:pt x="2590800" y="38862"/>
                </a:lnTo>
                <a:lnTo>
                  <a:pt x="2590927" y="64770"/>
                </a:lnTo>
                <a:lnTo>
                  <a:pt x="2616835" y="64643"/>
                </a:lnTo>
                <a:lnTo>
                  <a:pt x="2616708" y="38735"/>
                </a:lnTo>
                <a:close/>
              </a:path>
              <a:path w="4551680" h="82550">
                <a:moveTo>
                  <a:pt x="2668524" y="38354"/>
                </a:moveTo>
                <a:lnTo>
                  <a:pt x="2642616" y="38481"/>
                </a:lnTo>
                <a:lnTo>
                  <a:pt x="2642743" y="64389"/>
                </a:lnTo>
                <a:lnTo>
                  <a:pt x="2668651" y="64262"/>
                </a:lnTo>
                <a:lnTo>
                  <a:pt x="2668524" y="38354"/>
                </a:lnTo>
                <a:close/>
              </a:path>
              <a:path w="4551680" h="82550">
                <a:moveTo>
                  <a:pt x="2720340" y="37973"/>
                </a:moveTo>
                <a:lnTo>
                  <a:pt x="2694432" y="38227"/>
                </a:lnTo>
                <a:lnTo>
                  <a:pt x="2694559" y="64135"/>
                </a:lnTo>
                <a:lnTo>
                  <a:pt x="2720467" y="63881"/>
                </a:lnTo>
                <a:lnTo>
                  <a:pt x="2720340" y="37973"/>
                </a:lnTo>
                <a:close/>
              </a:path>
              <a:path w="4551680" h="82550">
                <a:moveTo>
                  <a:pt x="2772156" y="37719"/>
                </a:moveTo>
                <a:lnTo>
                  <a:pt x="2746248" y="37846"/>
                </a:lnTo>
                <a:lnTo>
                  <a:pt x="2746375" y="63754"/>
                </a:lnTo>
                <a:lnTo>
                  <a:pt x="2772283" y="63627"/>
                </a:lnTo>
                <a:lnTo>
                  <a:pt x="2772156" y="37719"/>
                </a:lnTo>
                <a:close/>
              </a:path>
              <a:path w="4551680" h="82550">
                <a:moveTo>
                  <a:pt x="2823972" y="37338"/>
                </a:moveTo>
                <a:lnTo>
                  <a:pt x="2798064" y="37465"/>
                </a:lnTo>
                <a:lnTo>
                  <a:pt x="2798191" y="63373"/>
                </a:lnTo>
                <a:lnTo>
                  <a:pt x="2824099" y="63246"/>
                </a:lnTo>
                <a:lnTo>
                  <a:pt x="2823972" y="37338"/>
                </a:lnTo>
                <a:close/>
              </a:path>
              <a:path w="4551680" h="82550">
                <a:moveTo>
                  <a:pt x="2875788" y="36957"/>
                </a:moveTo>
                <a:lnTo>
                  <a:pt x="2849880" y="37084"/>
                </a:lnTo>
                <a:lnTo>
                  <a:pt x="2850007" y="62992"/>
                </a:lnTo>
                <a:lnTo>
                  <a:pt x="2875915" y="62865"/>
                </a:lnTo>
                <a:lnTo>
                  <a:pt x="2875788" y="36957"/>
                </a:lnTo>
                <a:close/>
              </a:path>
              <a:path w="4551680" h="82550">
                <a:moveTo>
                  <a:pt x="2927604" y="36576"/>
                </a:moveTo>
                <a:lnTo>
                  <a:pt x="2901696" y="36830"/>
                </a:lnTo>
                <a:lnTo>
                  <a:pt x="2901823" y="62738"/>
                </a:lnTo>
                <a:lnTo>
                  <a:pt x="2927731" y="62484"/>
                </a:lnTo>
                <a:lnTo>
                  <a:pt x="2927604" y="36576"/>
                </a:lnTo>
                <a:close/>
              </a:path>
              <a:path w="4551680" h="82550">
                <a:moveTo>
                  <a:pt x="2979420" y="36322"/>
                </a:moveTo>
                <a:lnTo>
                  <a:pt x="2953512" y="36449"/>
                </a:lnTo>
                <a:lnTo>
                  <a:pt x="2953639" y="62357"/>
                </a:lnTo>
                <a:lnTo>
                  <a:pt x="2979547" y="62230"/>
                </a:lnTo>
                <a:lnTo>
                  <a:pt x="2979420" y="36322"/>
                </a:lnTo>
                <a:close/>
              </a:path>
              <a:path w="4551680" h="82550">
                <a:moveTo>
                  <a:pt x="3031236" y="35941"/>
                </a:moveTo>
                <a:lnTo>
                  <a:pt x="3005328" y="36068"/>
                </a:lnTo>
                <a:lnTo>
                  <a:pt x="3005455" y="61976"/>
                </a:lnTo>
                <a:lnTo>
                  <a:pt x="3031363" y="61849"/>
                </a:lnTo>
                <a:lnTo>
                  <a:pt x="3031236" y="35941"/>
                </a:lnTo>
                <a:close/>
              </a:path>
              <a:path w="4551680" h="82550">
                <a:moveTo>
                  <a:pt x="3083052" y="35560"/>
                </a:moveTo>
                <a:lnTo>
                  <a:pt x="3057144" y="35687"/>
                </a:lnTo>
                <a:lnTo>
                  <a:pt x="3057271" y="61595"/>
                </a:lnTo>
                <a:lnTo>
                  <a:pt x="3083179" y="61468"/>
                </a:lnTo>
                <a:lnTo>
                  <a:pt x="3083052" y="35560"/>
                </a:lnTo>
                <a:close/>
              </a:path>
              <a:path w="4551680" h="82550">
                <a:moveTo>
                  <a:pt x="3134868" y="35179"/>
                </a:moveTo>
                <a:lnTo>
                  <a:pt x="3108960" y="35433"/>
                </a:lnTo>
                <a:lnTo>
                  <a:pt x="3109087" y="61341"/>
                </a:lnTo>
                <a:lnTo>
                  <a:pt x="3134995" y="61087"/>
                </a:lnTo>
                <a:lnTo>
                  <a:pt x="3134868" y="35179"/>
                </a:lnTo>
                <a:close/>
              </a:path>
              <a:path w="4551680" h="82550">
                <a:moveTo>
                  <a:pt x="3186684" y="34925"/>
                </a:moveTo>
                <a:lnTo>
                  <a:pt x="3160776" y="35052"/>
                </a:lnTo>
                <a:lnTo>
                  <a:pt x="3160903" y="60960"/>
                </a:lnTo>
                <a:lnTo>
                  <a:pt x="3186811" y="60833"/>
                </a:lnTo>
                <a:lnTo>
                  <a:pt x="3186684" y="34925"/>
                </a:lnTo>
                <a:close/>
              </a:path>
              <a:path w="4551680" h="82550">
                <a:moveTo>
                  <a:pt x="3238500" y="34544"/>
                </a:moveTo>
                <a:lnTo>
                  <a:pt x="3212592" y="34671"/>
                </a:lnTo>
                <a:lnTo>
                  <a:pt x="3212719" y="60579"/>
                </a:lnTo>
                <a:lnTo>
                  <a:pt x="3238627" y="60452"/>
                </a:lnTo>
                <a:lnTo>
                  <a:pt x="3238500" y="34544"/>
                </a:lnTo>
                <a:close/>
              </a:path>
              <a:path w="4551680" h="82550">
                <a:moveTo>
                  <a:pt x="3290316" y="34163"/>
                </a:moveTo>
                <a:lnTo>
                  <a:pt x="3264407" y="34290"/>
                </a:lnTo>
                <a:lnTo>
                  <a:pt x="3264534" y="60198"/>
                </a:lnTo>
                <a:lnTo>
                  <a:pt x="3290443" y="60071"/>
                </a:lnTo>
                <a:lnTo>
                  <a:pt x="3290316" y="34163"/>
                </a:lnTo>
                <a:close/>
              </a:path>
              <a:path w="4551680" h="82550">
                <a:moveTo>
                  <a:pt x="3342131" y="33782"/>
                </a:moveTo>
                <a:lnTo>
                  <a:pt x="3316224" y="34036"/>
                </a:lnTo>
                <a:lnTo>
                  <a:pt x="3316351" y="59944"/>
                </a:lnTo>
                <a:lnTo>
                  <a:pt x="3342258" y="59690"/>
                </a:lnTo>
                <a:lnTo>
                  <a:pt x="3342131" y="33782"/>
                </a:lnTo>
                <a:close/>
              </a:path>
              <a:path w="4551680" h="82550">
                <a:moveTo>
                  <a:pt x="3393948" y="33401"/>
                </a:moveTo>
                <a:lnTo>
                  <a:pt x="3368040" y="33655"/>
                </a:lnTo>
                <a:lnTo>
                  <a:pt x="3368167" y="59563"/>
                </a:lnTo>
                <a:lnTo>
                  <a:pt x="3394075" y="59309"/>
                </a:lnTo>
                <a:lnTo>
                  <a:pt x="3393948" y="33401"/>
                </a:lnTo>
                <a:close/>
              </a:path>
              <a:path w="4551680" h="82550">
                <a:moveTo>
                  <a:pt x="3445764" y="33147"/>
                </a:moveTo>
                <a:lnTo>
                  <a:pt x="3419855" y="33274"/>
                </a:lnTo>
                <a:lnTo>
                  <a:pt x="3419982" y="59182"/>
                </a:lnTo>
                <a:lnTo>
                  <a:pt x="3445891" y="59055"/>
                </a:lnTo>
                <a:lnTo>
                  <a:pt x="3445764" y="33147"/>
                </a:lnTo>
                <a:close/>
              </a:path>
              <a:path w="4551680" h="82550">
                <a:moveTo>
                  <a:pt x="3497579" y="32766"/>
                </a:moveTo>
                <a:lnTo>
                  <a:pt x="3471672" y="32893"/>
                </a:lnTo>
                <a:lnTo>
                  <a:pt x="3471799" y="58801"/>
                </a:lnTo>
                <a:lnTo>
                  <a:pt x="3497706" y="58674"/>
                </a:lnTo>
                <a:lnTo>
                  <a:pt x="3497579" y="32766"/>
                </a:lnTo>
                <a:close/>
              </a:path>
              <a:path w="4551680" h="82550">
                <a:moveTo>
                  <a:pt x="3549396" y="32385"/>
                </a:moveTo>
                <a:lnTo>
                  <a:pt x="3523488" y="32639"/>
                </a:lnTo>
                <a:lnTo>
                  <a:pt x="3523615" y="58547"/>
                </a:lnTo>
                <a:lnTo>
                  <a:pt x="3549523" y="58293"/>
                </a:lnTo>
                <a:lnTo>
                  <a:pt x="3549396" y="32385"/>
                </a:lnTo>
                <a:close/>
              </a:path>
              <a:path w="4551680" h="82550">
                <a:moveTo>
                  <a:pt x="3601212" y="32004"/>
                </a:moveTo>
                <a:lnTo>
                  <a:pt x="3575304" y="32258"/>
                </a:lnTo>
                <a:lnTo>
                  <a:pt x="3575430" y="58166"/>
                </a:lnTo>
                <a:lnTo>
                  <a:pt x="3601339" y="57912"/>
                </a:lnTo>
                <a:lnTo>
                  <a:pt x="3601212" y="32004"/>
                </a:lnTo>
                <a:close/>
              </a:path>
              <a:path w="4551680" h="82550">
                <a:moveTo>
                  <a:pt x="3653028" y="31750"/>
                </a:moveTo>
                <a:lnTo>
                  <a:pt x="3627120" y="31877"/>
                </a:lnTo>
                <a:lnTo>
                  <a:pt x="3627247" y="57785"/>
                </a:lnTo>
                <a:lnTo>
                  <a:pt x="3653154" y="57658"/>
                </a:lnTo>
                <a:lnTo>
                  <a:pt x="3653028" y="31750"/>
                </a:lnTo>
                <a:close/>
              </a:path>
              <a:path w="4551680" h="82550">
                <a:moveTo>
                  <a:pt x="3704844" y="31369"/>
                </a:moveTo>
                <a:lnTo>
                  <a:pt x="3678936" y="31496"/>
                </a:lnTo>
                <a:lnTo>
                  <a:pt x="3679063" y="57404"/>
                </a:lnTo>
                <a:lnTo>
                  <a:pt x="3704971" y="57277"/>
                </a:lnTo>
                <a:lnTo>
                  <a:pt x="3704844" y="31369"/>
                </a:lnTo>
                <a:close/>
              </a:path>
              <a:path w="4551680" h="82550">
                <a:moveTo>
                  <a:pt x="3756659" y="30988"/>
                </a:moveTo>
                <a:lnTo>
                  <a:pt x="3730752" y="31242"/>
                </a:lnTo>
                <a:lnTo>
                  <a:pt x="3730879" y="57150"/>
                </a:lnTo>
                <a:lnTo>
                  <a:pt x="3756787" y="56896"/>
                </a:lnTo>
                <a:lnTo>
                  <a:pt x="3756659" y="30988"/>
                </a:lnTo>
                <a:close/>
              </a:path>
              <a:path w="4551680" h="82550">
                <a:moveTo>
                  <a:pt x="3808476" y="30607"/>
                </a:moveTo>
                <a:lnTo>
                  <a:pt x="3782568" y="30861"/>
                </a:lnTo>
                <a:lnTo>
                  <a:pt x="3782695" y="56769"/>
                </a:lnTo>
                <a:lnTo>
                  <a:pt x="3808603" y="56515"/>
                </a:lnTo>
                <a:lnTo>
                  <a:pt x="3808476" y="30607"/>
                </a:lnTo>
                <a:close/>
              </a:path>
              <a:path w="4551680" h="82550">
                <a:moveTo>
                  <a:pt x="3860292" y="30353"/>
                </a:moveTo>
                <a:lnTo>
                  <a:pt x="3834383" y="30480"/>
                </a:lnTo>
                <a:lnTo>
                  <a:pt x="3834511" y="56388"/>
                </a:lnTo>
                <a:lnTo>
                  <a:pt x="3860419" y="56261"/>
                </a:lnTo>
                <a:lnTo>
                  <a:pt x="3860292" y="30353"/>
                </a:lnTo>
                <a:close/>
              </a:path>
              <a:path w="4551680" h="82550">
                <a:moveTo>
                  <a:pt x="3912107" y="29972"/>
                </a:moveTo>
                <a:lnTo>
                  <a:pt x="3886200" y="30099"/>
                </a:lnTo>
                <a:lnTo>
                  <a:pt x="3886327" y="56007"/>
                </a:lnTo>
                <a:lnTo>
                  <a:pt x="3912234" y="55880"/>
                </a:lnTo>
                <a:lnTo>
                  <a:pt x="3912107" y="29972"/>
                </a:lnTo>
                <a:close/>
              </a:path>
              <a:path w="4551680" h="82550">
                <a:moveTo>
                  <a:pt x="3963924" y="29591"/>
                </a:moveTo>
                <a:lnTo>
                  <a:pt x="3938016" y="29845"/>
                </a:lnTo>
                <a:lnTo>
                  <a:pt x="3938143" y="55753"/>
                </a:lnTo>
                <a:lnTo>
                  <a:pt x="3964051" y="55499"/>
                </a:lnTo>
                <a:lnTo>
                  <a:pt x="3963924" y="29591"/>
                </a:lnTo>
                <a:close/>
              </a:path>
              <a:path w="4551680" h="82550">
                <a:moveTo>
                  <a:pt x="4015740" y="29210"/>
                </a:moveTo>
                <a:lnTo>
                  <a:pt x="3989831" y="29464"/>
                </a:lnTo>
                <a:lnTo>
                  <a:pt x="3989958" y="55372"/>
                </a:lnTo>
                <a:lnTo>
                  <a:pt x="4015867" y="55118"/>
                </a:lnTo>
                <a:lnTo>
                  <a:pt x="4015740" y="29210"/>
                </a:lnTo>
                <a:close/>
              </a:path>
              <a:path w="4551680" h="82550">
                <a:moveTo>
                  <a:pt x="4067555" y="28956"/>
                </a:moveTo>
                <a:lnTo>
                  <a:pt x="4041648" y="29083"/>
                </a:lnTo>
                <a:lnTo>
                  <a:pt x="4041775" y="54991"/>
                </a:lnTo>
                <a:lnTo>
                  <a:pt x="4067682" y="54864"/>
                </a:lnTo>
                <a:lnTo>
                  <a:pt x="4067555" y="28956"/>
                </a:lnTo>
                <a:close/>
              </a:path>
              <a:path w="4551680" h="82550">
                <a:moveTo>
                  <a:pt x="4119372" y="28575"/>
                </a:moveTo>
                <a:lnTo>
                  <a:pt x="4093464" y="28702"/>
                </a:lnTo>
                <a:lnTo>
                  <a:pt x="4093591" y="54610"/>
                </a:lnTo>
                <a:lnTo>
                  <a:pt x="4119499" y="54483"/>
                </a:lnTo>
                <a:lnTo>
                  <a:pt x="4119372" y="28575"/>
                </a:lnTo>
                <a:close/>
              </a:path>
              <a:path w="4551680" h="82550">
                <a:moveTo>
                  <a:pt x="4171188" y="28194"/>
                </a:moveTo>
                <a:lnTo>
                  <a:pt x="4145279" y="28448"/>
                </a:lnTo>
                <a:lnTo>
                  <a:pt x="4145406" y="54356"/>
                </a:lnTo>
                <a:lnTo>
                  <a:pt x="4171315" y="54102"/>
                </a:lnTo>
                <a:lnTo>
                  <a:pt x="4171188" y="28194"/>
                </a:lnTo>
                <a:close/>
              </a:path>
              <a:path w="4551680" h="82550">
                <a:moveTo>
                  <a:pt x="4223004" y="27813"/>
                </a:moveTo>
                <a:lnTo>
                  <a:pt x="4197096" y="28067"/>
                </a:lnTo>
                <a:lnTo>
                  <a:pt x="4197223" y="53975"/>
                </a:lnTo>
                <a:lnTo>
                  <a:pt x="4223131" y="53721"/>
                </a:lnTo>
                <a:lnTo>
                  <a:pt x="4223004" y="27813"/>
                </a:lnTo>
                <a:close/>
              </a:path>
              <a:path w="4551680" h="82550">
                <a:moveTo>
                  <a:pt x="4274820" y="27559"/>
                </a:moveTo>
                <a:lnTo>
                  <a:pt x="4248912" y="27686"/>
                </a:lnTo>
                <a:lnTo>
                  <a:pt x="4249039" y="53594"/>
                </a:lnTo>
                <a:lnTo>
                  <a:pt x="4274947" y="53467"/>
                </a:lnTo>
                <a:lnTo>
                  <a:pt x="4274820" y="27559"/>
                </a:lnTo>
                <a:close/>
              </a:path>
              <a:path w="4551680" h="82550">
                <a:moveTo>
                  <a:pt x="4326636" y="27178"/>
                </a:moveTo>
                <a:lnTo>
                  <a:pt x="4300728" y="27305"/>
                </a:lnTo>
                <a:lnTo>
                  <a:pt x="4300855" y="53213"/>
                </a:lnTo>
                <a:lnTo>
                  <a:pt x="4326763" y="53086"/>
                </a:lnTo>
                <a:lnTo>
                  <a:pt x="4326636" y="27178"/>
                </a:lnTo>
                <a:close/>
              </a:path>
              <a:path w="4551680" h="82550">
                <a:moveTo>
                  <a:pt x="4378452" y="26797"/>
                </a:moveTo>
                <a:lnTo>
                  <a:pt x="4352544" y="27051"/>
                </a:lnTo>
                <a:lnTo>
                  <a:pt x="4352671" y="52959"/>
                </a:lnTo>
                <a:lnTo>
                  <a:pt x="4378579" y="52705"/>
                </a:lnTo>
                <a:lnTo>
                  <a:pt x="4378452" y="26797"/>
                </a:lnTo>
                <a:close/>
              </a:path>
              <a:path w="4551680" h="82550">
                <a:moveTo>
                  <a:pt x="4430141" y="26416"/>
                </a:moveTo>
                <a:lnTo>
                  <a:pt x="4404233" y="26670"/>
                </a:lnTo>
                <a:lnTo>
                  <a:pt x="4404487" y="52578"/>
                </a:lnTo>
                <a:lnTo>
                  <a:pt x="4430395" y="52324"/>
                </a:lnTo>
                <a:lnTo>
                  <a:pt x="4430141" y="26416"/>
                </a:lnTo>
                <a:close/>
              </a:path>
              <a:path w="4551680" h="82550">
                <a:moveTo>
                  <a:pt x="4507867" y="26162"/>
                </a:moveTo>
                <a:lnTo>
                  <a:pt x="4481957" y="26162"/>
                </a:lnTo>
                <a:lnTo>
                  <a:pt x="4482211" y="52070"/>
                </a:lnTo>
                <a:lnTo>
                  <a:pt x="4476533" y="52097"/>
                </a:lnTo>
                <a:lnTo>
                  <a:pt x="4476976" y="54221"/>
                </a:lnTo>
                <a:lnTo>
                  <a:pt x="4485386" y="66516"/>
                </a:lnTo>
                <a:lnTo>
                  <a:pt x="4497796" y="74763"/>
                </a:lnTo>
                <a:lnTo>
                  <a:pt x="4512945" y="77724"/>
                </a:lnTo>
                <a:lnTo>
                  <a:pt x="4528050" y="74576"/>
                </a:lnTo>
                <a:lnTo>
                  <a:pt x="4540345" y="66167"/>
                </a:lnTo>
                <a:lnTo>
                  <a:pt x="4548592" y="53756"/>
                </a:lnTo>
                <a:lnTo>
                  <a:pt x="4548971" y="51816"/>
                </a:lnTo>
                <a:lnTo>
                  <a:pt x="4508119" y="51816"/>
                </a:lnTo>
                <a:lnTo>
                  <a:pt x="4507867" y="26162"/>
                </a:lnTo>
                <a:close/>
              </a:path>
              <a:path w="4551680" h="82550">
                <a:moveTo>
                  <a:pt x="4476355" y="26189"/>
                </a:moveTo>
                <a:lnTo>
                  <a:pt x="4456049" y="26289"/>
                </a:lnTo>
                <a:lnTo>
                  <a:pt x="4456303" y="52197"/>
                </a:lnTo>
                <a:lnTo>
                  <a:pt x="4476533" y="52097"/>
                </a:lnTo>
                <a:lnTo>
                  <a:pt x="4473829" y="39116"/>
                </a:lnTo>
                <a:lnTo>
                  <a:pt x="4476355" y="26189"/>
                </a:lnTo>
                <a:close/>
              </a:path>
              <a:path w="4551680" h="82550">
                <a:moveTo>
                  <a:pt x="4481957" y="26162"/>
                </a:moveTo>
                <a:lnTo>
                  <a:pt x="4476355" y="26189"/>
                </a:lnTo>
                <a:lnTo>
                  <a:pt x="4473829" y="39116"/>
                </a:lnTo>
                <a:lnTo>
                  <a:pt x="4476533" y="52097"/>
                </a:lnTo>
                <a:lnTo>
                  <a:pt x="4482211" y="52070"/>
                </a:lnTo>
                <a:lnTo>
                  <a:pt x="4481957" y="26162"/>
                </a:lnTo>
                <a:close/>
              </a:path>
              <a:path w="4551680" h="82550">
                <a:moveTo>
                  <a:pt x="4512564" y="25908"/>
                </a:moveTo>
                <a:lnTo>
                  <a:pt x="4507865" y="25908"/>
                </a:lnTo>
                <a:lnTo>
                  <a:pt x="4508119" y="51816"/>
                </a:lnTo>
                <a:lnTo>
                  <a:pt x="4512818" y="51816"/>
                </a:lnTo>
                <a:lnTo>
                  <a:pt x="4512564" y="25908"/>
                </a:lnTo>
                <a:close/>
              </a:path>
              <a:path w="4551680" h="82550">
                <a:moveTo>
                  <a:pt x="4548906" y="25908"/>
                </a:moveTo>
                <a:lnTo>
                  <a:pt x="4512564" y="25908"/>
                </a:lnTo>
                <a:lnTo>
                  <a:pt x="4512818" y="51816"/>
                </a:lnTo>
                <a:lnTo>
                  <a:pt x="4548971" y="51816"/>
                </a:lnTo>
                <a:lnTo>
                  <a:pt x="4551553" y="38608"/>
                </a:lnTo>
                <a:lnTo>
                  <a:pt x="4548906" y="25908"/>
                </a:lnTo>
                <a:close/>
              </a:path>
              <a:path w="4551680" h="82550">
                <a:moveTo>
                  <a:pt x="4512437" y="0"/>
                </a:moveTo>
                <a:lnTo>
                  <a:pt x="4497331" y="3147"/>
                </a:lnTo>
                <a:lnTo>
                  <a:pt x="4485036" y="11557"/>
                </a:lnTo>
                <a:lnTo>
                  <a:pt x="4476789" y="23967"/>
                </a:lnTo>
                <a:lnTo>
                  <a:pt x="4476355" y="26189"/>
                </a:lnTo>
                <a:lnTo>
                  <a:pt x="4507867" y="26162"/>
                </a:lnTo>
                <a:lnTo>
                  <a:pt x="4507865" y="25908"/>
                </a:lnTo>
                <a:lnTo>
                  <a:pt x="4548906" y="25908"/>
                </a:lnTo>
                <a:lnTo>
                  <a:pt x="4548405" y="23502"/>
                </a:lnTo>
                <a:lnTo>
                  <a:pt x="4539996" y="11207"/>
                </a:lnTo>
                <a:lnTo>
                  <a:pt x="4527585" y="2960"/>
                </a:lnTo>
                <a:lnTo>
                  <a:pt x="4512437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1229" y="2372867"/>
            <a:ext cx="4551680" cy="78105"/>
          </a:xfrm>
          <a:custGeom>
            <a:avLst/>
            <a:gdLst/>
            <a:ahLst/>
            <a:cxnLst/>
            <a:rect l="l" t="t" r="r" b="b"/>
            <a:pathLst>
              <a:path w="4551680" h="78105">
                <a:moveTo>
                  <a:pt x="2590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8" y="51816"/>
                </a:lnTo>
                <a:lnTo>
                  <a:pt x="25908" y="25908"/>
                </a:lnTo>
                <a:close/>
              </a:path>
              <a:path w="4551680" h="78105">
                <a:moveTo>
                  <a:pt x="77724" y="25908"/>
                </a:moveTo>
                <a:lnTo>
                  <a:pt x="51816" y="25908"/>
                </a:lnTo>
                <a:lnTo>
                  <a:pt x="51816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4551680" h="78105">
                <a:moveTo>
                  <a:pt x="129539" y="25908"/>
                </a:moveTo>
                <a:lnTo>
                  <a:pt x="103632" y="25908"/>
                </a:lnTo>
                <a:lnTo>
                  <a:pt x="103632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4551680" h="78105">
                <a:moveTo>
                  <a:pt x="181356" y="25908"/>
                </a:moveTo>
                <a:lnTo>
                  <a:pt x="155448" y="25908"/>
                </a:lnTo>
                <a:lnTo>
                  <a:pt x="155448" y="51816"/>
                </a:lnTo>
                <a:lnTo>
                  <a:pt x="181356" y="51816"/>
                </a:lnTo>
                <a:lnTo>
                  <a:pt x="181356" y="25908"/>
                </a:lnTo>
                <a:close/>
              </a:path>
              <a:path w="4551680" h="78105">
                <a:moveTo>
                  <a:pt x="233172" y="25908"/>
                </a:moveTo>
                <a:lnTo>
                  <a:pt x="207264" y="25908"/>
                </a:lnTo>
                <a:lnTo>
                  <a:pt x="207264" y="51816"/>
                </a:lnTo>
                <a:lnTo>
                  <a:pt x="233172" y="51816"/>
                </a:lnTo>
                <a:lnTo>
                  <a:pt x="233172" y="25908"/>
                </a:lnTo>
                <a:close/>
              </a:path>
              <a:path w="4551680" h="78105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4551680" h="78105">
                <a:moveTo>
                  <a:pt x="336804" y="25908"/>
                </a:moveTo>
                <a:lnTo>
                  <a:pt x="310896" y="25908"/>
                </a:lnTo>
                <a:lnTo>
                  <a:pt x="310896" y="51816"/>
                </a:lnTo>
                <a:lnTo>
                  <a:pt x="336804" y="51816"/>
                </a:lnTo>
                <a:lnTo>
                  <a:pt x="336804" y="25908"/>
                </a:lnTo>
                <a:close/>
              </a:path>
              <a:path w="4551680" h="78105">
                <a:moveTo>
                  <a:pt x="388620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20" y="51816"/>
                </a:lnTo>
                <a:lnTo>
                  <a:pt x="388620" y="25908"/>
                </a:lnTo>
                <a:close/>
              </a:path>
              <a:path w="4551680" h="78105">
                <a:moveTo>
                  <a:pt x="440436" y="25908"/>
                </a:moveTo>
                <a:lnTo>
                  <a:pt x="414528" y="25908"/>
                </a:lnTo>
                <a:lnTo>
                  <a:pt x="414528" y="51816"/>
                </a:lnTo>
                <a:lnTo>
                  <a:pt x="440436" y="51816"/>
                </a:lnTo>
                <a:lnTo>
                  <a:pt x="440436" y="25908"/>
                </a:lnTo>
                <a:close/>
              </a:path>
              <a:path w="4551680" h="78105">
                <a:moveTo>
                  <a:pt x="492252" y="25908"/>
                </a:moveTo>
                <a:lnTo>
                  <a:pt x="466344" y="25908"/>
                </a:lnTo>
                <a:lnTo>
                  <a:pt x="466344" y="51816"/>
                </a:lnTo>
                <a:lnTo>
                  <a:pt x="492252" y="51816"/>
                </a:lnTo>
                <a:lnTo>
                  <a:pt x="492252" y="25908"/>
                </a:lnTo>
                <a:close/>
              </a:path>
              <a:path w="4551680" h="78105">
                <a:moveTo>
                  <a:pt x="544068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8" y="51816"/>
                </a:lnTo>
                <a:lnTo>
                  <a:pt x="544068" y="25908"/>
                </a:lnTo>
                <a:close/>
              </a:path>
              <a:path w="4551680" h="78105">
                <a:moveTo>
                  <a:pt x="595884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4" y="51816"/>
                </a:lnTo>
                <a:lnTo>
                  <a:pt x="595884" y="25908"/>
                </a:lnTo>
                <a:close/>
              </a:path>
              <a:path w="4551680" h="78105">
                <a:moveTo>
                  <a:pt x="647700" y="25908"/>
                </a:moveTo>
                <a:lnTo>
                  <a:pt x="621792" y="25908"/>
                </a:lnTo>
                <a:lnTo>
                  <a:pt x="621792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4551680" h="78105">
                <a:moveTo>
                  <a:pt x="699516" y="25908"/>
                </a:moveTo>
                <a:lnTo>
                  <a:pt x="673608" y="25908"/>
                </a:lnTo>
                <a:lnTo>
                  <a:pt x="673608" y="51816"/>
                </a:lnTo>
                <a:lnTo>
                  <a:pt x="699516" y="51816"/>
                </a:lnTo>
                <a:lnTo>
                  <a:pt x="699516" y="25908"/>
                </a:lnTo>
                <a:close/>
              </a:path>
              <a:path w="4551680" h="78105">
                <a:moveTo>
                  <a:pt x="751332" y="25908"/>
                </a:moveTo>
                <a:lnTo>
                  <a:pt x="725424" y="25908"/>
                </a:lnTo>
                <a:lnTo>
                  <a:pt x="725424" y="51816"/>
                </a:lnTo>
                <a:lnTo>
                  <a:pt x="751332" y="51816"/>
                </a:lnTo>
                <a:lnTo>
                  <a:pt x="751332" y="25908"/>
                </a:lnTo>
                <a:close/>
              </a:path>
              <a:path w="4551680" h="78105">
                <a:moveTo>
                  <a:pt x="803148" y="25908"/>
                </a:moveTo>
                <a:lnTo>
                  <a:pt x="777240" y="25908"/>
                </a:lnTo>
                <a:lnTo>
                  <a:pt x="777240" y="51816"/>
                </a:lnTo>
                <a:lnTo>
                  <a:pt x="803148" y="51816"/>
                </a:lnTo>
                <a:lnTo>
                  <a:pt x="803148" y="25908"/>
                </a:lnTo>
                <a:close/>
              </a:path>
              <a:path w="4551680" h="78105">
                <a:moveTo>
                  <a:pt x="854963" y="25908"/>
                </a:moveTo>
                <a:lnTo>
                  <a:pt x="829056" y="25908"/>
                </a:lnTo>
                <a:lnTo>
                  <a:pt x="829056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4551680" h="78105">
                <a:moveTo>
                  <a:pt x="906780" y="25908"/>
                </a:moveTo>
                <a:lnTo>
                  <a:pt x="880872" y="25908"/>
                </a:lnTo>
                <a:lnTo>
                  <a:pt x="880872" y="51816"/>
                </a:lnTo>
                <a:lnTo>
                  <a:pt x="906780" y="51816"/>
                </a:lnTo>
                <a:lnTo>
                  <a:pt x="906780" y="25908"/>
                </a:lnTo>
                <a:close/>
              </a:path>
              <a:path w="4551680" h="78105">
                <a:moveTo>
                  <a:pt x="958596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6" y="51816"/>
                </a:lnTo>
                <a:lnTo>
                  <a:pt x="958596" y="25908"/>
                </a:lnTo>
                <a:close/>
              </a:path>
              <a:path w="4551680" h="78105">
                <a:moveTo>
                  <a:pt x="1010412" y="25908"/>
                </a:moveTo>
                <a:lnTo>
                  <a:pt x="984504" y="25908"/>
                </a:lnTo>
                <a:lnTo>
                  <a:pt x="984504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4551680" h="78105">
                <a:moveTo>
                  <a:pt x="1062228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8" y="51816"/>
                </a:lnTo>
                <a:lnTo>
                  <a:pt x="1062228" y="25908"/>
                </a:lnTo>
                <a:close/>
              </a:path>
              <a:path w="4551680" h="78105">
                <a:moveTo>
                  <a:pt x="1114044" y="25908"/>
                </a:moveTo>
                <a:lnTo>
                  <a:pt x="1088136" y="25908"/>
                </a:lnTo>
                <a:lnTo>
                  <a:pt x="1088136" y="51816"/>
                </a:lnTo>
                <a:lnTo>
                  <a:pt x="1114044" y="51816"/>
                </a:lnTo>
                <a:lnTo>
                  <a:pt x="1114044" y="25908"/>
                </a:lnTo>
                <a:close/>
              </a:path>
              <a:path w="4551680" h="78105">
                <a:moveTo>
                  <a:pt x="1165860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60" y="51816"/>
                </a:lnTo>
                <a:lnTo>
                  <a:pt x="1165860" y="25908"/>
                </a:lnTo>
                <a:close/>
              </a:path>
              <a:path w="4551680" h="78105">
                <a:moveTo>
                  <a:pt x="1217676" y="25908"/>
                </a:moveTo>
                <a:lnTo>
                  <a:pt x="1191768" y="25908"/>
                </a:lnTo>
                <a:lnTo>
                  <a:pt x="1191768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4551680" h="78105">
                <a:moveTo>
                  <a:pt x="1269492" y="25908"/>
                </a:moveTo>
                <a:lnTo>
                  <a:pt x="1243584" y="25908"/>
                </a:lnTo>
                <a:lnTo>
                  <a:pt x="1243584" y="51816"/>
                </a:lnTo>
                <a:lnTo>
                  <a:pt x="1269492" y="51816"/>
                </a:lnTo>
                <a:lnTo>
                  <a:pt x="1269492" y="25908"/>
                </a:lnTo>
                <a:close/>
              </a:path>
              <a:path w="4551680" h="78105">
                <a:moveTo>
                  <a:pt x="1321308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8" y="51816"/>
                </a:lnTo>
                <a:lnTo>
                  <a:pt x="1321308" y="25908"/>
                </a:lnTo>
                <a:close/>
              </a:path>
              <a:path w="4551680" h="78105">
                <a:moveTo>
                  <a:pt x="1373124" y="25908"/>
                </a:moveTo>
                <a:lnTo>
                  <a:pt x="1347216" y="25908"/>
                </a:lnTo>
                <a:lnTo>
                  <a:pt x="1347216" y="51816"/>
                </a:lnTo>
                <a:lnTo>
                  <a:pt x="1373124" y="51816"/>
                </a:lnTo>
                <a:lnTo>
                  <a:pt x="1373124" y="25908"/>
                </a:lnTo>
                <a:close/>
              </a:path>
              <a:path w="4551680" h="78105">
                <a:moveTo>
                  <a:pt x="1424940" y="25908"/>
                </a:moveTo>
                <a:lnTo>
                  <a:pt x="1399032" y="25908"/>
                </a:lnTo>
                <a:lnTo>
                  <a:pt x="1399032" y="51816"/>
                </a:lnTo>
                <a:lnTo>
                  <a:pt x="1424940" y="51816"/>
                </a:lnTo>
                <a:lnTo>
                  <a:pt x="1424940" y="25908"/>
                </a:lnTo>
                <a:close/>
              </a:path>
              <a:path w="4551680" h="78105">
                <a:moveTo>
                  <a:pt x="1476756" y="25908"/>
                </a:moveTo>
                <a:lnTo>
                  <a:pt x="1450848" y="25908"/>
                </a:lnTo>
                <a:lnTo>
                  <a:pt x="1450848" y="51816"/>
                </a:lnTo>
                <a:lnTo>
                  <a:pt x="1476756" y="51816"/>
                </a:lnTo>
                <a:lnTo>
                  <a:pt x="1476756" y="25908"/>
                </a:lnTo>
                <a:close/>
              </a:path>
              <a:path w="4551680" h="78105">
                <a:moveTo>
                  <a:pt x="1528572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2" y="51816"/>
                </a:lnTo>
                <a:lnTo>
                  <a:pt x="1528572" y="25908"/>
                </a:lnTo>
                <a:close/>
              </a:path>
              <a:path w="4551680" h="78105">
                <a:moveTo>
                  <a:pt x="1580388" y="25908"/>
                </a:moveTo>
                <a:lnTo>
                  <a:pt x="1554480" y="25908"/>
                </a:lnTo>
                <a:lnTo>
                  <a:pt x="1554480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4551680" h="78105">
                <a:moveTo>
                  <a:pt x="1632204" y="25908"/>
                </a:moveTo>
                <a:lnTo>
                  <a:pt x="1606296" y="25908"/>
                </a:lnTo>
                <a:lnTo>
                  <a:pt x="1606296" y="51816"/>
                </a:lnTo>
                <a:lnTo>
                  <a:pt x="1632204" y="51816"/>
                </a:lnTo>
                <a:lnTo>
                  <a:pt x="1632204" y="25908"/>
                </a:lnTo>
                <a:close/>
              </a:path>
              <a:path w="4551680" h="78105">
                <a:moveTo>
                  <a:pt x="1684020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20" y="51816"/>
                </a:lnTo>
                <a:lnTo>
                  <a:pt x="1684020" y="25908"/>
                </a:lnTo>
                <a:close/>
              </a:path>
              <a:path w="4551680" h="78105">
                <a:moveTo>
                  <a:pt x="1735836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6" y="51816"/>
                </a:lnTo>
                <a:lnTo>
                  <a:pt x="1735836" y="25908"/>
                </a:lnTo>
                <a:close/>
              </a:path>
              <a:path w="4551680" h="78105">
                <a:moveTo>
                  <a:pt x="1787652" y="25908"/>
                </a:moveTo>
                <a:lnTo>
                  <a:pt x="1761744" y="25908"/>
                </a:lnTo>
                <a:lnTo>
                  <a:pt x="1761744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4551680" h="78105">
                <a:moveTo>
                  <a:pt x="1839468" y="25908"/>
                </a:moveTo>
                <a:lnTo>
                  <a:pt x="1813560" y="25908"/>
                </a:lnTo>
                <a:lnTo>
                  <a:pt x="1813560" y="51816"/>
                </a:lnTo>
                <a:lnTo>
                  <a:pt x="1839468" y="51816"/>
                </a:lnTo>
                <a:lnTo>
                  <a:pt x="1839468" y="25908"/>
                </a:lnTo>
                <a:close/>
              </a:path>
              <a:path w="4551680" h="78105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4551680" h="78105">
                <a:moveTo>
                  <a:pt x="1943100" y="25908"/>
                </a:moveTo>
                <a:lnTo>
                  <a:pt x="1917192" y="25908"/>
                </a:lnTo>
                <a:lnTo>
                  <a:pt x="1917192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4551680" h="78105">
                <a:moveTo>
                  <a:pt x="1994916" y="25908"/>
                </a:moveTo>
                <a:lnTo>
                  <a:pt x="1969008" y="25908"/>
                </a:lnTo>
                <a:lnTo>
                  <a:pt x="1969008" y="51816"/>
                </a:lnTo>
                <a:lnTo>
                  <a:pt x="1994916" y="51816"/>
                </a:lnTo>
                <a:lnTo>
                  <a:pt x="1994916" y="25908"/>
                </a:lnTo>
                <a:close/>
              </a:path>
              <a:path w="4551680" h="78105">
                <a:moveTo>
                  <a:pt x="2046732" y="25908"/>
                </a:moveTo>
                <a:lnTo>
                  <a:pt x="2020824" y="25908"/>
                </a:lnTo>
                <a:lnTo>
                  <a:pt x="2020824" y="51816"/>
                </a:lnTo>
                <a:lnTo>
                  <a:pt x="2046732" y="51816"/>
                </a:lnTo>
                <a:lnTo>
                  <a:pt x="2046732" y="25908"/>
                </a:lnTo>
                <a:close/>
              </a:path>
              <a:path w="4551680" h="78105">
                <a:moveTo>
                  <a:pt x="2098548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8" y="51816"/>
                </a:lnTo>
                <a:lnTo>
                  <a:pt x="2098548" y="25908"/>
                </a:lnTo>
                <a:close/>
              </a:path>
              <a:path w="4551680" h="78105">
                <a:moveTo>
                  <a:pt x="2150364" y="25908"/>
                </a:moveTo>
                <a:lnTo>
                  <a:pt x="2124456" y="25908"/>
                </a:lnTo>
                <a:lnTo>
                  <a:pt x="2124456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4551680" h="78105">
                <a:moveTo>
                  <a:pt x="2202180" y="25908"/>
                </a:moveTo>
                <a:lnTo>
                  <a:pt x="2176272" y="25908"/>
                </a:lnTo>
                <a:lnTo>
                  <a:pt x="2176272" y="51816"/>
                </a:lnTo>
                <a:lnTo>
                  <a:pt x="2202180" y="51816"/>
                </a:lnTo>
                <a:lnTo>
                  <a:pt x="2202180" y="25908"/>
                </a:lnTo>
                <a:close/>
              </a:path>
              <a:path w="4551680" h="78105">
                <a:moveTo>
                  <a:pt x="2253996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6" y="51816"/>
                </a:lnTo>
                <a:lnTo>
                  <a:pt x="2253996" y="25908"/>
                </a:lnTo>
                <a:close/>
              </a:path>
              <a:path w="4551680" h="78105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4551680" h="78105">
                <a:moveTo>
                  <a:pt x="2357628" y="25908"/>
                </a:moveTo>
                <a:lnTo>
                  <a:pt x="2331720" y="25908"/>
                </a:lnTo>
                <a:lnTo>
                  <a:pt x="2331720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4551680" h="78105">
                <a:moveTo>
                  <a:pt x="2409444" y="25908"/>
                </a:moveTo>
                <a:lnTo>
                  <a:pt x="2383536" y="25908"/>
                </a:lnTo>
                <a:lnTo>
                  <a:pt x="2383536" y="51816"/>
                </a:lnTo>
                <a:lnTo>
                  <a:pt x="2409444" y="51816"/>
                </a:lnTo>
                <a:lnTo>
                  <a:pt x="2409444" y="25908"/>
                </a:lnTo>
                <a:close/>
              </a:path>
              <a:path w="4551680" h="78105">
                <a:moveTo>
                  <a:pt x="2461260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60" y="51816"/>
                </a:lnTo>
                <a:lnTo>
                  <a:pt x="2461260" y="25908"/>
                </a:lnTo>
                <a:close/>
              </a:path>
              <a:path w="4551680" h="78105">
                <a:moveTo>
                  <a:pt x="2513076" y="25908"/>
                </a:moveTo>
                <a:lnTo>
                  <a:pt x="2487168" y="25908"/>
                </a:lnTo>
                <a:lnTo>
                  <a:pt x="2487168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4551680" h="78105">
                <a:moveTo>
                  <a:pt x="2564892" y="25908"/>
                </a:moveTo>
                <a:lnTo>
                  <a:pt x="2538984" y="25908"/>
                </a:lnTo>
                <a:lnTo>
                  <a:pt x="2538984" y="51816"/>
                </a:lnTo>
                <a:lnTo>
                  <a:pt x="2564892" y="51816"/>
                </a:lnTo>
                <a:lnTo>
                  <a:pt x="2564892" y="25908"/>
                </a:lnTo>
                <a:close/>
              </a:path>
              <a:path w="4551680" h="78105">
                <a:moveTo>
                  <a:pt x="2616708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8" y="51816"/>
                </a:lnTo>
                <a:lnTo>
                  <a:pt x="2616708" y="25908"/>
                </a:lnTo>
                <a:close/>
              </a:path>
              <a:path w="4551680" h="78105">
                <a:moveTo>
                  <a:pt x="2668524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4" y="51816"/>
                </a:lnTo>
                <a:lnTo>
                  <a:pt x="2668524" y="25908"/>
                </a:lnTo>
                <a:close/>
              </a:path>
              <a:path w="4551680" h="78105">
                <a:moveTo>
                  <a:pt x="2720340" y="25908"/>
                </a:moveTo>
                <a:lnTo>
                  <a:pt x="2694432" y="25908"/>
                </a:lnTo>
                <a:lnTo>
                  <a:pt x="2694432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4551680" h="78105">
                <a:moveTo>
                  <a:pt x="2772156" y="25908"/>
                </a:moveTo>
                <a:lnTo>
                  <a:pt x="2746248" y="25908"/>
                </a:lnTo>
                <a:lnTo>
                  <a:pt x="2746248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4551680" h="78105">
                <a:moveTo>
                  <a:pt x="2823972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2" y="51816"/>
                </a:lnTo>
                <a:lnTo>
                  <a:pt x="2823972" y="25908"/>
                </a:lnTo>
                <a:close/>
              </a:path>
              <a:path w="4551680" h="78105">
                <a:moveTo>
                  <a:pt x="2875788" y="25908"/>
                </a:moveTo>
                <a:lnTo>
                  <a:pt x="2849880" y="25908"/>
                </a:lnTo>
                <a:lnTo>
                  <a:pt x="2849880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4551680" h="78105">
                <a:moveTo>
                  <a:pt x="2927604" y="25908"/>
                </a:moveTo>
                <a:lnTo>
                  <a:pt x="2901696" y="25908"/>
                </a:lnTo>
                <a:lnTo>
                  <a:pt x="2901696" y="51816"/>
                </a:lnTo>
                <a:lnTo>
                  <a:pt x="2927604" y="51816"/>
                </a:lnTo>
                <a:lnTo>
                  <a:pt x="2927604" y="25908"/>
                </a:lnTo>
                <a:close/>
              </a:path>
              <a:path w="4551680" h="78105">
                <a:moveTo>
                  <a:pt x="2979420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20" y="51816"/>
                </a:lnTo>
                <a:lnTo>
                  <a:pt x="2979420" y="25908"/>
                </a:lnTo>
                <a:close/>
              </a:path>
              <a:path w="4551680" h="78105">
                <a:moveTo>
                  <a:pt x="3031236" y="25908"/>
                </a:moveTo>
                <a:lnTo>
                  <a:pt x="3005328" y="25908"/>
                </a:lnTo>
                <a:lnTo>
                  <a:pt x="3005328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4551680" h="78105">
                <a:moveTo>
                  <a:pt x="3083052" y="25908"/>
                </a:moveTo>
                <a:lnTo>
                  <a:pt x="3057144" y="25908"/>
                </a:lnTo>
                <a:lnTo>
                  <a:pt x="3057144" y="51816"/>
                </a:lnTo>
                <a:lnTo>
                  <a:pt x="3083052" y="51816"/>
                </a:lnTo>
                <a:lnTo>
                  <a:pt x="3083052" y="25908"/>
                </a:lnTo>
                <a:close/>
              </a:path>
              <a:path w="4551680" h="78105">
                <a:moveTo>
                  <a:pt x="3134868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8" y="51816"/>
                </a:lnTo>
                <a:lnTo>
                  <a:pt x="3134868" y="25908"/>
                </a:lnTo>
                <a:close/>
              </a:path>
              <a:path w="4551680" h="78105">
                <a:moveTo>
                  <a:pt x="3186684" y="25908"/>
                </a:moveTo>
                <a:lnTo>
                  <a:pt x="3160776" y="25908"/>
                </a:lnTo>
                <a:lnTo>
                  <a:pt x="3160776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4551680" h="78105">
                <a:moveTo>
                  <a:pt x="3238500" y="25908"/>
                </a:moveTo>
                <a:lnTo>
                  <a:pt x="3212592" y="25908"/>
                </a:lnTo>
                <a:lnTo>
                  <a:pt x="3212592" y="51816"/>
                </a:lnTo>
                <a:lnTo>
                  <a:pt x="3238500" y="51816"/>
                </a:lnTo>
                <a:lnTo>
                  <a:pt x="3238500" y="25908"/>
                </a:lnTo>
                <a:close/>
              </a:path>
              <a:path w="4551680" h="78105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4551680" h="78105">
                <a:moveTo>
                  <a:pt x="3342132" y="25908"/>
                </a:moveTo>
                <a:lnTo>
                  <a:pt x="3316224" y="25908"/>
                </a:lnTo>
                <a:lnTo>
                  <a:pt x="3316224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4551680" h="78105">
                <a:moveTo>
                  <a:pt x="3393948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8" y="51816"/>
                </a:lnTo>
                <a:lnTo>
                  <a:pt x="3393948" y="25908"/>
                </a:lnTo>
                <a:close/>
              </a:path>
              <a:path w="4551680" h="78105">
                <a:moveTo>
                  <a:pt x="3445764" y="25908"/>
                </a:moveTo>
                <a:lnTo>
                  <a:pt x="3419855" y="25908"/>
                </a:lnTo>
                <a:lnTo>
                  <a:pt x="3419855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4551680" h="78105">
                <a:moveTo>
                  <a:pt x="3497579" y="25908"/>
                </a:moveTo>
                <a:lnTo>
                  <a:pt x="3471672" y="25908"/>
                </a:lnTo>
                <a:lnTo>
                  <a:pt x="3471672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4551680" h="78105">
                <a:moveTo>
                  <a:pt x="3549396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6" y="51816"/>
                </a:lnTo>
                <a:lnTo>
                  <a:pt x="3549396" y="25908"/>
                </a:lnTo>
                <a:close/>
              </a:path>
              <a:path w="4551680" h="78105">
                <a:moveTo>
                  <a:pt x="3601212" y="25908"/>
                </a:moveTo>
                <a:lnTo>
                  <a:pt x="3575304" y="25908"/>
                </a:lnTo>
                <a:lnTo>
                  <a:pt x="3575304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4551680" h="78105">
                <a:moveTo>
                  <a:pt x="3653028" y="25908"/>
                </a:moveTo>
                <a:lnTo>
                  <a:pt x="3627120" y="25908"/>
                </a:lnTo>
                <a:lnTo>
                  <a:pt x="3627120" y="51816"/>
                </a:lnTo>
                <a:lnTo>
                  <a:pt x="3653028" y="51816"/>
                </a:lnTo>
                <a:lnTo>
                  <a:pt x="3653028" y="25908"/>
                </a:lnTo>
                <a:close/>
              </a:path>
              <a:path w="4551680" h="78105">
                <a:moveTo>
                  <a:pt x="3704844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4" y="51816"/>
                </a:lnTo>
                <a:lnTo>
                  <a:pt x="3704844" y="25908"/>
                </a:lnTo>
                <a:close/>
              </a:path>
              <a:path w="4551680" h="78105">
                <a:moveTo>
                  <a:pt x="3756660" y="25908"/>
                </a:moveTo>
                <a:lnTo>
                  <a:pt x="3730752" y="25908"/>
                </a:lnTo>
                <a:lnTo>
                  <a:pt x="3730752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4551680" h="78105">
                <a:moveTo>
                  <a:pt x="3808476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6" y="51816"/>
                </a:lnTo>
                <a:lnTo>
                  <a:pt x="3808476" y="25908"/>
                </a:lnTo>
                <a:close/>
              </a:path>
              <a:path w="4551680" h="78105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4551680" h="78105">
                <a:moveTo>
                  <a:pt x="3912108" y="25908"/>
                </a:moveTo>
                <a:lnTo>
                  <a:pt x="3886200" y="25908"/>
                </a:lnTo>
                <a:lnTo>
                  <a:pt x="3886200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4551680" h="78105">
                <a:moveTo>
                  <a:pt x="3963924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4" y="51816"/>
                </a:lnTo>
                <a:lnTo>
                  <a:pt x="3963924" y="25908"/>
                </a:lnTo>
                <a:close/>
              </a:path>
              <a:path w="4551680" h="78105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4551680" h="78105">
                <a:moveTo>
                  <a:pt x="4067555" y="25908"/>
                </a:moveTo>
                <a:lnTo>
                  <a:pt x="4041648" y="25908"/>
                </a:lnTo>
                <a:lnTo>
                  <a:pt x="4041648" y="51816"/>
                </a:lnTo>
                <a:lnTo>
                  <a:pt x="4067555" y="51816"/>
                </a:lnTo>
                <a:lnTo>
                  <a:pt x="4067555" y="25908"/>
                </a:lnTo>
                <a:close/>
              </a:path>
              <a:path w="4551680" h="78105">
                <a:moveTo>
                  <a:pt x="4119372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2" y="51816"/>
                </a:lnTo>
                <a:lnTo>
                  <a:pt x="4119372" y="25908"/>
                </a:lnTo>
                <a:close/>
              </a:path>
              <a:path w="4551680" h="78105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4551680" h="78105">
                <a:moveTo>
                  <a:pt x="4223004" y="25908"/>
                </a:moveTo>
                <a:lnTo>
                  <a:pt x="4197096" y="25908"/>
                </a:lnTo>
                <a:lnTo>
                  <a:pt x="4197096" y="51816"/>
                </a:lnTo>
                <a:lnTo>
                  <a:pt x="4223004" y="51816"/>
                </a:lnTo>
                <a:lnTo>
                  <a:pt x="4223004" y="25908"/>
                </a:lnTo>
                <a:close/>
              </a:path>
              <a:path w="4551680" h="78105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4551680" h="78105">
                <a:moveTo>
                  <a:pt x="4326636" y="25908"/>
                </a:moveTo>
                <a:lnTo>
                  <a:pt x="4300728" y="25908"/>
                </a:lnTo>
                <a:lnTo>
                  <a:pt x="4300728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4551680" h="78105">
                <a:moveTo>
                  <a:pt x="4378452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2" y="51816"/>
                </a:lnTo>
                <a:lnTo>
                  <a:pt x="4378452" y="25908"/>
                </a:lnTo>
                <a:close/>
              </a:path>
              <a:path w="4551680" h="78105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4551680" h="78105">
                <a:moveTo>
                  <a:pt x="4512564" y="0"/>
                </a:moveTo>
                <a:lnTo>
                  <a:pt x="4497437" y="3053"/>
                </a:lnTo>
                <a:lnTo>
                  <a:pt x="4485084" y="11382"/>
                </a:lnTo>
                <a:lnTo>
                  <a:pt x="4476755" y="23735"/>
                </a:lnTo>
                <a:lnTo>
                  <a:pt x="4473702" y="38862"/>
                </a:lnTo>
                <a:lnTo>
                  <a:pt x="4476755" y="53988"/>
                </a:lnTo>
                <a:lnTo>
                  <a:pt x="4485084" y="66341"/>
                </a:lnTo>
                <a:lnTo>
                  <a:pt x="4497437" y="74670"/>
                </a:lnTo>
                <a:lnTo>
                  <a:pt x="4512564" y="77724"/>
                </a:lnTo>
                <a:lnTo>
                  <a:pt x="4527690" y="74670"/>
                </a:lnTo>
                <a:lnTo>
                  <a:pt x="4540043" y="66341"/>
                </a:lnTo>
                <a:lnTo>
                  <a:pt x="4548372" y="53988"/>
                </a:lnTo>
                <a:lnTo>
                  <a:pt x="4548810" y="51816"/>
                </a:lnTo>
                <a:lnTo>
                  <a:pt x="4482084" y="51816"/>
                </a:lnTo>
                <a:lnTo>
                  <a:pt x="4482084" y="25908"/>
                </a:lnTo>
                <a:lnTo>
                  <a:pt x="4548810" y="25908"/>
                </a:lnTo>
                <a:lnTo>
                  <a:pt x="4548372" y="23735"/>
                </a:lnTo>
                <a:lnTo>
                  <a:pt x="4540043" y="11382"/>
                </a:lnTo>
                <a:lnTo>
                  <a:pt x="4527690" y="3053"/>
                </a:lnTo>
                <a:lnTo>
                  <a:pt x="4512564" y="0"/>
                </a:lnTo>
                <a:close/>
              </a:path>
              <a:path w="4551680" h="78105">
                <a:moveTo>
                  <a:pt x="4476317" y="25908"/>
                </a:moveTo>
                <a:lnTo>
                  <a:pt x="4456176" y="25908"/>
                </a:lnTo>
                <a:lnTo>
                  <a:pt x="4456176" y="51816"/>
                </a:lnTo>
                <a:lnTo>
                  <a:pt x="4476317" y="51816"/>
                </a:lnTo>
                <a:lnTo>
                  <a:pt x="4473702" y="38862"/>
                </a:lnTo>
                <a:lnTo>
                  <a:pt x="4476317" y="25908"/>
                </a:lnTo>
                <a:close/>
              </a:path>
              <a:path w="4551680" h="78105">
                <a:moveTo>
                  <a:pt x="4507992" y="25908"/>
                </a:moveTo>
                <a:lnTo>
                  <a:pt x="4482084" y="25908"/>
                </a:lnTo>
                <a:lnTo>
                  <a:pt x="4482084" y="51816"/>
                </a:lnTo>
                <a:lnTo>
                  <a:pt x="4507992" y="51816"/>
                </a:lnTo>
                <a:lnTo>
                  <a:pt x="4507992" y="25908"/>
                </a:lnTo>
                <a:close/>
              </a:path>
              <a:path w="4551680" h="78105">
                <a:moveTo>
                  <a:pt x="4512564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12564" y="51816"/>
                </a:lnTo>
                <a:lnTo>
                  <a:pt x="4512564" y="25908"/>
                </a:lnTo>
                <a:close/>
              </a:path>
              <a:path w="4551680" h="78105">
                <a:moveTo>
                  <a:pt x="4548810" y="25908"/>
                </a:moveTo>
                <a:lnTo>
                  <a:pt x="4512564" y="25908"/>
                </a:lnTo>
                <a:lnTo>
                  <a:pt x="4512564" y="51816"/>
                </a:lnTo>
                <a:lnTo>
                  <a:pt x="4548810" y="51816"/>
                </a:lnTo>
                <a:lnTo>
                  <a:pt x="4551426" y="38862"/>
                </a:lnTo>
                <a:lnTo>
                  <a:pt x="4548810" y="25908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5970" y="2240533"/>
            <a:ext cx="130810" cy="259715"/>
          </a:xfrm>
          <a:custGeom>
            <a:avLst/>
            <a:gdLst/>
            <a:ahLst/>
            <a:cxnLst/>
            <a:rect l="l" t="t" r="r" b="b"/>
            <a:pathLst>
              <a:path w="130810" h="259714">
                <a:moveTo>
                  <a:pt x="129159" y="0"/>
                </a:moveTo>
                <a:lnTo>
                  <a:pt x="0" y="129032"/>
                </a:lnTo>
                <a:lnTo>
                  <a:pt x="130302" y="259207"/>
                </a:lnTo>
                <a:lnTo>
                  <a:pt x="12915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5129" y="2240533"/>
            <a:ext cx="130175" cy="259715"/>
          </a:xfrm>
          <a:custGeom>
            <a:avLst/>
            <a:gdLst/>
            <a:ahLst/>
            <a:cxnLst/>
            <a:rect l="l" t="t" r="r" b="b"/>
            <a:pathLst>
              <a:path w="130175" h="259714">
                <a:moveTo>
                  <a:pt x="1142" y="0"/>
                </a:moveTo>
                <a:lnTo>
                  <a:pt x="0" y="259207"/>
                </a:lnTo>
                <a:lnTo>
                  <a:pt x="130175" y="129032"/>
                </a:lnTo>
                <a:lnTo>
                  <a:pt x="1142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1229" y="2956560"/>
            <a:ext cx="4551680" cy="78105"/>
          </a:xfrm>
          <a:custGeom>
            <a:avLst/>
            <a:gdLst/>
            <a:ahLst/>
            <a:cxnLst/>
            <a:rect l="l" t="t" r="r" b="b"/>
            <a:pathLst>
              <a:path w="4551680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4551680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4551680" h="78105">
                <a:moveTo>
                  <a:pt x="129539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39" y="51815"/>
                </a:lnTo>
                <a:lnTo>
                  <a:pt x="129539" y="25907"/>
                </a:lnTo>
                <a:close/>
              </a:path>
              <a:path w="4551680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4551680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4551680" h="78105">
                <a:moveTo>
                  <a:pt x="284988" y="25907"/>
                </a:moveTo>
                <a:lnTo>
                  <a:pt x="259079" y="25907"/>
                </a:lnTo>
                <a:lnTo>
                  <a:pt x="259079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4551680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4551680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4551680" h="78105">
                <a:moveTo>
                  <a:pt x="440436" y="25907"/>
                </a:moveTo>
                <a:lnTo>
                  <a:pt x="414528" y="25907"/>
                </a:lnTo>
                <a:lnTo>
                  <a:pt x="414528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4551680" h="78105">
                <a:moveTo>
                  <a:pt x="492252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2" y="51815"/>
                </a:lnTo>
                <a:lnTo>
                  <a:pt x="492252" y="25907"/>
                </a:lnTo>
                <a:close/>
              </a:path>
              <a:path w="4551680" h="78105">
                <a:moveTo>
                  <a:pt x="544068" y="25907"/>
                </a:moveTo>
                <a:lnTo>
                  <a:pt x="518159" y="25907"/>
                </a:lnTo>
                <a:lnTo>
                  <a:pt x="518159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4551680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4551680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4551680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4551680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4551680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4551680" h="78105">
                <a:moveTo>
                  <a:pt x="854963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3" y="51815"/>
                </a:lnTo>
                <a:lnTo>
                  <a:pt x="854963" y="25907"/>
                </a:lnTo>
                <a:close/>
              </a:path>
              <a:path w="4551680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4551680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4551680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4551680" h="78105">
                <a:moveTo>
                  <a:pt x="1062228" y="25907"/>
                </a:moveTo>
                <a:lnTo>
                  <a:pt x="1036319" y="25907"/>
                </a:lnTo>
                <a:lnTo>
                  <a:pt x="1036319" y="51815"/>
                </a:lnTo>
                <a:lnTo>
                  <a:pt x="1062228" y="51815"/>
                </a:lnTo>
                <a:lnTo>
                  <a:pt x="1062228" y="25907"/>
                </a:lnTo>
                <a:close/>
              </a:path>
              <a:path w="4551680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4551680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4551680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4551680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4551680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4551680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4551680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4551680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4551680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4551680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4551680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4551680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4551680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4551680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4551680" h="78105">
                <a:moveTo>
                  <a:pt x="1839468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9468" y="51815"/>
                </a:lnTo>
                <a:lnTo>
                  <a:pt x="1839468" y="25907"/>
                </a:lnTo>
                <a:close/>
              </a:path>
              <a:path w="4551680" h="78105">
                <a:moveTo>
                  <a:pt x="1891283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91283" y="51815"/>
                </a:lnTo>
                <a:lnTo>
                  <a:pt x="1891283" y="25907"/>
                </a:lnTo>
                <a:close/>
              </a:path>
              <a:path w="4551680" h="78105">
                <a:moveTo>
                  <a:pt x="1943100" y="25907"/>
                </a:moveTo>
                <a:lnTo>
                  <a:pt x="1917192" y="25907"/>
                </a:lnTo>
                <a:lnTo>
                  <a:pt x="1917192" y="51815"/>
                </a:lnTo>
                <a:lnTo>
                  <a:pt x="1943100" y="51815"/>
                </a:lnTo>
                <a:lnTo>
                  <a:pt x="1943100" y="25907"/>
                </a:lnTo>
                <a:close/>
              </a:path>
              <a:path w="4551680" h="78105">
                <a:moveTo>
                  <a:pt x="1994916" y="25907"/>
                </a:moveTo>
                <a:lnTo>
                  <a:pt x="1969008" y="25907"/>
                </a:lnTo>
                <a:lnTo>
                  <a:pt x="1969008" y="51815"/>
                </a:lnTo>
                <a:lnTo>
                  <a:pt x="1994916" y="51815"/>
                </a:lnTo>
                <a:lnTo>
                  <a:pt x="1994916" y="25907"/>
                </a:lnTo>
                <a:close/>
              </a:path>
              <a:path w="4551680" h="78105">
                <a:moveTo>
                  <a:pt x="2046732" y="25907"/>
                </a:moveTo>
                <a:lnTo>
                  <a:pt x="2020824" y="25907"/>
                </a:lnTo>
                <a:lnTo>
                  <a:pt x="2020824" y="51815"/>
                </a:lnTo>
                <a:lnTo>
                  <a:pt x="2046732" y="51815"/>
                </a:lnTo>
                <a:lnTo>
                  <a:pt x="2046732" y="25907"/>
                </a:lnTo>
                <a:close/>
              </a:path>
              <a:path w="4551680" h="78105">
                <a:moveTo>
                  <a:pt x="2098548" y="25907"/>
                </a:moveTo>
                <a:lnTo>
                  <a:pt x="2072639" y="25907"/>
                </a:lnTo>
                <a:lnTo>
                  <a:pt x="2072639" y="51815"/>
                </a:lnTo>
                <a:lnTo>
                  <a:pt x="2098548" y="51815"/>
                </a:lnTo>
                <a:lnTo>
                  <a:pt x="2098548" y="25907"/>
                </a:lnTo>
                <a:close/>
              </a:path>
              <a:path w="4551680" h="78105">
                <a:moveTo>
                  <a:pt x="2150364" y="25907"/>
                </a:moveTo>
                <a:lnTo>
                  <a:pt x="2124456" y="25907"/>
                </a:lnTo>
                <a:lnTo>
                  <a:pt x="2124456" y="51815"/>
                </a:lnTo>
                <a:lnTo>
                  <a:pt x="2150364" y="51815"/>
                </a:lnTo>
                <a:lnTo>
                  <a:pt x="2150364" y="25907"/>
                </a:lnTo>
                <a:close/>
              </a:path>
              <a:path w="4551680" h="78105">
                <a:moveTo>
                  <a:pt x="2202180" y="25907"/>
                </a:moveTo>
                <a:lnTo>
                  <a:pt x="2176272" y="25907"/>
                </a:lnTo>
                <a:lnTo>
                  <a:pt x="2176272" y="51815"/>
                </a:lnTo>
                <a:lnTo>
                  <a:pt x="2202180" y="51815"/>
                </a:lnTo>
                <a:lnTo>
                  <a:pt x="2202180" y="25907"/>
                </a:lnTo>
                <a:close/>
              </a:path>
              <a:path w="4551680" h="78105">
                <a:moveTo>
                  <a:pt x="2253996" y="25907"/>
                </a:moveTo>
                <a:lnTo>
                  <a:pt x="2228088" y="25907"/>
                </a:lnTo>
                <a:lnTo>
                  <a:pt x="2228088" y="51815"/>
                </a:lnTo>
                <a:lnTo>
                  <a:pt x="2253996" y="51815"/>
                </a:lnTo>
                <a:lnTo>
                  <a:pt x="2253996" y="25907"/>
                </a:lnTo>
                <a:close/>
              </a:path>
              <a:path w="4551680" h="78105">
                <a:moveTo>
                  <a:pt x="2305812" y="25907"/>
                </a:moveTo>
                <a:lnTo>
                  <a:pt x="2279904" y="25907"/>
                </a:lnTo>
                <a:lnTo>
                  <a:pt x="2279904" y="51815"/>
                </a:lnTo>
                <a:lnTo>
                  <a:pt x="2305812" y="51815"/>
                </a:lnTo>
                <a:lnTo>
                  <a:pt x="2305812" y="25907"/>
                </a:lnTo>
                <a:close/>
              </a:path>
              <a:path w="4551680" h="78105">
                <a:moveTo>
                  <a:pt x="2357628" y="25907"/>
                </a:moveTo>
                <a:lnTo>
                  <a:pt x="2331720" y="25907"/>
                </a:lnTo>
                <a:lnTo>
                  <a:pt x="2331720" y="51815"/>
                </a:lnTo>
                <a:lnTo>
                  <a:pt x="2357628" y="51815"/>
                </a:lnTo>
                <a:lnTo>
                  <a:pt x="2357628" y="25907"/>
                </a:lnTo>
                <a:close/>
              </a:path>
              <a:path w="4551680" h="78105">
                <a:moveTo>
                  <a:pt x="2409444" y="25907"/>
                </a:moveTo>
                <a:lnTo>
                  <a:pt x="2383536" y="25907"/>
                </a:lnTo>
                <a:lnTo>
                  <a:pt x="2383536" y="51815"/>
                </a:lnTo>
                <a:lnTo>
                  <a:pt x="2409444" y="51815"/>
                </a:lnTo>
                <a:lnTo>
                  <a:pt x="2409444" y="25907"/>
                </a:lnTo>
                <a:close/>
              </a:path>
              <a:path w="4551680" h="78105">
                <a:moveTo>
                  <a:pt x="2461260" y="25907"/>
                </a:moveTo>
                <a:lnTo>
                  <a:pt x="2435352" y="25907"/>
                </a:lnTo>
                <a:lnTo>
                  <a:pt x="2435352" y="51815"/>
                </a:lnTo>
                <a:lnTo>
                  <a:pt x="2461260" y="51815"/>
                </a:lnTo>
                <a:lnTo>
                  <a:pt x="2461260" y="25907"/>
                </a:lnTo>
                <a:close/>
              </a:path>
              <a:path w="4551680" h="78105">
                <a:moveTo>
                  <a:pt x="2513076" y="25907"/>
                </a:moveTo>
                <a:lnTo>
                  <a:pt x="2487168" y="25907"/>
                </a:lnTo>
                <a:lnTo>
                  <a:pt x="2487168" y="51815"/>
                </a:lnTo>
                <a:lnTo>
                  <a:pt x="2513076" y="51815"/>
                </a:lnTo>
                <a:lnTo>
                  <a:pt x="2513076" y="25907"/>
                </a:lnTo>
                <a:close/>
              </a:path>
              <a:path w="4551680" h="78105">
                <a:moveTo>
                  <a:pt x="2564892" y="25907"/>
                </a:moveTo>
                <a:lnTo>
                  <a:pt x="2538984" y="25907"/>
                </a:lnTo>
                <a:lnTo>
                  <a:pt x="2538984" y="51815"/>
                </a:lnTo>
                <a:lnTo>
                  <a:pt x="2564892" y="51815"/>
                </a:lnTo>
                <a:lnTo>
                  <a:pt x="2564892" y="25907"/>
                </a:lnTo>
                <a:close/>
              </a:path>
              <a:path w="4551680" h="78105">
                <a:moveTo>
                  <a:pt x="2616708" y="25907"/>
                </a:moveTo>
                <a:lnTo>
                  <a:pt x="2590800" y="25907"/>
                </a:lnTo>
                <a:lnTo>
                  <a:pt x="2590800" y="51815"/>
                </a:lnTo>
                <a:lnTo>
                  <a:pt x="2616708" y="51815"/>
                </a:lnTo>
                <a:lnTo>
                  <a:pt x="2616708" y="25907"/>
                </a:lnTo>
                <a:close/>
              </a:path>
              <a:path w="4551680" h="78105">
                <a:moveTo>
                  <a:pt x="2668524" y="25907"/>
                </a:moveTo>
                <a:lnTo>
                  <a:pt x="2642616" y="25907"/>
                </a:lnTo>
                <a:lnTo>
                  <a:pt x="2642616" y="51815"/>
                </a:lnTo>
                <a:lnTo>
                  <a:pt x="2668524" y="51815"/>
                </a:lnTo>
                <a:lnTo>
                  <a:pt x="2668524" y="25907"/>
                </a:lnTo>
                <a:close/>
              </a:path>
              <a:path w="4551680" h="78105">
                <a:moveTo>
                  <a:pt x="2720340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20340" y="51815"/>
                </a:lnTo>
                <a:lnTo>
                  <a:pt x="2720340" y="25907"/>
                </a:lnTo>
                <a:close/>
              </a:path>
              <a:path w="4551680" h="78105">
                <a:moveTo>
                  <a:pt x="2772156" y="25907"/>
                </a:moveTo>
                <a:lnTo>
                  <a:pt x="2746248" y="25907"/>
                </a:lnTo>
                <a:lnTo>
                  <a:pt x="2746248" y="51815"/>
                </a:lnTo>
                <a:lnTo>
                  <a:pt x="2772156" y="51815"/>
                </a:lnTo>
                <a:lnTo>
                  <a:pt x="2772156" y="25907"/>
                </a:lnTo>
                <a:close/>
              </a:path>
              <a:path w="4551680" h="78105">
                <a:moveTo>
                  <a:pt x="2823972" y="25907"/>
                </a:moveTo>
                <a:lnTo>
                  <a:pt x="2798064" y="25907"/>
                </a:lnTo>
                <a:lnTo>
                  <a:pt x="2798064" y="51815"/>
                </a:lnTo>
                <a:lnTo>
                  <a:pt x="2823972" y="51815"/>
                </a:lnTo>
                <a:lnTo>
                  <a:pt x="2823972" y="25907"/>
                </a:lnTo>
                <a:close/>
              </a:path>
              <a:path w="4551680" h="78105">
                <a:moveTo>
                  <a:pt x="2875788" y="25907"/>
                </a:moveTo>
                <a:lnTo>
                  <a:pt x="2849880" y="25907"/>
                </a:lnTo>
                <a:lnTo>
                  <a:pt x="2849880" y="51815"/>
                </a:lnTo>
                <a:lnTo>
                  <a:pt x="2875788" y="51815"/>
                </a:lnTo>
                <a:lnTo>
                  <a:pt x="2875788" y="25907"/>
                </a:lnTo>
                <a:close/>
              </a:path>
              <a:path w="4551680" h="78105">
                <a:moveTo>
                  <a:pt x="2927604" y="25907"/>
                </a:moveTo>
                <a:lnTo>
                  <a:pt x="2901696" y="25907"/>
                </a:lnTo>
                <a:lnTo>
                  <a:pt x="2901696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4551680" h="78105">
                <a:moveTo>
                  <a:pt x="2979420" y="25907"/>
                </a:moveTo>
                <a:lnTo>
                  <a:pt x="2953512" y="25907"/>
                </a:lnTo>
                <a:lnTo>
                  <a:pt x="2953512" y="51815"/>
                </a:lnTo>
                <a:lnTo>
                  <a:pt x="2979420" y="51815"/>
                </a:lnTo>
                <a:lnTo>
                  <a:pt x="2979420" y="25907"/>
                </a:lnTo>
                <a:close/>
              </a:path>
              <a:path w="4551680" h="78105">
                <a:moveTo>
                  <a:pt x="3031236" y="25907"/>
                </a:moveTo>
                <a:lnTo>
                  <a:pt x="3005328" y="25907"/>
                </a:lnTo>
                <a:lnTo>
                  <a:pt x="3005328" y="51815"/>
                </a:lnTo>
                <a:lnTo>
                  <a:pt x="3031236" y="51815"/>
                </a:lnTo>
                <a:lnTo>
                  <a:pt x="3031236" y="25907"/>
                </a:lnTo>
                <a:close/>
              </a:path>
              <a:path w="4551680" h="78105">
                <a:moveTo>
                  <a:pt x="3083052" y="25907"/>
                </a:moveTo>
                <a:lnTo>
                  <a:pt x="3057144" y="25907"/>
                </a:lnTo>
                <a:lnTo>
                  <a:pt x="3057144" y="51815"/>
                </a:lnTo>
                <a:lnTo>
                  <a:pt x="3083052" y="51815"/>
                </a:lnTo>
                <a:lnTo>
                  <a:pt x="3083052" y="25907"/>
                </a:lnTo>
                <a:close/>
              </a:path>
              <a:path w="4551680" h="78105">
                <a:moveTo>
                  <a:pt x="3134868" y="25907"/>
                </a:moveTo>
                <a:lnTo>
                  <a:pt x="3108960" y="25907"/>
                </a:lnTo>
                <a:lnTo>
                  <a:pt x="3108960" y="51815"/>
                </a:lnTo>
                <a:lnTo>
                  <a:pt x="3134868" y="51815"/>
                </a:lnTo>
                <a:lnTo>
                  <a:pt x="3134868" y="25907"/>
                </a:lnTo>
                <a:close/>
              </a:path>
              <a:path w="4551680" h="78105">
                <a:moveTo>
                  <a:pt x="3186684" y="25907"/>
                </a:moveTo>
                <a:lnTo>
                  <a:pt x="3160776" y="25907"/>
                </a:lnTo>
                <a:lnTo>
                  <a:pt x="3160776" y="51815"/>
                </a:lnTo>
                <a:lnTo>
                  <a:pt x="3186684" y="51815"/>
                </a:lnTo>
                <a:lnTo>
                  <a:pt x="3186684" y="25907"/>
                </a:lnTo>
                <a:close/>
              </a:path>
              <a:path w="4551680" h="78105">
                <a:moveTo>
                  <a:pt x="3238500" y="25907"/>
                </a:moveTo>
                <a:lnTo>
                  <a:pt x="3212592" y="25907"/>
                </a:lnTo>
                <a:lnTo>
                  <a:pt x="3212592" y="51815"/>
                </a:lnTo>
                <a:lnTo>
                  <a:pt x="3238500" y="51815"/>
                </a:lnTo>
                <a:lnTo>
                  <a:pt x="3238500" y="25907"/>
                </a:lnTo>
                <a:close/>
              </a:path>
              <a:path w="4551680" h="78105">
                <a:moveTo>
                  <a:pt x="3290316" y="25907"/>
                </a:moveTo>
                <a:lnTo>
                  <a:pt x="3264408" y="25907"/>
                </a:lnTo>
                <a:lnTo>
                  <a:pt x="3264408" y="51815"/>
                </a:lnTo>
                <a:lnTo>
                  <a:pt x="3290316" y="51815"/>
                </a:lnTo>
                <a:lnTo>
                  <a:pt x="3290316" y="25907"/>
                </a:lnTo>
                <a:close/>
              </a:path>
              <a:path w="4551680" h="78105">
                <a:moveTo>
                  <a:pt x="3342132" y="25907"/>
                </a:moveTo>
                <a:lnTo>
                  <a:pt x="3316224" y="25907"/>
                </a:lnTo>
                <a:lnTo>
                  <a:pt x="3316224" y="51815"/>
                </a:lnTo>
                <a:lnTo>
                  <a:pt x="3342132" y="51815"/>
                </a:lnTo>
                <a:lnTo>
                  <a:pt x="3342132" y="25907"/>
                </a:lnTo>
                <a:close/>
              </a:path>
              <a:path w="4551680" h="78105">
                <a:moveTo>
                  <a:pt x="3393948" y="25907"/>
                </a:moveTo>
                <a:lnTo>
                  <a:pt x="3368040" y="25907"/>
                </a:lnTo>
                <a:lnTo>
                  <a:pt x="3368040" y="51815"/>
                </a:lnTo>
                <a:lnTo>
                  <a:pt x="3393948" y="51815"/>
                </a:lnTo>
                <a:lnTo>
                  <a:pt x="3393948" y="25907"/>
                </a:lnTo>
                <a:close/>
              </a:path>
              <a:path w="4551680" h="78105">
                <a:moveTo>
                  <a:pt x="3445764" y="25907"/>
                </a:moveTo>
                <a:lnTo>
                  <a:pt x="3419855" y="25907"/>
                </a:lnTo>
                <a:lnTo>
                  <a:pt x="3419855" y="51815"/>
                </a:lnTo>
                <a:lnTo>
                  <a:pt x="3445764" y="51815"/>
                </a:lnTo>
                <a:lnTo>
                  <a:pt x="3445764" y="25907"/>
                </a:lnTo>
                <a:close/>
              </a:path>
              <a:path w="4551680" h="78105">
                <a:moveTo>
                  <a:pt x="3497579" y="25907"/>
                </a:moveTo>
                <a:lnTo>
                  <a:pt x="3471672" y="25907"/>
                </a:lnTo>
                <a:lnTo>
                  <a:pt x="3471672" y="51815"/>
                </a:lnTo>
                <a:lnTo>
                  <a:pt x="3497579" y="51815"/>
                </a:lnTo>
                <a:lnTo>
                  <a:pt x="3497579" y="25907"/>
                </a:lnTo>
                <a:close/>
              </a:path>
              <a:path w="4551680" h="78105">
                <a:moveTo>
                  <a:pt x="3549396" y="25907"/>
                </a:moveTo>
                <a:lnTo>
                  <a:pt x="3523488" y="25907"/>
                </a:lnTo>
                <a:lnTo>
                  <a:pt x="3523488" y="51815"/>
                </a:lnTo>
                <a:lnTo>
                  <a:pt x="3549396" y="51815"/>
                </a:lnTo>
                <a:lnTo>
                  <a:pt x="3549396" y="25907"/>
                </a:lnTo>
                <a:close/>
              </a:path>
              <a:path w="4551680" h="78105">
                <a:moveTo>
                  <a:pt x="3601212" y="25907"/>
                </a:moveTo>
                <a:lnTo>
                  <a:pt x="3575304" y="25907"/>
                </a:lnTo>
                <a:lnTo>
                  <a:pt x="3575304" y="51815"/>
                </a:lnTo>
                <a:lnTo>
                  <a:pt x="3601212" y="51815"/>
                </a:lnTo>
                <a:lnTo>
                  <a:pt x="3601212" y="25907"/>
                </a:lnTo>
                <a:close/>
              </a:path>
              <a:path w="4551680" h="78105">
                <a:moveTo>
                  <a:pt x="3653028" y="25907"/>
                </a:moveTo>
                <a:lnTo>
                  <a:pt x="3627120" y="25907"/>
                </a:lnTo>
                <a:lnTo>
                  <a:pt x="3627120" y="51815"/>
                </a:lnTo>
                <a:lnTo>
                  <a:pt x="3653028" y="51815"/>
                </a:lnTo>
                <a:lnTo>
                  <a:pt x="3653028" y="25907"/>
                </a:lnTo>
                <a:close/>
              </a:path>
              <a:path w="4551680" h="78105">
                <a:moveTo>
                  <a:pt x="3704844" y="25907"/>
                </a:moveTo>
                <a:lnTo>
                  <a:pt x="3678936" y="25907"/>
                </a:lnTo>
                <a:lnTo>
                  <a:pt x="3678936" y="51815"/>
                </a:lnTo>
                <a:lnTo>
                  <a:pt x="3704844" y="51815"/>
                </a:lnTo>
                <a:lnTo>
                  <a:pt x="3704844" y="25907"/>
                </a:lnTo>
                <a:close/>
              </a:path>
              <a:path w="4551680" h="78105">
                <a:moveTo>
                  <a:pt x="3756660" y="25907"/>
                </a:moveTo>
                <a:lnTo>
                  <a:pt x="3730752" y="25907"/>
                </a:lnTo>
                <a:lnTo>
                  <a:pt x="3730752" y="51815"/>
                </a:lnTo>
                <a:lnTo>
                  <a:pt x="3756660" y="51815"/>
                </a:lnTo>
                <a:lnTo>
                  <a:pt x="3756660" y="25907"/>
                </a:lnTo>
                <a:close/>
              </a:path>
              <a:path w="4551680" h="78105">
                <a:moveTo>
                  <a:pt x="3808476" y="25907"/>
                </a:moveTo>
                <a:lnTo>
                  <a:pt x="3782567" y="25907"/>
                </a:lnTo>
                <a:lnTo>
                  <a:pt x="3782567" y="51815"/>
                </a:lnTo>
                <a:lnTo>
                  <a:pt x="3808476" y="51815"/>
                </a:lnTo>
                <a:lnTo>
                  <a:pt x="3808476" y="25907"/>
                </a:lnTo>
                <a:close/>
              </a:path>
              <a:path w="4551680" h="78105">
                <a:moveTo>
                  <a:pt x="3860291" y="25907"/>
                </a:moveTo>
                <a:lnTo>
                  <a:pt x="3834384" y="25907"/>
                </a:lnTo>
                <a:lnTo>
                  <a:pt x="3834384" y="51815"/>
                </a:lnTo>
                <a:lnTo>
                  <a:pt x="3860291" y="51815"/>
                </a:lnTo>
                <a:lnTo>
                  <a:pt x="3860291" y="25907"/>
                </a:lnTo>
                <a:close/>
              </a:path>
              <a:path w="4551680" h="78105">
                <a:moveTo>
                  <a:pt x="3912108" y="25907"/>
                </a:moveTo>
                <a:lnTo>
                  <a:pt x="3886200" y="25907"/>
                </a:lnTo>
                <a:lnTo>
                  <a:pt x="3886200" y="51815"/>
                </a:lnTo>
                <a:lnTo>
                  <a:pt x="3912108" y="51815"/>
                </a:lnTo>
                <a:lnTo>
                  <a:pt x="3912108" y="25907"/>
                </a:lnTo>
                <a:close/>
              </a:path>
              <a:path w="4551680" h="78105">
                <a:moveTo>
                  <a:pt x="3963924" y="25907"/>
                </a:moveTo>
                <a:lnTo>
                  <a:pt x="3938016" y="25907"/>
                </a:lnTo>
                <a:lnTo>
                  <a:pt x="3938016" y="51815"/>
                </a:lnTo>
                <a:lnTo>
                  <a:pt x="3963924" y="51815"/>
                </a:lnTo>
                <a:lnTo>
                  <a:pt x="3963924" y="25907"/>
                </a:lnTo>
                <a:close/>
              </a:path>
              <a:path w="4551680" h="78105">
                <a:moveTo>
                  <a:pt x="4015740" y="25907"/>
                </a:moveTo>
                <a:lnTo>
                  <a:pt x="3989832" y="25907"/>
                </a:lnTo>
                <a:lnTo>
                  <a:pt x="3989832" y="51815"/>
                </a:lnTo>
                <a:lnTo>
                  <a:pt x="4015740" y="51815"/>
                </a:lnTo>
                <a:lnTo>
                  <a:pt x="4015740" y="25907"/>
                </a:lnTo>
                <a:close/>
              </a:path>
              <a:path w="4551680" h="78105">
                <a:moveTo>
                  <a:pt x="4067555" y="25907"/>
                </a:moveTo>
                <a:lnTo>
                  <a:pt x="4041648" y="25907"/>
                </a:lnTo>
                <a:lnTo>
                  <a:pt x="4041648" y="51815"/>
                </a:lnTo>
                <a:lnTo>
                  <a:pt x="4067555" y="51815"/>
                </a:lnTo>
                <a:lnTo>
                  <a:pt x="4067555" y="25907"/>
                </a:lnTo>
                <a:close/>
              </a:path>
              <a:path w="4551680" h="78105">
                <a:moveTo>
                  <a:pt x="4119372" y="25907"/>
                </a:moveTo>
                <a:lnTo>
                  <a:pt x="4093464" y="25907"/>
                </a:lnTo>
                <a:lnTo>
                  <a:pt x="4093464" y="51815"/>
                </a:lnTo>
                <a:lnTo>
                  <a:pt x="4119372" y="51815"/>
                </a:lnTo>
                <a:lnTo>
                  <a:pt x="4119372" y="25907"/>
                </a:lnTo>
                <a:close/>
              </a:path>
              <a:path w="4551680" h="78105">
                <a:moveTo>
                  <a:pt x="4171188" y="25907"/>
                </a:moveTo>
                <a:lnTo>
                  <a:pt x="4145279" y="25907"/>
                </a:lnTo>
                <a:lnTo>
                  <a:pt x="4145279" y="51815"/>
                </a:lnTo>
                <a:lnTo>
                  <a:pt x="4171188" y="51815"/>
                </a:lnTo>
                <a:lnTo>
                  <a:pt x="4171188" y="25907"/>
                </a:lnTo>
                <a:close/>
              </a:path>
              <a:path w="4551680" h="78105">
                <a:moveTo>
                  <a:pt x="4223004" y="25907"/>
                </a:moveTo>
                <a:lnTo>
                  <a:pt x="4197096" y="25907"/>
                </a:lnTo>
                <a:lnTo>
                  <a:pt x="4197096" y="51815"/>
                </a:lnTo>
                <a:lnTo>
                  <a:pt x="4223004" y="51815"/>
                </a:lnTo>
                <a:lnTo>
                  <a:pt x="4223004" y="25907"/>
                </a:lnTo>
                <a:close/>
              </a:path>
              <a:path w="4551680" h="78105">
                <a:moveTo>
                  <a:pt x="4274820" y="25907"/>
                </a:moveTo>
                <a:lnTo>
                  <a:pt x="4248912" y="25907"/>
                </a:lnTo>
                <a:lnTo>
                  <a:pt x="4248912" y="51815"/>
                </a:lnTo>
                <a:lnTo>
                  <a:pt x="4274820" y="51815"/>
                </a:lnTo>
                <a:lnTo>
                  <a:pt x="4274820" y="25907"/>
                </a:lnTo>
                <a:close/>
              </a:path>
              <a:path w="4551680" h="78105">
                <a:moveTo>
                  <a:pt x="4326636" y="25907"/>
                </a:moveTo>
                <a:lnTo>
                  <a:pt x="4300728" y="25907"/>
                </a:lnTo>
                <a:lnTo>
                  <a:pt x="4300728" y="51815"/>
                </a:lnTo>
                <a:lnTo>
                  <a:pt x="4326636" y="51815"/>
                </a:lnTo>
                <a:lnTo>
                  <a:pt x="4326636" y="25907"/>
                </a:lnTo>
                <a:close/>
              </a:path>
              <a:path w="4551680" h="78105">
                <a:moveTo>
                  <a:pt x="4378452" y="25907"/>
                </a:moveTo>
                <a:lnTo>
                  <a:pt x="4352544" y="25907"/>
                </a:lnTo>
                <a:lnTo>
                  <a:pt x="4352544" y="51815"/>
                </a:lnTo>
                <a:lnTo>
                  <a:pt x="4378452" y="51815"/>
                </a:lnTo>
                <a:lnTo>
                  <a:pt x="4378452" y="25907"/>
                </a:lnTo>
                <a:close/>
              </a:path>
              <a:path w="4551680" h="78105">
                <a:moveTo>
                  <a:pt x="4430268" y="25907"/>
                </a:moveTo>
                <a:lnTo>
                  <a:pt x="4404360" y="25907"/>
                </a:lnTo>
                <a:lnTo>
                  <a:pt x="4404360" y="51815"/>
                </a:lnTo>
                <a:lnTo>
                  <a:pt x="4430268" y="51815"/>
                </a:lnTo>
                <a:lnTo>
                  <a:pt x="4430268" y="25907"/>
                </a:lnTo>
                <a:close/>
              </a:path>
              <a:path w="4551680" h="78105">
                <a:moveTo>
                  <a:pt x="4512564" y="0"/>
                </a:moveTo>
                <a:lnTo>
                  <a:pt x="4497437" y="3053"/>
                </a:lnTo>
                <a:lnTo>
                  <a:pt x="4485084" y="11382"/>
                </a:lnTo>
                <a:lnTo>
                  <a:pt x="4476755" y="23735"/>
                </a:lnTo>
                <a:lnTo>
                  <a:pt x="4473702" y="38861"/>
                </a:lnTo>
                <a:lnTo>
                  <a:pt x="4476755" y="53988"/>
                </a:lnTo>
                <a:lnTo>
                  <a:pt x="4485084" y="66341"/>
                </a:lnTo>
                <a:lnTo>
                  <a:pt x="4497437" y="74670"/>
                </a:lnTo>
                <a:lnTo>
                  <a:pt x="4512564" y="77723"/>
                </a:lnTo>
                <a:lnTo>
                  <a:pt x="4527690" y="74670"/>
                </a:lnTo>
                <a:lnTo>
                  <a:pt x="4540043" y="66341"/>
                </a:lnTo>
                <a:lnTo>
                  <a:pt x="4548372" y="53988"/>
                </a:lnTo>
                <a:lnTo>
                  <a:pt x="4548810" y="51815"/>
                </a:lnTo>
                <a:lnTo>
                  <a:pt x="4482084" y="51815"/>
                </a:lnTo>
                <a:lnTo>
                  <a:pt x="4482084" y="25907"/>
                </a:lnTo>
                <a:lnTo>
                  <a:pt x="4548810" y="25907"/>
                </a:lnTo>
                <a:lnTo>
                  <a:pt x="4548372" y="23735"/>
                </a:lnTo>
                <a:lnTo>
                  <a:pt x="4540043" y="11382"/>
                </a:lnTo>
                <a:lnTo>
                  <a:pt x="4527690" y="3053"/>
                </a:lnTo>
                <a:lnTo>
                  <a:pt x="4512564" y="0"/>
                </a:lnTo>
                <a:close/>
              </a:path>
              <a:path w="4551680" h="78105">
                <a:moveTo>
                  <a:pt x="4476317" y="25907"/>
                </a:moveTo>
                <a:lnTo>
                  <a:pt x="4456176" y="25907"/>
                </a:lnTo>
                <a:lnTo>
                  <a:pt x="4456176" y="51815"/>
                </a:lnTo>
                <a:lnTo>
                  <a:pt x="4476317" y="51815"/>
                </a:lnTo>
                <a:lnTo>
                  <a:pt x="4473702" y="38861"/>
                </a:lnTo>
                <a:lnTo>
                  <a:pt x="4476317" y="25907"/>
                </a:lnTo>
                <a:close/>
              </a:path>
              <a:path w="4551680" h="78105">
                <a:moveTo>
                  <a:pt x="4507992" y="25907"/>
                </a:moveTo>
                <a:lnTo>
                  <a:pt x="4482084" y="25907"/>
                </a:lnTo>
                <a:lnTo>
                  <a:pt x="4482084" y="51815"/>
                </a:lnTo>
                <a:lnTo>
                  <a:pt x="4507992" y="51815"/>
                </a:lnTo>
                <a:lnTo>
                  <a:pt x="4507992" y="25907"/>
                </a:lnTo>
                <a:close/>
              </a:path>
              <a:path w="4551680" h="78105">
                <a:moveTo>
                  <a:pt x="4512564" y="25907"/>
                </a:moveTo>
                <a:lnTo>
                  <a:pt x="4507992" y="25907"/>
                </a:lnTo>
                <a:lnTo>
                  <a:pt x="4507992" y="51815"/>
                </a:lnTo>
                <a:lnTo>
                  <a:pt x="4512564" y="51815"/>
                </a:lnTo>
                <a:lnTo>
                  <a:pt x="4512564" y="25907"/>
                </a:lnTo>
                <a:close/>
              </a:path>
              <a:path w="4551680" h="78105">
                <a:moveTo>
                  <a:pt x="4548810" y="25907"/>
                </a:moveTo>
                <a:lnTo>
                  <a:pt x="4512564" y="25907"/>
                </a:lnTo>
                <a:lnTo>
                  <a:pt x="4512564" y="51815"/>
                </a:lnTo>
                <a:lnTo>
                  <a:pt x="4548810" y="51815"/>
                </a:lnTo>
                <a:lnTo>
                  <a:pt x="4551426" y="38861"/>
                </a:lnTo>
                <a:lnTo>
                  <a:pt x="4548810" y="25907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46604" y="1624330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4">
                <a:moveTo>
                  <a:pt x="129032" y="0"/>
                </a:moveTo>
                <a:lnTo>
                  <a:pt x="0" y="129032"/>
                </a:lnTo>
                <a:lnTo>
                  <a:pt x="129032" y="258191"/>
                </a:lnTo>
                <a:lnTo>
                  <a:pt x="12903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5636" y="1624330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4">
                <a:moveTo>
                  <a:pt x="0" y="0"/>
                </a:moveTo>
                <a:lnTo>
                  <a:pt x="0" y="258191"/>
                </a:lnTo>
                <a:lnTo>
                  <a:pt x="129158" y="129032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6604" y="2849879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4">
                <a:moveTo>
                  <a:pt x="129032" y="0"/>
                </a:moveTo>
                <a:lnTo>
                  <a:pt x="0" y="129032"/>
                </a:lnTo>
                <a:lnTo>
                  <a:pt x="129032" y="258191"/>
                </a:lnTo>
                <a:lnTo>
                  <a:pt x="12903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5636" y="2849879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4">
                <a:moveTo>
                  <a:pt x="0" y="0"/>
                </a:moveTo>
                <a:lnTo>
                  <a:pt x="0" y="258191"/>
                </a:lnTo>
                <a:lnTo>
                  <a:pt x="129158" y="129032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25904" y="4102353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5">
                <a:moveTo>
                  <a:pt x="129159" y="0"/>
                </a:moveTo>
                <a:lnTo>
                  <a:pt x="0" y="129159"/>
                </a:lnTo>
                <a:lnTo>
                  <a:pt x="129159" y="258191"/>
                </a:lnTo>
                <a:lnTo>
                  <a:pt x="12915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5063" y="4102353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5">
                <a:moveTo>
                  <a:pt x="0" y="0"/>
                </a:moveTo>
                <a:lnTo>
                  <a:pt x="0" y="258191"/>
                </a:lnTo>
                <a:lnTo>
                  <a:pt x="129031" y="12915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69998" y="4213859"/>
            <a:ext cx="4502785" cy="78105"/>
          </a:xfrm>
          <a:custGeom>
            <a:avLst/>
            <a:gdLst/>
            <a:ahLst/>
            <a:cxnLst/>
            <a:rect l="l" t="t" r="r" b="b"/>
            <a:pathLst>
              <a:path w="4502784" h="78104">
                <a:moveTo>
                  <a:pt x="2590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8" y="51816"/>
                </a:lnTo>
                <a:lnTo>
                  <a:pt x="25908" y="25908"/>
                </a:lnTo>
                <a:close/>
              </a:path>
              <a:path w="4502784" h="78104">
                <a:moveTo>
                  <a:pt x="77724" y="25908"/>
                </a:moveTo>
                <a:lnTo>
                  <a:pt x="51816" y="25908"/>
                </a:lnTo>
                <a:lnTo>
                  <a:pt x="51816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4502784" h="78104">
                <a:moveTo>
                  <a:pt x="129539" y="25908"/>
                </a:moveTo>
                <a:lnTo>
                  <a:pt x="103632" y="25908"/>
                </a:lnTo>
                <a:lnTo>
                  <a:pt x="103632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4502784" h="78104">
                <a:moveTo>
                  <a:pt x="181356" y="25908"/>
                </a:moveTo>
                <a:lnTo>
                  <a:pt x="155448" y="25908"/>
                </a:lnTo>
                <a:lnTo>
                  <a:pt x="155448" y="51816"/>
                </a:lnTo>
                <a:lnTo>
                  <a:pt x="181356" y="51816"/>
                </a:lnTo>
                <a:lnTo>
                  <a:pt x="181356" y="25908"/>
                </a:lnTo>
                <a:close/>
              </a:path>
              <a:path w="4502784" h="78104">
                <a:moveTo>
                  <a:pt x="233172" y="25908"/>
                </a:moveTo>
                <a:lnTo>
                  <a:pt x="207264" y="25908"/>
                </a:lnTo>
                <a:lnTo>
                  <a:pt x="207264" y="51816"/>
                </a:lnTo>
                <a:lnTo>
                  <a:pt x="233172" y="51816"/>
                </a:lnTo>
                <a:lnTo>
                  <a:pt x="233172" y="25908"/>
                </a:lnTo>
                <a:close/>
              </a:path>
              <a:path w="4502784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4502784" h="78104">
                <a:moveTo>
                  <a:pt x="336804" y="25908"/>
                </a:moveTo>
                <a:lnTo>
                  <a:pt x="310896" y="25908"/>
                </a:lnTo>
                <a:lnTo>
                  <a:pt x="310896" y="51816"/>
                </a:lnTo>
                <a:lnTo>
                  <a:pt x="336804" y="51816"/>
                </a:lnTo>
                <a:lnTo>
                  <a:pt x="336804" y="25908"/>
                </a:lnTo>
                <a:close/>
              </a:path>
              <a:path w="4502784" h="78104">
                <a:moveTo>
                  <a:pt x="388620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20" y="51816"/>
                </a:lnTo>
                <a:lnTo>
                  <a:pt x="388620" y="25908"/>
                </a:lnTo>
                <a:close/>
              </a:path>
              <a:path w="4502784" h="78104">
                <a:moveTo>
                  <a:pt x="440436" y="25908"/>
                </a:moveTo>
                <a:lnTo>
                  <a:pt x="414528" y="25908"/>
                </a:lnTo>
                <a:lnTo>
                  <a:pt x="414528" y="51816"/>
                </a:lnTo>
                <a:lnTo>
                  <a:pt x="440436" y="51816"/>
                </a:lnTo>
                <a:lnTo>
                  <a:pt x="440436" y="25908"/>
                </a:lnTo>
                <a:close/>
              </a:path>
              <a:path w="4502784" h="78104">
                <a:moveTo>
                  <a:pt x="492252" y="25908"/>
                </a:moveTo>
                <a:lnTo>
                  <a:pt x="466344" y="25908"/>
                </a:lnTo>
                <a:lnTo>
                  <a:pt x="466344" y="51816"/>
                </a:lnTo>
                <a:lnTo>
                  <a:pt x="492252" y="51816"/>
                </a:lnTo>
                <a:lnTo>
                  <a:pt x="492252" y="25908"/>
                </a:lnTo>
                <a:close/>
              </a:path>
              <a:path w="4502784" h="78104">
                <a:moveTo>
                  <a:pt x="544068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8" y="51816"/>
                </a:lnTo>
                <a:lnTo>
                  <a:pt x="544068" y="25908"/>
                </a:lnTo>
                <a:close/>
              </a:path>
              <a:path w="4502784" h="78104">
                <a:moveTo>
                  <a:pt x="595884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4" y="51816"/>
                </a:lnTo>
                <a:lnTo>
                  <a:pt x="595884" y="25908"/>
                </a:lnTo>
                <a:close/>
              </a:path>
              <a:path w="4502784" h="78104">
                <a:moveTo>
                  <a:pt x="647700" y="25908"/>
                </a:moveTo>
                <a:lnTo>
                  <a:pt x="621792" y="25908"/>
                </a:lnTo>
                <a:lnTo>
                  <a:pt x="621792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4502784" h="78104">
                <a:moveTo>
                  <a:pt x="699516" y="25908"/>
                </a:moveTo>
                <a:lnTo>
                  <a:pt x="673608" y="25908"/>
                </a:lnTo>
                <a:lnTo>
                  <a:pt x="673608" y="51816"/>
                </a:lnTo>
                <a:lnTo>
                  <a:pt x="699516" y="51816"/>
                </a:lnTo>
                <a:lnTo>
                  <a:pt x="699516" y="25908"/>
                </a:lnTo>
                <a:close/>
              </a:path>
              <a:path w="4502784" h="78104">
                <a:moveTo>
                  <a:pt x="751332" y="25908"/>
                </a:moveTo>
                <a:lnTo>
                  <a:pt x="725424" y="25908"/>
                </a:lnTo>
                <a:lnTo>
                  <a:pt x="725424" y="51816"/>
                </a:lnTo>
                <a:lnTo>
                  <a:pt x="751332" y="51816"/>
                </a:lnTo>
                <a:lnTo>
                  <a:pt x="751332" y="25908"/>
                </a:lnTo>
                <a:close/>
              </a:path>
              <a:path w="4502784" h="78104">
                <a:moveTo>
                  <a:pt x="803148" y="25908"/>
                </a:moveTo>
                <a:lnTo>
                  <a:pt x="777240" y="25908"/>
                </a:lnTo>
                <a:lnTo>
                  <a:pt x="777240" y="51816"/>
                </a:lnTo>
                <a:lnTo>
                  <a:pt x="803148" y="51816"/>
                </a:lnTo>
                <a:lnTo>
                  <a:pt x="803148" y="25908"/>
                </a:lnTo>
                <a:close/>
              </a:path>
              <a:path w="4502784" h="78104">
                <a:moveTo>
                  <a:pt x="854963" y="25908"/>
                </a:moveTo>
                <a:lnTo>
                  <a:pt x="829056" y="25908"/>
                </a:lnTo>
                <a:lnTo>
                  <a:pt x="829056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4502784" h="78104">
                <a:moveTo>
                  <a:pt x="906780" y="25908"/>
                </a:moveTo>
                <a:lnTo>
                  <a:pt x="880872" y="25908"/>
                </a:lnTo>
                <a:lnTo>
                  <a:pt x="880872" y="51816"/>
                </a:lnTo>
                <a:lnTo>
                  <a:pt x="906780" y="51816"/>
                </a:lnTo>
                <a:lnTo>
                  <a:pt x="906780" y="25908"/>
                </a:lnTo>
                <a:close/>
              </a:path>
              <a:path w="4502784" h="78104">
                <a:moveTo>
                  <a:pt x="958596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6" y="51816"/>
                </a:lnTo>
                <a:lnTo>
                  <a:pt x="958596" y="25908"/>
                </a:lnTo>
                <a:close/>
              </a:path>
              <a:path w="4502784" h="78104">
                <a:moveTo>
                  <a:pt x="1010412" y="25908"/>
                </a:moveTo>
                <a:lnTo>
                  <a:pt x="984504" y="25908"/>
                </a:lnTo>
                <a:lnTo>
                  <a:pt x="984504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4502784" h="78104">
                <a:moveTo>
                  <a:pt x="1062228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8" y="51816"/>
                </a:lnTo>
                <a:lnTo>
                  <a:pt x="1062228" y="25908"/>
                </a:lnTo>
                <a:close/>
              </a:path>
              <a:path w="4502784" h="78104">
                <a:moveTo>
                  <a:pt x="1114044" y="25908"/>
                </a:moveTo>
                <a:lnTo>
                  <a:pt x="1088136" y="25908"/>
                </a:lnTo>
                <a:lnTo>
                  <a:pt x="1088136" y="51816"/>
                </a:lnTo>
                <a:lnTo>
                  <a:pt x="1114044" y="51816"/>
                </a:lnTo>
                <a:lnTo>
                  <a:pt x="1114044" y="25908"/>
                </a:lnTo>
                <a:close/>
              </a:path>
              <a:path w="4502784" h="78104">
                <a:moveTo>
                  <a:pt x="1165860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60" y="51816"/>
                </a:lnTo>
                <a:lnTo>
                  <a:pt x="1165860" y="25908"/>
                </a:lnTo>
                <a:close/>
              </a:path>
              <a:path w="4502784" h="78104">
                <a:moveTo>
                  <a:pt x="1217676" y="25908"/>
                </a:moveTo>
                <a:lnTo>
                  <a:pt x="1191768" y="25908"/>
                </a:lnTo>
                <a:lnTo>
                  <a:pt x="1191768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4502784" h="78104">
                <a:moveTo>
                  <a:pt x="1269492" y="25908"/>
                </a:moveTo>
                <a:lnTo>
                  <a:pt x="1243584" y="25908"/>
                </a:lnTo>
                <a:lnTo>
                  <a:pt x="1243584" y="51816"/>
                </a:lnTo>
                <a:lnTo>
                  <a:pt x="1269492" y="51816"/>
                </a:lnTo>
                <a:lnTo>
                  <a:pt x="1269492" y="25908"/>
                </a:lnTo>
                <a:close/>
              </a:path>
              <a:path w="4502784" h="78104">
                <a:moveTo>
                  <a:pt x="1321308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8" y="51816"/>
                </a:lnTo>
                <a:lnTo>
                  <a:pt x="1321308" y="25908"/>
                </a:lnTo>
                <a:close/>
              </a:path>
              <a:path w="4502784" h="78104">
                <a:moveTo>
                  <a:pt x="1373124" y="25908"/>
                </a:moveTo>
                <a:lnTo>
                  <a:pt x="1347216" y="25908"/>
                </a:lnTo>
                <a:lnTo>
                  <a:pt x="1347216" y="51816"/>
                </a:lnTo>
                <a:lnTo>
                  <a:pt x="1373124" y="51816"/>
                </a:lnTo>
                <a:lnTo>
                  <a:pt x="1373124" y="25908"/>
                </a:lnTo>
                <a:close/>
              </a:path>
              <a:path w="4502784" h="78104">
                <a:moveTo>
                  <a:pt x="1424940" y="25908"/>
                </a:moveTo>
                <a:lnTo>
                  <a:pt x="1399032" y="25908"/>
                </a:lnTo>
                <a:lnTo>
                  <a:pt x="1399032" y="51816"/>
                </a:lnTo>
                <a:lnTo>
                  <a:pt x="1424940" y="51816"/>
                </a:lnTo>
                <a:lnTo>
                  <a:pt x="1424940" y="25908"/>
                </a:lnTo>
                <a:close/>
              </a:path>
              <a:path w="4502784" h="78104">
                <a:moveTo>
                  <a:pt x="1476756" y="25908"/>
                </a:moveTo>
                <a:lnTo>
                  <a:pt x="1450848" y="25908"/>
                </a:lnTo>
                <a:lnTo>
                  <a:pt x="1450848" y="51816"/>
                </a:lnTo>
                <a:lnTo>
                  <a:pt x="1476756" y="51816"/>
                </a:lnTo>
                <a:lnTo>
                  <a:pt x="1476756" y="25908"/>
                </a:lnTo>
                <a:close/>
              </a:path>
              <a:path w="4502784" h="78104">
                <a:moveTo>
                  <a:pt x="1528572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2" y="51816"/>
                </a:lnTo>
                <a:lnTo>
                  <a:pt x="1528572" y="25908"/>
                </a:lnTo>
                <a:close/>
              </a:path>
              <a:path w="4502784" h="78104">
                <a:moveTo>
                  <a:pt x="1580388" y="25908"/>
                </a:moveTo>
                <a:lnTo>
                  <a:pt x="1554480" y="25908"/>
                </a:lnTo>
                <a:lnTo>
                  <a:pt x="1554480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4502784" h="78104">
                <a:moveTo>
                  <a:pt x="1632204" y="25908"/>
                </a:moveTo>
                <a:lnTo>
                  <a:pt x="1606296" y="25908"/>
                </a:lnTo>
                <a:lnTo>
                  <a:pt x="1606296" y="51816"/>
                </a:lnTo>
                <a:lnTo>
                  <a:pt x="1632204" y="51816"/>
                </a:lnTo>
                <a:lnTo>
                  <a:pt x="1632204" y="25908"/>
                </a:lnTo>
                <a:close/>
              </a:path>
              <a:path w="4502784" h="78104">
                <a:moveTo>
                  <a:pt x="1684020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20" y="51816"/>
                </a:lnTo>
                <a:lnTo>
                  <a:pt x="1684020" y="25908"/>
                </a:lnTo>
                <a:close/>
              </a:path>
              <a:path w="4502784" h="78104">
                <a:moveTo>
                  <a:pt x="1735836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6" y="51816"/>
                </a:lnTo>
                <a:lnTo>
                  <a:pt x="1735836" y="25908"/>
                </a:lnTo>
                <a:close/>
              </a:path>
              <a:path w="4502784" h="78104">
                <a:moveTo>
                  <a:pt x="1787652" y="25908"/>
                </a:moveTo>
                <a:lnTo>
                  <a:pt x="1761744" y="25908"/>
                </a:lnTo>
                <a:lnTo>
                  <a:pt x="1761744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4502784" h="78104">
                <a:moveTo>
                  <a:pt x="1839468" y="25908"/>
                </a:moveTo>
                <a:lnTo>
                  <a:pt x="1813560" y="25908"/>
                </a:lnTo>
                <a:lnTo>
                  <a:pt x="1813560" y="51816"/>
                </a:lnTo>
                <a:lnTo>
                  <a:pt x="1839468" y="51816"/>
                </a:lnTo>
                <a:lnTo>
                  <a:pt x="1839468" y="25908"/>
                </a:lnTo>
                <a:close/>
              </a:path>
              <a:path w="4502784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4502784" h="78104">
                <a:moveTo>
                  <a:pt x="1943100" y="25908"/>
                </a:moveTo>
                <a:lnTo>
                  <a:pt x="1917192" y="25908"/>
                </a:lnTo>
                <a:lnTo>
                  <a:pt x="1917192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4502784" h="78104">
                <a:moveTo>
                  <a:pt x="1994916" y="25908"/>
                </a:moveTo>
                <a:lnTo>
                  <a:pt x="1969008" y="25908"/>
                </a:lnTo>
                <a:lnTo>
                  <a:pt x="1969008" y="51816"/>
                </a:lnTo>
                <a:lnTo>
                  <a:pt x="1994916" y="51816"/>
                </a:lnTo>
                <a:lnTo>
                  <a:pt x="1994916" y="25908"/>
                </a:lnTo>
                <a:close/>
              </a:path>
              <a:path w="4502784" h="78104">
                <a:moveTo>
                  <a:pt x="2046732" y="25908"/>
                </a:moveTo>
                <a:lnTo>
                  <a:pt x="2020824" y="25908"/>
                </a:lnTo>
                <a:lnTo>
                  <a:pt x="2020824" y="51816"/>
                </a:lnTo>
                <a:lnTo>
                  <a:pt x="2046732" y="51816"/>
                </a:lnTo>
                <a:lnTo>
                  <a:pt x="2046732" y="25908"/>
                </a:lnTo>
                <a:close/>
              </a:path>
              <a:path w="4502784" h="78104">
                <a:moveTo>
                  <a:pt x="2098548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8" y="51816"/>
                </a:lnTo>
                <a:lnTo>
                  <a:pt x="2098548" y="25908"/>
                </a:lnTo>
                <a:close/>
              </a:path>
              <a:path w="4502784" h="78104">
                <a:moveTo>
                  <a:pt x="2150364" y="25908"/>
                </a:moveTo>
                <a:lnTo>
                  <a:pt x="2124456" y="25908"/>
                </a:lnTo>
                <a:lnTo>
                  <a:pt x="2124456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4502784" h="78104">
                <a:moveTo>
                  <a:pt x="2202180" y="25908"/>
                </a:moveTo>
                <a:lnTo>
                  <a:pt x="2176272" y="25908"/>
                </a:lnTo>
                <a:lnTo>
                  <a:pt x="2176272" y="51816"/>
                </a:lnTo>
                <a:lnTo>
                  <a:pt x="2202180" y="51816"/>
                </a:lnTo>
                <a:lnTo>
                  <a:pt x="2202180" y="25908"/>
                </a:lnTo>
                <a:close/>
              </a:path>
              <a:path w="4502784" h="78104">
                <a:moveTo>
                  <a:pt x="2253996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6" y="51816"/>
                </a:lnTo>
                <a:lnTo>
                  <a:pt x="2253996" y="25908"/>
                </a:lnTo>
                <a:close/>
              </a:path>
              <a:path w="4502784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4502784" h="78104">
                <a:moveTo>
                  <a:pt x="2357628" y="25908"/>
                </a:moveTo>
                <a:lnTo>
                  <a:pt x="2331720" y="25908"/>
                </a:lnTo>
                <a:lnTo>
                  <a:pt x="2331720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4502784" h="78104">
                <a:moveTo>
                  <a:pt x="2409444" y="25908"/>
                </a:moveTo>
                <a:lnTo>
                  <a:pt x="2383536" y="25908"/>
                </a:lnTo>
                <a:lnTo>
                  <a:pt x="2383536" y="51816"/>
                </a:lnTo>
                <a:lnTo>
                  <a:pt x="2409444" y="51816"/>
                </a:lnTo>
                <a:lnTo>
                  <a:pt x="2409444" y="25908"/>
                </a:lnTo>
                <a:close/>
              </a:path>
              <a:path w="4502784" h="78104">
                <a:moveTo>
                  <a:pt x="2461260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60" y="51816"/>
                </a:lnTo>
                <a:lnTo>
                  <a:pt x="2461260" y="25908"/>
                </a:lnTo>
                <a:close/>
              </a:path>
              <a:path w="4502784" h="78104">
                <a:moveTo>
                  <a:pt x="2513076" y="25908"/>
                </a:moveTo>
                <a:lnTo>
                  <a:pt x="2487168" y="25908"/>
                </a:lnTo>
                <a:lnTo>
                  <a:pt x="2487168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4502784" h="78104">
                <a:moveTo>
                  <a:pt x="2564892" y="25908"/>
                </a:moveTo>
                <a:lnTo>
                  <a:pt x="2538984" y="25908"/>
                </a:lnTo>
                <a:lnTo>
                  <a:pt x="2538984" y="51816"/>
                </a:lnTo>
                <a:lnTo>
                  <a:pt x="2564892" y="51816"/>
                </a:lnTo>
                <a:lnTo>
                  <a:pt x="2564892" y="25908"/>
                </a:lnTo>
                <a:close/>
              </a:path>
              <a:path w="4502784" h="78104">
                <a:moveTo>
                  <a:pt x="2616708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8" y="51816"/>
                </a:lnTo>
                <a:lnTo>
                  <a:pt x="2616708" y="25908"/>
                </a:lnTo>
                <a:close/>
              </a:path>
              <a:path w="4502784" h="78104">
                <a:moveTo>
                  <a:pt x="2668524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4" y="51816"/>
                </a:lnTo>
                <a:lnTo>
                  <a:pt x="2668524" y="25908"/>
                </a:lnTo>
                <a:close/>
              </a:path>
              <a:path w="4502784" h="78104">
                <a:moveTo>
                  <a:pt x="2720340" y="25908"/>
                </a:moveTo>
                <a:lnTo>
                  <a:pt x="2694432" y="25908"/>
                </a:lnTo>
                <a:lnTo>
                  <a:pt x="2694432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4502784" h="78104">
                <a:moveTo>
                  <a:pt x="2772156" y="25908"/>
                </a:moveTo>
                <a:lnTo>
                  <a:pt x="2746248" y="25908"/>
                </a:lnTo>
                <a:lnTo>
                  <a:pt x="2746248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4502784" h="78104">
                <a:moveTo>
                  <a:pt x="2823972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2" y="51816"/>
                </a:lnTo>
                <a:lnTo>
                  <a:pt x="2823972" y="25908"/>
                </a:lnTo>
                <a:close/>
              </a:path>
              <a:path w="4502784" h="78104">
                <a:moveTo>
                  <a:pt x="2875788" y="25908"/>
                </a:moveTo>
                <a:lnTo>
                  <a:pt x="2849880" y="25908"/>
                </a:lnTo>
                <a:lnTo>
                  <a:pt x="2849880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4502784" h="78104">
                <a:moveTo>
                  <a:pt x="2927604" y="25908"/>
                </a:moveTo>
                <a:lnTo>
                  <a:pt x="2901696" y="25908"/>
                </a:lnTo>
                <a:lnTo>
                  <a:pt x="2901696" y="51816"/>
                </a:lnTo>
                <a:lnTo>
                  <a:pt x="2927604" y="51816"/>
                </a:lnTo>
                <a:lnTo>
                  <a:pt x="2927604" y="25908"/>
                </a:lnTo>
                <a:close/>
              </a:path>
              <a:path w="4502784" h="78104">
                <a:moveTo>
                  <a:pt x="2979420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20" y="51816"/>
                </a:lnTo>
                <a:lnTo>
                  <a:pt x="2979420" y="25908"/>
                </a:lnTo>
                <a:close/>
              </a:path>
              <a:path w="4502784" h="78104">
                <a:moveTo>
                  <a:pt x="3031236" y="25908"/>
                </a:moveTo>
                <a:lnTo>
                  <a:pt x="3005328" y="25908"/>
                </a:lnTo>
                <a:lnTo>
                  <a:pt x="3005328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4502784" h="78104">
                <a:moveTo>
                  <a:pt x="3083052" y="25908"/>
                </a:moveTo>
                <a:lnTo>
                  <a:pt x="3057144" y="25908"/>
                </a:lnTo>
                <a:lnTo>
                  <a:pt x="3057144" y="51816"/>
                </a:lnTo>
                <a:lnTo>
                  <a:pt x="3083052" y="51816"/>
                </a:lnTo>
                <a:lnTo>
                  <a:pt x="3083052" y="25908"/>
                </a:lnTo>
                <a:close/>
              </a:path>
              <a:path w="4502784" h="78104">
                <a:moveTo>
                  <a:pt x="3134868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8" y="51816"/>
                </a:lnTo>
                <a:lnTo>
                  <a:pt x="3134868" y="25908"/>
                </a:lnTo>
                <a:close/>
              </a:path>
              <a:path w="4502784" h="78104">
                <a:moveTo>
                  <a:pt x="3186684" y="25908"/>
                </a:moveTo>
                <a:lnTo>
                  <a:pt x="3160776" y="25908"/>
                </a:lnTo>
                <a:lnTo>
                  <a:pt x="3160776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4502784" h="78104">
                <a:moveTo>
                  <a:pt x="3238500" y="25908"/>
                </a:moveTo>
                <a:lnTo>
                  <a:pt x="3212592" y="25908"/>
                </a:lnTo>
                <a:lnTo>
                  <a:pt x="3212592" y="51816"/>
                </a:lnTo>
                <a:lnTo>
                  <a:pt x="3238500" y="51816"/>
                </a:lnTo>
                <a:lnTo>
                  <a:pt x="3238500" y="25908"/>
                </a:lnTo>
                <a:close/>
              </a:path>
              <a:path w="4502784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4502784" h="78104">
                <a:moveTo>
                  <a:pt x="3342132" y="25908"/>
                </a:moveTo>
                <a:lnTo>
                  <a:pt x="3316224" y="25908"/>
                </a:lnTo>
                <a:lnTo>
                  <a:pt x="3316224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4502784" h="78104">
                <a:moveTo>
                  <a:pt x="3393948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8" y="51816"/>
                </a:lnTo>
                <a:lnTo>
                  <a:pt x="3393948" y="25908"/>
                </a:lnTo>
                <a:close/>
              </a:path>
              <a:path w="4502784" h="78104">
                <a:moveTo>
                  <a:pt x="3445764" y="25908"/>
                </a:moveTo>
                <a:lnTo>
                  <a:pt x="3419855" y="25908"/>
                </a:lnTo>
                <a:lnTo>
                  <a:pt x="3419855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4502784" h="78104">
                <a:moveTo>
                  <a:pt x="3497579" y="25908"/>
                </a:moveTo>
                <a:lnTo>
                  <a:pt x="3471672" y="25908"/>
                </a:lnTo>
                <a:lnTo>
                  <a:pt x="3471672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4502784" h="78104">
                <a:moveTo>
                  <a:pt x="3549396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6" y="51816"/>
                </a:lnTo>
                <a:lnTo>
                  <a:pt x="3549396" y="25908"/>
                </a:lnTo>
                <a:close/>
              </a:path>
              <a:path w="4502784" h="78104">
                <a:moveTo>
                  <a:pt x="3601212" y="25908"/>
                </a:moveTo>
                <a:lnTo>
                  <a:pt x="3575304" y="25908"/>
                </a:lnTo>
                <a:lnTo>
                  <a:pt x="3575304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4502784" h="78104">
                <a:moveTo>
                  <a:pt x="3653028" y="25908"/>
                </a:moveTo>
                <a:lnTo>
                  <a:pt x="3627120" y="25908"/>
                </a:lnTo>
                <a:lnTo>
                  <a:pt x="3627120" y="51816"/>
                </a:lnTo>
                <a:lnTo>
                  <a:pt x="3653028" y="51816"/>
                </a:lnTo>
                <a:lnTo>
                  <a:pt x="3653028" y="25908"/>
                </a:lnTo>
                <a:close/>
              </a:path>
              <a:path w="4502784" h="78104">
                <a:moveTo>
                  <a:pt x="3704844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4" y="51816"/>
                </a:lnTo>
                <a:lnTo>
                  <a:pt x="3704844" y="25908"/>
                </a:lnTo>
                <a:close/>
              </a:path>
              <a:path w="4502784" h="78104">
                <a:moveTo>
                  <a:pt x="3756660" y="25908"/>
                </a:moveTo>
                <a:lnTo>
                  <a:pt x="3730752" y="25908"/>
                </a:lnTo>
                <a:lnTo>
                  <a:pt x="3730752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4502784" h="78104">
                <a:moveTo>
                  <a:pt x="3808476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6" y="51816"/>
                </a:lnTo>
                <a:lnTo>
                  <a:pt x="3808476" y="25908"/>
                </a:lnTo>
                <a:close/>
              </a:path>
              <a:path w="4502784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4502784" h="78104">
                <a:moveTo>
                  <a:pt x="3912108" y="25908"/>
                </a:moveTo>
                <a:lnTo>
                  <a:pt x="3886200" y="25908"/>
                </a:lnTo>
                <a:lnTo>
                  <a:pt x="3886200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4502784" h="78104">
                <a:moveTo>
                  <a:pt x="3963924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4" y="51816"/>
                </a:lnTo>
                <a:lnTo>
                  <a:pt x="3963924" y="25908"/>
                </a:lnTo>
                <a:close/>
              </a:path>
              <a:path w="4502784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4502784" h="78104">
                <a:moveTo>
                  <a:pt x="4067555" y="25908"/>
                </a:moveTo>
                <a:lnTo>
                  <a:pt x="4041648" y="25908"/>
                </a:lnTo>
                <a:lnTo>
                  <a:pt x="4041648" y="51816"/>
                </a:lnTo>
                <a:lnTo>
                  <a:pt x="4067555" y="51816"/>
                </a:lnTo>
                <a:lnTo>
                  <a:pt x="4067555" y="25908"/>
                </a:lnTo>
                <a:close/>
              </a:path>
              <a:path w="4502784" h="78104">
                <a:moveTo>
                  <a:pt x="4119372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2" y="51816"/>
                </a:lnTo>
                <a:lnTo>
                  <a:pt x="4119372" y="25908"/>
                </a:lnTo>
                <a:close/>
              </a:path>
              <a:path w="4502784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4502784" h="78104">
                <a:moveTo>
                  <a:pt x="4223004" y="25908"/>
                </a:moveTo>
                <a:lnTo>
                  <a:pt x="4197096" y="25908"/>
                </a:lnTo>
                <a:lnTo>
                  <a:pt x="4197096" y="51816"/>
                </a:lnTo>
                <a:lnTo>
                  <a:pt x="4223004" y="51816"/>
                </a:lnTo>
                <a:lnTo>
                  <a:pt x="4223004" y="25908"/>
                </a:lnTo>
                <a:close/>
              </a:path>
              <a:path w="4502784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4502784" h="78104">
                <a:moveTo>
                  <a:pt x="4326636" y="25908"/>
                </a:moveTo>
                <a:lnTo>
                  <a:pt x="4300728" y="25908"/>
                </a:lnTo>
                <a:lnTo>
                  <a:pt x="4300728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4502784" h="78104">
                <a:moveTo>
                  <a:pt x="4378452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2" y="51816"/>
                </a:lnTo>
                <a:lnTo>
                  <a:pt x="4378452" y="25908"/>
                </a:lnTo>
                <a:close/>
              </a:path>
              <a:path w="4502784" h="78104">
                <a:moveTo>
                  <a:pt x="4463796" y="0"/>
                </a:moveTo>
                <a:lnTo>
                  <a:pt x="4448669" y="3053"/>
                </a:lnTo>
                <a:lnTo>
                  <a:pt x="4436316" y="11382"/>
                </a:lnTo>
                <a:lnTo>
                  <a:pt x="4427987" y="23735"/>
                </a:lnTo>
                <a:lnTo>
                  <a:pt x="4424934" y="38862"/>
                </a:lnTo>
                <a:lnTo>
                  <a:pt x="4427987" y="53988"/>
                </a:lnTo>
                <a:lnTo>
                  <a:pt x="4436316" y="66341"/>
                </a:lnTo>
                <a:lnTo>
                  <a:pt x="4448669" y="74670"/>
                </a:lnTo>
                <a:lnTo>
                  <a:pt x="4463796" y="77724"/>
                </a:lnTo>
                <a:lnTo>
                  <a:pt x="4478922" y="74670"/>
                </a:lnTo>
                <a:lnTo>
                  <a:pt x="4491275" y="66341"/>
                </a:lnTo>
                <a:lnTo>
                  <a:pt x="4499604" y="53988"/>
                </a:lnTo>
                <a:lnTo>
                  <a:pt x="4500042" y="51816"/>
                </a:lnTo>
                <a:lnTo>
                  <a:pt x="4430268" y="51816"/>
                </a:lnTo>
                <a:lnTo>
                  <a:pt x="4430268" y="25908"/>
                </a:lnTo>
                <a:lnTo>
                  <a:pt x="4500042" y="25908"/>
                </a:lnTo>
                <a:lnTo>
                  <a:pt x="4499604" y="23735"/>
                </a:lnTo>
                <a:lnTo>
                  <a:pt x="4491275" y="11382"/>
                </a:lnTo>
                <a:lnTo>
                  <a:pt x="4478922" y="3053"/>
                </a:lnTo>
                <a:lnTo>
                  <a:pt x="4463796" y="0"/>
                </a:lnTo>
                <a:close/>
              </a:path>
              <a:path w="4502784" h="78104">
                <a:moveTo>
                  <a:pt x="4427549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27549" y="51816"/>
                </a:lnTo>
                <a:lnTo>
                  <a:pt x="4424934" y="38862"/>
                </a:lnTo>
                <a:lnTo>
                  <a:pt x="4427549" y="25908"/>
                </a:lnTo>
                <a:close/>
              </a:path>
              <a:path w="4502784" h="78104">
                <a:moveTo>
                  <a:pt x="4456176" y="25908"/>
                </a:moveTo>
                <a:lnTo>
                  <a:pt x="4430268" y="25908"/>
                </a:lnTo>
                <a:lnTo>
                  <a:pt x="4430268" y="51816"/>
                </a:lnTo>
                <a:lnTo>
                  <a:pt x="4456176" y="51816"/>
                </a:lnTo>
                <a:lnTo>
                  <a:pt x="4456176" y="25908"/>
                </a:lnTo>
                <a:close/>
              </a:path>
              <a:path w="4502784" h="78104">
                <a:moveTo>
                  <a:pt x="4463796" y="25908"/>
                </a:moveTo>
                <a:lnTo>
                  <a:pt x="4456176" y="25908"/>
                </a:lnTo>
                <a:lnTo>
                  <a:pt x="4456176" y="51816"/>
                </a:lnTo>
                <a:lnTo>
                  <a:pt x="4463796" y="51816"/>
                </a:lnTo>
                <a:lnTo>
                  <a:pt x="4463796" y="25908"/>
                </a:lnTo>
                <a:close/>
              </a:path>
              <a:path w="4502784" h="78104">
                <a:moveTo>
                  <a:pt x="4500042" y="25908"/>
                </a:moveTo>
                <a:lnTo>
                  <a:pt x="4463796" y="25908"/>
                </a:lnTo>
                <a:lnTo>
                  <a:pt x="4463796" y="51816"/>
                </a:lnTo>
                <a:lnTo>
                  <a:pt x="4500042" y="51816"/>
                </a:lnTo>
                <a:lnTo>
                  <a:pt x="4502658" y="38862"/>
                </a:lnTo>
                <a:lnTo>
                  <a:pt x="4500042" y="25908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3204" y="3497579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5">
                <a:moveTo>
                  <a:pt x="129159" y="0"/>
                </a:moveTo>
                <a:lnTo>
                  <a:pt x="0" y="129032"/>
                </a:lnTo>
                <a:lnTo>
                  <a:pt x="129159" y="258191"/>
                </a:lnTo>
                <a:lnTo>
                  <a:pt x="12915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2363" y="3497579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5">
                <a:moveTo>
                  <a:pt x="0" y="0"/>
                </a:moveTo>
                <a:lnTo>
                  <a:pt x="0" y="258191"/>
                </a:lnTo>
                <a:lnTo>
                  <a:pt x="129031" y="129032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7326" y="3608832"/>
            <a:ext cx="4545330" cy="78105"/>
          </a:xfrm>
          <a:custGeom>
            <a:avLst/>
            <a:gdLst/>
            <a:ahLst/>
            <a:cxnLst/>
            <a:rect l="l" t="t" r="r" b="b"/>
            <a:pathLst>
              <a:path w="4545330" h="78104">
                <a:moveTo>
                  <a:pt x="2590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8" y="51816"/>
                </a:lnTo>
                <a:lnTo>
                  <a:pt x="25908" y="25908"/>
                </a:lnTo>
                <a:close/>
              </a:path>
              <a:path w="4545330" h="78104">
                <a:moveTo>
                  <a:pt x="77724" y="25908"/>
                </a:moveTo>
                <a:lnTo>
                  <a:pt x="51816" y="25908"/>
                </a:lnTo>
                <a:lnTo>
                  <a:pt x="51816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4545330" h="78104">
                <a:moveTo>
                  <a:pt x="129539" y="25908"/>
                </a:moveTo>
                <a:lnTo>
                  <a:pt x="103632" y="25908"/>
                </a:lnTo>
                <a:lnTo>
                  <a:pt x="103632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4545330" h="78104">
                <a:moveTo>
                  <a:pt x="181356" y="25908"/>
                </a:moveTo>
                <a:lnTo>
                  <a:pt x="155448" y="25908"/>
                </a:lnTo>
                <a:lnTo>
                  <a:pt x="155448" y="51816"/>
                </a:lnTo>
                <a:lnTo>
                  <a:pt x="181356" y="51816"/>
                </a:lnTo>
                <a:lnTo>
                  <a:pt x="181356" y="25908"/>
                </a:lnTo>
                <a:close/>
              </a:path>
              <a:path w="4545330" h="78104">
                <a:moveTo>
                  <a:pt x="233172" y="25908"/>
                </a:moveTo>
                <a:lnTo>
                  <a:pt x="207264" y="25908"/>
                </a:lnTo>
                <a:lnTo>
                  <a:pt x="207264" y="51816"/>
                </a:lnTo>
                <a:lnTo>
                  <a:pt x="233172" y="51816"/>
                </a:lnTo>
                <a:lnTo>
                  <a:pt x="233172" y="25908"/>
                </a:lnTo>
                <a:close/>
              </a:path>
              <a:path w="4545330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4545330" h="78104">
                <a:moveTo>
                  <a:pt x="336804" y="25908"/>
                </a:moveTo>
                <a:lnTo>
                  <a:pt x="310896" y="25908"/>
                </a:lnTo>
                <a:lnTo>
                  <a:pt x="310896" y="51816"/>
                </a:lnTo>
                <a:lnTo>
                  <a:pt x="336804" y="51816"/>
                </a:lnTo>
                <a:lnTo>
                  <a:pt x="336804" y="25908"/>
                </a:lnTo>
                <a:close/>
              </a:path>
              <a:path w="4545330" h="78104">
                <a:moveTo>
                  <a:pt x="388620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20" y="51816"/>
                </a:lnTo>
                <a:lnTo>
                  <a:pt x="388620" y="25908"/>
                </a:lnTo>
                <a:close/>
              </a:path>
              <a:path w="4545330" h="78104">
                <a:moveTo>
                  <a:pt x="440436" y="25908"/>
                </a:moveTo>
                <a:lnTo>
                  <a:pt x="414528" y="25908"/>
                </a:lnTo>
                <a:lnTo>
                  <a:pt x="414528" y="51816"/>
                </a:lnTo>
                <a:lnTo>
                  <a:pt x="440436" y="51816"/>
                </a:lnTo>
                <a:lnTo>
                  <a:pt x="440436" y="25908"/>
                </a:lnTo>
                <a:close/>
              </a:path>
              <a:path w="4545330" h="78104">
                <a:moveTo>
                  <a:pt x="492252" y="25908"/>
                </a:moveTo>
                <a:lnTo>
                  <a:pt x="466344" y="25908"/>
                </a:lnTo>
                <a:lnTo>
                  <a:pt x="466344" y="51816"/>
                </a:lnTo>
                <a:lnTo>
                  <a:pt x="492252" y="51816"/>
                </a:lnTo>
                <a:lnTo>
                  <a:pt x="492252" y="25908"/>
                </a:lnTo>
                <a:close/>
              </a:path>
              <a:path w="4545330" h="78104">
                <a:moveTo>
                  <a:pt x="544068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8" y="51816"/>
                </a:lnTo>
                <a:lnTo>
                  <a:pt x="544068" y="25908"/>
                </a:lnTo>
                <a:close/>
              </a:path>
              <a:path w="4545330" h="78104">
                <a:moveTo>
                  <a:pt x="595884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4" y="51816"/>
                </a:lnTo>
                <a:lnTo>
                  <a:pt x="595884" y="25908"/>
                </a:lnTo>
                <a:close/>
              </a:path>
              <a:path w="4545330" h="78104">
                <a:moveTo>
                  <a:pt x="647700" y="25908"/>
                </a:moveTo>
                <a:lnTo>
                  <a:pt x="621792" y="25908"/>
                </a:lnTo>
                <a:lnTo>
                  <a:pt x="621792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4545330" h="78104">
                <a:moveTo>
                  <a:pt x="699516" y="25908"/>
                </a:moveTo>
                <a:lnTo>
                  <a:pt x="673608" y="25908"/>
                </a:lnTo>
                <a:lnTo>
                  <a:pt x="673608" y="51816"/>
                </a:lnTo>
                <a:lnTo>
                  <a:pt x="699516" y="51816"/>
                </a:lnTo>
                <a:lnTo>
                  <a:pt x="699516" y="25908"/>
                </a:lnTo>
                <a:close/>
              </a:path>
              <a:path w="4545330" h="78104">
                <a:moveTo>
                  <a:pt x="751332" y="25908"/>
                </a:moveTo>
                <a:lnTo>
                  <a:pt x="725424" y="25908"/>
                </a:lnTo>
                <a:lnTo>
                  <a:pt x="725424" y="51816"/>
                </a:lnTo>
                <a:lnTo>
                  <a:pt x="751332" y="51816"/>
                </a:lnTo>
                <a:lnTo>
                  <a:pt x="751332" y="25908"/>
                </a:lnTo>
                <a:close/>
              </a:path>
              <a:path w="4545330" h="78104">
                <a:moveTo>
                  <a:pt x="803148" y="25908"/>
                </a:moveTo>
                <a:lnTo>
                  <a:pt x="777240" y="25908"/>
                </a:lnTo>
                <a:lnTo>
                  <a:pt x="777240" y="51816"/>
                </a:lnTo>
                <a:lnTo>
                  <a:pt x="803148" y="51816"/>
                </a:lnTo>
                <a:lnTo>
                  <a:pt x="803148" y="25908"/>
                </a:lnTo>
                <a:close/>
              </a:path>
              <a:path w="4545330" h="78104">
                <a:moveTo>
                  <a:pt x="854963" y="25908"/>
                </a:moveTo>
                <a:lnTo>
                  <a:pt x="829056" y="25908"/>
                </a:lnTo>
                <a:lnTo>
                  <a:pt x="829056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4545330" h="78104">
                <a:moveTo>
                  <a:pt x="906780" y="25908"/>
                </a:moveTo>
                <a:lnTo>
                  <a:pt x="880872" y="25908"/>
                </a:lnTo>
                <a:lnTo>
                  <a:pt x="880872" y="51816"/>
                </a:lnTo>
                <a:lnTo>
                  <a:pt x="906780" y="51816"/>
                </a:lnTo>
                <a:lnTo>
                  <a:pt x="906780" y="25908"/>
                </a:lnTo>
                <a:close/>
              </a:path>
              <a:path w="4545330" h="78104">
                <a:moveTo>
                  <a:pt x="958596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6" y="51816"/>
                </a:lnTo>
                <a:lnTo>
                  <a:pt x="958596" y="25908"/>
                </a:lnTo>
                <a:close/>
              </a:path>
              <a:path w="4545330" h="78104">
                <a:moveTo>
                  <a:pt x="1010412" y="25908"/>
                </a:moveTo>
                <a:lnTo>
                  <a:pt x="984504" y="25908"/>
                </a:lnTo>
                <a:lnTo>
                  <a:pt x="984504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4545330" h="78104">
                <a:moveTo>
                  <a:pt x="1062228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8" y="51816"/>
                </a:lnTo>
                <a:lnTo>
                  <a:pt x="1062228" y="25908"/>
                </a:lnTo>
                <a:close/>
              </a:path>
              <a:path w="4545330" h="78104">
                <a:moveTo>
                  <a:pt x="1114044" y="25908"/>
                </a:moveTo>
                <a:lnTo>
                  <a:pt x="1088136" y="25908"/>
                </a:lnTo>
                <a:lnTo>
                  <a:pt x="1088136" y="51816"/>
                </a:lnTo>
                <a:lnTo>
                  <a:pt x="1114044" y="51816"/>
                </a:lnTo>
                <a:lnTo>
                  <a:pt x="1114044" y="25908"/>
                </a:lnTo>
                <a:close/>
              </a:path>
              <a:path w="4545330" h="78104">
                <a:moveTo>
                  <a:pt x="1165860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60" y="51816"/>
                </a:lnTo>
                <a:lnTo>
                  <a:pt x="1165860" y="25908"/>
                </a:lnTo>
                <a:close/>
              </a:path>
              <a:path w="4545330" h="78104">
                <a:moveTo>
                  <a:pt x="1217676" y="25908"/>
                </a:moveTo>
                <a:lnTo>
                  <a:pt x="1191768" y="25908"/>
                </a:lnTo>
                <a:lnTo>
                  <a:pt x="1191768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4545330" h="78104">
                <a:moveTo>
                  <a:pt x="1269492" y="25908"/>
                </a:moveTo>
                <a:lnTo>
                  <a:pt x="1243584" y="25908"/>
                </a:lnTo>
                <a:lnTo>
                  <a:pt x="1243584" y="51816"/>
                </a:lnTo>
                <a:lnTo>
                  <a:pt x="1269492" y="51816"/>
                </a:lnTo>
                <a:lnTo>
                  <a:pt x="1269492" y="25908"/>
                </a:lnTo>
                <a:close/>
              </a:path>
              <a:path w="4545330" h="78104">
                <a:moveTo>
                  <a:pt x="1321308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8" y="51816"/>
                </a:lnTo>
                <a:lnTo>
                  <a:pt x="1321308" y="25908"/>
                </a:lnTo>
                <a:close/>
              </a:path>
              <a:path w="4545330" h="78104">
                <a:moveTo>
                  <a:pt x="1373124" y="25908"/>
                </a:moveTo>
                <a:lnTo>
                  <a:pt x="1347216" y="25908"/>
                </a:lnTo>
                <a:lnTo>
                  <a:pt x="1347216" y="51816"/>
                </a:lnTo>
                <a:lnTo>
                  <a:pt x="1373124" y="51816"/>
                </a:lnTo>
                <a:lnTo>
                  <a:pt x="1373124" y="25908"/>
                </a:lnTo>
                <a:close/>
              </a:path>
              <a:path w="4545330" h="78104">
                <a:moveTo>
                  <a:pt x="1424940" y="25908"/>
                </a:moveTo>
                <a:lnTo>
                  <a:pt x="1399032" y="25908"/>
                </a:lnTo>
                <a:lnTo>
                  <a:pt x="1399032" y="51816"/>
                </a:lnTo>
                <a:lnTo>
                  <a:pt x="1424940" y="51816"/>
                </a:lnTo>
                <a:lnTo>
                  <a:pt x="1424940" y="25908"/>
                </a:lnTo>
                <a:close/>
              </a:path>
              <a:path w="4545330" h="78104">
                <a:moveTo>
                  <a:pt x="1476756" y="25908"/>
                </a:moveTo>
                <a:lnTo>
                  <a:pt x="1450848" y="25908"/>
                </a:lnTo>
                <a:lnTo>
                  <a:pt x="1450848" y="51816"/>
                </a:lnTo>
                <a:lnTo>
                  <a:pt x="1476756" y="51816"/>
                </a:lnTo>
                <a:lnTo>
                  <a:pt x="1476756" y="25908"/>
                </a:lnTo>
                <a:close/>
              </a:path>
              <a:path w="4545330" h="78104">
                <a:moveTo>
                  <a:pt x="1528572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2" y="51816"/>
                </a:lnTo>
                <a:lnTo>
                  <a:pt x="1528572" y="25908"/>
                </a:lnTo>
                <a:close/>
              </a:path>
              <a:path w="4545330" h="78104">
                <a:moveTo>
                  <a:pt x="1580388" y="25908"/>
                </a:moveTo>
                <a:lnTo>
                  <a:pt x="1554480" y="25908"/>
                </a:lnTo>
                <a:lnTo>
                  <a:pt x="1554480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4545330" h="78104">
                <a:moveTo>
                  <a:pt x="1632204" y="25908"/>
                </a:moveTo>
                <a:lnTo>
                  <a:pt x="1606296" y="25908"/>
                </a:lnTo>
                <a:lnTo>
                  <a:pt x="1606296" y="51816"/>
                </a:lnTo>
                <a:lnTo>
                  <a:pt x="1632204" y="51816"/>
                </a:lnTo>
                <a:lnTo>
                  <a:pt x="1632204" y="25908"/>
                </a:lnTo>
                <a:close/>
              </a:path>
              <a:path w="4545330" h="78104">
                <a:moveTo>
                  <a:pt x="1684020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20" y="51816"/>
                </a:lnTo>
                <a:lnTo>
                  <a:pt x="1684020" y="25908"/>
                </a:lnTo>
                <a:close/>
              </a:path>
              <a:path w="4545330" h="78104">
                <a:moveTo>
                  <a:pt x="1735836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6" y="51816"/>
                </a:lnTo>
                <a:lnTo>
                  <a:pt x="1735836" y="25908"/>
                </a:lnTo>
                <a:close/>
              </a:path>
              <a:path w="4545330" h="78104">
                <a:moveTo>
                  <a:pt x="1787652" y="25908"/>
                </a:moveTo>
                <a:lnTo>
                  <a:pt x="1761744" y="25908"/>
                </a:lnTo>
                <a:lnTo>
                  <a:pt x="1761744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4545330" h="78104">
                <a:moveTo>
                  <a:pt x="1839468" y="25908"/>
                </a:moveTo>
                <a:lnTo>
                  <a:pt x="1813560" y="25908"/>
                </a:lnTo>
                <a:lnTo>
                  <a:pt x="1813560" y="51816"/>
                </a:lnTo>
                <a:lnTo>
                  <a:pt x="1839468" y="51816"/>
                </a:lnTo>
                <a:lnTo>
                  <a:pt x="1839468" y="25908"/>
                </a:lnTo>
                <a:close/>
              </a:path>
              <a:path w="4545330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4545330" h="78104">
                <a:moveTo>
                  <a:pt x="1943100" y="25908"/>
                </a:moveTo>
                <a:lnTo>
                  <a:pt x="1917192" y="25908"/>
                </a:lnTo>
                <a:lnTo>
                  <a:pt x="1917192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4545330" h="78104">
                <a:moveTo>
                  <a:pt x="1994916" y="25908"/>
                </a:moveTo>
                <a:lnTo>
                  <a:pt x="1969008" y="25908"/>
                </a:lnTo>
                <a:lnTo>
                  <a:pt x="1969008" y="51816"/>
                </a:lnTo>
                <a:lnTo>
                  <a:pt x="1994916" y="51816"/>
                </a:lnTo>
                <a:lnTo>
                  <a:pt x="1994916" y="25908"/>
                </a:lnTo>
                <a:close/>
              </a:path>
              <a:path w="4545330" h="78104">
                <a:moveTo>
                  <a:pt x="2046732" y="25908"/>
                </a:moveTo>
                <a:lnTo>
                  <a:pt x="2020824" y="25908"/>
                </a:lnTo>
                <a:lnTo>
                  <a:pt x="2020824" y="51816"/>
                </a:lnTo>
                <a:lnTo>
                  <a:pt x="2046732" y="51816"/>
                </a:lnTo>
                <a:lnTo>
                  <a:pt x="2046732" y="25908"/>
                </a:lnTo>
                <a:close/>
              </a:path>
              <a:path w="4545330" h="78104">
                <a:moveTo>
                  <a:pt x="2098548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8" y="51816"/>
                </a:lnTo>
                <a:lnTo>
                  <a:pt x="2098548" y="25908"/>
                </a:lnTo>
                <a:close/>
              </a:path>
              <a:path w="4545330" h="78104">
                <a:moveTo>
                  <a:pt x="2150364" y="25908"/>
                </a:moveTo>
                <a:lnTo>
                  <a:pt x="2124456" y="25908"/>
                </a:lnTo>
                <a:lnTo>
                  <a:pt x="2124456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4545330" h="78104">
                <a:moveTo>
                  <a:pt x="2202180" y="25908"/>
                </a:moveTo>
                <a:lnTo>
                  <a:pt x="2176272" y="25908"/>
                </a:lnTo>
                <a:lnTo>
                  <a:pt x="2176272" y="51816"/>
                </a:lnTo>
                <a:lnTo>
                  <a:pt x="2202180" y="51816"/>
                </a:lnTo>
                <a:lnTo>
                  <a:pt x="2202180" y="25908"/>
                </a:lnTo>
                <a:close/>
              </a:path>
              <a:path w="4545330" h="78104">
                <a:moveTo>
                  <a:pt x="2253996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6" y="51816"/>
                </a:lnTo>
                <a:lnTo>
                  <a:pt x="2253996" y="25908"/>
                </a:lnTo>
                <a:close/>
              </a:path>
              <a:path w="4545330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4545330" h="78104">
                <a:moveTo>
                  <a:pt x="2357628" y="25908"/>
                </a:moveTo>
                <a:lnTo>
                  <a:pt x="2331720" y="25908"/>
                </a:lnTo>
                <a:lnTo>
                  <a:pt x="2331720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4545330" h="78104">
                <a:moveTo>
                  <a:pt x="2409444" y="25908"/>
                </a:moveTo>
                <a:lnTo>
                  <a:pt x="2383536" y="25908"/>
                </a:lnTo>
                <a:lnTo>
                  <a:pt x="2383536" y="51816"/>
                </a:lnTo>
                <a:lnTo>
                  <a:pt x="2409444" y="51816"/>
                </a:lnTo>
                <a:lnTo>
                  <a:pt x="2409444" y="25908"/>
                </a:lnTo>
                <a:close/>
              </a:path>
              <a:path w="4545330" h="78104">
                <a:moveTo>
                  <a:pt x="2461260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60" y="51816"/>
                </a:lnTo>
                <a:lnTo>
                  <a:pt x="2461260" y="25908"/>
                </a:lnTo>
                <a:close/>
              </a:path>
              <a:path w="4545330" h="78104">
                <a:moveTo>
                  <a:pt x="2513076" y="25908"/>
                </a:moveTo>
                <a:lnTo>
                  <a:pt x="2487168" y="25908"/>
                </a:lnTo>
                <a:lnTo>
                  <a:pt x="2487168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4545330" h="78104">
                <a:moveTo>
                  <a:pt x="2564892" y="25908"/>
                </a:moveTo>
                <a:lnTo>
                  <a:pt x="2538984" y="25908"/>
                </a:lnTo>
                <a:lnTo>
                  <a:pt x="2538984" y="51816"/>
                </a:lnTo>
                <a:lnTo>
                  <a:pt x="2564892" y="51816"/>
                </a:lnTo>
                <a:lnTo>
                  <a:pt x="2564892" y="25908"/>
                </a:lnTo>
                <a:close/>
              </a:path>
              <a:path w="4545330" h="78104">
                <a:moveTo>
                  <a:pt x="2616708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8" y="51816"/>
                </a:lnTo>
                <a:lnTo>
                  <a:pt x="2616708" y="25908"/>
                </a:lnTo>
                <a:close/>
              </a:path>
              <a:path w="4545330" h="78104">
                <a:moveTo>
                  <a:pt x="2668524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4" y="51816"/>
                </a:lnTo>
                <a:lnTo>
                  <a:pt x="2668524" y="25908"/>
                </a:lnTo>
                <a:close/>
              </a:path>
              <a:path w="4545330" h="78104">
                <a:moveTo>
                  <a:pt x="2720340" y="25908"/>
                </a:moveTo>
                <a:lnTo>
                  <a:pt x="2694432" y="25908"/>
                </a:lnTo>
                <a:lnTo>
                  <a:pt x="2694432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4545330" h="78104">
                <a:moveTo>
                  <a:pt x="2772156" y="25908"/>
                </a:moveTo>
                <a:lnTo>
                  <a:pt x="2746248" y="25908"/>
                </a:lnTo>
                <a:lnTo>
                  <a:pt x="2746248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4545330" h="78104">
                <a:moveTo>
                  <a:pt x="2823972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2" y="51816"/>
                </a:lnTo>
                <a:lnTo>
                  <a:pt x="2823972" y="25908"/>
                </a:lnTo>
                <a:close/>
              </a:path>
              <a:path w="4545330" h="78104">
                <a:moveTo>
                  <a:pt x="2875788" y="25908"/>
                </a:moveTo>
                <a:lnTo>
                  <a:pt x="2849880" y="25908"/>
                </a:lnTo>
                <a:lnTo>
                  <a:pt x="2849880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4545330" h="78104">
                <a:moveTo>
                  <a:pt x="2927604" y="25908"/>
                </a:moveTo>
                <a:lnTo>
                  <a:pt x="2901696" y="25908"/>
                </a:lnTo>
                <a:lnTo>
                  <a:pt x="2901696" y="51816"/>
                </a:lnTo>
                <a:lnTo>
                  <a:pt x="2927604" y="51816"/>
                </a:lnTo>
                <a:lnTo>
                  <a:pt x="2927604" y="25908"/>
                </a:lnTo>
                <a:close/>
              </a:path>
              <a:path w="4545330" h="78104">
                <a:moveTo>
                  <a:pt x="2979420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20" y="51816"/>
                </a:lnTo>
                <a:lnTo>
                  <a:pt x="2979420" y="25908"/>
                </a:lnTo>
                <a:close/>
              </a:path>
              <a:path w="4545330" h="78104">
                <a:moveTo>
                  <a:pt x="3031236" y="25908"/>
                </a:moveTo>
                <a:lnTo>
                  <a:pt x="3005328" y="25908"/>
                </a:lnTo>
                <a:lnTo>
                  <a:pt x="3005328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4545330" h="78104">
                <a:moveTo>
                  <a:pt x="3083052" y="25908"/>
                </a:moveTo>
                <a:lnTo>
                  <a:pt x="3057144" y="25908"/>
                </a:lnTo>
                <a:lnTo>
                  <a:pt x="3057144" y="51816"/>
                </a:lnTo>
                <a:lnTo>
                  <a:pt x="3083052" y="51816"/>
                </a:lnTo>
                <a:lnTo>
                  <a:pt x="3083052" y="25908"/>
                </a:lnTo>
                <a:close/>
              </a:path>
              <a:path w="4545330" h="78104">
                <a:moveTo>
                  <a:pt x="3134868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8" y="51816"/>
                </a:lnTo>
                <a:lnTo>
                  <a:pt x="3134868" y="25908"/>
                </a:lnTo>
                <a:close/>
              </a:path>
              <a:path w="4545330" h="78104">
                <a:moveTo>
                  <a:pt x="3186684" y="25908"/>
                </a:moveTo>
                <a:lnTo>
                  <a:pt x="3160776" y="25908"/>
                </a:lnTo>
                <a:lnTo>
                  <a:pt x="3160776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4545330" h="78104">
                <a:moveTo>
                  <a:pt x="3238500" y="25908"/>
                </a:moveTo>
                <a:lnTo>
                  <a:pt x="3212592" y="25908"/>
                </a:lnTo>
                <a:lnTo>
                  <a:pt x="3212592" y="51816"/>
                </a:lnTo>
                <a:lnTo>
                  <a:pt x="3238500" y="51816"/>
                </a:lnTo>
                <a:lnTo>
                  <a:pt x="3238500" y="25908"/>
                </a:lnTo>
                <a:close/>
              </a:path>
              <a:path w="4545330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4545330" h="78104">
                <a:moveTo>
                  <a:pt x="3342132" y="25908"/>
                </a:moveTo>
                <a:lnTo>
                  <a:pt x="3316224" y="25908"/>
                </a:lnTo>
                <a:lnTo>
                  <a:pt x="3316224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4545330" h="78104">
                <a:moveTo>
                  <a:pt x="3393948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8" y="51816"/>
                </a:lnTo>
                <a:lnTo>
                  <a:pt x="3393948" y="25908"/>
                </a:lnTo>
                <a:close/>
              </a:path>
              <a:path w="4545330" h="78104">
                <a:moveTo>
                  <a:pt x="3445764" y="25908"/>
                </a:moveTo>
                <a:lnTo>
                  <a:pt x="3419855" y="25908"/>
                </a:lnTo>
                <a:lnTo>
                  <a:pt x="3419855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4545330" h="78104">
                <a:moveTo>
                  <a:pt x="3497579" y="25908"/>
                </a:moveTo>
                <a:lnTo>
                  <a:pt x="3471672" y="25908"/>
                </a:lnTo>
                <a:lnTo>
                  <a:pt x="3471672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4545330" h="78104">
                <a:moveTo>
                  <a:pt x="3549396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6" y="51816"/>
                </a:lnTo>
                <a:lnTo>
                  <a:pt x="3549396" y="25908"/>
                </a:lnTo>
                <a:close/>
              </a:path>
              <a:path w="4545330" h="78104">
                <a:moveTo>
                  <a:pt x="3601212" y="25908"/>
                </a:moveTo>
                <a:lnTo>
                  <a:pt x="3575304" y="25908"/>
                </a:lnTo>
                <a:lnTo>
                  <a:pt x="3575304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4545330" h="78104">
                <a:moveTo>
                  <a:pt x="3653028" y="25908"/>
                </a:moveTo>
                <a:lnTo>
                  <a:pt x="3627120" y="25908"/>
                </a:lnTo>
                <a:lnTo>
                  <a:pt x="3627120" y="51816"/>
                </a:lnTo>
                <a:lnTo>
                  <a:pt x="3653028" y="51816"/>
                </a:lnTo>
                <a:lnTo>
                  <a:pt x="3653028" y="25908"/>
                </a:lnTo>
                <a:close/>
              </a:path>
              <a:path w="4545330" h="78104">
                <a:moveTo>
                  <a:pt x="3704844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4" y="51816"/>
                </a:lnTo>
                <a:lnTo>
                  <a:pt x="3704844" y="25908"/>
                </a:lnTo>
                <a:close/>
              </a:path>
              <a:path w="4545330" h="78104">
                <a:moveTo>
                  <a:pt x="3756660" y="25908"/>
                </a:moveTo>
                <a:lnTo>
                  <a:pt x="3730752" y="25908"/>
                </a:lnTo>
                <a:lnTo>
                  <a:pt x="3730752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4545330" h="78104">
                <a:moveTo>
                  <a:pt x="3808476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6" y="51816"/>
                </a:lnTo>
                <a:lnTo>
                  <a:pt x="3808476" y="25908"/>
                </a:lnTo>
                <a:close/>
              </a:path>
              <a:path w="4545330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4545330" h="78104">
                <a:moveTo>
                  <a:pt x="3912108" y="25908"/>
                </a:moveTo>
                <a:lnTo>
                  <a:pt x="3886200" y="25908"/>
                </a:lnTo>
                <a:lnTo>
                  <a:pt x="3886200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4545330" h="78104">
                <a:moveTo>
                  <a:pt x="3963924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4" y="51816"/>
                </a:lnTo>
                <a:lnTo>
                  <a:pt x="3963924" y="25908"/>
                </a:lnTo>
                <a:close/>
              </a:path>
              <a:path w="4545330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4545330" h="78104">
                <a:moveTo>
                  <a:pt x="4067555" y="25908"/>
                </a:moveTo>
                <a:lnTo>
                  <a:pt x="4041648" y="25908"/>
                </a:lnTo>
                <a:lnTo>
                  <a:pt x="4041648" y="51816"/>
                </a:lnTo>
                <a:lnTo>
                  <a:pt x="4067555" y="51816"/>
                </a:lnTo>
                <a:lnTo>
                  <a:pt x="4067555" y="25908"/>
                </a:lnTo>
                <a:close/>
              </a:path>
              <a:path w="4545330" h="78104">
                <a:moveTo>
                  <a:pt x="4119372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2" y="51816"/>
                </a:lnTo>
                <a:lnTo>
                  <a:pt x="4119372" y="25908"/>
                </a:lnTo>
                <a:close/>
              </a:path>
              <a:path w="4545330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4545330" h="78104">
                <a:moveTo>
                  <a:pt x="4223004" y="25908"/>
                </a:moveTo>
                <a:lnTo>
                  <a:pt x="4197096" y="25908"/>
                </a:lnTo>
                <a:lnTo>
                  <a:pt x="4197096" y="51816"/>
                </a:lnTo>
                <a:lnTo>
                  <a:pt x="4223004" y="51816"/>
                </a:lnTo>
                <a:lnTo>
                  <a:pt x="4223004" y="25908"/>
                </a:lnTo>
                <a:close/>
              </a:path>
              <a:path w="4545330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4545330" h="78104">
                <a:moveTo>
                  <a:pt x="4326636" y="25908"/>
                </a:moveTo>
                <a:lnTo>
                  <a:pt x="4300728" y="25908"/>
                </a:lnTo>
                <a:lnTo>
                  <a:pt x="4300728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4545330" h="78104">
                <a:moveTo>
                  <a:pt x="4378452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2" y="51816"/>
                </a:lnTo>
                <a:lnTo>
                  <a:pt x="4378452" y="25908"/>
                </a:lnTo>
                <a:close/>
              </a:path>
              <a:path w="4545330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4545330" h="78104">
                <a:moveTo>
                  <a:pt x="4506468" y="0"/>
                </a:moveTo>
                <a:lnTo>
                  <a:pt x="4491341" y="3053"/>
                </a:lnTo>
                <a:lnTo>
                  <a:pt x="4478988" y="11382"/>
                </a:lnTo>
                <a:lnTo>
                  <a:pt x="4470659" y="23735"/>
                </a:lnTo>
                <a:lnTo>
                  <a:pt x="4467606" y="38862"/>
                </a:lnTo>
                <a:lnTo>
                  <a:pt x="4470659" y="53988"/>
                </a:lnTo>
                <a:lnTo>
                  <a:pt x="4478988" y="66341"/>
                </a:lnTo>
                <a:lnTo>
                  <a:pt x="4491341" y="74670"/>
                </a:lnTo>
                <a:lnTo>
                  <a:pt x="4506468" y="77724"/>
                </a:lnTo>
                <a:lnTo>
                  <a:pt x="4521594" y="74670"/>
                </a:lnTo>
                <a:lnTo>
                  <a:pt x="4533947" y="66341"/>
                </a:lnTo>
                <a:lnTo>
                  <a:pt x="4542276" y="53988"/>
                </a:lnTo>
                <a:lnTo>
                  <a:pt x="4542714" y="51816"/>
                </a:lnTo>
                <a:lnTo>
                  <a:pt x="4482084" y="51816"/>
                </a:lnTo>
                <a:lnTo>
                  <a:pt x="4482084" y="25908"/>
                </a:lnTo>
                <a:lnTo>
                  <a:pt x="4542714" y="25908"/>
                </a:lnTo>
                <a:lnTo>
                  <a:pt x="4542276" y="23735"/>
                </a:lnTo>
                <a:lnTo>
                  <a:pt x="4533947" y="11382"/>
                </a:lnTo>
                <a:lnTo>
                  <a:pt x="4521594" y="3053"/>
                </a:lnTo>
                <a:lnTo>
                  <a:pt x="4506468" y="0"/>
                </a:lnTo>
                <a:close/>
              </a:path>
              <a:path w="4545330" h="78104">
                <a:moveTo>
                  <a:pt x="4470221" y="25908"/>
                </a:moveTo>
                <a:lnTo>
                  <a:pt x="4456176" y="25908"/>
                </a:lnTo>
                <a:lnTo>
                  <a:pt x="4456176" y="51816"/>
                </a:lnTo>
                <a:lnTo>
                  <a:pt x="4470221" y="51816"/>
                </a:lnTo>
                <a:lnTo>
                  <a:pt x="4467606" y="38862"/>
                </a:lnTo>
                <a:lnTo>
                  <a:pt x="4470221" y="25908"/>
                </a:lnTo>
                <a:close/>
              </a:path>
              <a:path w="4545330" h="78104">
                <a:moveTo>
                  <a:pt x="4542714" y="25908"/>
                </a:moveTo>
                <a:lnTo>
                  <a:pt x="4482084" y="25908"/>
                </a:lnTo>
                <a:lnTo>
                  <a:pt x="4482084" y="51816"/>
                </a:lnTo>
                <a:lnTo>
                  <a:pt x="4542714" y="51816"/>
                </a:lnTo>
                <a:lnTo>
                  <a:pt x="4545330" y="38862"/>
                </a:lnTo>
                <a:lnTo>
                  <a:pt x="4542714" y="25908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3204" y="4721478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5">
                <a:moveTo>
                  <a:pt x="129159" y="0"/>
                </a:moveTo>
                <a:lnTo>
                  <a:pt x="0" y="129159"/>
                </a:lnTo>
                <a:lnTo>
                  <a:pt x="129159" y="258191"/>
                </a:lnTo>
                <a:lnTo>
                  <a:pt x="12915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42363" y="4721478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5">
                <a:moveTo>
                  <a:pt x="0" y="0"/>
                </a:moveTo>
                <a:lnTo>
                  <a:pt x="0" y="258191"/>
                </a:lnTo>
                <a:lnTo>
                  <a:pt x="129031" y="12915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27326" y="4832603"/>
            <a:ext cx="4545330" cy="78105"/>
          </a:xfrm>
          <a:custGeom>
            <a:avLst/>
            <a:gdLst/>
            <a:ahLst/>
            <a:cxnLst/>
            <a:rect l="l" t="t" r="r" b="b"/>
            <a:pathLst>
              <a:path w="4545330" h="78104">
                <a:moveTo>
                  <a:pt x="2590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8" y="51816"/>
                </a:lnTo>
                <a:lnTo>
                  <a:pt x="25908" y="25908"/>
                </a:lnTo>
                <a:close/>
              </a:path>
              <a:path w="4545330" h="78104">
                <a:moveTo>
                  <a:pt x="77724" y="25908"/>
                </a:moveTo>
                <a:lnTo>
                  <a:pt x="51816" y="25908"/>
                </a:lnTo>
                <a:lnTo>
                  <a:pt x="51816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4545330" h="78104">
                <a:moveTo>
                  <a:pt x="129539" y="25908"/>
                </a:moveTo>
                <a:lnTo>
                  <a:pt x="103632" y="25908"/>
                </a:lnTo>
                <a:lnTo>
                  <a:pt x="103632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4545330" h="78104">
                <a:moveTo>
                  <a:pt x="181356" y="25908"/>
                </a:moveTo>
                <a:lnTo>
                  <a:pt x="155448" y="25908"/>
                </a:lnTo>
                <a:lnTo>
                  <a:pt x="155448" y="51816"/>
                </a:lnTo>
                <a:lnTo>
                  <a:pt x="181356" y="51816"/>
                </a:lnTo>
                <a:lnTo>
                  <a:pt x="181356" y="25908"/>
                </a:lnTo>
                <a:close/>
              </a:path>
              <a:path w="4545330" h="78104">
                <a:moveTo>
                  <a:pt x="233172" y="25908"/>
                </a:moveTo>
                <a:lnTo>
                  <a:pt x="207264" y="25908"/>
                </a:lnTo>
                <a:lnTo>
                  <a:pt x="207264" y="51816"/>
                </a:lnTo>
                <a:lnTo>
                  <a:pt x="233172" y="51816"/>
                </a:lnTo>
                <a:lnTo>
                  <a:pt x="233172" y="25908"/>
                </a:lnTo>
                <a:close/>
              </a:path>
              <a:path w="4545330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4545330" h="78104">
                <a:moveTo>
                  <a:pt x="336804" y="25908"/>
                </a:moveTo>
                <a:lnTo>
                  <a:pt x="310896" y="25908"/>
                </a:lnTo>
                <a:lnTo>
                  <a:pt x="310896" y="51816"/>
                </a:lnTo>
                <a:lnTo>
                  <a:pt x="336804" y="51816"/>
                </a:lnTo>
                <a:lnTo>
                  <a:pt x="336804" y="25908"/>
                </a:lnTo>
                <a:close/>
              </a:path>
              <a:path w="4545330" h="78104">
                <a:moveTo>
                  <a:pt x="388620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20" y="51816"/>
                </a:lnTo>
                <a:lnTo>
                  <a:pt x="388620" y="25908"/>
                </a:lnTo>
                <a:close/>
              </a:path>
              <a:path w="4545330" h="78104">
                <a:moveTo>
                  <a:pt x="440436" y="25908"/>
                </a:moveTo>
                <a:lnTo>
                  <a:pt x="414528" y="25908"/>
                </a:lnTo>
                <a:lnTo>
                  <a:pt x="414528" y="51816"/>
                </a:lnTo>
                <a:lnTo>
                  <a:pt x="440436" y="51816"/>
                </a:lnTo>
                <a:lnTo>
                  <a:pt x="440436" y="25908"/>
                </a:lnTo>
                <a:close/>
              </a:path>
              <a:path w="4545330" h="78104">
                <a:moveTo>
                  <a:pt x="492252" y="25908"/>
                </a:moveTo>
                <a:lnTo>
                  <a:pt x="466344" y="25908"/>
                </a:lnTo>
                <a:lnTo>
                  <a:pt x="466344" y="51816"/>
                </a:lnTo>
                <a:lnTo>
                  <a:pt x="492252" y="51816"/>
                </a:lnTo>
                <a:lnTo>
                  <a:pt x="492252" y="25908"/>
                </a:lnTo>
                <a:close/>
              </a:path>
              <a:path w="4545330" h="78104">
                <a:moveTo>
                  <a:pt x="544068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8" y="51816"/>
                </a:lnTo>
                <a:lnTo>
                  <a:pt x="544068" y="25908"/>
                </a:lnTo>
                <a:close/>
              </a:path>
              <a:path w="4545330" h="78104">
                <a:moveTo>
                  <a:pt x="595884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4" y="51816"/>
                </a:lnTo>
                <a:lnTo>
                  <a:pt x="595884" y="25908"/>
                </a:lnTo>
                <a:close/>
              </a:path>
              <a:path w="4545330" h="78104">
                <a:moveTo>
                  <a:pt x="647700" y="25908"/>
                </a:moveTo>
                <a:lnTo>
                  <a:pt x="621792" y="25908"/>
                </a:lnTo>
                <a:lnTo>
                  <a:pt x="621792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4545330" h="78104">
                <a:moveTo>
                  <a:pt x="699516" y="25908"/>
                </a:moveTo>
                <a:lnTo>
                  <a:pt x="673608" y="25908"/>
                </a:lnTo>
                <a:lnTo>
                  <a:pt x="673608" y="51816"/>
                </a:lnTo>
                <a:lnTo>
                  <a:pt x="699516" y="51816"/>
                </a:lnTo>
                <a:lnTo>
                  <a:pt x="699516" y="25908"/>
                </a:lnTo>
                <a:close/>
              </a:path>
              <a:path w="4545330" h="78104">
                <a:moveTo>
                  <a:pt x="751332" y="25908"/>
                </a:moveTo>
                <a:lnTo>
                  <a:pt x="725424" y="25908"/>
                </a:lnTo>
                <a:lnTo>
                  <a:pt x="725424" y="51816"/>
                </a:lnTo>
                <a:lnTo>
                  <a:pt x="751332" y="51816"/>
                </a:lnTo>
                <a:lnTo>
                  <a:pt x="751332" y="25908"/>
                </a:lnTo>
                <a:close/>
              </a:path>
              <a:path w="4545330" h="78104">
                <a:moveTo>
                  <a:pt x="803148" y="25908"/>
                </a:moveTo>
                <a:lnTo>
                  <a:pt x="777240" y="25908"/>
                </a:lnTo>
                <a:lnTo>
                  <a:pt x="777240" y="51816"/>
                </a:lnTo>
                <a:lnTo>
                  <a:pt x="803148" y="51816"/>
                </a:lnTo>
                <a:lnTo>
                  <a:pt x="803148" y="25908"/>
                </a:lnTo>
                <a:close/>
              </a:path>
              <a:path w="4545330" h="78104">
                <a:moveTo>
                  <a:pt x="854963" y="25908"/>
                </a:moveTo>
                <a:lnTo>
                  <a:pt x="829056" y="25908"/>
                </a:lnTo>
                <a:lnTo>
                  <a:pt x="829056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4545330" h="78104">
                <a:moveTo>
                  <a:pt x="906780" y="25908"/>
                </a:moveTo>
                <a:lnTo>
                  <a:pt x="880872" y="25908"/>
                </a:lnTo>
                <a:lnTo>
                  <a:pt x="880872" y="51816"/>
                </a:lnTo>
                <a:lnTo>
                  <a:pt x="906780" y="51816"/>
                </a:lnTo>
                <a:lnTo>
                  <a:pt x="906780" y="25908"/>
                </a:lnTo>
                <a:close/>
              </a:path>
              <a:path w="4545330" h="78104">
                <a:moveTo>
                  <a:pt x="958596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6" y="51816"/>
                </a:lnTo>
                <a:lnTo>
                  <a:pt x="958596" y="25908"/>
                </a:lnTo>
                <a:close/>
              </a:path>
              <a:path w="4545330" h="78104">
                <a:moveTo>
                  <a:pt x="1010412" y="25908"/>
                </a:moveTo>
                <a:lnTo>
                  <a:pt x="984504" y="25908"/>
                </a:lnTo>
                <a:lnTo>
                  <a:pt x="984504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4545330" h="78104">
                <a:moveTo>
                  <a:pt x="1062228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8" y="51816"/>
                </a:lnTo>
                <a:lnTo>
                  <a:pt x="1062228" y="25908"/>
                </a:lnTo>
                <a:close/>
              </a:path>
              <a:path w="4545330" h="78104">
                <a:moveTo>
                  <a:pt x="1114044" y="25908"/>
                </a:moveTo>
                <a:lnTo>
                  <a:pt x="1088136" y="25908"/>
                </a:lnTo>
                <a:lnTo>
                  <a:pt x="1088136" y="51816"/>
                </a:lnTo>
                <a:lnTo>
                  <a:pt x="1114044" y="51816"/>
                </a:lnTo>
                <a:lnTo>
                  <a:pt x="1114044" y="25908"/>
                </a:lnTo>
                <a:close/>
              </a:path>
              <a:path w="4545330" h="78104">
                <a:moveTo>
                  <a:pt x="1165860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60" y="51816"/>
                </a:lnTo>
                <a:lnTo>
                  <a:pt x="1165860" y="25908"/>
                </a:lnTo>
                <a:close/>
              </a:path>
              <a:path w="4545330" h="78104">
                <a:moveTo>
                  <a:pt x="1217676" y="25908"/>
                </a:moveTo>
                <a:lnTo>
                  <a:pt x="1191768" y="25908"/>
                </a:lnTo>
                <a:lnTo>
                  <a:pt x="1191768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4545330" h="78104">
                <a:moveTo>
                  <a:pt x="1269492" y="25908"/>
                </a:moveTo>
                <a:lnTo>
                  <a:pt x="1243584" y="25908"/>
                </a:lnTo>
                <a:lnTo>
                  <a:pt x="1243584" y="51816"/>
                </a:lnTo>
                <a:lnTo>
                  <a:pt x="1269492" y="51816"/>
                </a:lnTo>
                <a:lnTo>
                  <a:pt x="1269492" y="25908"/>
                </a:lnTo>
                <a:close/>
              </a:path>
              <a:path w="4545330" h="78104">
                <a:moveTo>
                  <a:pt x="1321308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8" y="51816"/>
                </a:lnTo>
                <a:lnTo>
                  <a:pt x="1321308" y="25908"/>
                </a:lnTo>
                <a:close/>
              </a:path>
              <a:path w="4545330" h="78104">
                <a:moveTo>
                  <a:pt x="1373124" y="25908"/>
                </a:moveTo>
                <a:lnTo>
                  <a:pt x="1347216" y="25908"/>
                </a:lnTo>
                <a:lnTo>
                  <a:pt x="1347216" y="51816"/>
                </a:lnTo>
                <a:lnTo>
                  <a:pt x="1373124" y="51816"/>
                </a:lnTo>
                <a:lnTo>
                  <a:pt x="1373124" y="25908"/>
                </a:lnTo>
                <a:close/>
              </a:path>
              <a:path w="4545330" h="78104">
                <a:moveTo>
                  <a:pt x="1424940" y="25908"/>
                </a:moveTo>
                <a:lnTo>
                  <a:pt x="1399032" y="25908"/>
                </a:lnTo>
                <a:lnTo>
                  <a:pt x="1399032" y="51816"/>
                </a:lnTo>
                <a:lnTo>
                  <a:pt x="1424940" y="51816"/>
                </a:lnTo>
                <a:lnTo>
                  <a:pt x="1424940" y="25908"/>
                </a:lnTo>
                <a:close/>
              </a:path>
              <a:path w="4545330" h="78104">
                <a:moveTo>
                  <a:pt x="1476756" y="25908"/>
                </a:moveTo>
                <a:lnTo>
                  <a:pt x="1450848" y="25908"/>
                </a:lnTo>
                <a:lnTo>
                  <a:pt x="1450848" y="51816"/>
                </a:lnTo>
                <a:lnTo>
                  <a:pt x="1476756" y="51816"/>
                </a:lnTo>
                <a:lnTo>
                  <a:pt x="1476756" y="25908"/>
                </a:lnTo>
                <a:close/>
              </a:path>
              <a:path w="4545330" h="78104">
                <a:moveTo>
                  <a:pt x="1528572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2" y="51816"/>
                </a:lnTo>
                <a:lnTo>
                  <a:pt x="1528572" y="25908"/>
                </a:lnTo>
                <a:close/>
              </a:path>
              <a:path w="4545330" h="78104">
                <a:moveTo>
                  <a:pt x="1580388" y="25908"/>
                </a:moveTo>
                <a:lnTo>
                  <a:pt x="1554480" y="25908"/>
                </a:lnTo>
                <a:lnTo>
                  <a:pt x="1554480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4545330" h="78104">
                <a:moveTo>
                  <a:pt x="1632204" y="25908"/>
                </a:moveTo>
                <a:lnTo>
                  <a:pt x="1606296" y="25908"/>
                </a:lnTo>
                <a:lnTo>
                  <a:pt x="1606296" y="51816"/>
                </a:lnTo>
                <a:lnTo>
                  <a:pt x="1632204" y="51816"/>
                </a:lnTo>
                <a:lnTo>
                  <a:pt x="1632204" y="25908"/>
                </a:lnTo>
                <a:close/>
              </a:path>
              <a:path w="4545330" h="78104">
                <a:moveTo>
                  <a:pt x="1684020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20" y="51816"/>
                </a:lnTo>
                <a:lnTo>
                  <a:pt x="1684020" y="25908"/>
                </a:lnTo>
                <a:close/>
              </a:path>
              <a:path w="4545330" h="78104">
                <a:moveTo>
                  <a:pt x="1735836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6" y="51816"/>
                </a:lnTo>
                <a:lnTo>
                  <a:pt x="1735836" y="25908"/>
                </a:lnTo>
                <a:close/>
              </a:path>
              <a:path w="4545330" h="78104">
                <a:moveTo>
                  <a:pt x="1787652" y="25908"/>
                </a:moveTo>
                <a:lnTo>
                  <a:pt x="1761744" y="25908"/>
                </a:lnTo>
                <a:lnTo>
                  <a:pt x="1761744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4545330" h="78104">
                <a:moveTo>
                  <a:pt x="1839468" y="25908"/>
                </a:moveTo>
                <a:lnTo>
                  <a:pt x="1813560" y="25908"/>
                </a:lnTo>
                <a:lnTo>
                  <a:pt x="1813560" y="51816"/>
                </a:lnTo>
                <a:lnTo>
                  <a:pt x="1839468" y="51816"/>
                </a:lnTo>
                <a:lnTo>
                  <a:pt x="1839468" y="25908"/>
                </a:lnTo>
                <a:close/>
              </a:path>
              <a:path w="4545330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4545330" h="78104">
                <a:moveTo>
                  <a:pt x="1943100" y="25908"/>
                </a:moveTo>
                <a:lnTo>
                  <a:pt x="1917192" y="25908"/>
                </a:lnTo>
                <a:lnTo>
                  <a:pt x="1917192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4545330" h="78104">
                <a:moveTo>
                  <a:pt x="1994916" y="25908"/>
                </a:moveTo>
                <a:lnTo>
                  <a:pt x="1969008" y="25908"/>
                </a:lnTo>
                <a:lnTo>
                  <a:pt x="1969008" y="51816"/>
                </a:lnTo>
                <a:lnTo>
                  <a:pt x="1994916" y="51816"/>
                </a:lnTo>
                <a:lnTo>
                  <a:pt x="1994916" y="25908"/>
                </a:lnTo>
                <a:close/>
              </a:path>
              <a:path w="4545330" h="78104">
                <a:moveTo>
                  <a:pt x="2046732" y="25908"/>
                </a:moveTo>
                <a:lnTo>
                  <a:pt x="2020824" y="25908"/>
                </a:lnTo>
                <a:lnTo>
                  <a:pt x="2020824" y="51816"/>
                </a:lnTo>
                <a:lnTo>
                  <a:pt x="2046732" y="51816"/>
                </a:lnTo>
                <a:lnTo>
                  <a:pt x="2046732" y="25908"/>
                </a:lnTo>
                <a:close/>
              </a:path>
              <a:path w="4545330" h="78104">
                <a:moveTo>
                  <a:pt x="2098548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8" y="51816"/>
                </a:lnTo>
                <a:lnTo>
                  <a:pt x="2098548" y="25908"/>
                </a:lnTo>
                <a:close/>
              </a:path>
              <a:path w="4545330" h="78104">
                <a:moveTo>
                  <a:pt x="2150364" y="25908"/>
                </a:moveTo>
                <a:lnTo>
                  <a:pt x="2124456" y="25908"/>
                </a:lnTo>
                <a:lnTo>
                  <a:pt x="2124456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4545330" h="78104">
                <a:moveTo>
                  <a:pt x="2202180" y="25908"/>
                </a:moveTo>
                <a:lnTo>
                  <a:pt x="2176272" y="25908"/>
                </a:lnTo>
                <a:lnTo>
                  <a:pt x="2176272" y="51816"/>
                </a:lnTo>
                <a:lnTo>
                  <a:pt x="2202180" y="51816"/>
                </a:lnTo>
                <a:lnTo>
                  <a:pt x="2202180" y="25908"/>
                </a:lnTo>
                <a:close/>
              </a:path>
              <a:path w="4545330" h="78104">
                <a:moveTo>
                  <a:pt x="2253996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6" y="51816"/>
                </a:lnTo>
                <a:lnTo>
                  <a:pt x="2253996" y="25908"/>
                </a:lnTo>
                <a:close/>
              </a:path>
              <a:path w="4545330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4545330" h="78104">
                <a:moveTo>
                  <a:pt x="2357628" y="25908"/>
                </a:moveTo>
                <a:lnTo>
                  <a:pt x="2331720" y="25908"/>
                </a:lnTo>
                <a:lnTo>
                  <a:pt x="2331720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4545330" h="78104">
                <a:moveTo>
                  <a:pt x="2409444" y="25908"/>
                </a:moveTo>
                <a:lnTo>
                  <a:pt x="2383536" y="25908"/>
                </a:lnTo>
                <a:lnTo>
                  <a:pt x="2383536" y="51816"/>
                </a:lnTo>
                <a:lnTo>
                  <a:pt x="2409444" y="51816"/>
                </a:lnTo>
                <a:lnTo>
                  <a:pt x="2409444" y="25908"/>
                </a:lnTo>
                <a:close/>
              </a:path>
              <a:path w="4545330" h="78104">
                <a:moveTo>
                  <a:pt x="2461260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60" y="51816"/>
                </a:lnTo>
                <a:lnTo>
                  <a:pt x="2461260" y="25908"/>
                </a:lnTo>
                <a:close/>
              </a:path>
              <a:path w="4545330" h="78104">
                <a:moveTo>
                  <a:pt x="2513076" y="25908"/>
                </a:moveTo>
                <a:lnTo>
                  <a:pt x="2487168" y="25908"/>
                </a:lnTo>
                <a:lnTo>
                  <a:pt x="2487168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4545330" h="78104">
                <a:moveTo>
                  <a:pt x="2564892" y="25908"/>
                </a:moveTo>
                <a:lnTo>
                  <a:pt x="2538984" y="25908"/>
                </a:lnTo>
                <a:lnTo>
                  <a:pt x="2538984" y="51816"/>
                </a:lnTo>
                <a:lnTo>
                  <a:pt x="2564892" y="51816"/>
                </a:lnTo>
                <a:lnTo>
                  <a:pt x="2564892" y="25908"/>
                </a:lnTo>
                <a:close/>
              </a:path>
              <a:path w="4545330" h="78104">
                <a:moveTo>
                  <a:pt x="2616708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8" y="51816"/>
                </a:lnTo>
                <a:lnTo>
                  <a:pt x="2616708" y="25908"/>
                </a:lnTo>
                <a:close/>
              </a:path>
              <a:path w="4545330" h="78104">
                <a:moveTo>
                  <a:pt x="2668524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4" y="51816"/>
                </a:lnTo>
                <a:lnTo>
                  <a:pt x="2668524" y="25908"/>
                </a:lnTo>
                <a:close/>
              </a:path>
              <a:path w="4545330" h="78104">
                <a:moveTo>
                  <a:pt x="2720340" y="25908"/>
                </a:moveTo>
                <a:lnTo>
                  <a:pt x="2694432" y="25908"/>
                </a:lnTo>
                <a:lnTo>
                  <a:pt x="2694432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4545330" h="78104">
                <a:moveTo>
                  <a:pt x="2772156" y="25908"/>
                </a:moveTo>
                <a:lnTo>
                  <a:pt x="2746248" y="25908"/>
                </a:lnTo>
                <a:lnTo>
                  <a:pt x="2746248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4545330" h="78104">
                <a:moveTo>
                  <a:pt x="2823972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2" y="51816"/>
                </a:lnTo>
                <a:lnTo>
                  <a:pt x="2823972" y="25908"/>
                </a:lnTo>
                <a:close/>
              </a:path>
              <a:path w="4545330" h="78104">
                <a:moveTo>
                  <a:pt x="2875788" y="25908"/>
                </a:moveTo>
                <a:lnTo>
                  <a:pt x="2849880" y="25908"/>
                </a:lnTo>
                <a:lnTo>
                  <a:pt x="2849880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4545330" h="78104">
                <a:moveTo>
                  <a:pt x="2927604" y="25908"/>
                </a:moveTo>
                <a:lnTo>
                  <a:pt x="2901696" y="25908"/>
                </a:lnTo>
                <a:lnTo>
                  <a:pt x="2901696" y="51816"/>
                </a:lnTo>
                <a:lnTo>
                  <a:pt x="2927604" y="51816"/>
                </a:lnTo>
                <a:lnTo>
                  <a:pt x="2927604" y="25908"/>
                </a:lnTo>
                <a:close/>
              </a:path>
              <a:path w="4545330" h="78104">
                <a:moveTo>
                  <a:pt x="2979420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20" y="51816"/>
                </a:lnTo>
                <a:lnTo>
                  <a:pt x="2979420" y="25908"/>
                </a:lnTo>
                <a:close/>
              </a:path>
              <a:path w="4545330" h="78104">
                <a:moveTo>
                  <a:pt x="3031236" y="25908"/>
                </a:moveTo>
                <a:lnTo>
                  <a:pt x="3005328" y="25908"/>
                </a:lnTo>
                <a:lnTo>
                  <a:pt x="3005328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4545330" h="78104">
                <a:moveTo>
                  <a:pt x="3083052" y="25908"/>
                </a:moveTo>
                <a:lnTo>
                  <a:pt x="3057144" y="25908"/>
                </a:lnTo>
                <a:lnTo>
                  <a:pt x="3057144" y="51816"/>
                </a:lnTo>
                <a:lnTo>
                  <a:pt x="3083052" y="51816"/>
                </a:lnTo>
                <a:lnTo>
                  <a:pt x="3083052" y="25908"/>
                </a:lnTo>
                <a:close/>
              </a:path>
              <a:path w="4545330" h="78104">
                <a:moveTo>
                  <a:pt x="3134868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8" y="51816"/>
                </a:lnTo>
                <a:lnTo>
                  <a:pt x="3134868" y="25908"/>
                </a:lnTo>
                <a:close/>
              </a:path>
              <a:path w="4545330" h="78104">
                <a:moveTo>
                  <a:pt x="3186684" y="25908"/>
                </a:moveTo>
                <a:lnTo>
                  <a:pt x="3160776" y="25908"/>
                </a:lnTo>
                <a:lnTo>
                  <a:pt x="3160776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4545330" h="78104">
                <a:moveTo>
                  <a:pt x="3238500" y="25908"/>
                </a:moveTo>
                <a:lnTo>
                  <a:pt x="3212592" y="25908"/>
                </a:lnTo>
                <a:lnTo>
                  <a:pt x="3212592" y="51816"/>
                </a:lnTo>
                <a:lnTo>
                  <a:pt x="3238500" y="51816"/>
                </a:lnTo>
                <a:lnTo>
                  <a:pt x="3238500" y="25908"/>
                </a:lnTo>
                <a:close/>
              </a:path>
              <a:path w="4545330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4545330" h="78104">
                <a:moveTo>
                  <a:pt x="3342132" y="25908"/>
                </a:moveTo>
                <a:lnTo>
                  <a:pt x="3316224" y="25908"/>
                </a:lnTo>
                <a:lnTo>
                  <a:pt x="3316224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4545330" h="78104">
                <a:moveTo>
                  <a:pt x="3393948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8" y="51816"/>
                </a:lnTo>
                <a:lnTo>
                  <a:pt x="3393948" y="25908"/>
                </a:lnTo>
                <a:close/>
              </a:path>
              <a:path w="4545330" h="78104">
                <a:moveTo>
                  <a:pt x="3445764" y="25908"/>
                </a:moveTo>
                <a:lnTo>
                  <a:pt x="3419855" y="25908"/>
                </a:lnTo>
                <a:lnTo>
                  <a:pt x="3419855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4545330" h="78104">
                <a:moveTo>
                  <a:pt x="3497579" y="25908"/>
                </a:moveTo>
                <a:lnTo>
                  <a:pt x="3471672" y="25908"/>
                </a:lnTo>
                <a:lnTo>
                  <a:pt x="3471672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4545330" h="78104">
                <a:moveTo>
                  <a:pt x="3549396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6" y="51816"/>
                </a:lnTo>
                <a:lnTo>
                  <a:pt x="3549396" y="25908"/>
                </a:lnTo>
                <a:close/>
              </a:path>
              <a:path w="4545330" h="78104">
                <a:moveTo>
                  <a:pt x="3601212" y="25908"/>
                </a:moveTo>
                <a:lnTo>
                  <a:pt x="3575304" y="25908"/>
                </a:lnTo>
                <a:lnTo>
                  <a:pt x="3575304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4545330" h="78104">
                <a:moveTo>
                  <a:pt x="3653028" y="25908"/>
                </a:moveTo>
                <a:lnTo>
                  <a:pt x="3627120" y="25908"/>
                </a:lnTo>
                <a:lnTo>
                  <a:pt x="3627120" y="51816"/>
                </a:lnTo>
                <a:lnTo>
                  <a:pt x="3653028" y="51816"/>
                </a:lnTo>
                <a:lnTo>
                  <a:pt x="3653028" y="25908"/>
                </a:lnTo>
                <a:close/>
              </a:path>
              <a:path w="4545330" h="78104">
                <a:moveTo>
                  <a:pt x="3704844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4" y="51816"/>
                </a:lnTo>
                <a:lnTo>
                  <a:pt x="3704844" y="25908"/>
                </a:lnTo>
                <a:close/>
              </a:path>
              <a:path w="4545330" h="78104">
                <a:moveTo>
                  <a:pt x="3756660" y="25908"/>
                </a:moveTo>
                <a:lnTo>
                  <a:pt x="3730752" y="25908"/>
                </a:lnTo>
                <a:lnTo>
                  <a:pt x="3730752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4545330" h="78104">
                <a:moveTo>
                  <a:pt x="3808476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6" y="51816"/>
                </a:lnTo>
                <a:lnTo>
                  <a:pt x="3808476" y="25908"/>
                </a:lnTo>
                <a:close/>
              </a:path>
              <a:path w="4545330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4545330" h="78104">
                <a:moveTo>
                  <a:pt x="3912108" y="25908"/>
                </a:moveTo>
                <a:lnTo>
                  <a:pt x="3886200" y="25908"/>
                </a:lnTo>
                <a:lnTo>
                  <a:pt x="3886200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4545330" h="78104">
                <a:moveTo>
                  <a:pt x="3963924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4" y="51816"/>
                </a:lnTo>
                <a:lnTo>
                  <a:pt x="3963924" y="25908"/>
                </a:lnTo>
                <a:close/>
              </a:path>
              <a:path w="4545330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4545330" h="78104">
                <a:moveTo>
                  <a:pt x="4067555" y="25908"/>
                </a:moveTo>
                <a:lnTo>
                  <a:pt x="4041648" y="25908"/>
                </a:lnTo>
                <a:lnTo>
                  <a:pt x="4041648" y="51816"/>
                </a:lnTo>
                <a:lnTo>
                  <a:pt x="4067555" y="51816"/>
                </a:lnTo>
                <a:lnTo>
                  <a:pt x="4067555" y="25908"/>
                </a:lnTo>
                <a:close/>
              </a:path>
              <a:path w="4545330" h="78104">
                <a:moveTo>
                  <a:pt x="4119372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2" y="51816"/>
                </a:lnTo>
                <a:lnTo>
                  <a:pt x="4119372" y="25908"/>
                </a:lnTo>
                <a:close/>
              </a:path>
              <a:path w="4545330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4545330" h="78104">
                <a:moveTo>
                  <a:pt x="4223004" y="25908"/>
                </a:moveTo>
                <a:lnTo>
                  <a:pt x="4197096" y="25908"/>
                </a:lnTo>
                <a:lnTo>
                  <a:pt x="4197096" y="51816"/>
                </a:lnTo>
                <a:lnTo>
                  <a:pt x="4223004" y="51816"/>
                </a:lnTo>
                <a:lnTo>
                  <a:pt x="4223004" y="25908"/>
                </a:lnTo>
                <a:close/>
              </a:path>
              <a:path w="4545330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4545330" h="78104">
                <a:moveTo>
                  <a:pt x="4326636" y="25908"/>
                </a:moveTo>
                <a:lnTo>
                  <a:pt x="4300728" y="25908"/>
                </a:lnTo>
                <a:lnTo>
                  <a:pt x="4300728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4545330" h="78104">
                <a:moveTo>
                  <a:pt x="4378452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2" y="51816"/>
                </a:lnTo>
                <a:lnTo>
                  <a:pt x="4378452" y="25908"/>
                </a:lnTo>
                <a:close/>
              </a:path>
              <a:path w="4545330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4545330" h="78104">
                <a:moveTo>
                  <a:pt x="4506468" y="0"/>
                </a:moveTo>
                <a:lnTo>
                  <a:pt x="4491341" y="3053"/>
                </a:lnTo>
                <a:lnTo>
                  <a:pt x="4478988" y="11382"/>
                </a:lnTo>
                <a:lnTo>
                  <a:pt x="4470659" y="23735"/>
                </a:lnTo>
                <a:lnTo>
                  <a:pt x="4467606" y="38862"/>
                </a:lnTo>
                <a:lnTo>
                  <a:pt x="4470659" y="53988"/>
                </a:lnTo>
                <a:lnTo>
                  <a:pt x="4478988" y="66341"/>
                </a:lnTo>
                <a:lnTo>
                  <a:pt x="4491341" y="74670"/>
                </a:lnTo>
                <a:lnTo>
                  <a:pt x="4506468" y="77724"/>
                </a:lnTo>
                <a:lnTo>
                  <a:pt x="4521594" y="74670"/>
                </a:lnTo>
                <a:lnTo>
                  <a:pt x="4533947" y="66341"/>
                </a:lnTo>
                <a:lnTo>
                  <a:pt x="4542276" y="53988"/>
                </a:lnTo>
                <a:lnTo>
                  <a:pt x="4542714" y="51816"/>
                </a:lnTo>
                <a:lnTo>
                  <a:pt x="4482084" y="51816"/>
                </a:lnTo>
                <a:lnTo>
                  <a:pt x="4482084" y="25908"/>
                </a:lnTo>
                <a:lnTo>
                  <a:pt x="4542714" y="25908"/>
                </a:lnTo>
                <a:lnTo>
                  <a:pt x="4542276" y="23735"/>
                </a:lnTo>
                <a:lnTo>
                  <a:pt x="4533947" y="11382"/>
                </a:lnTo>
                <a:lnTo>
                  <a:pt x="4521594" y="3053"/>
                </a:lnTo>
                <a:lnTo>
                  <a:pt x="4506468" y="0"/>
                </a:lnTo>
                <a:close/>
              </a:path>
              <a:path w="4545330" h="78104">
                <a:moveTo>
                  <a:pt x="4470221" y="25908"/>
                </a:moveTo>
                <a:lnTo>
                  <a:pt x="4456176" y="25908"/>
                </a:lnTo>
                <a:lnTo>
                  <a:pt x="4456176" y="51816"/>
                </a:lnTo>
                <a:lnTo>
                  <a:pt x="4470221" y="51816"/>
                </a:lnTo>
                <a:lnTo>
                  <a:pt x="4467606" y="38862"/>
                </a:lnTo>
                <a:lnTo>
                  <a:pt x="4470221" y="25908"/>
                </a:lnTo>
                <a:close/>
              </a:path>
              <a:path w="4545330" h="78104">
                <a:moveTo>
                  <a:pt x="4542714" y="25908"/>
                </a:moveTo>
                <a:lnTo>
                  <a:pt x="4482084" y="25908"/>
                </a:lnTo>
                <a:lnTo>
                  <a:pt x="4482084" y="51816"/>
                </a:lnTo>
                <a:lnTo>
                  <a:pt x="4542714" y="51816"/>
                </a:lnTo>
                <a:lnTo>
                  <a:pt x="4545330" y="38862"/>
                </a:lnTo>
                <a:lnTo>
                  <a:pt x="4542714" y="25908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68498" y="1330578"/>
            <a:ext cx="3334385" cy="408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515" lvl="1" indent="-508000">
              <a:lnSpc>
                <a:spcPct val="100000"/>
              </a:lnSpc>
              <a:spcBef>
                <a:spcPts val="100"/>
              </a:spcBef>
              <a:buFont typeface="Arial"/>
              <a:buAutoNum type="arabicPeriod"/>
              <a:tabLst>
                <a:tab pos="565150" algn="l"/>
              </a:tabLst>
            </a:pPr>
            <a:r>
              <a:rPr sz="2400" b="1" spc="10" dirty="0">
                <a:latin typeface="微软雅黑"/>
                <a:cs typeface="微软雅黑"/>
              </a:rPr>
              <a:t>图的定义和基本术语</a:t>
            </a:r>
            <a:endParaRPr sz="2400">
              <a:latin typeface="微软雅黑"/>
              <a:cs typeface="微软雅黑"/>
            </a:endParaRPr>
          </a:p>
          <a:p>
            <a:pPr marL="520065" lvl="1" indent="-508000">
              <a:lnSpc>
                <a:spcPct val="100000"/>
              </a:lnSpc>
              <a:spcBef>
                <a:spcPts val="1730"/>
              </a:spcBef>
              <a:buFont typeface="Arial"/>
              <a:buAutoNum type="arabicPeriod"/>
              <a:tabLst>
                <a:tab pos="520700" algn="l"/>
              </a:tabLst>
            </a:pPr>
            <a:r>
              <a:rPr sz="2400" b="1" spc="5" dirty="0">
                <a:latin typeface="微软雅黑"/>
                <a:cs typeface="微软雅黑"/>
              </a:rPr>
              <a:t>案例引入</a:t>
            </a:r>
            <a:endParaRPr sz="2400">
              <a:latin typeface="微软雅黑"/>
              <a:cs typeface="微软雅黑"/>
            </a:endParaRPr>
          </a:p>
          <a:p>
            <a:pPr marL="543560" lvl="1" indent="-508000">
              <a:lnSpc>
                <a:spcPct val="100000"/>
              </a:lnSpc>
              <a:spcBef>
                <a:spcPts val="1600"/>
              </a:spcBef>
              <a:buFont typeface="Arial"/>
              <a:buAutoNum type="arabicPeriod"/>
              <a:tabLst>
                <a:tab pos="544195" algn="l"/>
              </a:tabLst>
            </a:pPr>
            <a:r>
              <a:rPr sz="2400" b="1" spc="10" dirty="0">
                <a:latin typeface="微软雅黑"/>
                <a:cs typeface="微软雅黑"/>
              </a:rPr>
              <a:t>图的类型定义</a:t>
            </a:r>
            <a:endParaRPr sz="2400">
              <a:latin typeface="微软雅黑"/>
              <a:cs typeface="微软雅黑"/>
            </a:endParaRPr>
          </a:p>
          <a:p>
            <a:pPr marL="564515" lvl="1" indent="-508000">
              <a:lnSpc>
                <a:spcPct val="100000"/>
              </a:lnSpc>
              <a:spcBef>
                <a:spcPts val="1955"/>
              </a:spcBef>
              <a:buFont typeface="Arial"/>
              <a:buAutoNum type="arabicPeriod"/>
              <a:tabLst>
                <a:tab pos="565150" algn="l"/>
              </a:tabLst>
            </a:pPr>
            <a:r>
              <a:rPr sz="2400" b="1" spc="5" dirty="0">
                <a:latin typeface="微软雅黑"/>
                <a:cs typeface="微软雅黑"/>
              </a:rPr>
              <a:t>图的存储结构</a:t>
            </a:r>
            <a:endParaRPr sz="2400">
              <a:latin typeface="微软雅黑"/>
              <a:cs typeface="微软雅黑"/>
            </a:endParaRPr>
          </a:p>
          <a:p>
            <a:pPr marL="564515" lvl="1" indent="-508000">
              <a:lnSpc>
                <a:spcPct val="100000"/>
              </a:lnSpc>
              <a:spcBef>
                <a:spcPts val="2210"/>
              </a:spcBef>
              <a:buFont typeface="Arial"/>
              <a:buAutoNum type="arabicPeriod"/>
              <a:tabLst>
                <a:tab pos="565150" algn="l"/>
              </a:tabLst>
            </a:pPr>
            <a:r>
              <a:rPr sz="2400" b="1" spc="10" dirty="0">
                <a:latin typeface="微软雅黑"/>
                <a:cs typeface="微软雅黑"/>
              </a:rPr>
              <a:t>图的遍历</a:t>
            </a:r>
            <a:endParaRPr sz="2400">
              <a:latin typeface="微软雅黑"/>
              <a:cs typeface="微软雅黑"/>
            </a:endParaRPr>
          </a:p>
          <a:p>
            <a:pPr marL="564515" lvl="1" indent="-508000">
              <a:lnSpc>
                <a:spcPct val="100000"/>
              </a:lnSpc>
              <a:spcBef>
                <a:spcPts val="1995"/>
              </a:spcBef>
              <a:buFont typeface="Arial"/>
              <a:buAutoNum type="arabicPeriod"/>
              <a:tabLst>
                <a:tab pos="565150" algn="l"/>
              </a:tabLst>
            </a:pPr>
            <a:r>
              <a:rPr sz="2400" b="1" spc="10" dirty="0">
                <a:latin typeface="微软雅黑"/>
                <a:cs typeface="微软雅黑"/>
              </a:rPr>
              <a:t>图的应用</a:t>
            </a:r>
            <a:endParaRPr sz="2400">
              <a:latin typeface="微软雅黑"/>
              <a:cs typeface="微软雅黑"/>
            </a:endParaRPr>
          </a:p>
          <a:p>
            <a:pPr marL="627380" lvl="1" indent="-593090">
              <a:lnSpc>
                <a:spcPct val="100000"/>
              </a:lnSpc>
              <a:spcBef>
                <a:spcPts val="2310"/>
              </a:spcBef>
              <a:buFont typeface="Arial"/>
              <a:buAutoNum type="arabicPeriod"/>
              <a:tabLst>
                <a:tab pos="627380" algn="l"/>
                <a:tab pos="628015" algn="l"/>
              </a:tabLst>
            </a:pPr>
            <a:r>
              <a:rPr sz="2400" b="1" spc="10" dirty="0">
                <a:latin typeface="微软雅黑"/>
                <a:cs typeface="微软雅黑"/>
              </a:rPr>
              <a:t>案例分析与实现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13204" y="5296153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5">
                <a:moveTo>
                  <a:pt x="129159" y="0"/>
                </a:moveTo>
                <a:lnTo>
                  <a:pt x="0" y="129159"/>
                </a:lnTo>
                <a:lnTo>
                  <a:pt x="129159" y="258191"/>
                </a:lnTo>
                <a:lnTo>
                  <a:pt x="12915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2363" y="5296153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39" h="258445">
                <a:moveTo>
                  <a:pt x="0" y="0"/>
                </a:moveTo>
                <a:lnTo>
                  <a:pt x="0" y="258191"/>
                </a:lnTo>
                <a:lnTo>
                  <a:pt x="129031" y="12915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8347" y="5417820"/>
            <a:ext cx="4504690" cy="83820"/>
          </a:xfrm>
          <a:custGeom>
            <a:avLst/>
            <a:gdLst/>
            <a:ahLst/>
            <a:cxnLst/>
            <a:rect l="l" t="t" r="r" b="b"/>
            <a:pathLst>
              <a:path w="4504690" h="83820">
                <a:moveTo>
                  <a:pt x="25908" y="57784"/>
                </a:moveTo>
                <a:lnTo>
                  <a:pt x="0" y="57911"/>
                </a:lnTo>
                <a:lnTo>
                  <a:pt x="254" y="83819"/>
                </a:lnTo>
                <a:lnTo>
                  <a:pt x="26162" y="83692"/>
                </a:lnTo>
                <a:lnTo>
                  <a:pt x="25908" y="57784"/>
                </a:lnTo>
                <a:close/>
              </a:path>
              <a:path w="4504690" h="83820">
                <a:moveTo>
                  <a:pt x="77724" y="57403"/>
                </a:moveTo>
                <a:lnTo>
                  <a:pt x="51816" y="57530"/>
                </a:lnTo>
                <a:lnTo>
                  <a:pt x="52070" y="83438"/>
                </a:lnTo>
                <a:lnTo>
                  <a:pt x="77978" y="83311"/>
                </a:lnTo>
                <a:lnTo>
                  <a:pt x="77724" y="57403"/>
                </a:lnTo>
                <a:close/>
              </a:path>
              <a:path w="4504690" h="83820">
                <a:moveTo>
                  <a:pt x="129540" y="57022"/>
                </a:moveTo>
                <a:lnTo>
                  <a:pt x="103632" y="57149"/>
                </a:lnTo>
                <a:lnTo>
                  <a:pt x="103886" y="83057"/>
                </a:lnTo>
                <a:lnTo>
                  <a:pt x="129794" y="82930"/>
                </a:lnTo>
                <a:lnTo>
                  <a:pt x="129540" y="57022"/>
                </a:lnTo>
                <a:close/>
              </a:path>
              <a:path w="4504690" h="83820">
                <a:moveTo>
                  <a:pt x="181356" y="56641"/>
                </a:moveTo>
                <a:lnTo>
                  <a:pt x="155448" y="56768"/>
                </a:lnTo>
                <a:lnTo>
                  <a:pt x="155702" y="82676"/>
                </a:lnTo>
                <a:lnTo>
                  <a:pt x="181610" y="82549"/>
                </a:lnTo>
                <a:lnTo>
                  <a:pt x="181356" y="56641"/>
                </a:lnTo>
                <a:close/>
              </a:path>
              <a:path w="4504690" h="83820">
                <a:moveTo>
                  <a:pt x="233172" y="56260"/>
                </a:moveTo>
                <a:lnTo>
                  <a:pt x="207264" y="56387"/>
                </a:lnTo>
                <a:lnTo>
                  <a:pt x="207518" y="82295"/>
                </a:lnTo>
                <a:lnTo>
                  <a:pt x="233426" y="82168"/>
                </a:lnTo>
                <a:lnTo>
                  <a:pt x="233172" y="56260"/>
                </a:lnTo>
                <a:close/>
              </a:path>
              <a:path w="4504690" h="83820">
                <a:moveTo>
                  <a:pt x="284988" y="55879"/>
                </a:moveTo>
                <a:lnTo>
                  <a:pt x="259080" y="56006"/>
                </a:lnTo>
                <a:lnTo>
                  <a:pt x="259334" y="81914"/>
                </a:lnTo>
                <a:lnTo>
                  <a:pt x="285242" y="81787"/>
                </a:lnTo>
                <a:lnTo>
                  <a:pt x="284988" y="55879"/>
                </a:lnTo>
                <a:close/>
              </a:path>
              <a:path w="4504690" h="83820">
                <a:moveTo>
                  <a:pt x="336804" y="55498"/>
                </a:moveTo>
                <a:lnTo>
                  <a:pt x="310896" y="55625"/>
                </a:lnTo>
                <a:lnTo>
                  <a:pt x="311150" y="81533"/>
                </a:lnTo>
                <a:lnTo>
                  <a:pt x="337058" y="81406"/>
                </a:lnTo>
                <a:lnTo>
                  <a:pt x="336804" y="55498"/>
                </a:lnTo>
                <a:close/>
              </a:path>
              <a:path w="4504690" h="83820">
                <a:moveTo>
                  <a:pt x="388620" y="55117"/>
                </a:moveTo>
                <a:lnTo>
                  <a:pt x="362712" y="55371"/>
                </a:lnTo>
                <a:lnTo>
                  <a:pt x="362966" y="81279"/>
                </a:lnTo>
                <a:lnTo>
                  <a:pt x="388874" y="81025"/>
                </a:lnTo>
                <a:lnTo>
                  <a:pt x="388620" y="55117"/>
                </a:lnTo>
                <a:close/>
              </a:path>
              <a:path w="4504690" h="83820">
                <a:moveTo>
                  <a:pt x="440436" y="54736"/>
                </a:moveTo>
                <a:lnTo>
                  <a:pt x="414528" y="54990"/>
                </a:lnTo>
                <a:lnTo>
                  <a:pt x="414782" y="80898"/>
                </a:lnTo>
                <a:lnTo>
                  <a:pt x="440690" y="80644"/>
                </a:lnTo>
                <a:lnTo>
                  <a:pt x="440436" y="54736"/>
                </a:lnTo>
                <a:close/>
              </a:path>
              <a:path w="4504690" h="83820">
                <a:moveTo>
                  <a:pt x="492252" y="54355"/>
                </a:moveTo>
                <a:lnTo>
                  <a:pt x="466344" y="54609"/>
                </a:lnTo>
                <a:lnTo>
                  <a:pt x="466598" y="80517"/>
                </a:lnTo>
                <a:lnTo>
                  <a:pt x="492506" y="80263"/>
                </a:lnTo>
                <a:lnTo>
                  <a:pt x="492252" y="54355"/>
                </a:lnTo>
                <a:close/>
              </a:path>
              <a:path w="4504690" h="83820">
                <a:moveTo>
                  <a:pt x="544068" y="53974"/>
                </a:moveTo>
                <a:lnTo>
                  <a:pt x="518160" y="54228"/>
                </a:lnTo>
                <a:lnTo>
                  <a:pt x="518414" y="80136"/>
                </a:lnTo>
                <a:lnTo>
                  <a:pt x="544322" y="79882"/>
                </a:lnTo>
                <a:lnTo>
                  <a:pt x="544068" y="53974"/>
                </a:lnTo>
                <a:close/>
              </a:path>
              <a:path w="4504690" h="83820">
                <a:moveTo>
                  <a:pt x="595884" y="53593"/>
                </a:moveTo>
                <a:lnTo>
                  <a:pt x="569976" y="53847"/>
                </a:lnTo>
                <a:lnTo>
                  <a:pt x="570230" y="79755"/>
                </a:lnTo>
                <a:lnTo>
                  <a:pt x="596138" y="79501"/>
                </a:lnTo>
                <a:lnTo>
                  <a:pt x="595884" y="53593"/>
                </a:lnTo>
                <a:close/>
              </a:path>
              <a:path w="4504690" h="83820">
                <a:moveTo>
                  <a:pt x="647700" y="53212"/>
                </a:moveTo>
                <a:lnTo>
                  <a:pt x="621792" y="53466"/>
                </a:lnTo>
                <a:lnTo>
                  <a:pt x="622046" y="79374"/>
                </a:lnTo>
                <a:lnTo>
                  <a:pt x="647954" y="79120"/>
                </a:lnTo>
                <a:lnTo>
                  <a:pt x="647700" y="53212"/>
                </a:lnTo>
                <a:close/>
              </a:path>
              <a:path w="4504690" h="83820">
                <a:moveTo>
                  <a:pt x="699516" y="52958"/>
                </a:moveTo>
                <a:lnTo>
                  <a:pt x="673608" y="53085"/>
                </a:lnTo>
                <a:lnTo>
                  <a:pt x="673862" y="78993"/>
                </a:lnTo>
                <a:lnTo>
                  <a:pt x="699770" y="78866"/>
                </a:lnTo>
                <a:lnTo>
                  <a:pt x="699516" y="52958"/>
                </a:lnTo>
                <a:close/>
              </a:path>
              <a:path w="4504690" h="83820">
                <a:moveTo>
                  <a:pt x="751332" y="52577"/>
                </a:moveTo>
                <a:lnTo>
                  <a:pt x="725424" y="52704"/>
                </a:lnTo>
                <a:lnTo>
                  <a:pt x="725678" y="78612"/>
                </a:lnTo>
                <a:lnTo>
                  <a:pt x="751586" y="78485"/>
                </a:lnTo>
                <a:lnTo>
                  <a:pt x="751332" y="52577"/>
                </a:lnTo>
                <a:close/>
              </a:path>
              <a:path w="4504690" h="83820">
                <a:moveTo>
                  <a:pt x="803148" y="52196"/>
                </a:moveTo>
                <a:lnTo>
                  <a:pt x="777240" y="52323"/>
                </a:lnTo>
                <a:lnTo>
                  <a:pt x="777494" y="78231"/>
                </a:lnTo>
                <a:lnTo>
                  <a:pt x="803402" y="78104"/>
                </a:lnTo>
                <a:lnTo>
                  <a:pt x="803148" y="52196"/>
                </a:lnTo>
                <a:close/>
              </a:path>
              <a:path w="4504690" h="83820">
                <a:moveTo>
                  <a:pt x="854964" y="51815"/>
                </a:moveTo>
                <a:lnTo>
                  <a:pt x="829056" y="51942"/>
                </a:lnTo>
                <a:lnTo>
                  <a:pt x="829310" y="77850"/>
                </a:lnTo>
                <a:lnTo>
                  <a:pt x="855218" y="77723"/>
                </a:lnTo>
                <a:lnTo>
                  <a:pt x="854964" y="51815"/>
                </a:lnTo>
                <a:close/>
              </a:path>
              <a:path w="4504690" h="83820">
                <a:moveTo>
                  <a:pt x="906780" y="51434"/>
                </a:moveTo>
                <a:lnTo>
                  <a:pt x="880872" y="51561"/>
                </a:lnTo>
                <a:lnTo>
                  <a:pt x="881126" y="77469"/>
                </a:lnTo>
                <a:lnTo>
                  <a:pt x="907034" y="77342"/>
                </a:lnTo>
                <a:lnTo>
                  <a:pt x="906780" y="51434"/>
                </a:lnTo>
                <a:close/>
              </a:path>
              <a:path w="4504690" h="83820">
                <a:moveTo>
                  <a:pt x="958596" y="51053"/>
                </a:moveTo>
                <a:lnTo>
                  <a:pt x="932688" y="51180"/>
                </a:lnTo>
                <a:lnTo>
                  <a:pt x="932942" y="77088"/>
                </a:lnTo>
                <a:lnTo>
                  <a:pt x="958850" y="76961"/>
                </a:lnTo>
                <a:lnTo>
                  <a:pt x="958596" y="51053"/>
                </a:lnTo>
                <a:close/>
              </a:path>
              <a:path w="4504690" h="83820">
                <a:moveTo>
                  <a:pt x="1010412" y="50672"/>
                </a:moveTo>
                <a:lnTo>
                  <a:pt x="984504" y="50799"/>
                </a:lnTo>
                <a:lnTo>
                  <a:pt x="984758" y="76707"/>
                </a:lnTo>
                <a:lnTo>
                  <a:pt x="1010666" y="76580"/>
                </a:lnTo>
                <a:lnTo>
                  <a:pt x="1010412" y="50672"/>
                </a:lnTo>
                <a:close/>
              </a:path>
              <a:path w="4504690" h="83820">
                <a:moveTo>
                  <a:pt x="1062228" y="50291"/>
                </a:moveTo>
                <a:lnTo>
                  <a:pt x="1036320" y="50545"/>
                </a:lnTo>
                <a:lnTo>
                  <a:pt x="1036574" y="76453"/>
                </a:lnTo>
                <a:lnTo>
                  <a:pt x="1062355" y="76199"/>
                </a:lnTo>
                <a:lnTo>
                  <a:pt x="1062228" y="50291"/>
                </a:lnTo>
                <a:close/>
              </a:path>
              <a:path w="4504690" h="83820">
                <a:moveTo>
                  <a:pt x="1114044" y="49910"/>
                </a:moveTo>
                <a:lnTo>
                  <a:pt x="1088136" y="50164"/>
                </a:lnTo>
                <a:lnTo>
                  <a:pt x="1088263" y="76072"/>
                </a:lnTo>
                <a:lnTo>
                  <a:pt x="1114171" y="75818"/>
                </a:lnTo>
                <a:lnTo>
                  <a:pt x="1114044" y="49910"/>
                </a:lnTo>
                <a:close/>
              </a:path>
              <a:path w="4504690" h="83820">
                <a:moveTo>
                  <a:pt x="1165860" y="49529"/>
                </a:moveTo>
                <a:lnTo>
                  <a:pt x="1139952" y="49783"/>
                </a:lnTo>
                <a:lnTo>
                  <a:pt x="1140079" y="75691"/>
                </a:lnTo>
                <a:lnTo>
                  <a:pt x="1165987" y="75437"/>
                </a:lnTo>
                <a:lnTo>
                  <a:pt x="1165860" y="49529"/>
                </a:lnTo>
                <a:close/>
              </a:path>
              <a:path w="4504690" h="83820">
                <a:moveTo>
                  <a:pt x="1217676" y="49148"/>
                </a:moveTo>
                <a:lnTo>
                  <a:pt x="1191768" y="49402"/>
                </a:lnTo>
                <a:lnTo>
                  <a:pt x="1191895" y="75310"/>
                </a:lnTo>
                <a:lnTo>
                  <a:pt x="1217803" y="75056"/>
                </a:lnTo>
                <a:lnTo>
                  <a:pt x="1217676" y="49148"/>
                </a:lnTo>
                <a:close/>
              </a:path>
              <a:path w="4504690" h="83820">
                <a:moveTo>
                  <a:pt x="1269492" y="48767"/>
                </a:moveTo>
                <a:lnTo>
                  <a:pt x="1243584" y="49021"/>
                </a:lnTo>
                <a:lnTo>
                  <a:pt x="1243711" y="74929"/>
                </a:lnTo>
                <a:lnTo>
                  <a:pt x="1269619" y="74675"/>
                </a:lnTo>
                <a:lnTo>
                  <a:pt x="1269492" y="48767"/>
                </a:lnTo>
                <a:close/>
              </a:path>
              <a:path w="4504690" h="83820">
                <a:moveTo>
                  <a:pt x="1321308" y="48386"/>
                </a:moveTo>
                <a:lnTo>
                  <a:pt x="1295400" y="48640"/>
                </a:lnTo>
                <a:lnTo>
                  <a:pt x="1295527" y="74548"/>
                </a:lnTo>
                <a:lnTo>
                  <a:pt x="1321435" y="74294"/>
                </a:lnTo>
                <a:lnTo>
                  <a:pt x="1321308" y="48386"/>
                </a:lnTo>
                <a:close/>
              </a:path>
              <a:path w="4504690" h="83820">
                <a:moveTo>
                  <a:pt x="1373124" y="48132"/>
                </a:moveTo>
                <a:lnTo>
                  <a:pt x="1347216" y="48259"/>
                </a:lnTo>
                <a:lnTo>
                  <a:pt x="1347343" y="74167"/>
                </a:lnTo>
                <a:lnTo>
                  <a:pt x="1373251" y="74040"/>
                </a:lnTo>
                <a:lnTo>
                  <a:pt x="1373124" y="48132"/>
                </a:lnTo>
                <a:close/>
              </a:path>
              <a:path w="4504690" h="83820">
                <a:moveTo>
                  <a:pt x="1424940" y="47751"/>
                </a:moveTo>
                <a:lnTo>
                  <a:pt x="1399032" y="47878"/>
                </a:lnTo>
                <a:lnTo>
                  <a:pt x="1399159" y="73786"/>
                </a:lnTo>
                <a:lnTo>
                  <a:pt x="1425067" y="73659"/>
                </a:lnTo>
                <a:lnTo>
                  <a:pt x="1424940" y="47751"/>
                </a:lnTo>
                <a:close/>
              </a:path>
              <a:path w="4504690" h="83820">
                <a:moveTo>
                  <a:pt x="1476756" y="47370"/>
                </a:moveTo>
                <a:lnTo>
                  <a:pt x="1450848" y="47497"/>
                </a:lnTo>
                <a:lnTo>
                  <a:pt x="1450975" y="73405"/>
                </a:lnTo>
                <a:lnTo>
                  <a:pt x="1476883" y="73278"/>
                </a:lnTo>
                <a:lnTo>
                  <a:pt x="1476756" y="47370"/>
                </a:lnTo>
                <a:close/>
              </a:path>
              <a:path w="4504690" h="83820">
                <a:moveTo>
                  <a:pt x="1528572" y="46989"/>
                </a:moveTo>
                <a:lnTo>
                  <a:pt x="1502664" y="47116"/>
                </a:lnTo>
                <a:lnTo>
                  <a:pt x="1502791" y="73024"/>
                </a:lnTo>
                <a:lnTo>
                  <a:pt x="1528699" y="72897"/>
                </a:lnTo>
                <a:lnTo>
                  <a:pt x="1528572" y="46989"/>
                </a:lnTo>
                <a:close/>
              </a:path>
              <a:path w="4504690" h="83820">
                <a:moveTo>
                  <a:pt x="1580388" y="46608"/>
                </a:moveTo>
                <a:lnTo>
                  <a:pt x="1554480" y="46735"/>
                </a:lnTo>
                <a:lnTo>
                  <a:pt x="1554607" y="72643"/>
                </a:lnTo>
                <a:lnTo>
                  <a:pt x="1580515" y="72516"/>
                </a:lnTo>
                <a:lnTo>
                  <a:pt x="1580388" y="46608"/>
                </a:lnTo>
                <a:close/>
              </a:path>
              <a:path w="4504690" h="83820">
                <a:moveTo>
                  <a:pt x="1632204" y="46227"/>
                </a:moveTo>
                <a:lnTo>
                  <a:pt x="1606296" y="46354"/>
                </a:lnTo>
                <a:lnTo>
                  <a:pt x="1606423" y="72262"/>
                </a:lnTo>
                <a:lnTo>
                  <a:pt x="1632331" y="72135"/>
                </a:lnTo>
                <a:lnTo>
                  <a:pt x="1632204" y="46227"/>
                </a:lnTo>
                <a:close/>
              </a:path>
              <a:path w="4504690" h="83820">
                <a:moveTo>
                  <a:pt x="1684020" y="45846"/>
                </a:moveTo>
                <a:lnTo>
                  <a:pt x="1658112" y="45973"/>
                </a:lnTo>
                <a:lnTo>
                  <a:pt x="1658239" y="71881"/>
                </a:lnTo>
                <a:lnTo>
                  <a:pt x="1684147" y="71754"/>
                </a:lnTo>
                <a:lnTo>
                  <a:pt x="1684020" y="45846"/>
                </a:lnTo>
                <a:close/>
              </a:path>
              <a:path w="4504690" h="83820">
                <a:moveTo>
                  <a:pt x="1735836" y="45465"/>
                </a:moveTo>
                <a:lnTo>
                  <a:pt x="1709928" y="45719"/>
                </a:lnTo>
                <a:lnTo>
                  <a:pt x="1710055" y="71627"/>
                </a:lnTo>
                <a:lnTo>
                  <a:pt x="1735963" y="71373"/>
                </a:lnTo>
                <a:lnTo>
                  <a:pt x="1735836" y="45465"/>
                </a:lnTo>
                <a:close/>
              </a:path>
              <a:path w="4504690" h="83820">
                <a:moveTo>
                  <a:pt x="1787652" y="45084"/>
                </a:moveTo>
                <a:lnTo>
                  <a:pt x="1761744" y="45338"/>
                </a:lnTo>
                <a:lnTo>
                  <a:pt x="1761871" y="71246"/>
                </a:lnTo>
                <a:lnTo>
                  <a:pt x="1787779" y="70992"/>
                </a:lnTo>
                <a:lnTo>
                  <a:pt x="1787652" y="45084"/>
                </a:lnTo>
                <a:close/>
              </a:path>
              <a:path w="4504690" h="83820">
                <a:moveTo>
                  <a:pt x="1839468" y="44703"/>
                </a:moveTo>
                <a:lnTo>
                  <a:pt x="1813560" y="44957"/>
                </a:lnTo>
                <a:lnTo>
                  <a:pt x="1813687" y="70865"/>
                </a:lnTo>
                <a:lnTo>
                  <a:pt x="1839595" y="70611"/>
                </a:lnTo>
                <a:lnTo>
                  <a:pt x="1839468" y="44703"/>
                </a:lnTo>
                <a:close/>
              </a:path>
              <a:path w="4504690" h="83820">
                <a:moveTo>
                  <a:pt x="1891284" y="44322"/>
                </a:moveTo>
                <a:lnTo>
                  <a:pt x="1865376" y="44576"/>
                </a:lnTo>
                <a:lnTo>
                  <a:pt x="1865503" y="70484"/>
                </a:lnTo>
                <a:lnTo>
                  <a:pt x="1891411" y="70230"/>
                </a:lnTo>
                <a:lnTo>
                  <a:pt x="1891284" y="44322"/>
                </a:lnTo>
                <a:close/>
              </a:path>
              <a:path w="4504690" h="83820">
                <a:moveTo>
                  <a:pt x="1943100" y="43941"/>
                </a:moveTo>
                <a:lnTo>
                  <a:pt x="1917192" y="44195"/>
                </a:lnTo>
                <a:lnTo>
                  <a:pt x="1917319" y="70103"/>
                </a:lnTo>
                <a:lnTo>
                  <a:pt x="1943227" y="69849"/>
                </a:lnTo>
                <a:lnTo>
                  <a:pt x="1943100" y="43941"/>
                </a:lnTo>
                <a:close/>
              </a:path>
              <a:path w="4504690" h="83820">
                <a:moveTo>
                  <a:pt x="1994916" y="43560"/>
                </a:moveTo>
                <a:lnTo>
                  <a:pt x="1969008" y="43814"/>
                </a:lnTo>
                <a:lnTo>
                  <a:pt x="1969135" y="69722"/>
                </a:lnTo>
                <a:lnTo>
                  <a:pt x="1995043" y="69468"/>
                </a:lnTo>
                <a:lnTo>
                  <a:pt x="1994916" y="43560"/>
                </a:lnTo>
                <a:close/>
              </a:path>
              <a:path w="4504690" h="83820">
                <a:moveTo>
                  <a:pt x="2046732" y="43306"/>
                </a:moveTo>
                <a:lnTo>
                  <a:pt x="2020824" y="43433"/>
                </a:lnTo>
                <a:lnTo>
                  <a:pt x="2020951" y="69341"/>
                </a:lnTo>
                <a:lnTo>
                  <a:pt x="2046859" y="69214"/>
                </a:lnTo>
                <a:lnTo>
                  <a:pt x="2046732" y="43306"/>
                </a:lnTo>
                <a:close/>
              </a:path>
              <a:path w="4504690" h="83820">
                <a:moveTo>
                  <a:pt x="2098548" y="42925"/>
                </a:moveTo>
                <a:lnTo>
                  <a:pt x="2072640" y="43052"/>
                </a:lnTo>
                <a:lnTo>
                  <a:pt x="2072767" y="68960"/>
                </a:lnTo>
                <a:lnTo>
                  <a:pt x="2098675" y="68833"/>
                </a:lnTo>
                <a:lnTo>
                  <a:pt x="2098548" y="42925"/>
                </a:lnTo>
                <a:close/>
              </a:path>
              <a:path w="4504690" h="83820">
                <a:moveTo>
                  <a:pt x="2150364" y="42544"/>
                </a:moveTo>
                <a:lnTo>
                  <a:pt x="2124456" y="42671"/>
                </a:lnTo>
                <a:lnTo>
                  <a:pt x="2124583" y="68579"/>
                </a:lnTo>
                <a:lnTo>
                  <a:pt x="2150491" y="68452"/>
                </a:lnTo>
                <a:lnTo>
                  <a:pt x="2150364" y="42544"/>
                </a:lnTo>
                <a:close/>
              </a:path>
              <a:path w="4504690" h="83820">
                <a:moveTo>
                  <a:pt x="2202180" y="42163"/>
                </a:moveTo>
                <a:lnTo>
                  <a:pt x="2176272" y="42290"/>
                </a:lnTo>
                <a:lnTo>
                  <a:pt x="2176399" y="68198"/>
                </a:lnTo>
                <a:lnTo>
                  <a:pt x="2202307" y="68071"/>
                </a:lnTo>
                <a:lnTo>
                  <a:pt x="2202180" y="42163"/>
                </a:lnTo>
                <a:close/>
              </a:path>
              <a:path w="4504690" h="83820">
                <a:moveTo>
                  <a:pt x="2253996" y="41782"/>
                </a:moveTo>
                <a:lnTo>
                  <a:pt x="2228088" y="41909"/>
                </a:lnTo>
                <a:lnTo>
                  <a:pt x="2228215" y="67817"/>
                </a:lnTo>
                <a:lnTo>
                  <a:pt x="2254123" y="67690"/>
                </a:lnTo>
                <a:lnTo>
                  <a:pt x="2253996" y="41782"/>
                </a:lnTo>
                <a:close/>
              </a:path>
              <a:path w="4504690" h="83820">
                <a:moveTo>
                  <a:pt x="2305812" y="41401"/>
                </a:moveTo>
                <a:lnTo>
                  <a:pt x="2279904" y="41528"/>
                </a:lnTo>
                <a:lnTo>
                  <a:pt x="2280031" y="67436"/>
                </a:lnTo>
                <a:lnTo>
                  <a:pt x="2305939" y="67309"/>
                </a:lnTo>
                <a:lnTo>
                  <a:pt x="2305812" y="41401"/>
                </a:lnTo>
                <a:close/>
              </a:path>
              <a:path w="4504690" h="83820">
                <a:moveTo>
                  <a:pt x="2357628" y="41020"/>
                </a:moveTo>
                <a:lnTo>
                  <a:pt x="2331720" y="41147"/>
                </a:lnTo>
                <a:lnTo>
                  <a:pt x="2331847" y="67055"/>
                </a:lnTo>
                <a:lnTo>
                  <a:pt x="2357755" y="66928"/>
                </a:lnTo>
                <a:lnTo>
                  <a:pt x="2357628" y="41020"/>
                </a:lnTo>
                <a:close/>
              </a:path>
              <a:path w="4504690" h="83820">
                <a:moveTo>
                  <a:pt x="2409444" y="40639"/>
                </a:moveTo>
                <a:lnTo>
                  <a:pt x="2383536" y="40893"/>
                </a:lnTo>
                <a:lnTo>
                  <a:pt x="2383663" y="66801"/>
                </a:lnTo>
                <a:lnTo>
                  <a:pt x="2409571" y="66547"/>
                </a:lnTo>
                <a:lnTo>
                  <a:pt x="2409444" y="40639"/>
                </a:lnTo>
                <a:close/>
              </a:path>
              <a:path w="4504690" h="83820">
                <a:moveTo>
                  <a:pt x="2461260" y="40258"/>
                </a:moveTo>
                <a:lnTo>
                  <a:pt x="2435352" y="40512"/>
                </a:lnTo>
                <a:lnTo>
                  <a:pt x="2435479" y="66420"/>
                </a:lnTo>
                <a:lnTo>
                  <a:pt x="2461387" y="66166"/>
                </a:lnTo>
                <a:lnTo>
                  <a:pt x="2461260" y="40258"/>
                </a:lnTo>
                <a:close/>
              </a:path>
              <a:path w="4504690" h="83820">
                <a:moveTo>
                  <a:pt x="2513076" y="39877"/>
                </a:moveTo>
                <a:lnTo>
                  <a:pt x="2487168" y="40131"/>
                </a:lnTo>
                <a:lnTo>
                  <a:pt x="2487295" y="66039"/>
                </a:lnTo>
                <a:lnTo>
                  <a:pt x="2513203" y="65785"/>
                </a:lnTo>
                <a:lnTo>
                  <a:pt x="2513076" y="39877"/>
                </a:lnTo>
                <a:close/>
              </a:path>
              <a:path w="4504690" h="83820">
                <a:moveTo>
                  <a:pt x="2564892" y="39496"/>
                </a:moveTo>
                <a:lnTo>
                  <a:pt x="2538984" y="39750"/>
                </a:lnTo>
                <a:lnTo>
                  <a:pt x="2539111" y="65658"/>
                </a:lnTo>
                <a:lnTo>
                  <a:pt x="2565019" y="65404"/>
                </a:lnTo>
                <a:lnTo>
                  <a:pt x="2564892" y="39496"/>
                </a:lnTo>
                <a:close/>
              </a:path>
              <a:path w="4504690" h="83820">
                <a:moveTo>
                  <a:pt x="2616708" y="39115"/>
                </a:moveTo>
                <a:lnTo>
                  <a:pt x="2590800" y="39369"/>
                </a:lnTo>
                <a:lnTo>
                  <a:pt x="2590927" y="65277"/>
                </a:lnTo>
                <a:lnTo>
                  <a:pt x="2616835" y="65023"/>
                </a:lnTo>
                <a:lnTo>
                  <a:pt x="2616708" y="39115"/>
                </a:lnTo>
                <a:close/>
              </a:path>
              <a:path w="4504690" h="83820">
                <a:moveTo>
                  <a:pt x="2668524" y="38734"/>
                </a:moveTo>
                <a:lnTo>
                  <a:pt x="2642616" y="38988"/>
                </a:lnTo>
                <a:lnTo>
                  <a:pt x="2642743" y="64896"/>
                </a:lnTo>
                <a:lnTo>
                  <a:pt x="2668651" y="64642"/>
                </a:lnTo>
                <a:lnTo>
                  <a:pt x="2668524" y="38734"/>
                </a:lnTo>
                <a:close/>
              </a:path>
              <a:path w="4504690" h="83820">
                <a:moveTo>
                  <a:pt x="2720340" y="38480"/>
                </a:moveTo>
                <a:lnTo>
                  <a:pt x="2694432" y="38607"/>
                </a:lnTo>
                <a:lnTo>
                  <a:pt x="2694559" y="64515"/>
                </a:lnTo>
                <a:lnTo>
                  <a:pt x="2720467" y="64261"/>
                </a:lnTo>
                <a:lnTo>
                  <a:pt x="2720340" y="38480"/>
                </a:lnTo>
                <a:close/>
              </a:path>
              <a:path w="4504690" h="83820">
                <a:moveTo>
                  <a:pt x="2772156" y="38099"/>
                </a:moveTo>
                <a:lnTo>
                  <a:pt x="2746248" y="38226"/>
                </a:lnTo>
                <a:lnTo>
                  <a:pt x="2746375" y="64134"/>
                </a:lnTo>
                <a:lnTo>
                  <a:pt x="2772283" y="64007"/>
                </a:lnTo>
                <a:lnTo>
                  <a:pt x="2772156" y="38099"/>
                </a:lnTo>
                <a:close/>
              </a:path>
              <a:path w="4504690" h="83820">
                <a:moveTo>
                  <a:pt x="2823972" y="37718"/>
                </a:moveTo>
                <a:lnTo>
                  <a:pt x="2798064" y="37845"/>
                </a:lnTo>
                <a:lnTo>
                  <a:pt x="2798191" y="63753"/>
                </a:lnTo>
                <a:lnTo>
                  <a:pt x="2824099" y="63626"/>
                </a:lnTo>
                <a:lnTo>
                  <a:pt x="2823972" y="37718"/>
                </a:lnTo>
                <a:close/>
              </a:path>
              <a:path w="4504690" h="83820">
                <a:moveTo>
                  <a:pt x="2875788" y="37337"/>
                </a:moveTo>
                <a:lnTo>
                  <a:pt x="2849880" y="37464"/>
                </a:lnTo>
                <a:lnTo>
                  <a:pt x="2850007" y="63372"/>
                </a:lnTo>
                <a:lnTo>
                  <a:pt x="2875915" y="63245"/>
                </a:lnTo>
                <a:lnTo>
                  <a:pt x="2875788" y="37337"/>
                </a:lnTo>
                <a:close/>
              </a:path>
              <a:path w="4504690" h="83820">
                <a:moveTo>
                  <a:pt x="2927604" y="36956"/>
                </a:moveTo>
                <a:lnTo>
                  <a:pt x="2901696" y="37083"/>
                </a:lnTo>
                <a:lnTo>
                  <a:pt x="2901823" y="62991"/>
                </a:lnTo>
                <a:lnTo>
                  <a:pt x="2927731" y="62864"/>
                </a:lnTo>
                <a:lnTo>
                  <a:pt x="2927604" y="36956"/>
                </a:lnTo>
                <a:close/>
              </a:path>
              <a:path w="4504690" h="83820">
                <a:moveTo>
                  <a:pt x="2979420" y="36575"/>
                </a:moveTo>
                <a:lnTo>
                  <a:pt x="2953512" y="36702"/>
                </a:lnTo>
                <a:lnTo>
                  <a:pt x="2953639" y="62610"/>
                </a:lnTo>
                <a:lnTo>
                  <a:pt x="2979547" y="62483"/>
                </a:lnTo>
                <a:lnTo>
                  <a:pt x="2979420" y="36575"/>
                </a:lnTo>
                <a:close/>
              </a:path>
              <a:path w="4504690" h="83820">
                <a:moveTo>
                  <a:pt x="3031236" y="36194"/>
                </a:moveTo>
                <a:lnTo>
                  <a:pt x="3005328" y="36321"/>
                </a:lnTo>
                <a:lnTo>
                  <a:pt x="3005455" y="62229"/>
                </a:lnTo>
                <a:lnTo>
                  <a:pt x="3031363" y="62102"/>
                </a:lnTo>
                <a:lnTo>
                  <a:pt x="3031236" y="36194"/>
                </a:lnTo>
                <a:close/>
              </a:path>
              <a:path w="4504690" h="83820">
                <a:moveTo>
                  <a:pt x="3083052" y="35813"/>
                </a:moveTo>
                <a:lnTo>
                  <a:pt x="3057144" y="35940"/>
                </a:lnTo>
                <a:lnTo>
                  <a:pt x="3057271" y="61848"/>
                </a:lnTo>
                <a:lnTo>
                  <a:pt x="3083179" y="61721"/>
                </a:lnTo>
                <a:lnTo>
                  <a:pt x="3083052" y="35813"/>
                </a:lnTo>
                <a:close/>
              </a:path>
              <a:path w="4504690" h="83820">
                <a:moveTo>
                  <a:pt x="3134868" y="35432"/>
                </a:moveTo>
                <a:lnTo>
                  <a:pt x="3108960" y="35686"/>
                </a:lnTo>
                <a:lnTo>
                  <a:pt x="3109087" y="61594"/>
                </a:lnTo>
                <a:lnTo>
                  <a:pt x="3134995" y="61340"/>
                </a:lnTo>
                <a:lnTo>
                  <a:pt x="3134868" y="35432"/>
                </a:lnTo>
                <a:close/>
              </a:path>
              <a:path w="4504690" h="83820">
                <a:moveTo>
                  <a:pt x="3186684" y="35051"/>
                </a:moveTo>
                <a:lnTo>
                  <a:pt x="3160776" y="35305"/>
                </a:lnTo>
                <a:lnTo>
                  <a:pt x="3160903" y="61213"/>
                </a:lnTo>
                <a:lnTo>
                  <a:pt x="3186811" y="60959"/>
                </a:lnTo>
                <a:lnTo>
                  <a:pt x="3186684" y="35051"/>
                </a:lnTo>
                <a:close/>
              </a:path>
              <a:path w="4504690" h="83820">
                <a:moveTo>
                  <a:pt x="3238500" y="34670"/>
                </a:moveTo>
                <a:lnTo>
                  <a:pt x="3212592" y="34924"/>
                </a:lnTo>
                <a:lnTo>
                  <a:pt x="3212719" y="60832"/>
                </a:lnTo>
                <a:lnTo>
                  <a:pt x="3238627" y="60578"/>
                </a:lnTo>
                <a:lnTo>
                  <a:pt x="3238500" y="34670"/>
                </a:lnTo>
                <a:close/>
              </a:path>
              <a:path w="4504690" h="83820">
                <a:moveTo>
                  <a:pt x="3290316" y="34289"/>
                </a:moveTo>
                <a:lnTo>
                  <a:pt x="3264407" y="34543"/>
                </a:lnTo>
                <a:lnTo>
                  <a:pt x="3264534" y="60451"/>
                </a:lnTo>
                <a:lnTo>
                  <a:pt x="3290443" y="60197"/>
                </a:lnTo>
                <a:lnTo>
                  <a:pt x="3290316" y="34289"/>
                </a:lnTo>
                <a:close/>
              </a:path>
              <a:path w="4504690" h="83820">
                <a:moveTo>
                  <a:pt x="3342131" y="33908"/>
                </a:moveTo>
                <a:lnTo>
                  <a:pt x="3316224" y="34162"/>
                </a:lnTo>
                <a:lnTo>
                  <a:pt x="3316351" y="60070"/>
                </a:lnTo>
                <a:lnTo>
                  <a:pt x="3342258" y="59816"/>
                </a:lnTo>
                <a:lnTo>
                  <a:pt x="3342131" y="33908"/>
                </a:lnTo>
                <a:close/>
              </a:path>
              <a:path w="4504690" h="83820">
                <a:moveTo>
                  <a:pt x="3393948" y="33527"/>
                </a:moveTo>
                <a:lnTo>
                  <a:pt x="3368040" y="33781"/>
                </a:lnTo>
                <a:lnTo>
                  <a:pt x="3368167" y="59689"/>
                </a:lnTo>
                <a:lnTo>
                  <a:pt x="3394075" y="59435"/>
                </a:lnTo>
                <a:lnTo>
                  <a:pt x="3393948" y="33527"/>
                </a:lnTo>
                <a:close/>
              </a:path>
              <a:path w="4504690" h="83820">
                <a:moveTo>
                  <a:pt x="3445764" y="33273"/>
                </a:moveTo>
                <a:lnTo>
                  <a:pt x="3419855" y="33400"/>
                </a:lnTo>
                <a:lnTo>
                  <a:pt x="3419982" y="59308"/>
                </a:lnTo>
                <a:lnTo>
                  <a:pt x="3445891" y="59181"/>
                </a:lnTo>
                <a:lnTo>
                  <a:pt x="3445764" y="33273"/>
                </a:lnTo>
                <a:close/>
              </a:path>
              <a:path w="4504690" h="83820">
                <a:moveTo>
                  <a:pt x="3497453" y="32892"/>
                </a:moveTo>
                <a:lnTo>
                  <a:pt x="3471672" y="33019"/>
                </a:lnTo>
                <a:lnTo>
                  <a:pt x="3471799" y="58927"/>
                </a:lnTo>
                <a:lnTo>
                  <a:pt x="3497706" y="58800"/>
                </a:lnTo>
                <a:lnTo>
                  <a:pt x="3497453" y="32892"/>
                </a:lnTo>
                <a:close/>
              </a:path>
              <a:path w="4504690" h="83820">
                <a:moveTo>
                  <a:pt x="3549269" y="32511"/>
                </a:moveTo>
                <a:lnTo>
                  <a:pt x="3523361" y="32638"/>
                </a:lnTo>
                <a:lnTo>
                  <a:pt x="3523615" y="58546"/>
                </a:lnTo>
                <a:lnTo>
                  <a:pt x="3549523" y="58419"/>
                </a:lnTo>
                <a:lnTo>
                  <a:pt x="3549269" y="32511"/>
                </a:lnTo>
                <a:close/>
              </a:path>
              <a:path w="4504690" h="83820">
                <a:moveTo>
                  <a:pt x="3601084" y="32130"/>
                </a:moveTo>
                <a:lnTo>
                  <a:pt x="3575177" y="32257"/>
                </a:lnTo>
                <a:lnTo>
                  <a:pt x="3575430" y="58165"/>
                </a:lnTo>
                <a:lnTo>
                  <a:pt x="3601339" y="58038"/>
                </a:lnTo>
                <a:lnTo>
                  <a:pt x="3601084" y="32130"/>
                </a:lnTo>
                <a:close/>
              </a:path>
              <a:path w="4504690" h="83820">
                <a:moveTo>
                  <a:pt x="3652901" y="31749"/>
                </a:moveTo>
                <a:lnTo>
                  <a:pt x="3626993" y="31876"/>
                </a:lnTo>
                <a:lnTo>
                  <a:pt x="3627247" y="57784"/>
                </a:lnTo>
                <a:lnTo>
                  <a:pt x="3653154" y="57657"/>
                </a:lnTo>
                <a:lnTo>
                  <a:pt x="3652901" y="31749"/>
                </a:lnTo>
                <a:close/>
              </a:path>
              <a:path w="4504690" h="83820">
                <a:moveTo>
                  <a:pt x="3704717" y="31368"/>
                </a:moveTo>
                <a:lnTo>
                  <a:pt x="3678808" y="31495"/>
                </a:lnTo>
                <a:lnTo>
                  <a:pt x="3679063" y="57403"/>
                </a:lnTo>
                <a:lnTo>
                  <a:pt x="3704971" y="57276"/>
                </a:lnTo>
                <a:lnTo>
                  <a:pt x="3704717" y="31368"/>
                </a:lnTo>
                <a:close/>
              </a:path>
              <a:path w="4504690" h="83820">
                <a:moveTo>
                  <a:pt x="3756532" y="30987"/>
                </a:moveTo>
                <a:lnTo>
                  <a:pt x="3730625" y="31114"/>
                </a:lnTo>
                <a:lnTo>
                  <a:pt x="3730879" y="57022"/>
                </a:lnTo>
                <a:lnTo>
                  <a:pt x="3756787" y="56895"/>
                </a:lnTo>
                <a:lnTo>
                  <a:pt x="3756532" y="30987"/>
                </a:lnTo>
                <a:close/>
              </a:path>
              <a:path w="4504690" h="83820">
                <a:moveTo>
                  <a:pt x="3808349" y="30606"/>
                </a:moveTo>
                <a:lnTo>
                  <a:pt x="3782441" y="30860"/>
                </a:lnTo>
                <a:lnTo>
                  <a:pt x="3782695" y="56768"/>
                </a:lnTo>
                <a:lnTo>
                  <a:pt x="3808603" y="56514"/>
                </a:lnTo>
                <a:lnTo>
                  <a:pt x="3808349" y="30606"/>
                </a:lnTo>
                <a:close/>
              </a:path>
              <a:path w="4504690" h="83820">
                <a:moveTo>
                  <a:pt x="3860165" y="30225"/>
                </a:moveTo>
                <a:lnTo>
                  <a:pt x="3834256" y="30479"/>
                </a:lnTo>
                <a:lnTo>
                  <a:pt x="3834511" y="56387"/>
                </a:lnTo>
                <a:lnTo>
                  <a:pt x="3860419" y="56133"/>
                </a:lnTo>
                <a:lnTo>
                  <a:pt x="3860165" y="30225"/>
                </a:lnTo>
                <a:close/>
              </a:path>
              <a:path w="4504690" h="83820">
                <a:moveTo>
                  <a:pt x="3911980" y="29844"/>
                </a:moveTo>
                <a:lnTo>
                  <a:pt x="3886073" y="30098"/>
                </a:lnTo>
                <a:lnTo>
                  <a:pt x="3886327" y="56006"/>
                </a:lnTo>
                <a:lnTo>
                  <a:pt x="3912234" y="55752"/>
                </a:lnTo>
                <a:lnTo>
                  <a:pt x="3911980" y="29844"/>
                </a:lnTo>
                <a:close/>
              </a:path>
              <a:path w="4504690" h="83820">
                <a:moveTo>
                  <a:pt x="3963797" y="29463"/>
                </a:moveTo>
                <a:lnTo>
                  <a:pt x="3937889" y="29717"/>
                </a:lnTo>
                <a:lnTo>
                  <a:pt x="3938143" y="55625"/>
                </a:lnTo>
                <a:lnTo>
                  <a:pt x="3964051" y="55371"/>
                </a:lnTo>
                <a:lnTo>
                  <a:pt x="3963797" y="29463"/>
                </a:lnTo>
                <a:close/>
              </a:path>
              <a:path w="4504690" h="83820">
                <a:moveTo>
                  <a:pt x="4015613" y="29082"/>
                </a:moveTo>
                <a:lnTo>
                  <a:pt x="3989704" y="29336"/>
                </a:lnTo>
                <a:lnTo>
                  <a:pt x="3989958" y="55244"/>
                </a:lnTo>
                <a:lnTo>
                  <a:pt x="4015867" y="54990"/>
                </a:lnTo>
                <a:lnTo>
                  <a:pt x="4015613" y="29082"/>
                </a:lnTo>
                <a:close/>
              </a:path>
              <a:path w="4504690" h="83820">
                <a:moveTo>
                  <a:pt x="4067429" y="28701"/>
                </a:moveTo>
                <a:lnTo>
                  <a:pt x="4041521" y="28955"/>
                </a:lnTo>
                <a:lnTo>
                  <a:pt x="4041775" y="54863"/>
                </a:lnTo>
                <a:lnTo>
                  <a:pt x="4067682" y="54609"/>
                </a:lnTo>
                <a:lnTo>
                  <a:pt x="4067429" y="28701"/>
                </a:lnTo>
                <a:close/>
              </a:path>
              <a:path w="4504690" h="83820">
                <a:moveTo>
                  <a:pt x="4119245" y="28447"/>
                </a:moveTo>
                <a:lnTo>
                  <a:pt x="4093337" y="28574"/>
                </a:lnTo>
                <a:lnTo>
                  <a:pt x="4093591" y="54482"/>
                </a:lnTo>
                <a:lnTo>
                  <a:pt x="4119499" y="54355"/>
                </a:lnTo>
                <a:lnTo>
                  <a:pt x="4119245" y="28447"/>
                </a:lnTo>
                <a:close/>
              </a:path>
              <a:path w="4504690" h="83820">
                <a:moveTo>
                  <a:pt x="4171061" y="28066"/>
                </a:moveTo>
                <a:lnTo>
                  <a:pt x="4145153" y="28193"/>
                </a:lnTo>
                <a:lnTo>
                  <a:pt x="4145406" y="54101"/>
                </a:lnTo>
                <a:lnTo>
                  <a:pt x="4171315" y="53974"/>
                </a:lnTo>
                <a:lnTo>
                  <a:pt x="4171061" y="28066"/>
                </a:lnTo>
                <a:close/>
              </a:path>
              <a:path w="4504690" h="83820">
                <a:moveTo>
                  <a:pt x="4222877" y="27685"/>
                </a:moveTo>
                <a:lnTo>
                  <a:pt x="4196969" y="27812"/>
                </a:lnTo>
                <a:lnTo>
                  <a:pt x="4197223" y="53720"/>
                </a:lnTo>
                <a:lnTo>
                  <a:pt x="4223131" y="53593"/>
                </a:lnTo>
                <a:lnTo>
                  <a:pt x="4222877" y="27685"/>
                </a:lnTo>
                <a:close/>
              </a:path>
              <a:path w="4504690" h="83820">
                <a:moveTo>
                  <a:pt x="4274693" y="27304"/>
                </a:moveTo>
                <a:lnTo>
                  <a:pt x="4248784" y="27431"/>
                </a:lnTo>
                <a:lnTo>
                  <a:pt x="4249039" y="53339"/>
                </a:lnTo>
                <a:lnTo>
                  <a:pt x="4274947" y="53212"/>
                </a:lnTo>
                <a:lnTo>
                  <a:pt x="4274693" y="27304"/>
                </a:lnTo>
                <a:close/>
              </a:path>
              <a:path w="4504690" h="83820">
                <a:moveTo>
                  <a:pt x="4326508" y="26923"/>
                </a:moveTo>
                <a:lnTo>
                  <a:pt x="4300601" y="27050"/>
                </a:lnTo>
                <a:lnTo>
                  <a:pt x="4300855" y="52958"/>
                </a:lnTo>
                <a:lnTo>
                  <a:pt x="4326763" y="52831"/>
                </a:lnTo>
                <a:lnTo>
                  <a:pt x="4326508" y="26923"/>
                </a:lnTo>
                <a:close/>
              </a:path>
              <a:path w="4504690" h="83820">
                <a:moveTo>
                  <a:pt x="4378325" y="26542"/>
                </a:moveTo>
                <a:lnTo>
                  <a:pt x="4352417" y="26669"/>
                </a:lnTo>
                <a:lnTo>
                  <a:pt x="4352671" y="52577"/>
                </a:lnTo>
                <a:lnTo>
                  <a:pt x="4378579" y="52450"/>
                </a:lnTo>
                <a:lnTo>
                  <a:pt x="4378325" y="26542"/>
                </a:lnTo>
                <a:close/>
              </a:path>
              <a:path w="4504690" h="83820">
                <a:moveTo>
                  <a:pt x="4456050" y="26161"/>
                </a:moveTo>
                <a:lnTo>
                  <a:pt x="4430141" y="26161"/>
                </a:lnTo>
                <a:lnTo>
                  <a:pt x="4430395" y="52069"/>
                </a:lnTo>
                <a:lnTo>
                  <a:pt x="4429285" y="52075"/>
                </a:lnTo>
                <a:lnTo>
                  <a:pt x="4429732" y="54221"/>
                </a:lnTo>
                <a:lnTo>
                  <a:pt x="4438142" y="66516"/>
                </a:lnTo>
                <a:lnTo>
                  <a:pt x="4450552" y="74763"/>
                </a:lnTo>
                <a:lnTo>
                  <a:pt x="4465701" y="77723"/>
                </a:lnTo>
                <a:lnTo>
                  <a:pt x="4480806" y="74576"/>
                </a:lnTo>
                <a:lnTo>
                  <a:pt x="4493101" y="66166"/>
                </a:lnTo>
                <a:lnTo>
                  <a:pt x="4501348" y="53756"/>
                </a:lnTo>
                <a:lnTo>
                  <a:pt x="4501702" y="51942"/>
                </a:lnTo>
                <a:lnTo>
                  <a:pt x="4456303" y="51942"/>
                </a:lnTo>
                <a:lnTo>
                  <a:pt x="4456050" y="26161"/>
                </a:lnTo>
                <a:close/>
              </a:path>
              <a:path w="4504690" h="83820">
                <a:moveTo>
                  <a:pt x="4429115" y="26167"/>
                </a:moveTo>
                <a:lnTo>
                  <a:pt x="4404233" y="26288"/>
                </a:lnTo>
                <a:lnTo>
                  <a:pt x="4404487" y="52196"/>
                </a:lnTo>
                <a:lnTo>
                  <a:pt x="4429285" y="52075"/>
                </a:lnTo>
                <a:lnTo>
                  <a:pt x="4426584" y="39115"/>
                </a:lnTo>
                <a:lnTo>
                  <a:pt x="4429115" y="26167"/>
                </a:lnTo>
                <a:close/>
              </a:path>
              <a:path w="4504690" h="83820">
                <a:moveTo>
                  <a:pt x="4430141" y="26161"/>
                </a:moveTo>
                <a:lnTo>
                  <a:pt x="4429115" y="26167"/>
                </a:lnTo>
                <a:lnTo>
                  <a:pt x="4426584" y="39115"/>
                </a:lnTo>
                <a:lnTo>
                  <a:pt x="4429285" y="52075"/>
                </a:lnTo>
                <a:lnTo>
                  <a:pt x="4430395" y="52069"/>
                </a:lnTo>
                <a:lnTo>
                  <a:pt x="4430141" y="26161"/>
                </a:lnTo>
                <a:close/>
              </a:path>
              <a:path w="4504690" h="83820">
                <a:moveTo>
                  <a:pt x="4465320" y="25907"/>
                </a:moveTo>
                <a:lnTo>
                  <a:pt x="4456049" y="26034"/>
                </a:lnTo>
                <a:lnTo>
                  <a:pt x="4456303" y="51942"/>
                </a:lnTo>
                <a:lnTo>
                  <a:pt x="4465574" y="51815"/>
                </a:lnTo>
                <a:lnTo>
                  <a:pt x="4465320" y="25907"/>
                </a:lnTo>
                <a:close/>
              </a:path>
              <a:path w="4504690" h="83820">
                <a:moveTo>
                  <a:pt x="4501662" y="25907"/>
                </a:moveTo>
                <a:lnTo>
                  <a:pt x="4465320" y="25907"/>
                </a:lnTo>
                <a:lnTo>
                  <a:pt x="4465574" y="51815"/>
                </a:lnTo>
                <a:lnTo>
                  <a:pt x="4456303" y="51942"/>
                </a:lnTo>
                <a:lnTo>
                  <a:pt x="4501702" y="51942"/>
                </a:lnTo>
                <a:lnTo>
                  <a:pt x="4504308" y="38607"/>
                </a:lnTo>
                <a:lnTo>
                  <a:pt x="4501662" y="25907"/>
                </a:lnTo>
                <a:close/>
              </a:path>
              <a:path w="4504690" h="83820">
                <a:moveTo>
                  <a:pt x="4465193" y="0"/>
                </a:moveTo>
                <a:lnTo>
                  <a:pt x="4450087" y="3147"/>
                </a:lnTo>
                <a:lnTo>
                  <a:pt x="4437792" y="11556"/>
                </a:lnTo>
                <a:lnTo>
                  <a:pt x="4429545" y="23967"/>
                </a:lnTo>
                <a:lnTo>
                  <a:pt x="4429115" y="26167"/>
                </a:lnTo>
                <a:lnTo>
                  <a:pt x="4456050" y="26161"/>
                </a:lnTo>
                <a:lnTo>
                  <a:pt x="4465320" y="25907"/>
                </a:lnTo>
                <a:lnTo>
                  <a:pt x="4501662" y="25907"/>
                </a:lnTo>
                <a:lnTo>
                  <a:pt x="4501161" y="23502"/>
                </a:lnTo>
                <a:lnTo>
                  <a:pt x="4492752" y="11207"/>
                </a:lnTo>
                <a:lnTo>
                  <a:pt x="4480341" y="2960"/>
                </a:lnTo>
                <a:lnTo>
                  <a:pt x="446519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2140" y="6331537"/>
            <a:ext cx="165544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85" dirty="0">
                <a:latin typeface="宋体"/>
                <a:cs typeface="宋体"/>
              </a:rPr>
              <a:t> </a:t>
            </a:r>
            <a:r>
              <a:rPr sz="1600" spc="-5" dirty="0">
                <a:latin typeface="Verdana"/>
                <a:cs typeface="Verdana"/>
              </a:rPr>
              <a:t>page</a:t>
            </a:r>
            <a:r>
              <a:rPr sz="1600" spc="-145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2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217" y="1386662"/>
            <a:ext cx="39516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25" dirty="0">
                <a:latin typeface="Microsoft JhengHei"/>
                <a:cs typeface="Microsoft JhengHei"/>
              </a:rPr>
              <a:t>（13）</a:t>
            </a:r>
            <a:r>
              <a:rPr sz="2800" u="none" dirty="0">
                <a:latin typeface="Microsoft JhengHei"/>
                <a:cs typeface="Microsoft JhengHei"/>
              </a:rPr>
              <a:t>有</a:t>
            </a:r>
            <a:r>
              <a:rPr sz="2800" u="none" spc="10" dirty="0">
                <a:latin typeface="Microsoft JhengHei"/>
                <a:cs typeface="Microsoft JhengHei"/>
              </a:rPr>
              <a:t>向</a:t>
            </a:r>
            <a:r>
              <a:rPr sz="2800" u="none" dirty="0">
                <a:latin typeface="Microsoft JhengHei"/>
                <a:cs typeface="Microsoft JhengHei"/>
              </a:rPr>
              <a:t>树和生</a:t>
            </a:r>
            <a:r>
              <a:rPr sz="2800" u="none" spc="10" dirty="0">
                <a:latin typeface="Microsoft JhengHei"/>
                <a:cs typeface="Microsoft JhengHei"/>
              </a:rPr>
              <a:t>成</a:t>
            </a:r>
            <a:r>
              <a:rPr sz="2800" u="none" dirty="0">
                <a:latin typeface="Microsoft JhengHei"/>
                <a:cs typeface="Microsoft JhengHei"/>
              </a:rPr>
              <a:t>森</a:t>
            </a:r>
            <a:r>
              <a:rPr sz="2800" u="none" spc="-5" dirty="0">
                <a:latin typeface="Microsoft JhengHei"/>
                <a:cs typeface="Microsoft JhengHei"/>
              </a:rPr>
              <a:t>林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20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1990724"/>
            <a:ext cx="7994015" cy="151320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indent="614045" algn="just">
              <a:lnSpc>
                <a:spcPct val="100400"/>
              </a:lnSpc>
              <a:spcBef>
                <a:spcPts val="244"/>
              </a:spcBef>
            </a:pPr>
            <a:r>
              <a:rPr sz="2400" b="1" spc="10" dirty="0">
                <a:latin typeface="微软雅黑"/>
                <a:cs typeface="微软雅黑"/>
              </a:rPr>
              <a:t>有一个顶点的入度</a:t>
            </a:r>
            <a:r>
              <a:rPr sz="2400" b="1" spc="15" dirty="0">
                <a:latin typeface="微软雅黑"/>
                <a:cs typeface="微软雅黑"/>
              </a:rPr>
              <a:t>为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spc="10" dirty="0">
                <a:latin typeface="微软雅黑"/>
                <a:cs typeface="微软雅黑"/>
              </a:rPr>
              <a:t>，其余顶点的入度均为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10" dirty="0">
                <a:latin typeface="微软雅黑"/>
                <a:cs typeface="微软雅黑"/>
              </a:rPr>
              <a:t>的有向图 称为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有向树</a:t>
            </a:r>
            <a:r>
              <a:rPr sz="2400" b="1" spc="10" dirty="0">
                <a:latin typeface="微软雅黑"/>
                <a:cs typeface="微软雅黑"/>
              </a:rPr>
              <a:t>。一个有向图</a:t>
            </a:r>
            <a:r>
              <a:rPr sz="2400" b="1" spc="15" dirty="0">
                <a:latin typeface="微软雅黑"/>
                <a:cs typeface="微软雅黑"/>
              </a:rPr>
              <a:t>的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生成森林</a:t>
            </a:r>
            <a:r>
              <a:rPr sz="2400" b="1" spc="10" dirty="0">
                <a:latin typeface="微软雅黑"/>
                <a:cs typeface="微软雅黑"/>
              </a:rPr>
              <a:t>由若干棵有向树组成， 含有图中全部顶点，但只有足以构成若干棵不相交的有向树 </a:t>
            </a:r>
            <a:r>
              <a:rPr sz="2400" b="1" spc="5" dirty="0">
                <a:latin typeface="微软雅黑"/>
                <a:cs typeface="微软雅黑"/>
              </a:rPr>
              <a:t>的弧。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540" y="581025"/>
            <a:ext cx="278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450" algn="l"/>
              </a:tabLst>
            </a:pPr>
            <a:r>
              <a:rPr sz="3600" u="none" spc="65" dirty="0">
                <a:solidFill>
                  <a:srgbClr val="000000"/>
                </a:solidFill>
                <a:latin typeface="Microsoft JhengHei"/>
                <a:cs typeface="Microsoft JhengHei"/>
              </a:rPr>
              <a:t>6.</a:t>
            </a:r>
            <a:r>
              <a:rPr sz="3600" u="none" spc="80" dirty="0">
                <a:solidFill>
                  <a:srgbClr val="000000"/>
                </a:solidFill>
                <a:latin typeface="Microsoft JhengHei"/>
                <a:cs typeface="Microsoft JhengHei"/>
              </a:rPr>
              <a:t>2</a:t>
            </a:r>
            <a:r>
              <a:rPr sz="3600" u="none" dirty="0">
                <a:solidFill>
                  <a:srgbClr val="000000"/>
                </a:solidFill>
                <a:latin typeface="Microsoft JhengHei"/>
                <a:cs typeface="Microsoft JhengHei"/>
              </a:rPr>
              <a:t>	</a:t>
            </a: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案例引入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267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3" y="509016"/>
            <a:ext cx="810768" cy="758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44752"/>
            <a:ext cx="4935220" cy="609600"/>
          </a:xfrm>
          <a:custGeom>
            <a:avLst/>
            <a:gdLst/>
            <a:ahLst/>
            <a:cxnLst/>
            <a:rect l="l" t="t" r="r" b="b"/>
            <a:pathLst>
              <a:path w="4935220" h="609600">
                <a:moveTo>
                  <a:pt x="0" y="609600"/>
                </a:moveTo>
                <a:lnTo>
                  <a:pt x="4934712" y="609600"/>
                </a:lnTo>
                <a:lnTo>
                  <a:pt x="4934712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1453641"/>
            <a:ext cx="3435985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 UI"/>
                <a:cs typeface="Microsoft JhengHei UI"/>
              </a:rPr>
              <a:t>案例</a:t>
            </a:r>
            <a:r>
              <a:rPr sz="2400" b="1" spc="-235" dirty="0">
                <a:latin typeface="Microsoft JhengHei UI"/>
                <a:cs typeface="Microsoft JhengHei UI"/>
              </a:rPr>
              <a:t>6.1</a:t>
            </a:r>
            <a:r>
              <a:rPr sz="2400" b="1" spc="-55" dirty="0">
                <a:latin typeface="Microsoft JhengHei UI"/>
                <a:cs typeface="Microsoft JhengHei UI"/>
              </a:rPr>
              <a:t> </a:t>
            </a:r>
            <a:r>
              <a:rPr sz="2400" b="1" spc="5" dirty="0">
                <a:latin typeface="Microsoft JhengHei UI"/>
                <a:cs typeface="Microsoft JhengHei UI"/>
              </a:rPr>
              <a:t>：六度</a:t>
            </a:r>
            <a:r>
              <a:rPr sz="2400" b="1" dirty="0">
                <a:latin typeface="Microsoft JhengHei UI"/>
                <a:cs typeface="Microsoft JhengHei UI"/>
              </a:rPr>
              <a:t>空间理论</a:t>
            </a:r>
            <a:endParaRPr sz="24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Microsoft JhengHei UI"/>
              <a:cs typeface="Microsoft JhengHei UI"/>
            </a:endParaRPr>
          </a:p>
          <a:p>
            <a:pPr marL="226695" marR="5080">
              <a:lnSpc>
                <a:spcPct val="100000"/>
              </a:lnSpc>
            </a:pPr>
            <a:r>
              <a:rPr sz="2400" b="1" spc="5" dirty="0">
                <a:latin typeface="Microsoft JhengHei UI"/>
                <a:cs typeface="Microsoft JhengHei UI"/>
              </a:rPr>
              <a:t>你和任</a:t>
            </a:r>
            <a:r>
              <a:rPr sz="2400" b="1" dirty="0">
                <a:latin typeface="Microsoft JhengHei UI"/>
                <a:cs typeface="Microsoft JhengHei UI"/>
              </a:rPr>
              <a:t>何一个陌生人之 </a:t>
            </a:r>
            <a:r>
              <a:rPr sz="2400" b="1" spc="10" dirty="0">
                <a:latin typeface="Microsoft JhengHei UI"/>
                <a:cs typeface="Microsoft JhengHei UI"/>
              </a:rPr>
              <a:t>间所间</a:t>
            </a:r>
            <a:r>
              <a:rPr sz="2400" b="1" dirty="0">
                <a:latin typeface="Microsoft JhengHei UI"/>
                <a:cs typeface="Microsoft JhengHei UI"/>
              </a:rPr>
              <a:t>隔的人</a:t>
            </a:r>
            <a:r>
              <a:rPr sz="2400" b="1" spc="5" dirty="0">
                <a:latin typeface="Microsoft JhengHei UI"/>
                <a:cs typeface="Microsoft JhengHei UI"/>
              </a:rPr>
              <a:t>不</a:t>
            </a:r>
            <a:r>
              <a:rPr sz="2400" b="1" dirty="0">
                <a:latin typeface="Microsoft JhengHei UI"/>
                <a:cs typeface="Microsoft JhengHei UI"/>
              </a:rPr>
              <a:t>会超</a:t>
            </a:r>
            <a:r>
              <a:rPr sz="2400" b="1" spc="-5" dirty="0">
                <a:latin typeface="Microsoft JhengHei UI"/>
                <a:cs typeface="Microsoft JhengHei UI"/>
              </a:rPr>
              <a:t>过</a:t>
            </a:r>
            <a:r>
              <a:rPr sz="2400" b="1" spc="-220" dirty="0">
                <a:latin typeface="Microsoft JhengHei UI"/>
                <a:cs typeface="Microsoft JhengHei UI"/>
              </a:rPr>
              <a:t>6 </a:t>
            </a:r>
            <a:r>
              <a:rPr sz="2400" b="1" spc="10" dirty="0">
                <a:latin typeface="Microsoft JhengHei UI"/>
                <a:cs typeface="Microsoft JhengHei UI"/>
              </a:rPr>
              <a:t>个，也</a:t>
            </a:r>
            <a:r>
              <a:rPr sz="2400" b="1" dirty="0">
                <a:latin typeface="Microsoft JhengHei UI"/>
                <a:cs typeface="Microsoft JhengHei UI"/>
              </a:rPr>
              <a:t>就是说</a:t>
            </a:r>
            <a:r>
              <a:rPr sz="2400" b="1" spc="5" dirty="0">
                <a:latin typeface="Microsoft JhengHei UI"/>
                <a:cs typeface="Microsoft JhengHei UI"/>
              </a:rPr>
              <a:t>，</a:t>
            </a:r>
            <a:r>
              <a:rPr sz="2400" b="1" dirty="0">
                <a:latin typeface="Microsoft JhengHei UI"/>
                <a:cs typeface="Microsoft JhengHei UI"/>
              </a:rPr>
              <a:t>最多通 </a:t>
            </a:r>
            <a:r>
              <a:rPr sz="2400" b="1" spc="10" dirty="0">
                <a:latin typeface="Microsoft JhengHei UI"/>
                <a:cs typeface="Microsoft JhengHei UI"/>
              </a:rPr>
              <a:t>过</a:t>
            </a:r>
            <a:r>
              <a:rPr sz="2400" b="1" spc="-290" dirty="0">
                <a:latin typeface="Microsoft JhengHei UI"/>
                <a:cs typeface="Microsoft JhengHei UI"/>
              </a:rPr>
              <a:t>6</a:t>
            </a:r>
            <a:r>
              <a:rPr sz="2400" b="1" spc="5" dirty="0">
                <a:latin typeface="Microsoft JhengHei UI"/>
                <a:cs typeface="Microsoft JhengHei UI"/>
              </a:rPr>
              <a:t>个</a:t>
            </a:r>
            <a:r>
              <a:rPr sz="2400" b="1" dirty="0">
                <a:latin typeface="Microsoft JhengHei UI"/>
                <a:cs typeface="Microsoft JhengHei UI"/>
              </a:rPr>
              <a:t>中间人你就能够认 </a:t>
            </a:r>
            <a:r>
              <a:rPr sz="2400" b="1" spc="5" dirty="0">
                <a:latin typeface="Microsoft JhengHei UI"/>
                <a:cs typeface="Microsoft JhengHei UI"/>
              </a:rPr>
              <a:t>识任何</a:t>
            </a:r>
            <a:r>
              <a:rPr sz="2400" b="1" dirty="0">
                <a:latin typeface="Microsoft JhengHei UI"/>
                <a:cs typeface="Microsoft JhengHei UI"/>
              </a:rPr>
              <a:t>一个陌生人。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1744" y="0"/>
            <a:ext cx="3212592" cy="2692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2714244"/>
            <a:ext cx="4349496" cy="3243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21</a:t>
            </a:fld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692" y="497205"/>
            <a:ext cx="3340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>
                <a:solidFill>
                  <a:srgbClr val="000000"/>
                </a:solidFill>
                <a:latin typeface="Verdana"/>
                <a:cs typeface="Verdana"/>
              </a:rPr>
              <a:t>6.3</a:t>
            </a:r>
            <a:r>
              <a:rPr u="none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图的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类型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定义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22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68" y="1364107"/>
            <a:ext cx="8122920" cy="453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327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ADT	Graph{</a:t>
            </a:r>
            <a:endParaRPr sz="2400">
              <a:latin typeface="Times New Roman"/>
              <a:cs typeface="Times New Roman"/>
            </a:endParaRPr>
          </a:p>
          <a:p>
            <a:pPr marL="88900" marR="5080" indent="-76200">
              <a:lnSpc>
                <a:spcPct val="100000"/>
              </a:lnSpc>
              <a:spcBef>
                <a:spcPts val="35"/>
              </a:spcBef>
            </a:pPr>
            <a:r>
              <a:rPr sz="2400" b="1" spc="10" dirty="0">
                <a:latin typeface="微软雅黑"/>
                <a:cs typeface="微软雅黑"/>
              </a:rPr>
              <a:t>数据对象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15" dirty="0">
                <a:latin typeface="微软雅黑"/>
                <a:cs typeface="微软雅黑"/>
              </a:rPr>
              <a:t>：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是具有相同特性的数据元素的集合，即顶点集 数据关系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微软雅黑"/>
                <a:cs typeface="微软雅黑"/>
              </a:rPr>
              <a:t>＝</a:t>
            </a:r>
            <a:r>
              <a:rPr sz="2400" b="1" dirty="0">
                <a:latin typeface="Times New Roman"/>
                <a:cs typeface="Times New Roman"/>
              </a:rPr>
              <a:t>{VR}</a:t>
            </a:r>
            <a:endParaRPr sz="2400">
              <a:latin typeface="Times New Roman"/>
              <a:cs typeface="Times New Roman"/>
            </a:endParaRPr>
          </a:p>
          <a:p>
            <a:pPr marL="12700" marR="2617470" indent="128905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VR</a:t>
            </a:r>
            <a:r>
              <a:rPr sz="2400" b="1" spc="-20" dirty="0">
                <a:latin typeface="微软雅黑"/>
                <a:cs typeface="微软雅黑"/>
              </a:rPr>
              <a:t>＝</a:t>
            </a:r>
            <a:r>
              <a:rPr sz="2400" b="1" spc="-20" dirty="0">
                <a:latin typeface="Times New Roman"/>
                <a:cs typeface="Times New Roman"/>
              </a:rPr>
              <a:t>{&lt;v,w&gt;|v,w</a:t>
            </a:r>
            <a:r>
              <a:rPr sz="2400" b="1" spc="-20" dirty="0">
                <a:latin typeface="微软雅黑"/>
                <a:cs typeface="微软雅黑"/>
              </a:rPr>
              <a:t>∈</a:t>
            </a:r>
            <a:r>
              <a:rPr sz="2400" b="1" spc="-20" dirty="0">
                <a:latin typeface="Times New Roman"/>
                <a:cs typeface="Times New Roman"/>
              </a:rPr>
              <a:t>V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且</a:t>
            </a:r>
            <a:r>
              <a:rPr sz="2400" b="1" spc="-25" dirty="0">
                <a:latin typeface="Times New Roman"/>
                <a:cs typeface="Times New Roman"/>
              </a:rPr>
              <a:t>P</a:t>
            </a:r>
            <a:r>
              <a:rPr sz="2400" b="1" spc="-25" dirty="0">
                <a:latin typeface="微软雅黑"/>
                <a:cs typeface="微软雅黑"/>
              </a:rPr>
              <a:t>（</a:t>
            </a:r>
            <a:r>
              <a:rPr sz="2400" b="1" spc="-25" dirty="0">
                <a:latin typeface="Times New Roman"/>
                <a:cs typeface="Times New Roman"/>
              </a:rPr>
              <a:t>v,w)}  </a:t>
            </a:r>
            <a:r>
              <a:rPr sz="2400" b="1" spc="5" dirty="0">
                <a:latin typeface="微软雅黑"/>
                <a:cs typeface="微软雅黑"/>
              </a:rPr>
              <a:t>基本操作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5" dirty="0">
                <a:latin typeface="微软雅黑"/>
                <a:cs typeface="微软雅黑"/>
              </a:rPr>
              <a:t>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400" b="1" spc="-5" dirty="0">
                <a:latin typeface="Times New Roman"/>
                <a:cs typeface="Times New Roman"/>
              </a:rPr>
              <a:t>{ </a:t>
            </a:r>
            <a:r>
              <a:rPr sz="2400" b="1" spc="-20" dirty="0">
                <a:latin typeface="Times New Roman"/>
                <a:cs typeface="Times New Roman"/>
              </a:rPr>
              <a:t>CreateGraph(&amp;G,V,VR)</a:t>
            </a:r>
            <a:r>
              <a:rPr sz="2400" b="1" spc="-20" dirty="0">
                <a:latin typeface="微软雅黑"/>
                <a:cs typeface="微软雅黑"/>
              </a:rPr>
              <a:t>；</a:t>
            </a:r>
            <a:endParaRPr sz="2400">
              <a:latin typeface="微软雅黑"/>
              <a:cs typeface="微软雅黑"/>
            </a:endParaRPr>
          </a:p>
          <a:p>
            <a:pPr marL="164465" marR="5687060">
              <a:lnSpc>
                <a:spcPct val="150000"/>
              </a:lnSpc>
            </a:pP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spc="-15" dirty="0">
                <a:latin typeface="Times New Roman"/>
                <a:cs typeface="Times New Roman"/>
              </a:rPr>
              <a:t>F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19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raver</a:t>
            </a:r>
            <a:r>
              <a:rPr sz="2400" b="1" spc="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e(</a:t>
            </a:r>
            <a:r>
              <a:rPr sz="2400" b="1" spc="5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);  </a:t>
            </a:r>
            <a:r>
              <a:rPr sz="2400" b="1" spc="-15" dirty="0">
                <a:latin typeface="Times New Roman"/>
                <a:cs typeface="Times New Roman"/>
              </a:rPr>
              <a:t>BFSTraverse(G);</a:t>
            </a:r>
            <a:endParaRPr sz="24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Times New Roman"/>
                <a:cs typeface="Times New Roman"/>
              </a:rPr>
              <a:t>}ADT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Graph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267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091" y="1580769"/>
            <a:ext cx="719010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0" dirty="0">
                <a:latin typeface="Microsoft JhengHei UI"/>
                <a:cs typeface="Microsoft JhengHei UI"/>
              </a:rPr>
              <a:t>CreateGraph(&amp;G,V,VR)</a:t>
            </a:r>
            <a:endParaRPr sz="2400">
              <a:latin typeface="Microsoft JhengHei UI"/>
              <a:cs typeface="Microsoft JhengHei UI"/>
            </a:endParaRPr>
          </a:p>
          <a:p>
            <a:pPr marL="471170" marR="5080">
              <a:lnSpc>
                <a:spcPct val="100000"/>
              </a:lnSpc>
            </a:pPr>
            <a:r>
              <a:rPr sz="2400" b="1" spc="5" dirty="0">
                <a:latin typeface="Microsoft JhengHei UI"/>
                <a:cs typeface="Microsoft JhengHei UI"/>
              </a:rPr>
              <a:t>初始</a:t>
            </a:r>
            <a:r>
              <a:rPr sz="2400" b="1" dirty="0">
                <a:latin typeface="Microsoft JhengHei UI"/>
                <a:cs typeface="Microsoft JhengHei UI"/>
              </a:rPr>
              <a:t>条件</a:t>
            </a:r>
            <a:r>
              <a:rPr sz="2400" b="1" spc="5" dirty="0">
                <a:latin typeface="Microsoft JhengHei UI"/>
                <a:cs typeface="Microsoft JhengHei UI"/>
              </a:rPr>
              <a:t>：</a:t>
            </a:r>
            <a:r>
              <a:rPr sz="2400" b="1" spc="-35" dirty="0">
                <a:latin typeface="Microsoft JhengHei UI"/>
                <a:cs typeface="Microsoft JhengHei UI"/>
              </a:rPr>
              <a:t>V</a:t>
            </a:r>
            <a:r>
              <a:rPr sz="2400" b="1" dirty="0">
                <a:latin typeface="Microsoft JhengHei UI"/>
                <a:cs typeface="Microsoft JhengHei UI"/>
              </a:rPr>
              <a:t>是图的顶点集，</a:t>
            </a:r>
            <a:r>
              <a:rPr sz="2400" b="1" spc="-60" dirty="0">
                <a:latin typeface="Microsoft JhengHei UI"/>
                <a:cs typeface="Microsoft JhengHei UI"/>
              </a:rPr>
              <a:t>V</a:t>
            </a:r>
            <a:r>
              <a:rPr sz="2400" b="1" spc="-65" dirty="0">
                <a:latin typeface="Microsoft JhengHei UI"/>
                <a:cs typeface="Microsoft JhengHei UI"/>
              </a:rPr>
              <a:t>R</a:t>
            </a:r>
            <a:r>
              <a:rPr sz="2400" b="1" dirty="0">
                <a:latin typeface="Microsoft JhengHei UI"/>
                <a:cs typeface="Microsoft JhengHei UI"/>
              </a:rPr>
              <a:t>是图中弧的集合。 </a:t>
            </a:r>
            <a:r>
              <a:rPr sz="2400" b="1" spc="5" dirty="0">
                <a:latin typeface="Microsoft JhengHei UI"/>
                <a:cs typeface="Microsoft JhengHei UI"/>
              </a:rPr>
              <a:t>操作</a:t>
            </a:r>
            <a:r>
              <a:rPr sz="2400" b="1" dirty="0">
                <a:latin typeface="Microsoft JhengHei UI"/>
                <a:cs typeface="Microsoft JhengHei UI"/>
              </a:rPr>
              <a:t>结果：</a:t>
            </a:r>
            <a:r>
              <a:rPr sz="2400" b="1" spc="5" dirty="0">
                <a:latin typeface="Microsoft JhengHei UI"/>
                <a:cs typeface="Microsoft JhengHei UI"/>
              </a:rPr>
              <a:t>按</a:t>
            </a:r>
            <a:r>
              <a:rPr sz="2400" b="1" spc="-35" dirty="0">
                <a:latin typeface="Microsoft JhengHei UI"/>
                <a:cs typeface="Microsoft JhengHei UI"/>
              </a:rPr>
              <a:t>V</a:t>
            </a:r>
            <a:r>
              <a:rPr sz="2400" b="1" dirty="0">
                <a:latin typeface="Microsoft JhengHei UI"/>
                <a:cs typeface="Microsoft JhengHei UI"/>
              </a:rPr>
              <a:t>和</a:t>
            </a:r>
            <a:r>
              <a:rPr sz="2400" b="1" spc="-65" dirty="0">
                <a:latin typeface="Microsoft JhengHei UI"/>
                <a:cs typeface="Microsoft JhengHei UI"/>
              </a:rPr>
              <a:t>VR</a:t>
            </a:r>
            <a:r>
              <a:rPr sz="2400" b="1" dirty="0">
                <a:latin typeface="Microsoft JhengHei UI"/>
                <a:cs typeface="Microsoft JhengHei UI"/>
              </a:rPr>
              <a:t>的定义</a:t>
            </a:r>
            <a:r>
              <a:rPr sz="2400" b="1" dirty="0">
                <a:solidFill>
                  <a:srgbClr val="FF0000"/>
                </a:solidFill>
                <a:latin typeface="Microsoft JhengHei UI"/>
                <a:cs typeface="Microsoft JhengHei UI"/>
              </a:rPr>
              <a:t>构造图</a:t>
            </a:r>
            <a:r>
              <a:rPr sz="2400" b="1" spc="40" dirty="0">
                <a:solidFill>
                  <a:srgbClr val="FF0000"/>
                </a:solidFill>
                <a:latin typeface="Microsoft JhengHei UI"/>
                <a:cs typeface="Microsoft JhengHei UI"/>
              </a:rPr>
              <a:t>G</a:t>
            </a:r>
            <a:r>
              <a:rPr sz="2400" b="1" dirty="0">
                <a:latin typeface="Microsoft JhengHei UI"/>
                <a:cs typeface="Microsoft JhengHei UI"/>
              </a:rPr>
              <a:t>。</a:t>
            </a:r>
            <a:endParaRPr sz="24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2400" b="1" spc="-160" dirty="0">
                <a:latin typeface="Microsoft JhengHei UI"/>
                <a:cs typeface="Microsoft JhengHei UI"/>
              </a:rPr>
              <a:t>DFSTraverse(G)</a:t>
            </a:r>
            <a:endParaRPr sz="2400">
              <a:latin typeface="Microsoft JhengHei UI"/>
              <a:cs typeface="Microsoft JhengHei UI"/>
            </a:endParaRPr>
          </a:p>
          <a:p>
            <a:pPr marL="471170">
              <a:lnSpc>
                <a:spcPct val="100000"/>
              </a:lnSpc>
            </a:pPr>
            <a:r>
              <a:rPr sz="2400" b="1" spc="5" dirty="0">
                <a:latin typeface="Microsoft JhengHei UI"/>
                <a:cs typeface="Microsoft JhengHei UI"/>
              </a:rPr>
              <a:t>初始</a:t>
            </a:r>
            <a:r>
              <a:rPr sz="2400" b="1" dirty="0">
                <a:latin typeface="Microsoft JhengHei UI"/>
                <a:cs typeface="Microsoft JhengHei UI"/>
              </a:rPr>
              <a:t>条件：</a:t>
            </a:r>
            <a:r>
              <a:rPr sz="2400" b="1" spc="5" dirty="0">
                <a:latin typeface="Microsoft JhengHei UI"/>
                <a:cs typeface="Microsoft JhengHei UI"/>
              </a:rPr>
              <a:t>图</a:t>
            </a:r>
            <a:r>
              <a:rPr sz="2400" b="1" spc="40" dirty="0">
                <a:latin typeface="Microsoft JhengHei UI"/>
                <a:cs typeface="Microsoft JhengHei UI"/>
              </a:rPr>
              <a:t>G</a:t>
            </a:r>
            <a:r>
              <a:rPr sz="2400" b="1" dirty="0">
                <a:latin typeface="Microsoft JhengHei UI"/>
                <a:cs typeface="Microsoft JhengHei UI"/>
              </a:rPr>
              <a:t>存在。</a:t>
            </a:r>
            <a:endParaRPr sz="2400">
              <a:latin typeface="Microsoft JhengHei UI"/>
              <a:cs typeface="Microsoft JhengHei UI"/>
            </a:endParaRPr>
          </a:p>
          <a:p>
            <a:pPr marL="12700" marR="1830070" indent="458470">
              <a:lnSpc>
                <a:spcPct val="100000"/>
              </a:lnSpc>
            </a:pPr>
            <a:r>
              <a:rPr sz="2400" b="1" spc="5" dirty="0">
                <a:latin typeface="Microsoft JhengHei UI"/>
                <a:cs typeface="Microsoft JhengHei UI"/>
              </a:rPr>
              <a:t>操作</a:t>
            </a:r>
            <a:r>
              <a:rPr sz="2400" b="1" dirty="0">
                <a:latin typeface="Microsoft JhengHei UI"/>
                <a:cs typeface="Microsoft JhengHei UI"/>
              </a:rPr>
              <a:t>结果：对图进</a:t>
            </a:r>
            <a:r>
              <a:rPr sz="2400" b="1" spc="5" dirty="0">
                <a:latin typeface="Microsoft JhengHei UI"/>
                <a:cs typeface="Microsoft JhengHei UI"/>
              </a:rPr>
              <a:t>行</a:t>
            </a:r>
            <a:r>
              <a:rPr sz="2400" b="1" dirty="0">
                <a:solidFill>
                  <a:srgbClr val="FF0000"/>
                </a:solidFill>
                <a:latin typeface="Microsoft JhengHei UI"/>
                <a:cs typeface="Microsoft JhengHei UI"/>
              </a:rPr>
              <a:t>深度</a:t>
            </a:r>
            <a:r>
              <a:rPr sz="2400" b="1" dirty="0">
                <a:latin typeface="Microsoft JhengHei UI"/>
                <a:cs typeface="Microsoft JhengHei UI"/>
              </a:rPr>
              <a:t>优先遍历。  </a:t>
            </a:r>
            <a:r>
              <a:rPr sz="2400" b="1" spc="-165" dirty="0">
                <a:latin typeface="Microsoft JhengHei UI"/>
                <a:cs typeface="Microsoft JhengHei UI"/>
              </a:rPr>
              <a:t>BFSTraverse(G)</a:t>
            </a:r>
            <a:endParaRPr sz="2400">
              <a:latin typeface="Microsoft JhengHei UI"/>
              <a:cs typeface="Microsoft JhengHei UI"/>
            </a:endParaRPr>
          </a:p>
          <a:p>
            <a:pPr marL="471170">
              <a:lnSpc>
                <a:spcPct val="100000"/>
              </a:lnSpc>
            </a:pPr>
            <a:r>
              <a:rPr sz="2400" b="1" spc="5" dirty="0">
                <a:latin typeface="Microsoft JhengHei UI"/>
                <a:cs typeface="Microsoft JhengHei UI"/>
              </a:rPr>
              <a:t>初始</a:t>
            </a:r>
            <a:r>
              <a:rPr sz="2400" b="1" dirty="0">
                <a:latin typeface="Microsoft JhengHei UI"/>
                <a:cs typeface="Microsoft JhengHei UI"/>
              </a:rPr>
              <a:t>条件：</a:t>
            </a:r>
            <a:r>
              <a:rPr sz="2400" b="1" spc="5" dirty="0">
                <a:latin typeface="Microsoft JhengHei UI"/>
                <a:cs typeface="Microsoft JhengHei UI"/>
              </a:rPr>
              <a:t>图</a:t>
            </a:r>
            <a:r>
              <a:rPr sz="2400" b="1" spc="40" dirty="0">
                <a:latin typeface="Microsoft JhengHei UI"/>
                <a:cs typeface="Microsoft JhengHei UI"/>
              </a:rPr>
              <a:t>G</a:t>
            </a:r>
            <a:r>
              <a:rPr sz="2400" b="1" dirty="0">
                <a:latin typeface="Microsoft JhengHei UI"/>
                <a:cs typeface="Microsoft JhengHei UI"/>
              </a:rPr>
              <a:t>存在。</a:t>
            </a:r>
            <a:endParaRPr sz="2400">
              <a:latin typeface="Microsoft JhengHei UI"/>
              <a:cs typeface="Microsoft JhengHei UI"/>
            </a:endParaRPr>
          </a:p>
          <a:p>
            <a:pPr marL="471170">
              <a:lnSpc>
                <a:spcPct val="100000"/>
              </a:lnSpc>
            </a:pPr>
            <a:r>
              <a:rPr sz="2400" b="1" spc="5" dirty="0">
                <a:latin typeface="Microsoft JhengHei UI"/>
                <a:cs typeface="Microsoft JhengHei UI"/>
              </a:rPr>
              <a:t>操作</a:t>
            </a:r>
            <a:r>
              <a:rPr sz="2400" b="1" dirty="0">
                <a:latin typeface="Microsoft JhengHei UI"/>
                <a:cs typeface="Microsoft JhengHei UI"/>
              </a:rPr>
              <a:t>结果：对图进</a:t>
            </a:r>
            <a:r>
              <a:rPr sz="2400" b="1" spc="5" dirty="0">
                <a:latin typeface="Microsoft JhengHei UI"/>
                <a:cs typeface="Microsoft JhengHei UI"/>
              </a:rPr>
              <a:t>行</a:t>
            </a:r>
            <a:r>
              <a:rPr sz="2400" b="1" dirty="0">
                <a:solidFill>
                  <a:srgbClr val="FF0000"/>
                </a:solidFill>
                <a:latin typeface="Microsoft JhengHei UI"/>
                <a:cs typeface="Microsoft JhengHei UI"/>
              </a:rPr>
              <a:t>广度</a:t>
            </a:r>
            <a:r>
              <a:rPr sz="2400" b="1" dirty="0">
                <a:latin typeface="Microsoft JhengHei UI"/>
                <a:cs typeface="Microsoft JhengHei UI"/>
              </a:rPr>
              <a:t>优先遍历。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23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1692" y="555116"/>
            <a:ext cx="1656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主要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操作</a:t>
            </a: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267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200" y="3200400"/>
            <a:ext cx="2133600" cy="1196340"/>
          </a:xfrm>
          <a:prstGeom prst="rect">
            <a:avLst/>
          </a:prstGeom>
          <a:ln w="9144">
            <a:solidFill>
              <a:srgbClr val="CC0000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39"/>
              </a:spcBef>
            </a:pPr>
            <a:r>
              <a:rPr sz="2400" b="1" spc="10" dirty="0">
                <a:solidFill>
                  <a:srgbClr val="0033CC"/>
                </a:solidFill>
                <a:latin typeface="微软雅黑"/>
                <a:cs typeface="微软雅黑"/>
              </a:rPr>
              <a:t>邻接表</a:t>
            </a:r>
            <a:endParaRPr sz="2400">
              <a:latin typeface="微软雅黑"/>
              <a:cs typeface="微软雅黑"/>
            </a:endParaRPr>
          </a:p>
          <a:p>
            <a:pPr marL="92075" marR="502920">
              <a:lnSpc>
                <a:spcPct val="100000"/>
              </a:lnSpc>
            </a:pPr>
            <a:r>
              <a:rPr sz="2400" b="1" spc="10" dirty="0">
                <a:solidFill>
                  <a:srgbClr val="0033CC"/>
                </a:solidFill>
                <a:latin typeface="微软雅黑"/>
                <a:cs typeface="微软雅黑"/>
              </a:rPr>
              <a:t>邻接多重表 十字链表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404998"/>
            <a:ext cx="2169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链式存储结构：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414017"/>
            <a:ext cx="652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0" algn="l"/>
              </a:tabLst>
            </a:pP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顺序存储结构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：	</a:t>
            </a:r>
            <a:r>
              <a:rPr sz="2400" b="1" spc="10" dirty="0">
                <a:latin typeface="微软雅黑"/>
                <a:cs typeface="微软雅黑"/>
              </a:rPr>
              <a:t>数组表示法（邻接矩阵）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4575" y="2404998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多重链表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38600" y="2819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285750"/>
                </a:moveTo>
                <a:lnTo>
                  <a:pt x="0" y="285750"/>
                </a:lnTo>
                <a:lnTo>
                  <a:pt x="190500" y="381000"/>
                </a:lnTo>
                <a:lnTo>
                  <a:pt x="381000" y="285750"/>
                </a:lnTo>
                <a:close/>
              </a:path>
              <a:path w="381000" h="381000">
                <a:moveTo>
                  <a:pt x="285750" y="0"/>
                </a:moveTo>
                <a:lnTo>
                  <a:pt x="95250" y="0"/>
                </a:lnTo>
                <a:lnTo>
                  <a:pt x="95250" y="285750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8600" y="2819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285750"/>
                </a:moveTo>
                <a:lnTo>
                  <a:pt x="95250" y="2857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85750"/>
                </a:lnTo>
                <a:lnTo>
                  <a:pt x="381000" y="285750"/>
                </a:lnTo>
                <a:lnTo>
                  <a:pt x="190500" y="3810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340" y="4858257"/>
            <a:ext cx="1558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重点介绍：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3055" y="4640579"/>
            <a:ext cx="2166366" cy="899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5259" y="4640579"/>
            <a:ext cx="738377" cy="899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9476" y="4640579"/>
            <a:ext cx="1349502" cy="899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04815" y="4640579"/>
            <a:ext cx="738377" cy="8999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09032" y="4640579"/>
            <a:ext cx="1757934" cy="8999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53055" y="5128259"/>
            <a:ext cx="1759458" cy="8999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78352" y="5128259"/>
            <a:ext cx="736853" cy="899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81044" y="5128259"/>
            <a:ext cx="1351026" cy="8999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97908" y="5128259"/>
            <a:ext cx="738377" cy="8999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2123" y="5128259"/>
            <a:ext cx="1756410" cy="8999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3594" y="4770882"/>
            <a:ext cx="41078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FF0000"/>
                </a:solidFill>
                <a:latin typeface="微软雅黑"/>
                <a:cs typeface="微软雅黑"/>
              </a:rPr>
              <a:t>邻接</a:t>
            </a:r>
            <a:r>
              <a:rPr sz="3200" b="1" dirty="0">
                <a:solidFill>
                  <a:srgbClr val="FF0000"/>
                </a:solidFill>
                <a:latin typeface="微软雅黑"/>
                <a:cs typeface="微软雅黑"/>
              </a:rPr>
              <a:t>矩</a:t>
            </a:r>
            <a:r>
              <a:rPr sz="3200" b="1" spc="15" dirty="0">
                <a:solidFill>
                  <a:srgbClr val="FF0000"/>
                </a:solidFill>
                <a:latin typeface="微软雅黑"/>
                <a:cs typeface="微软雅黑"/>
              </a:rPr>
              <a:t>阵</a:t>
            </a:r>
            <a:r>
              <a:rPr sz="3200" b="1" spc="360" dirty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3200" b="1" spc="10" dirty="0">
                <a:solidFill>
                  <a:srgbClr val="FF0000"/>
                </a:solidFill>
                <a:latin typeface="微软雅黑"/>
                <a:cs typeface="微软雅黑"/>
              </a:rPr>
              <a:t>数</a:t>
            </a:r>
            <a:r>
              <a:rPr sz="3200" b="1" spc="-5" dirty="0">
                <a:solidFill>
                  <a:srgbClr val="FF0000"/>
                </a:solidFill>
                <a:latin typeface="微软雅黑"/>
                <a:cs typeface="微软雅黑"/>
              </a:rPr>
              <a:t>组</a:t>
            </a:r>
            <a:r>
              <a:rPr sz="3200" b="1" spc="360" dirty="0">
                <a:solidFill>
                  <a:srgbClr val="FF0000"/>
                </a:solidFill>
                <a:latin typeface="微软雅黑"/>
                <a:cs typeface="微软雅黑"/>
              </a:rPr>
              <a:t>)</a:t>
            </a:r>
            <a:r>
              <a:rPr sz="3200" b="1" spc="10" dirty="0">
                <a:solidFill>
                  <a:srgbClr val="FF0000"/>
                </a:solidFill>
                <a:latin typeface="微软雅黑"/>
                <a:cs typeface="微软雅黑"/>
              </a:rPr>
              <a:t>表示法 邻接表</a:t>
            </a:r>
            <a:r>
              <a:rPr sz="3200" b="1" spc="345" dirty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3200" b="1" spc="10" dirty="0">
                <a:solidFill>
                  <a:srgbClr val="FF0000"/>
                </a:solidFill>
                <a:latin typeface="微软雅黑"/>
                <a:cs typeface="微软雅黑"/>
              </a:rPr>
              <a:t>链式</a:t>
            </a:r>
            <a:r>
              <a:rPr sz="3200" b="1" spc="360" dirty="0">
                <a:solidFill>
                  <a:srgbClr val="FF0000"/>
                </a:solidFill>
                <a:latin typeface="微软雅黑"/>
                <a:cs typeface="微软雅黑"/>
              </a:rPr>
              <a:t>)</a:t>
            </a:r>
            <a:r>
              <a:rPr sz="3200" b="1" dirty="0">
                <a:solidFill>
                  <a:srgbClr val="FF0000"/>
                </a:solidFill>
                <a:latin typeface="微软雅黑"/>
                <a:cs typeface="微软雅黑"/>
              </a:rPr>
              <a:t>表</a:t>
            </a:r>
            <a:r>
              <a:rPr sz="3200" b="1" spc="5" dirty="0">
                <a:solidFill>
                  <a:srgbClr val="FF0000"/>
                </a:solidFill>
                <a:latin typeface="微软雅黑"/>
                <a:cs typeface="微软雅黑"/>
              </a:rPr>
              <a:t>示</a:t>
            </a:r>
            <a:r>
              <a:rPr sz="3200" b="1" dirty="0">
                <a:solidFill>
                  <a:srgbClr val="FF0000"/>
                </a:solidFill>
                <a:latin typeface="微软雅黑"/>
                <a:cs typeface="微软雅黑"/>
              </a:rPr>
              <a:t>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91692" y="379933"/>
            <a:ext cx="3700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815" algn="l"/>
              </a:tabLst>
            </a:pPr>
            <a:r>
              <a:rPr sz="3600" u="none" spc="65" dirty="0">
                <a:solidFill>
                  <a:srgbClr val="000000"/>
                </a:solidFill>
                <a:latin typeface="Microsoft JhengHei"/>
                <a:cs typeface="Microsoft JhengHei"/>
              </a:rPr>
              <a:t>6.</a:t>
            </a:r>
            <a:r>
              <a:rPr sz="3600" u="none" spc="80" dirty="0">
                <a:solidFill>
                  <a:srgbClr val="000000"/>
                </a:solidFill>
                <a:latin typeface="Microsoft JhengHei"/>
                <a:cs typeface="Microsoft JhengHei"/>
              </a:rPr>
              <a:t>4</a:t>
            </a:r>
            <a:r>
              <a:rPr sz="3600" u="none" dirty="0">
                <a:solidFill>
                  <a:srgbClr val="000000"/>
                </a:solidFill>
                <a:latin typeface="Microsoft JhengHei"/>
                <a:cs typeface="Microsoft JhengHei"/>
              </a:rPr>
              <a:t>	</a:t>
            </a: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图的存储结构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6282029"/>
            <a:ext cx="1554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9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CC0000"/>
                </a:solidFill>
                <a:latin typeface="Verdana"/>
                <a:cs typeface="Verdana"/>
              </a:rPr>
              <a:t>25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4800" y="685799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6600" y="685799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9183" y="524332"/>
            <a:ext cx="67570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spc="-5" dirty="0">
                <a:solidFill>
                  <a:srgbClr val="000000"/>
                </a:solidFill>
                <a:latin typeface="微软雅黑"/>
                <a:cs typeface="微软雅黑"/>
              </a:rPr>
              <a:t>6.4.1</a:t>
            </a:r>
            <a:r>
              <a:rPr b="0" u="none" spc="-55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b="0" u="none" spc="5" dirty="0">
                <a:solidFill>
                  <a:srgbClr val="000000"/>
                </a:solidFill>
                <a:latin typeface="微软雅黑"/>
                <a:cs typeface="微软雅黑"/>
              </a:rPr>
              <a:t>邻接矩阵表示法（数组</a:t>
            </a:r>
            <a:r>
              <a:rPr b="0" u="none" spc="-10" dirty="0">
                <a:solidFill>
                  <a:srgbClr val="000000"/>
                </a:solidFill>
                <a:latin typeface="微软雅黑"/>
                <a:cs typeface="微软雅黑"/>
              </a:rPr>
              <a:t>表</a:t>
            </a:r>
            <a:r>
              <a:rPr b="0" u="none" spc="5" dirty="0">
                <a:solidFill>
                  <a:srgbClr val="000000"/>
                </a:solidFill>
                <a:latin typeface="微软雅黑"/>
                <a:cs typeface="微软雅黑"/>
              </a:rPr>
              <a:t>示法）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5058" y="1248918"/>
            <a:ext cx="7728584" cy="27406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latin typeface="微软雅黑"/>
                <a:cs typeface="微软雅黑"/>
              </a:rPr>
              <a:t>建立一个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顶点表</a:t>
            </a:r>
            <a:r>
              <a:rPr sz="2400" dirty="0">
                <a:latin typeface="微软雅黑"/>
                <a:cs typeface="微软雅黑"/>
              </a:rPr>
              <a:t>（记录各个顶点信息）和一</a:t>
            </a:r>
            <a:r>
              <a:rPr sz="2400" spc="-25" dirty="0">
                <a:latin typeface="微软雅黑"/>
                <a:cs typeface="微软雅黑"/>
              </a:rPr>
              <a:t>个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邻接矩阵</a:t>
            </a:r>
            <a:endParaRPr sz="2400">
              <a:latin typeface="微软雅黑"/>
              <a:cs typeface="微软雅黑"/>
            </a:endParaRPr>
          </a:p>
          <a:p>
            <a:pPr marL="13017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微软雅黑"/>
                <a:cs typeface="微软雅黑"/>
              </a:rPr>
              <a:t>（表示各个顶点之间关系）。</a:t>
            </a:r>
            <a:endParaRPr sz="2400">
              <a:latin typeface="微软雅黑"/>
              <a:cs typeface="微软雅黑"/>
            </a:endParaRPr>
          </a:p>
          <a:p>
            <a:pPr marL="130175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微软雅黑"/>
                <a:cs typeface="微软雅黑"/>
              </a:rPr>
              <a:t>即</a:t>
            </a:r>
            <a:r>
              <a:rPr sz="2400" dirty="0">
                <a:latin typeface="微软雅黑"/>
                <a:cs typeface="微软雅黑"/>
              </a:rPr>
              <a:t>一维数组存顶点，二维数组存关系。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50">
              <a:latin typeface="微软雅黑"/>
              <a:cs typeface="微软雅黑"/>
            </a:endParaRPr>
          </a:p>
          <a:p>
            <a:pPr marL="12700" marR="5080">
              <a:lnSpc>
                <a:spcPct val="123400"/>
              </a:lnSpc>
            </a:pPr>
            <a:r>
              <a:rPr sz="2400" dirty="0">
                <a:latin typeface="微软雅黑"/>
                <a:cs typeface="微软雅黑"/>
              </a:rPr>
              <a:t>设图</a:t>
            </a:r>
            <a:r>
              <a:rPr sz="2400" spc="-20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A</a:t>
            </a:r>
            <a:r>
              <a:rPr sz="2400" spc="-10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=</a:t>
            </a:r>
            <a:r>
              <a:rPr sz="2400" spc="-15" dirty="0">
                <a:latin typeface="微软雅黑"/>
                <a:cs typeface="微软雅黑"/>
              </a:rPr>
              <a:t> </a:t>
            </a:r>
            <a:r>
              <a:rPr sz="2400" spc="-25" dirty="0">
                <a:latin typeface="微软雅黑"/>
                <a:cs typeface="微软雅黑"/>
              </a:rPr>
              <a:t>(</a:t>
            </a:r>
            <a:r>
              <a:rPr sz="2500" spc="-25" dirty="0">
                <a:latin typeface="微软雅黑"/>
                <a:cs typeface="微软雅黑"/>
              </a:rPr>
              <a:t>V</a:t>
            </a:r>
            <a:r>
              <a:rPr sz="2400" spc="-25" dirty="0">
                <a:latin typeface="微软雅黑"/>
                <a:cs typeface="微软雅黑"/>
              </a:rPr>
              <a:t>,</a:t>
            </a:r>
            <a:r>
              <a:rPr sz="2400" spc="-15" dirty="0">
                <a:latin typeface="微软雅黑"/>
                <a:cs typeface="微软雅黑"/>
              </a:rPr>
              <a:t> </a:t>
            </a:r>
            <a:r>
              <a:rPr sz="2500" spc="-30" dirty="0">
                <a:latin typeface="微软雅黑"/>
                <a:cs typeface="微软雅黑"/>
              </a:rPr>
              <a:t>E</a:t>
            </a:r>
            <a:r>
              <a:rPr sz="2400" spc="-30" dirty="0">
                <a:latin typeface="微软雅黑"/>
                <a:cs typeface="微软雅黑"/>
              </a:rPr>
              <a:t>)</a:t>
            </a:r>
            <a:r>
              <a:rPr sz="2400" spc="-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有</a:t>
            </a:r>
            <a:r>
              <a:rPr sz="2400" spc="-15" dirty="0"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FF3300"/>
                </a:solidFill>
                <a:latin typeface="微软雅黑"/>
                <a:cs typeface="微软雅黑"/>
              </a:rPr>
              <a:t>n</a:t>
            </a:r>
            <a:r>
              <a:rPr sz="2400" spc="-25" dirty="0">
                <a:solidFill>
                  <a:srgbClr val="FF3300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个顶点，则图的邻接矩阵是一个二维 数组</a:t>
            </a:r>
            <a:r>
              <a:rPr sz="2400" spc="-10" dirty="0"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微软雅黑"/>
                <a:cs typeface="微软雅黑"/>
              </a:rPr>
              <a:t>A.Edge[n][n]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dirty="0">
                <a:latin typeface="微软雅黑"/>
                <a:cs typeface="微软雅黑"/>
              </a:rPr>
              <a:t>定义为：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4276" y="4457700"/>
            <a:ext cx="7955280" cy="1203960"/>
          </a:xfrm>
          <a:custGeom>
            <a:avLst/>
            <a:gdLst/>
            <a:ahLst/>
            <a:cxnLst/>
            <a:rect l="l" t="t" r="r" b="b"/>
            <a:pathLst>
              <a:path w="7955280" h="1203960">
                <a:moveTo>
                  <a:pt x="0" y="1203960"/>
                </a:moveTo>
                <a:lnTo>
                  <a:pt x="7955280" y="1203960"/>
                </a:lnTo>
                <a:lnTo>
                  <a:pt x="7955280" y="0"/>
                </a:lnTo>
                <a:lnTo>
                  <a:pt x="0" y="0"/>
                </a:lnTo>
                <a:lnTo>
                  <a:pt x="0" y="120396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40029" y="4827137"/>
            <a:ext cx="190500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950" spc="-60" dirty="0">
                <a:latin typeface="Symbol"/>
                <a:cs typeface="Symbol"/>
              </a:rPr>
              <a:t>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1929" y="4383537"/>
            <a:ext cx="5483860" cy="116459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759460" algn="ctr">
              <a:lnSpc>
                <a:spcPct val="100000"/>
              </a:lnSpc>
              <a:spcBef>
                <a:spcPts val="1035"/>
              </a:spcBef>
              <a:tabLst>
                <a:tab pos="3261995" algn="l"/>
              </a:tabLst>
            </a:pPr>
            <a:r>
              <a:rPr sz="2950" spc="-70" dirty="0">
                <a:latin typeface="宋体"/>
                <a:cs typeface="宋体"/>
              </a:rPr>
              <a:t>如</a:t>
            </a:r>
            <a:r>
              <a:rPr sz="2950" spc="-125" dirty="0">
                <a:latin typeface="宋体"/>
                <a:cs typeface="宋体"/>
              </a:rPr>
              <a:t>果</a:t>
            </a:r>
            <a:r>
              <a:rPr sz="2950" spc="-944" dirty="0">
                <a:latin typeface="宋体"/>
                <a:cs typeface="宋体"/>
              </a:rPr>
              <a:t> </a:t>
            </a:r>
            <a:r>
              <a:rPr sz="2950" b="1" spc="-70" dirty="0">
                <a:latin typeface="Times New Roman"/>
                <a:cs typeface="Times New Roman"/>
              </a:rPr>
              <a:t>&lt;</a:t>
            </a:r>
            <a:r>
              <a:rPr sz="2950" b="1" spc="-65" dirty="0">
                <a:latin typeface="Times New Roman"/>
                <a:cs typeface="Times New Roman"/>
              </a:rPr>
              <a:t> </a:t>
            </a:r>
            <a:r>
              <a:rPr sz="2950" b="1" i="1" spc="35" dirty="0">
                <a:latin typeface="Times New Roman"/>
                <a:cs typeface="Times New Roman"/>
              </a:rPr>
              <a:t>i</a:t>
            </a:r>
            <a:r>
              <a:rPr sz="2950" spc="35" dirty="0">
                <a:latin typeface="Times New Roman"/>
                <a:cs typeface="Times New Roman"/>
              </a:rPr>
              <a:t>,</a:t>
            </a:r>
            <a:r>
              <a:rPr sz="2950" spc="100" dirty="0">
                <a:latin typeface="Times New Roman"/>
                <a:cs typeface="Times New Roman"/>
              </a:rPr>
              <a:t> </a:t>
            </a:r>
            <a:r>
              <a:rPr sz="2950" b="1" i="1" spc="-35" dirty="0">
                <a:latin typeface="Times New Roman"/>
                <a:cs typeface="Times New Roman"/>
              </a:rPr>
              <a:t>j</a:t>
            </a:r>
            <a:r>
              <a:rPr sz="2950" b="1" i="1" spc="20" dirty="0">
                <a:latin typeface="Times New Roman"/>
                <a:cs typeface="Times New Roman"/>
              </a:rPr>
              <a:t> </a:t>
            </a:r>
            <a:r>
              <a:rPr sz="2950" b="1" spc="-185" dirty="0">
                <a:latin typeface="Times New Roman"/>
                <a:cs typeface="Times New Roman"/>
              </a:rPr>
              <a:t>&gt;</a:t>
            </a:r>
            <a:r>
              <a:rPr sz="2950" spc="-185" dirty="0">
                <a:latin typeface="Symbol"/>
                <a:cs typeface="Symbol"/>
              </a:rPr>
              <a:t></a:t>
            </a:r>
            <a:r>
              <a:rPr sz="2950" spc="-254" dirty="0">
                <a:latin typeface="Times New Roman"/>
                <a:cs typeface="Times New Roman"/>
              </a:rPr>
              <a:t> </a:t>
            </a:r>
            <a:r>
              <a:rPr sz="2950" b="1" i="1" spc="-85" dirty="0">
                <a:latin typeface="Times New Roman"/>
                <a:cs typeface="Times New Roman"/>
              </a:rPr>
              <a:t>E	</a:t>
            </a:r>
            <a:r>
              <a:rPr sz="2950" spc="-70" dirty="0">
                <a:latin typeface="宋体"/>
                <a:cs typeface="宋体"/>
              </a:rPr>
              <a:t>或</a:t>
            </a:r>
            <a:r>
              <a:rPr sz="2950" spc="-125" dirty="0">
                <a:latin typeface="宋体"/>
                <a:cs typeface="宋体"/>
              </a:rPr>
              <a:t>者</a:t>
            </a:r>
            <a:r>
              <a:rPr sz="2950" spc="-400" dirty="0">
                <a:latin typeface="宋体"/>
                <a:cs typeface="宋体"/>
              </a:rPr>
              <a:t> </a:t>
            </a:r>
            <a:r>
              <a:rPr sz="2950" spc="30" dirty="0">
                <a:latin typeface="Times New Roman"/>
                <a:cs typeface="Times New Roman"/>
              </a:rPr>
              <a:t>(</a:t>
            </a:r>
            <a:r>
              <a:rPr sz="2950" b="1" i="1" spc="30" dirty="0">
                <a:latin typeface="Times New Roman"/>
                <a:cs typeface="Times New Roman"/>
              </a:rPr>
              <a:t>i</a:t>
            </a:r>
            <a:r>
              <a:rPr sz="2950" spc="30" dirty="0">
                <a:latin typeface="Times New Roman"/>
                <a:cs typeface="Times New Roman"/>
              </a:rPr>
              <a:t>,</a:t>
            </a:r>
            <a:r>
              <a:rPr sz="2950" spc="70" dirty="0">
                <a:latin typeface="Times New Roman"/>
                <a:cs typeface="Times New Roman"/>
              </a:rPr>
              <a:t> </a:t>
            </a:r>
            <a:r>
              <a:rPr sz="2950" b="1" i="1" spc="30" dirty="0">
                <a:latin typeface="Times New Roman"/>
                <a:cs typeface="Times New Roman"/>
              </a:rPr>
              <a:t>j</a:t>
            </a:r>
            <a:r>
              <a:rPr sz="2950" spc="30" dirty="0">
                <a:latin typeface="Times New Roman"/>
                <a:cs typeface="Times New Roman"/>
              </a:rPr>
              <a:t>)</a:t>
            </a:r>
            <a:r>
              <a:rPr sz="2950" spc="-415" dirty="0">
                <a:latin typeface="Times New Roman"/>
                <a:cs typeface="Times New Roman"/>
              </a:rPr>
              <a:t> </a:t>
            </a:r>
            <a:r>
              <a:rPr sz="2950" spc="-90" dirty="0">
                <a:latin typeface="Symbol"/>
                <a:cs typeface="Symbol"/>
              </a:rPr>
              <a:t></a:t>
            </a:r>
            <a:r>
              <a:rPr sz="2950" spc="-260" dirty="0">
                <a:latin typeface="Times New Roman"/>
                <a:cs typeface="Times New Roman"/>
              </a:rPr>
              <a:t> </a:t>
            </a:r>
            <a:r>
              <a:rPr sz="2950" b="1" i="1" spc="-85" dirty="0">
                <a:latin typeface="Times New Roman"/>
                <a:cs typeface="Times New Roman"/>
              </a:rPr>
              <a:t>E</a:t>
            </a:r>
            <a:endParaRPr sz="2950">
              <a:latin typeface="Times New Roman"/>
              <a:cs typeface="Times New Roman"/>
            </a:endParaRPr>
          </a:p>
          <a:p>
            <a:pPr marR="3917315" algn="ctr">
              <a:lnSpc>
                <a:spcPct val="100000"/>
              </a:lnSpc>
              <a:spcBef>
                <a:spcPts val="944"/>
              </a:spcBef>
              <a:tabLst>
                <a:tab pos="748665" algn="l"/>
              </a:tabLst>
            </a:pPr>
            <a:r>
              <a:rPr sz="4425" spc="-120" baseline="-13182" dirty="0">
                <a:latin typeface="Symbol"/>
                <a:cs typeface="Symbol"/>
              </a:rPr>
              <a:t></a:t>
            </a:r>
            <a:r>
              <a:rPr sz="2950" b="1" spc="-80" dirty="0">
                <a:latin typeface="Times New Roman"/>
                <a:cs typeface="Times New Roman"/>
              </a:rPr>
              <a:t>0</a:t>
            </a:r>
            <a:r>
              <a:rPr sz="2950" spc="-80" dirty="0">
                <a:latin typeface="Times New Roman"/>
                <a:cs typeface="Times New Roman"/>
              </a:rPr>
              <a:t>,	</a:t>
            </a:r>
            <a:r>
              <a:rPr sz="2950" spc="-70" dirty="0">
                <a:latin typeface="宋体"/>
                <a:cs typeface="宋体"/>
              </a:rPr>
              <a:t>否则</a:t>
            </a:r>
            <a:endParaRPr sz="29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8184" y="4762236"/>
            <a:ext cx="2782570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950" b="1" spc="-90" dirty="0">
                <a:latin typeface="Times New Roman"/>
                <a:cs typeface="Times New Roman"/>
              </a:rPr>
              <a:t>A</a:t>
            </a:r>
            <a:r>
              <a:rPr sz="2950" spc="-90" dirty="0">
                <a:latin typeface="Times New Roman"/>
                <a:cs typeface="Times New Roman"/>
              </a:rPr>
              <a:t>.</a:t>
            </a:r>
            <a:r>
              <a:rPr sz="2950" b="1" i="1" spc="-90" dirty="0">
                <a:latin typeface="Times New Roman"/>
                <a:cs typeface="Times New Roman"/>
              </a:rPr>
              <a:t>Edge</a:t>
            </a:r>
            <a:r>
              <a:rPr sz="2950" b="1" i="1" spc="-23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Times New Roman"/>
                <a:cs typeface="Times New Roman"/>
              </a:rPr>
              <a:t>[</a:t>
            </a:r>
            <a:r>
              <a:rPr sz="2950" b="1" i="1" spc="25" dirty="0">
                <a:latin typeface="Times New Roman"/>
                <a:cs typeface="Times New Roman"/>
              </a:rPr>
              <a:t>i</a:t>
            </a:r>
            <a:r>
              <a:rPr sz="2950" spc="25" dirty="0">
                <a:latin typeface="Times New Roman"/>
                <a:cs typeface="Times New Roman"/>
              </a:rPr>
              <a:t>][</a:t>
            </a:r>
            <a:r>
              <a:rPr sz="2950" spc="-235" dirty="0">
                <a:latin typeface="Times New Roman"/>
                <a:cs typeface="Times New Roman"/>
              </a:rPr>
              <a:t> </a:t>
            </a:r>
            <a:r>
              <a:rPr sz="2950" b="1" i="1" spc="30" dirty="0">
                <a:latin typeface="Times New Roman"/>
                <a:cs typeface="Times New Roman"/>
              </a:rPr>
              <a:t>j</a:t>
            </a:r>
            <a:r>
              <a:rPr sz="2950" spc="30" dirty="0">
                <a:latin typeface="Times New Roman"/>
                <a:cs typeface="Times New Roman"/>
              </a:rPr>
              <a:t>]</a:t>
            </a:r>
            <a:r>
              <a:rPr sz="2950" spc="-240" dirty="0">
                <a:latin typeface="Times New Roman"/>
                <a:cs typeface="Times New Roman"/>
              </a:rPr>
              <a:t> </a:t>
            </a:r>
            <a:r>
              <a:rPr sz="2950" spc="-70" dirty="0">
                <a:latin typeface="Symbol"/>
                <a:cs typeface="Symbol"/>
              </a:rPr>
              <a:t></a:t>
            </a:r>
            <a:r>
              <a:rPr sz="2950" spc="-110" dirty="0">
                <a:latin typeface="Times New Roman"/>
                <a:cs typeface="Times New Roman"/>
              </a:rPr>
              <a:t> </a:t>
            </a:r>
            <a:r>
              <a:rPr sz="4425" spc="-179" baseline="39548" dirty="0">
                <a:latin typeface="Symbol"/>
                <a:cs typeface="Symbol"/>
              </a:rPr>
              <a:t></a:t>
            </a:r>
            <a:r>
              <a:rPr sz="4425" b="1" spc="-179" baseline="39548" dirty="0">
                <a:latin typeface="Times New Roman"/>
                <a:cs typeface="Times New Roman"/>
              </a:rPr>
              <a:t>1</a:t>
            </a:r>
            <a:r>
              <a:rPr sz="4425" spc="-179" baseline="39548" dirty="0">
                <a:latin typeface="Times New Roman"/>
                <a:cs typeface="Times New Roman"/>
              </a:rPr>
              <a:t>,</a:t>
            </a:r>
            <a:endParaRPr sz="4425" baseline="3954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6332626"/>
            <a:ext cx="18091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0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 </a:t>
            </a:r>
            <a:r>
              <a:rPr sz="1600" dirty="0">
                <a:solidFill>
                  <a:srgbClr val="CC0000"/>
                </a:solidFill>
                <a:latin typeface="Verdana"/>
                <a:cs typeface="Verdana"/>
              </a:rPr>
              <a:t>26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6630" y="3903154"/>
            <a:ext cx="2026285" cy="22212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360" dirty="0">
                <a:latin typeface="微软雅黑"/>
                <a:cs typeface="微软雅黑"/>
              </a:rPr>
              <a:t>0  1  0  1</a:t>
            </a:r>
            <a:r>
              <a:rPr sz="2400" b="1" spc="-80" dirty="0">
                <a:latin typeface="微软雅黑"/>
                <a:cs typeface="微软雅黑"/>
              </a:rPr>
              <a:t> </a:t>
            </a:r>
            <a:r>
              <a:rPr sz="2400" b="1" spc="-280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b="1" spc="-285" dirty="0">
                <a:latin typeface="微软雅黑"/>
                <a:cs typeface="微软雅黑"/>
              </a:rPr>
              <a:t>1	</a:t>
            </a:r>
            <a:r>
              <a:rPr sz="2400" b="1" spc="265" dirty="0">
                <a:latin typeface="微软雅黑"/>
                <a:cs typeface="微软雅黑"/>
              </a:rPr>
              <a:t>0  1  0</a:t>
            </a:r>
            <a:r>
              <a:rPr sz="2400" b="1" spc="385" dirty="0">
                <a:latin typeface="微软雅黑"/>
                <a:cs typeface="微软雅黑"/>
              </a:rPr>
              <a:t> </a:t>
            </a:r>
            <a:r>
              <a:rPr sz="2400" b="1" spc="265" dirty="0">
                <a:latin typeface="微软雅黑"/>
                <a:cs typeface="微软雅黑"/>
              </a:rPr>
              <a:t>1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360" dirty="0">
                <a:latin typeface="微软雅黑"/>
                <a:cs typeface="微软雅黑"/>
              </a:rPr>
              <a:t>0  1  0  1</a:t>
            </a:r>
            <a:r>
              <a:rPr sz="2400" b="1" spc="-90" dirty="0">
                <a:latin typeface="微软雅黑"/>
                <a:cs typeface="微软雅黑"/>
              </a:rPr>
              <a:t> </a:t>
            </a:r>
            <a:r>
              <a:rPr sz="2400" b="1" spc="-285" dirty="0">
                <a:latin typeface="微软雅黑"/>
                <a:cs typeface="微软雅黑"/>
              </a:rPr>
              <a:t>1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b="1" spc="-285" dirty="0">
                <a:latin typeface="微软雅黑"/>
                <a:cs typeface="微软雅黑"/>
              </a:rPr>
              <a:t>1	</a:t>
            </a:r>
            <a:r>
              <a:rPr sz="2400" b="1" spc="265" dirty="0">
                <a:latin typeface="微软雅黑"/>
                <a:cs typeface="微软雅黑"/>
              </a:rPr>
              <a:t>0  1  0</a:t>
            </a:r>
            <a:r>
              <a:rPr sz="2400" b="1" spc="385" dirty="0">
                <a:latin typeface="微软雅黑"/>
                <a:cs typeface="微软雅黑"/>
              </a:rPr>
              <a:t> </a:t>
            </a:r>
            <a:r>
              <a:rPr sz="2400" b="1" spc="265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360" dirty="0">
                <a:latin typeface="微软雅黑"/>
                <a:cs typeface="微软雅黑"/>
              </a:rPr>
              <a:t>0  1  1  0</a:t>
            </a:r>
            <a:r>
              <a:rPr sz="2400" b="1" spc="-90" dirty="0">
                <a:latin typeface="微软雅黑"/>
                <a:cs typeface="微软雅黑"/>
              </a:rPr>
              <a:t> </a:t>
            </a:r>
            <a:r>
              <a:rPr sz="2400" b="1" spc="-285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761" y="4086605"/>
            <a:ext cx="142240" cy="2001520"/>
          </a:xfrm>
          <a:custGeom>
            <a:avLst/>
            <a:gdLst/>
            <a:ahLst/>
            <a:cxnLst/>
            <a:rect l="l" t="t" r="r" b="b"/>
            <a:pathLst>
              <a:path w="142239" h="2001520">
                <a:moveTo>
                  <a:pt x="141732" y="2001012"/>
                </a:moveTo>
                <a:lnTo>
                  <a:pt x="96950" y="1992492"/>
                </a:lnTo>
                <a:lnTo>
                  <a:pt x="58046" y="1968769"/>
                </a:lnTo>
                <a:lnTo>
                  <a:pt x="27358" y="1932593"/>
                </a:lnTo>
                <a:lnTo>
                  <a:pt x="7229" y="1886717"/>
                </a:lnTo>
                <a:lnTo>
                  <a:pt x="0" y="1833892"/>
                </a:lnTo>
                <a:lnTo>
                  <a:pt x="0" y="167132"/>
                </a:lnTo>
                <a:lnTo>
                  <a:pt x="7229" y="114295"/>
                </a:lnTo>
                <a:lnTo>
                  <a:pt x="27358" y="68415"/>
                </a:lnTo>
                <a:lnTo>
                  <a:pt x="58046" y="32239"/>
                </a:lnTo>
                <a:lnTo>
                  <a:pt x="96950" y="8518"/>
                </a:lnTo>
                <a:lnTo>
                  <a:pt x="14173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55814" y="4010405"/>
            <a:ext cx="73660" cy="2057400"/>
          </a:xfrm>
          <a:custGeom>
            <a:avLst/>
            <a:gdLst/>
            <a:ahLst/>
            <a:cxnLst/>
            <a:rect l="l" t="t" r="r" b="b"/>
            <a:pathLst>
              <a:path w="73659" h="2057400">
                <a:moveTo>
                  <a:pt x="0" y="0"/>
                </a:moveTo>
                <a:lnTo>
                  <a:pt x="28467" y="13487"/>
                </a:lnTo>
                <a:lnTo>
                  <a:pt x="51720" y="50276"/>
                </a:lnTo>
                <a:lnTo>
                  <a:pt x="67401" y="104852"/>
                </a:lnTo>
                <a:lnTo>
                  <a:pt x="73152" y="171704"/>
                </a:lnTo>
                <a:lnTo>
                  <a:pt x="73152" y="1885746"/>
                </a:lnTo>
                <a:lnTo>
                  <a:pt x="67401" y="1952563"/>
                </a:lnTo>
                <a:lnTo>
                  <a:pt x="51720" y="2007125"/>
                </a:lnTo>
                <a:lnTo>
                  <a:pt x="28467" y="2043911"/>
                </a:lnTo>
                <a:lnTo>
                  <a:pt x="0" y="2057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3016" y="571881"/>
            <a:ext cx="5335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数组表示法的特点（无向图）</a:t>
            </a:r>
          </a:p>
        </p:txBody>
      </p:sp>
      <p:sp>
        <p:nvSpPr>
          <p:cNvPr id="11" name="object 11"/>
          <p:cNvSpPr/>
          <p:nvPr/>
        </p:nvSpPr>
        <p:spPr>
          <a:xfrm>
            <a:off x="3810000" y="4725923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800354" y="0"/>
                </a:moveTo>
                <a:lnTo>
                  <a:pt x="800354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00354" y="171450"/>
                </a:lnTo>
                <a:lnTo>
                  <a:pt x="800354" y="228600"/>
                </a:lnTo>
                <a:lnTo>
                  <a:pt x="1066800" y="114300"/>
                </a:lnTo>
                <a:lnTo>
                  <a:pt x="80035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0" y="4725923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57150"/>
                </a:moveTo>
                <a:lnTo>
                  <a:pt x="800354" y="57150"/>
                </a:lnTo>
                <a:lnTo>
                  <a:pt x="800354" y="0"/>
                </a:lnTo>
                <a:lnTo>
                  <a:pt x="1066800" y="114300"/>
                </a:lnTo>
                <a:lnTo>
                  <a:pt x="800354" y="228600"/>
                </a:lnTo>
                <a:lnTo>
                  <a:pt x="800354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1001" y="458342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3798" y="4307585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4585" y="458342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7410" y="5077205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1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3294" y="4528565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1" y="0"/>
                </a:moveTo>
                <a:lnTo>
                  <a:pt x="0" y="2743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1957" y="5113782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19" h="233679">
                <a:moveTo>
                  <a:pt x="0" y="0"/>
                </a:moveTo>
                <a:lnTo>
                  <a:pt x="236220" y="2331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44217" y="40835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4217" y="40835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40229" y="4120972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84170" y="52265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84170" y="52265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80182" y="526465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V5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41170" y="52265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1170" y="52265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36801" y="526465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78073" y="4078985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78073" y="4078985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45129" y="4120972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02001" y="4688585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234696" y="0"/>
                </a:moveTo>
                <a:lnTo>
                  <a:pt x="187382" y="4737"/>
                </a:lnTo>
                <a:lnTo>
                  <a:pt x="143321" y="18323"/>
                </a:lnTo>
                <a:lnTo>
                  <a:pt x="103454" y="39821"/>
                </a:lnTo>
                <a:lnTo>
                  <a:pt x="68722" y="68294"/>
                </a:lnTo>
                <a:lnTo>
                  <a:pt x="40069" y="102803"/>
                </a:lnTo>
                <a:lnTo>
                  <a:pt x="18436" y="142410"/>
                </a:lnTo>
                <a:lnTo>
                  <a:pt x="4766" y="186179"/>
                </a:lnTo>
                <a:lnTo>
                  <a:pt x="0" y="233171"/>
                </a:lnTo>
                <a:lnTo>
                  <a:pt x="4766" y="280164"/>
                </a:lnTo>
                <a:lnTo>
                  <a:pt x="18436" y="323933"/>
                </a:lnTo>
                <a:lnTo>
                  <a:pt x="40069" y="363540"/>
                </a:lnTo>
                <a:lnTo>
                  <a:pt x="68722" y="398049"/>
                </a:lnTo>
                <a:lnTo>
                  <a:pt x="103454" y="426522"/>
                </a:lnTo>
                <a:lnTo>
                  <a:pt x="143321" y="448020"/>
                </a:lnTo>
                <a:lnTo>
                  <a:pt x="187382" y="461606"/>
                </a:lnTo>
                <a:lnTo>
                  <a:pt x="234696" y="466343"/>
                </a:lnTo>
                <a:lnTo>
                  <a:pt x="282009" y="461606"/>
                </a:lnTo>
                <a:lnTo>
                  <a:pt x="326070" y="448020"/>
                </a:lnTo>
                <a:lnTo>
                  <a:pt x="365937" y="426522"/>
                </a:lnTo>
                <a:lnTo>
                  <a:pt x="400669" y="398049"/>
                </a:lnTo>
                <a:lnTo>
                  <a:pt x="429322" y="363540"/>
                </a:lnTo>
                <a:lnTo>
                  <a:pt x="450955" y="323933"/>
                </a:lnTo>
                <a:lnTo>
                  <a:pt x="464625" y="280164"/>
                </a:lnTo>
                <a:lnTo>
                  <a:pt x="469392" y="233171"/>
                </a:lnTo>
                <a:lnTo>
                  <a:pt x="464625" y="186179"/>
                </a:lnTo>
                <a:lnTo>
                  <a:pt x="450955" y="142410"/>
                </a:lnTo>
                <a:lnTo>
                  <a:pt x="429322" y="102803"/>
                </a:lnTo>
                <a:lnTo>
                  <a:pt x="400669" y="68294"/>
                </a:lnTo>
                <a:lnTo>
                  <a:pt x="365937" y="39821"/>
                </a:lnTo>
                <a:lnTo>
                  <a:pt x="326070" y="18323"/>
                </a:lnTo>
                <a:lnTo>
                  <a:pt x="282009" y="4737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2001" y="4688585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0" y="233171"/>
                </a:moveTo>
                <a:lnTo>
                  <a:pt x="4766" y="186179"/>
                </a:lnTo>
                <a:lnTo>
                  <a:pt x="18436" y="142410"/>
                </a:lnTo>
                <a:lnTo>
                  <a:pt x="40069" y="102803"/>
                </a:lnTo>
                <a:lnTo>
                  <a:pt x="68722" y="68294"/>
                </a:lnTo>
                <a:lnTo>
                  <a:pt x="103454" y="39821"/>
                </a:lnTo>
                <a:lnTo>
                  <a:pt x="143321" y="18323"/>
                </a:lnTo>
                <a:lnTo>
                  <a:pt x="187382" y="4737"/>
                </a:lnTo>
                <a:lnTo>
                  <a:pt x="234696" y="0"/>
                </a:lnTo>
                <a:lnTo>
                  <a:pt x="282009" y="4737"/>
                </a:lnTo>
                <a:lnTo>
                  <a:pt x="326070" y="18323"/>
                </a:lnTo>
                <a:lnTo>
                  <a:pt x="365937" y="39821"/>
                </a:lnTo>
                <a:lnTo>
                  <a:pt x="400669" y="68294"/>
                </a:lnTo>
                <a:lnTo>
                  <a:pt x="429322" y="102803"/>
                </a:lnTo>
                <a:lnTo>
                  <a:pt x="450955" y="142410"/>
                </a:lnTo>
                <a:lnTo>
                  <a:pt x="464625" y="186179"/>
                </a:lnTo>
                <a:lnTo>
                  <a:pt x="469392" y="233171"/>
                </a:lnTo>
                <a:lnTo>
                  <a:pt x="464625" y="280164"/>
                </a:lnTo>
                <a:lnTo>
                  <a:pt x="450955" y="323933"/>
                </a:lnTo>
                <a:lnTo>
                  <a:pt x="429322" y="363540"/>
                </a:lnTo>
                <a:lnTo>
                  <a:pt x="400669" y="398049"/>
                </a:lnTo>
                <a:lnTo>
                  <a:pt x="365937" y="426522"/>
                </a:lnTo>
                <a:lnTo>
                  <a:pt x="326070" y="448020"/>
                </a:lnTo>
                <a:lnTo>
                  <a:pt x="282009" y="461606"/>
                </a:lnTo>
                <a:lnTo>
                  <a:pt x="234696" y="466343"/>
                </a:lnTo>
                <a:lnTo>
                  <a:pt x="187382" y="461606"/>
                </a:lnTo>
                <a:lnTo>
                  <a:pt x="143321" y="448020"/>
                </a:lnTo>
                <a:lnTo>
                  <a:pt x="103454" y="426522"/>
                </a:lnTo>
                <a:lnTo>
                  <a:pt x="68722" y="398049"/>
                </a:lnTo>
                <a:lnTo>
                  <a:pt x="40069" y="363540"/>
                </a:lnTo>
                <a:lnTo>
                  <a:pt x="18436" y="323933"/>
                </a:lnTo>
                <a:lnTo>
                  <a:pt x="4766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70201" y="473125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3016" y="1218382"/>
            <a:ext cx="7839709" cy="2657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"/>
              </a:spcBef>
              <a:buSzPct val="95833"/>
              <a:buAutoNum type="arabicPlain"/>
              <a:tabLst>
                <a:tab pos="473709" algn="l"/>
              </a:tabLst>
            </a:pPr>
            <a:r>
              <a:rPr sz="2400" b="1" spc="10" dirty="0">
                <a:latin typeface="微软雅黑"/>
                <a:cs typeface="微软雅黑"/>
              </a:rPr>
              <a:t>无向图的邻接矩阵</a:t>
            </a:r>
            <a:r>
              <a:rPr sz="2400" b="1" spc="-5" dirty="0">
                <a:latin typeface="微软雅黑"/>
                <a:cs typeface="微软雅黑"/>
              </a:rPr>
              <a:t>是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对称矩阵</a:t>
            </a:r>
            <a:r>
              <a:rPr sz="2400" b="1" spc="10" dirty="0">
                <a:latin typeface="微软雅黑"/>
                <a:cs typeface="微软雅黑"/>
              </a:rPr>
              <a:t>，同一条边表示了两次；</a:t>
            </a:r>
            <a:endParaRPr sz="2400">
              <a:latin typeface="微软雅黑"/>
              <a:cs typeface="微软雅黑"/>
            </a:endParaRPr>
          </a:p>
          <a:p>
            <a:pPr marL="471170" indent="-459105">
              <a:lnSpc>
                <a:spcPct val="100000"/>
              </a:lnSpc>
              <a:spcBef>
                <a:spcPts val="165"/>
              </a:spcBef>
              <a:buSzPct val="95833"/>
              <a:buFont typeface="Times New Roman"/>
              <a:buAutoNum type="arabicPlain"/>
              <a:tabLst>
                <a:tab pos="471805" algn="l"/>
              </a:tabLst>
            </a:pPr>
            <a:r>
              <a:rPr sz="2400" b="1" spc="10" dirty="0">
                <a:latin typeface="微软雅黑"/>
                <a:cs typeface="微软雅黑"/>
              </a:rPr>
              <a:t>顶</a:t>
            </a:r>
            <a:r>
              <a:rPr sz="2400" b="1" spc="5" dirty="0">
                <a:latin typeface="微软雅黑"/>
                <a:cs typeface="微软雅黑"/>
              </a:rPr>
              <a:t>点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5" dirty="0">
                <a:latin typeface="微软雅黑"/>
                <a:cs typeface="微软雅黑"/>
              </a:rPr>
              <a:t>的度：等于二维数组对应行（或列）中值</a:t>
            </a:r>
            <a:r>
              <a:rPr sz="2400" b="1" spc="15" dirty="0">
                <a:latin typeface="微软雅黑"/>
                <a:cs typeface="微软雅黑"/>
              </a:rPr>
              <a:t>为</a:t>
            </a:r>
            <a:r>
              <a:rPr sz="2400" b="1" spc="-5" dirty="0">
                <a:latin typeface="Times New Roman"/>
                <a:cs typeface="Times New Roman"/>
              </a:rPr>
              <a:t>1</a:t>
            </a:r>
            <a:r>
              <a:rPr sz="2400" b="1" spc="5" dirty="0">
                <a:latin typeface="微软雅黑"/>
                <a:cs typeface="微软雅黑"/>
              </a:rPr>
              <a:t>的元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10" dirty="0">
                <a:latin typeface="微软雅黑"/>
                <a:cs typeface="微软雅黑"/>
              </a:rPr>
              <a:t>素个数；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  <a:buSzPct val="95833"/>
              <a:buAutoNum type="arabicPlain" startAt="3"/>
              <a:tabLst>
                <a:tab pos="473709" algn="l"/>
              </a:tabLst>
            </a:pPr>
            <a:r>
              <a:rPr sz="2400" b="1" spc="10" dirty="0">
                <a:latin typeface="微软雅黑"/>
                <a:cs typeface="微软雅黑"/>
              </a:rPr>
              <a:t>判断两顶</a:t>
            </a:r>
            <a:r>
              <a:rPr sz="2400" b="1" dirty="0">
                <a:latin typeface="微软雅黑"/>
                <a:cs typeface="微软雅黑"/>
              </a:rPr>
              <a:t>点</a:t>
            </a:r>
            <a:r>
              <a:rPr sz="2400" b="1" spc="-180" dirty="0">
                <a:latin typeface="微软雅黑"/>
                <a:cs typeface="微软雅黑"/>
              </a:rPr>
              <a:t>v</a:t>
            </a:r>
            <a:r>
              <a:rPr sz="2400" b="1" spc="15" dirty="0">
                <a:latin typeface="微软雅黑"/>
                <a:cs typeface="微软雅黑"/>
              </a:rPr>
              <a:t>、</a:t>
            </a:r>
            <a:r>
              <a:rPr sz="2400" b="1" spc="-350" dirty="0">
                <a:latin typeface="微软雅黑"/>
                <a:cs typeface="微软雅黑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是否为邻接点：只需判二维数组对应分 量是否为</a:t>
            </a:r>
            <a:r>
              <a:rPr sz="2400" b="1" spc="-135" dirty="0">
                <a:latin typeface="微软雅黑"/>
                <a:cs typeface="微软雅黑"/>
              </a:rPr>
              <a:t>1；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微软雅黑"/>
              <a:cs typeface="微软雅黑"/>
            </a:endParaRPr>
          </a:p>
          <a:p>
            <a:pPr marL="966469" algn="ctr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顶点表：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676" y="1416811"/>
            <a:ext cx="7741284" cy="189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89230">
              <a:lnSpc>
                <a:spcPct val="100000"/>
              </a:lnSpc>
              <a:spcBef>
                <a:spcPts val="100"/>
              </a:spcBef>
              <a:buSzPct val="95833"/>
              <a:buAutoNum type="arabicPlain" startAt="4"/>
              <a:tabLst>
                <a:tab pos="498475" algn="l"/>
              </a:tabLst>
            </a:pPr>
            <a:r>
              <a:rPr sz="2400" b="1" spc="10" dirty="0">
                <a:latin typeface="微软雅黑"/>
                <a:cs typeface="微软雅黑"/>
              </a:rPr>
              <a:t>顶点不变，在图中增加、删除边：只需对二维数组对 应分量赋值</a:t>
            </a:r>
            <a:r>
              <a:rPr sz="2400" b="1" spc="-275" dirty="0">
                <a:latin typeface="微软雅黑"/>
                <a:cs typeface="微软雅黑"/>
              </a:rPr>
              <a:t>1</a:t>
            </a:r>
            <a:r>
              <a:rPr sz="2400" b="1" spc="10" dirty="0">
                <a:latin typeface="微软雅黑"/>
                <a:cs typeface="微软雅黑"/>
              </a:rPr>
              <a:t>或清</a:t>
            </a:r>
            <a:r>
              <a:rPr sz="2400" b="1" spc="-135" dirty="0">
                <a:latin typeface="微软雅黑"/>
                <a:cs typeface="微软雅黑"/>
              </a:rPr>
              <a:t>0；</a:t>
            </a:r>
            <a:endParaRPr sz="2400">
              <a:latin typeface="微软雅黑"/>
              <a:cs typeface="微软雅黑"/>
            </a:endParaRPr>
          </a:p>
          <a:p>
            <a:pPr marL="38100" marR="30480">
              <a:lnSpc>
                <a:spcPct val="100000"/>
              </a:lnSpc>
              <a:spcBef>
                <a:spcPts val="285"/>
              </a:spcBef>
              <a:buSzPct val="95833"/>
              <a:buAutoNum type="arabicPlain" startAt="4"/>
              <a:tabLst>
                <a:tab pos="498475" algn="l"/>
                <a:tab pos="2796540" algn="l"/>
              </a:tabLst>
            </a:pPr>
            <a:r>
              <a:rPr sz="2400" b="1" spc="10" dirty="0">
                <a:latin typeface="微软雅黑"/>
                <a:cs typeface="微软雅黑"/>
              </a:rPr>
              <a:t>设图的顶点数</a:t>
            </a:r>
            <a:r>
              <a:rPr sz="2400" b="1" dirty="0">
                <a:latin typeface="微软雅黑"/>
                <a:cs typeface="微软雅黑"/>
              </a:rPr>
              <a:t>为	</a:t>
            </a:r>
            <a:r>
              <a:rPr sz="2400" b="1" spc="-355" dirty="0">
                <a:latin typeface="微软雅黑"/>
                <a:cs typeface="微软雅黑"/>
              </a:rPr>
              <a:t>n</a:t>
            </a:r>
            <a:r>
              <a:rPr sz="2400" b="1" spc="-300" dirty="0">
                <a:latin typeface="微软雅黑"/>
                <a:cs typeface="微软雅黑"/>
              </a:rPr>
              <a:t> </a:t>
            </a:r>
            <a:r>
              <a:rPr sz="2400" b="1" spc="525" dirty="0">
                <a:latin typeface="微软雅黑"/>
                <a:cs typeface="微软雅黑"/>
              </a:rPr>
              <a:t>,</a:t>
            </a:r>
            <a:r>
              <a:rPr sz="2400" b="1" spc="10" dirty="0">
                <a:latin typeface="微软雅黑"/>
                <a:cs typeface="微软雅黑"/>
              </a:rPr>
              <a:t>用有</a:t>
            </a:r>
            <a:r>
              <a:rPr sz="2400" b="1" spc="-350" dirty="0">
                <a:latin typeface="微软雅黑"/>
                <a:cs typeface="微软雅黑"/>
              </a:rPr>
              <a:t>n</a:t>
            </a:r>
            <a:r>
              <a:rPr sz="2400" b="1" spc="10" dirty="0">
                <a:latin typeface="微软雅黑"/>
                <a:cs typeface="微软雅黑"/>
              </a:rPr>
              <a:t>个元素的一维数组存储图的 </a:t>
            </a:r>
            <a:r>
              <a:rPr sz="2400" b="1" spc="5" dirty="0">
                <a:latin typeface="微软雅黑"/>
                <a:cs typeface="微软雅黑"/>
              </a:rPr>
              <a:t>顶点</a:t>
            </a:r>
            <a:r>
              <a:rPr sz="2400" b="1" spc="525" dirty="0">
                <a:latin typeface="微软雅黑"/>
                <a:cs typeface="微软雅黑"/>
              </a:rPr>
              <a:t>,</a:t>
            </a:r>
            <a:r>
              <a:rPr sz="2400" b="1" spc="10" dirty="0">
                <a:latin typeface="微软雅黑"/>
                <a:cs typeface="微软雅黑"/>
              </a:rPr>
              <a:t>用邻接矩阵表示</a:t>
            </a:r>
            <a:r>
              <a:rPr sz="2400" b="1" spc="-5" dirty="0">
                <a:latin typeface="微软雅黑"/>
                <a:cs typeface="微软雅黑"/>
              </a:rPr>
              <a:t>边</a:t>
            </a:r>
            <a:r>
              <a:rPr sz="2400" b="1" spc="525" dirty="0">
                <a:latin typeface="微软雅黑"/>
                <a:cs typeface="微软雅黑"/>
              </a:rPr>
              <a:t>,</a:t>
            </a:r>
            <a:r>
              <a:rPr sz="2400" b="1" spc="5" dirty="0">
                <a:latin typeface="微软雅黑"/>
                <a:cs typeface="微软雅黑"/>
              </a:rPr>
              <a:t>则</a:t>
            </a:r>
            <a:r>
              <a:rPr sz="2400" b="1" spc="-630" dirty="0">
                <a:latin typeface="微软雅黑"/>
                <a:cs typeface="微软雅黑"/>
              </a:rPr>
              <a:t>G</a:t>
            </a:r>
            <a:r>
              <a:rPr sz="2400" b="1" spc="5" dirty="0">
                <a:latin typeface="微软雅黑"/>
                <a:cs typeface="微软雅黑"/>
              </a:rPr>
              <a:t>占用的存储空间为</a:t>
            </a:r>
            <a:r>
              <a:rPr sz="2400" b="1" spc="-245" dirty="0">
                <a:latin typeface="微软雅黑"/>
                <a:cs typeface="微软雅黑"/>
              </a:rPr>
              <a:t>：n+n</a:t>
            </a:r>
            <a:r>
              <a:rPr sz="2400" b="1" spc="-367" baseline="24305" dirty="0">
                <a:latin typeface="微软雅黑"/>
                <a:cs typeface="微软雅黑"/>
              </a:rPr>
              <a:t>2</a:t>
            </a:r>
            <a:r>
              <a:rPr sz="2400" b="1" spc="-245" dirty="0">
                <a:latin typeface="微软雅黑"/>
                <a:cs typeface="微软雅黑"/>
              </a:rPr>
              <a:t>；  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图的存储空间占用量只与它的顶点数有</a:t>
            </a:r>
            <a:r>
              <a:rPr sz="2400" b="1" spc="15" dirty="0">
                <a:solidFill>
                  <a:srgbClr val="C00000"/>
                </a:solidFill>
                <a:latin typeface="微软雅黑"/>
                <a:cs typeface="微软雅黑"/>
              </a:rPr>
              <a:t>关</a:t>
            </a:r>
            <a:r>
              <a:rPr sz="2400" b="1" spc="10" dirty="0">
                <a:latin typeface="微软雅黑"/>
                <a:cs typeface="微软雅黑"/>
              </a:rPr>
              <a:t>，与边数无关；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76" y="3268726"/>
            <a:ext cx="2782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适用于边稠密的图；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6630" y="3326891"/>
            <a:ext cx="2026285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360" dirty="0">
                <a:latin typeface="微软雅黑"/>
                <a:cs typeface="微软雅黑"/>
              </a:rPr>
              <a:t>0  1  0  1</a:t>
            </a:r>
            <a:r>
              <a:rPr sz="2400" b="1" spc="-90" dirty="0">
                <a:latin typeface="微软雅黑"/>
                <a:cs typeface="微软雅黑"/>
              </a:rPr>
              <a:t> </a:t>
            </a:r>
            <a:r>
              <a:rPr sz="2400" b="1" spc="-285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b="1" spc="-285" dirty="0">
                <a:latin typeface="微软雅黑"/>
                <a:cs typeface="微软雅黑"/>
              </a:rPr>
              <a:t>1	</a:t>
            </a:r>
            <a:r>
              <a:rPr sz="2400" b="1" spc="265" dirty="0">
                <a:latin typeface="微软雅黑"/>
                <a:cs typeface="微软雅黑"/>
              </a:rPr>
              <a:t>0  1  0</a:t>
            </a:r>
            <a:r>
              <a:rPr sz="2400" b="1" spc="385" dirty="0">
                <a:latin typeface="微软雅黑"/>
                <a:cs typeface="微软雅黑"/>
              </a:rPr>
              <a:t> </a:t>
            </a:r>
            <a:r>
              <a:rPr sz="2400" b="1" spc="265" dirty="0">
                <a:latin typeface="微软雅黑"/>
                <a:cs typeface="微软雅黑"/>
              </a:rPr>
              <a:t>1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360" dirty="0">
                <a:latin typeface="微软雅黑"/>
                <a:cs typeface="微软雅黑"/>
              </a:rPr>
              <a:t>0  1  0  1</a:t>
            </a:r>
            <a:r>
              <a:rPr sz="2400" b="1" spc="-90" dirty="0">
                <a:latin typeface="微软雅黑"/>
                <a:cs typeface="微软雅黑"/>
              </a:rPr>
              <a:t> </a:t>
            </a:r>
            <a:r>
              <a:rPr sz="2400" b="1" spc="-285" dirty="0">
                <a:latin typeface="微软雅黑"/>
                <a:cs typeface="微软雅黑"/>
              </a:rPr>
              <a:t>1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b="1" spc="-285" dirty="0">
                <a:latin typeface="微软雅黑"/>
                <a:cs typeface="微软雅黑"/>
              </a:rPr>
              <a:t>1	</a:t>
            </a:r>
            <a:r>
              <a:rPr sz="2400" b="1" spc="265" dirty="0">
                <a:latin typeface="微软雅黑"/>
                <a:cs typeface="微软雅黑"/>
              </a:rPr>
              <a:t>0  1  0</a:t>
            </a:r>
            <a:r>
              <a:rPr sz="2400" b="1" spc="385" dirty="0">
                <a:latin typeface="微软雅黑"/>
                <a:cs typeface="微软雅黑"/>
              </a:rPr>
              <a:t> </a:t>
            </a:r>
            <a:r>
              <a:rPr sz="2400" b="1" spc="265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360" dirty="0">
                <a:latin typeface="微软雅黑"/>
                <a:cs typeface="微软雅黑"/>
              </a:rPr>
              <a:t>0  1  1  0</a:t>
            </a:r>
            <a:r>
              <a:rPr sz="2400" b="1" spc="-90" dirty="0">
                <a:latin typeface="微软雅黑"/>
                <a:cs typeface="微软雅黑"/>
              </a:rPr>
              <a:t> </a:t>
            </a:r>
            <a:r>
              <a:rPr sz="2400" b="1" spc="-285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761" y="3510534"/>
            <a:ext cx="142240" cy="2001520"/>
          </a:xfrm>
          <a:custGeom>
            <a:avLst/>
            <a:gdLst/>
            <a:ahLst/>
            <a:cxnLst/>
            <a:rect l="l" t="t" r="r" b="b"/>
            <a:pathLst>
              <a:path w="142239" h="2001520">
                <a:moveTo>
                  <a:pt x="141732" y="2001012"/>
                </a:moveTo>
                <a:lnTo>
                  <a:pt x="96950" y="1992493"/>
                </a:lnTo>
                <a:lnTo>
                  <a:pt x="58046" y="1968772"/>
                </a:lnTo>
                <a:lnTo>
                  <a:pt x="27358" y="1932596"/>
                </a:lnTo>
                <a:lnTo>
                  <a:pt x="7229" y="1886716"/>
                </a:lnTo>
                <a:lnTo>
                  <a:pt x="0" y="1833880"/>
                </a:lnTo>
                <a:lnTo>
                  <a:pt x="0" y="167131"/>
                </a:lnTo>
                <a:lnTo>
                  <a:pt x="7229" y="114295"/>
                </a:lnTo>
                <a:lnTo>
                  <a:pt x="27358" y="68415"/>
                </a:lnTo>
                <a:lnTo>
                  <a:pt x="58046" y="32239"/>
                </a:lnTo>
                <a:lnTo>
                  <a:pt x="96950" y="8518"/>
                </a:lnTo>
                <a:lnTo>
                  <a:pt x="14173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55814" y="3434334"/>
            <a:ext cx="73660" cy="2057400"/>
          </a:xfrm>
          <a:custGeom>
            <a:avLst/>
            <a:gdLst/>
            <a:ahLst/>
            <a:cxnLst/>
            <a:rect l="l" t="t" r="r" b="b"/>
            <a:pathLst>
              <a:path w="73659" h="2057400">
                <a:moveTo>
                  <a:pt x="0" y="0"/>
                </a:moveTo>
                <a:lnTo>
                  <a:pt x="28467" y="13487"/>
                </a:lnTo>
                <a:lnTo>
                  <a:pt x="51720" y="50276"/>
                </a:lnTo>
                <a:lnTo>
                  <a:pt x="67401" y="104852"/>
                </a:lnTo>
                <a:lnTo>
                  <a:pt x="73152" y="171704"/>
                </a:lnTo>
                <a:lnTo>
                  <a:pt x="73152" y="1885695"/>
                </a:lnTo>
                <a:lnTo>
                  <a:pt x="67401" y="1952547"/>
                </a:lnTo>
                <a:lnTo>
                  <a:pt x="51720" y="2007123"/>
                </a:lnTo>
                <a:lnTo>
                  <a:pt x="28467" y="2043912"/>
                </a:lnTo>
                <a:lnTo>
                  <a:pt x="0" y="2057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3016" y="571881"/>
            <a:ext cx="5335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数组表示法的特点（无向图）</a:t>
            </a:r>
          </a:p>
        </p:txBody>
      </p:sp>
      <p:sp>
        <p:nvSpPr>
          <p:cNvPr id="12" name="object 12"/>
          <p:cNvSpPr/>
          <p:nvPr/>
        </p:nvSpPr>
        <p:spPr>
          <a:xfrm>
            <a:off x="3810000" y="4366259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800354" y="0"/>
                </a:moveTo>
                <a:lnTo>
                  <a:pt x="800354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00354" y="171450"/>
                </a:lnTo>
                <a:lnTo>
                  <a:pt x="800354" y="228600"/>
                </a:lnTo>
                <a:lnTo>
                  <a:pt x="1066800" y="114300"/>
                </a:lnTo>
                <a:lnTo>
                  <a:pt x="80035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0" y="4366259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57150"/>
                </a:moveTo>
                <a:lnTo>
                  <a:pt x="800354" y="57150"/>
                </a:lnTo>
                <a:lnTo>
                  <a:pt x="800354" y="0"/>
                </a:lnTo>
                <a:lnTo>
                  <a:pt x="1066800" y="114300"/>
                </a:lnTo>
                <a:lnTo>
                  <a:pt x="800354" y="228600"/>
                </a:lnTo>
                <a:lnTo>
                  <a:pt x="800354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1001" y="4223765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3798" y="3947921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0" y="0"/>
                </a:moveTo>
                <a:lnTo>
                  <a:pt x="7543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4585" y="4223765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7410" y="4717541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1" y="0"/>
                </a:moveTo>
                <a:lnTo>
                  <a:pt x="0" y="2743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3294" y="4167378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80" h="276225">
                <a:moveTo>
                  <a:pt x="271271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1957" y="4754117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19" h="233679">
                <a:moveTo>
                  <a:pt x="0" y="0"/>
                </a:moveTo>
                <a:lnTo>
                  <a:pt x="236220" y="2331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4217" y="37238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4217" y="37238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4170" y="48668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84170" y="48668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80182" y="490435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V5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41170" y="48668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1170" y="48668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36801" y="490435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78073" y="3719321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78073" y="3719321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40229" y="3760978"/>
            <a:ext cx="143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1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02001" y="4328921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234696" y="0"/>
                </a:moveTo>
                <a:lnTo>
                  <a:pt x="187382" y="4737"/>
                </a:lnTo>
                <a:lnTo>
                  <a:pt x="143321" y="18323"/>
                </a:lnTo>
                <a:lnTo>
                  <a:pt x="103454" y="39821"/>
                </a:lnTo>
                <a:lnTo>
                  <a:pt x="68722" y="68294"/>
                </a:lnTo>
                <a:lnTo>
                  <a:pt x="40069" y="102803"/>
                </a:lnTo>
                <a:lnTo>
                  <a:pt x="18436" y="142410"/>
                </a:lnTo>
                <a:lnTo>
                  <a:pt x="4766" y="186179"/>
                </a:lnTo>
                <a:lnTo>
                  <a:pt x="0" y="233171"/>
                </a:lnTo>
                <a:lnTo>
                  <a:pt x="4766" y="280164"/>
                </a:lnTo>
                <a:lnTo>
                  <a:pt x="18436" y="323933"/>
                </a:lnTo>
                <a:lnTo>
                  <a:pt x="40069" y="363540"/>
                </a:lnTo>
                <a:lnTo>
                  <a:pt x="68722" y="398049"/>
                </a:lnTo>
                <a:lnTo>
                  <a:pt x="103454" y="426522"/>
                </a:lnTo>
                <a:lnTo>
                  <a:pt x="143321" y="448020"/>
                </a:lnTo>
                <a:lnTo>
                  <a:pt x="187382" y="461606"/>
                </a:lnTo>
                <a:lnTo>
                  <a:pt x="234696" y="466343"/>
                </a:lnTo>
                <a:lnTo>
                  <a:pt x="282009" y="461606"/>
                </a:lnTo>
                <a:lnTo>
                  <a:pt x="326070" y="448020"/>
                </a:lnTo>
                <a:lnTo>
                  <a:pt x="365937" y="426522"/>
                </a:lnTo>
                <a:lnTo>
                  <a:pt x="400669" y="398049"/>
                </a:lnTo>
                <a:lnTo>
                  <a:pt x="429322" y="363540"/>
                </a:lnTo>
                <a:lnTo>
                  <a:pt x="450955" y="323933"/>
                </a:lnTo>
                <a:lnTo>
                  <a:pt x="464625" y="280164"/>
                </a:lnTo>
                <a:lnTo>
                  <a:pt x="469392" y="233171"/>
                </a:lnTo>
                <a:lnTo>
                  <a:pt x="464625" y="186179"/>
                </a:lnTo>
                <a:lnTo>
                  <a:pt x="450955" y="142410"/>
                </a:lnTo>
                <a:lnTo>
                  <a:pt x="429322" y="102803"/>
                </a:lnTo>
                <a:lnTo>
                  <a:pt x="400669" y="68294"/>
                </a:lnTo>
                <a:lnTo>
                  <a:pt x="365937" y="39821"/>
                </a:lnTo>
                <a:lnTo>
                  <a:pt x="326070" y="18323"/>
                </a:lnTo>
                <a:lnTo>
                  <a:pt x="282009" y="4737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2001" y="4328921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0" y="233171"/>
                </a:moveTo>
                <a:lnTo>
                  <a:pt x="4766" y="186179"/>
                </a:lnTo>
                <a:lnTo>
                  <a:pt x="18436" y="142410"/>
                </a:lnTo>
                <a:lnTo>
                  <a:pt x="40069" y="102803"/>
                </a:lnTo>
                <a:lnTo>
                  <a:pt x="68722" y="68294"/>
                </a:lnTo>
                <a:lnTo>
                  <a:pt x="103454" y="39821"/>
                </a:lnTo>
                <a:lnTo>
                  <a:pt x="143321" y="18323"/>
                </a:lnTo>
                <a:lnTo>
                  <a:pt x="187382" y="4737"/>
                </a:lnTo>
                <a:lnTo>
                  <a:pt x="234696" y="0"/>
                </a:lnTo>
                <a:lnTo>
                  <a:pt x="282009" y="4737"/>
                </a:lnTo>
                <a:lnTo>
                  <a:pt x="326070" y="18323"/>
                </a:lnTo>
                <a:lnTo>
                  <a:pt x="365937" y="39821"/>
                </a:lnTo>
                <a:lnTo>
                  <a:pt x="400669" y="68294"/>
                </a:lnTo>
                <a:lnTo>
                  <a:pt x="429322" y="102803"/>
                </a:lnTo>
                <a:lnTo>
                  <a:pt x="450955" y="142410"/>
                </a:lnTo>
                <a:lnTo>
                  <a:pt x="464625" y="186179"/>
                </a:lnTo>
                <a:lnTo>
                  <a:pt x="469392" y="233171"/>
                </a:lnTo>
                <a:lnTo>
                  <a:pt x="464625" y="280164"/>
                </a:lnTo>
                <a:lnTo>
                  <a:pt x="450955" y="323933"/>
                </a:lnTo>
                <a:lnTo>
                  <a:pt x="429322" y="363540"/>
                </a:lnTo>
                <a:lnTo>
                  <a:pt x="400669" y="398049"/>
                </a:lnTo>
                <a:lnTo>
                  <a:pt x="365937" y="426522"/>
                </a:lnTo>
                <a:lnTo>
                  <a:pt x="326070" y="448020"/>
                </a:lnTo>
                <a:lnTo>
                  <a:pt x="282009" y="461606"/>
                </a:lnTo>
                <a:lnTo>
                  <a:pt x="234696" y="466343"/>
                </a:lnTo>
                <a:lnTo>
                  <a:pt x="187382" y="461606"/>
                </a:lnTo>
                <a:lnTo>
                  <a:pt x="143321" y="448020"/>
                </a:lnTo>
                <a:lnTo>
                  <a:pt x="103454" y="426522"/>
                </a:lnTo>
                <a:lnTo>
                  <a:pt x="68722" y="398049"/>
                </a:lnTo>
                <a:lnTo>
                  <a:pt x="40069" y="363540"/>
                </a:lnTo>
                <a:lnTo>
                  <a:pt x="18436" y="323933"/>
                </a:lnTo>
                <a:lnTo>
                  <a:pt x="4766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70201" y="437057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27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692" y="1216025"/>
            <a:ext cx="8166100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1540"/>
              </a:spcBef>
              <a:buSzPct val="95833"/>
              <a:buAutoNum type="arabicParenR"/>
              <a:tabLst>
                <a:tab pos="320675" algn="l"/>
              </a:tabLst>
            </a:pPr>
            <a:r>
              <a:rPr sz="2400" b="1" spc="10" dirty="0">
                <a:latin typeface="微软雅黑"/>
                <a:cs typeface="微软雅黑"/>
              </a:rPr>
              <a:t>有向图的邻接矩阵不一定是对称的；</a:t>
            </a:r>
            <a:endParaRPr sz="2400">
              <a:latin typeface="微软雅黑"/>
              <a:cs typeface="微软雅黑"/>
            </a:endParaRPr>
          </a:p>
          <a:p>
            <a:pPr marL="495300" indent="-483234">
              <a:lnSpc>
                <a:spcPct val="100000"/>
              </a:lnSpc>
              <a:spcBef>
                <a:spcPts val="1445"/>
              </a:spcBef>
              <a:buFont typeface="Times New Roman"/>
              <a:buAutoNum type="arabicParenR"/>
              <a:tabLst>
                <a:tab pos="495300" algn="l"/>
                <a:tab pos="495934" algn="l"/>
              </a:tabLst>
            </a:pPr>
            <a:r>
              <a:rPr sz="2400" b="1" spc="10" dirty="0">
                <a:latin typeface="微软雅黑"/>
                <a:cs typeface="微软雅黑"/>
              </a:rPr>
              <a:t>顶点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的出度：等于二维数组对应行中值</a:t>
            </a:r>
            <a:r>
              <a:rPr sz="2400" b="1" spc="15" dirty="0">
                <a:latin typeface="微软雅黑"/>
                <a:cs typeface="微软雅黑"/>
              </a:rPr>
              <a:t>为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10" dirty="0">
                <a:latin typeface="微软雅黑"/>
                <a:cs typeface="微软雅黑"/>
              </a:rPr>
              <a:t>的元素个数；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400" b="1" spc="5" dirty="0">
                <a:latin typeface="Times New Roman"/>
                <a:cs typeface="Times New Roman"/>
              </a:rPr>
              <a:t>3</a:t>
            </a:r>
            <a:r>
              <a:rPr sz="2400" b="1" spc="5" dirty="0">
                <a:latin typeface="微软雅黑"/>
                <a:cs typeface="微软雅黑"/>
              </a:rPr>
              <a:t>）</a:t>
            </a:r>
            <a:r>
              <a:rPr sz="2400" b="1" spc="10" dirty="0">
                <a:latin typeface="微软雅黑"/>
                <a:cs typeface="微软雅黑"/>
              </a:rPr>
              <a:t>顶点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的入度：等于二维数组对应列中值</a:t>
            </a:r>
            <a:r>
              <a:rPr sz="2400" b="1" spc="-20" dirty="0">
                <a:latin typeface="微软雅黑"/>
                <a:cs typeface="微软雅黑"/>
              </a:rPr>
              <a:t>为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10" dirty="0">
                <a:latin typeface="微软雅黑"/>
                <a:cs typeface="微软雅黑"/>
              </a:rPr>
              <a:t>的元素个数；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400" y="420624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800354" y="0"/>
                </a:moveTo>
                <a:lnTo>
                  <a:pt x="800354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00354" y="171450"/>
                </a:lnTo>
                <a:lnTo>
                  <a:pt x="800354" y="228600"/>
                </a:lnTo>
                <a:lnTo>
                  <a:pt x="1066800" y="114300"/>
                </a:lnTo>
                <a:lnTo>
                  <a:pt x="80035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0" y="420624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57150"/>
                </a:moveTo>
                <a:lnTo>
                  <a:pt x="800354" y="57150"/>
                </a:lnTo>
                <a:lnTo>
                  <a:pt x="800354" y="0"/>
                </a:lnTo>
                <a:lnTo>
                  <a:pt x="1066800" y="114300"/>
                </a:lnTo>
                <a:lnTo>
                  <a:pt x="800354" y="228600"/>
                </a:lnTo>
                <a:lnTo>
                  <a:pt x="800354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8304" y="3564128"/>
            <a:ext cx="15646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65" dirty="0">
                <a:latin typeface="微软雅黑"/>
                <a:cs typeface="微软雅黑"/>
              </a:rPr>
              <a:t>0  1  1</a:t>
            </a:r>
            <a:r>
              <a:rPr sz="2400" b="1" spc="385" dirty="0">
                <a:latin typeface="微软雅黑"/>
                <a:cs typeface="微软雅黑"/>
              </a:rPr>
              <a:t> </a:t>
            </a:r>
            <a:r>
              <a:rPr sz="2400" b="1" spc="265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spc="265" dirty="0">
                <a:latin typeface="微软雅黑"/>
                <a:cs typeface="微软雅黑"/>
              </a:rPr>
              <a:t>0  0  0</a:t>
            </a:r>
            <a:r>
              <a:rPr sz="2400" b="1" spc="385" dirty="0">
                <a:latin typeface="微软雅黑"/>
                <a:cs typeface="微软雅黑"/>
              </a:rPr>
              <a:t> </a:t>
            </a:r>
            <a:r>
              <a:rPr sz="2400" b="1" spc="265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spc="270" dirty="0">
                <a:latin typeface="微软雅黑"/>
                <a:cs typeface="微软雅黑"/>
              </a:rPr>
              <a:t>0  0  0</a:t>
            </a:r>
            <a:r>
              <a:rPr sz="2400" b="1" spc="355" dirty="0">
                <a:latin typeface="微软雅黑"/>
                <a:cs typeface="微软雅黑"/>
              </a:rPr>
              <a:t> </a:t>
            </a:r>
            <a:r>
              <a:rPr sz="2400" b="1" spc="270" dirty="0">
                <a:latin typeface="微软雅黑"/>
                <a:cs typeface="微软雅黑"/>
              </a:rPr>
              <a:t>1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b="1" spc="-285" dirty="0">
                <a:latin typeface="微软雅黑"/>
                <a:cs typeface="微软雅黑"/>
              </a:rPr>
              <a:t>1	</a:t>
            </a:r>
            <a:r>
              <a:rPr sz="2400" b="1" spc="229" dirty="0">
                <a:latin typeface="微软雅黑"/>
                <a:cs typeface="微软雅黑"/>
              </a:rPr>
              <a:t>0  0</a:t>
            </a:r>
            <a:r>
              <a:rPr sz="2400" b="1" spc="635" dirty="0">
                <a:latin typeface="微软雅黑"/>
                <a:cs typeface="微软雅黑"/>
              </a:rPr>
              <a:t> </a:t>
            </a:r>
            <a:r>
              <a:rPr sz="2400" b="1" spc="229" dirty="0"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3238" y="3597402"/>
            <a:ext cx="70485" cy="1524000"/>
          </a:xfrm>
          <a:custGeom>
            <a:avLst/>
            <a:gdLst/>
            <a:ahLst/>
            <a:cxnLst/>
            <a:rect l="l" t="t" r="r" b="b"/>
            <a:pathLst>
              <a:path w="70485" h="1524000">
                <a:moveTo>
                  <a:pt x="70103" y="1524000"/>
                </a:moveTo>
                <a:lnTo>
                  <a:pt x="42808" y="1513990"/>
                </a:lnTo>
                <a:lnTo>
                  <a:pt x="20526" y="1486693"/>
                </a:lnTo>
                <a:lnTo>
                  <a:pt x="5506" y="1446204"/>
                </a:lnTo>
                <a:lnTo>
                  <a:pt x="0" y="1396619"/>
                </a:lnTo>
                <a:lnTo>
                  <a:pt x="0" y="127381"/>
                </a:lnTo>
                <a:lnTo>
                  <a:pt x="5506" y="77795"/>
                </a:lnTo>
                <a:lnTo>
                  <a:pt x="20526" y="37306"/>
                </a:lnTo>
                <a:lnTo>
                  <a:pt x="42808" y="10009"/>
                </a:lnTo>
                <a:lnTo>
                  <a:pt x="7010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9657" y="3592829"/>
            <a:ext cx="70485" cy="1524000"/>
          </a:xfrm>
          <a:custGeom>
            <a:avLst/>
            <a:gdLst/>
            <a:ahLst/>
            <a:cxnLst/>
            <a:rect l="l" t="t" r="r" b="b"/>
            <a:pathLst>
              <a:path w="70484" h="1524000">
                <a:moveTo>
                  <a:pt x="0" y="0"/>
                </a:moveTo>
                <a:lnTo>
                  <a:pt x="27295" y="10009"/>
                </a:lnTo>
                <a:lnTo>
                  <a:pt x="49577" y="37306"/>
                </a:lnTo>
                <a:lnTo>
                  <a:pt x="64597" y="77795"/>
                </a:lnTo>
                <a:lnTo>
                  <a:pt x="70104" y="127380"/>
                </a:lnTo>
                <a:lnTo>
                  <a:pt x="70104" y="1396619"/>
                </a:lnTo>
                <a:lnTo>
                  <a:pt x="64597" y="1446204"/>
                </a:lnTo>
                <a:lnTo>
                  <a:pt x="49577" y="1486693"/>
                </a:lnTo>
                <a:lnTo>
                  <a:pt x="27295" y="1513990"/>
                </a:lnTo>
                <a:lnTo>
                  <a:pt x="0" y="1524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4267" y="3967734"/>
            <a:ext cx="114300" cy="655320"/>
          </a:xfrm>
          <a:custGeom>
            <a:avLst/>
            <a:gdLst/>
            <a:ahLst/>
            <a:cxnLst/>
            <a:rect l="l" t="t" r="r" b="b"/>
            <a:pathLst>
              <a:path w="114300" h="655320">
                <a:moveTo>
                  <a:pt x="38100" y="541020"/>
                </a:moveTo>
                <a:lnTo>
                  <a:pt x="0" y="541020"/>
                </a:lnTo>
                <a:lnTo>
                  <a:pt x="57150" y="655320"/>
                </a:lnTo>
                <a:lnTo>
                  <a:pt x="104775" y="560070"/>
                </a:lnTo>
                <a:lnTo>
                  <a:pt x="38100" y="560070"/>
                </a:lnTo>
                <a:lnTo>
                  <a:pt x="38100" y="541020"/>
                </a:lnTo>
                <a:close/>
              </a:path>
              <a:path w="114300" h="655320">
                <a:moveTo>
                  <a:pt x="76200" y="0"/>
                </a:moveTo>
                <a:lnTo>
                  <a:pt x="38100" y="0"/>
                </a:lnTo>
                <a:lnTo>
                  <a:pt x="38100" y="560070"/>
                </a:lnTo>
                <a:lnTo>
                  <a:pt x="76200" y="560070"/>
                </a:lnTo>
                <a:lnTo>
                  <a:pt x="76200" y="0"/>
                </a:lnTo>
                <a:close/>
              </a:path>
              <a:path w="114300" h="655320">
                <a:moveTo>
                  <a:pt x="114300" y="541020"/>
                </a:moveTo>
                <a:lnTo>
                  <a:pt x="76200" y="541020"/>
                </a:lnTo>
                <a:lnTo>
                  <a:pt x="76200" y="560070"/>
                </a:lnTo>
                <a:lnTo>
                  <a:pt x="104775" y="560070"/>
                </a:lnTo>
                <a:lnTo>
                  <a:pt x="114300" y="541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3254" y="4837176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3254" y="3639311"/>
            <a:ext cx="749935" cy="114300"/>
          </a:xfrm>
          <a:custGeom>
            <a:avLst/>
            <a:gdLst/>
            <a:ahLst/>
            <a:cxnLst/>
            <a:rect l="l" t="t" r="r" b="b"/>
            <a:pathLst>
              <a:path w="749935" h="114300">
                <a:moveTo>
                  <a:pt x="635508" y="0"/>
                </a:moveTo>
                <a:lnTo>
                  <a:pt x="635508" y="114300"/>
                </a:lnTo>
                <a:lnTo>
                  <a:pt x="711708" y="76200"/>
                </a:lnTo>
                <a:lnTo>
                  <a:pt x="654558" y="76200"/>
                </a:lnTo>
                <a:lnTo>
                  <a:pt x="654558" y="38100"/>
                </a:lnTo>
                <a:lnTo>
                  <a:pt x="711708" y="38100"/>
                </a:lnTo>
                <a:lnTo>
                  <a:pt x="635508" y="0"/>
                </a:lnTo>
                <a:close/>
              </a:path>
              <a:path w="749935" h="114300">
                <a:moveTo>
                  <a:pt x="63550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5508" y="76200"/>
                </a:lnTo>
                <a:lnTo>
                  <a:pt x="635508" y="38100"/>
                </a:lnTo>
                <a:close/>
              </a:path>
              <a:path w="749935" h="114300">
                <a:moveTo>
                  <a:pt x="711708" y="38100"/>
                </a:moveTo>
                <a:lnTo>
                  <a:pt x="654558" y="38100"/>
                </a:lnTo>
                <a:lnTo>
                  <a:pt x="654558" y="76200"/>
                </a:lnTo>
                <a:lnTo>
                  <a:pt x="711708" y="76200"/>
                </a:lnTo>
                <a:lnTo>
                  <a:pt x="749808" y="57150"/>
                </a:lnTo>
                <a:lnTo>
                  <a:pt x="7117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761" y="3810761"/>
            <a:ext cx="1080135" cy="1006475"/>
          </a:xfrm>
          <a:custGeom>
            <a:avLst/>
            <a:gdLst/>
            <a:ahLst/>
            <a:cxnLst/>
            <a:rect l="l" t="t" r="r" b="b"/>
            <a:pathLst>
              <a:path w="1080135" h="1006475">
                <a:moveTo>
                  <a:pt x="96607" y="63881"/>
                </a:moveTo>
                <a:lnTo>
                  <a:pt x="70678" y="91801"/>
                </a:lnTo>
                <a:lnTo>
                  <a:pt x="1053846" y="1006094"/>
                </a:lnTo>
                <a:lnTo>
                  <a:pt x="1079754" y="978154"/>
                </a:lnTo>
                <a:lnTo>
                  <a:pt x="96607" y="63881"/>
                </a:lnTo>
                <a:close/>
              </a:path>
              <a:path w="1080135" h="1006475">
                <a:moveTo>
                  <a:pt x="0" y="0"/>
                </a:moveTo>
                <a:lnTo>
                  <a:pt x="44831" y="119634"/>
                </a:lnTo>
                <a:lnTo>
                  <a:pt x="70678" y="91801"/>
                </a:lnTo>
                <a:lnTo>
                  <a:pt x="56769" y="78866"/>
                </a:lnTo>
                <a:lnTo>
                  <a:pt x="82677" y="50927"/>
                </a:lnTo>
                <a:lnTo>
                  <a:pt x="108637" y="50927"/>
                </a:lnTo>
                <a:lnTo>
                  <a:pt x="122555" y="35940"/>
                </a:lnTo>
                <a:lnTo>
                  <a:pt x="0" y="0"/>
                </a:lnTo>
                <a:close/>
              </a:path>
              <a:path w="1080135" h="1006475">
                <a:moveTo>
                  <a:pt x="82677" y="50927"/>
                </a:moveTo>
                <a:lnTo>
                  <a:pt x="56769" y="78866"/>
                </a:lnTo>
                <a:lnTo>
                  <a:pt x="70678" y="91801"/>
                </a:lnTo>
                <a:lnTo>
                  <a:pt x="96607" y="63881"/>
                </a:lnTo>
                <a:lnTo>
                  <a:pt x="82677" y="50927"/>
                </a:lnTo>
                <a:close/>
              </a:path>
              <a:path w="1080135" h="1006475">
                <a:moveTo>
                  <a:pt x="108637" y="50927"/>
                </a:moveTo>
                <a:lnTo>
                  <a:pt x="82677" y="50927"/>
                </a:lnTo>
                <a:lnTo>
                  <a:pt x="96607" y="63881"/>
                </a:lnTo>
                <a:lnTo>
                  <a:pt x="108637" y="50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3005" y="3434334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3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7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3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3005" y="3434334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3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3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7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49526" y="347205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72205" y="3437382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3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7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3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2205" y="3437382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3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3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7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69107" y="347510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53005" y="46550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3005" y="46550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49526" y="4692218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72205" y="46550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72205" y="46550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69107" y="4692218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28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63016" y="571881"/>
            <a:ext cx="5335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数组表示法的特点（有向图）</a:t>
            </a:r>
          </a:p>
        </p:txBody>
      </p:sp>
      <p:sp>
        <p:nvSpPr>
          <p:cNvPr id="29" name="object 2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680717"/>
            <a:ext cx="6456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85" dirty="0">
                <a:solidFill>
                  <a:srgbClr val="C00000"/>
                </a:solidFill>
                <a:latin typeface="微软雅黑"/>
                <a:cs typeface="微软雅黑"/>
              </a:rPr>
              <a:t>//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用两个数</a:t>
            </a:r>
            <a:r>
              <a:rPr sz="2800" b="1" spc="5" dirty="0">
                <a:solidFill>
                  <a:srgbClr val="C00000"/>
                </a:solidFill>
                <a:latin typeface="微软雅黑"/>
                <a:cs typeface="微软雅黑"/>
              </a:rPr>
              <a:t>组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分</a:t>
            </a:r>
            <a:r>
              <a:rPr sz="2800" b="1" spc="5" dirty="0">
                <a:solidFill>
                  <a:srgbClr val="C00000"/>
                </a:solidFill>
                <a:latin typeface="微软雅黑"/>
                <a:cs typeface="微软雅黑"/>
              </a:rPr>
              <a:t>别存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储</a:t>
            </a:r>
            <a:r>
              <a:rPr sz="2800" b="1" spc="5" dirty="0">
                <a:solidFill>
                  <a:srgbClr val="C00000"/>
                </a:solidFill>
                <a:latin typeface="微软雅黑"/>
                <a:cs typeface="微软雅黑"/>
              </a:rPr>
              <a:t>顶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点</a:t>
            </a:r>
            <a:r>
              <a:rPr sz="2800" b="1" spc="5" dirty="0">
                <a:solidFill>
                  <a:srgbClr val="C00000"/>
                </a:solidFill>
                <a:latin typeface="微软雅黑"/>
                <a:cs typeface="微软雅黑"/>
              </a:rPr>
              <a:t>表和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邻</a:t>
            </a:r>
            <a:r>
              <a:rPr sz="2800" b="1" spc="5" dirty="0">
                <a:solidFill>
                  <a:srgbClr val="C00000"/>
                </a:solidFill>
                <a:latin typeface="微软雅黑"/>
                <a:cs typeface="微软雅黑"/>
              </a:rPr>
              <a:t>接矩</a:t>
            </a:r>
            <a:r>
              <a:rPr sz="2800" b="1" spc="-5" dirty="0">
                <a:solidFill>
                  <a:srgbClr val="C00000"/>
                </a:solidFill>
                <a:latin typeface="微软雅黑"/>
                <a:cs typeface="微软雅黑"/>
              </a:rPr>
              <a:t>阵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6725" y="2088845"/>
            <a:ext cx="41783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//</a:t>
            </a:r>
            <a:r>
              <a:rPr sz="2400" b="1" spc="5" dirty="0">
                <a:latin typeface="微软雅黑"/>
                <a:cs typeface="微软雅黑"/>
              </a:rPr>
              <a:t>表示极大值，</a:t>
            </a:r>
            <a:r>
              <a:rPr sz="2400" b="1" spc="10" dirty="0">
                <a:latin typeface="微软雅黑"/>
                <a:cs typeface="微软雅黑"/>
              </a:rPr>
              <a:t>即</a:t>
            </a:r>
            <a:r>
              <a:rPr sz="2400" b="1" dirty="0">
                <a:latin typeface="Times New Roman"/>
                <a:cs typeface="Times New Roman"/>
              </a:rPr>
              <a:t>∞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最大顶点数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假设顶点的数据类型为字符型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假设边的权值类型为整型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2088845"/>
            <a:ext cx="3389629" cy="1850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#define MaxInt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32767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99600"/>
              </a:lnSpc>
              <a:spcBef>
                <a:spcPts val="15"/>
              </a:spcBef>
            </a:pPr>
            <a:r>
              <a:rPr sz="2400" b="1" dirty="0">
                <a:latin typeface="Times New Roman"/>
                <a:cs typeface="Times New Roman"/>
              </a:rPr>
              <a:t>#define </a:t>
            </a:r>
            <a:r>
              <a:rPr sz="2400" b="1" spc="-5" dirty="0">
                <a:latin typeface="Times New Roman"/>
                <a:cs typeface="Times New Roman"/>
              </a:rPr>
              <a:t>MVNum 100  typedef char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VerTexType;  </a:t>
            </a:r>
            <a:r>
              <a:rPr sz="2400" b="1" spc="-5" dirty="0">
                <a:latin typeface="Times New Roman"/>
                <a:cs typeface="Times New Roman"/>
              </a:rPr>
              <a:t>typedef int </a:t>
            </a:r>
            <a:r>
              <a:rPr sz="2400" b="1" spc="-30" dirty="0">
                <a:latin typeface="Times New Roman"/>
                <a:cs typeface="Times New Roman"/>
              </a:rPr>
              <a:t>ArcType;  </a:t>
            </a:r>
            <a:r>
              <a:rPr sz="2400" b="1" dirty="0">
                <a:latin typeface="Times New Roman"/>
                <a:cs typeface="Times New Roman"/>
              </a:rPr>
              <a:t>typedef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struct{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540" y="3918584"/>
            <a:ext cx="7526020" cy="148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967740" indent="10160">
              <a:lnSpc>
                <a:spcPct val="100000"/>
              </a:lnSpc>
              <a:spcBef>
                <a:spcPts val="100"/>
              </a:spcBef>
              <a:tabLst>
                <a:tab pos="4585335" algn="l"/>
                <a:tab pos="5150485" algn="l"/>
              </a:tabLst>
            </a:pPr>
            <a:r>
              <a:rPr sz="2400" b="1" spc="-65" dirty="0">
                <a:latin typeface="Times New Roman"/>
                <a:cs typeface="Times New Roman"/>
              </a:rPr>
              <a:t>VerTexType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vexs[MVNum];	</a:t>
            </a: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顶点表 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-185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Times New Roman"/>
                <a:cs typeface="Times New Roman"/>
              </a:rPr>
              <a:t>ype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cs</a:t>
            </a:r>
            <a:r>
              <a:rPr sz="2400" b="1" dirty="0">
                <a:latin typeface="Times New Roman"/>
                <a:cs typeface="Times New Roman"/>
              </a:rPr>
              <a:t>[</a:t>
            </a:r>
            <a:r>
              <a:rPr sz="2400" b="1" spc="-5" dirty="0">
                <a:latin typeface="Times New Roman"/>
                <a:cs typeface="Times New Roman"/>
              </a:rPr>
              <a:t>MV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um]</a:t>
            </a:r>
            <a:r>
              <a:rPr sz="2400" b="1" dirty="0">
                <a:latin typeface="Times New Roman"/>
                <a:cs typeface="Times New Roman"/>
              </a:rPr>
              <a:t>[M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um];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5" dirty="0">
                <a:latin typeface="Times New Roman"/>
                <a:cs typeface="Times New Roman"/>
              </a:rPr>
              <a:t>/</a:t>
            </a:r>
            <a:r>
              <a:rPr sz="2400" b="1" spc="25" dirty="0">
                <a:latin typeface="Times New Roman"/>
                <a:cs typeface="Times New Roman"/>
              </a:rPr>
              <a:t>/</a:t>
            </a:r>
            <a:r>
              <a:rPr sz="2400" b="1" spc="10" dirty="0">
                <a:latin typeface="微软雅黑"/>
                <a:cs typeface="微软雅黑"/>
              </a:rPr>
              <a:t>邻接矩阵</a:t>
            </a:r>
            <a:endParaRPr sz="2400">
              <a:latin typeface="微软雅黑"/>
              <a:cs typeface="微软雅黑"/>
            </a:endParaRPr>
          </a:p>
          <a:p>
            <a:pPr marL="165100">
              <a:lnSpc>
                <a:spcPts val="2860"/>
              </a:lnSpc>
              <a:tabLst>
                <a:tab pos="45853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vexnum,a</a:t>
            </a:r>
            <a:r>
              <a:rPr sz="2400" b="1" spc="-45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cnum;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图的当前点数和边数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2860"/>
              </a:lnSpc>
            </a:pPr>
            <a:r>
              <a:rPr sz="2400" b="1" dirty="0">
                <a:latin typeface="Times New Roman"/>
                <a:cs typeface="Times New Roman"/>
              </a:rPr>
              <a:t>}AMGraph;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5253355" cy="516890"/>
          </a:xfrm>
          <a:custGeom>
            <a:avLst/>
            <a:gdLst/>
            <a:ahLst/>
            <a:cxnLst/>
            <a:rect l="l" t="t" r="r" b="b"/>
            <a:pathLst>
              <a:path w="5253355" h="516890">
                <a:moveTo>
                  <a:pt x="0" y="516636"/>
                </a:moveTo>
                <a:lnTo>
                  <a:pt x="5253228" y="516636"/>
                </a:lnTo>
                <a:lnTo>
                  <a:pt x="525322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739" y="13843"/>
            <a:ext cx="3698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15" dirty="0">
                <a:solidFill>
                  <a:srgbClr val="000000"/>
                </a:solidFill>
                <a:latin typeface="微软雅黑"/>
                <a:cs typeface="微软雅黑"/>
              </a:rPr>
              <a:t>邻接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矩阵的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存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储表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示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29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168" y="1290904"/>
            <a:ext cx="7981950" cy="442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800" b="1" dirty="0">
                <a:latin typeface="微软雅黑"/>
                <a:cs typeface="微软雅黑"/>
              </a:rPr>
              <a:t>掌握：图的基本概念及相关术</a:t>
            </a:r>
            <a:r>
              <a:rPr sz="2800" b="1" spc="10" dirty="0">
                <a:latin typeface="微软雅黑"/>
                <a:cs typeface="微软雅黑"/>
              </a:rPr>
              <a:t>语</a:t>
            </a:r>
            <a:r>
              <a:rPr sz="2800" b="1" dirty="0">
                <a:latin typeface="微软雅黑"/>
                <a:cs typeface="微软雅黑"/>
              </a:rPr>
              <a:t>和性</a:t>
            </a:r>
            <a:r>
              <a:rPr sz="2800" b="1" spc="10" dirty="0">
                <a:latin typeface="微软雅黑"/>
                <a:cs typeface="微软雅黑"/>
              </a:rPr>
              <a:t>质</a:t>
            </a:r>
            <a:r>
              <a:rPr sz="2800" b="1" spc="-5" dirty="0"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  <a:p>
            <a:pPr marL="481965" marR="358140" indent="-469900">
              <a:lnSpc>
                <a:spcPct val="130000"/>
              </a:lnSpc>
              <a:spcBef>
                <a:spcPts val="101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800" b="1" spc="5" dirty="0">
                <a:latin typeface="微软雅黑"/>
                <a:cs typeface="微软雅黑"/>
              </a:rPr>
              <a:t>熟练掌握：图的邻接矩阵和邻</a:t>
            </a:r>
            <a:r>
              <a:rPr sz="2800" b="1" spc="15" dirty="0">
                <a:latin typeface="微软雅黑"/>
                <a:cs typeface="微软雅黑"/>
              </a:rPr>
              <a:t>接</a:t>
            </a:r>
            <a:r>
              <a:rPr sz="2800" b="1" spc="5" dirty="0">
                <a:latin typeface="微软雅黑"/>
                <a:cs typeface="微软雅黑"/>
              </a:rPr>
              <a:t>表两</a:t>
            </a:r>
            <a:r>
              <a:rPr sz="2800" b="1" spc="15" dirty="0">
                <a:latin typeface="微软雅黑"/>
                <a:cs typeface="微软雅黑"/>
              </a:rPr>
              <a:t>种</a:t>
            </a:r>
            <a:r>
              <a:rPr sz="2800" b="1" spc="5" dirty="0">
                <a:latin typeface="微软雅黑"/>
                <a:cs typeface="微软雅黑"/>
              </a:rPr>
              <a:t>存</a:t>
            </a:r>
            <a:r>
              <a:rPr sz="2800" b="1" spc="15" dirty="0">
                <a:latin typeface="微软雅黑"/>
                <a:cs typeface="微软雅黑"/>
              </a:rPr>
              <a:t>储</a:t>
            </a:r>
            <a:r>
              <a:rPr sz="2800" b="1" spc="-5" dirty="0">
                <a:latin typeface="微软雅黑"/>
                <a:cs typeface="微软雅黑"/>
              </a:rPr>
              <a:t>表 </a:t>
            </a:r>
            <a:r>
              <a:rPr sz="2800" b="1" spc="5" dirty="0">
                <a:latin typeface="微软雅黑"/>
                <a:cs typeface="微软雅黑"/>
              </a:rPr>
              <a:t>示方法；</a:t>
            </a:r>
            <a:endParaRPr sz="2800">
              <a:latin typeface="微软雅黑"/>
              <a:cs typeface="微软雅黑"/>
            </a:endParaRPr>
          </a:p>
          <a:p>
            <a:pPr marL="481965" indent="-469900">
              <a:lnSpc>
                <a:spcPct val="100000"/>
              </a:lnSpc>
              <a:spcBef>
                <a:spcPts val="2014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800" b="1" spc="5" dirty="0">
                <a:latin typeface="微软雅黑"/>
                <a:cs typeface="微软雅黑"/>
              </a:rPr>
              <a:t>熟练掌握：图的两种遍历方</a:t>
            </a:r>
            <a:r>
              <a:rPr sz="2800" b="1" spc="10" dirty="0">
                <a:latin typeface="微软雅黑"/>
                <a:cs typeface="微软雅黑"/>
              </a:rPr>
              <a:t>法</a:t>
            </a:r>
            <a:r>
              <a:rPr sz="2800" b="1" spc="-405" dirty="0">
                <a:latin typeface="微软雅黑"/>
                <a:cs typeface="微软雅黑"/>
              </a:rPr>
              <a:t>DFS</a:t>
            </a:r>
            <a:r>
              <a:rPr sz="2800" b="1" spc="5" dirty="0">
                <a:latin typeface="微软雅黑"/>
                <a:cs typeface="微软雅黑"/>
              </a:rPr>
              <a:t>和</a:t>
            </a:r>
            <a:r>
              <a:rPr sz="2800" b="1" spc="-235" dirty="0">
                <a:latin typeface="微软雅黑"/>
                <a:cs typeface="微软雅黑"/>
              </a:rPr>
              <a:t>BFS；</a:t>
            </a:r>
            <a:endParaRPr sz="2800">
              <a:latin typeface="微软雅黑"/>
              <a:cs typeface="微软雅黑"/>
            </a:endParaRPr>
          </a:p>
          <a:p>
            <a:pPr marL="481965" indent="-469900">
              <a:lnSpc>
                <a:spcPct val="100000"/>
              </a:lnSpc>
              <a:spcBef>
                <a:spcPts val="2014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800" b="1" spc="5" dirty="0">
                <a:latin typeface="微软雅黑"/>
                <a:cs typeface="微软雅黑"/>
              </a:rPr>
              <a:t>熟练掌握：最短路径算法；</a:t>
            </a:r>
            <a:endParaRPr sz="2800">
              <a:latin typeface="微软雅黑"/>
              <a:cs typeface="微软雅黑"/>
            </a:endParaRPr>
          </a:p>
          <a:p>
            <a:pPr marL="481965" indent="-469900">
              <a:lnSpc>
                <a:spcPct val="100000"/>
              </a:lnSpc>
              <a:spcBef>
                <a:spcPts val="202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800" b="1" dirty="0">
                <a:latin typeface="微软雅黑"/>
                <a:cs typeface="微软雅黑"/>
              </a:rPr>
              <a:t>掌握：</a:t>
            </a:r>
            <a:r>
              <a:rPr sz="2800" b="1" spc="15" dirty="0">
                <a:latin typeface="微软雅黑"/>
                <a:cs typeface="微软雅黑"/>
              </a:rPr>
              <a:t>最</a:t>
            </a:r>
            <a:r>
              <a:rPr sz="2800" b="1" dirty="0">
                <a:latin typeface="微软雅黑"/>
                <a:cs typeface="微软雅黑"/>
              </a:rPr>
              <a:t>小生成</a:t>
            </a:r>
            <a:r>
              <a:rPr sz="2800" b="1" spc="15" dirty="0">
                <a:latin typeface="微软雅黑"/>
                <a:cs typeface="微软雅黑"/>
              </a:rPr>
              <a:t>树</a:t>
            </a:r>
            <a:r>
              <a:rPr sz="2800" b="1" dirty="0">
                <a:latin typeface="微软雅黑"/>
                <a:cs typeface="微软雅黑"/>
              </a:rPr>
              <a:t>的两种</a:t>
            </a:r>
            <a:r>
              <a:rPr sz="2800" b="1" spc="15" dirty="0">
                <a:latin typeface="微软雅黑"/>
                <a:cs typeface="微软雅黑"/>
              </a:rPr>
              <a:t>算</a:t>
            </a:r>
            <a:r>
              <a:rPr sz="2800" b="1" dirty="0">
                <a:latin typeface="微软雅黑"/>
                <a:cs typeface="微软雅黑"/>
              </a:rPr>
              <a:t>法及拓</a:t>
            </a:r>
            <a:r>
              <a:rPr sz="2800" b="1" spc="15" dirty="0">
                <a:latin typeface="微软雅黑"/>
                <a:cs typeface="微软雅黑"/>
              </a:rPr>
              <a:t>扑</a:t>
            </a:r>
            <a:r>
              <a:rPr sz="2800" b="1" dirty="0">
                <a:latin typeface="微软雅黑"/>
                <a:cs typeface="微软雅黑"/>
              </a:rPr>
              <a:t>排序算</a:t>
            </a:r>
            <a:r>
              <a:rPr sz="2800" b="1" spc="15" dirty="0">
                <a:latin typeface="微软雅黑"/>
                <a:cs typeface="微软雅黑"/>
              </a:rPr>
              <a:t>法</a:t>
            </a:r>
            <a:r>
              <a:rPr sz="2800" b="1" spc="-5" dirty="0"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  <a:p>
            <a:pPr marL="481965" indent="-469900">
              <a:lnSpc>
                <a:spcPct val="100000"/>
              </a:lnSpc>
              <a:spcBef>
                <a:spcPts val="2014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800" b="1" spc="5" dirty="0">
                <a:latin typeface="微软雅黑"/>
                <a:cs typeface="微软雅黑"/>
              </a:rPr>
              <a:t>了解：关键路径的算法思想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331537"/>
            <a:ext cx="1655445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85" dirty="0">
                <a:latin typeface="宋体"/>
                <a:cs typeface="宋体"/>
              </a:rPr>
              <a:t> </a:t>
            </a:r>
            <a:r>
              <a:rPr sz="1600" spc="-5" dirty="0">
                <a:latin typeface="Verdana"/>
                <a:cs typeface="Verdana"/>
              </a:rPr>
              <a:t>page</a:t>
            </a:r>
            <a:r>
              <a:rPr sz="1600" spc="-145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3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5871" y="509396"/>
            <a:ext cx="186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latin typeface="Microsoft JhengHei"/>
                <a:cs typeface="Microsoft JhengHei"/>
              </a:rPr>
              <a:t>教学目标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6606540" cy="0"/>
          </a:xfrm>
          <a:custGeom>
            <a:avLst/>
            <a:gdLst/>
            <a:ahLst/>
            <a:cxnLst/>
            <a:rect l="l" t="t" r="r" b="b"/>
            <a:pathLst>
              <a:path w="6606540">
                <a:moveTo>
                  <a:pt x="0" y="0"/>
                </a:moveTo>
                <a:lnTo>
                  <a:pt x="660654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1789" y="2958490"/>
            <a:ext cx="8418830" cy="20574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908685" indent="-896619">
              <a:lnSpc>
                <a:spcPct val="100000"/>
              </a:lnSpc>
              <a:spcBef>
                <a:spcPts val="735"/>
              </a:spcBef>
              <a:buSzPct val="96428"/>
              <a:buAutoNum type="arabicPlain"/>
              <a:tabLst>
                <a:tab pos="909319" algn="l"/>
              </a:tabLst>
            </a:pPr>
            <a:r>
              <a:rPr sz="2800" b="1" spc="15" dirty="0">
                <a:latin typeface="微软雅黑"/>
                <a:cs typeface="微软雅黑"/>
              </a:rPr>
              <a:t>输入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总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顶点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数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和总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边</a:t>
            </a:r>
            <a:r>
              <a:rPr sz="2800" b="1" spc="30" dirty="0">
                <a:solidFill>
                  <a:srgbClr val="C00000"/>
                </a:solidFill>
                <a:latin typeface="微软雅黑"/>
                <a:cs typeface="微软雅黑"/>
              </a:rPr>
              <a:t>数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908685" indent="-896619">
              <a:lnSpc>
                <a:spcPct val="100000"/>
              </a:lnSpc>
              <a:spcBef>
                <a:spcPts val="635"/>
              </a:spcBef>
              <a:buSzPct val="96428"/>
              <a:buAutoNum type="arabicPlain"/>
              <a:tabLst>
                <a:tab pos="909319" algn="l"/>
              </a:tabLst>
            </a:pPr>
            <a:r>
              <a:rPr sz="2800" b="1" spc="15" dirty="0">
                <a:latin typeface="微软雅黑"/>
                <a:cs typeface="微软雅黑"/>
              </a:rPr>
              <a:t>依次输</a:t>
            </a:r>
            <a:r>
              <a:rPr sz="2800" b="1" spc="5" dirty="0">
                <a:latin typeface="微软雅黑"/>
                <a:cs typeface="微软雅黑"/>
              </a:rPr>
              <a:t>入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点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的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信息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存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入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顶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点</a:t>
            </a:r>
            <a:r>
              <a:rPr sz="2800" b="1" spc="30" dirty="0">
                <a:solidFill>
                  <a:srgbClr val="C00000"/>
                </a:solidFill>
                <a:latin typeface="微软雅黑"/>
                <a:cs typeface="微软雅黑"/>
              </a:rPr>
              <a:t>表</a:t>
            </a:r>
            <a:r>
              <a:rPr sz="2800" b="1" spc="20" dirty="0">
                <a:latin typeface="微软雅黑"/>
                <a:cs typeface="微软雅黑"/>
              </a:rPr>
              <a:t>中。</a:t>
            </a:r>
            <a:endParaRPr sz="2800">
              <a:latin typeface="微软雅黑"/>
              <a:cs typeface="微软雅黑"/>
            </a:endParaRPr>
          </a:p>
          <a:p>
            <a:pPr marL="908685" indent="-896619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SzPct val="96428"/>
              <a:buAutoNum type="arabicPlain"/>
              <a:tabLst>
                <a:tab pos="909319" algn="l"/>
              </a:tabLst>
            </a:pP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初始化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邻接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矩</a:t>
            </a:r>
            <a:r>
              <a:rPr sz="2800" b="1" spc="20" dirty="0">
                <a:solidFill>
                  <a:srgbClr val="C00000"/>
                </a:solidFill>
                <a:latin typeface="微软雅黑"/>
                <a:cs typeface="微软雅黑"/>
              </a:rPr>
              <a:t>阵</a:t>
            </a:r>
            <a:r>
              <a:rPr sz="2800" b="1" dirty="0">
                <a:latin typeface="微软雅黑"/>
                <a:cs typeface="微软雅黑"/>
              </a:rPr>
              <a:t>，</a:t>
            </a:r>
            <a:r>
              <a:rPr sz="2800" b="1" spc="15" dirty="0">
                <a:latin typeface="微软雅黑"/>
                <a:cs typeface="微软雅黑"/>
              </a:rPr>
              <a:t>使</a:t>
            </a:r>
            <a:r>
              <a:rPr sz="2800" b="1" dirty="0">
                <a:latin typeface="微软雅黑"/>
                <a:cs typeface="微软雅黑"/>
              </a:rPr>
              <a:t>每</a:t>
            </a:r>
            <a:r>
              <a:rPr sz="2800" b="1" spc="15" dirty="0">
                <a:latin typeface="微软雅黑"/>
                <a:cs typeface="微软雅黑"/>
              </a:rPr>
              <a:t>个</a:t>
            </a:r>
            <a:r>
              <a:rPr sz="2800" b="1" dirty="0">
                <a:latin typeface="微软雅黑"/>
                <a:cs typeface="微软雅黑"/>
              </a:rPr>
              <a:t>权值</a:t>
            </a:r>
            <a:r>
              <a:rPr sz="2800" b="1" spc="15" dirty="0">
                <a:latin typeface="微软雅黑"/>
                <a:cs typeface="微软雅黑"/>
              </a:rPr>
              <a:t>初</a:t>
            </a:r>
            <a:r>
              <a:rPr sz="2800" b="1" dirty="0">
                <a:latin typeface="微软雅黑"/>
                <a:cs typeface="微软雅黑"/>
              </a:rPr>
              <a:t>始化</a:t>
            </a:r>
            <a:r>
              <a:rPr sz="2800" b="1" spc="15" dirty="0">
                <a:latin typeface="微软雅黑"/>
                <a:cs typeface="微软雅黑"/>
              </a:rPr>
              <a:t>为</a:t>
            </a:r>
            <a:r>
              <a:rPr sz="2800" b="1" dirty="0">
                <a:latin typeface="微软雅黑"/>
                <a:cs typeface="微软雅黑"/>
              </a:rPr>
              <a:t>极</a:t>
            </a:r>
            <a:r>
              <a:rPr sz="2800" b="1" spc="15" dirty="0">
                <a:latin typeface="微软雅黑"/>
                <a:cs typeface="微软雅黑"/>
              </a:rPr>
              <a:t>大</a:t>
            </a:r>
            <a:r>
              <a:rPr sz="2800" b="1" dirty="0">
                <a:latin typeface="微软雅黑"/>
                <a:cs typeface="微软雅黑"/>
              </a:rPr>
              <a:t>值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908685" indent="-896619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96428"/>
              <a:buAutoNum type="arabicPlain"/>
              <a:tabLst>
                <a:tab pos="909319" algn="l"/>
              </a:tabLst>
            </a:pP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构造邻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接矩</a:t>
            </a:r>
            <a:r>
              <a:rPr sz="2800" b="1" spc="30" dirty="0">
                <a:solidFill>
                  <a:srgbClr val="C00000"/>
                </a:solidFill>
                <a:latin typeface="微软雅黑"/>
                <a:cs typeface="微软雅黑"/>
              </a:rPr>
              <a:t>阵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68" y="1792604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C00000"/>
                </a:solidFill>
                <a:latin typeface="微软雅黑"/>
                <a:cs typeface="微软雅黑"/>
              </a:rPr>
              <a:t>算法思想：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23" y="0"/>
            <a:ext cx="6261100" cy="516890"/>
          </a:xfrm>
          <a:custGeom>
            <a:avLst/>
            <a:gdLst/>
            <a:ahLst/>
            <a:cxnLst/>
            <a:rect l="l" t="t" r="r" b="b"/>
            <a:pathLst>
              <a:path w="6261100" h="516890">
                <a:moveTo>
                  <a:pt x="0" y="516636"/>
                </a:moveTo>
                <a:lnTo>
                  <a:pt x="6260592" y="516636"/>
                </a:lnTo>
                <a:lnTo>
                  <a:pt x="6260592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363" y="13843"/>
            <a:ext cx="5738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20" dirty="0">
                <a:solidFill>
                  <a:srgbClr val="000000"/>
                </a:solidFill>
                <a:latin typeface="微软雅黑"/>
                <a:cs typeface="微软雅黑"/>
              </a:rPr>
              <a:t>采用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邻接矩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阵</a:t>
            </a: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表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示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法</a:t>
            </a: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创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建无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向网</a:t>
            </a:r>
          </a:p>
        </p:txBody>
      </p:sp>
      <p:sp>
        <p:nvSpPr>
          <p:cNvPr id="10" name="object 10"/>
          <p:cNvSpPr/>
          <p:nvPr/>
        </p:nvSpPr>
        <p:spPr>
          <a:xfrm>
            <a:off x="7216140" y="96011"/>
            <a:ext cx="1729739" cy="2971800"/>
          </a:xfrm>
          <a:custGeom>
            <a:avLst/>
            <a:gdLst/>
            <a:ahLst/>
            <a:cxnLst/>
            <a:rect l="l" t="t" r="r" b="b"/>
            <a:pathLst>
              <a:path w="1729740" h="2971800">
                <a:moveTo>
                  <a:pt x="0" y="2971800"/>
                </a:moveTo>
                <a:lnTo>
                  <a:pt x="1729740" y="2971800"/>
                </a:lnTo>
                <a:lnTo>
                  <a:pt x="172974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6140" y="96011"/>
            <a:ext cx="1729739" cy="2971800"/>
          </a:xfrm>
          <a:custGeom>
            <a:avLst/>
            <a:gdLst/>
            <a:ahLst/>
            <a:cxnLst/>
            <a:rect l="l" t="t" r="r" b="b"/>
            <a:pathLst>
              <a:path w="1729740" h="2971800">
                <a:moveTo>
                  <a:pt x="0" y="2971800"/>
                </a:moveTo>
                <a:lnTo>
                  <a:pt x="1729740" y="2971800"/>
                </a:lnTo>
                <a:lnTo>
                  <a:pt x="172974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914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96657" y="87248"/>
            <a:ext cx="127889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20" dirty="0">
                <a:latin typeface="微软雅黑"/>
                <a:cs typeface="微软雅黑"/>
              </a:rPr>
              <a:t>4</a:t>
            </a:r>
            <a:r>
              <a:rPr sz="2800" b="1" spc="95" dirty="0">
                <a:latin typeface="微软雅黑"/>
                <a:cs typeface="微软雅黑"/>
              </a:rPr>
              <a:t> </a:t>
            </a:r>
            <a:r>
              <a:rPr sz="2800" b="1" spc="-330" dirty="0">
                <a:latin typeface="微软雅黑"/>
                <a:cs typeface="微软雅黑"/>
              </a:rPr>
              <a:t>5</a:t>
            </a:r>
            <a:endParaRPr sz="2800">
              <a:latin typeface="微软雅黑"/>
              <a:cs typeface="微软雅黑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spc="-700" dirty="0">
                <a:solidFill>
                  <a:srgbClr val="FF0000"/>
                </a:solidFill>
                <a:latin typeface="微软雅黑"/>
                <a:cs typeface="微软雅黑"/>
              </a:rPr>
              <a:t>A </a:t>
            </a:r>
            <a:r>
              <a:rPr sz="2800" b="1" spc="50" dirty="0">
                <a:solidFill>
                  <a:srgbClr val="FF0000"/>
                </a:solidFill>
                <a:latin typeface="微软雅黑"/>
                <a:cs typeface="微软雅黑"/>
              </a:rPr>
              <a:t>B </a:t>
            </a:r>
            <a:r>
              <a:rPr sz="2800" b="1" spc="-480" dirty="0">
                <a:solidFill>
                  <a:srgbClr val="FF0000"/>
                </a:solidFill>
                <a:latin typeface="微软雅黑"/>
                <a:cs typeface="微软雅黑"/>
              </a:rPr>
              <a:t>C </a:t>
            </a:r>
            <a:r>
              <a:rPr sz="2800" b="1" spc="-185" dirty="0">
                <a:solidFill>
                  <a:srgbClr val="FF0000"/>
                </a:solidFill>
                <a:latin typeface="微软雅黑"/>
                <a:cs typeface="微软雅黑"/>
              </a:rPr>
              <a:t>D  </a:t>
            </a:r>
            <a:r>
              <a:rPr sz="2800" b="1" spc="-700" dirty="0">
                <a:latin typeface="微软雅黑"/>
                <a:cs typeface="微软雅黑"/>
              </a:rPr>
              <a:t>A </a:t>
            </a:r>
            <a:r>
              <a:rPr sz="2800" b="1" spc="50" dirty="0">
                <a:latin typeface="微软雅黑"/>
                <a:cs typeface="微软雅黑"/>
              </a:rPr>
              <a:t>B </a:t>
            </a:r>
            <a:r>
              <a:rPr sz="2800" b="1" spc="-325" dirty="0">
                <a:latin typeface="微软雅黑"/>
                <a:cs typeface="微软雅黑"/>
              </a:rPr>
              <a:t>500  </a:t>
            </a:r>
            <a:r>
              <a:rPr sz="2800" b="1" spc="-700" dirty="0">
                <a:latin typeface="微软雅黑"/>
                <a:cs typeface="微软雅黑"/>
              </a:rPr>
              <a:t>A </a:t>
            </a:r>
            <a:r>
              <a:rPr sz="2800" b="1" spc="70" dirty="0">
                <a:latin typeface="微软雅黑"/>
                <a:cs typeface="微软雅黑"/>
              </a:rPr>
              <a:t>C </a:t>
            </a:r>
            <a:r>
              <a:rPr sz="2800" b="1" spc="-325" dirty="0">
                <a:latin typeface="微软雅黑"/>
                <a:cs typeface="微软雅黑"/>
              </a:rPr>
              <a:t>200  </a:t>
            </a:r>
            <a:r>
              <a:rPr sz="2800" b="1" spc="-700" dirty="0">
                <a:latin typeface="微软雅黑"/>
                <a:cs typeface="微软雅黑"/>
              </a:rPr>
              <a:t>A </a:t>
            </a:r>
            <a:r>
              <a:rPr sz="2800" b="1" spc="-165" dirty="0">
                <a:latin typeface="微软雅黑"/>
                <a:cs typeface="微软雅黑"/>
              </a:rPr>
              <a:t>D </a:t>
            </a:r>
            <a:r>
              <a:rPr sz="2800" b="1" spc="-325" dirty="0">
                <a:latin typeface="微软雅黑"/>
                <a:cs typeface="微软雅黑"/>
              </a:rPr>
              <a:t>150  </a:t>
            </a:r>
            <a:r>
              <a:rPr sz="2800" b="1" spc="-505" dirty="0">
                <a:latin typeface="微软雅黑"/>
                <a:cs typeface="微软雅黑"/>
              </a:rPr>
              <a:t>B </a:t>
            </a:r>
            <a:r>
              <a:rPr sz="2800" b="1" spc="65" dirty="0">
                <a:latin typeface="微软雅黑"/>
                <a:cs typeface="微软雅黑"/>
              </a:rPr>
              <a:t>C </a:t>
            </a:r>
            <a:r>
              <a:rPr sz="2800" b="1" spc="-325" dirty="0">
                <a:latin typeface="微软雅黑"/>
                <a:cs typeface="微软雅黑"/>
              </a:rPr>
              <a:t>400  </a:t>
            </a:r>
            <a:r>
              <a:rPr sz="2800" b="1" spc="-480" dirty="0">
                <a:latin typeface="微软雅黑"/>
                <a:cs typeface="微软雅黑"/>
              </a:rPr>
              <a:t>C </a:t>
            </a:r>
            <a:r>
              <a:rPr sz="2800" b="1" spc="-165" dirty="0">
                <a:latin typeface="微软雅黑"/>
                <a:cs typeface="微软雅黑"/>
              </a:rPr>
              <a:t>D</a:t>
            </a:r>
            <a:r>
              <a:rPr sz="2800" b="1" spc="-130" dirty="0">
                <a:latin typeface="微软雅黑"/>
                <a:cs typeface="微软雅黑"/>
              </a:rPr>
              <a:t> </a:t>
            </a:r>
            <a:r>
              <a:rPr sz="2800" b="1" spc="-325" dirty="0">
                <a:latin typeface="微软雅黑"/>
                <a:cs typeface="微软雅黑"/>
              </a:rPr>
              <a:t>600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30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2366" y="1242136"/>
            <a:ext cx="8089900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98340" algn="l"/>
              </a:tabLst>
            </a:pPr>
            <a:r>
              <a:rPr sz="2800" b="1" spc="35" dirty="0">
                <a:latin typeface="微软雅黑"/>
                <a:cs typeface="微软雅黑"/>
              </a:rPr>
              <a:t>Status</a:t>
            </a:r>
            <a:r>
              <a:rPr sz="2800" b="1" spc="25" dirty="0">
                <a:latin typeface="微软雅黑"/>
                <a:cs typeface="微软雅黑"/>
              </a:rPr>
              <a:t> </a:t>
            </a:r>
            <a:r>
              <a:rPr sz="2800" b="1" spc="-390" dirty="0">
                <a:latin typeface="微软雅黑"/>
                <a:cs typeface="微软雅黑"/>
              </a:rPr>
              <a:t>CreateUDN(AMGraph	</a:t>
            </a:r>
            <a:r>
              <a:rPr sz="2800" b="1" spc="-145" dirty="0">
                <a:latin typeface="微软雅黑"/>
                <a:cs typeface="微软雅黑"/>
              </a:rPr>
              <a:t>&amp;G){ </a:t>
            </a:r>
            <a:endParaRPr sz="2800">
              <a:latin typeface="微软雅黑"/>
              <a:cs typeface="微软雅黑"/>
            </a:endParaRPr>
          </a:p>
          <a:p>
            <a:pPr marL="730250" marR="1281430">
              <a:lnSpc>
                <a:spcPct val="100000"/>
              </a:lnSpc>
              <a:spcBef>
                <a:spcPts val="5"/>
              </a:spcBef>
            </a:pPr>
            <a:r>
              <a:rPr sz="2800" b="1" spc="90" dirty="0">
                <a:latin typeface="微软雅黑"/>
                <a:cs typeface="微软雅黑"/>
              </a:rPr>
              <a:t>//</a:t>
            </a:r>
            <a:r>
              <a:rPr sz="2800" b="1" spc="5" dirty="0">
                <a:latin typeface="微软雅黑"/>
                <a:cs typeface="微软雅黑"/>
              </a:rPr>
              <a:t>采用邻接矩阵表示法，创建无向</a:t>
            </a:r>
            <a:r>
              <a:rPr sz="2800" b="1" spc="10" dirty="0">
                <a:latin typeface="微软雅黑"/>
                <a:cs typeface="微软雅黑"/>
              </a:rPr>
              <a:t>网</a:t>
            </a:r>
            <a:r>
              <a:rPr sz="2800" b="1" spc="-110" dirty="0">
                <a:latin typeface="微软雅黑"/>
                <a:cs typeface="微软雅黑"/>
              </a:rPr>
              <a:t>G  </a:t>
            </a:r>
            <a:r>
              <a:rPr sz="2800" b="1" spc="-310" dirty="0">
                <a:solidFill>
                  <a:srgbClr val="C00000"/>
                </a:solidFill>
                <a:latin typeface="微软雅黑"/>
                <a:cs typeface="微软雅黑"/>
              </a:rPr>
              <a:t>cin&gt;&gt;G.vexnum&gt;&gt;G.arcnum; </a:t>
            </a:r>
            <a:endParaRPr sz="2800">
              <a:latin typeface="微软雅黑"/>
              <a:cs typeface="微软雅黑"/>
            </a:endParaRPr>
          </a:p>
          <a:p>
            <a:pPr marL="909955">
              <a:lnSpc>
                <a:spcPct val="100000"/>
              </a:lnSpc>
            </a:pPr>
            <a:r>
              <a:rPr sz="2800" b="1" spc="90" dirty="0">
                <a:latin typeface="微软雅黑"/>
                <a:cs typeface="微软雅黑"/>
              </a:rPr>
              <a:t>//</a:t>
            </a:r>
            <a:r>
              <a:rPr sz="2800" b="1" spc="5" dirty="0">
                <a:latin typeface="微软雅黑"/>
                <a:cs typeface="微软雅黑"/>
              </a:rPr>
              <a:t>输入总顶点数，总边数</a:t>
            </a:r>
            <a:endParaRPr sz="2800">
              <a:latin typeface="微软雅黑"/>
              <a:cs typeface="微软雅黑"/>
            </a:endParaRPr>
          </a:p>
          <a:p>
            <a:pPr marL="1088390" marR="5080" indent="-358775">
              <a:lnSpc>
                <a:spcPct val="100000"/>
              </a:lnSpc>
            </a:pPr>
            <a:r>
              <a:rPr sz="2800" b="1" spc="190" dirty="0">
                <a:latin typeface="微软雅黑"/>
                <a:cs typeface="微软雅黑"/>
              </a:rPr>
              <a:t>for(i </a:t>
            </a:r>
            <a:r>
              <a:rPr sz="2800" b="1" spc="-120" dirty="0">
                <a:latin typeface="微软雅黑"/>
                <a:cs typeface="微软雅黑"/>
              </a:rPr>
              <a:t>= </a:t>
            </a:r>
            <a:r>
              <a:rPr sz="2800" b="1" spc="145" dirty="0">
                <a:latin typeface="微软雅黑"/>
                <a:cs typeface="微软雅黑"/>
              </a:rPr>
              <a:t>0; </a:t>
            </a:r>
            <a:r>
              <a:rPr sz="2800" b="1" spc="-225" dirty="0">
                <a:latin typeface="微软雅黑"/>
                <a:cs typeface="微软雅黑"/>
              </a:rPr>
              <a:t>i&lt;G.vexnum; </a:t>
            </a:r>
            <a:r>
              <a:rPr sz="2800" b="1" spc="-135" dirty="0">
                <a:latin typeface="微软雅黑"/>
                <a:cs typeface="微软雅黑"/>
              </a:rPr>
              <a:t>++i)  </a:t>
            </a:r>
            <a:r>
              <a:rPr sz="2800" b="1" spc="-15" dirty="0">
                <a:solidFill>
                  <a:srgbClr val="C00000"/>
                </a:solidFill>
                <a:latin typeface="微软雅黑"/>
                <a:cs typeface="微软雅黑"/>
              </a:rPr>
              <a:t>cin&gt;&gt;G.vexs[i];</a:t>
            </a:r>
            <a:r>
              <a:rPr sz="2800" b="1" spc="54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7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6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8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6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8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70" dirty="0">
                <a:solidFill>
                  <a:srgbClr val="C00000"/>
                </a:solidFill>
                <a:latin typeface="微软雅黑"/>
                <a:cs typeface="微软雅黑"/>
              </a:rPr>
              <a:t>  </a:t>
            </a:r>
            <a:r>
              <a:rPr sz="2800" b="1" spc="56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8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7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6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8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70" dirty="0">
                <a:solidFill>
                  <a:srgbClr val="C00000"/>
                </a:solidFill>
                <a:latin typeface="微软雅黑"/>
                <a:cs typeface="微软雅黑"/>
              </a:rPr>
              <a:t>  </a:t>
            </a:r>
            <a:r>
              <a:rPr sz="2800" b="1" spc="56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8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7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6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8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7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6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8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6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endParaRPr sz="280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</a:pPr>
            <a:r>
              <a:rPr sz="2800" b="1" spc="90" dirty="0">
                <a:latin typeface="微软雅黑"/>
                <a:cs typeface="微软雅黑"/>
              </a:rPr>
              <a:t>//</a:t>
            </a:r>
            <a:r>
              <a:rPr sz="2800" b="1" spc="5" dirty="0">
                <a:latin typeface="微软雅黑"/>
                <a:cs typeface="微软雅黑"/>
              </a:rPr>
              <a:t>依次输入点的信息</a:t>
            </a:r>
            <a:endParaRPr sz="2800">
              <a:latin typeface="微软雅黑"/>
              <a:cs typeface="微软雅黑"/>
            </a:endParaRPr>
          </a:p>
          <a:p>
            <a:pPr marL="730250">
              <a:lnSpc>
                <a:spcPct val="100000"/>
              </a:lnSpc>
            </a:pPr>
            <a:r>
              <a:rPr sz="2800" b="1" spc="190" dirty="0">
                <a:latin typeface="微软雅黑"/>
                <a:cs typeface="微软雅黑"/>
              </a:rPr>
              <a:t>for(i </a:t>
            </a:r>
            <a:r>
              <a:rPr sz="2800" b="1" spc="-120" dirty="0">
                <a:latin typeface="微软雅黑"/>
                <a:cs typeface="微软雅黑"/>
              </a:rPr>
              <a:t>= </a:t>
            </a:r>
            <a:r>
              <a:rPr sz="2800" b="1" spc="145" dirty="0">
                <a:latin typeface="微软雅黑"/>
                <a:cs typeface="微软雅黑"/>
              </a:rPr>
              <a:t>0;</a:t>
            </a:r>
            <a:r>
              <a:rPr sz="2800" b="1" spc="305" dirty="0">
                <a:latin typeface="微软雅黑"/>
                <a:cs typeface="微软雅黑"/>
              </a:rPr>
              <a:t> </a:t>
            </a:r>
            <a:r>
              <a:rPr sz="2800" b="1" spc="-185" dirty="0">
                <a:latin typeface="微软雅黑"/>
                <a:cs typeface="微软雅黑"/>
              </a:rPr>
              <a:t>i&lt;G.vexnum;++i) </a:t>
            </a:r>
            <a:endParaRPr sz="2800">
              <a:latin typeface="微软雅黑"/>
              <a:cs typeface="微软雅黑"/>
            </a:endParaRPr>
          </a:p>
          <a:p>
            <a:pPr marL="1268730" marR="374650" indent="-342265">
              <a:lnSpc>
                <a:spcPct val="100000"/>
              </a:lnSpc>
              <a:spcBef>
                <a:spcPts val="5"/>
              </a:spcBef>
            </a:pPr>
            <a:r>
              <a:rPr sz="2800" b="1" spc="90" dirty="0">
                <a:latin typeface="微软雅黑"/>
                <a:cs typeface="微软雅黑"/>
              </a:rPr>
              <a:t>/</a:t>
            </a:r>
            <a:r>
              <a:rPr sz="2800" b="1" spc="85" dirty="0">
                <a:latin typeface="微软雅黑"/>
                <a:cs typeface="微软雅黑"/>
              </a:rPr>
              <a:t>/</a:t>
            </a:r>
            <a:r>
              <a:rPr sz="2800" b="1" spc="5" dirty="0">
                <a:latin typeface="微软雅黑"/>
                <a:cs typeface="微软雅黑"/>
              </a:rPr>
              <a:t>初始化邻接矩阵，边的权值均置为</a:t>
            </a:r>
            <a:r>
              <a:rPr sz="2800" b="1" spc="15" dirty="0">
                <a:latin typeface="微软雅黑"/>
                <a:cs typeface="微软雅黑"/>
              </a:rPr>
              <a:t>极</a:t>
            </a:r>
            <a:r>
              <a:rPr sz="2800" b="1" spc="5" dirty="0">
                <a:latin typeface="微软雅黑"/>
                <a:cs typeface="微软雅黑"/>
              </a:rPr>
              <a:t>大值  </a:t>
            </a:r>
            <a:r>
              <a:rPr sz="2800" b="1" spc="185" dirty="0">
                <a:latin typeface="微软雅黑"/>
                <a:cs typeface="微软雅黑"/>
              </a:rPr>
              <a:t>for(j </a:t>
            </a:r>
            <a:r>
              <a:rPr sz="2800" b="1" spc="-120" dirty="0">
                <a:latin typeface="微软雅黑"/>
                <a:cs typeface="微软雅黑"/>
              </a:rPr>
              <a:t>= </a:t>
            </a:r>
            <a:r>
              <a:rPr sz="2800" b="1" spc="140" dirty="0">
                <a:latin typeface="微软雅黑"/>
                <a:cs typeface="微软雅黑"/>
              </a:rPr>
              <a:t>0;</a:t>
            </a:r>
            <a:r>
              <a:rPr sz="2800" b="1" spc="285" dirty="0">
                <a:latin typeface="微软雅黑"/>
                <a:cs typeface="微软雅黑"/>
              </a:rPr>
              <a:t> </a:t>
            </a:r>
            <a:r>
              <a:rPr sz="2800" b="1" spc="-185" dirty="0">
                <a:latin typeface="微软雅黑"/>
                <a:cs typeface="微软雅黑"/>
              </a:rPr>
              <a:t>j&lt;G.vexnum;++j)</a:t>
            </a:r>
            <a:r>
              <a:rPr sz="2800" b="1" spc="-15" dirty="0">
                <a:latin typeface="微软雅黑"/>
                <a:cs typeface="微软雅黑"/>
              </a:rPr>
              <a:t> </a:t>
            </a:r>
            <a:r>
              <a:rPr sz="2800" b="1" spc="570" dirty="0">
                <a:latin typeface="微软雅黑"/>
                <a:cs typeface="微软雅黑"/>
              </a:rPr>
              <a:t> </a:t>
            </a:r>
            <a:r>
              <a:rPr sz="2800" b="1" spc="560" dirty="0">
                <a:latin typeface="微软雅黑"/>
                <a:cs typeface="微软雅黑"/>
              </a:rPr>
              <a:t> </a:t>
            </a:r>
            <a:endParaRPr sz="2800">
              <a:latin typeface="微软雅黑"/>
              <a:cs typeface="微软雅黑"/>
            </a:endParaRPr>
          </a:p>
          <a:p>
            <a:pPr marL="1626870">
              <a:lnSpc>
                <a:spcPct val="100000"/>
              </a:lnSpc>
            </a:pPr>
            <a:r>
              <a:rPr sz="2800" b="1" spc="195" dirty="0">
                <a:solidFill>
                  <a:srgbClr val="C00000"/>
                </a:solidFill>
                <a:latin typeface="微软雅黑"/>
                <a:cs typeface="微软雅黑"/>
              </a:rPr>
              <a:t>G.arcs[i][j] </a:t>
            </a:r>
            <a:r>
              <a:rPr sz="2800" b="1" spc="-720" dirty="0">
                <a:solidFill>
                  <a:srgbClr val="C00000"/>
                </a:solidFill>
                <a:latin typeface="微软雅黑"/>
                <a:cs typeface="微软雅黑"/>
              </a:rPr>
              <a:t>=</a:t>
            </a:r>
            <a:r>
              <a:rPr sz="2800" b="1" spc="-69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-140" dirty="0">
                <a:solidFill>
                  <a:srgbClr val="C00000"/>
                </a:solidFill>
                <a:latin typeface="微软雅黑"/>
                <a:cs typeface="微软雅黑"/>
              </a:rPr>
              <a:t>MaxInt;</a:t>
            </a:r>
            <a:r>
              <a:rPr sz="2800" b="1" spc="56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7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6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" y="0"/>
            <a:ext cx="3775075" cy="579120"/>
          </a:xfrm>
          <a:custGeom>
            <a:avLst/>
            <a:gdLst/>
            <a:ahLst/>
            <a:cxnLst/>
            <a:rect l="l" t="t" r="r" b="b"/>
            <a:pathLst>
              <a:path w="3775075" h="579120">
                <a:moveTo>
                  <a:pt x="0" y="579120"/>
                </a:moveTo>
                <a:lnTo>
                  <a:pt x="3774948" y="579120"/>
                </a:lnTo>
                <a:lnTo>
                  <a:pt x="3774948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616" y="0"/>
            <a:ext cx="33928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20" dirty="0">
                <a:solidFill>
                  <a:srgbClr val="000000"/>
                </a:solidFill>
                <a:latin typeface="微软雅黑"/>
                <a:cs typeface="微软雅黑"/>
              </a:rPr>
              <a:t>【</a:t>
            </a:r>
            <a:r>
              <a:rPr sz="4400" u="none" spc="15" dirty="0">
                <a:solidFill>
                  <a:srgbClr val="000000"/>
                </a:solidFill>
                <a:latin typeface="微软雅黑"/>
                <a:cs typeface="微软雅黑"/>
              </a:rPr>
              <a:t>算</a:t>
            </a:r>
            <a:r>
              <a:rPr sz="4400" u="none" dirty="0">
                <a:solidFill>
                  <a:srgbClr val="000000"/>
                </a:solidFill>
                <a:latin typeface="微软雅黑"/>
                <a:cs typeface="微软雅黑"/>
              </a:rPr>
              <a:t>法</a:t>
            </a:r>
            <a:r>
              <a:rPr sz="4400" u="none" spc="15" dirty="0">
                <a:solidFill>
                  <a:srgbClr val="000000"/>
                </a:solidFill>
                <a:latin typeface="微软雅黑"/>
                <a:cs typeface="微软雅黑"/>
              </a:rPr>
              <a:t>描</a:t>
            </a:r>
            <a:r>
              <a:rPr sz="4400" u="none" spc="25" dirty="0">
                <a:solidFill>
                  <a:srgbClr val="000000"/>
                </a:solidFill>
                <a:latin typeface="微软雅黑"/>
                <a:cs typeface="微软雅黑"/>
              </a:rPr>
              <a:t>述</a:t>
            </a:r>
            <a:r>
              <a:rPr sz="4400" u="none" dirty="0">
                <a:solidFill>
                  <a:srgbClr val="000000"/>
                </a:solidFill>
                <a:latin typeface="微软雅黑"/>
                <a:cs typeface="微软雅黑"/>
              </a:rPr>
              <a:t>】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31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100327"/>
            <a:ext cx="8763000" cy="5262880"/>
          </a:xfrm>
          <a:custGeom>
            <a:avLst/>
            <a:gdLst/>
            <a:ahLst/>
            <a:cxnLst/>
            <a:rect l="l" t="t" r="r" b="b"/>
            <a:pathLst>
              <a:path w="8763000" h="5262880">
                <a:moveTo>
                  <a:pt x="0" y="5262372"/>
                </a:moveTo>
                <a:lnTo>
                  <a:pt x="8763000" y="5262372"/>
                </a:lnTo>
                <a:lnTo>
                  <a:pt x="8763000" y="0"/>
                </a:lnTo>
                <a:lnTo>
                  <a:pt x="0" y="0"/>
                </a:lnTo>
                <a:lnTo>
                  <a:pt x="0" y="52623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07301" y="1207912"/>
            <a:ext cx="179895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2800" b="1" dirty="0">
                <a:latin typeface="微软雅黑"/>
                <a:cs typeface="微软雅黑"/>
              </a:rPr>
              <a:t>矩阵</a:t>
            </a:r>
            <a:endParaRPr sz="2800">
              <a:latin typeface="微软雅黑"/>
              <a:cs typeface="微软雅黑"/>
            </a:endParaRPr>
          </a:p>
          <a:p>
            <a:pPr marL="362585">
              <a:lnSpc>
                <a:spcPts val="3195"/>
              </a:lnSpc>
            </a:pPr>
            <a:r>
              <a:rPr sz="2800" b="1" spc="56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75" dirty="0">
                <a:solidFill>
                  <a:srgbClr val="C00000"/>
                </a:solidFill>
                <a:latin typeface="微软雅黑"/>
                <a:cs typeface="微软雅黑"/>
              </a:rPr>
              <a:t>  </a:t>
            </a:r>
            <a:r>
              <a:rPr sz="2800" b="1" spc="56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575" dirty="0">
                <a:solidFill>
                  <a:srgbClr val="C00000"/>
                </a:solidFill>
                <a:latin typeface="微软雅黑"/>
                <a:cs typeface="微软雅黑"/>
              </a:rPr>
              <a:t>    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999233"/>
            <a:ext cx="52197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8390" marR="5080" indent="-1076325">
              <a:lnSpc>
                <a:spcPct val="100000"/>
              </a:lnSpc>
              <a:spcBef>
                <a:spcPts val="95"/>
              </a:spcBef>
            </a:pPr>
            <a:r>
              <a:rPr sz="2800" b="1" spc="85" dirty="0">
                <a:latin typeface="微软雅黑"/>
                <a:cs typeface="微软雅黑"/>
              </a:rPr>
              <a:t>//</a:t>
            </a:r>
            <a:r>
              <a:rPr sz="2800" b="1" spc="5" dirty="0">
                <a:latin typeface="微软雅黑"/>
                <a:cs typeface="微软雅黑"/>
              </a:rPr>
              <a:t>输入一条边依附的顶点及权值 </a:t>
            </a:r>
            <a:r>
              <a:rPr sz="2800" b="1" spc="580" dirty="0">
                <a:solidFill>
                  <a:srgbClr val="C00000"/>
                </a:solidFill>
                <a:latin typeface="微软雅黑"/>
                <a:cs typeface="微软雅黑"/>
              </a:rPr>
              <a:t>i </a:t>
            </a:r>
            <a:r>
              <a:rPr sz="2800" b="1" spc="-725" dirty="0">
                <a:solidFill>
                  <a:srgbClr val="C00000"/>
                </a:solidFill>
                <a:latin typeface="微软雅黑"/>
                <a:cs typeface="微软雅黑"/>
              </a:rPr>
              <a:t>= </a:t>
            </a:r>
            <a:r>
              <a:rPr sz="2800" b="1" spc="-100" dirty="0">
                <a:solidFill>
                  <a:srgbClr val="C00000"/>
                </a:solidFill>
                <a:latin typeface="微软雅黑"/>
                <a:cs typeface="微软雅黑"/>
              </a:rPr>
              <a:t>LocateVex(G, </a:t>
            </a:r>
            <a:r>
              <a:rPr sz="2800" b="1" spc="100" dirty="0">
                <a:solidFill>
                  <a:srgbClr val="C00000"/>
                </a:solidFill>
                <a:latin typeface="微软雅黑"/>
                <a:cs typeface="微软雅黑"/>
              </a:rPr>
              <a:t>v1);  </a:t>
            </a:r>
            <a:r>
              <a:rPr sz="2800" b="1" spc="560" dirty="0">
                <a:solidFill>
                  <a:srgbClr val="C00000"/>
                </a:solidFill>
                <a:latin typeface="微软雅黑"/>
                <a:cs typeface="微软雅黑"/>
              </a:rPr>
              <a:t>j </a:t>
            </a:r>
            <a:r>
              <a:rPr sz="2800" b="1" spc="-725" dirty="0">
                <a:solidFill>
                  <a:srgbClr val="C00000"/>
                </a:solidFill>
                <a:latin typeface="微软雅黑"/>
                <a:cs typeface="微软雅黑"/>
              </a:rPr>
              <a:t>= </a:t>
            </a:r>
            <a:r>
              <a:rPr sz="2800" b="1" spc="-105" dirty="0">
                <a:solidFill>
                  <a:srgbClr val="C00000"/>
                </a:solidFill>
                <a:latin typeface="微软雅黑"/>
                <a:cs typeface="微软雅黑"/>
              </a:rPr>
              <a:t>LocateVex(G,</a:t>
            </a:r>
            <a:r>
              <a:rPr sz="2800" b="1" spc="53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95" dirty="0">
                <a:solidFill>
                  <a:srgbClr val="C00000"/>
                </a:solidFill>
                <a:latin typeface="微软雅黑"/>
                <a:cs typeface="微软雅黑"/>
              </a:rPr>
              <a:t>v2);</a:t>
            </a:r>
            <a:r>
              <a:rPr sz="2800" b="1" spc="560" dirty="0">
                <a:solidFill>
                  <a:srgbClr val="C00000"/>
                </a:solidFill>
                <a:latin typeface="微软雅黑"/>
                <a:cs typeface="微软雅黑"/>
              </a:rPr>
              <a:t>  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279775"/>
            <a:ext cx="862711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85" dirty="0">
                <a:latin typeface="微软雅黑"/>
                <a:cs typeface="微软雅黑"/>
              </a:rPr>
              <a:t>//</a:t>
            </a:r>
            <a:r>
              <a:rPr sz="2800" b="1" spc="5" dirty="0">
                <a:latin typeface="微软雅黑"/>
                <a:cs typeface="微软雅黑"/>
              </a:rPr>
              <a:t>确定</a:t>
            </a:r>
            <a:r>
              <a:rPr sz="2800" b="1" spc="-260" dirty="0">
                <a:latin typeface="微软雅黑"/>
                <a:cs typeface="微软雅黑"/>
              </a:rPr>
              <a:t>v1</a:t>
            </a:r>
            <a:r>
              <a:rPr sz="2800" b="1" spc="5" dirty="0">
                <a:latin typeface="微软雅黑"/>
                <a:cs typeface="微软雅黑"/>
              </a:rPr>
              <a:t>和</a:t>
            </a:r>
            <a:r>
              <a:rPr sz="2800" b="1" spc="-260" dirty="0">
                <a:latin typeface="微软雅黑"/>
                <a:cs typeface="微软雅黑"/>
              </a:rPr>
              <a:t>v2</a:t>
            </a:r>
            <a:r>
              <a:rPr sz="2800" b="1" spc="10" dirty="0">
                <a:latin typeface="微软雅黑"/>
                <a:cs typeface="微软雅黑"/>
              </a:rPr>
              <a:t>在</a:t>
            </a:r>
            <a:r>
              <a:rPr sz="2800" b="1" spc="-730" dirty="0">
                <a:latin typeface="微软雅黑"/>
                <a:cs typeface="微软雅黑"/>
              </a:rPr>
              <a:t>G</a:t>
            </a:r>
            <a:r>
              <a:rPr sz="2800" b="1" spc="5" dirty="0">
                <a:latin typeface="微软雅黑"/>
                <a:cs typeface="微软雅黑"/>
              </a:rPr>
              <a:t>中的位置</a:t>
            </a:r>
            <a:endParaRPr sz="2800">
              <a:latin typeface="微软雅黑"/>
              <a:cs typeface="微软雅黑"/>
            </a:endParaRPr>
          </a:p>
          <a:p>
            <a:pPr marL="1088390" marR="5080">
              <a:lnSpc>
                <a:spcPct val="100000"/>
              </a:lnSpc>
            </a:pPr>
            <a:r>
              <a:rPr sz="2800" b="1" spc="225" dirty="0">
                <a:solidFill>
                  <a:srgbClr val="C00000"/>
                </a:solidFill>
                <a:latin typeface="微软雅黑"/>
                <a:cs typeface="微软雅黑"/>
              </a:rPr>
              <a:t>G.arcs[i][j]</a:t>
            </a:r>
            <a:r>
              <a:rPr sz="2800" b="1" spc="15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=</a:t>
            </a:r>
            <a:r>
              <a:rPr sz="2800" b="1" spc="1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w;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90" dirty="0">
                <a:latin typeface="微软雅黑"/>
                <a:cs typeface="微软雅黑"/>
              </a:rPr>
              <a:t>//</a:t>
            </a:r>
            <a:r>
              <a:rPr sz="2800" b="1" dirty="0">
                <a:latin typeface="微软雅黑"/>
                <a:cs typeface="微软雅黑"/>
              </a:rPr>
              <a:t>边</a:t>
            </a:r>
            <a:r>
              <a:rPr sz="2800" b="1" spc="-160" dirty="0">
                <a:latin typeface="微软雅黑"/>
                <a:cs typeface="微软雅黑"/>
              </a:rPr>
              <a:t>&lt;v1,</a:t>
            </a:r>
            <a:r>
              <a:rPr sz="2800" b="1" spc="110" dirty="0">
                <a:latin typeface="微软雅黑"/>
                <a:cs typeface="微软雅黑"/>
              </a:rPr>
              <a:t> </a:t>
            </a:r>
            <a:r>
              <a:rPr sz="2800" b="1" spc="-260" dirty="0">
                <a:latin typeface="微软雅黑"/>
                <a:cs typeface="微软雅黑"/>
              </a:rPr>
              <a:t>v2&gt;</a:t>
            </a:r>
            <a:r>
              <a:rPr sz="2800" b="1" dirty="0">
                <a:latin typeface="微软雅黑"/>
                <a:cs typeface="微软雅黑"/>
              </a:rPr>
              <a:t>的权值置</a:t>
            </a:r>
            <a:r>
              <a:rPr sz="2800" b="1" spc="5" dirty="0">
                <a:latin typeface="微软雅黑"/>
                <a:cs typeface="微软雅黑"/>
              </a:rPr>
              <a:t>为</a:t>
            </a:r>
            <a:r>
              <a:rPr sz="2800" b="1" spc="-300" dirty="0">
                <a:latin typeface="微软雅黑"/>
                <a:cs typeface="微软雅黑"/>
              </a:rPr>
              <a:t>w </a:t>
            </a:r>
            <a:r>
              <a:rPr sz="2800" b="1" spc="-30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229" dirty="0">
                <a:solidFill>
                  <a:srgbClr val="C00000"/>
                </a:solidFill>
                <a:latin typeface="微软雅黑"/>
                <a:cs typeface="微软雅黑"/>
              </a:rPr>
              <a:t>G.arcs[j][i] </a:t>
            </a:r>
            <a:r>
              <a:rPr sz="2800" b="1" spc="254" dirty="0">
                <a:solidFill>
                  <a:srgbClr val="C00000"/>
                </a:solidFill>
                <a:latin typeface="微软雅黑"/>
                <a:cs typeface="微软雅黑"/>
              </a:rPr>
              <a:t>=</a:t>
            </a:r>
            <a:r>
              <a:rPr sz="2800" b="1" spc="-1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185" dirty="0">
                <a:solidFill>
                  <a:srgbClr val="C00000"/>
                </a:solidFill>
                <a:latin typeface="微软雅黑"/>
                <a:cs typeface="微软雅黑"/>
              </a:rPr>
              <a:t>G.arcs[i][j];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800" b="1" spc="85" dirty="0">
                <a:latin typeface="微软雅黑"/>
                <a:cs typeface="微软雅黑"/>
              </a:rPr>
              <a:t>//</a:t>
            </a:r>
            <a:r>
              <a:rPr sz="2800" b="1" spc="5" dirty="0">
                <a:latin typeface="微软雅黑"/>
                <a:cs typeface="微软雅黑"/>
              </a:rPr>
              <a:t>置</a:t>
            </a:r>
            <a:r>
              <a:rPr sz="2800" b="1" spc="-165" dirty="0">
                <a:latin typeface="微软雅黑"/>
                <a:cs typeface="微软雅黑"/>
              </a:rPr>
              <a:t>&lt;v1,</a:t>
            </a:r>
            <a:r>
              <a:rPr sz="2800" b="1" spc="114" dirty="0">
                <a:latin typeface="微软雅黑"/>
                <a:cs typeface="微软雅黑"/>
              </a:rPr>
              <a:t> </a:t>
            </a:r>
            <a:r>
              <a:rPr sz="2800" b="1" spc="-260" dirty="0">
                <a:latin typeface="微软雅黑"/>
                <a:cs typeface="微软雅黑"/>
              </a:rPr>
              <a:t>v2&gt;</a:t>
            </a:r>
            <a:r>
              <a:rPr sz="2800" b="1" spc="5" dirty="0">
                <a:latin typeface="微软雅黑"/>
                <a:cs typeface="微软雅黑"/>
              </a:rPr>
              <a:t>的对称</a:t>
            </a:r>
            <a:r>
              <a:rPr sz="2800" b="1" dirty="0">
                <a:latin typeface="微软雅黑"/>
                <a:cs typeface="微软雅黑"/>
              </a:rPr>
              <a:t>边</a:t>
            </a:r>
            <a:r>
              <a:rPr sz="2800" b="1" spc="-160" dirty="0">
                <a:latin typeface="微软雅黑"/>
                <a:cs typeface="微软雅黑"/>
              </a:rPr>
              <a:t>&lt;v2,</a:t>
            </a:r>
            <a:r>
              <a:rPr sz="2800" b="1" spc="-80" dirty="0">
                <a:latin typeface="微软雅黑"/>
                <a:cs typeface="微软雅黑"/>
              </a:rPr>
              <a:t> </a:t>
            </a:r>
            <a:r>
              <a:rPr sz="2800" b="1" spc="-190" dirty="0">
                <a:latin typeface="微软雅黑"/>
                <a:cs typeface="微软雅黑"/>
              </a:rPr>
              <a:t>v1&gt;</a:t>
            </a:r>
            <a:r>
              <a:rPr sz="2800" b="1" spc="5" dirty="0">
                <a:latin typeface="微软雅黑"/>
                <a:cs typeface="微软雅黑"/>
              </a:rPr>
              <a:t>的权值</a:t>
            </a:r>
            <a:r>
              <a:rPr sz="2800" b="1" spc="10" dirty="0">
                <a:latin typeface="微软雅黑"/>
                <a:cs typeface="微软雅黑"/>
              </a:rPr>
              <a:t>为</a:t>
            </a:r>
            <a:r>
              <a:rPr sz="2800" b="1" spc="-300" dirty="0">
                <a:latin typeface="微软雅黑"/>
                <a:cs typeface="微软雅黑"/>
              </a:rPr>
              <a:t>w </a:t>
            </a:r>
            <a:endParaRPr sz="2800">
              <a:latin typeface="微软雅黑"/>
              <a:cs typeface="微软雅黑"/>
            </a:endParaRPr>
          </a:p>
          <a:p>
            <a:pPr marL="550545" marR="6098540">
              <a:lnSpc>
                <a:spcPct val="100000"/>
              </a:lnSpc>
            </a:pPr>
            <a:r>
              <a:rPr sz="2800" b="1" spc="170" dirty="0">
                <a:latin typeface="微软雅黑"/>
                <a:cs typeface="微软雅黑"/>
              </a:rPr>
              <a:t>}//for  </a:t>
            </a:r>
            <a:r>
              <a:rPr sz="2800" b="1" spc="-60" dirty="0">
                <a:latin typeface="微软雅黑"/>
                <a:cs typeface="微软雅黑"/>
              </a:rPr>
              <a:t>return</a:t>
            </a:r>
            <a:r>
              <a:rPr sz="2800" b="1" spc="-110" dirty="0">
                <a:latin typeface="微软雅黑"/>
                <a:cs typeface="微软雅黑"/>
              </a:rPr>
              <a:t> </a:t>
            </a:r>
            <a:r>
              <a:rPr sz="2800" b="1" spc="-55" dirty="0">
                <a:latin typeface="微软雅黑"/>
                <a:cs typeface="微软雅黑"/>
              </a:rPr>
              <a:t>OK;</a:t>
            </a:r>
            <a:r>
              <a:rPr sz="2800" b="1" spc="565" dirty="0">
                <a:latin typeface="微软雅黑"/>
                <a:cs typeface="微软雅黑"/>
              </a:rPr>
              <a:t> 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70" dirty="0">
                <a:latin typeface="微软雅黑"/>
                <a:cs typeface="微软雅黑"/>
              </a:rPr>
              <a:t>}//CreateUDN 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" y="0"/>
            <a:ext cx="3775075" cy="579120"/>
          </a:xfrm>
          <a:custGeom>
            <a:avLst/>
            <a:gdLst/>
            <a:ahLst/>
            <a:cxnLst/>
            <a:rect l="l" t="t" r="r" b="b"/>
            <a:pathLst>
              <a:path w="3775075" h="579120">
                <a:moveTo>
                  <a:pt x="0" y="579120"/>
                </a:moveTo>
                <a:lnTo>
                  <a:pt x="3774948" y="579120"/>
                </a:lnTo>
                <a:lnTo>
                  <a:pt x="3774948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616" y="0"/>
            <a:ext cx="33928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20" dirty="0">
                <a:solidFill>
                  <a:srgbClr val="000000"/>
                </a:solidFill>
                <a:latin typeface="微软雅黑"/>
                <a:cs typeface="微软雅黑"/>
              </a:rPr>
              <a:t>【</a:t>
            </a:r>
            <a:r>
              <a:rPr sz="4400" u="none" spc="15" dirty="0">
                <a:solidFill>
                  <a:srgbClr val="000000"/>
                </a:solidFill>
                <a:latin typeface="微软雅黑"/>
                <a:cs typeface="微软雅黑"/>
              </a:rPr>
              <a:t>算</a:t>
            </a:r>
            <a:r>
              <a:rPr sz="4400" u="none" dirty="0">
                <a:solidFill>
                  <a:srgbClr val="000000"/>
                </a:solidFill>
                <a:latin typeface="微软雅黑"/>
                <a:cs typeface="微软雅黑"/>
              </a:rPr>
              <a:t>法</a:t>
            </a:r>
            <a:r>
              <a:rPr sz="4400" u="none" spc="15" dirty="0">
                <a:solidFill>
                  <a:srgbClr val="000000"/>
                </a:solidFill>
                <a:latin typeface="微软雅黑"/>
                <a:cs typeface="微软雅黑"/>
              </a:rPr>
              <a:t>描</a:t>
            </a:r>
            <a:r>
              <a:rPr sz="4400" u="none" spc="25" dirty="0">
                <a:solidFill>
                  <a:srgbClr val="000000"/>
                </a:solidFill>
                <a:latin typeface="微软雅黑"/>
                <a:cs typeface="微软雅黑"/>
              </a:rPr>
              <a:t>述</a:t>
            </a:r>
            <a:r>
              <a:rPr sz="4400" u="none" dirty="0">
                <a:solidFill>
                  <a:srgbClr val="000000"/>
                </a:solidFill>
                <a:latin typeface="微软雅黑"/>
                <a:cs typeface="微软雅黑"/>
              </a:rPr>
              <a:t>】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36180" y="5876544"/>
            <a:ext cx="1409700" cy="981710"/>
          </a:xfrm>
          <a:custGeom>
            <a:avLst/>
            <a:gdLst/>
            <a:ahLst/>
            <a:cxnLst/>
            <a:rect l="l" t="t" r="r" b="b"/>
            <a:pathLst>
              <a:path w="1409700" h="981709">
                <a:moveTo>
                  <a:pt x="0" y="981455"/>
                </a:moveTo>
                <a:lnTo>
                  <a:pt x="1409700" y="981455"/>
                </a:lnTo>
                <a:lnTo>
                  <a:pt x="1409700" y="0"/>
                </a:lnTo>
                <a:lnTo>
                  <a:pt x="0" y="0"/>
                </a:lnTo>
                <a:lnTo>
                  <a:pt x="0" y="981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6140" y="96011"/>
            <a:ext cx="1729739" cy="2971800"/>
          </a:xfrm>
          <a:custGeom>
            <a:avLst/>
            <a:gdLst/>
            <a:ahLst/>
            <a:cxnLst/>
            <a:rect l="l" t="t" r="r" b="b"/>
            <a:pathLst>
              <a:path w="1729740" h="2971800">
                <a:moveTo>
                  <a:pt x="0" y="2971800"/>
                </a:moveTo>
                <a:lnTo>
                  <a:pt x="1729740" y="2971800"/>
                </a:lnTo>
                <a:lnTo>
                  <a:pt x="172974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6140" y="96011"/>
            <a:ext cx="1729739" cy="2971800"/>
          </a:xfrm>
          <a:custGeom>
            <a:avLst/>
            <a:gdLst/>
            <a:ahLst/>
            <a:cxnLst/>
            <a:rect l="l" t="t" r="r" b="b"/>
            <a:pathLst>
              <a:path w="1729740" h="2971800">
                <a:moveTo>
                  <a:pt x="0" y="2971800"/>
                </a:moveTo>
                <a:lnTo>
                  <a:pt x="1729740" y="2971800"/>
                </a:lnTo>
                <a:lnTo>
                  <a:pt x="172974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914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96657" y="87248"/>
            <a:ext cx="12769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20" dirty="0">
                <a:latin typeface="微软雅黑"/>
                <a:cs typeface="微软雅黑"/>
              </a:rPr>
              <a:t>4</a:t>
            </a:r>
            <a:r>
              <a:rPr sz="2800" b="1" spc="95" dirty="0">
                <a:latin typeface="微软雅黑"/>
                <a:cs typeface="微软雅黑"/>
              </a:rPr>
              <a:t> </a:t>
            </a:r>
            <a:r>
              <a:rPr sz="2800" b="1" spc="-330" dirty="0">
                <a:latin typeface="微软雅黑"/>
                <a:cs typeface="微软雅黑"/>
              </a:rPr>
              <a:t>5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800" b="1" spc="-700" dirty="0">
                <a:solidFill>
                  <a:srgbClr val="FF0000"/>
                </a:solidFill>
                <a:latin typeface="微软雅黑"/>
                <a:cs typeface="微软雅黑"/>
              </a:rPr>
              <a:t>A </a:t>
            </a:r>
            <a:r>
              <a:rPr sz="2800" b="1" spc="50" dirty="0">
                <a:solidFill>
                  <a:srgbClr val="FF0000"/>
                </a:solidFill>
                <a:latin typeface="微软雅黑"/>
                <a:cs typeface="微软雅黑"/>
              </a:rPr>
              <a:t>B </a:t>
            </a:r>
            <a:r>
              <a:rPr sz="2800" b="1" spc="-480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sz="2800" b="1" spc="-4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800" b="1" spc="-185" dirty="0">
                <a:solidFill>
                  <a:srgbClr val="FF0000"/>
                </a:solidFill>
                <a:latin typeface="微软雅黑"/>
                <a:cs typeface="微软雅黑"/>
              </a:rPr>
              <a:t>D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32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340" y="1145235"/>
            <a:ext cx="81667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874509" algn="l"/>
              </a:tabLst>
            </a:pPr>
            <a:r>
              <a:rPr sz="2800" b="1" spc="20" dirty="0">
                <a:latin typeface="微软雅黑"/>
                <a:cs typeface="微软雅黑"/>
              </a:rPr>
              <a:t>for(k</a:t>
            </a:r>
            <a:r>
              <a:rPr sz="2800" b="1" spc="-35" dirty="0">
                <a:latin typeface="微软雅黑"/>
                <a:cs typeface="微软雅黑"/>
              </a:rPr>
              <a:t> </a:t>
            </a:r>
            <a:r>
              <a:rPr sz="2800" b="1" spc="-120" dirty="0">
                <a:latin typeface="微软雅黑"/>
                <a:cs typeface="微软雅黑"/>
              </a:rPr>
              <a:t>= </a:t>
            </a:r>
            <a:r>
              <a:rPr sz="2800" b="1" spc="-114" dirty="0">
                <a:latin typeface="微软雅黑"/>
                <a:cs typeface="微软雅黑"/>
              </a:rPr>
              <a:t> </a:t>
            </a:r>
            <a:r>
              <a:rPr sz="2800" b="1" spc="145" dirty="0">
                <a:latin typeface="微软雅黑"/>
                <a:cs typeface="微软雅黑"/>
              </a:rPr>
              <a:t>0;</a:t>
            </a:r>
            <a:r>
              <a:rPr sz="2800" b="1" spc="110" dirty="0">
                <a:latin typeface="微软雅黑"/>
                <a:cs typeface="微软雅黑"/>
              </a:rPr>
              <a:t> </a:t>
            </a:r>
            <a:r>
              <a:rPr sz="2800" b="1" spc="-170" dirty="0">
                <a:latin typeface="微软雅黑"/>
                <a:cs typeface="微软雅黑"/>
              </a:rPr>
              <a:t>k&lt;G.arcnum;++k){//</a:t>
            </a:r>
            <a:r>
              <a:rPr sz="2800" b="1" dirty="0">
                <a:latin typeface="微软雅黑"/>
                <a:cs typeface="微软雅黑"/>
              </a:rPr>
              <a:t>构造邻</a:t>
            </a:r>
            <a:r>
              <a:rPr sz="2800" b="1" spc="-5" dirty="0">
                <a:latin typeface="微软雅黑"/>
                <a:cs typeface="微软雅黑"/>
              </a:rPr>
              <a:t>接	</a:t>
            </a:r>
            <a:r>
              <a:rPr sz="4200" b="1" spc="-1050" baseline="31746" dirty="0">
                <a:latin typeface="微软雅黑"/>
                <a:cs typeface="微软雅黑"/>
              </a:rPr>
              <a:t>A </a:t>
            </a:r>
            <a:r>
              <a:rPr sz="4200" b="1" spc="75" baseline="31746" dirty="0">
                <a:latin typeface="微软雅黑"/>
                <a:cs typeface="微软雅黑"/>
              </a:rPr>
              <a:t>B</a:t>
            </a:r>
            <a:r>
              <a:rPr sz="4200" b="1" spc="825" baseline="31746" dirty="0">
                <a:latin typeface="微软雅黑"/>
                <a:cs typeface="微软雅黑"/>
              </a:rPr>
              <a:t> </a:t>
            </a:r>
            <a:r>
              <a:rPr sz="4200" b="1" spc="-487" baseline="31746" dirty="0">
                <a:latin typeface="微软雅黑"/>
                <a:cs typeface="微软雅黑"/>
              </a:rPr>
              <a:t>500</a:t>
            </a:r>
            <a:endParaRPr sz="4200" baseline="31746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7838" y="1572513"/>
            <a:ext cx="7624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406005" algn="l"/>
              </a:tabLst>
            </a:pPr>
            <a:r>
              <a:rPr sz="2800" b="1" spc="-340" dirty="0">
                <a:solidFill>
                  <a:srgbClr val="C00000"/>
                </a:solidFill>
                <a:latin typeface="微软雅黑"/>
                <a:cs typeface="微软雅黑"/>
              </a:rPr>
              <a:t>cin&gt;&gt;v1&gt;&gt;v2&gt;&gt;w;                                                </a:t>
            </a:r>
            <a:r>
              <a:rPr sz="4200" b="1" spc="-1050" baseline="31746" dirty="0">
                <a:latin typeface="微软雅黑"/>
                <a:cs typeface="微软雅黑"/>
              </a:rPr>
              <a:t>A     </a:t>
            </a:r>
            <a:r>
              <a:rPr sz="4200" b="1" spc="-855" baseline="31746" dirty="0">
                <a:latin typeface="微软雅黑"/>
                <a:cs typeface="微软雅黑"/>
              </a:rPr>
              <a:t> </a:t>
            </a:r>
            <a:r>
              <a:rPr sz="4200" b="1" spc="104" baseline="31746" dirty="0">
                <a:latin typeface="微软雅黑"/>
                <a:cs typeface="微软雅黑"/>
              </a:rPr>
              <a:t>C</a:t>
            </a:r>
            <a:r>
              <a:rPr sz="4200" b="1" spc="480" baseline="31746" dirty="0">
                <a:latin typeface="微软雅黑"/>
                <a:cs typeface="微软雅黑"/>
              </a:rPr>
              <a:t> </a:t>
            </a:r>
            <a:r>
              <a:rPr sz="4200" b="1" spc="-487" baseline="31746" dirty="0">
                <a:latin typeface="微软雅黑"/>
                <a:cs typeface="微软雅黑"/>
              </a:rPr>
              <a:t>200	</a:t>
            </a:r>
            <a:r>
              <a:rPr sz="2800" b="1" spc="57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6657" y="1794510"/>
            <a:ext cx="12788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-700" dirty="0">
                <a:latin typeface="微软雅黑"/>
                <a:cs typeface="微软雅黑"/>
              </a:rPr>
              <a:t>A </a:t>
            </a:r>
            <a:r>
              <a:rPr sz="2800" b="1" spc="-165" dirty="0">
                <a:latin typeface="微软雅黑"/>
                <a:cs typeface="微软雅黑"/>
              </a:rPr>
              <a:t>D </a:t>
            </a:r>
            <a:r>
              <a:rPr sz="2800" b="1" spc="-325" dirty="0">
                <a:latin typeface="微软雅黑"/>
                <a:cs typeface="微软雅黑"/>
              </a:rPr>
              <a:t>150  </a:t>
            </a:r>
            <a:r>
              <a:rPr sz="2800" b="1" spc="-505" dirty="0">
                <a:latin typeface="微软雅黑"/>
                <a:cs typeface="微软雅黑"/>
              </a:rPr>
              <a:t>B </a:t>
            </a:r>
            <a:r>
              <a:rPr sz="2800" b="1" spc="65" dirty="0">
                <a:latin typeface="微软雅黑"/>
                <a:cs typeface="微软雅黑"/>
              </a:rPr>
              <a:t>C </a:t>
            </a:r>
            <a:r>
              <a:rPr sz="2800" b="1" spc="-325" dirty="0">
                <a:latin typeface="微软雅黑"/>
                <a:cs typeface="微软雅黑"/>
              </a:rPr>
              <a:t>400  </a:t>
            </a:r>
            <a:r>
              <a:rPr sz="2800" b="1" spc="-480" dirty="0">
                <a:latin typeface="微软雅黑"/>
                <a:cs typeface="微软雅黑"/>
              </a:rPr>
              <a:t>C </a:t>
            </a:r>
            <a:r>
              <a:rPr sz="2800" b="1" spc="-165" dirty="0">
                <a:latin typeface="微软雅黑"/>
                <a:cs typeface="微软雅黑"/>
              </a:rPr>
              <a:t>D</a:t>
            </a:r>
            <a:r>
              <a:rPr sz="2800" b="1" spc="-130" dirty="0">
                <a:latin typeface="微软雅黑"/>
                <a:cs typeface="微软雅黑"/>
              </a:rPr>
              <a:t> </a:t>
            </a:r>
            <a:r>
              <a:rPr sz="2800" b="1" spc="-325" dirty="0">
                <a:latin typeface="微软雅黑"/>
                <a:cs typeface="微软雅黑"/>
              </a:rPr>
              <a:t>600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0440" y="1602994"/>
            <a:ext cx="7390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165" dirty="0">
                <a:solidFill>
                  <a:srgbClr val="000000"/>
                </a:solidFill>
                <a:latin typeface="微软雅黑"/>
                <a:cs typeface="微软雅黑"/>
              </a:rPr>
              <a:t>int </a:t>
            </a:r>
            <a:r>
              <a:rPr u="none" spc="-295" dirty="0">
                <a:solidFill>
                  <a:srgbClr val="000000"/>
                </a:solidFill>
                <a:latin typeface="微软雅黑"/>
                <a:cs typeface="微软雅黑"/>
              </a:rPr>
              <a:t>LocateVex(MGraph </a:t>
            </a:r>
            <a:r>
              <a:rPr u="none" spc="-204" dirty="0">
                <a:solidFill>
                  <a:srgbClr val="000000"/>
                </a:solidFill>
                <a:latin typeface="微软雅黑"/>
                <a:cs typeface="微软雅黑"/>
              </a:rPr>
              <a:t>G,VertexType</a:t>
            </a:r>
            <a:r>
              <a:rPr u="none" spc="200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u="none" spc="-55" dirty="0">
                <a:solidFill>
                  <a:srgbClr val="000000"/>
                </a:solidFill>
                <a:latin typeface="微软雅黑"/>
                <a:cs typeface="微软雅黑"/>
              </a:rPr>
              <a:t>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33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740" y="2090673"/>
            <a:ext cx="7371080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940" marR="17780" indent="-384175">
              <a:lnSpc>
                <a:spcPct val="100000"/>
              </a:lnSpc>
              <a:spcBef>
                <a:spcPts val="95"/>
              </a:spcBef>
            </a:pPr>
            <a:r>
              <a:rPr sz="2800" b="1" spc="165" dirty="0">
                <a:latin typeface="微软雅黑"/>
                <a:cs typeface="微软雅黑"/>
              </a:rPr>
              <a:t>{//</a:t>
            </a:r>
            <a:r>
              <a:rPr sz="2800" b="1" spc="5" dirty="0">
                <a:latin typeface="微软雅黑"/>
                <a:cs typeface="微软雅黑"/>
              </a:rPr>
              <a:t>存在则返回</a:t>
            </a:r>
            <a:r>
              <a:rPr sz="2800" b="1" spc="-405" dirty="0">
                <a:latin typeface="微软雅黑"/>
                <a:cs typeface="微软雅黑"/>
              </a:rPr>
              <a:t>u</a:t>
            </a:r>
            <a:r>
              <a:rPr sz="2800" b="1" spc="5" dirty="0">
                <a:latin typeface="微软雅黑"/>
                <a:cs typeface="微软雅黑"/>
              </a:rPr>
              <a:t>在顶点表中的下</a:t>
            </a:r>
            <a:r>
              <a:rPr sz="2800" b="1" spc="-5" dirty="0">
                <a:latin typeface="微软雅黑"/>
                <a:cs typeface="微软雅黑"/>
              </a:rPr>
              <a:t>标</a:t>
            </a:r>
            <a:r>
              <a:rPr sz="2800" b="1" spc="610" dirty="0">
                <a:latin typeface="微软雅黑"/>
                <a:cs typeface="微软雅黑"/>
              </a:rPr>
              <a:t>;</a:t>
            </a:r>
            <a:r>
              <a:rPr sz="2800" b="1" spc="5" dirty="0">
                <a:latin typeface="微软雅黑"/>
                <a:cs typeface="微软雅黑"/>
              </a:rPr>
              <a:t>否则返回</a:t>
            </a:r>
            <a:r>
              <a:rPr sz="2800" b="1" spc="190" dirty="0">
                <a:latin typeface="微软雅黑"/>
                <a:cs typeface="微软雅黑"/>
              </a:rPr>
              <a:t>-</a:t>
            </a:r>
            <a:r>
              <a:rPr sz="2800" b="1" spc="-220" dirty="0">
                <a:latin typeface="微软雅黑"/>
                <a:cs typeface="微软雅黑"/>
              </a:rPr>
              <a:t>1  </a:t>
            </a:r>
            <a:r>
              <a:rPr sz="2800" b="1" spc="140" dirty="0">
                <a:latin typeface="微软雅黑"/>
                <a:cs typeface="微软雅黑"/>
              </a:rPr>
              <a:t>int</a:t>
            </a:r>
            <a:r>
              <a:rPr sz="2800" b="1" spc="565" dirty="0">
                <a:latin typeface="微软雅黑"/>
                <a:cs typeface="微软雅黑"/>
              </a:rPr>
              <a:t> </a:t>
            </a:r>
            <a:r>
              <a:rPr sz="2800" b="1" spc="590" dirty="0">
                <a:latin typeface="微软雅黑"/>
                <a:cs typeface="微软雅黑"/>
              </a:rPr>
              <a:t>i;</a:t>
            </a:r>
            <a:endParaRPr sz="2800">
              <a:latin typeface="微软雅黑"/>
              <a:cs typeface="微软雅黑"/>
            </a:endParaRPr>
          </a:p>
          <a:p>
            <a:pPr marL="768985" marR="2821940" indent="-360045">
              <a:lnSpc>
                <a:spcPct val="100000"/>
              </a:lnSpc>
              <a:spcBef>
                <a:spcPts val="5"/>
              </a:spcBef>
            </a:pPr>
            <a:r>
              <a:rPr sz="2800" b="1" spc="5" dirty="0">
                <a:latin typeface="微软雅黑"/>
                <a:cs typeface="微软雅黑"/>
              </a:rPr>
              <a:t>for(i=0;i&lt;G.</a:t>
            </a:r>
            <a:r>
              <a:rPr sz="2800" b="1" spc="-5" dirty="0">
                <a:latin typeface="微软雅黑"/>
                <a:cs typeface="微软雅黑"/>
              </a:rPr>
              <a:t>v</a:t>
            </a:r>
            <a:r>
              <a:rPr sz="2800" b="1" spc="-275" dirty="0">
                <a:latin typeface="微软雅黑"/>
                <a:cs typeface="微软雅黑"/>
              </a:rPr>
              <a:t>ex</a:t>
            </a:r>
            <a:r>
              <a:rPr sz="2800" b="1" spc="-315" dirty="0">
                <a:latin typeface="微软雅黑"/>
                <a:cs typeface="微软雅黑"/>
              </a:rPr>
              <a:t>n</a:t>
            </a:r>
            <a:r>
              <a:rPr sz="2800" b="1" spc="-440" dirty="0">
                <a:latin typeface="微软雅黑"/>
                <a:cs typeface="微软雅黑"/>
              </a:rPr>
              <a:t>um;</a:t>
            </a:r>
            <a:r>
              <a:rPr sz="2800" b="1" spc="-540" dirty="0">
                <a:latin typeface="微软雅黑"/>
                <a:cs typeface="微软雅黑"/>
              </a:rPr>
              <a:t>+</a:t>
            </a:r>
            <a:r>
              <a:rPr sz="2800" b="1" spc="55" dirty="0">
                <a:latin typeface="微软雅黑"/>
                <a:cs typeface="微软雅黑"/>
              </a:rPr>
              <a:t>+i)  </a:t>
            </a:r>
            <a:r>
              <a:rPr sz="2800" b="1" spc="10" dirty="0">
                <a:solidFill>
                  <a:srgbClr val="C00000"/>
                </a:solidFill>
                <a:latin typeface="微软雅黑"/>
                <a:cs typeface="微软雅黑"/>
              </a:rPr>
              <a:t>if(u==G.vexs[i])</a:t>
            </a:r>
            <a:endParaRPr sz="2800">
              <a:latin typeface="微软雅黑"/>
              <a:cs typeface="微软雅黑"/>
            </a:endParaRPr>
          </a:p>
          <a:p>
            <a:pPr marL="408940" marR="4624705" indent="717550">
              <a:lnSpc>
                <a:spcPct val="100000"/>
              </a:lnSpc>
            </a:pPr>
            <a:r>
              <a:rPr sz="2800" b="1" spc="-60" dirty="0">
                <a:latin typeface="微软雅黑"/>
                <a:cs typeface="微软雅黑"/>
              </a:rPr>
              <a:t>return </a:t>
            </a:r>
            <a:r>
              <a:rPr sz="2800" b="1" spc="585" dirty="0">
                <a:latin typeface="微软雅黑"/>
                <a:cs typeface="微软雅黑"/>
              </a:rPr>
              <a:t>i;  </a:t>
            </a:r>
            <a:r>
              <a:rPr sz="2800" b="1" spc="35" dirty="0">
                <a:latin typeface="微软雅黑"/>
                <a:cs typeface="微软雅黑"/>
              </a:rPr>
              <a:t>return</a:t>
            </a:r>
            <a:r>
              <a:rPr sz="2800" b="1" spc="-5" dirty="0">
                <a:latin typeface="微软雅黑"/>
                <a:cs typeface="微软雅黑"/>
              </a:rPr>
              <a:t> </a:t>
            </a:r>
            <a:r>
              <a:rPr sz="2800" b="1" spc="160" dirty="0">
                <a:latin typeface="微软雅黑"/>
                <a:cs typeface="微软雅黑"/>
              </a:rPr>
              <a:t>-1;</a:t>
            </a:r>
            <a:endParaRPr sz="2800">
              <a:latin typeface="微软雅黑"/>
              <a:cs typeface="微软雅黑"/>
            </a:endParaRPr>
          </a:p>
          <a:p>
            <a:pPr marL="50800">
              <a:lnSpc>
                <a:spcPct val="100000"/>
              </a:lnSpc>
            </a:pPr>
            <a:r>
              <a:rPr sz="2800" b="1" spc="305" dirty="0">
                <a:latin typeface="微软雅黑"/>
                <a:cs typeface="微软雅黑"/>
              </a:rPr>
              <a:t>}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微软雅黑"/>
              <a:cs typeface="微软雅黑"/>
            </a:endParaRPr>
          </a:p>
          <a:p>
            <a:pPr marL="495300">
              <a:lnSpc>
                <a:spcPct val="100000"/>
              </a:lnSpc>
            </a:pP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对于</a:t>
            </a:r>
            <a:r>
              <a:rPr sz="2800" b="1" spc="-405" dirty="0">
                <a:solidFill>
                  <a:srgbClr val="C00000"/>
                </a:solidFill>
                <a:latin typeface="微软雅黑"/>
                <a:cs typeface="微软雅黑"/>
              </a:rPr>
              <a:t>n</a:t>
            </a:r>
            <a:r>
              <a:rPr sz="2800" b="1" spc="10" dirty="0">
                <a:solidFill>
                  <a:srgbClr val="C00000"/>
                </a:solidFill>
                <a:latin typeface="微软雅黑"/>
                <a:cs typeface="微软雅黑"/>
              </a:rPr>
              <a:t>个顶点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的图</a:t>
            </a:r>
            <a:r>
              <a:rPr sz="2800" b="1" spc="10" dirty="0">
                <a:solidFill>
                  <a:srgbClr val="C00000"/>
                </a:solidFill>
                <a:latin typeface="微软雅黑"/>
                <a:cs typeface="微软雅黑"/>
              </a:rPr>
              <a:t>或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网，</a:t>
            </a:r>
            <a:r>
              <a:rPr sz="2800" b="1" spc="10" dirty="0">
                <a:solidFill>
                  <a:srgbClr val="C00000"/>
                </a:solidFill>
                <a:latin typeface="微软雅黑"/>
                <a:cs typeface="微软雅黑"/>
              </a:rPr>
              <a:t>时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间</a:t>
            </a:r>
            <a:r>
              <a:rPr sz="2800" b="1" spc="10" dirty="0">
                <a:solidFill>
                  <a:srgbClr val="C00000"/>
                </a:solidFill>
                <a:latin typeface="微软雅黑"/>
                <a:cs typeface="微软雅黑"/>
              </a:rPr>
              <a:t>效</a:t>
            </a:r>
            <a:r>
              <a:rPr sz="2800" b="1" spc="40" dirty="0">
                <a:solidFill>
                  <a:srgbClr val="C00000"/>
                </a:solidFill>
                <a:latin typeface="微软雅黑"/>
                <a:cs typeface="微软雅黑"/>
              </a:rPr>
              <a:t>率</a:t>
            </a:r>
            <a:r>
              <a:rPr sz="2800" b="1" spc="-265" dirty="0">
                <a:solidFill>
                  <a:srgbClr val="C00000"/>
                </a:solidFill>
                <a:latin typeface="微软雅黑"/>
                <a:cs typeface="微软雅黑"/>
              </a:rPr>
              <a:t>=O(n</a:t>
            </a:r>
            <a:r>
              <a:rPr sz="2775" b="1" spc="-397" baseline="25525" dirty="0">
                <a:solidFill>
                  <a:srgbClr val="C00000"/>
                </a:solidFill>
                <a:latin typeface="微软雅黑"/>
                <a:cs typeface="微软雅黑"/>
              </a:rPr>
              <a:t>2</a:t>
            </a:r>
            <a:r>
              <a:rPr sz="2800" b="1" spc="-265" dirty="0">
                <a:solidFill>
                  <a:srgbClr val="C00000"/>
                </a:solidFill>
                <a:latin typeface="微软雅黑"/>
                <a:cs typeface="微软雅黑"/>
              </a:rPr>
              <a:t>)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540" y="498728"/>
            <a:ext cx="2479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0790" algn="l"/>
              </a:tabLst>
            </a:pPr>
            <a:r>
              <a:rPr u="none" spc="-290" dirty="0">
                <a:solidFill>
                  <a:srgbClr val="000000"/>
                </a:solidFill>
                <a:latin typeface="Microsoft JhengHei"/>
                <a:cs typeface="Microsoft JhengHei"/>
              </a:rPr>
              <a:t>6</a:t>
            </a:r>
            <a:r>
              <a:rPr u="none" spc="140" dirty="0">
                <a:solidFill>
                  <a:srgbClr val="000000"/>
                </a:solidFill>
                <a:latin typeface="Microsoft JhengHei"/>
                <a:cs typeface="Microsoft JhengHei"/>
              </a:rPr>
              <a:t>.</a:t>
            </a:r>
            <a:r>
              <a:rPr u="none" spc="340" dirty="0">
                <a:solidFill>
                  <a:srgbClr val="000000"/>
                </a:solidFill>
                <a:latin typeface="Microsoft JhengHei"/>
                <a:cs typeface="Microsoft JhengHei"/>
              </a:rPr>
              <a:t>4</a:t>
            </a:r>
            <a:r>
              <a:rPr u="none" spc="800" dirty="0">
                <a:solidFill>
                  <a:srgbClr val="000000"/>
                </a:solidFill>
                <a:latin typeface="Microsoft JhengHei"/>
                <a:cs typeface="Microsoft JhengHei"/>
              </a:rPr>
              <a:t>.</a:t>
            </a:r>
            <a:r>
              <a:rPr u="none" spc="-305" dirty="0">
                <a:solidFill>
                  <a:srgbClr val="000000"/>
                </a:solidFill>
                <a:latin typeface="Microsoft JhengHei"/>
                <a:cs typeface="Microsoft JhengHei"/>
              </a:rPr>
              <a:t>2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	</a:t>
            </a:r>
            <a:r>
              <a:rPr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邻接表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4793" y="2563444"/>
            <a:ext cx="433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latin typeface="微软雅黑"/>
                <a:cs typeface="微软雅黑"/>
              </a:rPr>
              <a:t>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761" y="4565141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7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033" y="4289297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345" y="4565141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7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0169" y="5058917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2" y="0"/>
                </a:moveTo>
                <a:lnTo>
                  <a:pt x="0" y="274319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4529" y="4508753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80" h="276225">
                <a:moveTo>
                  <a:pt x="271272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4717" y="5095494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19" h="233679">
                <a:moveTo>
                  <a:pt x="0" y="0"/>
                </a:moveTo>
                <a:lnTo>
                  <a:pt x="236220" y="233171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5453" y="40652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38" y="4737"/>
                </a:lnTo>
                <a:lnTo>
                  <a:pt x="140085" y="18323"/>
                </a:lnTo>
                <a:lnTo>
                  <a:pt x="101124" y="39821"/>
                </a:lnTo>
                <a:lnTo>
                  <a:pt x="67179" y="68294"/>
                </a:lnTo>
                <a:lnTo>
                  <a:pt x="39172" y="102803"/>
                </a:lnTo>
                <a:lnTo>
                  <a:pt x="18024" y="142410"/>
                </a:lnTo>
                <a:lnTo>
                  <a:pt x="4659" y="186179"/>
                </a:lnTo>
                <a:lnTo>
                  <a:pt x="0" y="233171"/>
                </a:lnTo>
                <a:lnTo>
                  <a:pt x="4659" y="280164"/>
                </a:lnTo>
                <a:lnTo>
                  <a:pt x="18024" y="323933"/>
                </a:lnTo>
                <a:lnTo>
                  <a:pt x="39172" y="363540"/>
                </a:lnTo>
                <a:lnTo>
                  <a:pt x="67179" y="398049"/>
                </a:lnTo>
                <a:lnTo>
                  <a:pt x="101124" y="426522"/>
                </a:lnTo>
                <a:lnTo>
                  <a:pt x="140085" y="448020"/>
                </a:lnTo>
                <a:lnTo>
                  <a:pt x="183138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5453" y="40652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59" y="186179"/>
                </a:lnTo>
                <a:lnTo>
                  <a:pt x="18024" y="142410"/>
                </a:lnTo>
                <a:lnTo>
                  <a:pt x="39172" y="102803"/>
                </a:lnTo>
                <a:lnTo>
                  <a:pt x="67179" y="68294"/>
                </a:lnTo>
                <a:lnTo>
                  <a:pt x="101124" y="39821"/>
                </a:lnTo>
                <a:lnTo>
                  <a:pt x="140085" y="18323"/>
                </a:lnTo>
                <a:lnTo>
                  <a:pt x="183138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38" y="461606"/>
                </a:lnTo>
                <a:lnTo>
                  <a:pt x="140085" y="448020"/>
                </a:lnTo>
                <a:lnTo>
                  <a:pt x="101124" y="426522"/>
                </a:lnTo>
                <a:lnTo>
                  <a:pt x="67179" y="398049"/>
                </a:lnTo>
                <a:lnTo>
                  <a:pt x="39172" y="363540"/>
                </a:lnTo>
                <a:lnTo>
                  <a:pt x="18024" y="323933"/>
                </a:lnTo>
                <a:lnTo>
                  <a:pt x="4659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2024" y="410235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05405" y="52082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5405" y="52082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01926" y="524573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2405" y="52082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38" y="4737"/>
                </a:lnTo>
                <a:lnTo>
                  <a:pt x="140085" y="18323"/>
                </a:lnTo>
                <a:lnTo>
                  <a:pt x="101124" y="39821"/>
                </a:lnTo>
                <a:lnTo>
                  <a:pt x="67179" y="68294"/>
                </a:lnTo>
                <a:lnTo>
                  <a:pt x="39172" y="102803"/>
                </a:lnTo>
                <a:lnTo>
                  <a:pt x="18024" y="142410"/>
                </a:lnTo>
                <a:lnTo>
                  <a:pt x="4659" y="186179"/>
                </a:lnTo>
                <a:lnTo>
                  <a:pt x="0" y="233171"/>
                </a:lnTo>
                <a:lnTo>
                  <a:pt x="4659" y="280164"/>
                </a:lnTo>
                <a:lnTo>
                  <a:pt x="18024" y="323933"/>
                </a:lnTo>
                <a:lnTo>
                  <a:pt x="39172" y="363540"/>
                </a:lnTo>
                <a:lnTo>
                  <a:pt x="67179" y="398049"/>
                </a:lnTo>
                <a:lnTo>
                  <a:pt x="101124" y="426522"/>
                </a:lnTo>
                <a:lnTo>
                  <a:pt x="140085" y="448020"/>
                </a:lnTo>
                <a:lnTo>
                  <a:pt x="183138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2405" y="52082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59" y="186179"/>
                </a:lnTo>
                <a:lnTo>
                  <a:pt x="18024" y="142410"/>
                </a:lnTo>
                <a:lnTo>
                  <a:pt x="39172" y="102803"/>
                </a:lnTo>
                <a:lnTo>
                  <a:pt x="67179" y="68294"/>
                </a:lnTo>
                <a:lnTo>
                  <a:pt x="101124" y="39821"/>
                </a:lnTo>
                <a:lnTo>
                  <a:pt x="140085" y="18323"/>
                </a:lnTo>
                <a:lnTo>
                  <a:pt x="183138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38" y="461606"/>
                </a:lnTo>
                <a:lnTo>
                  <a:pt x="140085" y="448020"/>
                </a:lnTo>
                <a:lnTo>
                  <a:pt x="101124" y="426522"/>
                </a:lnTo>
                <a:lnTo>
                  <a:pt x="67179" y="398049"/>
                </a:lnTo>
                <a:lnTo>
                  <a:pt x="39172" y="363540"/>
                </a:lnTo>
                <a:lnTo>
                  <a:pt x="18024" y="323933"/>
                </a:lnTo>
                <a:lnTo>
                  <a:pt x="4659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58976" y="524573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99310" y="4060697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99310" y="4060697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67254" y="410235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24761" y="4670297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761" y="4670297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92325" y="471195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19294" y="37886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19294" y="51602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9294" y="47030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7158" y="3776471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4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9294" y="56174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9294" y="42458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8742" y="4244721"/>
            <a:ext cx="584200" cy="86995"/>
          </a:xfrm>
          <a:custGeom>
            <a:avLst/>
            <a:gdLst/>
            <a:ahLst/>
            <a:cxnLst/>
            <a:rect l="l" t="t" r="r" b="b"/>
            <a:pathLst>
              <a:path w="584200" h="86995">
                <a:moveTo>
                  <a:pt x="497585" y="0"/>
                </a:moveTo>
                <a:lnTo>
                  <a:pt x="497204" y="29019"/>
                </a:lnTo>
                <a:lnTo>
                  <a:pt x="511682" y="29209"/>
                </a:lnTo>
                <a:lnTo>
                  <a:pt x="511301" y="58165"/>
                </a:lnTo>
                <a:lnTo>
                  <a:pt x="496820" y="58165"/>
                </a:lnTo>
                <a:lnTo>
                  <a:pt x="496442" y="86867"/>
                </a:lnTo>
                <a:lnTo>
                  <a:pt x="555743" y="58165"/>
                </a:lnTo>
                <a:lnTo>
                  <a:pt x="511301" y="58165"/>
                </a:lnTo>
                <a:lnTo>
                  <a:pt x="496823" y="57975"/>
                </a:lnTo>
                <a:lnTo>
                  <a:pt x="556137" y="57975"/>
                </a:lnTo>
                <a:lnTo>
                  <a:pt x="583818" y="44576"/>
                </a:lnTo>
                <a:lnTo>
                  <a:pt x="497585" y="0"/>
                </a:lnTo>
                <a:close/>
              </a:path>
              <a:path w="584200" h="86995">
                <a:moveTo>
                  <a:pt x="497204" y="29019"/>
                </a:moveTo>
                <a:lnTo>
                  <a:pt x="496823" y="57975"/>
                </a:lnTo>
                <a:lnTo>
                  <a:pt x="511301" y="58165"/>
                </a:lnTo>
                <a:lnTo>
                  <a:pt x="511682" y="29209"/>
                </a:lnTo>
                <a:lnTo>
                  <a:pt x="497204" y="29019"/>
                </a:lnTo>
                <a:close/>
              </a:path>
              <a:path w="584200" h="86995">
                <a:moveTo>
                  <a:pt x="253" y="22478"/>
                </a:moveTo>
                <a:lnTo>
                  <a:pt x="0" y="51434"/>
                </a:lnTo>
                <a:lnTo>
                  <a:pt x="496823" y="57975"/>
                </a:lnTo>
                <a:lnTo>
                  <a:pt x="497204" y="29019"/>
                </a:lnTo>
                <a:lnTo>
                  <a:pt x="253" y="2247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8361" y="42458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4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262628" y="3598164"/>
          <a:ext cx="928369" cy="229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6198742" y="4701921"/>
            <a:ext cx="584200" cy="86995"/>
          </a:xfrm>
          <a:custGeom>
            <a:avLst/>
            <a:gdLst/>
            <a:ahLst/>
            <a:cxnLst/>
            <a:rect l="l" t="t" r="r" b="b"/>
            <a:pathLst>
              <a:path w="584200" h="86995">
                <a:moveTo>
                  <a:pt x="497585" y="0"/>
                </a:moveTo>
                <a:lnTo>
                  <a:pt x="497204" y="29019"/>
                </a:lnTo>
                <a:lnTo>
                  <a:pt x="511682" y="29209"/>
                </a:lnTo>
                <a:lnTo>
                  <a:pt x="511301" y="58165"/>
                </a:lnTo>
                <a:lnTo>
                  <a:pt x="496820" y="58165"/>
                </a:lnTo>
                <a:lnTo>
                  <a:pt x="496442" y="86867"/>
                </a:lnTo>
                <a:lnTo>
                  <a:pt x="555743" y="58165"/>
                </a:lnTo>
                <a:lnTo>
                  <a:pt x="511301" y="58165"/>
                </a:lnTo>
                <a:lnTo>
                  <a:pt x="496823" y="57975"/>
                </a:lnTo>
                <a:lnTo>
                  <a:pt x="556137" y="57975"/>
                </a:lnTo>
                <a:lnTo>
                  <a:pt x="583818" y="44576"/>
                </a:lnTo>
                <a:lnTo>
                  <a:pt x="497585" y="0"/>
                </a:lnTo>
                <a:close/>
              </a:path>
              <a:path w="584200" h="86995">
                <a:moveTo>
                  <a:pt x="497204" y="29019"/>
                </a:moveTo>
                <a:lnTo>
                  <a:pt x="496823" y="57975"/>
                </a:lnTo>
                <a:lnTo>
                  <a:pt x="511301" y="58165"/>
                </a:lnTo>
                <a:lnTo>
                  <a:pt x="511682" y="29209"/>
                </a:lnTo>
                <a:lnTo>
                  <a:pt x="497204" y="29019"/>
                </a:lnTo>
                <a:close/>
              </a:path>
              <a:path w="584200" h="86995">
                <a:moveTo>
                  <a:pt x="253" y="22478"/>
                </a:moveTo>
                <a:lnTo>
                  <a:pt x="0" y="51434"/>
                </a:lnTo>
                <a:lnTo>
                  <a:pt x="496823" y="57975"/>
                </a:lnTo>
                <a:lnTo>
                  <a:pt x="497204" y="29019"/>
                </a:lnTo>
                <a:lnTo>
                  <a:pt x="253" y="2247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8361" y="47030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4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17158" y="5224271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4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7158" y="5681471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4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558028" y="3613403"/>
          <a:ext cx="3438525" cy="228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58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58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728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3965575" y="3543045"/>
            <a:ext cx="219710" cy="23120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3016" y="1204146"/>
            <a:ext cx="7528559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sz="2800" b="1" spc="5" dirty="0">
                <a:solidFill>
                  <a:srgbClr val="CC0000"/>
                </a:solidFill>
                <a:latin typeface="微软雅黑"/>
                <a:cs typeface="微软雅黑"/>
              </a:rPr>
              <a:t>顶点：</a:t>
            </a:r>
            <a:r>
              <a:rPr sz="2400" b="1" spc="10" dirty="0">
                <a:latin typeface="微软雅黑"/>
                <a:cs typeface="微软雅黑"/>
              </a:rPr>
              <a:t>通常按编号顺序将顶点数据存储在一维数组中。 </a:t>
            </a:r>
            <a:r>
              <a:rPr sz="2800" b="1" dirty="0">
                <a:solidFill>
                  <a:srgbClr val="CC0000"/>
                </a:solidFill>
                <a:latin typeface="微软雅黑"/>
                <a:cs typeface="微软雅黑"/>
              </a:rPr>
              <a:t>关联同一顶点的边</a:t>
            </a:r>
            <a:r>
              <a:rPr sz="2800" b="1" spc="5" dirty="0">
                <a:solidFill>
                  <a:srgbClr val="CC0000"/>
                </a:solidFill>
                <a:latin typeface="微软雅黑"/>
                <a:cs typeface="微软雅黑"/>
              </a:rPr>
              <a:t>：</a:t>
            </a:r>
            <a:r>
              <a:rPr sz="2400" b="1" spc="10" dirty="0">
                <a:latin typeface="微软雅黑"/>
                <a:cs typeface="微软雅黑"/>
              </a:rPr>
              <a:t>用线性链表存储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08810" y="2565654"/>
            <a:ext cx="4537075" cy="995680"/>
          </a:xfrm>
          <a:custGeom>
            <a:avLst/>
            <a:gdLst/>
            <a:ahLst/>
            <a:cxnLst/>
            <a:rect l="l" t="t" r="r" b="b"/>
            <a:pathLst>
              <a:path w="4537075" h="995679">
                <a:moveTo>
                  <a:pt x="0" y="0"/>
                </a:moveTo>
                <a:lnTo>
                  <a:pt x="2646553" y="0"/>
                </a:lnTo>
                <a:lnTo>
                  <a:pt x="3780790" y="0"/>
                </a:lnTo>
                <a:lnTo>
                  <a:pt x="4536948" y="0"/>
                </a:lnTo>
                <a:lnTo>
                  <a:pt x="4536948" y="457834"/>
                </a:lnTo>
                <a:lnTo>
                  <a:pt x="4536948" y="654050"/>
                </a:lnTo>
                <a:lnTo>
                  <a:pt x="4536948" y="784860"/>
                </a:lnTo>
                <a:lnTo>
                  <a:pt x="3780790" y="784860"/>
                </a:lnTo>
                <a:lnTo>
                  <a:pt x="3867785" y="995426"/>
                </a:lnTo>
                <a:lnTo>
                  <a:pt x="2646553" y="784860"/>
                </a:lnTo>
                <a:lnTo>
                  <a:pt x="0" y="784860"/>
                </a:lnTo>
                <a:lnTo>
                  <a:pt x="0" y="654050"/>
                </a:lnTo>
                <a:lnTo>
                  <a:pt x="0" y="457834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87423" y="2606801"/>
            <a:ext cx="42570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20" dirty="0">
                <a:solidFill>
                  <a:srgbClr val="0000CC"/>
                </a:solidFill>
                <a:latin typeface="微软雅黑"/>
                <a:cs typeface="微软雅黑"/>
              </a:rPr>
              <a:t>该结</a:t>
            </a:r>
            <a:r>
              <a:rPr sz="2000" b="1" spc="10" dirty="0">
                <a:solidFill>
                  <a:srgbClr val="0000CC"/>
                </a:solidFill>
                <a:latin typeface="微软雅黑"/>
                <a:cs typeface="微软雅黑"/>
              </a:rPr>
              <a:t>点表示</a:t>
            </a:r>
            <a:r>
              <a:rPr sz="2000" b="1" dirty="0">
                <a:solidFill>
                  <a:srgbClr val="0000CC"/>
                </a:solidFill>
                <a:latin typeface="微软雅黑"/>
                <a:cs typeface="微软雅黑"/>
              </a:rPr>
              <a:t>边</a:t>
            </a:r>
            <a:r>
              <a:rPr sz="2000" b="1" spc="-50" dirty="0">
                <a:solidFill>
                  <a:srgbClr val="0000CC"/>
                </a:solidFill>
                <a:latin typeface="微软雅黑"/>
                <a:cs typeface="微软雅黑"/>
              </a:rPr>
              <a:t>（V0,V1）,</a:t>
            </a:r>
            <a:r>
              <a:rPr sz="2000" b="1" spc="10" dirty="0">
                <a:solidFill>
                  <a:srgbClr val="0000CC"/>
                </a:solidFill>
                <a:latin typeface="微软雅黑"/>
                <a:cs typeface="微软雅黑"/>
              </a:rPr>
              <a:t>其</a:t>
            </a:r>
            <a:r>
              <a:rPr sz="2000" b="1" dirty="0">
                <a:solidFill>
                  <a:srgbClr val="0000CC"/>
                </a:solidFill>
                <a:latin typeface="微软雅黑"/>
                <a:cs typeface="微软雅黑"/>
              </a:rPr>
              <a:t>中</a:t>
            </a:r>
            <a:r>
              <a:rPr sz="2000" b="1" spc="10" dirty="0">
                <a:solidFill>
                  <a:srgbClr val="0000CC"/>
                </a:solidFill>
                <a:latin typeface="微软雅黑"/>
                <a:cs typeface="微软雅黑"/>
              </a:rPr>
              <a:t>的</a:t>
            </a:r>
            <a:r>
              <a:rPr sz="2000" b="1" spc="-229" dirty="0">
                <a:solidFill>
                  <a:srgbClr val="0000CC"/>
                </a:solidFill>
                <a:latin typeface="微软雅黑"/>
                <a:cs typeface="微软雅黑"/>
              </a:rPr>
              <a:t>1</a:t>
            </a:r>
            <a:r>
              <a:rPr sz="2000" b="1" spc="10" dirty="0">
                <a:solidFill>
                  <a:srgbClr val="0000CC"/>
                </a:solidFill>
                <a:latin typeface="微软雅黑"/>
                <a:cs typeface="微软雅黑"/>
              </a:rPr>
              <a:t>是</a:t>
            </a:r>
            <a:r>
              <a:rPr sz="2000" b="1" spc="-315" dirty="0">
                <a:solidFill>
                  <a:srgbClr val="0000CC"/>
                </a:solidFill>
                <a:latin typeface="微软雅黑"/>
                <a:cs typeface="微软雅黑"/>
              </a:rPr>
              <a:t>V1  </a:t>
            </a:r>
            <a:r>
              <a:rPr sz="2000" b="1" spc="20" dirty="0">
                <a:solidFill>
                  <a:srgbClr val="0000CC"/>
                </a:solidFill>
                <a:latin typeface="微软雅黑"/>
                <a:cs typeface="微软雅黑"/>
              </a:rPr>
              <a:t>的序</a:t>
            </a:r>
            <a:r>
              <a:rPr sz="2000" b="1" spc="10" dirty="0">
                <a:solidFill>
                  <a:srgbClr val="0000CC"/>
                </a:solidFill>
                <a:latin typeface="微软雅黑"/>
                <a:cs typeface="微软雅黑"/>
              </a:rPr>
              <a:t>号，即</a:t>
            </a:r>
            <a:r>
              <a:rPr sz="2000" b="1" dirty="0">
                <a:solidFill>
                  <a:srgbClr val="0000CC"/>
                </a:solidFill>
                <a:latin typeface="微软雅黑"/>
                <a:cs typeface="微软雅黑"/>
              </a:rPr>
              <a:t>一</a:t>
            </a:r>
            <a:r>
              <a:rPr sz="2000" b="1" spc="10" dirty="0">
                <a:solidFill>
                  <a:srgbClr val="0000CC"/>
                </a:solidFill>
                <a:latin typeface="微软雅黑"/>
                <a:cs typeface="微软雅黑"/>
              </a:rPr>
              <a:t>维数</a:t>
            </a:r>
            <a:r>
              <a:rPr sz="2000" b="1" dirty="0">
                <a:solidFill>
                  <a:srgbClr val="0000CC"/>
                </a:solidFill>
                <a:latin typeface="微软雅黑"/>
                <a:cs typeface="微软雅黑"/>
              </a:rPr>
              <a:t>组</a:t>
            </a:r>
            <a:r>
              <a:rPr sz="2000" b="1" spc="10" dirty="0">
                <a:solidFill>
                  <a:srgbClr val="0000CC"/>
                </a:solidFill>
                <a:latin typeface="微软雅黑"/>
                <a:cs typeface="微软雅黑"/>
              </a:rPr>
              <a:t>中的下</a:t>
            </a:r>
            <a:r>
              <a:rPr sz="2000" b="1" dirty="0">
                <a:solidFill>
                  <a:srgbClr val="0000CC"/>
                </a:solidFill>
                <a:latin typeface="微软雅黑"/>
                <a:cs typeface="微软雅黑"/>
              </a:rPr>
              <a:t>标。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34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6332626"/>
            <a:ext cx="18091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0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 </a:t>
            </a:r>
            <a:r>
              <a:rPr sz="1600" dirty="0">
                <a:solidFill>
                  <a:srgbClr val="CC0000"/>
                </a:solidFill>
                <a:latin typeface="Verdana"/>
                <a:cs typeface="Verdana"/>
              </a:rPr>
              <a:t>35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692" y="501141"/>
            <a:ext cx="369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网的邻接链表表示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4014" y="1479550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1268" y="1497330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7164" y="1962404"/>
            <a:ext cx="763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4320" algn="l"/>
                <a:tab pos="74993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7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8828" y="1934921"/>
            <a:ext cx="9156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655" algn="l"/>
                <a:tab pos="90233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3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2415" y="2760980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3317" y="2566263"/>
            <a:ext cx="238760" cy="7181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dirty="0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0067" y="312458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83018" y="262445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9618" y="169570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89164" y="2107692"/>
            <a:ext cx="490855" cy="312420"/>
          </a:xfrm>
          <a:custGeom>
            <a:avLst/>
            <a:gdLst/>
            <a:ahLst/>
            <a:cxnLst/>
            <a:rect l="l" t="t" r="r" b="b"/>
            <a:pathLst>
              <a:path w="490854" h="312419">
                <a:moveTo>
                  <a:pt x="245364" y="0"/>
                </a:moveTo>
                <a:lnTo>
                  <a:pt x="189104" y="4127"/>
                </a:lnTo>
                <a:lnTo>
                  <a:pt x="137459" y="15884"/>
                </a:lnTo>
                <a:lnTo>
                  <a:pt x="91902" y="34329"/>
                </a:lnTo>
                <a:lnTo>
                  <a:pt x="53904" y="58525"/>
                </a:lnTo>
                <a:lnTo>
                  <a:pt x="24939" y="87530"/>
                </a:lnTo>
                <a:lnTo>
                  <a:pt x="0" y="156210"/>
                </a:lnTo>
                <a:lnTo>
                  <a:pt x="6480" y="192015"/>
                </a:lnTo>
                <a:lnTo>
                  <a:pt x="53904" y="253894"/>
                </a:lnTo>
                <a:lnTo>
                  <a:pt x="91902" y="278090"/>
                </a:lnTo>
                <a:lnTo>
                  <a:pt x="137459" y="296535"/>
                </a:lnTo>
                <a:lnTo>
                  <a:pt x="189104" y="308292"/>
                </a:lnTo>
                <a:lnTo>
                  <a:pt x="245364" y="312420"/>
                </a:lnTo>
                <a:lnTo>
                  <a:pt x="301623" y="308292"/>
                </a:lnTo>
                <a:lnTo>
                  <a:pt x="353268" y="296535"/>
                </a:lnTo>
                <a:lnTo>
                  <a:pt x="398825" y="278090"/>
                </a:lnTo>
                <a:lnTo>
                  <a:pt x="436823" y="253894"/>
                </a:lnTo>
                <a:lnTo>
                  <a:pt x="465788" y="224889"/>
                </a:lnTo>
                <a:lnTo>
                  <a:pt x="490728" y="156210"/>
                </a:lnTo>
                <a:lnTo>
                  <a:pt x="484247" y="120404"/>
                </a:lnTo>
                <a:lnTo>
                  <a:pt x="436823" y="58525"/>
                </a:lnTo>
                <a:lnTo>
                  <a:pt x="398825" y="34329"/>
                </a:lnTo>
                <a:lnTo>
                  <a:pt x="353268" y="15884"/>
                </a:lnTo>
                <a:lnTo>
                  <a:pt x="301623" y="4127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89164" y="2107692"/>
            <a:ext cx="490855" cy="312420"/>
          </a:xfrm>
          <a:custGeom>
            <a:avLst/>
            <a:gdLst/>
            <a:ahLst/>
            <a:cxnLst/>
            <a:rect l="l" t="t" r="r" b="b"/>
            <a:pathLst>
              <a:path w="490854" h="312419">
                <a:moveTo>
                  <a:pt x="0" y="156210"/>
                </a:moveTo>
                <a:lnTo>
                  <a:pt x="24939" y="87530"/>
                </a:lnTo>
                <a:lnTo>
                  <a:pt x="53904" y="58525"/>
                </a:lnTo>
                <a:lnTo>
                  <a:pt x="91902" y="34329"/>
                </a:lnTo>
                <a:lnTo>
                  <a:pt x="137459" y="15884"/>
                </a:lnTo>
                <a:lnTo>
                  <a:pt x="189104" y="4127"/>
                </a:lnTo>
                <a:lnTo>
                  <a:pt x="245364" y="0"/>
                </a:lnTo>
                <a:lnTo>
                  <a:pt x="301623" y="4127"/>
                </a:lnTo>
                <a:lnTo>
                  <a:pt x="353268" y="15884"/>
                </a:lnTo>
                <a:lnTo>
                  <a:pt x="398825" y="34329"/>
                </a:lnTo>
                <a:lnTo>
                  <a:pt x="436823" y="58525"/>
                </a:lnTo>
                <a:lnTo>
                  <a:pt x="465788" y="87530"/>
                </a:lnTo>
                <a:lnTo>
                  <a:pt x="490728" y="156210"/>
                </a:lnTo>
                <a:lnTo>
                  <a:pt x="484247" y="192015"/>
                </a:lnTo>
                <a:lnTo>
                  <a:pt x="436823" y="253894"/>
                </a:lnTo>
                <a:lnTo>
                  <a:pt x="398825" y="278090"/>
                </a:lnTo>
                <a:lnTo>
                  <a:pt x="353268" y="296535"/>
                </a:lnTo>
                <a:lnTo>
                  <a:pt x="301623" y="308292"/>
                </a:lnTo>
                <a:lnTo>
                  <a:pt x="245364" y="312420"/>
                </a:lnTo>
                <a:lnTo>
                  <a:pt x="189104" y="308292"/>
                </a:lnTo>
                <a:lnTo>
                  <a:pt x="137459" y="296535"/>
                </a:lnTo>
                <a:lnTo>
                  <a:pt x="91902" y="278090"/>
                </a:lnTo>
                <a:lnTo>
                  <a:pt x="53904" y="253894"/>
                </a:lnTo>
                <a:lnTo>
                  <a:pt x="24939" y="224889"/>
                </a:lnTo>
                <a:lnTo>
                  <a:pt x="0" y="1562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88351" y="2051685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72755" y="2176652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72328" y="1488947"/>
            <a:ext cx="904240" cy="634365"/>
          </a:xfrm>
          <a:custGeom>
            <a:avLst/>
            <a:gdLst/>
            <a:ahLst/>
            <a:cxnLst/>
            <a:rect l="l" t="t" r="r" b="b"/>
            <a:pathLst>
              <a:path w="904240" h="634364">
                <a:moveTo>
                  <a:pt x="903731" y="0"/>
                </a:moveTo>
                <a:lnTo>
                  <a:pt x="0" y="6339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3531" y="1488947"/>
            <a:ext cx="1024255" cy="634365"/>
          </a:xfrm>
          <a:custGeom>
            <a:avLst/>
            <a:gdLst/>
            <a:ahLst/>
            <a:cxnLst/>
            <a:rect l="l" t="t" r="r" b="b"/>
            <a:pathLst>
              <a:path w="1024254" h="634364">
                <a:moveTo>
                  <a:pt x="0" y="0"/>
                </a:moveTo>
                <a:lnTo>
                  <a:pt x="1024128" y="6339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2328" y="2438400"/>
            <a:ext cx="931544" cy="445134"/>
          </a:xfrm>
          <a:custGeom>
            <a:avLst/>
            <a:gdLst/>
            <a:ahLst/>
            <a:cxnLst/>
            <a:rect l="l" t="t" r="r" b="b"/>
            <a:pathLst>
              <a:path w="931545" h="445135">
                <a:moveTo>
                  <a:pt x="0" y="0"/>
                </a:moveTo>
                <a:lnTo>
                  <a:pt x="931163" y="4450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35396" y="3083051"/>
            <a:ext cx="737870" cy="315595"/>
          </a:xfrm>
          <a:custGeom>
            <a:avLst/>
            <a:gdLst/>
            <a:ahLst/>
            <a:cxnLst/>
            <a:rect l="l" t="t" r="r" b="b"/>
            <a:pathLst>
              <a:path w="737870" h="315595">
                <a:moveTo>
                  <a:pt x="737615" y="0"/>
                </a:moveTo>
                <a:lnTo>
                  <a:pt x="0" y="3154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1491" y="2465832"/>
            <a:ext cx="2138680" cy="1108710"/>
          </a:xfrm>
          <a:custGeom>
            <a:avLst/>
            <a:gdLst/>
            <a:ahLst/>
            <a:cxnLst/>
            <a:rect l="l" t="t" r="r" b="b"/>
            <a:pathLst>
              <a:path w="2138679" h="1108710">
                <a:moveTo>
                  <a:pt x="0" y="1011555"/>
                </a:moveTo>
                <a:lnTo>
                  <a:pt x="55304" y="1019940"/>
                </a:lnTo>
                <a:lnTo>
                  <a:pt x="110571" y="1028271"/>
                </a:lnTo>
                <a:lnTo>
                  <a:pt x="165756" y="1036490"/>
                </a:lnTo>
                <a:lnTo>
                  <a:pt x="220815" y="1044542"/>
                </a:lnTo>
                <a:lnTo>
                  <a:pt x="275704" y="1052371"/>
                </a:lnTo>
                <a:lnTo>
                  <a:pt x="330377" y="1059920"/>
                </a:lnTo>
                <a:lnTo>
                  <a:pt x="384792" y="1067134"/>
                </a:lnTo>
                <a:lnTo>
                  <a:pt x="438903" y="1073956"/>
                </a:lnTo>
                <a:lnTo>
                  <a:pt x="492667" y="1080331"/>
                </a:lnTo>
                <a:lnTo>
                  <a:pt x="546038" y="1086202"/>
                </a:lnTo>
                <a:lnTo>
                  <a:pt x="598974" y="1091514"/>
                </a:lnTo>
                <a:lnTo>
                  <a:pt x="651428" y="1096210"/>
                </a:lnTo>
                <a:lnTo>
                  <a:pt x="703358" y="1100234"/>
                </a:lnTo>
                <a:lnTo>
                  <a:pt x="754718" y="1103530"/>
                </a:lnTo>
                <a:lnTo>
                  <a:pt x="805465" y="1106043"/>
                </a:lnTo>
                <a:lnTo>
                  <a:pt x="855554" y="1107715"/>
                </a:lnTo>
                <a:lnTo>
                  <a:pt x="904941" y="1108492"/>
                </a:lnTo>
                <a:lnTo>
                  <a:pt x="953582" y="1108316"/>
                </a:lnTo>
                <a:lnTo>
                  <a:pt x="1001431" y="1107133"/>
                </a:lnTo>
                <a:lnTo>
                  <a:pt x="1048446" y="1104885"/>
                </a:lnTo>
                <a:lnTo>
                  <a:pt x="1094581" y="1101518"/>
                </a:lnTo>
                <a:lnTo>
                  <a:pt x="1139792" y="1096974"/>
                </a:lnTo>
                <a:lnTo>
                  <a:pt x="1184036" y="1091198"/>
                </a:lnTo>
                <a:lnTo>
                  <a:pt x="1227267" y="1084133"/>
                </a:lnTo>
                <a:lnTo>
                  <a:pt x="1269441" y="1075725"/>
                </a:lnTo>
                <a:lnTo>
                  <a:pt x="1310514" y="1065916"/>
                </a:lnTo>
                <a:lnTo>
                  <a:pt x="1350443" y="1054650"/>
                </a:lnTo>
                <a:lnTo>
                  <a:pt x="1389181" y="1041872"/>
                </a:lnTo>
                <a:lnTo>
                  <a:pt x="1426686" y="1027526"/>
                </a:lnTo>
                <a:lnTo>
                  <a:pt x="1462913" y="1011555"/>
                </a:lnTo>
                <a:lnTo>
                  <a:pt x="1503315" y="989959"/>
                </a:lnTo>
                <a:lnTo>
                  <a:pt x="1542413" y="964209"/>
                </a:lnTo>
                <a:lnTo>
                  <a:pt x="1580227" y="934649"/>
                </a:lnTo>
                <a:lnTo>
                  <a:pt x="1616774" y="901625"/>
                </a:lnTo>
                <a:lnTo>
                  <a:pt x="1652073" y="865485"/>
                </a:lnTo>
                <a:lnTo>
                  <a:pt x="1686144" y="826575"/>
                </a:lnTo>
                <a:lnTo>
                  <a:pt x="1719004" y="785241"/>
                </a:lnTo>
                <a:lnTo>
                  <a:pt x="1750673" y="741829"/>
                </a:lnTo>
                <a:lnTo>
                  <a:pt x="1781168" y="696686"/>
                </a:lnTo>
                <a:lnTo>
                  <a:pt x="1810509" y="650159"/>
                </a:lnTo>
                <a:lnTo>
                  <a:pt x="1838714" y="602592"/>
                </a:lnTo>
                <a:lnTo>
                  <a:pt x="1865802" y="554334"/>
                </a:lnTo>
                <a:lnTo>
                  <a:pt x="1891792" y="505729"/>
                </a:lnTo>
                <a:lnTo>
                  <a:pt x="1916701" y="457126"/>
                </a:lnTo>
                <a:lnTo>
                  <a:pt x="1940549" y="408869"/>
                </a:lnTo>
                <a:lnTo>
                  <a:pt x="1963355" y="361305"/>
                </a:lnTo>
                <a:lnTo>
                  <a:pt x="1985137" y="314781"/>
                </a:lnTo>
                <a:lnTo>
                  <a:pt x="2005913" y="269643"/>
                </a:lnTo>
                <a:lnTo>
                  <a:pt x="2025703" y="226238"/>
                </a:lnTo>
                <a:lnTo>
                  <a:pt x="2044525" y="184911"/>
                </a:lnTo>
                <a:lnTo>
                  <a:pt x="2062398" y="146009"/>
                </a:lnTo>
                <a:lnTo>
                  <a:pt x="2079339" y="109879"/>
                </a:lnTo>
                <a:lnTo>
                  <a:pt x="2095369" y="76867"/>
                </a:lnTo>
                <a:lnTo>
                  <a:pt x="2110505" y="47318"/>
                </a:lnTo>
                <a:lnTo>
                  <a:pt x="2124766" y="21580"/>
                </a:lnTo>
                <a:lnTo>
                  <a:pt x="213817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19392" y="2451049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27292" y="1207008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27292" y="1207008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00697" y="114985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51091" y="2121407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51091" y="2121407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549897" y="2064512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34302" y="2189479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84291" y="2115311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84291" y="2115311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82844" y="2058162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67247" y="2183129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27292" y="2869692"/>
            <a:ext cx="490855" cy="312420"/>
          </a:xfrm>
          <a:custGeom>
            <a:avLst/>
            <a:gdLst/>
            <a:ahLst/>
            <a:cxnLst/>
            <a:rect l="l" t="t" r="r" b="b"/>
            <a:pathLst>
              <a:path w="490854" h="312419">
                <a:moveTo>
                  <a:pt x="245364" y="0"/>
                </a:moveTo>
                <a:lnTo>
                  <a:pt x="189104" y="4127"/>
                </a:lnTo>
                <a:lnTo>
                  <a:pt x="137459" y="15884"/>
                </a:lnTo>
                <a:lnTo>
                  <a:pt x="91902" y="34329"/>
                </a:lnTo>
                <a:lnTo>
                  <a:pt x="53904" y="58525"/>
                </a:lnTo>
                <a:lnTo>
                  <a:pt x="24939" y="87530"/>
                </a:lnTo>
                <a:lnTo>
                  <a:pt x="0" y="156210"/>
                </a:lnTo>
                <a:lnTo>
                  <a:pt x="6480" y="192015"/>
                </a:lnTo>
                <a:lnTo>
                  <a:pt x="53904" y="253894"/>
                </a:lnTo>
                <a:lnTo>
                  <a:pt x="91902" y="278090"/>
                </a:lnTo>
                <a:lnTo>
                  <a:pt x="137459" y="296535"/>
                </a:lnTo>
                <a:lnTo>
                  <a:pt x="189104" y="308292"/>
                </a:lnTo>
                <a:lnTo>
                  <a:pt x="245364" y="312420"/>
                </a:lnTo>
                <a:lnTo>
                  <a:pt x="301623" y="308292"/>
                </a:lnTo>
                <a:lnTo>
                  <a:pt x="353268" y="296535"/>
                </a:lnTo>
                <a:lnTo>
                  <a:pt x="398825" y="278090"/>
                </a:lnTo>
                <a:lnTo>
                  <a:pt x="436823" y="253894"/>
                </a:lnTo>
                <a:lnTo>
                  <a:pt x="465788" y="224889"/>
                </a:lnTo>
                <a:lnTo>
                  <a:pt x="490728" y="156210"/>
                </a:lnTo>
                <a:lnTo>
                  <a:pt x="484247" y="120404"/>
                </a:lnTo>
                <a:lnTo>
                  <a:pt x="436823" y="58525"/>
                </a:lnTo>
                <a:lnTo>
                  <a:pt x="398825" y="34329"/>
                </a:lnTo>
                <a:lnTo>
                  <a:pt x="353268" y="15884"/>
                </a:lnTo>
                <a:lnTo>
                  <a:pt x="301623" y="4127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7292" y="2869692"/>
            <a:ext cx="490855" cy="312420"/>
          </a:xfrm>
          <a:custGeom>
            <a:avLst/>
            <a:gdLst/>
            <a:ahLst/>
            <a:cxnLst/>
            <a:rect l="l" t="t" r="r" b="b"/>
            <a:pathLst>
              <a:path w="490854" h="312419">
                <a:moveTo>
                  <a:pt x="0" y="156210"/>
                </a:moveTo>
                <a:lnTo>
                  <a:pt x="24939" y="87530"/>
                </a:lnTo>
                <a:lnTo>
                  <a:pt x="53904" y="58525"/>
                </a:lnTo>
                <a:lnTo>
                  <a:pt x="91902" y="34329"/>
                </a:lnTo>
                <a:lnTo>
                  <a:pt x="137459" y="15884"/>
                </a:lnTo>
                <a:lnTo>
                  <a:pt x="189104" y="4127"/>
                </a:lnTo>
                <a:lnTo>
                  <a:pt x="245364" y="0"/>
                </a:lnTo>
                <a:lnTo>
                  <a:pt x="301623" y="4127"/>
                </a:lnTo>
                <a:lnTo>
                  <a:pt x="353268" y="15884"/>
                </a:lnTo>
                <a:lnTo>
                  <a:pt x="398825" y="34329"/>
                </a:lnTo>
                <a:lnTo>
                  <a:pt x="436823" y="58525"/>
                </a:lnTo>
                <a:lnTo>
                  <a:pt x="465788" y="87530"/>
                </a:lnTo>
                <a:lnTo>
                  <a:pt x="490728" y="156210"/>
                </a:lnTo>
                <a:lnTo>
                  <a:pt x="484247" y="192015"/>
                </a:lnTo>
                <a:lnTo>
                  <a:pt x="436823" y="253894"/>
                </a:lnTo>
                <a:lnTo>
                  <a:pt x="398825" y="278090"/>
                </a:lnTo>
                <a:lnTo>
                  <a:pt x="353268" y="296535"/>
                </a:lnTo>
                <a:lnTo>
                  <a:pt x="301623" y="308292"/>
                </a:lnTo>
                <a:lnTo>
                  <a:pt x="245364" y="312420"/>
                </a:lnTo>
                <a:lnTo>
                  <a:pt x="189104" y="308292"/>
                </a:lnTo>
                <a:lnTo>
                  <a:pt x="137459" y="296535"/>
                </a:lnTo>
                <a:lnTo>
                  <a:pt x="91902" y="278090"/>
                </a:lnTo>
                <a:lnTo>
                  <a:pt x="53904" y="253894"/>
                </a:lnTo>
                <a:lnTo>
                  <a:pt x="24939" y="224889"/>
                </a:lnTo>
                <a:lnTo>
                  <a:pt x="0" y="1562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00697" y="2813380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84291" y="3258311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245364" y="0"/>
                </a:moveTo>
                <a:lnTo>
                  <a:pt x="189104" y="4105"/>
                </a:lnTo>
                <a:lnTo>
                  <a:pt x="137459" y="15799"/>
                </a:lnTo>
                <a:lnTo>
                  <a:pt x="91902" y="34150"/>
                </a:lnTo>
                <a:lnTo>
                  <a:pt x="53904" y="58223"/>
                </a:lnTo>
                <a:lnTo>
                  <a:pt x="24939" y="87085"/>
                </a:lnTo>
                <a:lnTo>
                  <a:pt x="0" y="155448"/>
                </a:lnTo>
                <a:lnTo>
                  <a:pt x="6480" y="191090"/>
                </a:lnTo>
                <a:lnTo>
                  <a:pt x="53904" y="252672"/>
                </a:lnTo>
                <a:lnTo>
                  <a:pt x="91902" y="276745"/>
                </a:lnTo>
                <a:lnTo>
                  <a:pt x="137459" y="295096"/>
                </a:lnTo>
                <a:lnTo>
                  <a:pt x="189104" y="306790"/>
                </a:lnTo>
                <a:lnTo>
                  <a:pt x="245364" y="310896"/>
                </a:lnTo>
                <a:lnTo>
                  <a:pt x="301623" y="306790"/>
                </a:lnTo>
                <a:lnTo>
                  <a:pt x="353268" y="295096"/>
                </a:lnTo>
                <a:lnTo>
                  <a:pt x="398825" y="276745"/>
                </a:lnTo>
                <a:lnTo>
                  <a:pt x="436823" y="252672"/>
                </a:lnTo>
                <a:lnTo>
                  <a:pt x="465788" y="223810"/>
                </a:lnTo>
                <a:lnTo>
                  <a:pt x="490728" y="155448"/>
                </a:lnTo>
                <a:lnTo>
                  <a:pt x="484247" y="119805"/>
                </a:lnTo>
                <a:lnTo>
                  <a:pt x="436823" y="58223"/>
                </a:lnTo>
                <a:lnTo>
                  <a:pt x="398825" y="34150"/>
                </a:lnTo>
                <a:lnTo>
                  <a:pt x="353268" y="15799"/>
                </a:lnTo>
                <a:lnTo>
                  <a:pt x="301623" y="410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84291" y="3258311"/>
            <a:ext cx="490855" cy="311150"/>
          </a:xfrm>
          <a:custGeom>
            <a:avLst/>
            <a:gdLst/>
            <a:ahLst/>
            <a:cxnLst/>
            <a:rect l="l" t="t" r="r" b="b"/>
            <a:pathLst>
              <a:path w="490854" h="311150">
                <a:moveTo>
                  <a:pt x="0" y="155448"/>
                </a:moveTo>
                <a:lnTo>
                  <a:pt x="24939" y="87085"/>
                </a:lnTo>
                <a:lnTo>
                  <a:pt x="53904" y="58223"/>
                </a:lnTo>
                <a:lnTo>
                  <a:pt x="91902" y="34150"/>
                </a:lnTo>
                <a:lnTo>
                  <a:pt x="137459" y="15799"/>
                </a:lnTo>
                <a:lnTo>
                  <a:pt x="189104" y="4105"/>
                </a:lnTo>
                <a:lnTo>
                  <a:pt x="245364" y="0"/>
                </a:lnTo>
                <a:lnTo>
                  <a:pt x="301623" y="4105"/>
                </a:lnTo>
                <a:lnTo>
                  <a:pt x="353268" y="15799"/>
                </a:lnTo>
                <a:lnTo>
                  <a:pt x="398825" y="34150"/>
                </a:lnTo>
                <a:lnTo>
                  <a:pt x="436823" y="58223"/>
                </a:lnTo>
                <a:lnTo>
                  <a:pt x="465788" y="87085"/>
                </a:lnTo>
                <a:lnTo>
                  <a:pt x="490728" y="155448"/>
                </a:lnTo>
                <a:lnTo>
                  <a:pt x="484247" y="191090"/>
                </a:lnTo>
                <a:lnTo>
                  <a:pt x="436823" y="252672"/>
                </a:lnTo>
                <a:lnTo>
                  <a:pt x="398825" y="276745"/>
                </a:lnTo>
                <a:lnTo>
                  <a:pt x="353268" y="295096"/>
                </a:lnTo>
                <a:lnTo>
                  <a:pt x="301623" y="306790"/>
                </a:lnTo>
                <a:lnTo>
                  <a:pt x="245364" y="310896"/>
                </a:lnTo>
                <a:lnTo>
                  <a:pt x="189104" y="306790"/>
                </a:lnTo>
                <a:lnTo>
                  <a:pt x="137459" y="295096"/>
                </a:lnTo>
                <a:lnTo>
                  <a:pt x="91902" y="276745"/>
                </a:lnTo>
                <a:lnTo>
                  <a:pt x="53904" y="252672"/>
                </a:lnTo>
                <a:lnTo>
                  <a:pt x="24939" y="22381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57444" y="3200857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55892" y="1511808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84492" y="2350007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83820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12891" y="2426207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55892" y="242620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06551" y="1552955"/>
          <a:ext cx="4695825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spc="10" dirty="0">
                          <a:solidFill>
                            <a:srgbClr val="0000CC"/>
                          </a:solidFill>
                          <a:latin typeface="微软雅黑"/>
                          <a:cs typeface="微软雅黑"/>
                        </a:rPr>
                        <a:t>表头顶点的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solidFill>
                            <a:srgbClr val="0000CC"/>
                          </a:solidFill>
                          <a:latin typeface="微软雅黑"/>
                          <a:cs typeface="微软雅黑"/>
                        </a:rPr>
                        <a:t>邻接顶点编号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和边相关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的信息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spc="10" dirty="0">
                          <a:solidFill>
                            <a:srgbClr val="0000CC"/>
                          </a:solidFill>
                          <a:latin typeface="微软雅黑"/>
                          <a:cs typeface="微软雅黑"/>
                        </a:rPr>
                        <a:t>指向下一个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solidFill>
                            <a:srgbClr val="0000CC"/>
                          </a:solidFill>
                          <a:latin typeface="微软雅黑"/>
                          <a:cs typeface="微软雅黑"/>
                        </a:rPr>
                        <a:t>邻接顶点的指针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1926717" y="2494610"/>
            <a:ext cx="1252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(a)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10" dirty="0">
                <a:latin typeface="微软雅黑"/>
                <a:cs typeface="微软雅黑"/>
              </a:rPr>
              <a:t>边结点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00400" y="6309359"/>
            <a:ext cx="167640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latin typeface="Tahoma"/>
                <a:cs typeface="Tahoma"/>
              </a:rPr>
              <a:t>(b)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宋体"/>
                <a:cs typeface="宋体"/>
              </a:rPr>
              <a:t>邻接链表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4085" y="3610736"/>
            <a:ext cx="178435" cy="24403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716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1600" y="4114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71600" y="4495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71600" y="4876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71600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71600" y="5638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00200" y="3924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00200" y="4305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200" y="4686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00200" y="5067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00200" y="5448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00200" y="5829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133600" y="3657600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ts val="267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90800" y="3657600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48000" y="36576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733800" y="3657600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67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91000" y="3657600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648200" y="36576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76600" y="3842003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334000" y="3657600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67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791200" y="3657600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248400" y="36576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800" y="3842003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6929628" y="3653028"/>
          <a:ext cx="1385570" cy="37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15240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81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object 75"/>
          <p:cNvSpPr/>
          <p:nvPr/>
        </p:nvSpPr>
        <p:spPr>
          <a:xfrm>
            <a:off x="6477000" y="3842003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133600" y="4102608"/>
            <a:ext cx="457200" cy="3676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ts val="266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90800" y="4102608"/>
            <a:ext cx="457200" cy="367665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890"/>
              </a:lnSpc>
            </a:pPr>
            <a:r>
              <a:rPr sz="3200" dirty="0"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048000" y="4102608"/>
            <a:ext cx="457200" cy="367665"/>
          </a:xfrm>
          <a:custGeom>
            <a:avLst/>
            <a:gdLst/>
            <a:ahLst/>
            <a:cxnLst/>
            <a:rect l="l" t="t" r="r" b="b"/>
            <a:pathLst>
              <a:path w="457200" h="367664">
                <a:moveTo>
                  <a:pt x="0" y="367283"/>
                </a:moveTo>
                <a:lnTo>
                  <a:pt x="457200" y="367283"/>
                </a:lnTo>
                <a:lnTo>
                  <a:pt x="457200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733800" y="4102608"/>
            <a:ext cx="457200" cy="3676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66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191000" y="4102608"/>
            <a:ext cx="457200" cy="367665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890"/>
              </a:lnSpc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648200" y="4102608"/>
            <a:ext cx="457200" cy="367665"/>
          </a:xfrm>
          <a:custGeom>
            <a:avLst/>
            <a:gdLst/>
            <a:ahLst/>
            <a:cxnLst/>
            <a:rect l="l" t="t" r="r" b="b"/>
            <a:pathLst>
              <a:path w="457200" h="367664">
                <a:moveTo>
                  <a:pt x="0" y="367283"/>
                </a:moveTo>
                <a:lnTo>
                  <a:pt x="457200" y="367283"/>
                </a:lnTo>
                <a:lnTo>
                  <a:pt x="457200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76600" y="428396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76800" y="428396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5329428" y="4098035"/>
          <a:ext cx="1385570" cy="3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83">
                <a:tc>
                  <a:txBody>
                    <a:bodyPr/>
                    <a:lstStyle/>
                    <a:p>
                      <a:pPr marL="152400">
                        <a:lnSpc>
                          <a:spcPts val="266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79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0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object 85"/>
          <p:cNvSpPr txBox="1"/>
          <p:nvPr/>
        </p:nvSpPr>
        <p:spPr>
          <a:xfrm>
            <a:off x="2133600" y="4544567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ts val="268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590800" y="4544567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048000" y="45445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33800" y="4544567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68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191000" y="4544567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648200" y="45445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76600" y="472897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334000" y="4544567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68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791200" y="4544567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248400" y="45445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76800" y="472897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77000" y="472897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133600" y="4914900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ts val="267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590800" y="4914900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048000" y="49149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733800" y="4914900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67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191000" y="4914900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648200" y="49149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76600" y="5099303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5334000" y="4914900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67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791200" y="4914900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248400" y="491490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76800" y="5099303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8" name="object 108"/>
          <p:cNvGraphicFramePr>
            <a:graphicFrameLocks noGrp="1"/>
          </p:cNvGraphicFramePr>
          <p:nvPr/>
        </p:nvGraphicFramePr>
        <p:xfrm>
          <a:off x="6929628" y="4539996"/>
          <a:ext cx="1385570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81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81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object 109"/>
          <p:cNvSpPr/>
          <p:nvPr/>
        </p:nvSpPr>
        <p:spPr>
          <a:xfrm>
            <a:off x="6477000" y="5099303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133600" y="5359908"/>
            <a:ext cx="457200" cy="3676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ts val="267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590800" y="5359908"/>
            <a:ext cx="457200" cy="367665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890"/>
              </a:lnSpc>
            </a:pPr>
            <a:r>
              <a:rPr sz="3200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048000" y="5359908"/>
            <a:ext cx="457200" cy="367665"/>
          </a:xfrm>
          <a:custGeom>
            <a:avLst/>
            <a:gdLst/>
            <a:ahLst/>
            <a:cxnLst/>
            <a:rect l="l" t="t" r="r" b="b"/>
            <a:pathLst>
              <a:path w="457200" h="367664">
                <a:moveTo>
                  <a:pt x="0" y="367284"/>
                </a:moveTo>
                <a:lnTo>
                  <a:pt x="457200" y="367284"/>
                </a:lnTo>
                <a:lnTo>
                  <a:pt x="457200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3733800" y="5359908"/>
            <a:ext cx="457200" cy="3676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67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191000" y="5359908"/>
            <a:ext cx="457200" cy="367665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890"/>
              </a:lnSpc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648200" y="5359908"/>
            <a:ext cx="457200" cy="367665"/>
          </a:xfrm>
          <a:custGeom>
            <a:avLst/>
            <a:gdLst/>
            <a:ahLst/>
            <a:cxnLst/>
            <a:rect l="l" t="t" r="r" b="b"/>
            <a:pathLst>
              <a:path w="457200" h="367664">
                <a:moveTo>
                  <a:pt x="0" y="367284"/>
                </a:moveTo>
                <a:lnTo>
                  <a:pt x="457200" y="367284"/>
                </a:lnTo>
                <a:lnTo>
                  <a:pt x="457200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76600" y="554126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76800" y="554126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8" name="object 118"/>
          <p:cNvGraphicFramePr>
            <a:graphicFrameLocks noGrp="1"/>
          </p:cNvGraphicFramePr>
          <p:nvPr/>
        </p:nvGraphicFramePr>
        <p:xfrm>
          <a:off x="5329428" y="5355335"/>
          <a:ext cx="1385570" cy="3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84">
                <a:tc>
                  <a:txBody>
                    <a:bodyPr/>
                    <a:lstStyle/>
                    <a:p>
                      <a:pPr marL="152400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79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object 119"/>
          <p:cNvSpPr txBox="1"/>
          <p:nvPr/>
        </p:nvSpPr>
        <p:spPr>
          <a:xfrm>
            <a:off x="2133600" y="5801867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ts val="268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590800" y="5801867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048000" y="58018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3733800" y="5801867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68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191000" y="5801867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4648200" y="58018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276600" y="598627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199"/>
                </a:lnTo>
                <a:lnTo>
                  <a:pt x="444500" y="44449"/>
                </a:lnTo>
                <a:lnTo>
                  <a:pt x="393700" y="44449"/>
                </a:lnTo>
                <a:lnTo>
                  <a:pt x="393700" y="31749"/>
                </a:lnTo>
                <a:lnTo>
                  <a:pt x="444500" y="31749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81000" y="44449"/>
                </a:lnTo>
                <a:lnTo>
                  <a:pt x="381000" y="31749"/>
                </a:lnTo>
                <a:close/>
              </a:path>
              <a:path w="457200" h="76200">
                <a:moveTo>
                  <a:pt x="444500" y="31749"/>
                </a:moveTo>
                <a:lnTo>
                  <a:pt x="393700" y="31749"/>
                </a:lnTo>
                <a:lnTo>
                  <a:pt x="393700" y="44449"/>
                </a:lnTo>
                <a:lnTo>
                  <a:pt x="444500" y="44449"/>
                </a:lnTo>
                <a:lnTo>
                  <a:pt x="457200" y="38099"/>
                </a:lnTo>
                <a:lnTo>
                  <a:pt x="4445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5334000" y="5801867"/>
            <a:ext cx="4572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68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791200" y="5801867"/>
            <a:ext cx="457200" cy="370840"/>
          </a:xfrm>
          <a:prstGeom prst="rect">
            <a:avLst/>
          </a:prstGeom>
          <a:solidFill>
            <a:srgbClr val="FF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2915"/>
              </a:lnSpc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6248400" y="5801867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76800" y="598627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199"/>
                </a:lnTo>
                <a:lnTo>
                  <a:pt x="444500" y="44449"/>
                </a:lnTo>
                <a:lnTo>
                  <a:pt x="393700" y="44449"/>
                </a:lnTo>
                <a:lnTo>
                  <a:pt x="393700" y="31749"/>
                </a:lnTo>
                <a:lnTo>
                  <a:pt x="444500" y="31749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81000" y="44449"/>
                </a:lnTo>
                <a:lnTo>
                  <a:pt x="381000" y="31749"/>
                </a:lnTo>
                <a:close/>
              </a:path>
              <a:path w="457200" h="76200">
                <a:moveTo>
                  <a:pt x="444500" y="31749"/>
                </a:moveTo>
                <a:lnTo>
                  <a:pt x="393700" y="31749"/>
                </a:lnTo>
                <a:lnTo>
                  <a:pt x="393700" y="44449"/>
                </a:lnTo>
                <a:lnTo>
                  <a:pt x="444500" y="44449"/>
                </a:lnTo>
                <a:lnTo>
                  <a:pt x="457200" y="38099"/>
                </a:lnTo>
                <a:lnTo>
                  <a:pt x="4445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0" name="object 130"/>
          <p:cNvGraphicFramePr>
            <a:graphicFrameLocks noGrp="1"/>
          </p:cNvGraphicFramePr>
          <p:nvPr/>
        </p:nvGraphicFramePr>
        <p:xfrm>
          <a:off x="6929628" y="5797296"/>
          <a:ext cx="1385570" cy="37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152400">
                        <a:lnSpc>
                          <a:spcPts val="268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81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2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object 131"/>
          <p:cNvSpPr/>
          <p:nvPr/>
        </p:nvSpPr>
        <p:spPr>
          <a:xfrm>
            <a:off x="6477000" y="598627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199"/>
                </a:lnTo>
                <a:lnTo>
                  <a:pt x="444500" y="44449"/>
                </a:lnTo>
                <a:lnTo>
                  <a:pt x="393700" y="44449"/>
                </a:lnTo>
                <a:lnTo>
                  <a:pt x="393700" y="31749"/>
                </a:lnTo>
                <a:lnTo>
                  <a:pt x="444500" y="31749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81000" y="44449"/>
                </a:lnTo>
                <a:lnTo>
                  <a:pt x="381000" y="31749"/>
                </a:lnTo>
                <a:close/>
              </a:path>
              <a:path w="457200" h="76200">
                <a:moveTo>
                  <a:pt x="444500" y="31749"/>
                </a:moveTo>
                <a:lnTo>
                  <a:pt x="393700" y="31749"/>
                </a:lnTo>
                <a:lnTo>
                  <a:pt x="393700" y="44449"/>
                </a:lnTo>
                <a:lnTo>
                  <a:pt x="444500" y="44449"/>
                </a:lnTo>
                <a:lnTo>
                  <a:pt x="457200" y="38099"/>
                </a:lnTo>
                <a:lnTo>
                  <a:pt x="4445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914400" y="3733800"/>
            <a:ext cx="457200" cy="3810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55"/>
              </a:spcBef>
            </a:pPr>
            <a:r>
              <a:rPr sz="2400" spc="-5" dirty="0">
                <a:latin typeface="Tahoma"/>
                <a:cs typeface="Tahoma"/>
              </a:rPr>
              <a:t>V</a:t>
            </a:r>
            <a:r>
              <a:rPr sz="2400" spc="-7" baseline="-10416" dirty="0">
                <a:latin typeface="Tahoma"/>
                <a:cs typeface="Tahoma"/>
              </a:rPr>
              <a:t>1</a:t>
            </a:r>
            <a:endParaRPr sz="2400" baseline="-10416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914400" y="4114800"/>
            <a:ext cx="457200" cy="3810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55"/>
              </a:spcBef>
            </a:pPr>
            <a:r>
              <a:rPr sz="2400" spc="-5" dirty="0">
                <a:latin typeface="Tahoma"/>
                <a:cs typeface="Tahoma"/>
              </a:rPr>
              <a:t>V</a:t>
            </a:r>
            <a:r>
              <a:rPr sz="2400" spc="-7" baseline="-10416" dirty="0">
                <a:latin typeface="Tahoma"/>
                <a:cs typeface="Tahoma"/>
              </a:rPr>
              <a:t>2</a:t>
            </a:r>
            <a:endParaRPr sz="2400" baseline="-10416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914400" y="4495800"/>
            <a:ext cx="457200" cy="3810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55"/>
              </a:spcBef>
            </a:pPr>
            <a:r>
              <a:rPr sz="2400" spc="-5" dirty="0">
                <a:latin typeface="Tahoma"/>
                <a:cs typeface="Tahoma"/>
              </a:rPr>
              <a:t>V</a:t>
            </a:r>
            <a:r>
              <a:rPr sz="2400" spc="-7" baseline="-10416" dirty="0">
                <a:latin typeface="Tahoma"/>
                <a:cs typeface="Tahoma"/>
              </a:rPr>
              <a:t>3</a:t>
            </a:r>
            <a:endParaRPr sz="2400" baseline="-10416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914400" y="4876800"/>
            <a:ext cx="457200" cy="3810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55"/>
              </a:spcBef>
            </a:pPr>
            <a:r>
              <a:rPr sz="2400" spc="-5" dirty="0">
                <a:latin typeface="Tahoma"/>
                <a:cs typeface="Tahoma"/>
              </a:rPr>
              <a:t>V</a:t>
            </a:r>
            <a:r>
              <a:rPr sz="2400" spc="-7" baseline="-10416" dirty="0">
                <a:latin typeface="Tahoma"/>
                <a:cs typeface="Tahoma"/>
              </a:rPr>
              <a:t>4</a:t>
            </a:r>
            <a:endParaRPr sz="2400" baseline="-10416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914400" y="5257800"/>
            <a:ext cx="457200" cy="3810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55"/>
              </a:spcBef>
            </a:pPr>
            <a:r>
              <a:rPr sz="2400" spc="-5" dirty="0">
                <a:latin typeface="Tahoma"/>
                <a:cs typeface="Tahoma"/>
              </a:rPr>
              <a:t>V</a:t>
            </a:r>
            <a:r>
              <a:rPr sz="2400" spc="-7" baseline="-10416" dirty="0">
                <a:latin typeface="Tahoma"/>
                <a:cs typeface="Tahoma"/>
              </a:rPr>
              <a:t>5</a:t>
            </a:r>
            <a:endParaRPr sz="2400" baseline="-10416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914400" y="5638800"/>
            <a:ext cx="457200" cy="3810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55"/>
              </a:spcBef>
            </a:pPr>
            <a:r>
              <a:rPr sz="2400" spc="-5" dirty="0">
                <a:latin typeface="Tahoma"/>
                <a:cs typeface="Tahoma"/>
              </a:rPr>
              <a:t>V</a:t>
            </a:r>
            <a:r>
              <a:rPr sz="2400" spc="-7" baseline="-10416" dirty="0">
                <a:latin typeface="Tahoma"/>
                <a:cs typeface="Tahoma"/>
              </a:rPr>
              <a:t>6</a:t>
            </a:r>
            <a:endParaRPr sz="2400" baseline="-10416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6332626"/>
            <a:ext cx="18091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0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 </a:t>
            </a:r>
            <a:r>
              <a:rPr sz="1600" dirty="0">
                <a:solidFill>
                  <a:srgbClr val="CC0000"/>
                </a:solidFill>
                <a:latin typeface="Verdana"/>
                <a:cs typeface="Verdana"/>
              </a:rPr>
              <a:t>36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3016" y="499948"/>
            <a:ext cx="3287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邻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接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表的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类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型定义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0168" y="3990626"/>
            <a:ext cx="3444875" cy="1927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2755" marR="586740" indent="-440690">
              <a:lnSpc>
                <a:spcPct val="130100"/>
              </a:lnSpc>
              <a:spcBef>
                <a:spcPts val="90"/>
              </a:spcBef>
              <a:tabLst>
                <a:tab pos="1722120" algn="l"/>
                <a:tab pos="1823720" algn="l"/>
                <a:tab pos="2080260" algn="l"/>
              </a:tabLst>
            </a:pPr>
            <a:r>
              <a:rPr sz="2400" dirty="0">
                <a:latin typeface="Times New Roman"/>
                <a:cs typeface="Times New Roman"/>
              </a:rPr>
              <a:t>typed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ruct		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ode{  </a:t>
            </a:r>
            <a:r>
              <a:rPr sz="2400" spc="-45" dirty="0">
                <a:latin typeface="Times New Roman"/>
                <a:cs typeface="Times New Roman"/>
              </a:rPr>
              <a:t>VertexType	</a:t>
            </a:r>
            <a:r>
              <a:rPr sz="2400" dirty="0">
                <a:latin typeface="Times New Roman"/>
                <a:cs typeface="Times New Roman"/>
              </a:rPr>
              <a:t>data;  </a:t>
            </a:r>
            <a:r>
              <a:rPr sz="2400" spc="-5" dirty="0">
                <a:latin typeface="Times New Roman"/>
                <a:cs typeface="Times New Roman"/>
              </a:rPr>
              <a:t>ArcNode	*firstarc;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Times New Roman"/>
                <a:cs typeface="Times New Roman"/>
              </a:rPr>
              <a:t>}VNode,AdjList[MVNum];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644" y="1946307"/>
            <a:ext cx="3470910" cy="19278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960"/>
              </a:spcBef>
              <a:tabLst>
                <a:tab pos="1170305" algn="l"/>
              </a:tabLst>
            </a:pPr>
            <a:r>
              <a:rPr sz="2400" dirty="0">
                <a:latin typeface="Times New Roman"/>
                <a:cs typeface="Times New Roman"/>
              </a:rPr>
              <a:t>int	adjvex;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Times New Roman"/>
                <a:cs typeface="Times New Roman"/>
              </a:rPr>
              <a:t>struct </a:t>
            </a:r>
            <a:r>
              <a:rPr sz="2400" spc="-5" dirty="0">
                <a:latin typeface="Times New Roman"/>
                <a:cs typeface="Times New Roman"/>
              </a:rPr>
              <a:t>ArcNode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*nextarc;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865"/>
              </a:spcBef>
              <a:tabLst>
                <a:tab pos="1748155" algn="l"/>
              </a:tabLst>
            </a:pPr>
            <a:r>
              <a:rPr sz="2400" dirty="0">
                <a:latin typeface="Times New Roman"/>
                <a:cs typeface="Times New Roman"/>
              </a:rPr>
              <a:t>OtherInfo	</a:t>
            </a:r>
            <a:r>
              <a:rPr sz="2400" spc="-5" dirty="0">
                <a:latin typeface="Times New Roman"/>
                <a:cs typeface="Times New Roman"/>
              </a:rPr>
              <a:t>info;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Times New Roman"/>
                <a:cs typeface="Times New Roman"/>
              </a:rPr>
              <a:t>}ArcNode;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95800" y="1769364"/>
          <a:ext cx="4876165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4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b="1" spc="10" dirty="0">
                          <a:solidFill>
                            <a:srgbClr val="003366"/>
                          </a:solidFill>
                          <a:latin typeface="微软雅黑"/>
                          <a:cs typeface="微软雅黑"/>
                        </a:rPr>
                        <a:t>表头顶点的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solidFill>
                            <a:srgbClr val="003366"/>
                          </a:solidFill>
                          <a:latin typeface="微软雅黑"/>
                          <a:cs typeface="微软雅黑"/>
                        </a:rPr>
                        <a:t>邻接顶点编号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4787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和边相关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的信</a:t>
                      </a:r>
                      <a:r>
                        <a:rPr sz="2000" b="1" spc="5" dirty="0">
                          <a:latin typeface="微软雅黑"/>
                          <a:cs typeface="微软雅黑"/>
                        </a:rPr>
                        <a:t>息</a:t>
                      </a:r>
                      <a:r>
                        <a:rPr sz="2000" b="1" spc="190" dirty="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000" b="1" spc="10" dirty="0">
                          <a:latin typeface="微软雅黑"/>
                          <a:cs typeface="微软雅黑"/>
                        </a:rPr>
                        <a:t>邻接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7804" marR="393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指向下一个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474980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微软雅黑"/>
                          <a:cs typeface="微软雅黑"/>
                        </a:rPr>
                        <a:t>顶点的指针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724271" y="2753690"/>
            <a:ext cx="12522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(a)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10" dirty="0">
                <a:latin typeface="微软雅黑"/>
                <a:cs typeface="微软雅黑"/>
              </a:rPr>
              <a:t>边结点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4711" y="4366259"/>
            <a:ext cx="1606550" cy="757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2733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790"/>
              </a:spcBef>
            </a:pPr>
            <a:r>
              <a:rPr sz="2000" b="1" spc="10" dirty="0">
                <a:solidFill>
                  <a:srgbClr val="003366"/>
                </a:solidFill>
                <a:latin typeface="微软雅黑"/>
                <a:cs typeface="微软雅黑"/>
              </a:rPr>
              <a:t>顶点数据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1007" y="4366259"/>
            <a:ext cx="1800860" cy="757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indent="254000">
              <a:lnSpc>
                <a:spcPct val="100000"/>
              </a:lnSpc>
              <a:spcBef>
                <a:spcPts val="590"/>
              </a:spcBef>
            </a:pPr>
            <a:r>
              <a:rPr sz="2000" b="1" spc="10" dirty="0">
                <a:latin typeface="微软雅黑"/>
                <a:cs typeface="微软雅黑"/>
              </a:rPr>
              <a:t>指向第一个 邻接顶点的指针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4816" y="5347208"/>
            <a:ext cx="1516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ahoma"/>
                <a:cs typeface="Tahoma"/>
              </a:rPr>
              <a:t>(b)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10" dirty="0">
                <a:latin typeface="微软雅黑"/>
                <a:cs typeface="微软雅黑"/>
              </a:rPr>
              <a:t>表头结点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40058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3016" y="1079245"/>
            <a:ext cx="3084830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18500"/>
              </a:lnSpc>
              <a:spcBef>
                <a:spcPts val="100"/>
              </a:spcBef>
              <a:tabLst>
                <a:tab pos="2256155" algn="l"/>
              </a:tabLst>
            </a:pPr>
            <a:r>
              <a:rPr sz="2400" dirty="0">
                <a:latin typeface="Times New Roman"/>
                <a:cs typeface="Times New Roman"/>
              </a:rPr>
              <a:t>#define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MVNum	</a:t>
            </a:r>
            <a:r>
              <a:rPr sz="2400" dirty="0">
                <a:latin typeface="Times New Roman"/>
                <a:cs typeface="Times New Roman"/>
              </a:rPr>
              <a:t>100  typedef struct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ArcNode{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6282029"/>
            <a:ext cx="1554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9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CC0000"/>
                </a:solidFill>
                <a:latin typeface="Verdana"/>
                <a:cs typeface="Verdana"/>
              </a:rPr>
              <a:t>37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1692" y="571881"/>
            <a:ext cx="2879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图的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邻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接表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表示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1692" y="1449984"/>
            <a:ext cx="341630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marR="415925" indent="-513715">
              <a:lnSpc>
                <a:spcPct val="130000"/>
              </a:lnSpc>
              <a:spcBef>
                <a:spcPts val="100"/>
              </a:spcBef>
              <a:tabLst>
                <a:tab pos="1789430" algn="l"/>
              </a:tabLst>
            </a:pPr>
            <a:r>
              <a:rPr sz="2800" spc="-5" dirty="0">
                <a:latin typeface="Times New Roman"/>
                <a:cs typeface="Times New Roman"/>
              </a:rPr>
              <a:t>typedef struct {  AdjLi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vertices;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1010"/>
              </a:spcBef>
            </a:pP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vexnum,arcnum;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latin typeface="Times New Roman"/>
                <a:cs typeface="Times New Roman"/>
              </a:rPr>
              <a:t>}ALGraph;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6332626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7941" y="6332626"/>
            <a:ext cx="853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CC0000"/>
                </a:solidFill>
                <a:latin typeface="Verdana"/>
                <a:cs typeface="Verdana"/>
              </a:rPr>
              <a:t>38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150" y="1482597"/>
            <a:ext cx="2588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5" dirty="0">
                <a:latin typeface="Times New Roman"/>
                <a:cs typeface="Times New Roman"/>
              </a:rPr>
              <a:t>1</a:t>
            </a:r>
            <a:r>
              <a:rPr sz="3200" b="1" spc="10" dirty="0">
                <a:latin typeface="微软雅黑"/>
                <a:cs typeface="微软雅黑"/>
              </a:rPr>
              <a:t>的邻接链表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761" y="3384041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033" y="3108198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345" y="3384041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0169" y="3877817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2" y="0"/>
                </a:moveTo>
                <a:lnTo>
                  <a:pt x="0" y="274319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4529" y="3327653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80" h="276225">
                <a:moveTo>
                  <a:pt x="271272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4717" y="3914394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19" h="233679">
                <a:moveTo>
                  <a:pt x="0" y="0"/>
                </a:moveTo>
                <a:lnTo>
                  <a:pt x="236220" y="233171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5453" y="28841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38" y="4737"/>
                </a:lnTo>
                <a:lnTo>
                  <a:pt x="140085" y="18323"/>
                </a:lnTo>
                <a:lnTo>
                  <a:pt x="101124" y="39821"/>
                </a:lnTo>
                <a:lnTo>
                  <a:pt x="67179" y="68294"/>
                </a:lnTo>
                <a:lnTo>
                  <a:pt x="39172" y="102803"/>
                </a:lnTo>
                <a:lnTo>
                  <a:pt x="18024" y="142410"/>
                </a:lnTo>
                <a:lnTo>
                  <a:pt x="4659" y="186179"/>
                </a:lnTo>
                <a:lnTo>
                  <a:pt x="0" y="233172"/>
                </a:lnTo>
                <a:lnTo>
                  <a:pt x="4659" y="280164"/>
                </a:lnTo>
                <a:lnTo>
                  <a:pt x="18024" y="323933"/>
                </a:lnTo>
                <a:lnTo>
                  <a:pt x="39172" y="363540"/>
                </a:lnTo>
                <a:lnTo>
                  <a:pt x="67179" y="398049"/>
                </a:lnTo>
                <a:lnTo>
                  <a:pt x="101124" y="426522"/>
                </a:lnTo>
                <a:lnTo>
                  <a:pt x="140085" y="448020"/>
                </a:lnTo>
                <a:lnTo>
                  <a:pt x="183138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5453" y="28841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2"/>
                </a:moveTo>
                <a:lnTo>
                  <a:pt x="4659" y="186179"/>
                </a:lnTo>
                <a:lnTo>
                  <a:pt x="18024" y="142410"/>
                </a:lnTo>
                <a:lnTo>
                  <a:pt x="39172" y="102803"/>
                </a:lnTo>
                <a:lnTo>
                  <a:pt x="67179" y="68294"/>
                </a:lnTo>
                <a:lnTo>
                  <a:pt x="101124" y="39821"/>
                </a:lnTo>
                <a:lnTo>
                  <a:pt x="140085" y="18323"/>
                </a:lnTo>
                <a:lnTo>
                  <a:pt x="183138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38" y="461606"/>
                </a:lnTo>
                <a:lnTo>
                  <a:pt x="140085" y="448020"/>
                </a:lnTo>
                <a:lnTo>
                  <a:pt x="101124" y="426522"/>
                </a:lnTo>
                <a:lnTo>
                  <a:pt x="67179" y="398049"/>
                </a:lnTo>
                <a:lnTo>
                  <a:pt x="39172" y="363540"/>
                </a:lnTo>
                <a:lnTo>
                  <a:pt x="18024" y="323933"/>
                </a:lnTo>
                <a:lnTo>
                  <a:pt x="4659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2024" y="292100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05405" y="40271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5405" y="40271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01926" y="406425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V5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2405" y="40271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38" y="4737"/>
                </a:lnTo>
                <a:lnTo>
                  <a:pt x="140085" y="18323"/>
                </a:lnTo>
                <a:lnTo>
                  <a:pt x="101124" y="39821"/>
                </a:lnTo>
                <a:lnTo>
                  <a:pt x="67179" y="68294"/>
                </a:lnTo>
                <a:lnTo>
                  <a:pt x="39172" y="102803"/>
                </a:lnTo>
                <a:lnTo>
                  <a:pt x="18024" y="142410"/>
                </a:lnTo>
                <a:lnTo>
                  <a:pt x="4659" y="186179"/>
                </a:lnTo>
                <a:lnTo>
                  <a:pt x="0" y="233171"/>
                </a:lnTo>
                <a:lnTo>
                  <a:pt x="4659" y="280164"/>
                </a:lnTo>
                <a:lnTo>
                  <a:pt x="18024" y="323933"/>
                </a:lnTo>
                <a:lnTo>
                  <a:pt x="39172" y="363540"/>
                </a:lnTo>
                <a:lnTo>
                  <a:pt x="67179" y="398049"/>
                </a:lnTo>
                <a:lnTo>
                  <a:pt x="101124" y="426522"/>
                </a:lnTo>
                <a:lnTo>
                  <a:pt x="140085" y="448020"/>
                </a:lnTo>
                <a:lnTo>
                  <a:pt x="183138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2405" y="40271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59" y="186179"/>
                </a:lnTo>
                <a:lnTo>
                  <a:pt x="18024" y="142410"/>
                </a:lnTo>
                <a:lnTo>
                  <a:pt x="39172" y="102803"/>
                </a:lnTo>
                <a:lnTo>
                  <a:pt x="67179" y="68294"/>
                </a:lnTo>
                <a:lnTo>
                  <a:pt x="101124" y="39821"/>
                </a:lnTo>
                <a:lnTo>
                  <a:pt x="140085" y="18323"/>
                </a:lnTo>
                <a:lnTo>
                  <a:pt x="183138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38" y="461606"/>
                </a:lnTo>
                <a:lnTo>
                  <a:pt x="140085" y="448020"/>
                </a:lnTo>
                <a:lnTo>
                  <a:pt x="101124" y="426522"/>
                </a:lnTo>
                <a:lnTo>
                  <a:pt x="67179" y="398049"/>
                </a:lnTo>
                <a:lnTo>
                  <a:pt x="39172" y="363540"/>
                </a:lnTo>
                <a:lnTo>
                  <a:pt x="18024" y="323933"/>
                </a:lnTo>
                <a:lnTo>
                  <a:pt x="4659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58976" y="406425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99310" y="287959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2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4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2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99310" y="287959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67254" y="292100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24761" y="3489197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761" y="3489197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92325" y="353029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19294" y="26075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4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5" h="86994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5" h="86994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19294" y="39791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9294" y="35219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5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7158" y="2595372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4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4" h="86994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4" h="86994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9294" y="44363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9294" y="30647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4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5" h="86994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5" h="86994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8742" y="3063620"/>
            <a:ext cx="584200" cy="86995"/>
          </a:xfrm>
          <a:custGeom>
            <a:avLst/>
            <a:gdLst/>
            <a:ahLst/>
            <a:cxnLst/>
            <a:rect l="l" t="t" r="r" b="b"/>
            <a:pathLst>
              <a:path w="584200" h="86994">
                <a:moveTo>
                  <a:pt x="497585" y="0"/>
                </a:moveTo>
                <a:lnTo>
                  <a:pt x="497204" y="29019"/>
                </a:lnTo>
                <a:lnTo>
                  <a:pt x="511682" y="29209"/>
                </a:lnTo>
                <a:lnTo>
                  <a:pt x="511301" y="58165"/>
                </a:lnTo>
                <a:lnTo>
                  <a:pt x="496820" y="58165"/>
                </a:lnTo>
                <a:lnTo>
                  <a:pt x="496442" y="86867"/>
                </a:lnTo>
                <a:lnTo>
                  <a:pt x="555743" y="58165"/>
                </a:lnTo>
                <a:lnTo>
                  <a:pt x="511301" y="58165"/>
                </a:lnTo>
                <a:lnTo>
                  <a:pt x="496823" y="57975"/>
                </a:lnTo>
                <a:lnTo>
                  <a:pt x="556137" y="57975"/>
                </a:lnTo>
                <a:lnTo>
                  <a:pt x="583818" y="44576"/>
                </a:lnTo>
                <a:lnTo>
                  <a:pt x="497585" y="0"/>
                </a:lnTo>
                <a:close/>
              </a:path>
              <a:path w="584200" h="86994">
                <a:moveTo>
                  <a:pt x="497204" y="29019"/>
                </a:moveTo>
                <a:lnTo>
                  <a:pt x="496823" y="57975"/>
                </a:lnTo>
                <a:lnTo>
                  <a:pt x="511301" y="58165"/>
                </a:lnTo>
                <a:lnTo>
                  <a:pt x="511682" y="29209"/>
                </a:lnTo>
                <a:lnTo>
                  <a:pt x="497204" y="29019"/>
                </a:lnTo>
                <a:close/>
              </a:path>
              <a:path w="584200" h="86994">
                <a:moveTo>
                  <a:pt x="253" y="22478"/>
                </a:moveTo>
                <a:lnTo>
                  <a:pt x="0" y="51434"/>
                </a:lnTo>
                <a:lnTo>
                  <a:pt x="496823" y="57975"/>
                </a:lnTo>
                <a:lnTo>
                  <a:pt x="497204" y="29019"/>
                </a:lnTo>
                <a:lnTo>
                  <a:pt x="253" y="2247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8361" y="30647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4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4" h="86994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4" h="86994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262628" y="2417064"/>
          <a:ext cx="928369" cy="229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6198742" y="3520821"/>
            <a:ext cx="584200" cy="86995"/>
          </a:xfrm>
          <a:custGeom>
            <a:avLst/>
            <a:gdLst/>
            <a:ahLst/>
            <a:cxnLst/>
            <a:rect l="l" t="t" r="r" b="b"/>
            <a:pathLst>
              <a:path w="584200" h="86995">
                <a:moveTo>
                  <a:pt x="497585" y="0"/>
                </a:moveTo>
                <a:lnTo>
                  <a:pt x="497204" y="29019"/>
                </a:lnTo>
                <a:lnTo>
                  <a:pt x="511682" y="29209"/>
                </a:lnTo>
                <a:lnTo>
                  <a:pt x="511301" y="58165"/>
                </a:lnTo>
                <a:lnTo>
                  <a:pt x="496820" y="58165"/>
                </a:lnTo>
                <a:lnTo>
                  <a:pt x="496442" y="86867"/>
                </a:lnTo>
                <a:lnTo>
                  <a:pt x="555743" y="58165"/>
                </a:lnTo>
                <a:lnTo>
                  <a:pt x="511301" y="58165"/>
                </a:lnTo>
                <a:lnTo>
                  <a:pt x="496823" y="57975"/>
                </a:lnTo>
                <a:lnTo>
                  <a:pt x="556137" y="57975"/>
                </a:lnTo>
                <a:lnTo>
                  <a:pt x="583818" y="44576"/>
                </a:lnTo>
                <a:lnTo>
                  <a:pt x="497585" y="0"/>
                </a:lnTo>
                <a:close/>
              </a:path>
              <a:path w="584200" h="86995">
                <a:moveTo>
                  <a:pt x="497204" y="29019"/>
                </a:moveTo>
                <a:lnTo>
                  <a:pt x="496823" y="57975"/>
                </a:lnTo>
                <a:lnTo>
                  <a:pt x="511301" y="58165"/>
                </a:lnTo>
                <a:lnTo>
                  <a:pt x="511682" y="29209"/>
                </a:lnTo>
                <a:lnTo>
                  <a:pt x="497204" y="29019"/>
                </a:lnTo>
                <a:close/>
              </a:path>
              <a:path w="584200" h="86995">
                <a:moveTo>
                  <a:pt x="253" y="22478"/>
                </a:moveTo>
                <a:lnTo>
                  <a:pt x="0" y="51434"/>
                </a:lnTo>
                <a:lnTo>
                  <a:pt x="496823" y="57975"/>
                </a:lnTo>
                <a:lnTo>
                  <a:pt x="497204" y="29019"/>
                </a:lnTo>
                <a:lnTo>
                  <a:pt x="253" y="2247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8361" y="3521964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4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17158" y="4043171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4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7158" y="4500371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7"/>
                </a:lnTo>
                <a:lnTo>
                  <a:pt x="536448" y="57911"/>
                </a:lnTo>
                <a:lnTo>
                  <a:pt x="493014" y="57911"/>
                </a:lnTo>
                <a:lnTo>
                  <a:pt x="493014" y="28955"/>
                </a:lnTo>
                <a:lnTo>
                  <a:pt x="536448" y="28955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78536" y="57911"/>
                </a:lnTo>
                <a:lnTo>
                  <a:pt x="478536" y="28955"/>
                </a:lnTo>
                <a:close/>
              </a:path>
              <a:path w="565784" h="86995">
                <a:moveTo>
                  <a:pt x="536448" y="28955"/>
                </a:moveTo>
                <a:lnTo>
                  <a:pt x="493014" y="28955"/>
                </a:lnTo>
                <a:lnTo>
                  <a:pt x="493014" y="57911"/>
                </a:lnTo>
                <a:lnTo>
                  <a:pt x="536448" y="57911"/>
                </a:lnTo>
                <a:lnTo>
                  <a:pt x="565404" y="43433"/>
                </a:lnTo>
                <a:lnTo>
                  <a:pt x="536448" y="2895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558028" y="2432304"/>
          <a:ext cx="3438525" cy="228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12"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512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728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3965575" y="2361692"/>
            <a:ext cx="219710" cy="23120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618540" y="571881"/>
            <a:ext cx="3695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无向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图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的邻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接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表表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示</a:t>
            </a:r>
          </a:p>
        </p:txBody>
      </p:sp>
      <p:sp>
        <p:nvSpPr>
          <p:cNvPr id="45" name="object 4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6282029"/>
            <a:ext cx="1554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95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CC0000"/>
                </a:solidFill>
                <a:latin typeface="Verdana"/>
                <a:cs typeface="Verdana"/>
              </a:rPr>
              <a:t>39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8540" y="571881"/>
            <a:ext cx="3695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有向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图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的邻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接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表表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示</a:t>
            </a:r>
          </a:p>
        </p:txBody>
      </p:sp>
      <p:sp>
        <p:nvSpPr>
          <p:cNvPr id="8" name="object 8"/>
          <p:cNvSpPr/>
          <p:nvPr/>
        </p:nvSpPr>
        <p:spPr>
          <a:xfrm>
            <a:off x="5019294" y="4076700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9294" y="5448300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9294" y="4991100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5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5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5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7158" y="4066032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4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68090" y="3467480"/>
            <a:ext cx="541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0" dirty="0">
                <a:latin typeface="微软雅黑"/>
                <a:cs typeface="微软雅黑"/>
              </a:rPr>
              <a:t>下标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62600" y="390144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02300" y="386346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9800" y="390144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262628" y="3886200"/>
          <a:ext cx="928369" cy="183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6781800" y="390144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390144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21754" y="3868039"/>
            <a:ext cx="71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3600" baseline="1157" dirty="0">
                <a:solidFill>
                  <a:srgbClr val="003366"/>
                </a:solidFill>
                <a:latin typeface="Times New Roman"/>
                <a:cs typeface="Times New Roman"/>
              </a:rPr>
              <a:t>1	</a:t>
            </a: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2600" y="481584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9800" y="481584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02300" y="4782134"/>
            <a:ext cx="713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3600" baseline="1157" dirty="0">
                <a:solidFill>
                  <a:srgbClr val="003366"/>
                </a:solidFill>
                <a:latin typeface="Times New Roman"/>
                <a:cs typeface="Times New Roman"/>
              </a:rPr>
              <a:t>3	</a:t>
            </a: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62600" y="5338571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9800" y="5338571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2300" y="5304535"/>
            <a:ext cx="713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3600" baseline="1157" dirty="0">
                <a:solidFill>
                  <a:srgbClr val="003366"/>
                </a:solidFill>
                <a:latin typeface="Times New Roman"/>
                <a:cs typeface="Times New Roman"/>
              </a:rPr>
              <a:t>0	</a:t>
            </a: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5575" y="3832097"/>
            <a:ext cx="219710" cy="18834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016" y="1389405"/>
            <a:ext cx="751840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CC0000"/>
                </a:solidFill>
                <a:latin typeface="微软雅黑"/>
                <a:cs typeface="微软雅黑"/>
              </a:rPr>
              <a:t>顶点：</a:t>
            </a:r>
            <a:r>
              <a:rPr sz="2800" b="1" spc="5" dirty="0">
                <a:latin typeface="微软雅黑"/>
                <a:cs typeface="微软雅黑"/>
              </a:rPr>
              <a:t>通常按编号顺序将顶点</a:t>
            </a:r>
            <a:r>
              <a:rPr sz="2800" b="1" spc="15" dirty="0">
                <a:latin typeface="微软雅黑"/>
                <a:cs typeface="微软雅黑"/>
              </a:rPr>
              <a:t>数</a:t>
            </a:r>
            <a:r>
              <a:rPr sz="2800" b="1" spc="5" dirty="0">
                <a:latin typeface="微软雅黑"/>
                <a:cs typeface="微软雅黑"/>
              </a:rPr>
              <a:t>据存</a:t>
            </a:r>
            <a:r>
              <a:rPr sz="2800" b="1" spc="15" dirty="0">
                <a:latin typeface="微软雅黑"/>
                <a:cs typeface="微软雅黑"/>
              </a:rPr>
              <a:t>储</a:t>
            </a:r>
            <a:r>
              <a:rPr sz="2800" b="1" spc="5" dirty="0">
                <a:latin typeface="微软雅黑"/>
                <a:cs typeface="微软雅黑"/>
              </a:rPr>
              <a:t>在</a:t>
            </a:r>
            <a:r>
              <a:rPr sz="2800" b="1" spc="15" dirty="0">
                <a:latin typeface="微软雅黑"/>
                <a:cs typeface="微软雅黑"/>
              </a:rPr>
              <a:t>一</a:t>
            </a:r>
            <a:r>
              <a:rPr sz="2800" b="1" spc="5" dirty="0">
                <a:latin typeface="微软雅黑"/>
                <a:cs typeface="微软雅黑"/>
              </a:rPr>
              <a:t>维数 组中</a:t>
            </a:r>
            <a:r>
              <a:rPr sz="2800" b="1" spc="5" dirty="0">
                <a:solidFill>
                  <a:srgbClr val="CC0000"/>
                </a:solidFill>
                <a:latin typeface="微软雅黑"/>
                <a:cs typeface="微软雅黑"/>
              </a:rPr>
              <a:t>以同一顶点为起点的弧</a:t>
            </a:r>
            <a:r>
              <a:rPr sz="2800" b="1" spc="10" dirty="0">
                <a:solidFill>
                  <a:srgbClr val="CC0000"/>
                </a:solidFill>
                <a:latin typeface="微软雅黑"/>
                <a:cs typeface="微软雅黑"/>
              </a:rPr>
              <a:t>：</a:t>
            </a:r>
            <a:r>
              <a:rPr sz="2800" b="1" spc="15" dirty="0">
                <a:latin typeface="微软雅黑"/>
                <a:cs typeface="微软雅黑"/>
              </a:rPr>
              <a:t>用</a:t>
            </a:r>
            <a:r>
              <a:rPr sz="2800" b="1" dirty="0">
                <a:latin typeface="微软雅黑"/>
                <a:cs typeface="微软雅黑"/>
              </a:rPr>
              <a:t>线性</a:t>
            </a:r>
            <a:r>
              <a:rPr sz="2800" b="1" spc="15" dirty="0">
                <a:latin typeface="微软雅黑"/>
                <a:cs typeface="微软雅黑"/>
              </a:rPr>
              <a:t>链</a:t>
            </a:r>
            <a:r>
              <a:rPr sz="2800" b="1" dirty="0">
                <a:latin typeface="微软雅黑"/>
                <a:cs typeface="微软雅黑"/>
              </a:rPr>
              <a:t>表</a:t>
            </a:r>
            <a:r>
              <a:rPr sz="2800" b="1" spc="15" dirty="0">
                <a:latin typeface="微软雅黑"/>
                <a:cs typeface="微软雅黑"/>
              </a:rPr>
              <a:t>存</a:t>
            </a:r>
            <a:r>
              <a:rPr sz="2800" b="1" spc="-5" dirty="0">
                <a:latin typeface="微软雅黑"/>
                <a:cs typeface="微软雅黑"/>
              </a:rPr>
              <a:t>储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44167" y="4616958"/>
            <a:ext cx="114300" cy="654050"/>
          </a:xfrm>
          <a:custGeom>
            <a:avLst/>
            <a:gdLst/>
            <a:ahLst/>
            <a:cxnLst/>
            <a:rect l="l" t="t" r="r" b="b"/>
            <a:pathLst>
              <a:path w="114300" h="654050">
                <a:moveTo>
                  <a:pt x="38100" y="539496"/>
                </a:moveTo>
                <a:lnTo>
                  <a:pt x="0" y="539496"/>
                </a:lnTo>
                <a:lnTo>
                  <a:pt x="57150" y="653796"/>
                </a:lnTo>
                <a:lnTo>
                  <a:pt x="104775" y="558546"/>
                </a:lnTo>
                <a:lnTo>
                  <a:pt x="38100" y="558546"/>
                </a:lnTo>
                <a:lnTo>
                  <a:pt x="38100" y="539496"/>
                </a:lnTo>
                <a:close/>
              </a:path>
              <a:path w="114300" h="654050">
                <a:moveTo>
                  <a:pt x="76200" y="0"/>
                </a:moveTo>
                <a:lnTo>
                  <a:pt x="38100" y="0"/>
                </a:lnTo>
                <a:lnTo>
                  <a:pt x="38100" y="558546"/>
                </a:lnTo>
                <a:lnTo>
                  <a:pt x="76200" y="558546"/>
                </a:lnTo>
                <a:lnTo>
                  <a:pt x="76200" y="0"/>
                </a:lnTo>
                <a:close/>
              </a:path>
              <a:path w="114300" h="654050">
                <a:moveTo>
                  <a:pt x="114300" y="539496"/>
                </a:moveTo>
                <a:lnTo>
                  <a:pt x="76200" y="539496"/>
                </a:lnTo>
                <a:lnTo>
                  <a:pt x="76200" y="558546"/>
                </a:lnTo>
                <a:lnTo>
                  <a:pt x="104775" y="558546"/>
                </a:lnTo>
                <a:lnTo>
                  <a:pt x="114300" y="5394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13153" y="5484876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13153" y="4288535"/>
            <a:ext cx="749935" cy="114300"/>
          </a:xfrm>
          <a:custGeom>
            <a:avLst/>
            <a:gdLst/>
            <a:ahLst/>
            <a:cxnLst/>
            <a:rect l="l" t="t" r="r" b="b"/>
            <a:pathLst>
              <a:path w="749935" h="114300">
                <a:moveTo>
                  <a:pt x="635508" y="0"/>
                </a:moveTo>
                <a:lnTo>
                  <a:pt x="635508" y="114300"/>
                </a:lnTo>
                <a:lnTo>
                  <a:pt x="711708" y="76200"/>
                </a:lnTo>
                <a:lnTo>
                  <a:pt x="654558" y="76200"/>
                </a:lnTo>
                <a:lnTo>
                  <a:pt x="654558" y="38100"/>
                </a:lnTo>
                <a:lnTo>
                  <a:pt x="711708" y="38100"/>
                </a:lnTo>
                <a:lnTo>
                  <a:pt x="635508" y="0"/>
                </a:lnTo>
                <a:close/>
              </a:path>
              <a:path w="749935" h="114300">
                <a:moveTo>
                  <a:pt x="63550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5508" y="76200"/>
                </a:lnTo>
                <a:lnTo>
                  <a:pt x="635508" y="38100"/>
                </a:lnTo>
                <a:close/>
              </a:path>
              <a:path w="749935" h="114300">
                <a:moveTo>
                  <a:pt x="711708" y="38100"/>
                </a:moveTo>
                <a:lnTo>
                  <a:pt x="654558" y="38100"/>
                </a:lnTo>
                <a:lnTo>
                  <a:pt x="654558" y="76200"/>
                </a:lnTo>
                <a:lnTo>
                  <a:pt x="711708" y="76200"/>
                </a:lnTo>
                <a:lnTo>
                  <a:pt x="749808" y="57150"/>
                </a:lnTo>
                <a:lnTo>
                  <a:pt x="71170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6661" y="4459985"/>
            <a:ext cx="1080135" cy="1004569"/>
          </a:xfrm>
          <a:custGeom>
            <a:avLst/>
            <a:gdLst/>
            <a:ahLst/>
            <a:cxnLst/>
            <a:rect l="l" t="t" r="r" b="b"/>
            <a:pathLst>
              <a:path w="1080135" h="1004570">
                <a:moveTo>
                  <a:pt x="96783" y="63782"/>
                </a:moveTo>
                <a:lnTo>
                  <a:pt x="70832" y="91681"/>
                </a:lnTo>
                <a:lnTo>
                  <a:pt x="1053846" y="1004569"/>
                </a:lnTo>
                <a:lnTo>
                  <a:pt x="1079754" y="976629"/>
                </a:lnTo>
                <a:lnTo>
                  <a:pt x="96783" y="63782"/>
                </a:lnTo>
                <a:close/>
              </a:path>
              <a:path w="1080135" h="1004570">
                <a:moveTo>
                  <a:pt x="0" y="0"/>
                </a:moveTo>
                <a:lnTo>
                  <a:pt x="44831" y="119633"/>
                </a:lnTo>
                <a:lnTo>
                  <a:pt x="70832" y="91681"/>
                </a:lnTo>
                <a:lnTo>
                  <a:pt x="56896" y="78739"/>
                </a:lnTo>
                <a:lnTo>
                  <a:pt x="82804" y="50800"/>
                </a:lnTo>
                <a:lnTo>
                  <a:pt x="108860" y="50800"/>
                </a:lnTo>
                <a:lnTo>
                  <a:pt x="122682" y="35940"/>
                </a:lnTo>
                <a:lnTo>
                  <a:pt x="0" y="0"/>
                </a:lnTo>
                <a:close/>
              </a:path>
              <a:path w="1080135" h="1004570">
                <a:moveTo>
                  <a:pt x="82804" y="50800"/>
                </a:moveTo>
                <a:lnTo>
                  <a:pt x="56896" y="78739"/>
                </a:lnTo>
                <a:lnTo>
                  <a:pt x="70832" y="91681"/>
                </a:lnTo>
                <a:lnTo>
                  <a:pt x="96783" y="63782"/>
                </a:lnTo>
                <a:lnTo>
                  <a:pt x="82804" y="50800"/>
                </a:lnTo>
                <a:close/>
              </a:path>
              <a:path w="1080135" h="1004570">
                <a:moveTo>
                  <a:pt x="108860" y="50800"/>
                </a:moveTo>
                <a:lnTo>
                  <a:pt x="82804" y="50800"/>
                </a:lnTo>
                <a:lnTo>
                  <a:pt x="96783" y="63782"/>
                </a:lnTo>
                <a:lnTo>
                  <a:pt x="108860" y="508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2905" y="40835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38" y="4737"/>
                </a:lnTo>
                <a:lnTo>
                  <a:pt x="140085" y="18323"/>
                </a:lnTo>
                <a:lnTo>
                  <a:pt x="101124" y="39821"/>
                </a:lnTo>
                <a:lnTo>
                  <a:pt x="67179" y="68294"/>
                </a:lnTo>
                <a:lnTo>
                  <a:pt x="39172" y="102803"/>
                </a:lnTo>
                <a:lnTo>
                  <a:pt x="18024" y="142410"/>
                </a:lnTo>
                <a:lnTo>
                  <a:pt x="4659" y="186179"/>
                </a:lnTo>
                <a:lnTo>
                  <a:pt x="0" y="233171"/>
                </a:lnTo>
                <a:lnTo>
                  <a:pt x="4659" y="280164"/>
                </a:lnTo>
                <a:lnTo>
                  <a:pt x="18024" y="323933"/>
                </a:lnTo>
                <a:lnTo>
                  <a:pt x="39172" y="363540"/>
                </a:lnTo>
                <a:lnTo>
                  <a:pt x="67179" y="398049"/>
                </a:lnTo>
                <a:lnTo>
                  <a:pt x="101124" y="426522"/>
                </a:lnTo>
                <a:lnTo>
                  <a:pt x="140085" y="448020"/>
                </a:lnTo>
                <a:lnTo>
                  <a:pt x="183138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52905" y="40835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59" y="186179"/>
                </a:lnTo>
                <a:lnTo>
                  <a:pt x="18024" y="142410"/>
                </a:lnTo>
                <a:lnTo>
                  <a:pt x="39172" y="102803"/>
                </a:lnTo>
                <a:lnTo>
                  <a:pt x="67179" y="68294"/>
                </a:lnTo>
                <a:lnTo>
                  <a:pt x="101124" y="39821"/>
                </a:lnTo>
                <a:lnTo>
                  <a:pt x="140085" y="18323"/>
                </a:lnTo>
                <a:lnTo>
                  <a:pt x="183138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38" y="461606"/>
                </a:lnTo>
                <a:lnTo>
                  <a:pt x="140085" y="448020"/>
                </a:lnTo>
                <a:lnTo>
                  <a:pt x="101124" y="426522"/>
                </a:lnTo>
                <a:lnTo>
                  <a:pt x="67179" y="398049"/>
                </a:lnTo>
                <a:lnTo>
                  <a:pt x="39172" y="363540"/>
                </a:lnTo>
                <a:lnTo>
                  <a:pt x="18024" y="323933"/>
                </a:lnTo>
                <a:lnTo>
                  <a:pt x="4659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2105" y="40866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72105" y="40866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4014" y="3263646"/>
            <a:ext cx="2168525" cy="1252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75" dirty="0">
                <a:latin typeface="微软雅黑"/>
                <a:cs typeface="微软雅黑"/>
              </a:rPr>
              <a:t>G</a:t>
            </a:r>
            <a:r>
              <a:rPr sz="2800" b="1" spc="-465" dirty="0">
                <a:latin typeface="微软雅黑"/>
                <a:cs typeface="微软雅黑"/>
              </a:rPr>
              <a:t>2</a:t>
            </a:r>
            <a:r>
              <a:rPr sz="2800" b="1" spc="5" dirty="0">
                <a:latin typeface="微软雅黑"/>
                <a:cs typeface="微软雅黑"/>
              </a:rPr>
              <a:t>的邻接表：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微软雅黑"/>
              <a:cs typeface="微软雅黑"/>
            </a:endParaRPr>
          </a:p>
          <a:p>
            <a:pPr marL="588010">
              <a:lnSpc>
                <a:spcPct val="100000"/>
              </a:lnSpc>
              <a:tabLst>
                <a:tab pos="1807210" algn="l"/>
              </a:tabLst>
            </a:pPr>
            <a:r>
              <a:rPr sz="3600" b="1" spc="-502" baseline="1157" dirty="0">
                <a:latin typeface="Microsoft JhengHei"/>
                <a:cs typeface="Microsoft JhengHei"/>
              </a:rPr>
              <a:t>V1	</a:t>
            </a: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52905" y="53027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38" y="4737"/>
                </a:lnTo>
                <a:lnTo>
                  <a:pt x="140085" y="18323"/>
                </a:lnTo>
                <a:lnTo>
                  <a:pt x="101124" y="39821"/>
                </a:lnTo>
                <a:lnTo>
                  <a:pt x="67179" y="68294"/>
                </a:lnTo>
                <a:lnTo>
                  <a:pt x="39172" y="102803"/>
                </a:lnTo>
                <a:lnTo>
                  <a:pt x="18024" y="142410"/>
                </a:lnTo>
                <a:lnTo>
                  <a:pt x="4659" y="186179"/>
                </a:lnTo>
                <a:lnTo>
                  <a:pt x="0" y="233171"/>
                </a:lnTo>
                <a:lnTo>
                  <a:pt x="4659" y="280164"/>
                </a:lnTo>
                <a:lnTo>
                  <a:pt x="18024" y="323933"/>
                </a:lnTo>
                <a:lnTo>
                  <a:pt x="39172" y="363540"/>
                </a:lnTo>
                <a:lnTo>
                  <a:pt x="67179" y="398049"/>
                </a:lnTo>
                <a:lnTo>
                  <a:pt x="101124" y="426522"/>
                </a:lnTo>
                <a:lnTo>
                  <a:pt x="140085" y="448020"/>
                </a:lnTo>
                <a:lnTo>
                  <a:pt x="183138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2905" y="53027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59" y="186179"/>
                </a:lnTo>
                <a:lnTo>
                  <a:pt x="18024" y="142410"/>
                </a:lnTo>
                <a:lnTo>
                  <a:pt x="39172" y="102803"/>
                </a:lnTo>
                <a:lnTo>
                  <a:pt x="67179" y="68294"/>
                </a:lnTo>
                <a:lnTo>
                  <a:pt x="101124" y="39821"/>
                </a:lnTo>
                <a:lnTo>
                  <a:pt x="140085" y="18323"/>
                </a:lnTo>
                <a:lnTo>
                  <a:pt x="183138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38" y="461606"/>
                </a:lnTo>
                <a:lnTo>
                  <a:pt x="140085" y="448020"/>
                </a:lnTo>
                <a:lnTo>
                  <a:pt x="101124" y="426522"/>
                </a:lnTo>
                <a:lnTo>
                  <a:pt x="67179" y="398049"/>
                </a:lnTo>
                <a:lnTo>
                  <a:pt x="39172" y="363540"/>
                </a:lnTo>
                <a:lnTo>
                  <a:pt x="18024" y="323933"/>
                </a:lnTo>
                <a:lnTo>
                  <a:pt x="4659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49476" y="534080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72105" y="53027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2105" y="530275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68626" y="534080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3" name="object 43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383919"/>
            <a:ext cx="82403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indent="-19685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209550" algn="l"/>
              </a:tabLst>
            </a:pPr>
            <a:r>
              <a:rPr sz="2400" b="1" spc="10" dirty="0">
                <a:latin typeface="微软雅黑"/>
                <a:cs typeface="微软雅黑"/>
              </a:rPr>
              <a:t>例</a:t>
            </a:r>
            <a:r>
              <a:rPr sz="2400" b="1" spc="145" dirty="0">
                <a:latin typeface="微软雅黑"/>
                <a:cs typeface="微软雅黑"/>
              </a:rPr>
              <a:t>1</a:t>
            </a:r>
            <a:r>
              <a:rPr sz="2400" b="1" spc="70" dirty="0"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交通图（公路、铁路）</a:t>
            </a:r>
            <a:endParaRPr sz="2400">
              <a:latin typeface="微软雅黑"/>
              <a:cs typeface="微软雅黑"/>
            </a:endParaRPr>
          </a:p>
          <a:p>
            <a:pPr marL="875030" lvl="1" indent="-363220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875665" algn="l"/>
              </a:tabLst>
            </a:pPr>
            <a:r>
              <a:rPr sz="2400" b="1" spc="10" dirty="0">
                <a:latin typeface="微软雅黑"/>
                <a:cs typeface="微软雅黑"/>
              </a:rPr>
              <a:t>顶点：地点</a:t>
            </a:r>
            <a:endParaRPr sz="2400">
              <a:latin typeface="微软雅黑"/>
              <a:cs typeface="微软雅黑"/>
            </a:endParaRPr>
          </a:p>
          <a:p>
            <a:pPr marL="875030" lvl="1" indent="-363220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875665" algn="l"/>
              </a:tabLst>
            </a:pPr>
            <a:r>
              <a:rPr sz="2400" b="1" spc="10" dirty="0">
                <a:latin typeface="微软雅黑"/>
                <a:cs typeface="微软雅黑"/>
              </a:rPr>
              <a:t>边：连接地点的公路</a:t>
            </a:r>
            <a:endParaRPr sz="2400">
              <a:latin typeface="微软雅黑"/>
              <a:cs typeface="微软雅黑"/>
            </a:endParaRPr>
          </a:p>
          <a:p>
            <a:pPr marL="875030" lvl="1" indent="-363220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875665" algn="l"/>
              </a:tabLst>
            </a:pPr>
            <a:r>
              <a:rPr sz="2400" b="1" spc="10" dirty="0">
                <a:latin typeface="微软雅黑"/>
                <a:cs typeface="微软雅黑"/>
              </a:rPr>
              <a:t>交通图中的单行道双行道，分别用有向边、无向边表示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4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3016" y="497205"/>
            <a:ext cx="84264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引例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3016" y="3039300"/>
            <a:ext cx="4258310" cy="12700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08915" indent="-196850">
              <a:lnSpc>
                <a:spcPct val="100000"/>
              </a:lnSpc>
              <a:spcBef>
                <a:spcPts val="680"/>
              </a:spcBef>
              <a:buClr>
                <a:srgbClr val="003366"/>
              </a:buClr>
              <a:buFont typeface="Wingdings"/>
              <a:buChar char=""/>
              <a:tabLst>
                <a:tab pos="209550" algn="l"/>
              </a:tabLst>
            </a:pPr>
            <a:r>
              <a:rPr sz="2400" b="1" spc="10" dirty="0">
                <a:latin typeface="微软雅黑"/>
                <a:cs typeface="微软雅黑"/>
              </a:rPr>
              <a:t>例</a:t>
            </a:r>
            <a:r>
              <a:rPr sz="2400" b="1" spc="360" dirty="0">
                <a:latin typeface="微软雅黑"/>
                <a:cs typeface="微软雅黑"/>
              </a:rPr>
              <a:t>2</a:t>
            </a:r>
            <a:r>
              <a:rPr sz="2400" b="1" spc="1065" dirty="0">
                <a:latin typeface="微软雅黑"/>
                <a:cs typeface="微软雅黑"/>
              </a:rPr>
              <a:t> </a:t>
            </a:r>
            <a:r>
              <a:rPr sz="2400" b="1" spc="5" dirty="0">
                <a:latin typeface="微软雅黑"/>
                <a:cs typeface="微软雅黑"/>
              </a:rPr>
              <a:t>电路图</a:t>
            </a:r>
            <a:endParaRPr sz="2400">
              <a:latin typeface="微软雅黑"/>
              <a:cs typeface="微软雅黑"/>
            </a:endParaRPr>
          </a:p>
          <a:p>
            <a:pPr marL="875030" lvl="1" indent="-36322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"/>
              <a:tabLst>
                <a:tab pos="875665" algn="l"/>
              </a:tabLst>
            </a:pPr>
            <a:r>
              <a:rPr sz="2400" b="1" spc="10" dirty="0">
                <a:latin typeface="微软雅黑"/>
                <a:cs typeface="微软雅黑"/>
              </a:rPr>
              <a:t>顶点：元件</a:t>
            </a:r>
            <a:endParaRPr sz="2400">
              <a:latin typeface="微软雅黑"/>
              <a:cs typeface="微软雅黑"/>
            </a:endParaRPr>
          </a:p>
          <a:p>
            <a:pPr marL="875030" lvl="1" indent="-363220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875665" algn="l"/>
              </a:tabLst>
            </a:pPr>
            <a:r>
              <a:rPr sz="2400" b="1" spc="10" dirty="0">
                <a:latin typeface="微软雅黑"/>
                <a:cs typeface="微软雅黑"/>
              </a:rPr>
              <a:t>边：连接元件之间的线路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9328" y="3144520"/>
            <a:ext cx="3341370" cy="1270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6850" marR="976630" indent="-196850" algn="r">
              <a:lnSpc>
                <a:spcPct val="100000"/>
              </a:lnSpc>
              <a:spcBef>
                <a:spcPts val="675"/>
              </a:spcBef>
              <a:buClr>
                <a:srgbClr val="003366"/>
              </a:buClr>
              <a:buFont typeface="Wingdings"/>
              <a:buChar char=""/>
              <a:tabLst>
                <a:tab pos="196850" algn="l"/>
              </a:tabLst>
            </a:pPr>
            <a:r>
              <a:rPr sz="2400" b="1" spc="10" dirty="0">
                <a:latin typeface="微软雅黑"/>
                <a:cs typeface="微软雅黑"/>
              </a:rPr>
              <a:t>例</a:t>
            </a:r>
            <a:r>
              <a:rPr sz="2400" b="1" spc="145" dirty="0">
                <a:latin typeface="微软雅黑"/>
                <a:cs typeface="微软雅黑"/>
              </a:rPr>
              <a:t>3</a:t>
            </a:r>
            <a:r>
              <a:rPr sz="2400" b="1" spc="-20" dirty="0"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通讯线路图</a:t>
            </a:r>
            <a:endParaRPr sz="2400">
              <a:latin typeface="微软雅黑"/>
              <a:cs typeface="微软雅黑"/>
            </a:endParaRPr>
          </a:p>
          <a:p>
            <a:pPr marL="363220" marR="924560" lvl="1" indent="-363220" algn="r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"/>
              <a:tabLst>
                <a:tab pos="363220" algn="l"/>
              </a:tabLst>
            </a:pPr>
            <a:r>
              <a:rPr sz="2400" b="1" spc="10" dirty="0">
                <a:latin typeface="微软雅黑"/>
                <a:cs typeface="微软雅黑"/>
              </a:rPr>
              <a:t>顶点：地点</a:t>
            </a:r>
            <a:endParaRPr sz="2400">
              <a:latin typeface="微软雅黑"/>
              <a:cs typeface="微软雅黑"/>
            </a:endParaRPr>
          </a:p>
          <a:p>
            <a:pPr marL="875030" lvl="1" indent="-363220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875665" algn="l"/>
              </a:tabLst>
            </a:pPr>
            <a:r>
              <a:rPr sz="2400" b="1" spc="10" dirty="0">
                <a:latin typeface="微软雅黑"/>
                <a:cs typeface="微软雅黑"/>
              </a:rPr>
              <a:t>边：地点间的连线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168" y="4624832"/>
            <a:ext cx="48704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indent="-19685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209550" algn="l"/>
              </a:tabLst>
            </a:pPr>
            <a:r>
              <a:rPr sz="2400" b="1" spc="10" dirty="0">
                <a:latin typeface="微软雅黑"/>
                <a:cs typeface="微软雅黑"/>
              </a:rPr>
              <a:t>例</a:t>
            </a:r>
            <a:r>
              <a:rPr sz="2400" b="1" spc="145" dirty="0">
                <a:latin typeface="微软雅黑"/>
                <a:cs typeface="微软雅黑"/>
              </a:rPr>
              <a:t>4</a:t>
            </a:r>
            <a:r>
              <a:rPr sz="2400" b="1" spc="70" dirty="0"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各种流程图</a:t>
            </a:r>
            <a:endParaRPr sz="2400">
              <a:latin typeface="微软雅黑"/>
              <a:cs typeface="微软雅黑"/>
            </a:endParaRPr>
          </a:p>
          <a:p>
            <a:pPr marL="875030" lvl="1" indent="-363220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875665" algn="l"/>
              </a:tabLst>
            </a:pPr>
            <a:r>
              <a:rPr sz="2400" b="1" spc="10" dirty="0">
                <a:latin typeface="微软雅黑"/>
                <a:cs typeface="微软雅黑"/>
              </a:rPr>
              <a:t>如产品的生产流程图</a:t>
            </a:r>
            <a:endParaRPr sz="2400">
              <a:latin typeface="微软雅黑"/>
              <a:cs typeface="微软雅黑"/>
            </a:endParaRPr>
          </a:p>
          <a:p>
            <a:pPr marL="875030" lvl="1" indent="-363220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875665" algn="l"/>
              </a:tabLst>
            </a:pPr>
            <a:r>
              <a:rPr sz="2400" b="1" spc="10" dirty="0">
                <a:latin typeface="微软雅黑"/>
                <a:cs typeface="微软雅黑"/>
              </a:rPr>
              <a:t>顶点：工序</a:t>
            </a:r>
            <a:endParaRPr sz="2400">
              <a:latin typeface="微软雅黑"/>
              <a:cs typeface="微软雅黑"/>
            </a:endParaRPr>
          </a:p>
          <a:p>
            <a:pPr marL="875030" lvl="1" indent="-363220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875665" algn="l"/>
              </a:tabLst>
            </a:pPr>
            <a:r>
              <a:rPr sz="2400" b="1" spc="10" dirty="0">
                <a:latin typeface="微软雅黑"/>
                <a:cs typeface="微软雅黑"/>
              </a:rPr>
              <a:t>边：各道工序之间的顺序关系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3016" y="571881"/>
            <a:ext cx="4102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有向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图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的逆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邻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接表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表示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3016" y="1386662"/>
            <a:ext cx="7518400" cy="134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CC0000"/>
                </a:solidFill>
                <a:latin typeface="微软雅黑"/>
                <a:cs typeface="微软雅黑"/>
              </a:rPr>
              <a:t>顶点</a:t>
            </a:r>
            <a:r>
              <a:rPr sz="2800" b="1" spc="5" dirty="0">
                <a:solidFill>
                  <a:srgbClr val="CC0000"/>
                </a:solidFill>
                <a:latin typeface="微软雅黑"/>
                <a:cs typeface="微软雅黑"/>
              </a:rPr>
              <a:t>：</a:t>
            </a:r>
            <a:r>
              <a:rPr sz="2800" b="1" dirty="0">
                <a:latin typeface="微软雅黑"/>
                <a:cs typeface="微软雅黑"/>
              </a:rPr>
              <a:t>通常按编号顺序将顶点</a:t>
            </a:r>
            <a:r>
              <a:rPr sz="2800" b="1" spc="10" dirty="0">
                <a:latin typeface="微软雅黑"/>
                <a:cs typeface="微软雅黑"/>
              </a:rPr>
              <a:t>数</a:t>
            </a:r>
            <a:r>
              <a:rPr sz="2800" b="1" dirty="0">
                <a:latin typeface="微软雅黑"/>
                <a:cs typeface="微软雅黑"/>
              </a:rPr>
              <a:t>据存</a:t>
            </a:r>
            <a:r>
              <a:rPr sz="2800" b="1" spc="10" dirty="0">
                <a:latin typeface="微软雅黑"/>
                <a:cs typeface="微软雅黑"/>
              </a:rPr>
              <a:t>储</a:t>
            </a:r>
            <a:r>
              <a:rPr sz="2800" b="1" dirty="0">
                <a:latin typeface="微软雅黑"/>
                <a:cs typeface="微软雅黑"/>
              </a:rPr>
              <a:t>在</a:t>
            </a:r>
            <a:r>
              <a:rPr sz="2800" b="1" spc="10" dirty="0">
                <a:latin typeface="微软雅黑"/>
                <a:cs typeface="微软雅黑"/>
              </a:rPr>
              <a:t>一</a:t>
            </a:r>
            <a:r>
              <a:rPr sz="2800" b="1" dirty="0">
                <a:latin typeface="微软雅黑"/>
                <a:cs typeface="微软雅黑"/>
              </a:rPr>
              <a:t>维数 </a:t>
            </a:r>
            <a:r>
              <a:rPr sz="2800" b="1" spc="5" dirty="0">
                <a:latin typeface="微软雅黑"/>
                <a:cs typeface="微软雅黑"/>
              </a:rPr>
              <a:t>组中。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b="1" spc="5" dirty="0">
                <a:solidFill>
                  <a:srgbClr val="CC0000"/>
                </a:solidFill>
                <a:latin typeface="微软雅黑"/>
                <a:cs typeface="微软雅黑"/>
              </a:rPr>
              <a:t>以同一顶点为终点的弧</a:t>
            </a:r>
            <a:r>
              <a:rPr sz="2800" b="1" spc="10" dirty="0">
                <a:solidFill>
                  <a:srgbClr val="CC0000"/>
                </a:solidFill>
                <a:latin typeface="微软雅黑"/>
                <a:cs typeface="微软雅黑"/>
              </a:rPr>
              <a:t>：</a:t>
            </a:r>
            <a:r>
              <a:rPr sz="2800" b="1" spc="5" dirty="0">
                <a:latin typeface="微软雅黑"/>
                <a:cs typeface="微软雅黑"/>
              </a:rPr>
              <a:t>用线</a:t>
            </a:r>
            <a:r>
              <a:rPr sz="2800" b="1" spc="15" dirty="0">
                <a:latin typeface="微软雅黑"/>
                <a:cs typeface="微软雅黑"/>
              </a:rPr>
              <a:t>性</a:t>
            </a:r>
            <a:r>
              <a:rPr sz="2800" b="1" spc="5" dirty="0">
                <a:latin typeface="微软雅黑"/>
                <a:cs typeface="微软雅黑"/>
              </a:rPr>
              <a:t>链表</a:t>
            </a:r>
            <a:r>
              <a:rPr sz="2800" b="1" spc="15" dirty="0">
                <a:latin typeface="微软雅黑"/>
                <a:cs typeface="微软雅黑"/>
              </a:rPr>
              <a:t>存</a:t>
            </a:r>
            <a:r>
              <a:rPr sz="2800" b="1" spc="5" dirty="0">
                <a:latin typeface="微软雅黑"/>
                <a:cs typeface="微软雅黑"/>
              </a:rPr>
              <a:t>储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7755" y="4328921"/>
            <a:ext cx="114300" cy="654050"/>
          </a:xfrm>
          <a:custGeom>
            <a:avLst/>
            <a:gdLst/>
            <a:ahLst/>
            <a:cxnLst/>
            <a:rect l="l" t="t" r="r" b="b"/>
            <a:pathLst>
              <a:path w="114300" h="654050">
                <a:moveTo>
                  <a:pt x="38100" y="539496"/>
                </a:moveTo>
                <a:lnTo>
                  <a:pt x="0" y="539496"/>
                </a:lnTo>
                <a:lnTo>
                  <a:pt x="57150" y="653796"/>
                </a:lnTo>
                <a:lnTo>
                  <a:pt x="104775" y="558546"/>
                </a:lnTo>
                <a:lnTo>
                  <a:pt x="38100" y="558546"/>
                </a:lnTo>
                <a:lnTo>
                  <a:pt x="38100" y="539496"/>
                </a:lnTo>
                <a:close/>
              </a:path>
              <a:path w="114300" h="654050">
                <a:moveTo>
                  <a:pt x="76200" y="0"/>
                </a:moveTo>
                <a:lnTo>
                  <a:pt x="38100" y="0"/>
                </a:lnTo>
                <a:lnTo>
                  <a:pt x="38100" y="558546"/>
                </a:lnTo>
                <a:lnTo>
                  <a:pt x="76200" y="558546"/>
                </a:lnTo>
                <a:lnTo>
                  <a:pt x="76200" y="0"/>
                </a:lnTo>
                <a:close/>
              </a:path>
              <a:path w="114300" h="654050">
                <a:moveTo>
                  <a:pt x="114300" y="539496"/>
                </a:moveTo>
                <a:lnTo>
                  <a:pt x="76200" y="539496"/>
                </a:lnTo>
                <a:lnTo>
                  <a:pt x="76200" y="558546"/>
                </a:lnTo>
                <a:lnTo>
                  <a:pt x="104775" y="558546"/>
                </a:lnTo>
                <a:lnTo>
                  <a:pt x="114300" y="5394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8266" y="5196840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28266" y="3998976"/>
            <a:ext cx="749935" cy="114300"/>
          </a:xfrm>
          <a:custGeom>
            <a:avLst/>
            <a:gdLst/>
            <a:ahLst/>
            <a:cxnLst/>
            <a:rect l="l" t="t" r="r" b="b"/>
            <a:pathLst>
              <a:path w="749935" h="114300">
                <a:moveTo>
                  <a:pt x="635508" y="0"/>
                </a:moveTo>
                <a:lnTo>
                  <a:pt x="635508" y="114300"/>
                </a:lnTo>
                <a:lnTo>
                  <a:pt x="711708" y="76200"/>
                </a:lnTo>
                <a:lnTo>
                  <a:pt x="654558" y="76200"/>
                </a:lnTo>
                <a:lnTo>
                  <a:pt x="654558" y="38100"/>
                </a:lnTo>
                <a:lnTo>
                  <a:pt x="711708" y="38100"/>
                </a:lnTo>
                <a:lnTo>
                  <a:pt x="635508" y="0"/>
                </a:lnTo>
                <a:close/>
              </a:path>
              <a:path w="749935" h="114300">
                <a:moveTo>
                  <a:pt x="63550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5508" y="76200"/>
                </a:lnTo>
                <a:lnTo>
                  <a:pt x="635508" y="38100"/>
                </a:lnTo>
                <a:close/>
              </a:path>
              <a:path w="749935" h="114300">
                <a:moveTo>
                  <a:pt x="711708" y="38100"/>
                </a:moveTo>
                <a:lnTo>
                  <a:pt x="654558" y="38100"/>
                </a:lnTo>
                <a:lnTo>
                  <a:pt x="654558" y="76200"/>
                </a:lnTo>
                <a:lnTo>
                  <a:pt x="711708" y="76200"/>
                </a:lnTo>
                <a:lnTo>
                  <a:pt x="749808" y="57150"/>
                </a:lnTo>
                <a:lnTo>
                  <a:pt x="71170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1773" y="4170426"/>
            <a:ext cx="1080135" cy="1004569"/>
          </a:xfrm>
          <a:custGeom>
            <a:avLst/>
            <a:gdLst/>
            <a:ahLst/>
            <a:cxnLst/>
            <a:rect l="l" t="t" r="r" b="b"/>
            <a:pathLst>
              <a:path w="1080135" h="1004570">
                <a:moveTo>
                  <a:pt x="96783" y="63782"/>
                </a:moveTo>
                <a:lnTo>
                  <a:pt x="70832" y="91681"/>
                </a:lnTo>
                <a:lnTo>
                  <a:pt x="1053845" y="1004569"/>
                </a:lnTo>
                <a:lnTo>
                  <a:pt x="1079754" y="976629"/>
                </a:lnTo>
                <a:lnTo>
                  <a:pt x="96783" y="63782"/>
                </a:lnTo>
                <a:close/>
              </a:path>
              <a:path w="1080135" h="1004570">
                <a:moveTo>
                  <a:pt x="0" y="0"/>
                </a:moveTo>
                <a:lnTo>
                  <a:pt x="44830" y="119633"/>
                </a:lnTo>
                <a:lnTo>
                  <a:pt x="70832" y="91681"/>
                </a:lnTo>
                <a:lnTo>
                  <a:pt x="56895" y="78739"/>
                </a:lnTo>
                <a:lnTo>
                  <a:pt x="82803" y="50800"/>
                </a:lnTo>
                <a:lnTo>
                  <a:pt x="108860" y="50800"/>
                </a:lnTo>
                <a:lnTo>
                  <a:pt x="122681" y="35940"/>
                </a:lnTo>
                <a:lnTo>
                  <a:pt x="0" y="0"/>
                </a:lnTo>
                <a:close/>
              </a:path>
              <a:path w="1080135" h="1004570">
                <a:moveTo>
                  <a:pt x="82803" y="50800"/>
                </a:moveTo>
                <a:lnTo>
                  <a:pt x="56895" y="78739"/>
                </a:lnTo>
                <a:lnTo>
                  <a:pt x="70832" y="91681"/>
                </a:lnTo>
                <a:lnTo>
                  <a:pt x="96783" y="63782"/>
                </a:lnTo>
                <a:lnTo>
                  <a:pt x="82803" y="50800"/>
                </a:lnTo>
                <a:close/>
              </a:path>
              <a:path w="1080135" h="1004570">
                <a:moveTo>
                  <a:pt x="108860" y="50800"/>
                </a:moveTo>
                <a:lnTo>
                  <a:pt x="82803" y="50800"/>
                </a:lnTo>
                <a:lnTo>
                  <a:pt x="96783" y="63782"/>
                </a:lnTo>
                <a:lnTo>
                  <a:pt x="108860" y="508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8017" y="379552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8017" y="379552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7217" y="37985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7217" y="3798570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6155" y="3027375"/>
            <a:ext cx="2620010" cy="1199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G1</a:t>
            </a:r>
            <a:r>
              <a:rPr sz="2800" b="1" dirty="0">
                <a:latin typeface="微软雅黑"/>
                <a:cs typeface="微软雅黑"/>
              </a:rPr>
              <a:t>的逆邻接表：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微软雅黑"/>
              <a:cs typeface="微软雅黑"/>
            </a:endParaRPr>
          </a:p>
          <a:p>
            <a:pPr marL="889635">
              <a:lnSpc>
                <a:spcPct val="100000"/>
              </a:lnSpc>
              <a:tabLst>
                <a:tab pos="2109470" algn="l"/>
              </a:tabLst>
            </a:pPr>
            <a:r>
              <a:rPr sz="3600" b="1" spc="-509" baseline="1157" dirty="0">
                <a:latin typeface="Microsoft JhengHei"/>
                <a:cs typeface="Microsoft JhengHei"/>
              </a:rPr>
              <a:t>V1	</a:t>
            </a: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68017" y="501472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8017" y="501472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63648" y="5051805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7217" y="501472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7217" y="501472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83229" y="50518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81521" y="4076700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4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81521" y="5448300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4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1521" y="4991100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4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31460" y="3467480"/>
            <a:ext cx="541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5" dirty="0">
                <a:latin typeface="微软雅黑"/>
                <a:cs typeface="微软雅黑"/>
              </a:rPr>
              <a:t>下标</a:t>
            </a:r>
            <a:endParaRPr sz="2000">
              <a:latin typeface="微软雅黑"/>
              <a:cs typeface="微软雅黑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326379" y="3886200"/>
          <a:ext cx="927100" cy="183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624828" y="390144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2028" y="390144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64781" y="3868039"/>
            <a:ext cx="71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3600" baseline="1157" dirty="0">
                <a:solidFill>
                  <a:srgbClr val="003366"/>
                </a:solidFill>
                <a:latin typeface="Times New Roman"/>
                <a:cs typeface="Times New Roman"/>
              </a:rPr>
              <a:t>3	</a:t>
            </a: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24828" y="481584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82028" y="481584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64781" y="4782134"/>
            <a:ext cx="713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3600" baseline="1157" dirty="0">
                <a:solidFill>
                  <a:srgbClr val="003366"/>
                </a:solidFill>
                <a:latin typeface="Times New Roman"/>
                <a:cs typeface="Times New Roman"/>
              </a:rPr>
              <a:t>0	</a:t>
            </a: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24828" y="5338571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2028" y="5338571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64781" y="5304535"/>
            <a:ext cx="713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3600" baseline="1157" dirty="0">
                <a:solidFill>
                  <a:srgbClr val="003366"/>
                </a:solidFill>
                <a:latin typeface="Times New Roman"/>
                <a:cs typeface="Times New Roman"/>
              </a:rPr>
              <a:t>2	</a:t>
            </a: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29327" y="3832097"/>
            <a:ext cx="219710" cy="18834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92190" y="4523232"/>
            <a:ext cx="565785" cy="86995"/>
          </a:xfrm>
          <a:custGeom>
            <a:avLst/>
            <a:gdLst/>
            <a:ahLst/>
            <a:cxnLst/>
            <a:rect l="l" t="t" r="r" b="b"/>
            <a:pathLst>
              <a:path w="565784" h="86995">
                <a:moveTo>
                  <a:pt x="478536" y="0"/>
                </a:moveTo>
                <a:lnTo>
                  <a:pt x="478536" y="86868"/>
                </a:lnTo>
                <a:lnTo>
                  <a:pt x="536448" y="57912"/>
                </a:lnTo>
                <a:lnTo>
                  <a:pt x="493014" y="57912"/>
                </a:lnTo>
                <a:lnTo>
                  <a:pt x="493014" y="28956"/>
                </a:lnTo>
                <a:lnTo>
                  <a:pt x="536448" y="28956"/>
                </a:lnTo>
                <a:lnTo>
                  <a:pt x="478536" y="0"/>
                </a:lnTo>
                <a:close/>
              </a:path>
              <a:path w="565784" h="86995">
                <a:moveTo>
                  <a:pt x="4785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  <a:path w="565784" h="86995">
                <a:moveTo>
                  <a:pt x="536448" y="28956"/>
                </a:moveTo>
                <a:lnTo>
                  <a:pt x="493014" y="28956"/>
                </a:lnTo>
                <a:lnTo>
                  <a:pt x="493014" y="57912"/>
                </a:lnTo>
                <a:lnTo>
                  <a:pt x="536448" y="57912"/>
                </a:lnTo>
                <a:lnTo>
                  <a:pt x="565404" y="43434"/>
                </a:lnTo>
                <a:lnTo>
                  <a:pt x="536448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35495" y="4347971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2695" y="4347971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370331"/>
                </a:moveTo>
                <a:lnTo>
                  <a:pt x="457200" y="370331"/>
                </a:lnTo>
                <a:lnTo>
                  <a:pt x="4572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76084" y="4314190"/>
            <a:ext cx="712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335" algn="l"/>
              </a:tabLst>
            </a:pPr>
            <a:r>
              <a:rPr sz="3600" baseline="1157" dirty="0">
                <a:solidFill>
                  <a:srgbClr val="003366"/>
                </a:solidFill>
                <a:latin typeface="Times New Roman"/>
                <a:cs typeface="Times New Roman"/>
              </a:rPr>
              <a:t>0	</a:t>
            </a: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40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5791" y="996952"/>
            <a:ext cx="7705090" cy="3164840"/>
          </a:xfrm>
          <a:prstGeom prst="rect">
            <a:avLst/>
          </a:prstGeom>
        </p:spPr>
        <p:txBody>
          <a:bodyPr vert="horz" wrap="square" lIns="0" tIns="328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3600" b="1" spc="10" dirty="0">
                <a:solidFill>
                  <a:srgbClr val="C00000"/>
                </a:solidFill>
                <a:latin typeface="微软雅黑"/>
                <a:cs typeface="微软雅黑"/>
              </a:rPr>
              <a:t>算法思想</a:t>
            </a:r>
            <a:r>
              <a:rPr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908050" indent="-895985">
              <a:lnSpc>
                <a:spcPct val="100000"/>
              </a:lnSpc>
              <a:spcBef>
                <a:spcPts val="1925"/>
              </a:spcBef>
              <a:buSzPct val="96428"/>
              <a:buAutoNum type="arabicPlain"/>
              <a:tabLst>
                <a:tab pos="908685" algn="l"/>
              </a:tabLst>
            </a:pPr>
            <a:r>
              <a:rPr sz="2800" b="1" spc="15" dirty="0">
                <a:latin typeface="微软雅黑"/>
                <a:cs typeface="微软雅黑"/>
              </a:rPr>
              <a:t>输入总</a:t>
            </a:r>
            <a:r>
              <a:rPr sz="2800" b="1" spc="5" dirty="0">
                <a:latin typeface="微软雅黑"/>
                <a:cs typeface="微软雅黑"/>
              </a:rPr>
              <a:t>顶点</a:t>
            </a:r>
            <a:r>
              <a:rPr sz="2800" b="1" spc="15" dirty="0">
                <a:latin typeface="微软雅黑"/>
                <a:cs typeface="微软雅黑"/>
              </a:rPr>
              <a:t>数</a:t>
            </a:r>
            <a:r>
              <a:rPr sz="2800" b="1" spc="5" dirty="0">
                <a:latin typeface="微软雅黑"/>
                <a:cs typeface="微软雅黑"/>
              </a:rPr>
              <a:t>和总</a:t>
            </a:r>
            <a:r>
              <a:rPr sz="2800" b="1" spc="15" dirty="0">
                <a:latin typeface="微软雅黑"/>
                <a:cs typeface="微软雅黑"/>
              </a:rPr>
              <a:t>边</a:t>
            </a:r>
            <a:r>
              <a:rPr sz="2800" b="1" spc="5" dirty="0">
                <a:latin typeface="微软雅黑"/>
                <a:cs typeface="微软雅黑"/>
              </a:rPr>
              <a:t>数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355600" marR="5080" indent="-342900">
              <a:lnSpc>
                <a:spcPct val="100000"/>
              </a:lnSpc>
              <a:spcBef>
                <a:spcPts val="1275"/>
              </a:spcBef>
              <a:buSzPct val="96428"/>
              <a:buAutoNum type="arabicPlain"/>
              <a:tabLst>
                <a:tab pos="908685" algn="l"/>
              </a:tabLst>
            </a:pPr>
            <a:r>
              <a:rPr sz="2800" b="1" spc="15" dirty="0">
                <a:latin typeface="微软雅黑"/>
                <a:cs typeface="微软雅黑"/>
              </a:rPr>
              <a:t>依次输</a:t>
            </a:r>
            <a:r>
              <a:rPr sz="2800" b="1" spc="5" dirty="0">
                <a:latin typeface="微软雅黑"/>
                <a:cs typeface="微软雅黑"/>
              </a:rPr>
              <a:t>入点</a:t>
            </a:r>
            <a:r>
              <a:rPr sz="2800" b="1" spc="15" dirty="0">
                <a:latin typeface="微软雅黑"/>
                <a:cs typeface="微软雅黑"/>
              </a:rPr>
              <a:t>的</a:t>
            </a:r>
            <a:r>
              <a:rPr sz="2800" b="1" spc="5" dirty="0">
                <a:latin typeface="微软雅黑"/>
                <a:cs typeface="微软雅黑"/>
              </a:rPr>
              <a:t>信息</a:t>
            </a:r>
            <a:r>
              <a:rPr sz="2800" b="1" spc="15" dirty="0">
                <a:latin typeface="微软雅黑"/>
                <a:cs typeface="微软雅黑"/>
              </a:rPr>
              <a:t>存</a:t>
            </a:r>
            <a:r>
              <a:rPr sz="2800" b="1" spc="5" dirty="0">
                <a:latin typeface="微软雅黑"/>
                <a:cs typeface="微软雅黑"/>
              </a:rPr>
              <a:t>入</a:t>
            </a:r>
            <a:r>
              <a:rPr sz="2800" b="1" spc="15" dirty="0">
                <a:latin typeface="微软雅黑"/>
                <a:cs typeface="微软雅黑"/>
              </a:rPr>
              <a:t>顶</a:t>
            </a:r>
            <a:r>
              <a:rPr sz="2800" b="1" spc="5" dirty="0">
                <a:latin typeface="微软雅黑"/>
                <a:cs typeface="微软雅黑"/>
              </a:rPr>
              <a:t>点表</a:t>
            </a:r>
            <a:r>
              <a:rPr sz="2800" b="1" spc="15" dirty="0">
                <a:latin typeface="微软雅黑"/>
                <a:cs typeface="微软雅黑"/>
              </a:rPr>
              <a:t>中</a:t>
            </a:r>
            <a:r>
              <a:rPr sz="2800" b="1" spc="5" dirty="0">
                <a:latin typeface="微软雅黑"/>
                <a:cs typeface="微软雅黑"/>
              </a:rPr>
              <a:t>，使</a:t>
            </a:r>
            <a:r>
              <a:rPr sz="2800" b="1" spc="15" dirty="0">
                <a:latin typeface="微软雅黑"/>
                <a:cs typeface="微软雅黑"/>
              </a:rPr>
              <a:t>每</a:t>
            </a:r>
            <a:r>
              <a:rPr sz="2800" b="1" spc="5" dirty="0">
                <a:latin typeface="微软雅黑"/>
                <a:cs typeface="微软雅黑"/>
              </a:rPr>
              <a:t>个</a:t>
            </a:r>
            <a:r>
              <a:rPr sz="2800" b="1" spc="-5" dirty="0">
                <a:latin typeface="微软雅黑"/>
                <a:cs typeface="微软雅黑"/>
              </a:rPr>
              <a:t>表 </a:t>
            </a:r>
            <a:r>
              <a:rPr sz="2800" b="1" spc="15" dirty="0">
                <a:latin typeface="微软雅黑"/>
                <a:cs typeface="微软雅黑"/>
              </a:rPr>
              <a:t>头结点的指</a:t>
            </a:r>
            <a:r>
              <a:rPr sz="2800" b="1" dirty="0">
                <a:latin typeface="微软雅黑"/>
                <a:cs typeface="微软雅黑"/>
              </a:rPr>
              <a:t>针</a:t>
            </a:r>
            <a:r>
              <a:rPr sz="2800" b="1" spc="15" dirty="0">
                <a:latin typeface="微软雅黑"/>
                <a:cs typeface="微软雅黑"/>
              </a:rPr>
              <a:t>域</a:t>
            </a:r>
            <a:r>
              <a:rPr sz="2800" b="1" dirty="0">
                <a:latin typeface="微软雅黑"/>
                <a:cs typeface="微软雅黑"/>
              </a:rPr>
              <a:t>初始</a:t>
            </a:r>
            <a:r>
              <a:rPr sz="2800" b="1" spc="15" dirty="0">
                <a:latin typeface="微软雅黑"/>
                <a:cs typeface="微软雅黑"/>
              </a:rPr>
              <a:t>化</a:t>
            </a:r>
            <a:r>
              <a:rPr sz="2800" b="1" spc="30" dirty="0">
                <a:latin typeface="微软雅黑"/>
                <a:cs typeface="微软雅黑"/>
              </a:rPr>
              <a:t>为</a:t>
            </a:r>
            <a:r>
              <a:rPr sz="2800" b="1" spc="-495" dirty="0">
                <a:latin typeface="微软雅黑"/>
                <a:cs typeface="微软雅黑"/>
              </a:rPr>
              <a:t>NULL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908685" indent="-896619">
              <a:lnSpc>
                <a:spcPct val="100000"/>
              </a:lnSpc>
              <a:spcBef>
                <a:spcPts val="1270"/>
              </a:spcBef>
              <a:buSzPct val="96428"/>
              <a:buAutoNum type="arabicPlain"/>
              <a:tabLst>
                <a:tab pos="909319" algn="l"/>
              </a:tabLst>
            </a:pPr>
            <a:r>
              <a:rPr sz="2800" b="1" spc="15" dirty="0">
                <a:latin typeface="微软雅黑"/>
                <a:cs typeface="微软雅黑"/>
              </a:rPr>
              <a:t>创建邻</a:t>
            </a:r>
            <a:r>
              <a:rPr sz="2800" b="1" dirty="0">
                <a:latin typeface="微软雅黑"/>
                <a:cs typeface="微软雅黑"/>
              </a:rPr>
              <a:t>接表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3" y="0"/>
            <a:ext cx="6045835" cy="516890"/>
          </a:xfrm>
          <a:custGeom>
            <a:avLst/>
            <a:gdLst/>
            <a:ahLst/>
            <a:cxnLst/>
            <a:rect l="l" t="t" r="r" b="b"/>
            <a:pathLst>
              <a:path w="6045835" h="516890">
                <a:moveTo>
                  <a:pt x="0" y="516636"/>
                </a:moveTo>
                <a:lnTo>
                  <a:pt x="6045708" y="516636"/>
                </a:lnTo>
                <a:lnTo>
                  <a:pt x="604570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363" y="13843"/>
            <a:ext cx="533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20" dirty="0">
                <a:solidFill>
                  <a:srgbClr val="000000"/>
                </a:solidFill>
                <a:latin typeface="微软雅黑"/>
                <a:cs typeface="微软雅黑"/>
              </a:rPr>
              <a:t>采用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邻接表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表</a:t>
            </a: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示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法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创</a:t>
            </a: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建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无向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网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41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092" y="979297"/>
            <a:ext cx="5633085" cy="511937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800" b="1" spc="-5" dirty="0">
                <a:latin typeface="Times New Roman"/>
                <a:cs typeface="Times New Roman"/>
              </a:rPr>
              <a:t>Status </a:t>
            </a:r>
            <a:r>
              <a:rPr sz="2800" b="1" spc="-10" dirty="0">
                <a:latin typeface="Times New Roman"/>
                <a:cs typeface="Times New Roman"/>
              </a:rPr>
              <a:t>CreateUDG(ALGraph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&amp;G){</a:t>
            </a:r>
            <a:endParaRPr sz="2800">
              <a:latin typeface="Times New Roman"/>
              <a:cs typeface="Times New Roman"/>
            </a:endParaRPr>
          </a:p>
          <a:p>
            <a:pPr marL="519430" algn="ctr">
              <a:lnSpc>
                <a:spcPct val="100000"/>
              </a:lnSpc>
              <a:spcBef>
                <a:spcPts val="640"/>
              </a:spcBef>
            </a:pPr>
            <a:r>
              <a:rPr sz="2400" b="1" dirty="0">
                <a:latin typeface="Times New Roman"/>
                <a:cs typeface="Times New Roman"/>
              </a:rPr>
              <a:t>//</a:t>
            </a:r>
            <a:r>
              <a:rPr sz="2400" b="1" spc="5" dirty="0">
                <a:latin typeface="微软雅黑"/>
                <a:cs typeface="微软雅黑"/>
              </a:rPr>
              <a:t>采用邻接表表示法，创建无向</a:t>
            </a:r>
            <a:r>
              <a:rPr sz="2400" b="1" spc="10" dirty="0">
                <a:latin typeface="微软雅黑"/>
                <a:cs typeface="微软雅黑"/>
              </a:rPr>
              <a:t>图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547370">
              <a:lnSpc>
                <a:spcPct val="100000"/>
              </a:lnSpc>
              <a:spcBef>
                <a:spcPts val="325"/>
              </a:spcBef>
            </a:pPr>
            <a:r>
              <a:rPr sz="2800" b="1" spc="-5" dirty="0">
                <a:latin typeface="Times New Roman"/>
                <a:cs typeface="Times New Roman"/>
              </a:rPr>
              <a:t>cin&gt;&gt;G.vexnum&gt;&gt;G.arcnum;</a:t>
            </a:r>
            <a:endParaRPr sz="2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40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输入总顶点数，总边数</a:t>
            </a:r>
            <a:endParaRPr sz="2400">
              <a:latin typeface="微软雅黑"/>
              <a:cs typeface="微软雅黑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sz="2800" b="1" dirty="0">
                <a:latin typeface="Times New Roman"/>
                <a:cs typeface="Times New Roman"/>
              </a:rPr>
              <a:t>for(i </a:t>
            </a:r>
            <a:r>
              <a:rPr sz="2800" b="1" spc="-5" dirty="0">
                <a:latin typeface="Times New Roman"/>
                <a:cs typeface="Times New Roman"/>
              </a:rPr>
              <a:t>= 0; i&lt;G.vexnum;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++i){</a:t>
            </a:r>
            <a:endParaRPr sz="2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40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输入各点，构造表头结点表</a:t>
            </a:r>
            <a:endParaRPr sz="2400">
              <a:latin typeface="微软雅黑"/>
              <a:cs typeface="微软雅黑"/>
            </a:endParaRPr>
          </a:p>
          <a:p>
            <a:pPr marL="634365">
              <a:lnSpc>
                <a:spcPct val="100000"/>
              </a:lnSpc>
              <a:spcBef>
                <a:spcPts val="320"/>
              </a:spcBef>
            </a:pPr>
            <a:r>
              <a:rPr sz="2800" b="1" spc="-5" dirty="0">
                <a:latin typeface="Times New Roman"/>
                <a:cs typeface="Times New Roman"/>
              </a:rPr>
              <a:t>cin&gt;&gt;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G.vertices[i].data;</a:t>
            </a:r>
            <a:endParaRPr sz="2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40"/>
              </a:spcBef>
            </a:pPr>
            <a:r>
              <a:rPr sz="2400" b="1" dirty="0">
                <a:latin typeface="Times New Roman"/>
                <a:cs typeface="Times New Roman"/>
              </a:rPr>
              <a:t>//</a:t>
            </a:r>
            <a:r>
              <a:rPr sz="2400" b="1" spc="5" dirty="0">
                <a:latin typeface="微软雅黑"/>
                <a:cs typeface="微软雅黑"/>
              </a:rPr>
              <a:t>输入顶点值</a:t>
            </a:r>
            <a:endParaRPr sz="2400">
              <a:latin typeface="微软雅黑"/>
              <a:cs typeface="微软雅黑"/>
            </a:endParaRPr>
          </a:p>
          <a:p>
            <a:pPr marL="634365">
              <a:lnSpc>
                <a:spcPct val="100000"/>
              </a:lnSpc>
              <a:spcBef>
                <a:spcPts val="325"/>
              </a:spcBef>
            </a:pPr>
            <a:r>
              <a:rPr sz="2800" b="1" spc="-5" dirty="0">
                <a:latin typeface="Times New Roman"/>
                <a:cs typeface="Times New Roman"/>
              </a:rPr>
              <a:t>G.vertices[i].firstarc=NULL;</a:t>
            </a:r>
            <a:endParaRPr sz="2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40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初始化表头结点的指针域</a:t>
            </a:r>
            <a:r>
              <a:rPr sz="2400" b="1" spc="15" dirty="0">
                <a:latin typeface="微软雅黑"/>
                <a:cs typeface="微软雅黑"/>
              </a:rPr>
              <a:t>为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LL</a:t>
            </a:r>
            <a:endParaRPr sz="2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320"/>
              </a:spcBef>
            </a:pPr>
            <a:r>
              <a:rPr sz="2800" b="1" dirty="0">
                <a:latin typeface="Times New Roman"/>
                <a:cs typeface="Times New Roman"/>
              </a:rPr>
              <a:t>}//for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" y="0"/>
            <a:ext cx="3775075" cy="579120"/>
          </a:xfrm>
          <a:custGeom>
            <a:avLst/>
            <a:gdLst/>
            <a:ahLst/>
            <a:cxnLst/>
            <a:rect l="l" t="t" r="r" b="b"/>
            <a:pathLst>
              <a:path w="3775075" h="579120">
                <a:moveTo>
                  <a:pt x="0" y="579120"/>
                </a:moveTo>
                <a:lnTo>
                  <a:pt x="3774948" y="579120"/>
                </a:lnTo>
                <a:lnTo>
                  <a:pt x="3774948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616" y="0"/>
            <a:ext cx="33928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20" dirty="0">
                <a:solidFill>
                  <a:srgbClr val="000000"/>
                </a:solidFill>
                <a:latin typeface="微软雅黑"/>
                <a:cs typeface="微软雅黑"/>
              </a:rPr>
              <a:t>【</a:t>
            </a:r>
            <a:r>
              <a:rPr sz="4400" u="none" spc="15" dirty="0">
                <a:solidFill>
                  <a:srgbClr val="000000"/>
                </a:solidFill>
                <a:latin typeface="微软雅黑"/>
                <a:cs typeface="微软雅黑"/>
              </a:rPr>
              <a:t>算</a:t>
            </a:r>
            <a:r>
              <a:rPr sz="4400" u="none" dirty="0">
                <a:solidFill>
                  <a:srgbClr val="000000"/>
                </a:solidFill>
                <a:latin typeface="微软雅黑"/>
                <a:cs typeface="微软雅黑"/>
              </a:rPr>
              <a:t>法</a:t>
            </a:r>
            <a:r>
              <a:rPr sz="4400" u="none" spc="15" dirty="0">
                <a:solidFill>
                  <a:srgbClr val="000000"/>
                </a:solidFill>
                <a:latin typeface="微软雅黑"/>
                <a:cs typeface="微软雅黑"/>
              </a:rPr>
              <a:t>描</a:t>
            </a:r>
            <a:r>
              <a:rPr sz="4400" u="none" spc="25" dirty="0">
                <a:solidFill>
                  <a:srgbClr val="000000"/>
                </a:solidFill>
                <a:latin typeface="微软雅黑"/>
                <a:cs typeface="微软雅黑"/>
              </a:rPr>
              <a:t>述</a:t>
            </a:r>
            <a:r>
              <a:rPr sz="4400" u="none" dirty="0">
                <a:solidFill>
                  <a:srgbClr val="000000"/>
                </a:solidFill>
                <a:latin typeface="微软雅黑"/>
                <a:cs typeface="微软雅黑"/>
              </a:rPr>
              <a:t>】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42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828" y="620268"/>
            <a:ext cx="8991600" cy="6224270"/>
          </a:xfrm>
          <a:custGeom>
            <a:avLst/>
            <a:gdLst/>
            <a:ahLst/>
            <a:cxnLst/>
            <a:rect l="l" t="t" r="r" b="b"/>
            <a:pathLst>
              <a:path w="8991600" h="6224270">
                <a:moveTo>
                  <a:pt x="0" y="6224016"/>
                </a:moveTo>
                <a:lnTo>
                  <a:pt x="8991600" y="6224016"/>
                </a:lnTo>
                <a:lnTo>
                  <a:pt x="8991600" y="0"/>
                </a:lnTo>
                <a:lnTo>
                  <a:pt x="0" y="0"/>
                </a:lnTo>
                <a:lnTo>
                  <a:pt x="0" y="6224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568" y="575052"/>
            <a:ext cx="3850640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3400">
              <a:lnSpc>
                <a:spcPct val="120000"/>
              </a:lnSpc>
              <a:spcBef>
                <a:spcPts val="95"/>
              </a:spcBef>
            </a:pPr>
            <a:r>
              <a:rPr sz="2400" b="1" spc="-5" dirty="0">
                <a:latin typeface="Times New Roman"/>
                <a:cs typeface="Times New Roman"/>
              </a:rPr>
              <a:t>for(k </a:t>
            </a:r>
            <a:r>
              <a:rPr sz="2400" b="1" dirty="0">
                <a:latin typeface="Times New Roman"/>
                <a:cs typeface="Times New Roman"/>
              </a:rPr>
              <a:t>= 0;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k&lt;G.arcnum;++k){  </a:t>
            </a:r>
            <a:r>
              <a:rPr sz="2400" b="1" dirty="0">
                <a:latin typeface="Times New Roman"/>
                <a:cs typeface="Times New Roman"/>
              </a:rPr>
              <a:t>cin&gt;&gt;v1&gt;&gt;v2;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9203" y="575052"/>
            <a:ext cx="4174490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输入各边，构造邻接表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/>
                <a:cs typeface="Times New Roman"/>
              </a:rPr>
              <a:t>//</a:t>
            </a:r>
            <a:r>
              <a:rPr sz="2400" b="1" spc="5" dirty="0">
                <a:latin typeface="微软雅黑"/>
                <a:cs typeface="微软雅黑"/>
              </a:rPr>
              <a:t>输入一条边依附的两个顶点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968" y="1521333"/>
            <a:ext cx="572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1795" algn="l"/>
              </a:tabLst>
            </a:pPr>
            <a:r>
              <a:rPr sz="2400" b="1" dirty="0">
                <a:latin typeface="Times New Roman"/>
                <a:cs typeface="Times New Roman"/>
              </a:rPr>
              <a:t>i =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LocateVex(G,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v1);	j = </a:t>
            </a:r>
            <a:r>
              <a:rPr sz="2400" b="1" spc="-20" dirty="0">
                <a:latin typeface="Times New Roman"/>
                <a:cs typeface="Times New Roman"/>
              </a:rPr>
              <a:t>LocateVex(G,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v2);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968" y="1892042"/>
            <a:ext cx="236918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>
              <a:lnSpc>
                <a:spcPct val="120000"/>
              </a:lnSpc>
              <a:spcBef>
                <a:spcPts val="95"/>
              </a:spcBef>
            </a:pPr>
            <a:r>
              <a:rPr sz="2400" b="1" spc="-5" dirty="0">
                <a:latin typeface="Times New Roman"/>
                <a:cs typeface="Times New Roman"/>
              </a:rPr>
              <a:t>p1=new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ArcNode;  </a:t>
            </a:r>
            <a:r>
              <a:rPr sz="2400" b="1" dirty="0">
                <a:latin typeface="Times New Roman"/>
                <a:cs typeface="Times New Roman"/>
              </a:rPr>
              <a:t>p1-&gt;adjvex=j;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3620" y="1892042"/>
            <a:ext cx="3569335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670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生成一个新的边结点</a:t>
            </a:r>
            <a:r>
              <a:rPr sz="2400" b="1" dirty="0">
                <a:latin typeface="Times New Roman"/>
                <a:cs typeface="Times New Roman"/>
              </a:rPr>
              <a:t>*</a:t>
            </a:r>
            <a:r>
              <a:rPr sz="2400" b="1" spc="-5" dirty="0">
                <a:latin typeface="Times New Roman"/>
                <a:cs typeface="Times New Roman"/>
              </a:rPr>
              <a:t>p1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/>
                <a:cs typeface="Times New Roman"/>
              </a:rPr>
              <a:t>//</a:t>
            </a:r>
            <a:r>
              <a:rPr sz="2400" b="1" spc="5" dirty="0">
                <a:latin typeface="微软雅黑"/>
                <a:cs typeface="微软雅黑"/>
              </a:rPr>
              <a:t>邻接点序号</a:t>
            </a:r>
            <a:r>
              <a:rPr sz="2400" b="1" spc="10" dirty="0">
                <a:latin typeface="微软雅黑"/>
                <a:cs typeface="微软雅黑"/>
              </a:rPr>
              <a:t>为</a:t>
            </a:r>
            <a:r>
              <a:rPr sz="2400" b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568" y="2769869"/>
            <a:ext cx="8806180" cy="3971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77724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/>
                <a:cs typeface="Times New Roman"/>
              </a:rPr>
              <a:t>p1-&gt;nextarc=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G.vertices[i].firstarc;</a:t>
            </a:r>
            <a:endParaRPr sz="2400">
              <a:latin typeface="Times New Roman"/>
              <a:cs typeface="Times New Roman"/>
            </a:endParaRPr>
          </a:p>
          <a:p>
            <a:pPr marL="469900" marR="5080" indent="76200">
              <a:lnSpc>
                <a:spcPct val="120000"/>
              </a:lnSpc>
              <a:tabLst>
                <a:tab pos="3924300" algn="l"/>
              </a:tabLst>
            </a:pPr>
            <a:r>
              <a:rPr sz="2400" b="1" dirty="0">
                <a:latin typeface="Times New Roman"/>
                <a:cs typeface="Times New Roman"/>
              </a:rPr>
              <a:t>G.ve</a:t>
            </a:r>
            <a:r>
              <a:rPr sz="2400" b="1" spc="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s[</a:t>
            </a:r>
            <a:r>
              <a:rPr sz="2400" b="1" dirty="0">
                <a:latin typeface="Times New Roman"/>
                <a:cs typeface="Times New Roman"/>
              </a:rPr>
              <a:t>i].fi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st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p1;</a:t>
            </a:r>
            <a:r>
              <a:rPr sz="2400" b="1" dirty="0">
                <a:latin typeface="Times New Roman"/>
                <a:cs typeface="Times New Roman"/>
              </a:rPr>
              <a:t>	/</a:t>
            </a:r>
            <a:r>
              <a:rPr sz="2400" b="1" spc="25" dirty="0">
                <a:latin typeface="Times New Roman"/>
                <a:cs typeface="Times New Roman"/>
              </a:rPr>
              <a:t>/</a:t>
            </a:r>
            <a:r>
              <a:rPr sz="2400" b="1" spc="10" dirty="0">
                <a:latin typeface="微软雅黑"/>
                <a:cs typeface="微软雅黑"/>
              </a:rPr>
              <a:t>将新结点</a:t>
            </a:r>
            <a:r>
              <a:rPr sz="2400" b="1" dirty="0">
                <a:latin typeface="Times New Roman"/>
                <a:cs typeface="Times New Roman"/>
              </a:rPr>
              <a:t>*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1</a:t>
            </a:r>
            <a:r>
              <a:rPr sz="2400" b="1" spc="10" dirty="0">
                <a:latin typeface="微软雅黑"/>
                <a:cs typeface="微软雅黑"/>
              </a:rPr>
              <a:t>插入顶点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微软雅黑"/>
                <a:cs typeface="微软雅黑"/>
              </a:rPr>
              <a:t>的边表头部  </a:t>
            </a:r>
            <a:r>
              <a:rPr sz="2400" b="1" spc="-5" dirty="0">
                <a:latin typeface="Times New Roman"/>
                <a:cs typeface="Times New Roman"/>
              </a:rPr>
              <a:t>p2=new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ArcNode;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生成另一个对称的新的边结</a:t>
            </a:r>
            <a:r>
              <a:rPr sz="2400" b="1" spc="15" dirty="0">
                <a:latin typeface="微软雅黑"/>
                <a:cs typeface="微软雅黑"/>
              </a:rPr>
              <a:t>点</a:t>
            </a:r>
            <a:r>
              <a:rPr sz="2400" b="1" spc="-5" dirty="0">
                <a:latin typeface="Times New Roman"/>
                <a:cs typeface="Times New Roman"/>
              </a:rPr>
              <a:t>*p2</a:t>
            </a:r>
            <a:endParaRPr sz="2400">
              <a:latin typeface="Times New Roman"/>
              <a:cs typeface="Times New Roman"/>
            </a:endParaRPr>
          </a:p>
          <a:p>
            <a:pPr marL="777240" marR="2118995">
              <a:lnSpc>
                <a:spcPct val="120000"/>
              </a:lnSpc>
              <a:tabLst>
                <a:tab pos="45847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-5" dirty="0">
                <a:latin typeface="Times New Roman"/>
                <a:cs typeface="Times New Roman"/>
              </a:rPr>
              <a:t>2</a:t>
            </a:r>
            <a:r>
              <a:rPr sz="2400" b="1" dirty="0">
                <a:latin typeface="Times New Roman"/>
                <a:cs typeface="Times New Roman"/>
              </a:rPr>
              <a:t>-&gt;adjvex=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;	</a:t>
            </a: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邻接点序号为</a:t>
            </a:r>
            <a:r>
              <a:rPr sz="2400" b="1" dirty="0">
                <a:latin typeface="Times New Roman"/>
                <a:cs typeface="Times New Roman"/>
              </a:rPr>
              <a:t>i  </a:t>
            </a:r>
            <a:r>
              <a:rPr sz="2400" b="1" spc="-5" dirty="0">
                <a:latin typeface="Times New Roman"/>
                <a:cs typeface="Times New Roman"/>
              </a:rPr>
              <a:t>p2-&gt;nextarc=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G.vertices[j].firstarc;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/>
                <a:cs typeface="Times New Roman"/>
              </a:rPr>
              <a:t>G.vertices[j].firstarc=p2;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//</a:t>
            </a:r>
            <a:r>
              <a:rPr sz="2400" b="1" spc="5" dirty="0">
                <a:latin typeface="微软雅黑"/>
                <a:cs typeface="微软雅黑"/>
              </a:rPr>
              <a:t>将新结点</a:t>
            </a:r>
            <a:r>
              <a:rPr sz="2400" b="1" spc="-5" dirty="0">
                <a:latin typeface="Times New Roman"/>
                <a:cs typeface="Times New Roman"/>
              </a:rPr>
              <a:t>*p2</a:t>
            </a:r>
            <a:r>
              <a:rPr sz="2400" b="1" spc="5" dirty="0">
                <a:latin typeface="微软雅黑"/>
                <a:cs typeface="微软雅黑"/>
              </a:rPr>
              <a:t>插入顶点</a:t>
            </a:r>
            <a:r>
              <a:rPr sz="2400" b="1" dirty="0">
                <a:latin typeface="Times New Roman"/>
                <a:cs typeface="Times New Roman"/>
              </a:rPr>
              <a:t>vj</a:t>
            </a:r>
            <a:r>
              <a:rPr sz="2400" b="1" spc="5" dirty="0">
                <a:latin typeface="微软雅黑"/>
                <a:cs typeface="微软雅黑"/>
              </a:rPr>
              <a:t>的边表头部</a:t>
            </a:r>
            <a:endParaRPr sz="2400">
              <a:latin typeface="微软雅黑"/>
              <a:cs typeface="微软雅黑"/>
            </a:endParaRPr>
          </a:p>
          <a:p>
            <a:pPr marL="317500">
              <a:lnSpc>
                <a:spcPct val="100000"/>
              </a:lnSpc>
              <a:spcBef>
                <a:spcPts val="540"/>
              </a:spcBef>
            </a:pPr>
            <a:r>
              <a:rPr sz="2400" b="1" dirty="0">
                <a:latin typeface="Times New Roman"/>
                <a:cs typeface="Times New Roman"/>
              </a:rPr>
              <a:t>}//for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Times New Roman"/>
                <a:cs typeface="Times New Roman"/>
              </a:rPr>
              <a:t>return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OK;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}//CreateUDG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" y="0"/>
            <a:ext cx="3775075" cy="579120"/>
          </a:xfrm>
          <a:custGeom>
            <a:avLst/>
            <a:gdLst/>
            <a:ahLst/>
            <a:cxnLst/>
            <a:rect l="l" t="t" r="r" b="b"/>
            <a:pathLst>
              <a:path w="3775075" h="579120">
                <a:moveTo>
                  <a:pt x="0" y="579120"/>
                </a:moveTo>
                <a:lnTo>
                  <a:pt x="3774948" y="579120"/>
                </a:lnTo>
                <a:lnTo>
                  <a:pt x="3774948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616" y="0"/>
            <a:ext cx="33928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20" dirty="0">
                <a:solidFill>
                  <a:srgbClr val="000000"/>
                </a:solidFill>
                <a:latin typeface="微软雅黑"/>
                <a:cs typeface="微软雅黑"/>
              </a:rPr>
              <a:t>【</a:t>
            </a:r>
            <a:r>
              <a:rPr sz="4400" u="none" spc="15" dirty="0">
                <a:solidFill>
                  <a:srgbClr val="000000"/>
                </a:solidFill>
                <a:latin typeface="微软雅黑"/>
                <a:cs typeface="微软雅黑"/>
              </a:rPr>
              <a:t>算</a:t>
            </a:r>
            <a:r>
              <a:rPr sz="4400" u="none" dirty="0">
                <a:solidFill>
                  <a:srgbClr val="000000"/>
                </a:solidFill>
                <a:latin typeface="微软雅黑"/>
                <a:cs typeface="微软雅黑"/>
              </a:rPr>
              <a:t>法</a:t>
            </a:r>
            <a:r>
              <a:rPr sz="4400" u="none" spc="15" dirty="0">
                <a:solidFill>
                  <a:srgbClr val="000000"/>
                </a:solidFill>
                <a:latin typeface="微软雅黑"/>
                <a:cs typeface="微软雅黑"/>
              </a:rPr>
              <a:t>描</a:t>
            </a:r>
            <a:r>
              <a:rPr sz="4400" u="none" spc="25" dirty="0">
                <a:solidFill>
                  <a:srgbClr val="000000"/>
                </a:solidFill>
                <a:latin typeface="微软雅黑"/>
                <a:cs typeface="微软雅黑"/>
              </a:rPr>
              <a:t>述</a:t>
            </a:r>
            <a:r>
              <a:rPr sz="4400" u="none" dirty="0">
                <a:solidFill>
                  <a:srgbClr val="000000"/>
                </a:solidFill>
                <a:latin typeface="微软雅黑"/>
                <a:cs typeface="微软雅黑"/>
              </a:rPr>
              <a:t>】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8566" y="2375103"/>
            <a:ext cx="7558405" cy="188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优点：</a:t>
            </a:r>
            <a:r>
              <a:rPr sz="2800" b="1" spc="10" dirty="0">
                <a:latin typeface="微软雅黑"/>
                <a:cs typeface="微软雅黑"/>
              </a:rPr>
              <a:t>空间</a:t>
            </a:r>
            <a:r>
              <a:rPr sz="2800" b="1" dirty="0">
                <a:latin typeface="微软雅黑"/>
                <a:cs typeface="微软雅黑"/>
              </a:rPr>
              <a:t>效</a:t>
            </a:r>
            <a:r>
              <a:rPr sz="2800" b="1" spc="10" dirty="0">
                <a:latin typeface="微软雅黑"/>
                <a:cs typeface="微软雅黑"/>
              </a:rPr>
              <a:t>率</a:t>
            </a:r>
            <a:r>
              <a:rPr sz="2800" b="1" dirty="0">
                <a:latin typeface="微软雅黑"/>
                <a:cs typeface="微软雅黑"/>
              </a:rPr>
              <a:t>高，</a:t>
            </a:r>
            <a:r>
              <a:rPr sz="2800" b="1" spc="10" dirty="0">
                <a:latin typeface="微软雅黑"/>
                <a:cs typeface="微软雅黑"/>
              </a:rPr>
              <a:t>容</a:t>
            </a:r>
            <a:r>
              <a:rPr sz="2800" b="1" dirty="0">
                <a:latin typeface="微软雅黑"/>
                <a:cs typeface="微软雅黑"/>
              </a:rPr>
              <a:t>易</a:t>
            </a:r>
            <a:r>
              <a:rPr sz="2800" b="1" spc="10" dirty="0">
                <a:latin typeface="微软雅黑"/>
                <a:cs typeface="微软雅黑"/>
              </a:rPr>
              <a:t>寻</a:t>
            </a:r>
            <a:r>
              <a:rPr sz="2800" b="1" dirty="0">
                <a:latin typeface="微软雅黑"/>
                <a:cs typeface="微软雅黑"/>
              </a:rPr>
              <a:t>找顶</a:t>
            </a:r>
            <a:r>
              <a:rPr sz="2800" b="1" spc="10" dirty="0">
                <a:latin typeface="微软雅黑"/>
                <a:cs typeface="微软雅黑"/>
              </a:rPr>
              <a:t>点</a:t>
            </a:r>
            <a:r>
              <a:rPr sz="2800" b="1" dirty="0">
                <a:latin typeface="微软雅黑"/>
                <a:cs typeface="微软雅黑"/>
              </a:rPr>
              <a:t>的邻</a:t>
            </a:r>
            <a:r>
              <a:rPr sz="2800" b="1" spc="10" dirty="0">
                <a:latin typeface="微软雅黑"/>
                <a:cs typeface="微软雅黑"/>
              </a:rPr>
              <a:t>接</a:t>
            </a:r>
            <a:r>
              <a:rPr sz="2800" b="1" dirty="0">
                <a:latin typeface="微软雅黑"/>
                <a:cs typeface="微软雅黑"/>
              </a:rPr>
              <a:t>点</a:t>
            </a:r>
            <a:r>
              <a:rPr sz="2800" b="1" spc="-5" dirty="0"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650">
              <a:latin typeface="微软雅黑"/>
              <a:cs typeface="微软雅黑"/>
            </a:endParaRPr>
          </a:p>
          <a:p>
            <a:pPr marL="41275" marR="5080">
              <a:lnSpc>
                <a:spcPts val="3210"/>
              </a:lnSpc>
            </a:pP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缺点：</a:t>
            </a:r>
            <a:r>
              <a:rPr sz="2800" b="1" spc="15" dirty="0">
                <a:latin typeface="微软雅黑"/>
                <a:cs typeface="微软雅黑"/>
              </a:rPr>
              <a:t>判断</a:t>
            </a:r>
            <a:r>
              <a:rPr sz="2800" b="1" dirty="0">
                <a:latin typeface="微软雅黑"/>
                <a:cs typeface="微软雅黑"/>
              </a:rPr>
              <a:t>两</a:t>
            </a:r>
            <a:r>
              <a:rPr sz="2800" b="1" spc="15" dirty="0">
                <a:latin typeface="微软雅黑"/>
                <a:cs typeface="微软雅黑"/>
              </a:rPr>
              <a:t>顶</a:t>
            </a:r>
            <a:r>
              <a:rPr sz="2800" b="1" dirty="0">
                <a:latin typeface="微软雅黑"/>
                <a:cs typeface="微软雅黑"/>
              </a:rPr>
              <a:t>点间</a:t>
            </a:r>
            <a:r>
              <a:rPr sz="2800" b="1" spc="15" dirty="0">
                <a:latin typeface="微软雅黑"/>
                <a:cs typeface="微软雅黑"/>
              </a:rPr>
              <a:t>是</a:t>
            </a:r>
            <a:r>
              <a:rPr sz="2800" b="1" dirty="0">
                <a:latin typeface="微软雅黑"/>
                <a:cs typeface="微软雅黑"/>
              </a:rPr>
              <a:t>否</a:t>
            </a:r>
            <a:r>
              <a:rPr sz="2800" b="1" spc="15" dirty="0">
                <a:latin typeface="微软雅黑"/>
                <a:cs typeface="微软雅黑"/>
              </a:rPr>
              <a:t>有</a:t>
            </a:r>
            <a:r>
              <a:rPr sz="2800" b="1" dirty="0">
                <a:latin typeface="微软雅黑"/>
                <a:cs typeface="微软雅黑"/>
              </a:rPr>
              <a:t>边或</a:t>
            </a:r>
            <a:r>
              <a:rPr sz="2800" b="1" spc="15" dirty="0">
                <a:latin typeface="微软雅黑"/>
                <a:cs typeface="微软雅黑"/>
              </a:rPr>
              <a:t>弧</a:t>
            </a:r>
            <a:r>
              <a:rPr sz="2800" b="1" dirty="0">
                <a:latin typeface="微软雅黑"/>
                <a:cs typeface="微软雅黑"/>
              </a:rPr>
              <a:t>，需</a:t>
            </a:r>
            <a:r>
              <a:rPr sz="2800" b="1" spc="15" dirty="0">
                <a:latin typeface="微软雅黑"/>
                <a:cs typeface="微软雅黑"/>
              </a:rPr>
              <a:t>搜</a:t>
            </a:r>
            <a:r>
              <a:rPr sz="2800" b="1" dirty="0">
                <a:latin typeface="微软雅黑"/>
                <a:cs typeface="微软雅黑"/>
              </a:rPr>
              <a:t>索</a:t>
            </a:r>
            <a:r>
              <a:rPr sz="2800" b="1" spc="15" dirty="0">
                <a:latin typeface="微软雅黑"/>
                <a:cs typeface="微软雅黑"/>
              </a:rPr>
              <a:t>两</a:t>
            </a:r>
            <a:r>
              <a:rPr sz="2800" b="1" spc="-5" dirty="0">
                <a:latin typeface="微软雅黑"/>
                <a:cs typeface="微软雅黑"/>
              </a:rPr>
              <a:t>结 </a:t>
            </a:r>
            <a:r>
              <a:rPr sz="2800" b="1" spc="15" dirty="0">
                <a:latin typeface="微软雅黑"/>
                <a:cs typeface="微软雅黑"/>
              </a:rPr>
              <a:t>点对应的单</a:t>
            </a:r>
            <a:r>
              <a:rPr sz="2800" b="1" dirty="0">
                <a:latin typeface="微软雅黑"/>
                <a:cs typeface="微软雅黑"/>
              </a:rPr>
              <a:t>链</a:t>
            </a:r>
            <a:r>
              <a:rPr sz="2800" b="1" spc="15" dirty="0">
                <a:latin typeface="微软雅黑"/>
                <a:cs typeface="微软雅黑"/>
              </a:rPr>
              <a:t>表</a:t>
            </a:r>
            <a:r>
              <a:rPr sz="2800" b="1" dirty="0">
                <a:latin typeface="微软雅黑"/>
                <a:cs typeface="微软雅黑"/>
              </a:rPr>
              <a:t>，没</a:t>
            </a:r>
            <a:r>
              <a:rPr sz="2800" b="1" spc="15" dirty="0">
                <a:latin typeface="微软雅黑"/>
                <a:cs typeface="微软雅黑"/>
              </a:rPr>
              <a:t>有</a:t>
            </a:r>
            <a:r>
              <a:rPr sz="2800" b="1" dirty="0">
                <a:latin typeface="微软雅黑"/>
                <a:cs typeface="微软雅黑"/>
              </a:rPr>
              <a:t>邻</a:t>
            </a:r>
            <a:r>
              <a:rPr sz="2800" b="1" spc="15" dirty="0">
                <a:latin typeface="微软雅黑"/>
                <a:cs typeface="微软雅黑"/>
              </a:rPr>
              <a:t>接</a:t>
            </a:r>
            <a:r>
              <a:rPr sz="2800" b="1" dirty="0">
                <a:latin typeface="微软雅黑"/>
                <a:cs typeface="微软雅黑"/>
              </a:rPr>
              <a:t>矩阵</a:t>
            </a:r>
            <a:r>
              <a:rPr sz="2800" b="1" spc="15" dirty="0">
                <a:latin typeface="微软雅黑"/>
                <a:cs typeface="微软雅黑"/>
              </a:rPr>
              <a:t>方</a:t>
            </a:r>
            <a:r>
              <a:rPr sz="2800" b="1" dirty="0">
                <a:latin typeface="微软雅黑"/>
                <a:cs typeface="微软雅黑"/>
              </a:rPr>
              <a:t>便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3" y="0"/>
            <a:ext cx="6403975" cy="516890"/>
          </a:xfrm>
          <a:custGeom>
            <a:avLst/>
            <a:gdLst/>
            <a:ahLst/>
            <a:cxnLst/>
            <a:rect l="l" t="t" r="r" b="b"/>
            <a:pathLst>
              <a:path w="6403975" h="516890">
                <a:moveTo>
                  <a:pt x="0" y="516636"/>
                </a:moveTo>
                <a:lnTo>
                  <a:pt x="6403848" y="516636"/>
                </a:lnTo>
                <a:lnTo>
                  <a:pt x="640384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363" y="13843"/>
            <a:ext cx="3700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20" dirty="0">
                <a:solidFill>
                  <a:srgbClr val="000000"/>
                </a:solidFill>
                <a:latin typeface="微软雅黑"/>
                <a:cs typeface="微软雅黑"/>
              </a:rPr>
              <a:t>邻接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表表示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法</a:t>
            </a: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的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特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点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6332626"/>
            <a:ext cx="18091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0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 </a:t>
            </a:r>
            <a:r>
              <a:rPr sz="1600" dirty="0">
                <a:solidFill>
                  <a:srgbClr val="CC0000"/>
                </a:solidFill>
                <a:latin typeface="Verdana"/>
                <a:cs typeface="Verdana"/>
              </a:rPr>
              <a:t>44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45880" y="6281928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9143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81928"/>
            <a:ext cx="7536180" cy="0"/>
          </a:xfrm>
          <a:custGeom>
            <a:avLst/>
            <a:gdLst/>
            <a:ahLst/>
            <a:cxnLst/>
            <a:rect l="l" t="t" r="r" b="b"/>
            <a:pathLst>
              <a:path w="7536180">
                <a:moveTo>
                  <a:pt x="0" y="0"/>
                </a:moveTo>
                <a:lnTo>
                  <a:pt x="7536180" y="0"/>
                </a:lnTo>
              </a:path>
            </a:pathLst>
          </a:custGeom>
          <a:ln w="9143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" y="569213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3" y="240779"/>
            <a:ext cx="2253234" cy="284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891" y="0"/>
            <a:ext cx="2096097" cy="497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97" y="299084"/>
            <a:ext cx="73380" cy="112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035" y="295275"/>
            <a:ext cx="73380" cy="112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116" y="166115"/>
            <a:ext cx="86753" cy="2396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1329" y="0"/>
            <a:ext cx="1380832" cy="509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008" y="108712"/>
            <a:ext cx="158750" cy="368300"/>
          </a:xfrm>
          <a:custGeom>
            <a:avLst/>
            <a:gdLst/>
            <a:ahLst/>
            <a:cxnLst/>
            <a:rect l="l" t="t" r="r" b="b"/>
            <a:pathLst>
              <a:path w="158750" h="368300">
                <a:moveTo>
                  <a:pt x="97167" y="0"/>
                </a:moveTo>
                <a:lnTo>
                  <a:pt x="134295" y="15198"/>
                </a:lnTo>
                <a:lnTo>
                  <a:pt x="154828" y="57372"/>
                </a:lnTo>
                <a:lnTo>
                  <a:pt x="158343" y="96520"/>
                </a:lnTo>
                <a:lnTo>
                  <a:pt x="158148" y="104259"/>
                </a:lnTo>
                <a:lnTo>
                  <a:pt x="152350" y="160909"/>
                </a:lnTo>
                <a:lnTo>
                  <a:pt x="143751" y="222631"/>
                </a:lnTo>
                <a:lnTo>
                  <a:pt x="139770" y="251779"/>
                </a:lnTo>
                <a:lnTo>
                  <a:pt x="136875" y="276177"/>
                </a:lnTo>
                <a:lnTo>
                  <a:pt x="135069" y="295836"/>
                </a:lnTo>
                <a:lnTo>
                  <a:pt x="134353" y="310769"/>
                </a:lnTo>
                <a:lnTo>
                  <a:pt x="134467" y="322671"/>
                </a:lnTo>
                <a:lnTo>
                  <a:pt x="135134" y="335121"/>
                </a:lnTo>
                <a:lnTo>
                  <a:pt x="136353" y="348095"/>
                </a:lnTo>
                <a:lnTo>
                  <a:pt x="138125" y="361569"/>
                </a:lnTo>
                <a:lnTo>
                  <a:pt x="127040" y="361398"/>
                </a:lnTo>
                <a:lnTo>
                  <a:pt x="91873" y="341201"/>
                </a:lnTo>
                <a:lnTo>
                  <a:pt x="91033" y="320802"/>
                </a:lnTo>
                <a:lnTo>
                  <a:pt x="85971" y="331731"/>
                </a:lnTo>
                <a:lnTo>
                  <a:pt x="56391" y="365363"/>
                </a:lnTo>
                <a:lnTo>
                  <a:pt x="44132" y="368300"/>
                </a:lnTo>
                <a:lnTo>
                  <a:pt x="34893" y="366391"/>
                </a:lnTo>
                <a:lnTo>
                  <a:pt x="6574" y="324685"/>
                </a:lnTo>
                <a:lnTo>
                  <a:pt x="0" y="265303"/>
                </a:lnTo>
                <a:lnTo>
                  <a:pt x="1309" y="240085"/>
                </a:lnTo>
                <a:lnTo>
                  <a:pt x="9615" y="198937"/>
                </a:lnTo>
                <a:lnTo>
                  <a:pt x="37431" y="160162"/>
                </a:lnTo>
                <a:lnTo>
                  <a:pt x="83090" y="146085"/>
                </a:lnTo>
                <a:lnTo>
                  <a:pt x="95073" y="142970"/>
                </a:lnTo>
                <a:lnTo>
                  <a:pt x="114851" y="110134"/>
                </a:lnTo>
                <a:lnTo>
                  <a:pt x="115163" y="103632"/>
                </a:lnTo>
                <a:lnTo>
                  <a:pt x="114875" y="96012"/>
                </a:lnTo>
                <a:lnTo>
                  <a:pt x="92468" y="67691"/>
                </a:lnTo>
                <a:lnTo>
                  <a:pt x="81884" y="70100"/>
                </a:lnTo>
                <a:lnTo>
                  <a:pt x="73506" y="77533"/>
                </a:lnTo>
                <a:lnTo>
                  <a:pt x="67335" y="90015"/>
                </a:lnTo>
                <a:lnTo>
                  <a:pt x="63373" y="107569"/>
                </a:lnTo>
                <a:lnTo>
                  <a:pt x="52533" y="105398"/>
                </a:lnTo>
                <a:lnTo>
                  <a:pt x="41694" y="103251"/>
                </a:lnTo>
                <a:lnTo>
                  <a:pt x="30854" y="101103"/>
                </a:lnTo>
                <a:lnTo>
                  <a:pt x="20015" y="98933"/>
                </a:lnTo>
                <a:lnTo>
                  <a:pt x="24946" y="76076"/>
                </a:lnTo>
                <a:lnTo>
                  <a:pt x="38972" y="39032"/>
                </a:lnTo>
                <a:lnTo>
                  <a:pt x="70137" y="6016"/>
                </a:lnTo>
                <a:lnTo>
                  <a:pt x="83032" y="1406"/>
                </a:lnTo>
                <a:lnTo>
                  <a:pt x="97167" y="0"/>
                </a:lnTo>
              </a:path>
            </a:pathLst>
          </a:custGeom>
          <a:ln w="12192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46" y="104902"/>
            <a:ext cx="158750" cy="368300"/>
          </a:xfrm>
          <a:custGeom>
            <a:avLst/>
            <a:gdLst/>
            <a:ahLst/>
            <a:cxnLst/>
            <a:rect l="l" t="t" r="r" b="b"/>
            <a:pathLst>
              <a:path w="158750" h="368300">
                <a:moveTo>
                  <a:pt x="97180" y="0"/>
                </a:moveTo>
                <a:lnTo>
                  <a:pt x="134295" y="15198"/>
                </a:lnTo>
                <a:lnTo>
                  <a:pt x="154830" y="57372"/>
                </a:lnTo>
                <a:lnTo>
                  <a:pt x="158356" y="96519"/>
                </a:lnTo>
                <a:lnTo>
                  <a:pt x="158154" y="104259"/>
                </a:lnTo>
                <a:lnTo>
                  <a:pt x="152350" y="160908"/>
                </a:lnTo>
                <a:lnTo>
                  <a:pt x="143751" y="222630"/>
                </a:lnTo>
                <a:lnTo>
                  <a:pt x="139770" y="251779"/>
                </a:lnTo>
                <a:lnTo>
                  <a:pt x="136875" y="276177"/>
                </a:lnTo>
                <a:lnTo>
                  <a:pt x="135069" y="295836"/>
                </a:lnTo>
                <a:lnTo>
                  <a:pt x="134353" y="310768"/>
                </a:lnTo>
                <a:lnTo>
                  <a:pt x="134472" y="322671"/>
                </a:lnTo>
                <a:lnTo>
                  <a:pt x="135139" y="335121"/>
                </a:lnTo>
                <a:lnTo>
                  <a:pt x="136355" y="348095"/>
                </a:lnTo>
                <a:lnTo>
                  <a:pt x="138125" y="361568"/>
                </a:lnTo>
                <a:lnTo>
                  <a:pt x="127040" y="361398"/>
                </a:lnTo>
                <a:lnTo>
                  <a:pt x="115957" y="361251"/>
                </a:lnTo>
                <a:lnTo>
                  <a:pt x="104874" y="361104"/>
                </a:lnTo>
                <a:lnTo>
                  <a:pt x="93789" y="360933"/>
                </a:lnTo>
                <a:lnTo>
                  <a:pt x="92696" y="351145"/>
                </a:lnTo>
                <a:lnTo>
                  <a:pt x="91873" y="341201"/>
                </a:lnTo>
                <a:lnTo>
                  <a:pt x="91319" y="331090"/>
                </a:lnTo>
                <a:lnTo>
                  <a:pt x="91033" y="320801"/>
                </a:lnTo>
                <a:lnTo>
                  <a:pt x="85971" y="331731"/>
                </a:lnTo>
                <a:lnTo>
                  <a:pt x="56397" y="365363"/>
                </a:lnTo>
                <a:lnTo>
                  <a:pt x="44132" y="368299"/>
                </a:lnTo>
                <a:lnTo>
                  <a:pt x="34895" y="366391"/>
                </a:lnTo>
                <a:lnTo>
                  <a:pt x="6574" y="324685"/>
                </a:lnTo>
                <a:lnTo>
                  <a:pt x="0" y="265302"/>
                </a:lnTo>
                <a:lnTo>
                  <a:pt x="1309" y="240085"/>
                </a:lnTo>
                <a:lnTo>
                  <a:pt x="9615" y="198937"/>
                </a:lnTo>
                <a:lnTo>
                  <a:pt x="37431" y="160162"/>
                </a:lnTo>
                <a:lnTo>
                  <a:pt x="83095" y="146085"/>
                </a:lnTo>
                <a:lnTo>
                  <a:pt x="95080" y="142970"/>
                </a:lnTo>
                <a:lnTo>
                  <a:pt x="114851" y="110134"/>
                </a:lnTo>
                <a:lnTo>
                  <a:pt x="115163" y="103631"/>
                </a:lnTo>
                <a:lnTo>
                  <a:pt x="114875" y="96011"/>
                </a:lnTo>
                <a:lnTo>
                  <a:pt x="92468" y="67690"/>
                </a:lnTo>
                <a:lnTo>
                  <a:pt x="81886" y="70100"/>
                </a:lnTo>
                <a:lnTo>
                  <a:pt x="73510" y="77533"/>
                </a:lnTo>
                <a:lnTo>
                  <a:pt x="67340" y="90015"/>
                </a:lnTo>
                <a:lnTo>
                  <a:pt x="63372" y="107568"/>
                </a:lnTo>
                <a:lnTo>
                  <a:pt x="52533" y="105398"/>
                </a:lnTo>
                <a:lnTo>
                  <a:pt x="41694" y="103250"/>
                </a:lnTo>
                <a:lnTo>
                  <a:pt x="30854" y="101103"/>
                </a:lnTo>
                <a:lnTo>
                  <a:pt x="20015" y="98932"/>
                </a:lnTo>
                <a:lnTo>
                  <a:pt x="31265" y="56102"/>
                </a:lnTo>
                <a:lnTo>
                  <a:pt x="58482" y="13841"/>
                </a:lnTo>
                <a:lnTo>
                  <a:pt x="83038" y="1406"/>
                </a:lnTo>
                <a:lnTo>
                  <a:pt x="97180" y="0"/>
                </a:lnTo>
              </a:path>
            </a:pathLst>
          </a:custGeom>
          <a:ln w="12192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603" y="0"/>
            <a:ext cx="105410" cy="476250"/>
          </a:xfrm>
          <a:custGeom>
            <a:avLst/>
            <a:gdLst/>
            <a:ahLst/>
            <a:cxnLst/>
            <a:rect l="l" t="t" r="r" b="b"/>
            <a:pathLst>
              <a:path w="105409" h="476250">
                <a:moveTo>
                  <a:pt x="90364" y="0"/>
                </a:moveTo>
                <a:lnTo>
                  <a:pt x="87699" y="22765"/>
                </a:lnTo>
                <a:lnTo>
                  <a:pt x="84099" y="53530"/>
                </a:lnTo>
                <a:lnTo>
                  <a:pt x="80498" y="84296"/>
                </a:lnTo>
                <a:lnTo>
                  <a:pt x="76898" y="115062"/>
                </a:lnTo>
                <a:lnTo>
                  <a:pt x="83925" y="115157"/>
                </a:lnTo>
                <a:lnTo>
                  <a:pt x="90951" y="115252"/>
                </a:lnTo>
                <a:lnTo>
                  <a:pt x="97976" y="115348"/>
                </a:lnTo>
                <a:lnTo>
                  <a:pt x="105003" y="115443"/>
                </a:lnTo>
                <a:lnTo>
                  <a:pt x="103052" y="133140"/>
                </a:lnTo>
                <a:lnTo>
                  <a:pt x="101104" y="150812"/>
                </a:lnTo>
                <a:lnTo>
                  <a:pt x="99156" y="168485"/>
                </a:lnTo>
                <a:lnTo>
                  <a:pt x="97205" y="186182"/>
                </a:lnTo>
                <a:lnTo>
                  <a:pt x="90071" y="186087"/>
                </a:lnTo>
                <a:lnTo>
                  <a:pt x="82937" y="185991"/>
                </a:lnTo>
                <a:lnTo>
                  <a:pt x="75803" y="185896"/>
                </a:lnTo>
                <a:lnTo>
                  <a:pt x="68668" y="185801"/>
                </a:lnTo>
                <a:lnTo>
                  <a:pt x="64285" y="222587"/>
                </a:lnTo>
                <a:lnTo>
                  <a:pt x="59899" y="259397"/>
                </a:lnTo>
                <a:lnTo>
                  <a:pt x="55513" y="296208"/>
                </a:lnTo>
                <a:lnTo>
                  <a:pt x="51130" y="332994"/>
                </a:lnTo>
                <a:lnTo>
                  <a:pt x="46783" y="373856"/>
                </a:lnTo>
                <a:lnTo>
                  <a:pt x="46355" y="387096"/>
                </a:lnTo>
                <a:lnTo>
                  <a:pt x="47472" y="392938"/>
                </a:lnTo>
                <a:lnTo>
                  <a:pt x="49809" y="396875"/>
                </a:lnTo>
                <a:lnTo>
                  <a:pt x="52158" y="400685"/>
                </a:lnTo>
                <a:lnTo>
                  <a:pt x="56261" y="402717"/>
                </a:lnTo>
                <a:lnTo>
                  <a:pt x="62115" y="402717"/>
                </a:lnTo>
                <a:lnTo>
                  <a:pt x="63969" y="402844"/>
                </a:lnTo>
                <a:lnTo>
                  <a:pt x="69113" y="402082"/>
                </a:lnTo>
                <a:lnTo>
                  <a:pt x="77508" y="400685"/>
                </a:lnTo>
                <a:lnTo>
                  <a:pt x="75422" y="418326"/>
                </a:lnTo>
                <a:lnTo>
                  <a:pt x="73337" y="435991"/>
                </a:lnTo>
                <a:lnTo>
                  <a:pt x="71255" y="453656"/>
                </a:lnTo>
                <a:lnTo>
                  <a:pt x="69176" y="471297"/>
                </a:lnTo>
                <a:lnTo>
                  <a:pt x="61252" y="474345"/>
                </a:lnTo>
                <a:lnTo>
                  <a:pt x="53289" y="475742"/>
                </a:lnTo>
                <a:lnTo>
                  <a:pt x="45288" y="475742"/>
                </a:lnTo>
                <a:lnTo>
                  <a:pt x="10782" y="456565"/>
                </a:lnTo>
                <a:lnTo>
                  <a:pt x="489" y="418810"/>
                </a:lnTo>
                <a:lnTo>
                  <a:pt x="0" y="401955"/>
                </a:lnTo>
                <a:lnTo>
                  <a:pt x="528" y="391049"/>
                </a:lnTo>
                <a:lnTo>
                  <a:pt x="7086" y="326898"/>
                </a:lnTo>
                <a:lnTo>
                  <a:pt x="15432" y="256032"/>
                </a:lnTo>
                <a:lnTo>
                  <a:pt x="23787" y="185166"/>
                </a:lnTo>
                <a:lnTo>
                  <a:pt x="16205" y="185039"/>
                </a:lnTo>
                <a:lnTo>
                  <a:pt x="8623" y="184912"/>
                </a:lnTo>
                <a:lnTo>
                  <a:pt x="1041" y="184912"/>
                </a:lnTo>
                <a:lnTo>
                  <a:pt x="3089" y="167215"/>
                </a:lnTo>
                <a:lnTo>
                  <a:pt x="5135" y="149542"/>
                </a:lnTo>
                <a:lnTo>
                  <a:pt x="7179" y="131870"/>
                </a:lnTo>
                <a:lnTo>
                  <a:pt x="9220" y="114173"/>
                </a:lnTo>
                <a:lnTo>
                  <a:pt x="16891" y="114300"/>
                </a:lnTo>
                <a:lnTo>
                  <a:pt x="24561" y="114427"/>
                </a:lnTo>
                <a:lnTo>
                  <a:pt x="32232" y="114427"/>
                </a:lnTo>
                <a:lnTo>
                  <a:pt x="33815" y="100330"/>
                </a:lnTo>
                <a:lnTo>
                  <a:pt x="35402" y="86233"/>
                </a:lnTo>
                <a:lnTo>
                  <a:pt x="36992" y="72136"/>
                </a:lnTo>
                <a:lnTo>
                  <a:pt x="38582" y="58039"/>
                </a:lnTo>
                <a:lnTo>
                  <a:pt x="51757" y="41559"/>
                </a:lnTo>
                <a:lnTo>
                  <a:pt x="64936" y="25066"/>
                </a:lnTo>
                <a:lnTo>
                  <a:pt x="78117" y="8551"/>
                </a:lnTo>
                <a:lnTo>
                  <a:pt x="84928" y="0"/>
                </a:lnTo>
              </a:path>
            </a:pathLst>
          </a:custGeom>
          <a:ln w="12192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880" y="0"/>
            <a:ext cx="194945" cy="471170"/>
          </a:xfrm>
          <a:custGeom>
            <a:avLst/>
            <a:gdLst/>
            <a:ahLst/>
            <a:cxnLst/>
            <a:rect l="l" t="t" r="r" b="b"/>
            <a:pathLst>
              <a:path w="194945" h="471170">
                <a:moveTo>
                  <a:pt x="194371" y="0"/>
                </a:moveTo>
                <a:lnTo>
                  <a:pt x="185721" y="74701"/>
                </a:lnTo>
                <a:lnTo>
                  <a:pt x="180087" y="123355"/>
                </a:lnTo>
                <a:lnTo>
                  <a:pt x="174455" y="172009"/>
                </a:lnTo>
                <a:lnTo>
                  <a:pt x="168822" y="220662"/>
                </a:lnTo>
                <a:lnTo>
                  <a:pt x="163190" y="269316"/>
                </a:lnTo>
                <a:lnTo>
                  <a:pt x="157559" y="317970"/>
                </a:lnTo>
                <a:lnTo>
                  <a:pt x="151927" y="366623"/>
                </a:lnTo>
                <a:lnTo>
                  <a:pt x="146296" y="415277"/>
                </a:lnTo>
                <a:lnTo>
                  <a:pt x="140665" y="463931"/>
                </a:lnTo>
                <a:lnTo>
                  <a:pt x="130111" y="463816"/>
                </a:lnTo>
                <a:lnTo>
                  <a:pt x="119559" y="463677"/>
                </a:lnTo>
                <a:lnTo>
                  <a:pt x="109009" y="463538"/>
                </a:lnTo>
                <a:lnTo>
                  <a:pt x="98463" y="463423"/>
                </a:lnTo>
                <a:lnTo>
                  <a:pt x="99586" y="453803"/>
                </a:lnTo>
                <a:lnTo>
                  <a:pt x="100709" y="444182"/>
                </a:lnTo>
                <a:lnTo>
                  <a:pt x="101829" y="434562"/>
                </a:lnTo>
                <a:lnTo>
                  <a:pt x="102946" y="424942"/>
                </a:lnTo>
                <a:lnTo>
                  <a:pt x="96778" y="436753"/>
                </a:lnTo>
                <a:lnTo>
                  <a:pt x="90716" y="446659"/>
                </a:lnTo>
                <a:lnTo>
                  <a:pt x="60399" y="470221"/>
                </a:lnTo>
                <a:lnTo>
                  <a:pt x="53733" y="470789"/>
                </a:lnTo>
                <a:lnTo>
                  <a:pt x="42046" y="468310"/>
                </a:lnTo>
                <a:lnTo>
                  <a:pt x="14084" y="433324"/>
                </a:lnTo>
                <a:lnTo>
                  <a:pt x="3022" y="386937"/>
                </a:lnTo>
                <a:lnTo>
                  <a:pt x="0" y="322072"/>
                </a:lnTo>
                <a:lnTo>
                  <a:pt x="1981" y="279662"/>
                </a:lnTo>
                <a:lnTo>
                  <a:pt x="6742" y="239871"/>
                </a:lnTo>
                <a:lnTo>
                  <a:pt x="24599" y="168148"/>
                </a:lnTo>
                <a:lnTo>
                  <a:pt x="50958" y="118411"/>
                </a:lnTo>
                <a:lnTo>
                  <a:pt x="83184" y="102108"/>
                </a:lnTo>
                <a:lnTo>
                  <a:pt x="98405" y="105872"/>
                </a:lnTo>
                <a:lnTo>
                  <a:pt x="111509" y="116602"/>
                </a:lnTo>
                <a:lnTo>
                  <a:pt x="122493" y="134308"/>
                </a:lnTo>
                <a:lnTo>
                  <a:pt x="131356" y="159004"/>
                </a:lnTo>
                <a:lnTo>
                  <a:pt x="136640" y="113401"/>
                </a:lnTo>
                <a:lnTo>
                  <a:pt x="141922" y="67834"/>
                </a:lnTo>
                <a:lnTo>
                  <a:pt x="147204" y="22290"/>
                </a:lnTo>
                <a:lnTo>
                  <a:pt x="149791" y="0"/>
                </a:lnTo>
              </a:path>
            </a:pathLst>
          </a:custGeom>
          <a:ln w="12192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7743" y="5998464"/>
            <a:ext cx="775716" cy="7757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69" y="700277"/>
            <a:ext cx="495300" cy="314325"/>
          </a:xfrm>
          <a:custGeom>
            <a:avLst/>
            <a:gdLst/>
            <a:ahLst/>
            <a:cxnLst/>
            <a:rect l="l" t="t" r="r" b="b"/>
            <a:pathLst>
              <a:path w="495300" h="314325">
                <a:moveTo>
                  <a:pt x="247650" y="0"/>
                </a:moveTo>
                <a:lnTo>
                  <a:pt x="190864" y="4143"/>
                </a:lnTo>
                <a:lnTo>
                  <a:pt x="138737" y="15946"/>
                </a:lnTo>
                <a:lnTo>
                  <a:pt x="92755" y="34469"/>
                </a:lnTo>
                <a:lnTo>
                  <a:pt x="54404" y="58773"/>
                </a:lnTo>
                <a:lnTo>
                  <a:pt x="25170" y="87918"/>
                </a:lnTo>
                <a:lnTo>
                  <a:pt x="0" y="156972"/>
                </a:lnTo>
                <a:lnTo>
                  <a:pt x="6540" y="192979"/>
                </a:lnTo>
                <a:lnTo>
                  <a:pt x="54404" y="255170"/>
                </a:lnTo>
                <a:lnTo>
                  <a:pt x="92755" y="279474"/>
                </a:lnTo>
                <a:lnTo>
                  <a:pt x="138737" y="297997"/>
                </a:lnTo>
                <a:lnTo>
                  <a:pt x="190864" y="309800"/>
                </a:lnTo>
                <a:lnTo>
                  <a:pt x="247650" y="313944"/>
                </a:lnTo>
                <a:lnTo>
                  <a:pt x="304435" y="309800"/>
                </a:lnTo>
                <a:lnTo>
                  <a:pt x="356562" y="297997"/>
                </a:lnTo>
                <a:lnTo>
                  <a:pt x="402544" y="279474"/>
                </a:lnTo>
                <a:lnTo>
                  <a:pt x="440895" y="255170"/>
                </a:lnTo>
                <a:lnTo>
                  <a:pt x="470129" y="226025"/>
                </a:lnTo>
                <a:lnTo>
                  <a:pt x="495300" y="156972"/>
                </a:lnTo>
                <a:lnTo>
                  <a:pt x="488759" y="120964"/>
                </a:lnTo>
                <a:lnTo>
                  <a:pt x="440895" y="58773"/>
                </a:lnTo>
                <a:lnTo>
                  <a:pt x="402544" y="34469"/>
                </a:lnTo>
                <a:lnTo>
                  <a:pt x="356562" y="15946"/>
                </a:lnTo>
                <a:lnTo>
                  <a:pt x="304435" y="4143"/>
                </a:lnTo>
                <a:lnTo>
                  <a:pt x="2476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69" y="700277"/>
            <a:ext cx="495300" cy="314325"/>
          </a:xfrm>
          <a:custGeom>
            <a:avLst/>
            <a:gdLst/>
            <a:ahLst/>
            <a:cxnLst/>
            <a:rect l="l" t="t" r="r" b="b"/>
            <a:pathLst>
              <a:path w="495300" h="314325">
                <a:moveTo>
                  <a:pt x="0" y="156972"/>
                </a:moveTo>
                <a:lnTo>
                  <a:pt x="25170" y="87918"/>
                </a:lnTo>
                <a:lnTo>
                  <a:pt x="54404" y="58773"/>
                </a:lnTo>
                <a:lnTo>
                  <a:pt x="92755" y="34469"/>
                </a:lnTo>
                <a:lnTo>
                  <a:pt x="138737" y="15946"/>
                </a:lnTo>
                <a:lnTo>
                  <a:pt x="190864" y="4143"/>
                </a:lnTo>
                <a:lnTo>
                  <a:pt x="247650" y="0"/>
                </a:lnTo>
                <a:lnTo>
                  <a:pt x="304435" y="4143"/>
                </a:lnTo>
                <a:lnTo>
                  <a:pt x="356562" y="15946"/>
                </a:lnTo>
                <a:lnTo>
                  <a:pt x="402544" y="34469"/>
                </a:lnTo>
                <a:lnTo>
                  <a:pt x="440895" y="58773"/>
                </a:lnTo>
                <a:lnTo>
                  <a:pt x="470129" y="87918"/>
                </a:lnTo>
                <a:lnTo>
                  <a:pt x="495300" y="156972"/>
                </a:lnTo>
                <a:lnTo>
                  <a:pt x="488759" y="192979"/>
                </a:lnTo>
                <a:lnTo>
                  <a:pt x="440895" y="255170"/>
                </a:lnTo>
                <a:lnTo>
                  <a:pt x="402544" y="279474"/>
                </a:lnTo>
                <a:lnTo>
                  <a:pt x="356562" y="297997"/>
                </a:lnTo>
                <a:lnTo>
                  <a:pt x="304435" y="309800"/>
                </a:lnTo>
                <a:lnTo>
                  <a:pt x="247650" y="313944"/>
                </a:lnTo>
                <a:lnTo>
                  <a:pt x="190864" y="309800"/>
                </a:lnTo>
                <a:lnTo>
                  <a:pt x="138737" y="297997"/>
                </a:lnTo>
                <a:lnTo>
                  <a:pt x="92755" y="279474"/>
                </a:lnTo>
                <a:lnTo>
                  <a:pt x="54404" y="255170"/>
                </a:lnTo>
                <a:lnTo>
                  <a:pt x="25170" y="226025"/>
                </a:lnTo>
                <a:lnTo>
                  <a:pt x="0" y="156972"/>
                </a:lnTo>
                <a:close/>
              </a:path>
            </a:pathLst>
          </a:custGeom>
          <a:ln w="38100">
            <a:solidFill>
              <a:srgbClr val="B9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405" y="65049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FFFF"/>
                </a:solidFill>
                <a:latin typeface="Times New Roman"/>
                <a:cs typeface="Times New Roman"/>
              </a:rPr>
              <a:t>v1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50669" y="656081"/>
            <a:ext cx="495300" cy="312420"/>
          </a:xfrm>
          <a:custGeom>
            <a:avLst/>
            <a:gdLst/>
            <a:ahLst/>
            <a:cxnLst/>
            <a:rect l="l" t="t" r="r" b="b"/>
            <a:pathLst>
              <a:path w="495300" h="312419">
                <a:moveTo>
                  <a:pt x="247650" y="0"/>
                </a:moveTo>
                <a:lnTo>
                  <a:pt x="190864" y="4127"/>
                </a:lnTo>
                <a:lnTo>
                  <a:pt x="138737" y="15884"/>
                </a:lnTo>
                <a:lnTo>
                  <a:pt x="92755" y="34329"/>
                </a:lnTo>
                <a:lnTo>
                  <a:pt x="54404" y="58525"/>
                </a:lnTo>
                <a:lnTo>
                  <a:pt x="25170" y="87530"/>
                </a:lnTo>
                <a:lnTo>
                  <a:pt x="0" y="156210"/>
                </a:lnTo>
                <a:lnTo>
                  <a:pt x="6540" y="192015"/>
                </a:lnTo>
                <a:lnTo>
                  <a:pt x="54404" y="253894"/>
                </a:lnTo>
                <a:lnTo>
                  <a:pt x="92755" y="278090"/>
                </a:lnTo>
                <a:lnTo>
                  <a:pt x="138737" y="296535"/>
                </a:lnTo>
                <a:lnTo>
                  <a:pt x="190864" y="308292"/>
                </a:lnTo>
                <a:lnTo>
                  <a:pt x="247650" y="312420"/>
                </a:lnTo>
                <a:lnTo>
                  <a:pt x="304435" y="308292"/>
                </a:lnTo>
                <a:lnTo>
                  <a:pt x="356562" y="296535"/>
                </a:lnTo>
                <a:lnTo>
                  <a:pt x="402544" y="278090"/>
                </a:lnTo>
                <a:lnTo>
                  <a:pt x="440895" y="253894"/>
                </a:lnTo>
                <a:lnTo>
                  <a:pt x="470129" y="224889"/>
                </a:lnTo>
                <a:lnTo>
                  <a:pt x="495300" y="156210"/>
                </a:lnTo>
                <a:lnTo>
                  <a:pt x="488759" y="120404"/>
                </a:lnTo>
                <a:lnTo>
                  <a:pt x="440895" y="58525"/>
                </a:lnTo>
                <a:lnTo>
                  <a:pt x="402544" y="34329"/>
                </a:lnTo>
                <a:lnTo>
                  <a:pt x="356562" y="15884"/>
                </a:lnTo>
                <a:lnTo>
                  <a:pt x="304435" y="4127"/>
                </a:lnTo>
                <a:lnTo>
                  <a:pt x="2476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50669" y="656081"/>
            <a:ext cx="495300" cy="312420"/>
          </a:xfrm>
          <a:custGeom>
            <a:avLst/>
            <a:gdLst/>
            <a:ahLst/>
            <a:cxnLst/>
            <a:rect l="l" t="t" r="r" b="b"/>
            <a:pathLst>
              <a:path w="495300" h="312419">
                <a:moveTo>
                  <a:pt x="0" y="156210"/>
                </a:moveTo>
                <a:lnTo>
                  <a:pt x="25170" y="87530"/>
                </a:lnTo>
                <a:lnTo>
                  <a:pt x="54404" y="58525"/>
                </a:lnTo>
                <a:lnTo>
                  <a:pt x="92755" y="34329"/>
                </a:lnTo>
                <a:lnTo>
                  <a:pt x="138737" y="15884"/>
                </a:lnTo>
                <a:lnTo>
                  <a:pt x="190864" y="4127"/>
                </a:lnTo>
                <a:lnTo>
                  <a:pt x="247650" y="0"/>
                </a:lnTo>
                <a:lnTo>
                  <a:pt x="304435" y="4127"/>
                </a:lnTo>
                <a:lnTo>
                  <a:pt x="356562" y="15884"/>
                </a:lnTo>
                <a:lnTo>
                  <a:pt x="402544" y="34329"/>
                </a:lnTo>
                <a:lnTo>
                  <a:pt x="440895" y="58525"/>
                </a:lnTo>
                <a:lnTo>
                  <a:pt x="470129" y="87530"/>
                </a:lnTo>
                <a:lnTo>
                  <a:pt x="495300" y="156210"/>
                </a:lnTo>
                <a:lnTo>
                  <a:pt x="488759" y="192015"/>
                </a:lnTo>
                <a:lnTo>
                  <a:pt x="440895" y="253894"/>
                </a:lnTo>
                <a:lnTo>
                  <a:pt x="402544" y="278090"/>
                </a:lnTo>
                <a:lnTo>
                  <a:pt x="356562" y="296535"/>
                </a:lnTo>
                <a:lnTo>
                  <a:pt x="304435" y="308292"/>
                </a:lnTo>
                <a:lnTo>
                  <a:pt x="247650" y="312420"/>
                </a:lnTo>
                <a:lnTo>
                  <a:pt x="190864" y="308292"/>
                </a:lnTo>
                <a:lnTo>
                  <a:pt x="138737" y="296535"/>
                </a:lnTo>
                <a:lnTo>
                  <a:pt x="92755" y="278090"/>
                </a:lnTo>
                <a:lnTo>
                  <a:pt x="54404" y="253894"/>
                </a:lnTo>
                <a:lnTo>
                  <a:pt x="25170" y="224889"/>
                </a:lnTo>
                <a:lnTo>
                  <a:pt x="0" y="156210"/>
                </a:lnTo>
                <a:close/>
              </a:path>
            </a:pathLst>
          </a:custGeom>
          <a:ln w="38100">
            <a:solidFill>
              <a:srgbClr val="B9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32585" y="60604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FFFF"/>
                </a:solidFill>
                <a:latin typeface="Times New Roman"/>
                <a:cs typeface="Times New Roman"/>
              </a:rPr>
              <a:t>v2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6958" y="1148333"/>
            <a:ext cx="495300" cy="311150"/>
          </a:xfrm>
          <a:custGeom>
            <a:avLst/>
            <a:gdLst/>
            <a:ahLst/>
            <a:cxnLst/>
            <a:rect l="l" t="t" r="r" b="b"/>
            <a:pathLst>
              <a:path w="495300" h="311150">
                <a:moveTo>
                  <a:pt x="247650" y="0"/>
                </a:moveTo>
                <a:lnTo>
                  <a:pt x="190864" y="4105"/>
                </a:lnTo>
                <a:lnTo>
                  <a:pt x="138737" y="15799"/>
                </a:lnTo>
                <a:lnTo>
                  <a:pt x="92755" y="34150"/>
                </a:lnTo>
                <a:lnTo>
                  <a:pt x="54404" y="58223"/>
                </a:lnTo>
                <a:lnTo>
                  <a:pt x="25170" y="87085"/>
                </a:lnTo>
                <a:lnTo>
                  <a:pt x="0" y="155448"/>
                </a:lnTo>
                <a:lnTo>
                  <a:pt x="6540" y="191090"/>
                </a:lnTo>
                <a:lnTo>
                  <a:pt x="54404" y="252672"/>
                </a:lnTo>
                <a:lnTo>
                  <a:pt x="92755" y="276745"/>
                </a:lnTo>
                <a:lnTo>
                  <a:pt x="138737" y="295096"/>
                </a:lnTo>
                <a:lnTo>
                  <a:pt x="190864" y="306790"/>
                </a:lnTo>
                <a:lnTo>
                  <a:pt x="247650" y="310896"/>
                </a:lnTo>
                <a:lnTo>
                  <a:pt x="304435" y="306790"/>
                </a:lnTo>
                <a:lnTo>
                  <a:pt x="356562" y="295096"/>
                </a:lnTo>
                <a:lnTo>
                  <a:pt x="402544" y="276745"/>
                </a:lnTo>
                <a:lnTo>
                  <a:pt x="440895" y="252672"/>
                </a:lnTo>
                <a:lnTo>
                  <a:pt x="470129" y="223810"/>
                </a:lnTo>
                <a:lnTo>
                  <a:pt x="495300" y="155448"/>
                </a:lnTo>
                <a:lnTo>
                  <a:pt x="488759" y="119805"/>
                </a:lnTo>
                <a:lnTo>
                  <a:pt x="440895" y="58223"/>
                </a:lnTo>
                <a:lnTo>
                  <a:pt x="402544" y="34150"/>
                </a:lnTo>
                <a:lnTo>
                  <a:pt x="356562" y="15799"/>
                </a:lnTo>
                <a:lnTo>
                  <a:pt x="304435" y="4105"/>
                </a:lnTo>
                <a:lnTo>
                  <a:pt x="2476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958" y="1148333"/>
            <a:ext cx="495300" cy="311150"/>
          </a:xfrm>
          <a:custGeom>
            <a:avLst/>
            <a:gdLst/>
            <a:ahLst/>
            <a:cxnLst/>
            <a:rect l="l" t="t" r="r" b="b"/>
            <a:pathLst>
              <a:path w="495300" h="311150">
                <a:moveTo>
                  <a:pt x="0" y="155448"/>
                </a:moveTo>
                <a:lnTo>
                  <a:pt x="25170" y="87085"/>
                </a:lnTo>
                <a:lnTo>
                  <a:pt x="54404" y="58223"/>
                </a:lnTo>
                <a:lnTo>
                  <a:pt x="92755" y="34150"/>
                </a:lnTo>
                <a:lnTo>
                  <a:pt x="138737" y="15799"/>
                </a:lnTo>
                <a:lnTo>
                  <a:pt x="190864" y="4105"/>
                </a:lnTo>
                <a:lnTo>
                  <a:pt x="247650" y="0"/>
                </a:lnTo>
                <a:lnTo>
                  <a:pt x="304435" y="4105"/>
                </a:lnTo>
                <a:lnTo>
                  <a:pt x="356562" y="15799"/>
                </a:lnTo>
                <a:lnTo>
                  <a:pt x="402544" y="34150"/>
                </a:lnTo>
                <a:lnTo>
                  <a:pt x="440895" y="58223"/>
                </a:lnTo>
                <a:lnTo>
                  <a:pt x="470129" y="87085"/>
                </a:lnTo>
                <a:lnTo>
                  <a:pt x="495300" y="155448"/>
                </a:lnTo>
                <a:lnTo>
                  <a:pt x="488759" y="191090"/>
                </a:lnTo>
                <a:lnTo>
                  <a:pt x="440895" y="252672"/>
                </a:lnTo>
                <a:lnTo>
                  <a:pt x="402544" y="276745"/>
                </a:lnTo>
                <a:lnTo>
                  <a:pt x="356562" y="295096"/>
                </a:lnTo>
                <a:lnTo>
                  <a:pt x="304435" y="306790"/>
                </a:lnTo>
                <a:lnTo>
                  <a:pt x="247650" y="310896"/>
                </a:lnTo>
                <a:lnTo>
                  <a:pt x="190864" y="306790"/>
                </a:lnTo>
                <a:lnTo>
                  <a:pt x="138737" y="295096"/>
                </a:lnTo>
                <a:lnTo>
                  <a:pt x="92755" y="276745"/>
                </a:lnTo>
                <a:lnTo>
                  <a:pt x="54404" y="252672"/>
                </a:lnTo>
                <a:lnTo>
                  <a:pt x="25170" y="223810"/>
                </a:lnTo>
                <a:lnTo>
                  <a:pt x="0" y="155448"/>
                </a:lnTo>
                <a:close/>
              </a:path>
            </a:pathLst>
          </a:custGeom>
          <a:ln w="38099">
            <a:solidFill>
              <a:srgbClr val="B9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9508" y="109740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FFFF"/>
                </a:solidFill>
                <a:latin typeface="Times New Roman"/>
                <a:cs typeface="Times New Roman"/>
              </a:rPr>
              <a:t>v3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15261" y="1639061"/>
            <a:ext cx="495300" cy="312420"/>
          </a:xfrm>
          <a:custGeom>
            <a:avLst/>
            <a:gdLst/>
            <a:ahLst/>
            <a:cxnLst/>
            <a:rect l="l" t="t" r="r" b="b"/>
            <a:pathLst>
              <a:path w="495300" h="312419">
                <a:moveTo>
                  <a:pt x="247650" y="0"/>
                </a:moveTo>
                <a:lnTo>
                  <a:pt x="190864" y="4127"/>
                </a:lnTo>
                <a:lnTo>
                  <a:pt x="138737" y="15884"/>
                </a:lnTo>
                <a:lnTo>
                  <a:pt x="92755" y="34329"/>
                </a:lnTo>
                <a:lnTo>
                  <a:pt x="54404" y="58525"/>
                </a:lnTo>
                <a:lnTo>
                  <a:pt x="25170" y="87530"/>
                </a:lnTo>
                <a:lnTo>
                  <a:pt x="0" y="156210"/>
                </a:lnTo>
                <a:lnTo>
                  <a:pt x="6540" y="192015"/>
                </a:lnTo>
                <a:lnTo>
                  <a:pt x="54404" y="253894"/>
                </a:lnTo>
                <a:lnTo>
                  <a:pt x="92755" y="278090"/>
                </a:lnTo>
                <a:lnTo>
                  <a:pt x="138737" y="296535"/>
                </a:lnTo>
                <a:lnTo>
                  <a:pt x="190864" y="308292"/>
                </a:lnTo>
                <a:lnTo>
                  <a:pt x="247650" y="312420"/>
                </a:lnTo>
                <a:lnTo>
                  <a:pt x="304435" y="308292"/>
                </a:lnTo>
                <a:lnTo>
                  <a:pt x="356562" y="296535"/>
                </a:lnTo>
                <a:lnTo>
                  <a:pt x="402544" y="278090"/>
                </a:lnTo>
                <a:lnTo>
                  <a:pt x="440895" y="253894"/>
                </a:lnTo>
                <a:lnTo>
                  <a:pt x="470129" y="224889"/>
                </a:lnTo>
                <a:lnTo>
                  <a:pt x="495300" y="156210"/>
                </a:lnTo>
                <a:lnTo>
                  <a:pt x="488759" y="120404"/>
                </a:lnTo>
                <a:lnTo>
                  <a:pt x="440895" y="58525"/>
                </a:lnTo>
                <a:lnTo>
                  <a:pt x="402544" y="34329"/>
                </a:lnTo>
                <a:lnTo>
                  <a:pt x="356562" y="15884"/>
                </a:lnTo>
                <a:lnTo>
                  <a:pt x="304435" y="4127"/>
                </a:lnTo>
                <a:lnTo>
                  <a:pt x="2476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5261" y="1639061"/>
            <a:ext cx="495300" cy="312420"/>
          </a:xfrm>
          <a:custGeom>
            <a:avLst/>
            <a:gdLst/>
            <a:ahLst/>
            <a:cxnLst/>
            <a:rect l="l" t="t" r="r" b="b"/>
            <a:pathLst>
              <a:path w="495300" h="312419">
                <a:moveTo>
                  <a:pt x="0" y="156210"/>
                </a:moveTo>
                <a:lnTo>
                  <a:pt x="25170" y="87530"/>
                </a:lnTo>
                <a:lnTo>
                  <a:pt x="54404" y="58525"/>
                </a:lnTo>
                <a:lnTo>
                  <a:pt x="92755" y="34329"/>
                </a:lnTo>
                <a:lnTo>
                  <a:pt x="138737" y="15884"/>
                </a:lnTo>
                <a:lnTo>
                  <a:pt x="190864" y="4127"/>
                </a:lnTo>
                <a:lnTo>
                  <a:pt x="247650" y="0"/>
                </a:lnTo>
                <a:lnTo>
                  <a:pt x="304435" y="4127"/>
                </a:lnTo>
                <a:lnTo>
                  <a:pt x="356562" y="15884"/>
                </a:lnTo>
                <a:lnTo>
                  <a:pt x="402544" y="34329"/>
                </a:lnTo>
                <a:lnTo>
                  <a:pt x="440895" y="58525"/>
                </a:lnTo>
                <a:lnTo>
                  <a:pt x="470129" y="87530"/>
                </a:lnTo>
                <a:lnTo>
                  <a:pt x="495300" y="156210"/>
                </a:lnTo>
                <a:lnTo>
                  <a:pt x="488759" y="192015"/>
                </a:lnTo>
                <a:lnTo>
                  <a:pt x="440895" y="253894"/>
                </a:lnTo>
                <a:lnTo>
                  <a:pt x="402544" y="278090"/>
                </a:lnTo>
                <a:lnTo>
                  <a:pt x="356562" y="296535"/>
                </a:lnTo>
                <a:lnTo>
                  <a:pt x="304435" y="308292"/>
                </a:lnTo>
                <a:lnTo>
                  <a:pt x="247650" y="312420"/>
                </a:lnTo>
                <a:lnTo>
                  <a:pt x="190864" y="308292"/>
                </a:lnTo>
                <a:lnTo>
                  <a:pt x="138737" y="296535"/>
                </a:lnTo>
                <a:lnTo>
                  <a:pt x="92755" y="278090"/>
                </a:lnTo>
                <a:lnTo>
                  <a:pt x="54404" y="253894"/>
                </a:lnTo>
                <a:lnTo>
                  <a:pt x="25170" y="224889"/>
                </a:lnTo>
                <a:lnTo>
                  <a:pt x="0" y="156210"/>
                </a:lnTo>
                <a:close/>
              </a:path>
            </a:pathLst>
          </a:custGeom>
          <a:ln w="38100">
            <a:solidFill>
              <a:srgbClr val="B9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97811" y="1588465"/>
            <a:ext cx="33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DFFFF"/>
                </a:solidFill>
                <a:latin typeface="Times New Roman"/>
                <a:cs typeface="Times New Roman"/>
              </a:rPr>
              <a:t>v5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308" y="83515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0895" y="1013460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0"/>
                </a:moveTo>
                <a:lnTo>
                  <a:pt x="0" y="58064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308" y="1818132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192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01496" y="1414272"/>
            <a:ext cx="577850" cy="268605"/>
          </a:xfrm>
          <a:custGeom>
            <a:avLst/>
            <a:gdLst/>
            <a:ahLst/>
            <a:cxnLst/>
            <a:rect l="l" t="t" r="r" b="b"/>
            <a:pathLst>
              <a:path w="577850" h="268605">
                <a:moveTo>
                  <a:pt x="0" y="0"/>
                </a:moveTo>
                <a:lnTo>
                  <a:pt x="577596" y="26822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69" y="1594866"/>
            <a:ext cx="495300" cy="312420"/>
          </a:xfrm>
          <a:custGeom>
            <a:avLst/>
            <a:gdLst/>
            <a:ahLst/>
            <a:cxnLst/>
            <a:rect l="l" t="t" r="r" b="b"/>
            <a:pathLst>
              <a:path w="495300" h="312419">
                <a:moveTo>
                  <a:pt x="247650" y="0"/>
                </a:moveTo>
                <a:lnTo>
                  <a:pt x="190864" y="4127"/>
                </a:lnTo>
                <a:lnTo>
                  <a:pt x="138737" y="15884"/>
                </a:lnTo>
                <a:lnTo>
                  <a:pt x="92755" y="34329"/>
                </a:lnTo>
                <a:lnTo>
                  <a:pt x="54404" y="58525"/>
                </a:lnTo>
                <a:lnTo>
                  <a:pt x="25170" y="87530"/>
                </a:lnTo>
                <a:lnTo>
                  <a:pt x="0" y="156210"/>
                </a:lnTo>
                <a:lnTo>
                  <a:pt x="6540" y="192015"/>
                </a:lnTo>
                <a:lnTo>
                  <a:pt x="54404" y="253894"/>
                </a:lnTo>
                <a:lnTo>
                  <a:pt x="92755" y="278090"/>
                </a:lnTo>
                <a:lnTo>
                  <a:pt x="138737" y="296535"/>
                </a:lnTo>
                <a:lnTo>
                  <a:pt x="190864" y="308292"/>
                </a:lnTo>
                <a:lnTo>
                  <a:pt x="247650" y="312420"/>
                </a:lnTo>
                <a:lnTo>
                  <a:pt x="304435" y="308292"/>
                </a:lnTo>
                <a:lnTo>
                  <a:pt x="356562" y="296535"/>
                </a:lnTo>
                <a:lnTo>
                  <a:pt x="402544" y="278090"/>
                </a:lnTo>
                <a:lnTo>
                  <a:pt x="440895" y="253894"/>
                </a:lnTo>
                <a:lnTo>
                  <a:pt x="470129" y="224889"/>
                </a:lnTo>
                <a:lnTo>
                  <a:pt x="495300" y="156210"/>
                </a:lnTo>
                <a:lnTo>
                  <a:pt x="488759" y="120404"/>
                </a:lnTo>
                <a:lnTo>
                  <a:pt x="440895" y="58525"/>
                </a:lnTo>
                <a:lnTo>
                  <a:pt x="402544" y="34329"/>
                </a:lnTo>
                <a:lnTo>
                  <a:pt x="356562" y="15884"/>
                </a:lnTo>
                <a:lnTo>
                  <a:pt x="304435" y="4127"/>
                </a:lnTo>
                <a:lnTo>
                  <a:pt x="247650" y="0"/>
                </a:lnTo>
                <a:close/>
              </a:path>
            </a:pathLst>
          </a:custGeom>
          <a:solidFill>
            <a:srgbClr val="111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9" y="1594866"/>
            <a:ext cx="495300" cy="312420"/>
          </a:xfrm>
          <a:custGeom>
            <a:avLst/>
            <a:gdLst/>
            <a:ahLst/>
            <a:cxnLst/>
            <a:rect l="l" t="t" r="r" b="b"/>
            <a:pathLst>
              <a:path w="495300" h="312419">
                <a:moveTo>
                  <a:pt x="0" y="156210"/>
                </a:moveTo>
                <a:lnTo>
                  <a:pt x="25170" y="87530"/>
                </a:lnTo>
                <a:lnTo>
                  <a:pt x="54404" y="58525"/>
                </a:lnTo>
                <a:lnTo>
                  <a:pt x="92755" y="34329"/>
                </a:lnTo>
                <a:lnTo>
                  <a:pt x="138737" y="15884"/>
                </a:lnTo>
                <a:lnTo>
                  <a:pt x="190864" y="4127"/>
                </a:lnTo>
                <a:lnTo>
                  <a:pt x="247650" y="0"/>
                </a:lnTo>
                <a:lnTo>
                  <a:pt x="304435" y="4127"/>
                </a:lnTo>
                <a:lnTo>
                  <a:pt x="356562" y="15884"/>
                </a:lnTo>
                <a:lnTo>
                  <a:pt x="402544" y="34329"/>
                </a:lnTo>
                <a:lnTo>
                  <a:pt x="440895" y="58525"/>
                </a:lnTo>
                <a:lnTo>
                  <a:pt x="470129" y="87530"/>
                </a:lnTo>
                <a:lnTo>
                  <a:pt x="495300" y="156210"/>
                </a:lnTo>
                <a:lnTo>
                  <a:pt x="488759" y="192015"/>
                </a:lnTo>
                <a:lnTo>
                  <a:pt x="440895" y="253894"/>
                </a:lnTo>
                <a:lnTo>
                  <a:pt x="402544" y="278090"/>
                </a:lnTo>
                <a:lnTo>
                  <a:pt x="356562" y="296535"/>
                </a:lnTo>
                <a:lnTo>
                  <a:pt x="304435" y="308292"/>
                </a:lnTo>
                <a:lnTo>
                  <a:pt x="247650" y="312420"/>
                </a:lnTo>
                <a:lnTo>
                  <a:pt x="190864" y="308292"/>
                </a:lnTo>
                <a:lnTo>
                  <a:pt x="138737" y="296535"/>
                </a:lnTo>
                <a:lnTo>
                  <a:pt x="92755" y="278090"/>
                </a:lnTo>
                <a:lnTo>
                  <a:pt x="54404" y="253894"/>
                </a:lnTo>
                <a:lnTo>
                  <a:pt x="25170" y="224889"/>
                </a:lnTo>
                <a:lnTo>
                  <a:pt x="0" y="156210"/>
                </a:lnTo>
                <a:close/>
              </a:path>
            </a:pathLst>
          </a:custGeom>
          <a:ln w="38100">
            <a:solidFill>
              <a:srgbClr val="B9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7012" y="1414272"/>
            <a:ext cx="411480" cy="224154"/>
          </a:xfrm>
          <a:custGeom>
            <a:avLst/>
            <a:gdLst/>
            <a:ahLst/>
            <a:cxnLst/>
            <a:rect l="l" t="t" r="r" b="b"/>
            <a:pathLst>
              <a:path w="411480" h="224155">
                <a:moveTo>
                  <a:pt x="411480" y="0"/>
                </a:moveTo>
                <a:lnTo>
                  <a:pt x="0" y="224028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19200" y="923544"/>
            <a:ext cx="413384" cy="268605"/>
          </a:xfrm>
          <a:custGeom>
            <a:avLst/>
            <a:gdLst/>
            <a:ahLst/>
            <a:cxnLst/>
            <a:rect l="l" t="t" r="r" b="b"/>
            <a:pathLst>
              <a:path w="413385" h="268605">
                <a:moveTo>
                  <a:pt x="413004" y="0"/>
                </a:moveTo>
                <a:lnTo>
                  <a:pt x="0" y="26822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9092" y="967739"/>
            <a:ext cx="0" cy="670560"/>
          </a:xfrm>
          <a:custGeom>
            <a:avLst/>
            <a:gdLst/>
            <a:ahLst/>
            <a:cxnLst/>
            <a:rect l="l" t="t" r="r" b="b"/>
            <a:pathLst>
              <a:path h="670560">
                <a:moveTo>
                  <a:pt x="0" y="0"/>
                </a:moveTo>
                <a:lnTo>
                  <a:pt x="0" y="67056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769" y="1594866"/>
            <a:ext cx="495300" cy="312420"/>
          </a:xfrm>
          <a:custGeom>
            <a:avLst/>
            <a:gdLst/>
            <a:ahLst/>
            <a:cxnLst/>
            <a:rect l="l" t="t" r="r" b="b"/>
            <a:pathLst>
              <a:path w="495300" h="312419">
                <a:moveTo>
                  <a:pt x="247650" y="0"/>
                </a:moveTo>
                <a:lnTo>
                  <a:pt x="190864" y="4127"/>
                </a:lnTo>
                <a:lnTo>
                  <a:pt x="138737" y="15884"/>
                </a:lnTo>
                <a:lnTo>
                  <a:pt x="92755" y="34329"/>
                </a:lnTo>
                <a:lnTo>
                  <a:pt x="54404" y="58525"/>
                </a:lnTo>
                <a:lnTo>
                  <a:pt x="25170" y="87530"/>
                </a:lnTo>
                <a:lnTo>
                  <a:pt x="0" y="156210"/>
                </a:lnTo>
                <a:lnTo>
                  <a:pt x="6540" y="192015"/>
                </a:lnTo>
                <a:lnTo>
                  <a:pt x="54404" y="253894"/>
                </a:lnTo>
                <a:lnTo>
                  <a:pt x="92755" y="278090"/>
                </a:lnTo>
                <a:lnTo>
                  <a:pt x="138737" y="296535"/>
                </a:lnTo>
                <a:lnTo>
                  <a:pt x="190864" y="308292"/>
                </a:lnTo>
                <a:lnTo>
                  <a:pt x="247650" y="312420"/>
                </a:lnTo>
                <a:lnTo>
                  <a:pt x="304435" y="308292"/>
                </a:lnTo>
                <a:lnTo>
                  <a:pt x="356562" y="296535"/>
                </a:lnTo>
                <a:lnTo>
                  <a:pt x="402544" y="278090"/>
                </a:lnTo>
                <a:lnTo>
                  <a:pt x="440895" y="253894"/>
                </a:lnTo>
                <a:lnTo>
                  <a:pt x="470129" y="224889"/>
                </a:lnTo>
                <a:lnTo>
                  <a:pt x="495300" y="156210"/>
                </a:lnTo>
                <a:lnTo>
                  <a:pt x="488759" y="120404"/>
                </a:lnTo>
                <a:lnTo>
                  <a:pt x="440895" y="58525"/>
                </a:lnTo>
                <a:lnTo>
                  <a:pt x="402544" y="34329"/>
                </a:lnTo>
                <a:lnTo>
                  <a:pt x="356562" y="15884"/>
                </a:lnTo>
                <a:lnTo>
                  <a:pt x="304435" y="4127"/>
                </a:lnTo>
                <a:lnTo>
                  <a:pt x="2476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769" y="1594866"/>
            <a:ext cx="495300" cy="312420"/>
          </a:xfrm>
          <a:custGeom>
            <a:avLst/>
            <a:gdLst/>
            <a:ahLst/>
            <a:cxnLst/>
            <a:rect l="l" t="t" r="r" b="b"/>
            <a:pathLst>
              <a:path w="495300" h="312419">
                <a:moveTo>
                  <a:pt x="0" y="156210"/>
                </a:moveTo>
                <a:lnTo>
                  <a:pt x="25170" y="87530"/>
                </a:lnTo>
                <a:lnTo>
                  <a:pt x="54404" y="58525"/>
                </a:lnTo>
                <a:lnTo>
                  <a:pt x="92755" y="34329"/>
                </a:lnTo>
                <a:lnTo>
                  <a:pt x="138737" y="15884"/>
                </a:lnTo>
                <a:lnTo>
                  <a:pt x="190864" y="4127"/>
                </a:lnTo>
                <a:lnTo>
                  <a:pt x="247650" y="0"/>
                </a:lnTo>
                <a:lnTo>
                  <a:pt x="304435" y="4127"/>
                </a:lnTo>
                <a:lnTo>
                  <a:pt x="356562" y="15884"/>
                </a:lnTo>
                <a:lnTo>
                  <a:pt x="402544" y="34329"/>
                </a:lnTo>
                <a:lnTo>
                  <a:pt x="440895" y="58525"/>
                </a:lnTo>
                <a:lnTo>
                  <a:pt x="470129" y="87530"/>
                </a:lnTo>
                <a:lnTo>
                  <a:pt x="495300" y="156210"/>
                </a:lnTo>
                <a:lnTo>
                  <a:pt x="488759" y="192015"/>
                </a:lnTo>
                <a:lnTo>
                  <a:pt x="440895" y="253894"/>
                </a:lnTo>
                <a:lnTo>
                  <a:pt x="402544" y="278090"/>
                </a:lnTo>
                <a:lnTo>
                  <a:pt x="356562" y="296535"/>
                </a:lnTo>
                <a:lnTo>
                  <a:pt x="304435" y="308292"/>
                </a:lnTo>
                <a:lnTo>
                  <a:pt x="247650" y="312420"/>
                </a:lnTo>
                <a:lnTo>
                  <a:pt x="190864" y="308292"/>
                </a:lnTo>
                <a:lnTo>
                  <a:pt x="138737" y="296535"/>
                </a:lnTo>
                <a:lnTo>
                  <a:pt x="92755" y="278090"/>
                </a:lnTo>
                <a:lnTo>
                  <a:pt x="54404" y="253894"/>
                </a:lnTo>
                <a:lnTo>
                  <a:pt x="25170" y="224889"/>
                </a:lnTo>
                <a:lnTo>
                  <a:pt x="0" y="156210"/>
                </a:lnTo>
                <a:close/>
              </a:path>
            </a:pathLst>
          </a:custGeom>
          <a:ln w="38100">
            <a:solidFill>
              <a:srgbClr val="B9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6405" y="154457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FFFF"/>
                </a:solidFill>
                <a:latin typeface="Times New Roman"/>
                <a:cs typeface="Times New Roman"/>
              </a:rPr>
              <a:t>v4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00500" y="2587751"/>
            <a:ext cx="508000" cy="455930"/>
          </a:xfrm>
          <a:custGeom>
            <a:avLst/>
            <a:gdLst/>
            <a:ahLst/>
            <a:cxnLst/>
            <a:rect l="l" t="t" r="r" b="b"/>
            <a:pathLst>
              <a:path w="508000" h="455930">
                <a:moveTo>
                  <a:pt x="0" y="455675"/>
                </a:moveTo>
                <a:lnTo>
                  <a:pt x="507491" y="455675"/>
                </a:lnTo>
                <a:lnTo>
                  <a:pt x="507491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17391" y="2587751"/>
            <a:ext cx="483234" cy="455930"/>
          </a:xfrm>
          <a:custGeom>
            <a:avLst/>
            <a:gdLst/>
            <a:ahLst/>
            <a:cxnLst/>
            <a:rect l="l" t="t" r="r" b="b"/>
            <a:pathLst>
              <a:path w="483235" h="455930">
                <a:moveTo>
                  <a:pt x="0" y="455675"/>
                </a:moveTo>
                <a:lnTo>
                  <a:pt x="483108" y="455675"/>
                </a:lnTo>
                <a:lnTo>
                  <a:pt x="48310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17391" y="765048"/>
            <a:ext cx="0" cy="2278380"/>
          </a:xfrm>
          <a:custGeom>
            <a:avLst/>
            <a:gdLst/>
            <a:ahLst/>
            <a:cxnLst/>
            <a:rect l="l" t="t" r="r" b="b"/>
            <a:pathLst>
              <a:path h="2278380">
                <a:moveTo>
                  <a:pt x="0" y="0"/>
                </a:moveTo>
                <a:lnTo>
                  <a:pt x="0" y="22783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00500" y="765048"/>
            <a:ext cx="0" cy="2278380"/>
          </a:xfrm>
          <a:custGeom>
            <a:avLst/>
            <a:gdLst/>
            <a:ahLst/>
            <a:cxnLst/>
            <a:rect l="l" t="t" r="r" b="b"/>
            <a:pathLst>
              <a:path h="2278380">
                <a:moveTo>
                  <a:pt x="0" y="0"/>
                </a:moveTo>
                <a:lnTo>
                  <a:pt x="0" y="22783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07991" y="765048"/>
            <a:ext cx="0" cy="2278380"/>
          </a:xfrm>
          <a:custGeom>
            <a:avLst/>
            <a:gdLst/>
            <a:ahLst/>
            <a:cxnLst/>
            <a:rect l="l" t="t" r="r" b="b"/>
            <a:pathLst>
              <a:path h="2278380">
                <a:moveTo>
                  <a:pt x="0" y="0"/>
                </a:moveTo>
                <a:lnTo>
                  <a:pt x="0" y="22783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17391" y="304342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56353" y="946403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56353" y="2318004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56353" y="2775204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56353" y="1403603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56353" y="1860804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5553" y="1008888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75553" y="1923288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4754" y="1923288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75553" y="1466088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94754" y="1466088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234817" y="2628138"/>
            <a:ext cx="641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9250" algn="l"/>
              </a:tabLst>
            </a:pPr>
            <a:r>
              <a:rPr sz="2400" dirty="0">
                <a:latin typeface="Times New Roman"/>
                <a:cs typeface="Times New Roman"/>
              </a:rPr>
              <a:t>4	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24147" y="189356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24147" y="98221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565392" y="2741676"/>
            <a:ext cx="457200" cy="394970"/>
          </a:xfrm>
          <a:custGeom>
            <a:avLst/>
            <a:gdLst/>
            <a:ahLst/>
            <a:cxnLst/>
            <a:rect l="l" t="t" r="r" b="b"/>
            <a:pathLst>
              <a:path w="457200" h="394969">
                <a:moveTo>
                  <a:pt x="0" y="394715"/>
                </a:moveTo>
                <a:lnTo>
                  <a:pt x="457200" y="394715"/>
                </a:lnTo>
                <a:lnTo>
                  <a:pt x="45720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08191" y="2741676"/>
            <a:ext cx="457200" cy="394970"/>
          </a:xfrm>
          <a:custGeom>
            <a:avLst/>
            <a:gdLst/>
            <a:ahLst/>
            <a:cxnLst/>
            <a:rect l="l" t="t" r="r" b="b"/>
            <a:pathLst>
              <a:path w="457200" h="394969">
                <a:moveTo>
                  <a:pt x="0" y="394715"/>
                </a:moveTo>
                <a:lnTo>
                  <a:pt x="457200" y="394715"/>
                </a:lnTo>
                <a:lnTo>
                  <a:pt x="45720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123432" y="2756916"/>
            <a:ext cx="436245" cy="36576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222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75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108953" y="313715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08953" y="2742438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65392" y="274167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23354" y="2742438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46191" y="2741676"/>
            <a:ext cx="457200" cy="394970"/>
          </a:xfrm>
          <a:custGeom>
            <a:avLst/>
            <a:gdLst/>
            <a:ahLst/>
            <a:cxnLst/>
            <a:rect l="l" t="t" r="r" b="b"/>
            <a:pathLst>
              <a:path w="457200" h="394969">
                <a:moveTo>
                  <a:pt x="0" y="394715"/>
                </a:moveTo>
                <a:lnTo>
                  <a:pt x="457200" y="394715"/>
                </a:lnTo>
                <a:lnTo>
                  <a:pt x="45720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88991" y="2741676"/>
            <a:ext cx="457200" cy="394970"/>
          </a:xfrm>
          <a:custGeom>
            <a:avLst/>
            <a:gdLst/>
            <a:ahLst/>
            <a:cxnLst/>
            <a:rect l="l" t="t" r="r" b="b"/>
            <a:pathLst>
              <a:path w="457200" h="394969">
                <a:moveTo>
                  <a:pt x="0" y="394715"/>
                </a:moveTo>
                <a:lnTo>
                  <a:pt x="457200" y="394715"/>
                </a:lnTo>
                <a:lnTo>
                  <a:pt x="45720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904232" y="2756916"/>
            <a:ext cx="436245" cy="36576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222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75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889753" y="274243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89753" y="313715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89753" y="2742438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46191" y="274167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04153" y="2742438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790688" y="2756916"/>
            <a:ext cx="437515" cy="36576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5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^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342631" y="2756916"/>
            <a:ext cx="436245" cy="36576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222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75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328154" y="274243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28154" y="313715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28154" y="2742438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84592" y="274167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42554" y="2742438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75553" y="2913888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94754" y="2913888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08953" y="274243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75553" y="2394204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94754" y="2394204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2786" y="2612898"/>
            <a:ext cx="152400" cy="1600200"/>
          </a:xfrm>
          <a:custGeom>
            <a:avLst/>
            <a:gdLst/>
            <a:ahLst/>
            <a:cxnLst/>
            <a:rect l="l" t="t" r="r" b="b"/>
            <a:pathLst>
              <a:path w="152400" h="1600200">
                <a:moveTo>
                  <a:pt x="152400" y="1600200"/>
                </a:moveTo>
                <a:lnTo>
                  <a:pt x="104231" y="1593402"/>
                </a:lnTo>
                <a:lnTo>
                  <a:pt x="62396" y="1574474"/>
                </a:lnTo>
                <a:lnTo>
                  <a:pt x="29405" y="1545610"/>
                </a:lnTo>
                <a:lnTo>
                  <a:pt x="7769" y="1509003"/>
                </a:lnTo>
                <a:lnTo>
                  <a:pt x="0" y="1466850"/>
                </a:lnTo>
                <a:lnTo>
                  <a:pt x="0" y="133350"/>
                </a:lnTo>
                <a:lnTo>
                  <a:pt x="7769" y="91196"/>
                </a:lnTo>
                <a:lnTo>
                  <a:pt x="29405" y="54589"/>
                </a:lnTo>
                <a:lnTo>
                  <a:pt x="62396" y="25725"/>
                </a:lnTo>
                <a:lnTo>
                  <a:pt x="104231" y="6797"/>
                </a:lnTo>
                <a:lnTo>
                  <a:pt x="152400" y="0"/>
                </a:lnTo>
              </a:path>
            </a:pathLst>
          </a:custGeom>
          <a:ln w="38100">
            <a:solidFill>
              <a:srgbClr val="B9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42922" y="2612898"/>
            <a:ext cx="207645" cy="1600200"/>
          </a:xfrm>
          <a:custGeom>
            <a:avLst/>
            <a:gdLst/>
            <a:ahLst/>
            <a:cxnLst/>
            <a:rect l="l" t="t" r="r" b="b"/>
            <a:pathLst>
              <a:path w="207644" h="1600200">
                <a:moveTo>
                  <a:pt x="0" y="0"/>
                </a:moveTo>
                <a:lnTo>
                  <a:pt x="55084" y="4751"/>
                </a:lnTo>
                <a:lnTo>
                  <a:pt x="104591" y="18156"/>
                </a:lnTo>
                <a:lnTo>
                  <a:pt x="146542" y="38941"/>
                </a:lnTo>
                <a:lnTo>
                  <a:pt x="178957" y="65833"/>
                </a:lnTo>
                <a:lnTo>
                  <a:pt x="207264" y="132842"/>
                </a:lnTo>
                <a:lnTo>
                  <a:pt x="207264" y="1467358"/>
                </a:lnTo>
                <a:lnTo>
                  <a:pt x="178957" y="1534366"/>
                </a:lnTo>
                <a:lnTo>
                  <a:pt x="146542" y="1561258"/>
                </a:lnTo>
                <a:lnTo>
                  <a:pt x="104591" y="1582043"/>
                </a:lnTo>
                <a:lnTo>
                  <a:pt x="55084" y="1595448"/>
                </a:lnTo>
                <a:lnTo>
                  <a:pt x="0" y="1600200"/>
                </a:lnTo>
              </a:path>
            </a:pathLst>
          </a:custGeom>
          <a:ln w="38100">
            <a:solidFill>
              <a:srgbClr val="B9D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2155444" y="765048"/>
          <a:ext cx="610171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9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9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2389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730"/>
                        </a:lnSpc>
                      </a:pPr>
                      <a:r>
                        <a:rPr sz="2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27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b="1" spc="-7" baseline="-20833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27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8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39">
                <a:tc vMerge="1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）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8255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b="1" spc="-7" baseline="-20833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object 90"/>
          <p:cNvSpPr txBox="1"/>
          <p:nvPr/>
        </p:nvSpPr>
        <p:spPr>
          <a:xfrm>
            <a:off x="118363" y="2213863"/>
            <a:ext cx="1891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3300"/>
                </a:solidFill>
                <a:latin typeface="Microsoft JhengHei"/>
                <a:cs typeface="Microsoft JhengHei"/>
              </a:rPr>
              <a:t>（ 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v1 v2 v3 v4</a:t>
            </a:r>
            <a:r>
              <a:rPr sz="2000" b="1" spc="8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v5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404998" y="2590292"/>
            <a:ext cx="2819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FF3300"/>
                </a:solidFill>
                <a:latin typeface="Times New Roman"/>
                <a:cs typeface="Times New Roman"/>
              </a:rPr>
              <a:t>v1  v2  v3  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v4  </a:t>
            </a:r>
            <a:r>
              <a:rPr sz="2000" b="1" spc="5" dirty="0">
                <a:solidFill>
                  <a:srgbClr val="FF3300"/>
                </a:solidFill>
                <a:latin typeface="Times New Roman"/>
                <a:cs typeface="Times New Roman"/>
              </a:rPr>
              <a:t>v5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88568" y="2668804"/>
            <a:ext cx="1397635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  <a:tabLst>
                <a:tab pos="316865" algn="l"/>
                <a:tab pos="615315" algn="l"/>
                <a:tab pos="913765" algn="l"/>
                <a:tab pos="1231265" algn="l"/>
              </a:tabLst>
            </a:pPr>
            <a:r>
              <a:rPr sz="2000" b="1" dirty="0">
                <a:latin typeface="Times New Roman"/>
                <a:cs typeface="Times New Roman"/>
              </a:rPr>
              <a:t>0	0	0	0	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16865" algn="l"/>
                <a:tab pos="615315" algn="l"/>
                <a:tab pos="932180" algn="l"/>
                <a:tab pos="1250315" algn="l"/>
              </a:tabLst>
            </a:pPr>
            <a:r>
              <a:rPr sz="2000" b="1" dirty="0">
                <a:latin typeface="Times New Roman"/>
                <a:cs typeface="Times New Roman"/>
              </a:rPr>
              <a:t>0	0	0	0	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98450" algn="l"/>
                <a:tab pos="615315" algn="l"/>
                <a:tab pos="932815" algn="l"/>
                <a:tab pos="1250950" algn="l"/>
              </a:tabLst>
            </a:pPr>
            <a:r>
              <a:rPr sz="2000" b="1" dirty="0">
                <a:latin typeface="Times New Roman"/>
                <a:cs typeface="Times New Roman"/>
              </a:rPr>
              <a:t>0	0	0	0	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16865" algn="l"/>
                <a:tab pos="635000" algn="l"/>
                <a:tab pos="951865" algn="l"/>
                <a:tab pos="1269365" algn="l"/>
              </a:tabLst>
            </a:pPr>
            <a:r>
              <a:rPr sz="2000" b="1" dirty="0">
                <a:latin typeface="Times New Roman"/>
                <a:cs typeface="Times New Roman"/>
              </a:rPr>
              <a:t>0	0	0	0	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16865" algn="l"/>
                <a:tab pos="635000" algn="l"/>
                <a:tab pos="952500" algn="l"/>
                <a:tab pos="1270000" algn="l"/>
              </a:tabLst>
            </a:pPr>
            <a:r>
              <a:rPr sz="2000" b="1" dirty="0">
                <a:latin typeface="Times New Roman"/>
                <a:cs typeface="Times New Roman"/>
              </a:rPr>
              <a:t>0	0	0	0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96823" y="2612135"/>
            <a:ext cx="1580515" cy="16002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  <a:tabLst>
                <a:tab pos="408305" algn="l"/>
                <a:tab pos="706755" algn="l"/>
                <a:tab pos="1005840" algn="l"/>
                <a:tab pos="1322705" algn="l"/>
              </a:tabLst>
            </a:pPr>
            <a:r>
              <a:rPr sz="2000" b="1" dirty="0">
                <a:latin typeface="Times New Roman"/>
                <a:cs typeface="Times New Roman"/>
              </a:rPr>
              <a:t>0	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2000" b="1" dirty="0">
                <a:latin typeface="Times New Roman"/>
                <a:cs typeface="Times New Roman"/>
              </a:rPr>
              <a:t>0	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408305" algn="l"/>
                <a:tab pos="706755" algn="l"/>
                <a:tab pos="1024255" algn="l"/>
                <a:tab pos="1342390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2000" b="1" dirty="0">
                <a:latin typeface="Times New Roman"/>
                <a:cs typeface="Times New Roman"/>
              </a:rPr>
              <a:t>0	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2000" b="1" dirty="0">
                <a:latin typeface="Times New Roman"/>
                <a:cs typeface="Times New Roman"/>
              </a:rPr>
              <a:t>0	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389890" algn="l"/>
                <a:tab pos="706755" algn="l"/>
                <a:tab pos="1024255" algn="l"/>
                <a:tab pos="1342390" algn="l"/>
              </a:tabLst>
            </a:pPr>
            <a:r>
              <a:rPr sz="2000" b="1" dirty="0">
                <a:latin typeface="Times New Roman"/>
                <a:cs typeface="Times New Roman"/>
              </a:rPr>
              <a:t>0	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2000" b="1" dirty="0">
                <a:latin typeface="Times New Roman"/>
                <a:cs typeface="Times New Roman"/>
              </a:rPr>
              <a:t>0	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	1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408305" algn="l"/>
                <a:tab pos="727075" algn="l"/>
                <a:tab pos="1043940" algn="l"/>
                <a:tab pos="136080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2000" b="1" dirty="0">
                <a:latin typeface="Times New Roman"/>
                <a:cs typeface="Times New Roman"/>
              </a:rPr>
              <a:t>0	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2000" b="1" dirty="0">
                <a:latin typeface="Times New Roman"/>
                <a:cs typeface="Times New Roman"/>
              </a:rPr>
              <a:t>0	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408305" algn="l"/>
                <a:tab pos="726440" algn="l"/>
                <a:tab pos="1043940" algn="l"/>
                <a:tab pos="1360805" algn="l"/>
              </a:tabLst>
            </a:pPr>
            <a:r>
              <a:rPr sz="2000" b="1" dirty="0">
                <a:latin typeface="Times New Roman"/>
                <a:cs typeface="Times New Roman"/>
              </a:rPr>
              <a:t>0	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	1	1	</a:t>
            </a: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9623" y="0"/>
            <a:ext cx="7772400" cy="516890"/>
          </a:xfrm>
          <a:custGeom>
            <a:avLst/>
            <a:gdLst/>
            <a:ahLst/>
            <a:cxnLst/>
            <a:rect l="l" t="t" r="r" b="b"/>
            <a:pathLst>
              <a:path w="7772400" h="516890">
                <a:moveTo>
                  <a:pt x="0" y="516636"/>
                </a:moveTo>
                <a:lnTo>
                  <a:pt x="7772400" y="516636"/>
                </a:lnTo>
                <a:lnTo>
                  <a:pt x="7772400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118363" y="13843"/>
            <a:ext cx="5738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20" dirty="0">
                <a:solidFill>
                  <a:srgbClr val="000000"/>
                </a:solidFill>
                <a:latin typeface="微软雅黑"/>
                <a:cs typeface="微软雅黑"/>
              </a:rPr>
              <a:t>邻接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矩阵与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邻</a:t>
            </a: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接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表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表</a:t>
            </a: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示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法的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关系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243941" y="4566030"/>
            <a:ext cx="87661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95"/>
              </a:spcBef>
            </a:pPr>
            <a:r>
              <a:rPr sz="2800" b="1" spc="145" dirty="0">
                <a:solidFill>
                  <a:srgbClr val="FF3300"/>
                </a:solidFill>
                <a:latin typeface="微软雅黑"/>
                <a:cs typeface="微软雅黑"/>
              </a:rPr>
              <a:t>1.</a:t>
            </a:r>
            <a:r>
              <a:rPr sz="2800" b="1" spc="505" dirty="0">
                <a:solidFill>
                  <a:srgbClr val="FF3300"/>
                </a:solidFill>
                <a:latin typeface="微软雅黑"/>
                <a:cs typeface="微软雅黑"/>
              </a:rPr>
              <a:t> </a:t>
            </a:r>
            <a:r>
              <a:rPr sz="2800" b="1" spc="15" dirty="0">
                <a:solidFill>
                  <a:srgbClr val="FF3300"/>
                </a:solidFill>
                <a:latin typeface="微软雅黑"/>
                <a:cs typeface="微软雅黑"/>
              </a:rPr>
              <a:t>联</a:t>
            </a:r>
            <a:r>
              <a:rPr sz="2800" b="1" dirty="0">
                <a:solidFill>
                  <a:srgbClr val="FF3300"/>
                </a:solidFill>
                <a:latin typeface="微软雅黑"/>
                <a:cs typeface="微软雅黑"/>
              </a:rPr>
              <a:t>系</a:t>
            </a:r>
            <a:r>
              <a:rPr sz="2800" b="1" spc="25" dirty="0">
                <a:solidFill>
                  <a:srgbClr val="FF3300"/>
                </a:solidFill>
                <a:latin typeface="微软雅黑"/>
                <a:cs typeface="微软雅黑"/>
              </a:rPr>
              <a:t>：</a:t>
            </a:r>
            <a:r>
              <a:rPr sz="2800" b="1" dirty="0">
                <a:latin typeface="微软雅黑"/>
                <a:cs typeface="微软雅黑"/>
              </a:rPr>
              <a:t>邻接表</a:t>
            </a:r>
            <a:r>
              <a:rPr sz="2800" b="1" spc="15" dirty="0">
                <a:latin typeface="微软雅黑"/>
                <a:cs typeface="微软雅黑"/>
              </a:rPr>
              <a:t>中</a:t>
            </a:r>
            <a:r>
              <a:rPr sz="2800" b="1" dirty="0">
                <a:latin typeface="微软雅黑"/>
                <a:cs typeface="微软雅黑"/>
              </a:rPr>
              <a:t>每个链</a:t>
            </a:r>
            <a:r>
              <a:rPr sz="2800" b="1" spc="15" dirty="0">
                <a:latin typeface="微软雅黑"/>
                <a:cs typeface="微软雅黑"/>
              </a:rPr>
              <a:t>表</a:t>
            </a:r>
            <a:r>
              <a:rPr sz="2800" b="1" dirty="0">
                <a:latin typeface="微软雅黑"/>
                <a:cs typeface="微软雅黑"/>
              </a:rPr>
              <a:t>对应于</a:t>
            </a:r>
            <a:r>
              <a:rPr sz="2800" b="1" spc="15" dirty="0">
                <a:latin typeface="微软雅黑"/>
                <a:cs typeface="微软雅黑"/>
              </a:rPr>
              <a:t>邻</a:t>
            </a:r>
            <a:r>
              <a:rPr sz="2800" b="1" dirty="0">
                <a:latin typeface="微软雅黑"/>
                <a:cs typeface="微软雅黑"/>
              </a:rPr>
              <a:t>接矩阵</a:t>
            </a:r>
            <a:r>
              <a:rPr sz="2800" b="1" spc="15" dirty="0">
                <a:latin typeface="微软雅黑"/>
                <a:cs typeface="微软雅黑"/>
              </a:rPr>
              <a:t>中</a:t>
            </a:r>
            <a:r>
              <a:rPr sz="2800" b="1" dirty="0">
                <a:latin typeface="微软雅黑"/>
                <a:cs typeface="微软雅黑"/>
              </a:rPr>
              <a:t>的一行</a:t>
            </a:r>
            <a:r>
              <a:rPr sz="2800" b="1" spc="-5" dirty="0">
                <a:latin typeface="微软雅黑"/>
                <a:cs typeface="微软雅黑"/>
              </a:rPr>
              <a:t>，  </a:t>
            </a:r>
            <a:r>
              <a:rPr sz="2800" b="1" spc="15" dirty="0">
                <a:latin typeface="微软雅黑"/>
                <a:cs typeface="微软雅黑"/>
              </a:rPr>
              <a:t>链表中结点</a:t>
            </a:r>
            <a:r>
              <a:rPr sz="2800" b="1" dirty="0">
                <a:latin typeface="微软雅黑"/>
                <a:cs typeface="微软雅黑"/>
              </a:rPr>
              <a:t>个</a:t>
            </a:r>
            <a:r>
              <a:rPr sz="2800" b="1" spc="15" dirty="0">
                <a:latin typeface="微软雅黑"/>
                <a:cs typeface="微软雅黑"/>
              </a:rPr>
              <a:t>数</a:t>
            </a:r>
            <a:r>
              <a:rPr sz="2800" b="1" dirty="0">
                <a:latin typeface="微软雅黑"/>
                <a:cs typeface="微软雅黑"/>
              </a:rPr>
              <a:t>等于</a:t>
            </a:r>
            <a:r>
              <a:rPr sz="2800" b="1" spc="15" dirty="0">
                <a:latin typeface="微软雅黑"/>
                <a:cs typeface="微软雅黑"/>
              </a:rPr>
              <a:t>一</a:t>
            </a:r>
            <a:r>
              <a:rPr sz="2800" b="1" dirty="0">
                <a:latin typeface="微软雅黑"/>
                <a:cs typeface="微软雅黑"/>
              </a:rPr>
              <a:t>行</a:t>
            </a:r>
            <a:r>
              <a:rPr sz="2800" b="1" spc="15" dirty="0">
                <a:latin typeface="微软雅黑"/>
                <a:cs typeface="微软雅黑"/>
              </a:rPr>
              <a:t>中</a:t>
            </a:r>
            <a:r>
              <a:rPr sz="2800" b="1" dirty="0">
                <a:latin typeface="微软雅黑"/>
                <a:cs typeface="微软雅黑"/>
              </a:rPr>
              <a:t>非零</a:t>
            </a:r>
            <a:r>
              <a:rPr sz="2800" b="1" spc="15" dirty="0">
                <a:latin typeface="微软雅黑"/>
                <a:cs typeface="微软雅黑"/>
              </a:rPr>
              <a:t>元</a:t>
            </a:r>
            <a:r>
              <a:rPr sz="2800" b="1" dirty="0">
                <a:latin typeface="微软雅黑"/>
                <a:cs typeface="微软雅黑"/>
              </a:rPr>
              <a:t>素的</a:t>
            </a:r>
            <a:r>
              <a:rPr sz="2800" b="1" spc="15" dirty="0">
                <a:latin typeface="微软雅黑"/>
                <a:cs typeface="微软雅黑"/>
              </a:rPr>
              <a:t>个</a:t>
            </a:r>
            <a:r>
              <a:rPr sz="2800" b="1" dirty="0">
                <a:latin typeface="微软雅黑"/>
                <a:cs typeface="微软雅黑"/>
              </a:rPr>
              <a:t>数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536180" y="5876544"/>
            <a:ext cx="1409700" cy="981710"/>
          </a:xfrm>
          <a:custGeom>
            <a:avLst/>
            <a:gdLst/>
            <a:ahLst/>
            <a:cxnLst/>
            <a:rect l="l" t="t" r="r" b="b"/>
            <a:pathLst>
              <a:path w="1409700" h="981709">
                <a:moveTo>
                  <a:pt x="0" y="981455"/>
                </a:moveTo>
                <a:lnTo>
                  <a:pt x="1409700" y="981455"/>
                </a:lnTo>
                <a:lnTo>
                  <a:pt x="1409700" y="0"/>
                </a:lnTo>
                <a:lnTo>
                  <a:pt x="0" y="0"/>
                </a:lnTo>
                <a:lnTo>
                  <a:pt x="0" y="981455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45880" y="6281928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9143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81928"/>
            <a:ext cx="7536180" cy="0"/>
          </a:xfrm>
          <a:custGeom>
            <a:avLst/>
            <a:gdLst/>
            <a:ahLst/>
            <a:cxnLst/>
            <a:rect l="l" t="t" r="r" b="b"/>
            <a:pathLst>
              <a:path w="7536180">
                <a:moveTo>
                  <a:pt x="0" y="0"/>
                </a:moveTo>
                <a:lnTo>
                  <a:pt x="7536180" y="0"/>
                </a:lnTo>
              </a:path>
            </a:pathLst>
          </a:custGeom>
          <a:ln w="9143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" y="569213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3" y="240779"/>
            <a:ext cx="2253234" cy="284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891" y="0"/>
            <a:ext cx="2096097" cy="497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97" y="299084"/>
            <a:ext cx="73380" cy="112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035" y="295275"/>
            <a:ext cx="73380" cy="112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116" y="166115"/>
            <a:ext cx="86753" cy="2396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1329" y="0"/>
            <a:ext cx="1380832" cy="509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008" y="108712"/>
            <a:ext cx="158750" cy="368300"/>
          </a:xfrm>
          <a:custGeom>
            <a:avLst/>
            <a:gdLst/>
            <a:ahLst/>
            <a:cxnLst/>
            <a:rect l="l" t="t" r="r" b="b"/>
            <a:pathLst>
              <a:path w="158750" h="368300">
                <a:moveTo>
                  <a:pt x="97167" y="0"/>
                </a:moveTo>
                <a:lnTo>
                  <a:pt x="134295" y="15198"/>
                </a:lnTo>
                <a:lnTo>
                  <a:pt x="154828" y="57372"/>
                </a:lnTo>
                <a:lnTo>
                  <a:pt x="158343" y="96520"/>
                </a:lnTo>
                <a:lnTo>
                  <a:pt x="158148" y="104259"/>
                </a:lnTo>
                <a:lnTo>
                  <a:pt x="152350" y="160909"/>
                </a:lnTo>
                <a:lnTo>
                  <a:pt x="143751" y="222631"/>
                </a:lnTo>
                <a:lnTo>
                  <a:pt x="139770" y="251779"/>
                </a:lnTo>
                <a:lnTo>
                  <a:pt x="136875" y="276177"/>
                </a:lnTo>
                <a:lnTo>
                  <a:pt x="135069" y="295836"/>
                </a:lnTo>
                <a:lnTo>
                  <a:pt x="134353" y="310769"/>
                </a:lnTo>
                <a:lnTo>
                  <a:pt x="134467" y="322671"/>
                </a:lnTo>
                <a:lnTo>
                  <a:pt x="135134" y="335121"/>
                </a:lnTo>
                <a:lnTo>
                  <a:pt x="136353" y="348095"/>
                </a:lnTo>
                <a:lnTo>
                  <a:pt x="138125" y="361569"/>
                </a:lnTo>
                <a:lnTo>
                  <a:pt x="127040" y="361398"/>
                </a:lnTo>
                <a:lnTo>
                  <a:pt x="91873" y="341201"/>
                </a:lnTo>
                <a:lnTo>
                  <a:pt x="91033" y="320802"/>
                </a:lnTo>
                <a:lnTo>
                  <a:pt x="85971" y="331731"/>
                </a:lnTo>
                <a:lnTo>
                  <a:pt x="56391" y="365363"/>
                </a:lnTo>
                <a:lnTo>
                  <a:pt x="44132" y="368300"/>
                </a:lnTo>
                <a:lnTo>
                  <a:pt x="34893" y="366391"/>
                </a:lnTo>
                <a:lnTo>
                  <a:pt x="6574" y="324685"/>
                </a:lnTo>
                <a:lnTo>
                  <a:pt x="0" y="265303"/>
                </a:lnTo>
                <a:lnTo>
                  <a:pt x="1309" y="240085"/>
                </a:lnTo>
                <a:lnTo>
                  <a:pt x="9615" y="198937"/>
                </a:lnTo>
                <a:lnTo>
                  <a:pt x="37431" y="160162"/>
                </a:lnTo>
                <a:lnTo>
                  <a:pt x="83090" y="146085"/>
                </a:lnTo>
                <a:lnTo>
                  <a:pt x="95073" y="142970"/>
                </a:lnTo>
                <a:lnTo>
                  <a:pt x="114851" y="110134"/>
                </a:lnTo>
                <a:lnTo>
                  <a:pt x="115163" y="103632"/>
                </a:lnTo>
                <a:lnTo>
                  <a:pt x="114875" y="96012"/>
                </a:lnTo>
                <a:lnTo>
                  <a:pt x="92468" y="67691"/>
                </a:lnTo>
                <a:lnTo>
                  <a:pt x="81884" y="70100"/>
                </a:lnTo>
                <a:lnTo>
                  <a:pt x="73506" y="77533"/>
                </a:lnTo>
                <a:lnTo>
                  <a:pt x="67335" y="90015"/>
                </a:lnTo>
                <a:lnTo>
                  <a:pt x="63373" y="107569"/>
                </a:lnTo>
                <a:lnTo>
                  <a:pt x="52533" y="105398"/>
                </a:lnTo>
                <a:lnTo>
                  <a:pt x="41694" y="103251"/>
                </a:lnTo>
                <a:lnTo>
                  <a:pt x="30854" y="101103"/>
                </a:lnTo>
                <a:lnTo>
                  <a:pt x="20015" y="98933"/>
                </a:lnTo>
                <a:lnTo>
                  <a:pt x="24946" y="76076"/>
                </a:lnTo>
                <a:lnTo>
                  <a:pt x="38972" y="39032"/>
                </a:lnTo>
                <a:lnTo>
                  <a:pt x="70137" y="6016"/>
                </a:lnTo>
                <a:lnTo>
                  <a:pt x="83032" y="1406"/>
                </a:lnTo>
                <a:lnTo>
                  <a:pt x="97167" y="0"/>
                </a:lnTo>
              </a:path>
            </a:pathLst>
          </a:custGeom>
          <a:ln w="12192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46" y="104902"/>
            <a:ext cx="158750" cy="368300"/>
          </a:xfrm>
          <a:custGeom>
            <a:avLst/>
            <a:gdLst/>
            <a:ahLst/>
            <a:cxnLst/>
            <a:rect l="l" t="t" r="r" b="b"/>
            <a:pathLst>
              <a:path w="158750" h="368300">
                <a:moveTo>
                  <a:pt x="97180" y="0"/>
                </a:moveTo>
                <a:lnTo>
                  <a:pt x="134295" y="15198"/>
                </a:lnTo>
                <a:lnTo>
                  <a:pt x="154830" y="57372"/>
                </a:lnTo>
                <a:lnTo>
                  <a:pt x="158356" y="96519"/>
                </a:lnTo>
                <a:lnTo>
                  <a:pt x="158154" y="104259"/>
                </a:lnTo>
                <a:lnTo>
                  <a:pt x="152350" y="160908"/>
                </a:lnTo>
                <a:lnTo>
                  <a:pt x="143751" y="222630"/>
                </a:lnTo>
                <a:lnTo>
                  <a:pt x="139770" y="251779"/>
                </a:lnTo>
                <a:lnTo>
                  <a:pt x="136875" y="276177"/>
                </a:lnTo>
                <a:lnTo>
                  <a:pt x="135069" y="295836"/>
                </a:lnTo>
                <a:lnTo>
                  <a:pt x="134353" y="310768"/>
                </a:lnTo>
                <a:lnTo>
                  <a:pt x="134472" y="322671"/>
                </a:lnTo>
                <a:lnTo>
                  <a:pt x="135139" y="335121"/>
                </a:lnTo>
                <a:lnTo>
                  <a:pt x="136355" y="348095"/>
                </a:lnTo>
                <a:lnTo>
                  <a:pt x="138125" y="361568"/>
                </a:lnTo>
                <a:lnTo>
                  <a:pt x="127040" y="361398"/>
                </a:lnTo>
                <a:lnTo>
                  <a:pt x="115957" y="361251"/>
                </a:lnTo>
                <a:lnTo>
                  <a:pt x="104874" y="361104"/>
                </a:lnTo>
                <a:lnTo>
                  <a:pt x="93789" y="360933"/>
                </a:lnTo>
                <a:lnTo>
                  <a:pt x="92696" y="351145"/>
                </a:lnTo>
                <a:lnTo>
                  <a:pt x="91873" y="341201"/>
                </a:lnTo>
                <a:lnTo>
                  <a:pt x="91319" y="331090"/>
                </a:lnTo>
                <a:lnTo>
                  <a:pt x="91033" y="320801"/>
                </a:lnTo>
                <a:lnTo>
                  <a:pt x="85971" y="331731"/>
                </a:lnTo>
                <a:lnTo>
                  <a:pt x="56397" y="365363"/>
                </a:lnTo>
                <a:lnTo>
                  <a:pt x="44132" y="368299"/>
                </a:lnTo>
                <a:lnTo>
                  <a:pt x="34895" y="366391"/>
                </a:lnTo>
                <a:lnTo>
                  <a:pt x="6574" y="324685"/>
                </a:lnTo>
                <a:lnTo>
                  <a:pt x="0" y="265302"/>
                </a:lnTo>
                <a:lnTo>
                  <a:pt x="1309" y="240085"/>
                </a:lnTo>
                <a:lnTo>
                  <a:pt x="9615" y="198937"/>
                </a:lnTo>
                <a:lnTo>
                  <a:pt x="37431" y="160162"/>
                </a:lnTo>
                <a:lnTo>
                  <a:pt x="83095" y="146085"/>
                </a:lnTo>
                <a:lnTo>
                  <a:pt x="95080" y="142970"/>
                </a:lnTo>
                <a:lnTo>
                  <a:pt x="114851" y="110134"/>
                </a:lnTo>
                <a:lnTo>
                  <a:pt x="115163" y="103631"/>
                </a:lnTo>
                <a:lnTo>
                  <a:pt x="114875" y="96011"/>
                </a:lnTo>
                <a:lnTo>
                  <a:pt x="92468" y="67690"/>
                </a:lnTo>
                <a:lnTo>
                  <a:pt x="81886" y="70100"/>
                </a:lnTo>
                <a:lnTo>
                  <a:pt x="73510" y="77533"/>
                </a:lnTo>
                <a:lnTo>
                  <a:pt x="67340" y="90015"/>
                </a:lnTo>
                <a:lnTo>
                  <a:pt x="63372" y="107568"/>
                </a:lnTo>
                <a:lnTo>
                  <a:pt x="52533" y="105398"/>
                </a:lnTo>
                <a:lnTo>
                  <a:pt x="41694" y="103250"/>
                </a:lnTo>
                <a:lnTo>
                  <a:pt x="30854" y="101103"/>
                </a:lnTo>
                <a:lnTo>
                  <a:pt x="20015" y="98932"/>
                </a:lnTo>
                <a:lnTo>
                  <a:pt x="31265" y="56102"/>
                </a:lnTo>
                <a:lnTo>
                  <a:pt x="58482" y="13841"/>
                </a:lnTo>
                <a:lnTo>
                  <a:pt x="83038" y="1406"/>
                </a:lnTo>
                <a:lnTo>
                  <a:pt x="97180" y="0"/>
                </a:lnTo>
              </a:path>
            </a:pathLst>
          </a:custGeom>
          <a:ln w="12192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603" y="0"/>
            <a:ext cx="105410" cy="476250"/>
          </a:xfrm>
          <a:custGeom>
            <a:avLst/>
            <a:gdLst/>
            <a:ahLst/>
            <a:cxnLst/>
            <a:rect l="l" t="t" r="r" b="b"/>
            <a:pathLst>
              <a:path w="105409" h="476250">
                <a:moveTo>
                  <a:pt x="90364" y="0"/>
                </a:moveTo>
                <a:lnTo>
                  <a:pt x="87699" y="22765"/>
                </a:lnTo>
                <a:lnTo>
                  <a:pt x="84099" y="53530"/>
                </a:lnTo>
                <a:lnTo>
                  <a:pt x="80498" y="84296"/>
                </a:lnTo>
                <a:lnTo>
                  <a:pt x="76898" y="115062"/>
                </a:lnTo>
                <a:lnTo>
                  <a:pt x="83925" y="115157"/>
                </a:lnTo>
                <a:lnTo>
                  <a:pt x="90951" y="115252"/>
                </a:lnTo>
                <a:lnTo>
                  <a:pt x="97976" y="115348"/>
                </a:lnTo>
                <a:lnTo>
                  <a:pt x="105003" y="115443"/>
                </a:lnTo>
                <a:lnTo>
                  <a:pt x="103052" y="133140"/>
                </a:lnTo>
                <a:lnTo>
                  <a:pt x="101104" y="150812"/>
                </a:lnTo>
                <a:lnTo>
                  <a:pt x="99156" y="168485"/>
                </a:lnTo>
                <a:lnTo>
                  <a:pt x="97205" y="186182"/>
                </a:lnTo>
                <a:lnTo>
                  <a:pt x="90071" y="186087"/>
                </a:lnTo>
                <a:lnTo>
                  <a:pt x="82937" y="185991"/>
                </a:lnTo>
                <a:lnTo>
                  <a:pt x="75803" y="185896"/>
                </a:lnTo>
                <a:lnTo>
                  <a:pt x="68668" y="185801"/>
                </a:lnTo>
                <a:lnTo>
                  <a:pt x="64285" y="222587"/>
                </a:lnTo>
                <a:lnTo>
                  <a:pt x="59899" y="259397"/>
                </a:lnTo>
                <a:lnTo>
                  <a:pt x="55513" y="296208"/>
                </a:lnTo>
                <a:lnTo>
                  <a:pt x="51130" y="332994"/>
                </a:lnTo>
                <a:lnTo>
                  <a:pt x="46783" y="373856"/>
                </a:lnTo>
                <a:lnTo>
                  <a:pt x="46355" y="387096"/>
                </a:lnTo>
                <a:lnTo>
                  <a:pt x="47472" y="392938"/>
                </a:lnTo>
                <a:lnTo>
                  <a:pt x="49809" y="396875"/>
                </a:lnTo>
                <a:lnTo>
                  <a:pt x="52158" y="400685"/>
                </a:lnTo>
                <a:lnTo>
                  <a:pt x="56261" y="402717"/>
                </a:lnTo>
                <a:lnTo>
                  <a:pt x="62115" y="402717"/>
                </a:lnTo>
                <a:lnTo>
                  <a:pt x="63969" y="402844"/>
                </a:lnTo>
                <a:lnTo>
                  <a:pt x="69113" y="402082"/>
                </a:lnTo>
                <a:lnTo>
                  <a:pt x="77508" y="400685"/>
                </a:lnTo>
                <a:lnTo>
                  <a:pt x="75422" y="418326"/>
                </a:lnTo>
                <a:lnTo>
                  <a:pt x="73337" y="435991"/>
                </a:lnTo>
                <a:lnTo>
                  <a:pt x="71255" y="453656"/>
                </a:lnTo>
                <a:lnTo>
                  <a:pt x="69176" y="471297"/>
                </a:lnTo>
                <a:lnTo>
                  <a:pt x="61252" y="474345"/>
                </a:lnTo>
                <a:lnTo>
                  <a:pt x="53289" y="475742"/>
                </a:lnTo>
                <a:lnTo>
                  <a:pt x="45288" y="475742"/>
                </a:lnTo>
                <a:lnTo>
                  <a:pt x="10782" y="456565"/>
                </a:lnTo>
                <a:lnTo>
                  <a:pt x="489" y="418810"/>
                </a:lnTo>
                <a:lnTo>
                  <a:pt x="0" y="401955"/>
                </a:lnTo>
                <a:lnTo>
                  <a:pt x="528" y="391049"/>
                </a:lnTo>
                <a:lnTo>
                  <a:pt x="7086" y="326898"/>
                </a:lnTo>
                <a:lnTo>
                  <a:pt x="15432" y="256032"/>
                </a:lnTo>
                <a:lnTo>
                  <a:pt x="23787" y="185166"/>
                </a:lnTo>
                <a:lnTo>
                  <a:pt x="16205" y="185039"/>
                </a:lnTo>
                <a:lnTo>
                  <a:pt x="8623" y="184912"/>
                </a:lnTo>
                <a:lnTo>
                  <a:pt x="1041" y="184912"/>
                </a:lnTo>
                <a:lnTo>
                  <a:pt x="3089" y="167215"/>
                </a:lnTo>
                <a:lnTo>
                  <a:pt x="5135" y="149542"/>
                </a:lnTo>
                <a:lnTo>
                  <a:pt x="7179" y="131870"/>
                </a:lnTo>
                <a:lnTo>
                  <a:pt x="9220" y="114173"/>
                </a:lnTo>
                <a:lnTo>
                  <a:pt x="16891" y="114300"/>
                </a:lnTo>
                <a:lnTo>
                  <a:pt x="24561" y="114427"/>
                </a:lnTo>
                <a:lnTo>
                  <a:pt x="32232" y="114427"/>
                </a:lnTo>
                <a:lnTo>
                  <a:pt x="33815" y="100330"/>
                </a:lnTo>
                <a:lnTo>
                  <a:pt x="35402" y="86233"/>
                </a:lnTo>
                <a:lnTo>
                  <a:pt x="36992" y="72136"/>
                </a:lnTo>
                <a:lnTo>
                  <a:pt x="38582" y="58039"/>
                </a:lnTo>
                <a:lnTo>
                  <a:pt x="51757" y="41559"/>
                </a:lnTo>
                <a:lnTo>
                  <a:pt x="64936" y="25066"/>
                </a:lnTo>
                <a:lnTo>
                  <a:pt x="78117" y="8551"/>
                </a:lnTo>
                <a:lnTo>
                  <a:pt x="84928" y="0"/>
                </a:lnTo>
              </a:path>
            </a:pathLst>
          </a:custGeom>
          <a:ln w="12192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880" y="0"/>
            <a:ext cx="194945" cy="471170"/>
          </a:xfrm>
          <a:custGeom>
            <a:avLst/>
            <a:gdLst/>
            <a:ahLst/>
            <a:cxnLst/>
            <a:rect l="l" t="t" r="r" b="b"/>
            <a:pathLst>
              <a:path w="194945" h="471170">
                <a:moveTo>
                  <a:pt x="194371" y="0"/>
                </a:moveTo>
                <a:lnTo>
                  <a:pt x="185721" y="74701"/>
                </a:lnTo>
                <a:lnTo>
                  <a:pt x="180087" y="123355"/>
                </a:lnTo>
                <a:lnTo>
                  <a:pt x="174455" y="172009"/>
                </a:lnTo>
                <a:lnTo>
                  <a:pt x="168822" y="220662"/>
                </a:lnTo>
                <a:lnTo>
                  <a:pt x="163190" y="269316"/>
                </a:lnTo>
                <a:lnTo>
                  <a:pt x="157559" y="317970"/>
                </a:lnTo>
                <a:lnTo>
                  <a:pt x="151927" y="366623"/>
                </a:lnTo>
                <a:lnTo>
                  <a:pt x="146296" y="415277"/>
                </a:lnTo>
                <a:lnTo>
                  <a:pt x="140665" y="463931"/>
                </a:lnTo>
                <a:lnTo>
                  <a:pt x="130111" y="463816"/>
                </a:lnTo>
                <a:lnTo>
                  <a:pt x="119559" y="463677"/>
                </a:lnTo>
                <a:lnTo>
                  <a:pt x="109009" y="463538"/>
                </a:lnTo>
                <a:lnTo>
                  <a:pt x="98463" y="463423"/>
                </a:lnTo>
                <a:lnTo>
                  <a:pt x="99586" y="453803"/>
                </a:lnTo>
                <a:lnTo>
                  <a:pt x="100709" y="444182"/>
                </a:lnTo>
                <a:lnTo>
                  <a:pt x="101829" y="434562"/>
                </a:lnTo>
                <a:lnTo>
                  <a:pt x="102946" y="424942"/>
                </a:lnTo>
                <a:lnTo>
                  <a:pt x="96778" y="436753"/>
                </a:lnTo>
                <a:lnTo>
                  <a:pt x="90716" y="446659"/>
                </a:lnTo>
                <a:lnTo>
                  <a:pt x="60399" y="470221"/>
                </a:lnTo>
                <a:lnTo>
                  <a:pt x="53733" y="470789"/>
                </a:lnTo>
                <a:lnTo>
                  <a:pt x="42046" y="468310"/>
                </a:lnTo>
                <a:lnTo>
                  <a:pt x="14084" y="433324"/>
                </a:lnTo>
                <a:lnTo>
                  <a:pt x="3022" y="386937"/>
                </a:lnTo>
                <a:lnTo>
                  <a:pt x="0" y="322072"/>
                </a:lnTo>
                <a:lnTo>
                  <a:pt x="1981" y="279662"/>
                </a:lnTo>
                <a:lnTo>
                  <a:pt x="6742" y="239871"/>
                </a:lnTo>
                <a:lnTo>
                  <a:pt x="24599" y="168148"/>
                </a:lnTo>
                <a:lnTo>
                  <a:pt x="50958" y="118411"/>
                </a:lnTo>
                <a:lnTo>
                  <a:pt x="83184" y="102108"/>
                </a:lnTo>
                <a:lnTo>
                  <a:pt x="98405" y="105872"/>
                </a:lnTo>
                <a:lnTo>
                  <a:pt x="111509" y="116602"/>
                </a:lnTo>
                <a:lnTo>
                  <a:pt x="122493" y="134308"/>
                </a:lnTo>
                <a:lnTo>
                  <a:pt x="131356" y="159004"/>
                </a:lnTo>
                <a:lnTo>
                  <a:pt x="136640" y="113401"/>
                </a:lnTo>
                <a:lnTo>
                  <a:pt x="141922" y="67834"/>
                </a:lnTo>
                <a:lnTo>
                  <a:pt x="147204" y="22290"/>
                </a:lnTo>
                <a:lnTo>
                  <a:pt x="149791" y="0"/>
                </a:lnTo>
              </a:path>
            </a:pathLst>
          </a:custGeom>
          <a:ln w="12192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7743" y="5998464"/>
            <a:ext cx="775716" cy="7757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3039" y="882142"/>
            <a:ext cx="849947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209" indent="-360045">
              <a:lnSpc>
                <a:spcPct val="100000"/>
              </a:lnSpc>
              <a:spcBef>
                <a:spcPts val="95"/>
              </a:spcBef>
              <a:buSzPct val="96428"/>
              <a:buAutoNum type="arabicPeriod" startAt="2"/>
              <a:tabLst>
                <a:tab pos="410845" algn="l"/>
              </a:tabLst>
            </a:pPr>
            <a:r>
              <a:rPr sz="2800" b="1" spc="20" dirty="0">
                <a:solidFill>
                  <a:srgbClr val="FF3300"/>
                </a:solidFill>
                <a:latin typeface="微软雅黑"/>
                <a:cs typeface="微软雅黑"/>
              </a:rPr>
              <a:t>区别：</a:t>
            </a:r>
            <a:endParaRPr sz="2800">
              <a:latin typeface="微软雅黑"/>
              <a:cs typeface="微软雅黑"/>
            </a:endParaRPr>
          </a:p>
          <a:p>
            <a:pPr marL="431800" marR="43180" indent="-381000">
              <a:lnSpc>
                <a:spcPct val="100000"/>
              </a:lnSpc>
              <a:tabLst>
                <a:tab pos="586740" algn="l"/>
              </a:tabLst>
            </a:pPr>
            <a:r>
              <a:rPr sz="2800" b="1" spc="-5" dirty="0">
                <a:latin typeface="微软雅黑"/>
                <a:cs typeface="微软雅黑"/>
              </a:rPr>
              <a:t>①		</a:t>
            </a:r>
            <a:r>
              <a:rPr sz="2800" b="1" spc="15" dirty="0">
                <a:latin typeface="微软雅黑"/>
                <a:cs typeface="微软雅黑"/>
              </a:rPr>
              <a:t>对于任一确</a:t>
            </a:r>
            <a:r>
              <a:rPr sz="2800" b="1" spc="5" dirty="0">
                <a:latin typeface="微软雅黑"/>
                <a:cs typeface="微软雅黑"/>
              </a:rPr>
              <a:t>定</a:t>
            </a:r>
            <a:r>
              <a:rPr sz="2800" b="1" spc="15" dirty="0">
                <a:latin typeface="微软雅黑"/>
                <a:cs typeface="微软雅黑"/>
              </a:rPr>
              <a:t>的</a:t>
            </a:r>
            <a:r>
              <a:rPr sz="2800" b="1" spc="5" dirty="0">
                <a:latin typeface="微软雅黑"/>
                <a:cs typeface="微软雅黑"/>
              </a:rPr>
              <a:t>无向</a:t>
            </a:r>
            <a:r>
              <a:rPr sz="2800" b="1" spc="15" dirty="0">
                <a:latin typeface="微软雅黑"/>
                <a:cs typeface="微软雅黑"/>
              </a:rPr>
              <a:t>图</a:t>
            </a:r>
            <a:r>
              <a:rPr sz="2800" b="1" spc="5" dirty="0">
                <a:latin typeface="微软雅黑"/>
                <a:cs typeface="微软雅黑"/>
              </a:rPr>
              <a:t>，</a:t>
            </a:r>
            <a:r>
              <a:rPr sz="2800" b="1" spc="15" dirty="0">
                <a:latin typeface="微软雅黑"/>
                <a:cs typeface="微软雅黑"/>
              </a:rPr>
              <a:t>邻</a:t>
            </a:r>
            <a:r>
              <a:rPr sz="2800" b="1" spc="5" dirty="0">
                <a:latin typeface="微软雅黑"/>
                <a:cs typeface="微软雅黑"/>
              </a:rPr>
              <a:t>接矩</a:t>
            </a:r>
            <a:r>
              <a:rPr sz="2800" b="1" spc="15" dirty="0">
                <a:latin typeface="微软雅黑"/>
                <a:cs typeface="微软雅黑"/>
              </a:rPr>
              <a:t>阵</a:t>
            </a:r>
            <a:r>
              <a:rPr sz="2800" b="1" spc="35" dirty="0">
                <a:latin typeface="微软雅黑"/>
                <a:cs typeface="微软雅黑"/>
              </a:rPr>
              <a:t>是</a:t>
            </a:r>
            <a:r>
              <a:rPr sz="2800" b="1" spc="5" dirty="0">
                <a:solidFill>
                  <a:srgbClr val="3333CC"/>
                </a:solidFill>
                <a:latin typeface="微软雅黑"/>
                <a:cs typeface="微软雅黑"/>
              </a:rPr>
              <a:t>唯</a:t>
            </a:r>
            <a:r>
              <a:rPr sz="2800" b="1" spc="15" dirty="0">
                <a:solidFill>
                  <a:srgbClr val="3333CC"/>
                </a:solidFill>
                <a:latin typeface="微软雅黑"/>
                <a:cs typeface="微软雅黑"/>
              </a:rPr>
              <a:t>一</a:t>
            </a:r>
            <a:r>
              <a:rPr sz="2800" b="1" dirty="0">
                <a:latin typeface="微软雅黑"/>
                <a:cs typeface="微软雅黑"/>
              </a:rPr>
              <a:t>的</a:t>
            </a:r>
            <a:r>
              <a:rPr sz="2800" b="1" spc="15" dirty="0">
                <a:latin typeface="微软雅黑"/>
                <a:cs typeface="微软雅黑"/>
              </a:rPr>
              <a:t>（</a:t>
            </a:r>
            <a:r>
              <a:rPr sz="2800" b="1" dirty="0">
                <a:latin typeface="微软雅黑"/>
                <a:cs typeface="微软雅黑"/>
              </a:rPr>
              <a:t>行</a:t>
            </a:r>
            <a:r>
              <a:rPr sz="2800" b="1" spc="-5" dirty="0">
                <a:latin typeface="微软雅黑"/>
                <a:cs typeface="微软雅黑"/>
              </a:rPr>
              <a:t>列 </a:t>
            </a:r>
            <a:r>
              <a:rPr sz="2800" b="1" spc="15" dirty="0">
                <a:latin typeface="微软雅黑"/>
                <a:cs typeface="微软雅黑"/>
              </a:rPr>
              <a:t>号与顶点编</a:t>
            </a:r>
            <a:r>
              <a:rPr sz="2800" b="1" dirty="0">
                <a:latin typeface="微软雅黑"/>
                <a:cs typeface="微软雅黑"/>
              </a:rPr>
              <a:t>号</a:t>
            </a:r>
            <a:r>
              <a:rPr sz="2800" b="1" spc="15" dirty="0">
                <a:latin typeface="微软雅黑"/>
                <a:cs typeface="微软雅黑"/>
              </a:rPr>
              <a:t>一</a:t>
            </a:r>
            <a:r>
              <a:rPr sz="2800" b="1" dirty="0">
                <a:latin typeface="微软雅黑"/>
                <a:cs typeface="微软雅黑"/>
              </a:rPr>
              <a:t>致</a:t>
            </a:r>
            <a:r>
              <a:rPr sz="2800" b="1" spc="10" dirty="0">
                <a:latin typeface="微软雅黑"/>
                <a:cs typeface="微软雅黑"/>
              </a:rPr>
              <a:t>），</a:t>
            </a:r>
            <a:r>
              <a:rPr sz="2800" b="1" dirty="0">
                <a:latin typeface="微软雅黑"/>
                <a:cs typeface="微软雅黑"/>
              </a:rPr>
              <a:t>但</a:t>
            </a:r>
            <a:r>
              <a:rPr sz="2800" b="1" spc="15" dirty="0">
                <a:latin typeface="微软雅黑"/>
                <a:cs typeface="微软雅黑"/>
              </a:rPr>
              <a:t>邻</a:t>
            </a:r>
            <a:r>
              <a:rPr sz="2800" b="1" dirty="0">
                <a:latin typeface="微软雅黑"/>
                <a:cs typeface="微软雅黑"/>
              </a:rPr>
              <a:t>接</a:t>
            </a:r>
            <a:r>
              <a:rPr sz="2800" b="1" spc="10" dirty="0">
                <a:latin typeface="微软雅黑"/>
                <a:cs typeface="微软雅黑"/>
              </a:rPr>
              <a:t>表</a:t>
            </a:r>
            <a:r>
              <a:rPr sz="2800" b="1" spc="10" dirty="0">
                <a:solidFill>
                  <a:srgbClr val="3333CC"/>
                </a:solidFill>
                <a:latin typeface="微软雅黑"/>
                <a:cs typeface="微软雅黑"/>
              </a:rPr>
              <a:t>不</a:t>
            </a:r>
            <a:r>
              <a:rPr sz="2800" b="1" dirty="0">
                <a:solidFill>
                  <a:srgbClr val="3333CC"/>
                </a:solidFill>
                <a:latin typeface="微软雅黑"/>
                <a:cs typeface="微软雅黑"/>
              </a:rPr>
              <a:t>唯</a:t>
            </a:r>
            <a:r>
              <a:rPr sz="2800" b="1" spc="10" dirty="0">
                <a:solidFill>
                  <a:srgbClr val="3333CC"/>
                </a:solidFill>
                <a:latin typeface="微软雅黑"/>
                <a:cs typeface="微软雅黑"/>
              </a:rPr>
              <a:t>一</a:t>
            </a:r>
            <a:r>
              <a:rPr sz="2800" b="1" spc="10" dirty="0">
                <a:latin typeface="微软雅黑"/>
                <a:cs typeface="微软雅黑"/>
              </a:rPr>
              <a:t>（</a:t>
            </a:r>
            <a:r>
              <a:rPr sz="2800" b="1" dirty="0">
                <a:latin typeface="微软雅黑"/>
                <a:cs typeface="微软雅黑"/>
              </a:rPr>
              <a:t>链</a:t>
            </a:r>
            <a:r>
              <a:rPr sz="2800" b="1" spc="10" dirty="0">
                <a:latin typeface="微软雅黑"/>
                <a:cs typeface="微软雅黑"/>
              </a:rPr>
              <a:t>接</a:t>
            </a:r>
            <a:r>
              <a:rPr sz="2800" b="1" dirty="0">
                <a:latin typeface="微软雅黑"/>
                <a:cs typeface="微软雅黑"/>
              </a:rPr>
              <a:t>次</a:t>
            </a:r>
            <a:r>
              <a:rPr sz="2800" b="1" spc="-5" dirty="0">
                <a:latin typeface="微软雅黑"/>
                <a:cs typeface="微软雅黑"/>
              </a:rPr>
              <a:t>序 </a:t>
            </a:r>
            <a:r>
              <a:rPr sz="2800" b="1" spc="15" dirty="0">
                <a:latin typeface="微软雅黑"/>
                <a:cs typeface="微软雅黑"/>
              </a:rPr>
              <a:t>与顶点编号</a:t>
            </a:r>
            <a:r>
              <a:rPr sz="2800" b="1" spc="5" dirty="0">
                <a:latin typeface="微软雅黑"/>
                <a:cs typeface="微软雅黑"/>
              </a:rPr>
              <a:t>无</a:t>
            </a:r>
            <a:r>
              <a:rPr sz="2800" b="1" spc="15" dirty="0">
                <a:latin typeface="微软雅黑"/>
                <a:cs typeface="微软雅黑"/>
              </a:rPr>
              <a:t>关</a:t>
            </a:r>
            <a:r>
              <a:rPr sz="2800" b="1" spc="5" dirty="0">
                <a:latin typeface="微软雅黑"/>
                <a:cs typeface="微软雅黑"/>
              </a:rPr>
              <a:t>）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431800" marR="99695" indent="-381000">
              <a:lnSpc>
                <a:spcPct val="100000"/>
              </a:lnSpc>
              <a:tabLst>
                <a:tab pos="586740" algn="l"/>
              </a:tabLst>
            </a:pPr>
            <a:r>
              <a:rPr sz="2800" b="1" spc="-5" dirty="0">
                <a:latin typeface="微软雅黑"/>
                <a:cs typeface="微软雅黑"/>
              </a:rPr>
              <a:t>②		</a:t>
            </a:r>
            <a:r>
              <a:rPr sz="2800" b="1" spc="15" dirty="0">
                <a:latin typeface="微软雅黑"/>
                <a:cs typeface="微软雅黑"/>
              </a:rPr>
              <a:t>邻接矩阵的</a:t>
            </a:r>
            <a:r>
              <a:rPr sz="2800" b="1" spc="5" dirty="0">
                <a:latin typeface="微软雅黑"/>
                <a:cs typeface="微软雅黑"/>
              </a:rPr>
              <a:t>空</a:t>
            </a:r>
            <a:r>
              <a:rPr sz="2800" b="1" spc="15" dirty="0">
                <a:latin typeface="微软雅黑"/>
                <a:cs typeface="微软雅黑"/>
              </a:rPr>
              <a:t>间</a:t>
            </a:r>
            <a:r>
              <a:rPr sz="2800" b="1" spc="5" dirty="0">
                <a:latin typeface="微软雅黑"/>
                <a:cs typeface="微软雅黑"/>
              </a:rPr>
              <a:t>复杂</a:t>
            </a:r>
            <a:r>
              <a:rPr sz="2800" b="1" spc="15" dirty="0">
                <a:latin typeface="微软雅黑"/>
                <a:cs typeface="微软雅黑"/>
              </a:rPr>
              <a:t>度</a:t>
            </a:r>
            <a:r>
              <a:rPr sz="2800" b="1" spc="25" dirty="0">
                <a:latin typeface="微软雅黑"/>
                <a:cs typeface="微软雅黑"/>
              </a:rPr>
              <a:t>为</a:t>
            </a:r>
            <a:r>
              <a:rPr sz="2800" b="1" spc="-315" dirty="0">
                <a:solidFill>
                  <a:srgbClr val="0000FF"/>
                </a:solidFill>
                <a:latin typeface="微软雅黑"/>
                <a:cs typeface="微软雅黑"/>
              </a:rPr>
              <a:t>O(</a:t>
            </a:r>
            <a:r>
              <a:rPr sz="2800" b="1" spc="-350" dirty="0">
                <a:solidFill>
                  <a:srgbClr val="0000FF"/>
                </a:solidFill>
                <a:latin typeface="微软雅黑"/>
                <a:cs typeface="微软雅黑"/>
              </a:rPr>
              <a:t>n</a:t>
            </a:r>
            <a:r>
              <a:rPr sz="2775" b="1" spc="-307" baseline="25525" dirty="0">
                <a:solidFill>
                  <a:srgbClr val="0000FF"/>
                </a:solidFill>
                <a:latin typeface="微软雅黑"/>
                <a:cs typeface="微软雅黑"/>
              </a:rPr>
              <a:t>2</a:t>
            </a:r>
            <a:r>
              <a:rPr sz="2800" b="1" spc="465" dirty="0">
                <a:solidFill>
                  <a:srgbClr val="0000FF"/>
                </a:solidFill>
                <a:latin typeface="微软雅黑"/>
                <a:cs typeface="微软雅黑"/>
              </a:rPr>
              <a:t>),</a:t>
            </a:r>
            <a:r>
              <a:rPr sz="2800" b="1" dirty="0">
                <a:latin typeface="微软雅黑"/>
                <a:cs typeface="微软雅黑"/>
              </a:rPr>
              <a:t>而</a:t>
            </a:r>
            <a:r>
              <a:rPr sz="2800" b="1" spc="15" dirty="0">
                <a:latin typeface="微软雅黑"/>
                <a:cs typeface="微软雅黑"/>
              </a:rPr>
              <a:t>邻</a:t>
            </a:r>
            <a:r>
              <a:rPr sz="2800" b="1" dirty="0">
                <a:latin typeface="微软雅黑"/>
                <a:cs typeface="微软雅黑"/>
              </a:rPr>
              <a:t>接表</a:t>
            </a:r>
            <a:r>
              <a:rPr sz="2800" b="1" spc="15" dirty="0">
                <a:latin typeface="微软雅黑"/>
                <a:cs typeface="微软雅黑"/>
              </a:rPr>
              <a:t>的</a:t>
            </a:r>
            <a:r>
              <a:rPr sz="2800" b="1" dirty="0">
                <a:latin typeface="微软雅黑"/>
                <a:cs typeface="微软雅黑"/>
              </a:rPr>
              <a:t>空</a:t>
            </a:r>
            <a:r>
              <a:rPr sz="2800" b="1" spc="15" dirty="0">
                <a:latin typeface="微软雅黑"/>
                <a:cs typeface="微软雅黑"/>
              </a:rPr>
              <a:t>间</a:t>
            </a:r>
            <a:r>
              <a:rPr sz="2800" b="1" spc="-5" dirty="0">
                <a:latin typeface="微软雅黑"/>
                <a:cs typeface="微软雅黑"/>
              </a:rPr>
              <a:t>复 </a:t>
            </a:r>
            <a:r>
              <a:rPr sz="2800" b="1" spc="20" dirty="0">
                <a:latin typeface="微软雅黑"/>
                <a:cs typeface="微软雅黑"/>
              </a:rPr>
              <a:t>杂度</a:t>
            </a:r>
            <a:r>
              <a:rPr sz="2800" b="1" spc="15" dirty="0">
                <a:latin typeface="微软雅黑"/>
                <a:cs typeface="微软雅黑"/>
              </a:rPr>
              <a:t>为</a:t>
            </a:r>
            <a:r>
              <a:rPr sz="2800" b="1" spc="-265" dirty="0">
                <a:solidFill>
                  <a:srgbClr val="0000FF"/>
                </a:solidFill>
                <a:latin typeface="微软雅黑"/>
                <a:cs typeface="微软雅黑"/>
              </a:rPr>
              <a:t>O(n+e)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微软雅黑"/>
              <a:cs typeface="微软雅黑"/>
            </a:endParaRPr>
          </a:p>
          <a:p>
            <a:pPr marL="431800" marR="40005" indent="-381000">
              <a:lnSpc>
                <a:spcPct val="100000"/>
              </a:lnSpc>
              <a:buSzPct val="96428"/>
              <a:buAutoNum type="arabicPeriod" startAt="3"/>
              <a:tabLst>
                <a:tab pos="410845" algn="l"/>
              </a:tabLst>
            </a:pPr>
            <a:r>
              <a:rPr sz="2800" b="1" spc="20" dirty="0">
                <a:solidFill>
                  <a:srgbClr val="FF3300"/>
                </a:solidFill>
                <a:latin typeface="微软雅黑"/>
                <a:cs typeface="微软雅黑"/>
              </a:rPr>
              <a:t>用途</a:t>
            </a:r>
            <a:r>
              <a:rPr sz="2800" b="1" spc="15" dirty="0">
                <a:solidFill>
                  <a:srgbClr val="FF3300"/>
                </a:solidFill>
                <a:latin typeface="微软雅黑"/>
                <a:cs typeface="微软雅黑"/>
              </a:rPr>
              <a:t>：</a:t>
            </a:r>
            <a:r>
              <a:rPr sz="2800" b="1" spc="15" dirty="0">
                <a:latin typeface="微软雅黑"/>
                <a:cs typeface="微软雅黑"/>
              </a:rPr>
              <a:t>邻接</a:t>
            </a:r>
            <a:r>
              <a:rPr sz="2800" b="1" dirty="0">
                <a:latin typeface="微软雅黑"/>
                <a:cs typeface="微软雅黑"/>
              </a:rPr>
              <a:t>矩</a:t>
            </a:r>
            <a:r>
              <a:rPr sz="2800" b="1" spc="15" dirty="0">
                <a:latin typeface="微软雅黑"/>
                <a:cs typeface="微软雅黑"/>
              </a:rPr>
              <a:t>阵</a:t>
            </a:r>
            <a:r>
              <a:rPr sz="2800" b="1" dirty="0">
                <a:latin typeface="微软雅黑"/>
                <a:cs typeface="微软雅黑"/>
              </a:rPr>
              <a:t>多</a:t>
            </a:r>
            <a:r>
              <a:rPr sz="2800" b="1" spc="15" dirty="0">
                <a:latin typeface="微软雅黑"/>
                <a:cs typeface="微软雅黑"/>
              </a:rPr>
              <a:t>用</a:t>
            </a:r>
            <a:r>
              <a:rPr sz="2800" b="1" spc="20" dirty="0">
                <a:latin typeface="微软雅黑"/>
                <a:cs typeface="微软雅黑"/>
              </a:rPr>
              <a:t>于</a:t>
            </a:r>
            <a:r>
              <a:rPr sz="2800" b="1" spc="5" dirty="0">
                <a:solidFill>
                  <a:srgbClr val="3333CC"/>
                </a:solidFill>
                <a:latin typeface="微软雅黑"/>
                <a:cs typeface="微软雅黑"/>
              </a:rPr>
              <a:t>稠</a:t>
            </a:r>
            <a:r>
              <a:rPr sz="2800" b="1" spc="15" dirty="0">
                <a:solidFill>
                  <a:srgbClr val="3333CC"/>
                </a:solidFill>
                <a:latin typeface="微软雅黑"/>
                <a:cs typeface="微软雅黑"/>
              </a:rPr>
              <a:t>密</a:t>
            </a:r>
            <a:r>
              <a:rPr sz="2800" b="1" spc="10" dirty="0">
                <a:solidFill>
                  <a:srgbClr val="3333CC"/>
                </a:solidFill>
                <a:latin typeface="微软雅黑"/>
                <a:cs typeface="微软雅黑"/>
              </a:rPr>
              <a:t>图</a:t>
            </a:r>
            <a:r>
              <a:rPr sz="2800" b="1" dirty="0">
                <a:latin typeface="微软雅黑"/>
                <a:cs typeface="微软雅黑"/>
              </a:rPr>
              <a:t>；</a:t>
            </a:r>
            <a:r>
              <a:rPr sz="2800" b="1" spc="15" dirty="0">
                <a:latin typeface="微软雅黑"/>
                <a:cs typeface="微软雅黑"/>
              </a:rPr>
              <a:t>而</a:t>
            </a:r>
            <a:r>
              <a:rPr sz="2800" b="1" dirty="0">
                <a:latin typeface="微软雅黑"/>
                <a:cs typeface="微软雅黑"/>
              </a:rPr>
              <a:t>邻</a:t>
            </a:r>
            <a:r>
              <a:rPr sz="2800" b="1" spc="15" dirty="0">
                <a:latin typeface="微软雅黑"/>
                <a:cs typeface="微软雅黑"/>
              </a:rPr>
              <a:t>接</a:t>
            </a:r>
            <a:r>
              <a:rPr sz="2800" b="1" dirty="0">
                <a:latin typeface="微软雅黑"/>
                <a:cs typeface="微软雅黑"/>
              </a:rPr>
              <a:t>表多</a:t>
            </a:r>
            <a:r>
              <a:rPr sz="2800" b="1" spc="15" dirty="0">
                <a:latin typeface="微软雅黑"/>
                <a:cs typeface="微软雅黑"/>
              </a:rPr>
              <a:t>用</a:t>
            </a:r>
            <a:r>
              <a:rPr sz="2800" b="1" spc="30" dirty="0">
                <a:latin typeface="微软雅黑"/>
                <a:cs typeface="微软雅黑"/>
              </a:rPr>
              <a:t>于</a:t>
            </a:r>
            <a:r>
              <a:rPr sz="2800" b="1" spc="-5" dirty="0">
                <a:solidFill>
                  <a:srgbClr val="3333CC"/>
                </a:solidFill>
                <a:latin typeface="微软雅黑"/>
                <a:cs typeface="微软雅黑"/>
              </a:rPr>
              <a:t>稀 </a:t>
            </a:r>
            <a:r>
              <a:rPr sz="2800" b="1" spc="20" dirty="0">
                <a:solidFill>
                  <a:srgbClr val="3333CC"/>
                </a:solidFill>
                <a:latin typeface="微软雅黑"/>
                <a:cs typeface="微软雅黑"/>
              </a:rPr>
              <a:t>疏图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623" y="0"/>
            <a:ext cx="7772400" cy="516890"/>
          </a:xfrm>
          <a:custGeom>
            <a:avLst/>
            <a:gdLst/>
            <a:ahLst/>
            <a:cxnLst/>
            <a:rect l="l" t="t" r="r" b="b"/>
            <a:pathLst>
              <a:path w="7772400" h="516890">
                <a:moveTo>
                  <a:pt x="0" y="516636"/>
                </a:moveTo>
                <a:lnTo>
                  <a:pt x="7772400" y="516636"/>
                </a:lnTo>
                <a:lnTo>
                  <a:pt x="7772400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18363" y="13843"/>
            <a:ext cx="5738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20" dirty="0">
                <a:solidFill>
                  <a:srgbClr val="000000"/>
                </a:solidFill>
                <a:latin typeface="微软雅黑"/>
                <a:cs typeface="微软雅黑"/>
              </a:rPr>
              <a:t>邻接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矩阵与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邻</a:t>
            </a: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接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表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表</a:t>
            </a: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示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法的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关系</a:t>
            </a:r>
          </a:p>
        </p:txBody>
      </p:sp>
      <p:sp>
        <p:nvSpPr>
          <p:cNvPr id="20" name="object 20"/>
          <p:cNvSpPr/>
          <p:nvPr/>
        </p:nvSpPr>
        <p:spPr>
          <a:xfrm>
            <a:off x="7536180" y="5876544"/>
            <a:ext cx="1409700" cy="981710"/>
          </a:xfrm>
          <a:custGeom>
            <a:avLst/>
            <a:gdLst/>
            <a:ahLst/>
            <a:cxnLst/>
            <a:rect l="l" t="t" r="r" b="b"/>
            <a:pathLst>
              <a:path w="1409700" h="981709">
                <a:moveTo>
                  <a:pt x="0" y="981455"/>
                </a:moveTo>
                <a:lnTo>
                  <a:pt x="1409700" y="981455"/>
                </a:lnTo>
                <a:lnTo>
                  <a:pt x="1409700" y="0"/>
                </a:lnTo>
                <a:lnTo>
                  <a:pt x="0" y="0"/>
                </a:lnTo>
                <a:lnTo>
                  <a:pt x="0" y="981455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3016" y="552069"/>
            <a:ext cx="5121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>
                <a:solidFill>
                  <a:srgbClr val="000000"/>
                </a:solidFill>
                <a:latin typeface="Arial"/>
                <a:cs typeface="Arial"/>
              </a:rPr>
              <a:t>6.4.3</a:t>
            </a:r>
            <a:r>
              <a:rPr u="none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有向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图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的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十字链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表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表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示</a:t>
            </a:r>
          </a:p>
        </p:txBody>
      </p:sp>
      <p:sp>
        <p:nvSpPr>
          <p:cNvPr id="6" name="object 6"/>
          <p:cNvSpPr/>
          <p:nvPr/>
        </p:nvSpPr>
        <p:spPr>
          <a:xfrm>
            <a:off x="7123176" y="3248405"/>
            <a:ext cx="114300" cy="654050"/>
          </a:xfrm>
          <a:custGeom>
            <a:avLst/>
            <a:gdLst/>
            <a:ahLst/>
            <a:cxnLst/>
            <a:rect l="l" t="t" r="r" b="b"/>
            <a:pathLst>
              <a:path w="114300" h="654050">
                <a:moveTo>
                  <a:pt x="38100" y="539496"/>
                </a:moveTo>
                <a:lnTo>
                  <a:pt x="0" y="539496"/>
                </a:lnTo>
                <a:lnTo>
                  <a:pt x="57150" y="653796"/>
                </a:lnTo>
                <a:lnTo>
                  <a:pt x="104775" y="558546"/>
                </a:lnTo>
                <a:lnTo>
                  <a:pt x="38100" y="558546"/>
                </a:lnTo>
                <a:lnTo>
                  <a:pt x="38100" y="539496"/>
                </a:lnTo>
                <a:close/>
              </a:path>
              <a:path w="114300" h="654050">
                <a:moveTo>
                  <a:pt x="76200" y="0"/>
                </a:moveTo>
                <a:lnTo>
                  <a:pt x="38100" y="0"/>
                </a:lnTo>
                <a:lnTo>
                  <a:pt x="38100" y="558546"/>
                </a:lnTo>
                <a:lnTo>
                  <a:pt x="76200" y="558546"/>
                </a:lnTo>
                <a:lnTo>
                  <a:pt x="76200" y="0"/>
                </a:lnTo>
                <a:close/>
              </a:path>
              <a:path w="114300" h="654050">
                <a:moveTo>
                  <a:pt x="114300" y="539496"/>
                </a:moveTo>
                <a:lnTo>
                  <a:pt x="76200" y="539496"/>
                </a:lnTo>
                <a:lnTo>
                  <a:pt x="76200" y="558546"/>
                </a:lnTo>
                <a:lnTo>
                  <a:pt x="104775" y="558546"/>
                </a:lnTo>
                <a:lnTo>
                  <a:pt x="114300" y="5394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3685" y="4117847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3685" y="2919983"/>
            <a:ext cx="749935" cy="114300"/>
          </a:xfrm>
          <a:custGeom>
            <a:avLst/>
            <a:gdLst/>
            <a:ahLst/>
            <a:cxnLst/>
            <a:rect l="l" t="t" r="r" b="b"/>
            <a:pathLst>
              <a:path w="749934" h="114300">
                <a:moveTo>
                  <a:pt x="635508" y="0"/>
                </a:moveTo>
                <a:lnTo>
                  <a:pt x="635508" y="114300"/>
                </a:lnTo>
                <a:lnTo>
                  <a:pt x="711708" y="76200"/>
                </a:lnTo>
                <a:lnTo>
                  <a:pt x="654558" y="76200"/>
                </a:lnTo>
                <a:lnTo>
                  <a:pt x="654558" y="38100"/>
                </a:lnTo>
                <a:lnTo>
                  <a:pt x="711708" y="38100"/>
                </a:lnTo>
                <a:lnTo>
                  <a:pt x="635508" y="0"/>
                </a:lnTo>
                <a:close/>
              </a:path>
              <a:path w="749934" h="114300">
                <a:moveTo>
                  <a:pt x="63550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5508" y="76200"/>
                </a:lnTo>
                <a:lnTo>
                  <a:pt x="635508" y="38100"/>
                </a:lnTo>
                <a:close/>
              </a:path>
              <a:path w="749934" h="114300">
                <a:moveTo>
                  <a:pt x="711708" y="38100"/>
                </a:moveTo>
                <a:lnTo>
                  <a:pt x="654558" y="38100"/>
                </a:lnTo>
                <a:lnTo>
                  <a:pt x="654558" y="76200"/>
                </a:lnTo>
                <a:lnTo>
                  <a:pt x="711708" y="76200"/>
                </a:lnTo>
                <a:lnTo>
                  <a:pt x="749808" y="57150"/>
                </a:lnTo>
                <a:lnTo>
                  <a:pt x="71170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7193" y="3091433"/>
            <a:ext cx="1080135" cy="1004569"/>
          </a:xfrm>
          <a:custGeom>
            <a:avLst/>
            <a:gdLst/>
            <a:ahLst/>
            <a:cxnLst/>
            <a:rect l="l" t="t" r="r" b="b"/>
            <a:pathLst>
              <a:path w="1080134" h="1004570">
                <a:moveTo>
                  <a:pt x="96783" y="63782"/>
                </a:moveTo>
                <a:lnTo>
                  <a:pt x="70832" y="91681"/>
                </a:lnTo>
                <a:lnTo>
                  <a:pt x="1053846" y="1004569"/>
                </a:lnTo>
                <a:lnTo>
                  <a:pt x="1079754" y="976629"/>
                </a:lnTo>
                <a:lnTo>
                  <a:pt x="96783" y="63782"/>
                </a:lnTo>
                <a:close/>
              </a:path>
              <a:path w="1080134" h="1004570">
                <a:moveTo>
                  <a:pt x="0" y="0"/>
                </a:moveTo>
                <a:lnTo>
                  <a:pt x="44831" y="119633"/>
                </a:lnTo>
                <a:lnTo>
                  <a:pt x="70832" y="91681"/>
                </a:lnTo>
                <a:lnTo>
                  <a:pt x="56896" y="78739"/>
                </a:lnTo>
                <a:lnTo>
                  <a:pt x="82804" y="50800"/>
                </a:lnTo>
                <a:lnTo>
                  <a:pt x="108860" y="50800"/>
                </a:lnTo>
                <a:lnTo>
                  <a:pt x="122682" y="35940"/>
                </a:lnTo>
                <a:lnTo>
                  <a:pt x="0" y="0"/>
                </a:lnTo>
                <a:close/>
              </a:path>
              <a:path w="1080134" h="1004570">
                <a:moveTo>
                  <a:pt x="82804" y="50800"/>
                </a:moveTo>
                <a:lnTo>
                  <a:pt x="56896" y="78739"/>
                </a:lnTo>
                <a:lnTo>
                  <a:pt x="70832" y="91681"/>
                </a:lnTo>
                <a:lnTo>
                  <a:pt x="96783" y="63782"/>
                </a:lnTo>
                <a:lnTo>
                  <a:pt x="82804" y="50800"/>
                </a:lnTo>
                <a:close/>
              </a:path>
              <a:path w="1080134" h="1004570">
                <a:moveTo>
                  <a:pt x="108860" y="50800"/>
                </a:moveTo>
                <a:lnTo>
                  <a:pt x="82804" y="50800"/>
                </a:lnTo>
                <a:lnTo>
                  <a:pt x="96783" y="63782"/>
                </a:lnTo>
                <a:lnTo>
                  <a:pt x="108860" y="508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3438" y="27150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3438" y="27150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2638" y="2718054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2638" y="2718054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3438" y="39342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33438" y="39342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30339" y="39723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52638" y="39342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52638" y="39342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49793" y="39723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52893" y="4377816"/>
            <a:ext cx="1235710" cy="112395"/>
          </a:xfrm>
          <a:custGeom>
            <a:avLst/>
            <a:gdLst/>
            <a:ahLst/>
            <a:cxnLst/>
            <a:rect l="l" t="t" r="r" b="b"/>
            <a:pathLst>
              <a:path w="1235709" h="112395">
                <a:moveTo>
                  <a:pt x="87918" y="28356"/>
                </a:moveTo>
                <a:lnTo>
                  <a:pt x="175387" y="76326"/>
                </a:lnTo>
                <a:lnTo>
                  <a:pt x="230124" y="86232"/>
                </a:lnTo>
                <a:lnTo>
                  <a:pt x="288163" y="94868"/>
                </a:lnTo>
                <a:lnTo>
                  <a:pt x="349123" y="101599"/>
                </a:lnTo>
                <a:lnTo>
                  <a:pt x="396113" y="105028"/>
                </a:lnTo>
                <a:lnTo>
                  <a:pt x="466979" y="108330"/>
                </a:lnTo>
                <a:lnTo>
                  <a:pt x="567182" y="110997"/>
                </a:lnTo>
                <a:lnTo>
                  <a:pt x="695452" y="112267"/>
                </a:lnTo>
                <a:lnTo>
                  <a:pt x="820928" y="110997"/>
                </a:lnTo>
                <a:lnTo>
                  <a:pt x="878967" y="109600"/>
                </a:lnTo>
                <a:lnTo>
                  <a:pt x="948055" y="106806"/>
                </a:lnTo>
                <a:lnTo>
                  <a:pt x="991870" y="104012"/>
                </a:lnTo>
                <a:lnTo>
                  <a:pt x="1040765" y="99186"/>
                </a:lnTo>
                <a:lnTo>
                  <a:pt x="1081786" y="92836"/>
                </a:lnTo>
                <a:lnTo>
                  <a:pt x="1123541" y="83311"/>
                </a:lnTo>
                <a:lnTo>
                  <a:pt x="695325" y="83311"/>
                </a:lnTo>
                <a:lnTo>
                  <a:pt x="526542" y="81279"/>
                </a:lnTo>
                <a:lnTo>
                  <a:pt x="487045" y="80136"/>
                </a:lnTo>
                <a:lnTo>
                  <a:pt x="414274" y="77088"/>
                </a:lnTo>
                <a:lnTo>
                  <a:pt x="351409" y="72770"/>
                </a:lnTo>
                <a:lnTo>
                  <a:pt x="291719" y="66039"/>
                </a:lnTo>
                <a:lnTo>
                  <a:pt x="234569" y="57530"/>
                </a:lnTo>
                <a:lnTo>
                  <a:pt x="180721" y="47878"/>
                </a:lnTo>
                <a:lnTo>
                  <a:pt x="130937" y="37718"/>
                </a:lnTo>
                <a:lnTo>
                  <a:pt x="87918" y="28356"/>
                </a:lnTo>
                <a:close/>
              </a:path>
              <a:path w="1235709" h="112395">
                <a:moveTo>
                  <a:pt x="93980" y="0"/>
                </a:moveTo>
                <a:lnTo>
                  <a:pt x="0" y="24256"/>
                </a:lnTo>
                <a:lnTo>
                  <a:pt x="75819" y="84962"/>
                </a:lnTo>
                <a:lnTo>
                  <a:pt x="81862" y="56690"/>
                </a:lnTo>
                <a:lnTo>
                  <a:pt x="59817" y="51815"/>
                </a:lnTo>
                <a:lnTo>
                  <a:pt x="54991" y="44068"/>
                </a:lnTo>
                <a:lnTo>
                  <a:pt x="56642" y="36321"/>
                </a:lnTo>
                <a:lnTo>
                  <a:pt x="58420" y="28447"/>
                </a:lnTo>
                <a:lnTo>
                  <a:pt x="66040" y="23494"/>
                </a:lnTo>
                <a:lnTo>
                  <a:pt x="88957" y="23494"/>
                </a:lnTo>
                <a:lnTo>
                  <a:pt x="93980" y="0"/>
                </a:lnTo>
                <a:close/>
              </a:path>
              <a:path w="1235709" h="112395">
                <a:moveTo>
                  <a:pt x="1218565" y="7746"/>
                </a:moveTo>
                <a:lnTo>
                  <a:pt x="1211707" y="11810"/>
                </a:lnTo>
                <a:lnTo>
                  <a:pt x="1194816" y="22097"/>
                </a:lnTo>
                <a:lnTo>
                  <a:pt x="1177417" y="31749"/>
                </a:lnTo>
                <a:lnTo>
                  <a:pt x="1135634" y="49529"/>
                </a:lnTo>
                <a:lnTo>
                  <a:pt x="1093216" y="61086"/>
                </a:lnTo>
                <a:lnTo>
                  <a:pt x="1036701" y="70484"/>
                </a:lnTo>
                <a:lnTo>
                  <a:pt x="989330" y="75183"/>
                </a:lnTo>
                <a:lnTo>
                  <a:pt x="896112" y="80136"/>
                </a:lnTo>
                <a:lnTo>
                  <a:pt x="779653" y="82803"/>
                </a:lnTo>
                <a:lnTo>
                  <a:pt x="695325" y="83311"/>
                </a:lnTo>
                <a:lnTo>
                  <a:pt x="1123541" y="83311"/>
                </a:lnTo>
                <a:lnTo>
                  <a:pt x="1170305" y="67182"/>
                </a:lnTo>
                <a:lnTo>
                  <a:pt x="1209802" y="46862"/>
                </a:lnTo>
                <a:lnTo>
                  <a:pt x="1235710" y="23621"/>
                </a:lnTo>
                <a:lnTo>
                  <a:pt x="1231646" y="16763"/>
                </a:lnTo>
                <a:lnTo>
                  <a:pt x="1227455" y="9905"/>
                </a:lnTo>
                <a:lnTo>
                  <a:pt x="1218565" y="7746"/>
                </a:lnTo>
                <a:close/>
              </a:path>
              <a:path w="1235709" h="112395">
                <a:moveTo>
                  <a:pt x="66040" y="23494"/>
                </a:moveTo>
                <a:lnTo>
                  <a:pt x="58420" y="28447"/>
                </a:lnTo>
                <a:lnTo>
                  <a:pt x="56560" y="36702"/>
                </a:lnTo>
                <a:lnTo>
                  <a:pt x="54991" y="44068"/>
                </a:lnTo>
                <a:lnTo>
                  <a:pt x="59817" y="51815"/>
                </a:lnTo>
                <a:lnTo>
                  <a:pt x="81862" y="56690"/>
                </a:lnTo>
                <a:lnTo>
                  <a:pt x="87918" y="28356"/>
                </a:lnTo>
                <a:lnTo>
                  <a:pt x="66040" y="23494"/>
                </a:lnTo>
                <a:close/>
              </a:path>
              <a:path w="1235709" h="112395">
                <a:moveTo>
                  <a:pt x="88957" y="23494"/>
                </a:moveTo>
                <a:lnTo>
                  <a:pt x="66040" y="23494"/>
                </a:lnTo>
                <a:lnTo>
                  <a:pt x="87918" y="28356"/>
                </a:lnTo>
                <a:lnTo>
                  <a:pt x="88957" y="23494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33413" y="3106673"/>
            <a:ext cx="267335" cy="1082675"/>
          </a:xfrm>
          <a:custGeom>
            <a:avLst/>
            <a:gdLst/>
            <a:ahLst/>
            <a:cxnLst/>
            <a:rect l="l" t="t" r="r" b="b"/>
            <a:pathLst>
              <a:path w="267334" h="1082675">
                <a:moveTo>
                  <a:pt x="195601" y="51413"/>
                </a:moveTo>
                <a:lnTo>
                  <a:pt x="194944" y="52070"/>
                </a:lnTo>
                <a:lnTo>
                  <a:pt x="177799" y="68326"/>
                </a:lnTo>
                <a:lnTo>
                  <a:pt x="160146" y="85852"/>
                </a:lnTo>
                <a:lnTo>
                  <a:pt x="123824" y="124587"/>
                </a:lnTo>
                <a:lnTo>
                  <a:pt x="88645" y="168656"/>
                </a:lnTo>
                <a:lnTo>
                  <a:pt x="57530" y="217932"/>
                </a:lnTo>
                <a:lnTo>
                  <a:pt x="38480" y="258064"/>
                </a:lnTo>
                <a:lnTo>
                  <a:pt x="24383" y="301498"/>
                </a:lnTo>
                <a:lnTo>
                  <a:pt x="14731" y="349885"/>
                </a:lnTo>
                <a:lnTo>
                  <a:pt x="7746" y="405384"/>
                </a:lnTo>
                <a:lnTo>
                  <a:pt x="4444" y="445643"/>
                </a:lnTo>
                <a:lnTo>
                  <a:pt x="2031" y="487680"/>
                </a:lnTo>
                <a:lnTo>
                  <a:pt x="629" y="531368"/>
                </a:lnTo>
                <a:lnTo>
                  <a:pt x="0" y="575056"/>
                </a:lnTo>
                <a:lnTo>
                  <a:pt x="253" y="619379"/>
                </a:lnTo>
                <a:lnTo>
                  <a:pt x="1142" y="663575"/>
                </a:lnTo>
                <a:lnTo>
                  <a:pt x="2920" y="706755"/>
                </a:lnTo>
                <a:lnTo>
                  <a:pt x="5206" y="748411"/>
                </a:lnTo>
                <a:lnTo>
                  <a:pt x="8000" y="788289"/>
                </a:lnTo>
                <a:lnTo>
                  <a:pt x="13334" y="843153"/>
                </a:lnTo>
                <a:lnTo>
                  <a:pt x="19557" y="890651"/>
                </a:lnTo>
                <a:lnTo>
                  <a:pt x="26923" y="929640"/>
                </a:lnTo>
                <a:lnTo>
                  <a:pt x="39623" y="971550"/>
                </a:lnTo>
                <a:lnTo>
                  <a:pt x="60832" y="1012190"/>
                </a:lnTo>
                <a:lnTo>
                  <a:pt x="92201" y="1045337"/>
                </a:lnTo>
                <a:lnTo>
                  <a:pt x="127761" y="1065149"/>
                </a:lnTo>
                <a:lnTo>
                  <a:pt x="187959" y="1081024"/>
                </a:lnTo>
                <a:lnTo>
                  <a:pt x="195706" y="1082548"/>
                </a:lnTo>
                <a:lnTo>
                  <a:pt x="203453" y="1077595"/>
                </a:lnTo>
                <a:lnTo>
                  <a:pt x="205179" y="1069340"/>
                </a:lnTo>
                <a:lnTo>
                  <a:pt x="206628" y="1061974"/>
                </a:lnTo>
                <a:lnTo>
                  <a:pt x="201675" y="1054227"/>
                </a:lnTo>
                <a:lnTo>
                  <a:pt x="170179" y="1047623"/>
                </a:lnTo>
                <a:lnTo>
                  <a:pt x="159003" y="1044829"/>
                </a:lnTo>
                <a:lnTo>
                  <a:pt x="117728" y="1027938"/>
                </a:lnTo>
                <a:lnTo>
                  <a:pt x="83819" y="994664"/>
                </a:lnTo>
                <a:lnTo>
                  <a:pt x="66420" y="960501"/>
                </a:lnTo>
                <a:lnTo>
                  <a:pt x="54990" y="922401"/>
                </a:lnTo>
                <a:lnTo>
                  <a:pt x="48259" y="885952"/>
                </a:lnTo>
                <a:lnTo>
                  <a:pt x="45973" y="871474"/>
                </a:lnTo>
                <a:lnTo>
                  <a:pt x="43941" y="856107"/>
                </a:lnTo>
                <a:lnTo>
                  <a:pt x="42163" y="839724"/>
                </a:lnTo>
                <a:lnTo>
                  <a:pt x="40258" y="822452"/>
                </a:lnTo>
                <a:lnTo>
                  <a:pt x="35432" y="766445"/>
                </a:lnTo>
                <a:lnTo>
                  <a:pt x="31749" y="705104"/>
                </a:lnTo>
                <a:lnTo>
                  <a:pt x="30098" y="662305"/>
                </a:lnTo>
                <a:lnTo>
                  <a:pt x="29082" y="618871"/>
                </a:lnTo>
                <a:lnTo>
                  <a:pt x="28955" y="574929"/>
                </a:lnTo>
                <a:lnTo>
                  <a:pt x="29477" y="530987"/>
                </a:lnTo>
                <a:lnTo>
                  <a:pt x="30987" y="488696"/>
                </a:lnTo>
                <a:lnTo>
                  <a:pt x="33273" y="447294"/>
                </a:lnTo>
                <a:lnTo>
                  <a:pt x="36575" y="408051"/>
                </a:lnTo>
                <a:lnTo>
                  <a:pt x="43433" y="354203"/>
                </a:lnTo>
                <a:lnTo>
                  <a:pt x="52577" y="308102"/>
                </a:lnTo>
                <a:lnTo>
                  <a:pt x="65531" y="268478"/>
                </a:lnTo>
                <a:lnTo>
                  <a:pt x="83438" y="230886"/>
                </a:lnTo>
                <a:lnTo>
                  <a:pt x="112648" y="184912"/>
                </a:lnTo>
                <a:lnTo>
                  <a:pt x="146049" y="143256"/>
                </a:lnTo>
                <a:lnTo>
                  <a:pt x="180974" y="106045"/>
                </a:lnTo>
                <a:lnTo>
                  <a:pt x="214883" y="73025"/>
                </a:lnTo>
                <a:lnTo>
                  <a:pt x="216132" y="71776"/>
                </a:lnTo>
                <a:lnTo>
                  <a:pt x="195601" y="51413"/>
                </a:lnTo>
                <a:close/>
              </a:path>
              <a:path w="267334" h="1082675">
                <a:moveTo>
                  <a:pt x="255416" y="35433"/>
                </a:moveTo>
                <a:lnTo>
                  <a:pt x="220598" y="35433"/>
                </a:lnTo>
                <a:lnTo>
                  <a:pt x="231901" y="46736"/>
                </a:lnTo>
                <a:lnTo>
                  <a:pt x="232028" y="55880"/>
                </a:lnTo>
                <a:lnTo>
                  <a:pt x="216132" y="71776"/>
                </a:lnTo>
                <a:lnTo>
                  <a:pt x="236727" y="92202"/>
                </a:lnTo>
                <a:lnTo>
                  <a:pt x="255416" y="35433"/>
                </a:lnTo>
                <a:close/>
              </a:path>
              <a:path w="267334" h="1082675">
                <a:moveTo>
                  <a:pt x="220598" y="35433"/>
                </a:moveTo>
                <a:lnTo>
                  <a:pt x="211454" y="35433"/>
                </a:lnTo>
                <a:lnTo>
                  <a:pt x="205866" y="41148"/>
                </a:lnTo>
                <a:lnTo>
                  <a:pt x="195601" y="51413"/>
                </a:lnTo>
                <a:lnTo>
                  <a:pt x="216132" y="71776"/>
                </a:lnTo>
                <a:lnTo>
                  <a:pt x="232028" y="55880"/>
                </a:lnTo>
                <a:lnTo>
                  <a:pt x="231901" y="46736"/>
                </a:lnTo>
                <a:lnTo>
                  <a:pt x="220598" y="35433"/>
                </a:lnTo>
                <a:close/>
              </a:path>
              <a:path w="267334" h="1082675">
                <a:moveTo>
                  <a:pt x="267080" y="0"/>
                </a:moveTo>
                <a:lnTo>
                  <a:pt x="175005" y="30987"/>
                </a:lnTo>
                <a:lnTo>
                  <a:pt x="195601" y="51413"/>
                </a:lnTo>
                <a:lnTo>
                  <a:pt x="205866" y="41148"/>
                </a:lnTo>
                <a:lnTo>
                  <a:pt x="211454" y="35433"/>
                </a:lnTo>
                <a:lnTo>
                  <a:pt x="255416" y="35433"/>
                </a:lnTo>
                <a:lnTo>
                  <a:pt x="26708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04859" y="3182873"/>
            <a:ext cx="86995" cy="776605"/>
          </a:xfrm>
          <a:custGeom>
            <a:avLst/>
            <a:gdLst/>
            <a:ahLst/>
            <a:cxnLst/>
            <a:rect l="l" t="t" r="r" b="b"/>
            <a:pathLst>
              <a:path w="86995" h="776604">
                <a:moveTo>
                  <a:pt x="51435" y="57912"/>
                </a:moveTo>
                <a:lnTo>
                  <a:pt x="35433" y="57912"/>
                </a:lnTo>
                <a:lnTo>
                  <a:pt x="28956" y="64389"/>
                </a:lnTo>
                <a:lnTo>
                  <a:pt x="28956" y="770001"/>
                </a:lnTo>
                <a:lnTo>
                  <a:pt x="35433" y="776478"/>
                </a:lnTo>
                <a:lnTo>
                  <a:pt x="51435" y="776478"/>
                </a:lnTo>
                <a:lnTo>
                  <a:pt x="57912" y="770001"/>
                </a:lnTo>
                <a:lnTo>
                  <a:pt x="57912" y="64389"/>
                </a:lnTo>
                <a:lnTo>
                  <a:pt x="51435" y="57912"/>
                </a:lnTo>
                <a:close/>
              </a:path>
              <a:path w="86995" h="776604">
                <a:moveTo>
                  <a:pt x="43434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64389"/>
                </a:lnTo>
                <a:lnTo>
                  <a:pt x="35433" y="57912"/>
                </a:lnTo>
                <a:lnTo>
                  <a:pt x="72390" y="57912"/>
                </a:lnTo>
                <a:lnTo>
                  <a:pt x="43434" y="0"/>
                </a:lnTo>
                <a:close/>
              </a:path>
              <a:path w="86995" h="776604">
                <a:moveTo>
                  <a:pt x="72390" y="57912"/>
                </a:moveTo>
                <a:lnTo>
                  <a:pt x="51435" y="57912"/>
                </a:lnTo>
                <a:lnTo>
                  <a:pt x="57912" y="64389"/>
                </a:lnTo>
                <a:lnTo>
                  <a:pt x="57912" y="86868"/>
                </a:lnTo>
                <a:lnTo>
                  <a:pt x="86868" y="86868"/>
                </a:lnTo>
                <a:lnTo>
                  <a:pt x="72390" y="57912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655064" y="4882896"/>
          <a:ext cx="5712460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tailvex</a:t>
                      </a:r>
                      <a:r>
                        <a:rPr sz="2400" spc="24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he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ad</a:t>
                      </a:r>
                      <a:r>
                        <a:rPr sz="2400" spc="-1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ex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hlink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tlink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info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612140" y="6251985"/>
            <a:ext cx="1753870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85" dirty="0">
                <a:latin typeface="宋体"/>
                <a:cs typeface="宋体"/>
              </a:rPr>
              <a:t> </a:t>
            </a:r>
            <a:r>
              <a:rPr sz="1600" spc="-5" dirty="0">
                <a:latin typeface="Verdana"/>
                <a:cs typeface="Verdana"/>
              </a:rPr>
              <a:t>page</a:t>
            </a:r>
            <a:r>
              <a:rPr sz="1600" spc="-145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47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252" y="4336160"/>
            <a:ext cx="2482850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635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&lt;vi</a:t>
            </a:r>
            <a:r>
              <a:rPr sz="2400" b="1" spc="5" dirty="0">
                <a:latin typeface="Tahoma"/>
                <a:cs typeface="Tahoma"/>
              </a:rPr>
              <a:t>,</a:t>
            </a:r>
            <a:r>
              <a:rPr sz="2400" b="1" dirty="0">
                <a:latin typeface="Tahoma"/>
                <a:cs typeface="Tahoma"/>
              </a:rPr>
              <a:t>v</a:t>
            </a:r>
            <a:r>
              <a:rPr sz="2400" b="1" spc="10" dirty="0">
                <a:latin typeface="Tahoma"/>
                <a:cs typeface="Tahoma"/>
              </a:rPr>
              <a:t>j</a:t>
            </a:r>
            <a:r>
              <a:rPr sz="2400" b="1" dirty="0">
                <a:latin typeface="Tahoma"/>
                <a:cs typeface="Tahoma"/>
              </a:rPr>
              <a:t>&gt;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弧结点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393950" y="3146425"/>
          <a:ext cx="3662679" cy="46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data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firstin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firstout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673100" y="1275969"/>
            <a:ext cx="7910195" cy="23336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35585" indent="-205104">
              <a:lnSpc>
                <a:spcPct val="100000"/>
              </a:lnSpc>
              <a:spcBef>
                <a:spcPts val="385"/>
              </a:spcBef>
              <a:buSzPct val="70833"/>
              <a:buFont typeface="Wingdings"/>
              <a:buChar char=""/>
              <a:tabLst>
                <a:tab pos="236220" algn="l"/>
              </a:tabLst>
            </a:pPr>
            <a:r>
              <a:rPr sz="2400" b="1" spc="10" dirty="0">
                <a:latin typeface="微软雅黑"/>
                <a:cs typeface="微软雅黑"/>
              </a:rPr>
              <a:t>将有向图的邻接表和逆邻接表结合起来得到的链表。</a:t>
            </a:r>
            <a:endParaRPr sz="2400">
              <a:latin typeface="微软雅黑"/>
              <a:cs typeface="微软雅黑"/>
            </a:endParaRPr>
          </a:p>
          <a:p>
            <a:pPr marL="235585" indent="-205104">
              <a:lnSpc>
                <a:spcPct val="100000"/>
              </a:lnSpc>
              <a:spcBef>
                <a:spcPts val="290"/>
              </a:spcBef>
              <a:buSzPct val="70833"/>
              <a:buFont typeface="Wingdings"/>
              <a:buChar char=""/>
              <a:tabLst>
                <a:tab pos="236220" algn="l"/>
              </a:tabLst>
            </a:pPr>
            <a:r>
              <a:rPr sz="2400" b="1" spc="10" dirty="0">
                <a:latin typeface="微软雅黑"/>
                <a:cs typeface="微软雅黑"/>
              </a:rPr>
              <a:t>在十字链表中，顶点结点存储数据元素，弧结点存储弧及</a:t>
            </a:r>
            <a:endParaRPr sz="2400">
              <a:latin typeface="微软雅黑"/>
              <a:cs typeface="微软雅黑"/>
            </a:endParaRPr>
          </a:p>
          <a:p>
            <a:pPr marL="31115">
              <a:lnSpc>
                <a:spcPct val="100000"/>
              </a:lnSpc>
            </a:pPr>
            <a:r>
              <a:rPr sz="2400" b="1" spc="5" dirty="0">
                <a:latin typeface="微软雅黑"/>
                <a:cs typeface="微软雅黑"/>
              </a:rPr>
              <a:t>其上的信息。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微软雅黑"/>
              <a:cs typeface="微软雅黑"/>
            </a:endParaRPr>
          </a:p>
          <a:p>
            <a:pPr marR="5080" algn="r">
              <a:lnSpc>
                <a:spcPct val="100000"/>
              </a:lnSpc>
              <a:tabLst>
                <a:tab pos="1219200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0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顶点结点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3016" y="552069"/>
            <a:ext cx="5528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>
                <a:solidFill>
                  <a:srgbClr val="000000"/>
                </a:solidFill>
                <a:latin typeface="Arial"/>
                <a:cs typeface="Arial"/>
              </a:rPr>
              <a:t>6.4.3</a:t>
            </a:r>
            <a:r>
              <a:rPr u="none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十字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链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表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（用于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有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向图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）</a:t>
            </a:r>
          </a:p>
        </p:txBody>
      </p:sp>
      <p:sp>
        <p:nvSpPr>
          <p:cNvPr id="6" name="object 6"/>
          <p:cNvSpPr/>
          <p:nvPr/>
        </p:nvSpPr>
        <p:spPr>
          <a:xfrm>
            <a:off x="7182611" y="1876805"/>
            <a:ext cx="114300" cy="654050"/>
          </a:xfrm>
          <a:custGeom>
            <a:avLst/>
            <a:gdLst/>
            <a:ahLst/>
            <a:cxnLst/>
            <a:rect l="l" t="t" r="r" b="b"/>
            <a:pathLst>
              <a:path w="114300" h="654050">
                <a:moveTo>
                  <a:pt x="38100" y="539496"/>
                </a:moveTo>
                <a:lnTo>
                  <a:pt x="0" y="539496"/>
                </a:lnTo>
                <a:lnTo>
                  <a:pt x="57150" y="653796"/>
                </a:lnTo>
                <a:lnTo>
                  <a:pt x="104775" y="558546"/>
                </a:lnTo>
                <a:lnTo>
                  <a:pt x="38100" y="558546"/>
                </a:lnTo>
                <a:lnTo>
                  <a:pt x="38100" y="539496"/>
                </a:lnTo>
                <a:close/>
              </a:path>
              <a:path w="114300" h="654050">
                <a:moveTo>
                  <a:pt x="76200" y="0"/>
                </a:moveTo>
                <a:lnTo>
                  <a:pt x="38100" y="0"/>
                </a:lnTo>
                <a:lnTo>
                  <a:pt x="38100" y="558546"/>
                </a:lnTo>
                <a:lnTo>
                  <a:pt x="76200" y="558546"/>
                </a:lnTo>
                <a:lnTo>
                  <a:pt x="76200" y="0"/>
                </a:lnTo>
                <a:close/>
              </a:path>
              <a:path w="114300" h="654050">
                <a:moveTo>
                  <a:pt x="114300" y="539496"/>
                </a:moveTo>
                <a:lnTo>
                  <a:pt x="76200" y="539496"/>
                </a:lnTo>
                <a:lnTo>
                  <a:pt x="76200" y="558546"/>
                </a:lnTo>
                <a:lnTo>
                  <a:pt x="104775" y="558546"/>
                </a:lnTo>
                <a:lnTo>
                  <a:pt x="114300" y="5394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3121" y="2746248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3121" y="1548383"/>
            <a:ext cx="748665" cy="114300"/>
          </a:xfrm>
          <a:custGeom>
            <a:avLst/>
            <a:gdLst/>
            <a:ahLst/>
            <a:cxnLst/>
            <a:rect l="l" t="t" r="r" b="b"/>
            <a:pathLst>
              <a:path w="748665" h="114300">
                <a:moveTo>
                  <a:pt x="633984" y="0"/>
                </a:moveTo>
                <a:lnTo>
                  <a:pt x="633984" y="114300"/>
                </a:lnTo>
                <a:lnTo>
                  <a:pt x="710184" y="76200"/>
                </a:lnTo>
                <a:lnTo>
                  <a:pt x="653034" y="76200"/>
                </a:lnTo>
                <a:lnTo>
                  <a:pt x="653034" y="38100"/>
                </a:lnTo>
                <a:lnTo>
                  <a:pt x="710184" y="38100"/>
                </a:lnTo>
                <a:lnTo>
                  <a:pt x="633984" y="0"/>
                </a:lnTo>
                <a:close/>
              </a:path>
              <a:path w="748665" h="114300">
                <a:moveTo>
                  <a:pt x="63398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3984" y="76200"/>
                </a:lnTo>
                <a:lnTo>
                  <a:pt x="633984" y="38100"/>
                </a:lnTo>
                <a:close/>
              </a:path>
              <a:path w="748665" h="114300">
                <a:moveTo>
                  <a:pt x="710184" y="38100"/>
                </a:moveTo>
                <a:lnTo>
                  <a:pt x="653034" y="38100"/>
                </a:lnTo>
                <a:lnTo>
                  <a:pt x="653034" y="76200"/>
                </a:lnTo>
                <a:lnTo>
                  <a:pt x="710184" y="76200"/>
                </a:lnTo>
                <a:lnTo>
                  <a:pt x="748284" y="57150"/>
                </a:lnTo>
                <a:lnTo>
                  <a:pt x="710184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5106" y="1719833"/>
            <a:ext cx="1080135" cy="1004569"/>
          </a:xfrm>
          <a:custGeom>
            <a:avLst/>
            <a:gdLst/>
            <a:ahLst/>
            <a:cxnLst/>
            <a:rect l="l" t="t" r="r" b="b"/>
            <a:pathLst>
              <a:path w="1080134" h="1004569">
                <a:moveTo>
                  <a:pt x="96783" y="63782"/>
                </a:moveTo>
                <a:lnTo>
                  <a:pt x="70832" y="91681"/>
                </a:lnTo>
                <a:lnTo>
                  <a:pt x="1053846" y="1004570"/>
                </a:lnTo>
                <a:lnTo>
                  <a:pt x="1079754" y="976630"/>
                </a:lnTo>
                <a:lnTo>
                  <a:pt x="96783" y="63782"/>
                </a:lnTo>
                <a:close/>
              </a:path>
              <a:path w="1080134" h="1004569">
                <a:moveTo>
                  <a:pt x="0" y="0"/>
                </a:moveTo>
                <a:lnTo>
                  <a:pt x="44831" y="119634"/>
                </a:lnTo>
                <a:lnTo>
                  <a:pt x="70832" y="91681"/>
                </a:lnTo>
                <a:lnTo>
                  <a:pt x="56896" y="78740"/>
                </a:lnTo>
                <a:lnTo>
                  <a:pt x="82804" y="50800"/>
                </a:lnTo>
                <a:lnTo>
                  <a:pt x="108860" y="50800"/>
                </a:lnTo>
                <a:lnTo>
                  <a:pt x="122682" y="35941"/>
                </a:lnTo>
                <a:lnTo>
                  <a:pt x="0" y="0"/>
                </a:lnTo>
                <a:close/>
              </a:path>
              <a:path w="1080134" h="1004569">
                <a:moveTo>
                  <a:pt x="82804" y="50800"/>
                </a:moveTo>
                <a:lnTo>
                  <a:pt x="56896" y="78740"/>
                </a:lnTo>
                <a:lnTo>
                  <a:pt x="70832" y="91681"/>
                </a:lnTo>
                <a:lnTo>
                  <a:pt x="96783" y="63782"/>
                </a:lnTo>
                <a:lnTo>
                  <a:pt x="82804" y="50800"/>
                </a:lnTo>
                <a:close/>
              </a:path>
              <a:path w="1080134" h="1004569">
                <a:moveTo>
                  <a:pt x="108860" y="50800"/>
                </a:moveTo>
                <a:lnTo>
                  <a:pt x="82804" y="50800"/>
                </a:lnTo>
                <a:lnTo>
                  <a:pt x="96783" y="63782"/>
                </a:lnTo>
                <a:lnTo>
                  <a:pt x="108860" y="508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92873" y="13434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92873" y="13434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89140" y="138087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12073" y="1346453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12073" y="1346453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08593" y="13839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92873" y="25626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92873" y="25626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89140" y="260032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12073" y="25626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12073" y="2562605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08593" y="260032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10806" y="3006217"/>
            <a:ext cx="1235710" cy="112395"/>
          </a:xfrm>
          <a:custGeom>
            <a:avLst/>
            <a:gdLst/>
            <a:ahLst/>
            <a:cxnLst/>
            <a:rect l="l" t="t" r="r" b="b"/>
            <a:pathLst>
              <a:path w="1235709" h="112394">
                <a:moveTo>
                  <a:pt x="87918" y="28356"/>
                </a:moveTo>
                <a:lnTo>
                  <a:pt x="175387" y="76326"/>
                </a:lnTo>
                <a:lnTo>
                  <a:pt x="230124" y="86232"/>
                </a:lnTo>
                <a:lnTo>
                  <a:pt x="288163" y="94868"/>
                </a:lnTo>
                <a:lnTo>
                  <a:pt x="349123" y="101599"/>
                </a:lnTo>
                <a:lnTo>
                  <a:pt x="396113" y="105028"/>
                </a:lnTo>
                <a:lnTo>
                  <a:pt x="466979" y="108330"/>
                </a:lnTo>
                <a:lnTo>
                  <a:pt x="567182" y="110997"/>
                </a:lnTo>
                <a:lnTo>
                  <a:pt x="695452" y="112267"/>
                </a:lnTo>
                <a:lnTo>
                  <a:pt x="820928" y="110997"/>
                </a:lnTo>
                <a:lnTo>
                  <a:pt x="878967" y="109600"/>
                </a:lnTo>
                <a:lnTo>
                  <a:pt x="948055" y="106806"/>
                </a:lnTo>
                <a:lnTo>
                  <a:pt x="991870" y="104012"/>
                </a:lnTo>
                <a:lnTo>
                  <a:pt x="1040765" y="99186"/>
                </a:lnTo>
                <a:lnTo>
                  <a:pt x="1081786" y="92836"/>
                </a:lnTo>
                <a:lnTo>
                  <a:pt x="1123541" y="83311"/>
                </a:lnTo>
                <a:lnTo>
                  <a:pt x="695325" y="83311"/>
                </a:lnTo>
                <a:lnTo>
                  <a:pt x="609727" y="82803"/>
                </a:lnTo>
                <a:lnTo>
                  <a:pt x="526542" y="81279"/>
                </a:lnTo>
                <a:lnTo>
                  <a:pt x="487045" y="80136"/>
                </a:lnTo>
                <a:lnTo>
                  <a:pt x="414274" y="77088"/>
                </a:lnTo>
                <a:lnTo>
                  <a:pt x="351409" y="72770"/>
                </a:lnTo>
                <a:lnTo>
                  <a:pt x="291719" y="66039"/>
                </a:lnTo>
                <a:lnTo>
                  <a:pt x="234569" y="57530"/>
                </a:lnTo>
                <a:lnTo>
                  <a:pt x="180721" y="47878"/>
                </a:lnTo>
                <a:lnTo>
                  <a:pt x="130937" y="37718"/>
                </a:lnTo>
                <a:lnTo>
                  <a:pt x="87918" y="28356"/>
                </a:lnTo>
                <a:close/>
              </a:path>
              <a:path w="1235709" h="112394">
                <a:moveTo>
                  <a:pt x="93980" y="0"/>
                </a:moveTo>
                <a:lnTo>
                  <a:pt x="0" y="24256"/>
                </a:lnTo>
                <a:lnTo>
                  <a:pt x="75819" y="84962"/>
                </a:lnTo>
                <a:lnTo>
                  <a:pt x="81862" y="56690"/>
                </a:lnTo>
                <a:lnTo>
                  <a:pt x="59817" y="51815"/>
                </a:lnTo>
                <a:lnTo>
                  <a:pt x="54864" y="44068"/>
                </a:lnTo>
                <a:lnTo>
                  <a:pt x="58420" y="28447"/>
                </a:lnTo>
                <a:lnTo>
                  <a:pt x="66040" y="23494"/>
                </a:lnTo>
                <a:lnTo>
                  <a:pt x="88957" y="23494"/>
                </a:lnTo>
                <a:lnTo>
                  <a:pt x="93980" y="0"/>
                </a:lnTo>
                <a:close/>
              </a:path>
              <a:path w="1235709" h="112394">
                <a:moveTo>
                  <a:pt x="1218565" y="7746"/>
                </a:moveTo>
                <a:lnTo>
                  <a:pt x="1211707" y="11810"/>
                </a:lnTo>
                <a:lnTo>
                  <a:pt x="1194816" y="22097"/>
                </a:lnTo>
                <a:lnTo>
                  <a:pt x="1177417" y="31749"/>
                </a:lnTo>
                <a:lnTo>
                  <a:pt x="1135634" y="49529"/>
                </a:lnTo>
                <a:lnTo>
                  <a:pt x="1093216" y="61086"/>
                </a:lnTo>
                <a:lnTo>
                  <a:pt x="1036701" y="70484"/>
                </a:lnTo>
                <a:lnTo>
                  <a:pt x="989330" y="75183"/>
                </a:lnTo>
                <a:lnTo>
                  <a:pt x="896112" y="80136"/>
                </a:lnTo>
                <a:lnTo>
                  <a:pt x="779653" y="82803"/>
                </a:lnTo>
                <a:lnTo>
                  <a:pt x="695325" y="83311"/>
                </a:lnTo>
                <a:lnTo>
                  <a:pt x="1123541" y="83311"/>
                </a:lnTo>
                <a:lnTo>
                  <a:pt x="1170305" y="67182"/>
                </a:lnTo>
                <a:lnTo>
                  <a:pt x="1209802" y="46862"/>
                </a:lnTo>
                <a:lnTo>
                  <a:pt x="1235710" y="23621"/>
                </a:lnTo>
                <a:lnTo>
                  <a:pt x="1231646" y="16763"/>
                </a:lnTo>
                <a:lnTo>
                  <a:pt x="1227455" y="9905"/>
                </a:lnTo>
                <a:lnTo>
                  <a:pt x="1218565" y="7746"/>
                </a:lnTo>
                <a:close/>
              </a:path>
              <a:path w="1235709" h="112394">
                <a:moveTo>
                  <a:pt x="66040" y="23494"/>
                </a:moveTo>
                <a:lnTo>
                  <a:pt x="58420" y="28447"/>
                </a:lnTo>
                <a:lnTo>
                  <a:pt x="56554" y="36702"/>
                </a:lnTo>
                <a:lnTo>
                  <a:pt x="54864" y="44068"/>
                </a:lnTo>
                <a:lnTo>
                  <a:pt x="59817" y="51815"/>
                </a:lnTo>
                <a:lnTo>
                  <a:pt x="81862" y="56690"/>
                </a:lnTo>
                <a:lnTo>
                  <a:pt x="87918" y="28356"/>
                </a:lnTo>
                <a:lnTo>
                  <a:pt x="66040" y="23494"/>
                </a:lnTo>
                <a:close/>
              </a:path>
              <a:path w="1235709" h="112394">
                <a:moveTo>
                  <a:pt x="88957" y="23494"/>
                </a:moveTo>
                <a:lnTo>
                  <a:pt x="66040" y="23494"/>
                </a:lnTo>
                <a:lnTo>
                  <a:pt x="87918" y="28356"/>
                </a:lnTo>
                <a:lnTo>
                  <a:pt x="88957" y="23494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1325" y="1735073"/>
            <a:ext cx="267335" cy="1082675"/>
          </a:xfrm>
          <a:custGeom>
            <a:avLst/>
            <a:gdLst/>
            <a:ahLst/>
            <a:cxnLst/>
            <a:rect l="l" t="t" r="r" b="b"/>
            <a:pathLst>
              <a:path w="267334" h="1082675">
                <a:moveTo>
                  <a:pt x="195601" y="51413"/>
                </a:moveTo>
                <a:lnTo>
                  <a:pt x="194944" y="52070"/>
                </a:lnTo>
                <a:lnTo>
                  <a:pt x="177799" y="68326"/>
                </a:lnTo>
                <a:lnTo>
                  <a:pt x="160146" y="85852"/>
                </a:lnTo>
                <a:lnTo>
                  <a:pt x="123824" y="124587"/>
                </a:lnTo>
                <a:lnTo>
                  <a:pt x="88645" y="168656"/>
                </a:lnTo>
                <a:lnTo>
                  <a:pt x="57530" y="217932"/>
                </a:lnTo>
                <a:lnTo>
                  <a:pt x="38480" y="258064"/>
                </a:lnTo>
                <a:lnTo>
                  <a:pt x="24383" y="301498"/>
                </a:lnTo>
                <a:lnTo>
                  <a:pt x="14731" y="349885"/>
                </a:lnTo>
                <a:lnTo>
                  <a:pt x="7746" y="405384"/>
                </a:lnTo>
                <a:lnTo>
                  <a:pt x="4444" y="445643"/>
                </a:lnTo>
                <a:lnTo>
                  <a:pt x="2031" y="487680"/>
                </a:lnTo>
                <a:lnTo>
                  <a:pt x="629" y="531368"/>
                </a:lnTo>
                <a:lnTo>
                  <a:pt x="0" y="575056"/>
                </a:lnTo>
                <a:lnTo>
                  <a:pt x="253" y="619379"/>
                </a:lnTo>
                <a:lnTo>
                  <a:pt x="1142" y="663575"/>
                </a:lnTo>
                <a:lnTo>
                  <a:pt x="2920" y="706755"/>
                </a:lnTo>
                <a:lnTo>
                  <a:pt x="5206" y="748411"/>
                </a:lnTo>
                <a:lnTo>
                  <a:pt x="8000" y="788289"/>
                </a:lnTo>
                <a:lnTo>
                  <a:pt x="13334" y="843153"/>
                </a:lnTo>
                <a:lnTo>
                  <a:pt x="19557" y="890651"/>
                </a:lnTo>
                <a:lnTo>
                  <a:pt x="26923" y="929640"/>
                </a:lnTo>
                <a:lnTo>
                  <a:pt x="39623" y="971550"/>
                </a:lnTo>
                <a:lnTo>
                  <a:pt x="60832" y="1012190"/>
                </a:lnTo>
                <a:lnTo>
                  <a:pt x="92201" y="1045337"/>
                </a:lnTo>
                <a:lnTo>
                  <a:pt x="127761" y="1065149"/>
                </a:lnTo>
                <a:lnTo>
                  <a:pt x="187959" y="1081024"/>
                </a:lnTo>
                <a:lnTo>
                  <a:pt x="195706" y="1082548"/>
                </a:lnTo>
                <a:lnTo>
                  <a:pt x="203453" y="1077595"/>
                </a:lnTo>
                <a:lnTo>
                  <a:pt x="205179" y="1069340"/>
                </a:lnTo>
                <a:lnTo>
                  <a:pt x="206628" y="1061974"/>
                </a:lnTo>
                <a:lnTo>
                  <a:pt x="201675" y="1054227"/>
                </a:lnTo>
                <a:lnTo>
                  <a:pt x="170179" y="1047623"/>
                </a:lnTo>
                <a:lnTo>
                  <a:pt x="159003" y="1044829"/>
                </a:lnTo>
                <a:lnTo>
                  <a:pt x="117728" y="1027938"/>
                </a:lnTo>
                <a:lnTo>
                  <a:pt x="83819" y="994664"/>
                </a:lnTo>
                <a:lnTo>
                  <a:pt x="66420" y="960501"/>
                </a:lnTo>
                <a:lnTo>
                  <a:pt x="54990" y="922401"/>
                </a:lnTo>
                <a:lnTo>
                  <a:pt x="48259" y="885952"/>
                </a:lnTo>
                <a:lnTo>
                  <a:pt x="45973" y="871474"/>
                </a:lnTo>
                <a:lnTo>
                  <a:pt x="40258" y="822452"/>
                </a:lnTo>
                <a:lnTo>
                  <a:pt x="35432" y="766445"/>
                </a:lnTo>
                <a:lnTo>
                  <a:pt x="31749" y="705104"/>
                </a:lnTo>
                <a:lnTo>
                  <a:pt x="30098" y="662305"/>
                </a:lnTo>
                <a:lnTo>
                  <a:pt x="29082" y="618871"/>
                </a:lnTo>
                <a:lnTo>
                  <a:pt x="28955" y="574929"/>
                </a:lnTo>
                <a:lnTo>
                  <a:pt x="29477" y="530987"/>
                </a:lnTo>
                <a:lnTo>
                  <a:pt x="30987" y="488696"/>
                </a:lnTo>
                <a:lnTo>
                  <a:pt x="33273" y="447294"/>
                </a:lnTo>
                <a:lnTo>
                  <a:pt x="36575" y="408051"/>
                </a:lnTo>
                <a:lnTo>
                  <a:pt x="43433" y="354203"/>
                </a:lnTo>
                <a:lnTo>
                  <a:pt x="52577" y="308102"/>
                </a:lnTo>
                <a:lnTo>
                  <a:pt x="65531" y="268478"/>
                </a:lnTo>
                <a:lnTo>
                  <a:pt x="83438" y="230886"/>
                </a:lnTo>
                <a:lnTo>
                  <a:pt x="112648" y="184912"/>
                </a:lnTo>
                <a:lnTo>
                  <a:pt x="146049" y="143256"/>
                </a:lnTo>
                <a:lnTo>
                  <a:pt x="180974" y="106045"/>
                </a:lnTo>
                <a:lnTo>
                  <a:pt x="214883" y="73025"/>
                </a:lnTo>
                <a:lnTo>
                  <a:pt x="216132" y="71776"/>
                </a:lnTo>
                <a:lnTo>
                  <a:pt x="195601" y="51413"/>
                </a:lnTo>
                <a:close/>
              </a:path>
              <a:path w="267334" h="1082675">
                <a:moveTo>
                  <a:pt x="255416" y="35433"/>
                </a:moveTo>
                <a:lnTo>
                  <a:pt x="220598" y="35433"/>
                </a:lnTo>
                <a:lnTo>
                  <a:pt x="231901" y="46736"/>
                </a:lnTo>
                <a:lnTo>
                  <a:pt x="232028" y="55880"/>
                </a:lnTo>
                <a:lnTo>
                  <a:pt x="216132" y="71776"/>
                </a:lnTo>
                <a:lnTo>
                  <a:pt x="236727" y="92202"/>
                </a:lnTo>
                <a:lnTo>
                  <a:pt x="255416" y="35433"/>
                </a:lnTo>
                <a:close/>
              </a:path>
              <a:path w="267334" h="1082675">
                <a:moveTo>
                  <a:pt x="220598" y="35433"/>
                </a:moveTo>
                <a:lnTo>
                  <a:pt x="211454" y="35433"/>
                </a:lnTo>
                <a:lnTo>
                  <a:pt x="205866" y="41148"/>
                </a:lnTo>
                <a:lnTo>
                  <a:pt x="195601" y="51413"/>
                </a:lnTo>
                <a:lnTo>
                  <a:pt x="216132" y="71776"/>
                </a:lnTo>
                <a:lnTo>
                  <a:pt x="232028" y="55880"/>
                </a:lnTo>
                <a:lnTo>
                  <a:pt x="231901" y="46736"/>
                </a:lnTo>
                <a:lnTo>
                  <a:pt x="220598" y="35433"/>
                </a:lnTo>
                <a:close/>
              </a:path>
              <a:path w="267334" h="1082675">
                <a:moveTo>
                  <a:pt x="267080" y="0"/>
                </a:moveTo>
                <a:lnTo>
                  <a:pt x="175005" y="30987"/>
                </a:lnTo>
                <a:lnTo>
                  <a:pt x="195601" y="51413"/>
                </a:lnTo>
                <a:lnTo>
                  <a:pt x="205866" y="41148"/>
                </a:lnTo>
                <a:lnTo>
                  <a:pt x="211454" y="35433"/>
                </a:lnTo>
                <a:lnTo>
                  <a:pt x="255416" y="35433"/>
                </a:lnTo>
                <a:lnTo>
                  <a:pt x="26708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62771" y="1811273"/>
            <a:ext cx="86995" cy="776605"/>
          </a:xfrm>
          <a:custGeom>
            <a:avLst/>
            <a:gdLst/>
            <a:ahLst/>
            <a:cxnLst/>
            <a:rect l="l" t="t" r="r" b="b"/>
            <a:pathLst>
              <a:path w="86995" h="776605">
                <a:moveTo>
                  <a:pt x="51435" y="57912"/>
                </a:moveTo>
                <a:lnTo>
                  <a:pt x="35433" y="57912"/>
                </a:lnTo>
                <a:lnTo>
                  <a:pt x="28956" y="64389"/>
                </a:lnTo>
                <a:lnTo>
                  <a:pt x="28956" y="770001"/>
                </a:lnTo>
                <a:lnTo>
                  <a:pt x="35433" y="776478"/>
                </a:lnTo>
                <a:lnTo>
                  <a:pt x="51435" y="776478"/>
                </a:lnTo>
                <a:lnTo>
                  <a:pt x="57912" y="770001"/>
                </a:lnTo>
                <a:lnTo>
                  <a:pt x="57912" y="64389"/>
                </a:lnTo>
                <a:lnTo>
                  <a:pt x="51435" y="57912"/>
                </a:lnTo>
                <a:close/>
              </a:path>
              <a:path w="86995" h="776605">
                <a:moveTo>
                  <a:pt x="43434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64389"/>
                </a:lnTo>
                <a:lnTo>
                  <a:pt x="35433" y="57912"/>
                </a:lnTo>
                <a:lnTo>
                  <a:pt x="72390" y="57912"/>
                </a:lnTo>
                <a:lnTo>
                  <a:pt x="43434" y="0"/>
                </a:lnTo>
                <a:close/>
              </a:path>
              <a:path w="86995" h="776605">
                <a:moveTo>
                  <a:pt x="72390" y="57912"/>
                </a:moveTo>
                <a:lnTo>
                  <a:pt x="51435" y="57912"/>
                </a:lnTo>
                <a:lnTo>
                  <a:pt x="57912" y="64389"/>
                </a:lnTo>
                <a:lnTo>
                  <a:pt x="57912" y="86868"/>
                </a:lnTo>
                <a:lnTo>
                  <a:pt x="86868" y="86868"/>
                </a:lnTo>
                <a:lnTo>
                  <a:pt x="72390" y="57912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77161" y="2305811"/>
            <a:ext cx="1600200" cy="144780"/>
          </a:xfrm>
          <a:custGeom>
            <a:avLst/>
            <a:gdLst/>
            <a:ahLst/>
            <a:cxnLst/>
            <a:rect l="l" t="t" r="r" b="b"/>
            <a:pathLst>
              <a:path w="1600200" h="144780">
                <a:moveTo>
                  <a:pt x="1455420" y="0"/>
                </a:moveTo>
                <a:lnTo>
                  <a:pt x="1455420" y="144780"/>
                </a:lnTo>
                <a:lnTo>
                  <a:pt x="1571244" y="86868"/>
                </a:lnTo>
                <a:lnTo>
                  <a:pt x="1469898" y="86868"/>
                </a:lnTo>
                <a:lnTo>
                  <a:pt x="1469898" y="57912"/>
                </a:lnTo>
                <a:lnTo>
                  <a:pt x="1571244" y="57912"/>
                </a:lnTo>
                <a:lnTo>
                  <a:pt x="1455420" y="0"/>
                </a:lnTo>
                <a:close/>
              </a:path>
              <a:path w="1600200" h="144780">
                <a:moveTo>
                  <a:pt x="14554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1455420" y="86868"/>
                </a:lnTo>
                <a:lnTo>
                  <a:pt x="1455420" y="57912"/>
                </a:lnTo>
                <a:close/>
              </a:path>
              <a:path w="1600200" h="144780">
                <a:moveTo>
                  <a:pt x="1571244" y="57912"/>
                </a:moveTo>
                <a:lnTo>
                  <a:pt x="1469898" y="57912"/>
                </a:lnTo>
                <a:lnTo>
                  <a:pt x="1469898" y="86868"/>
                </a:lnTo>
                <a:lnTo>
                  <a:pt x="1571244" y="86868"/>
                </a:lnTo>
                <a:lnTo>
                  <a:pt x="1600200" y="72390"/>
                </a:lnTo>
                <a:lnTo>
                  <a:pt x="15712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2694" y="4668011"/>
            <a:ext cx="565785" cy="144780"/>
          </a:xfrm>
          <a:custGeom>
            <a:avLst/>
            <a:gdLst/>
            <a:ahLst/>
            <a:cxnLst/>
            <a:rect l="l" t="t" r="r" b="b"/>
            <a:pathLst>
              <a:path w="565785" h="144779">
                <a:moveTo>
                  <a:pt x="420623" y="0"/>
                </a:moveTo>
                <a:lnTo>
                  <a:pt x="420623" y="144780"/>
                </a:lnTo>
                <a:lnTo>
                  <a:pt x="536448" y="86868"/>
                </a:lnTo>
                <a:lnTo>
                  <a:pt x="435102" y="86868"/>
                </a:lnTo>
                <a:lnTo>
                  <a:pt x="435102" y="57912"/>
                </a:lnTo>
                <a:lnTo>
                  <a:pt x="536448" y="57912"/>
                </a:lnTo>
                <a:lnTo>
                  <a:pt x="420623" y="0"/>
                </a:lnTo>
                <a:close/>
              </a:path>
              <a:path w="565785" h="144779">
                <a:moveTo>
                  <a:pt x="420623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420623" y="86868"/>
                </a:lnTo>
                <a:lnTo>
                  <a:pt x="420623" y="57912"/>
                </a:lnTo>
                <a:close/>
              </a:path>
              <a:path w="565785" h="144779">
                <a:moveTo>
                  <a:pt x="536448" y="57912"/>
                </a:moveTo>
                <a:lnTo>
                  <a:pt x="435102" y="57912"/>
                </a:lnTo>
                <a:lnTo>
                  <a:pt x="435102" y="86868"/>
                </a:lnTo>
                <a:lnTo>
                  <a:pt x="536448" y="86868"/>
                </a:lnTo>
                <a:lnTo>
                  <a:pt x="565404" y="72390"/>
                </a:lnTo>
                <a:lnTo>
                  <a:pt x="536448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2694" y="3829811"/>
            <a:ext cx="565785" cy="144780"/>
          </a:xfrm>
          <a:custGeom>
            <a:avLst/>
            <a:gdLst/>
            <a:ahLst/>
            <a:cxnLst/>
            <a:rect l="l" t="t" r="r" b="b"/>
            <a:pathLst>
              <a:path w="565785" h="144779">
                <a:moveTo>
                  <a:pt x="420623" y="0"/>
                </a:moveTo>
                <a:lnTo>
                  <a:pt x="420623" y="144780"/>
                </a:lnTo>
                <a:lnTo>
                  <a:pt x="536448" y="86868"/>
                </a:lnTo>
                <a:lnTo>
                  <a:pt x="435102" y="86868"/>
                </a:lnTo>
                <a:lnTo>
                  <a:pt x="435102" y="57912"/>
                </a:lnTo>
                <a:lnTo>
                  <a:pt x="536448" y="57912"/>
                </a:lnTo>
                <a:lnTo>
                  <a:pt x="420623" y="0"/>
                </a:lnTo>
                <a:close/>
              </a:path>
              <a:path w="565785" h="144779">
                <a:moveTo>
                  <a:pt x="420623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420623" y="86868"/>
                </a:lnTo>
                <a:lnTo>
                  <a:pt x="420623" y="57912"/>
                </a:lnTo>
                <a:close/>
              </a:path>
              <a:path w="565785" h="144779">
                <a:moveTo>
                  <a:pt x="536448" y="57912"/>
                </a:moveTo>
                <a:lnTo>
                  <a:pt x="435102" y="57912"/>
                </a:lnTo>
                <a:lnTo>
                  <a:pt x="435102" y="86868"/>
                </a:lnTo>
                <a:lnTo>
                  <a:pt x="536448" y="86868"/>
                </a:lnTo>
                <a:lnTo>
                  <a:pt x="565404" y="72390"/>
                </a:lnTo>
                <a:lnTo>
                  <a:pt x="536448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9600" y="2225039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66800" y="222503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9600" y="3672840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66800" y="36728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9600" y="4587240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4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66800" y="45872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272028" y="2220467"/>
          <a:ext cx="1385570" cy="37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307340" y="2334005"/>
            <a:ext cx="21971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7340" y="3705859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7340" y="4620514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177028" y="2220467"/>
          <a:ext cx="1385570" cy="37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496561" y="2305811"/>
            <a:ext cx="685800" cy="144780"/>
          </a:xfrm>
          <a:custGeom>
            <a:avLst/>
            <a:gdLst/>
            <a:ahLst/>
            <a:cxnLst/>
            <a:rect l="l" t="t" r="r" b="b"/>
            <a:pathLst>
              <a:path w="685800" h="144780">
                <a:moveTo>
                  <a:pt x="541020" y="0"/>
                </a:moveTo>
                <a:lnTo>
                  <a:pt x="541020" y="144780"/>
                </a:lnTo>
                <a:lnTo>
                  <a:pt x="656844" y="86868"/>
                </a:lnTo>
                <a:lnTo>
                  <a:pt x="555498" y="86868"/>
                </a:lnTo>
                <a:lnTo>
                  <a:pt x="555498" y="57912"/>
                </a:lnTo>
                <a:lnTo>
                  <a:pt x="656844" y="57912"/>
                </a:lnTo>
                <a:lnTo>
                  <a:pt x="541020" y="0"/>
                </a:lnTo>
                <a:close/>
              </a:path>
              <a:path w="685800" h="144780">
                <a:moveTo>
                  <a:pt x="5410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541020" y="86868"/>
                </a:lnTo>
                <a:lnTo>
                  <a:pt x="541020" y="57912"/>
                </a:lnTo>
                <a:close/>
              </a:path>
              <a:path w="685800" h="144780">
                <a:moveTo>
                  <a:pt x="656844" y="57912"/>
                </a:moveTo>
                <a:lnTo>
                  <a:pt x="555498" y="57912"/>
                </a:lnTo>
                <a:lnTo>
                  <a:pt x="555498" y="86868"/>
                </a:lnTo>
                <a:lnTo>
                  <a:pt x="656844" y="86868"/>
                </a:lnTo>
                <a:lnTo>
                  <a:pt x="685800" y="72390"/>
                </a:lnTo>
                <a:lnTo>
                  <a:pt x="6568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357627" y="3756659"/>
          <a:ext cx="13855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07">
                <a:tc>
                  <a:txBody>
                    <a:bodyPr/>
                    <a:lstStyle/>
                    <a:p>
                      <a:pPr marL="76835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357627" y="4594859"/>
          <a:ext cx="13855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07">
                <a:tc>
                  <a:txBody>
                    <a:bodyPr/>
                    <a:lstStyle/>
                    <a:p>
                      <a:pPr marL="76835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524000" y="222503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05027" y="2906267"/>
          <a:ext cx="138557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524000" y="36728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24000" y="45872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034028" y="4582667"/>
          <a:ext cx="1385570" cy="37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3582161" y="4668011"/>
            <a:ext cx="457200" cy="144780"/>
          </a:xfrm>
          <a:custGeom>
            <a:avLst/>
            <a:gdLst/>
            <a:ahLst/>
            <a:cxnLst/>
            <a:rect l="l" t="t" r="r" b="b"/>
            <a:pathLst>
              <a:path w="457200" h="144779">
                <a:moveTo>
                  <a:pt x="312420" y="0"/>
                </a:moveTo>
                <a:lnTo>
                  <a:pt x="312420" y="144780"/>
                </a:lnTo>
                <a:lnTo>
                  <a:pt x="428244" y="86868"/>
                </a:lnTo>
                <a:lnTo>
                  <a:pt x="326898" y="86868"/>
                </a:lnTo>
                <a:lnTo>
                  <a:pt x="326898" y="57912"/>
                </a:lnTo>
                <a:lnTo>
                  <a:pt x="428244" y="57912"/>
                </a:lnTo>
                <a:lnTo>
                  <a:pt x="312420" y="0"/>
                </a:lnTo>
                <a:close/>
              </a:path>
              <a:path w="457200" h="144779">
                <a:moveTo>
                  <a:pt x="3124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312420" y="86868"/>
                </a:lnTo>
                <a:lnTo>
                  <a:pt x="312420" y="57912"/>
                </a:lnTo>
                <a:close/>
              </a:path>
              <a:path w="457200" h="144779">
                <a:moveTo>
                  <a:pt x="428244" y="57912"/>
                </a:moveTo>
                <a:lnTo>
                  <a:pt x="326898" y="57912"/>
                </a:lnTo>
                <a:lnTo>
                  <a:pt x="326898" y="86868"/>
                </a:lnTo>
                <a:lnTo>
                  <a:pt x="428244" y="86868"/>
                </a:lnTo>
                <a:lnTo>
                  <a:pt x="457200" y="72390"/>
                </a:lnTo>
                <a:lnTo>
                  <a:pt x="4282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862828" y="4582667"/>
          <a:ext cx="1385570" cy="37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5258561" y="4668011"/>
            <a:ext cx="609600" cy="144780"/>
          </a:xfrm>
          <a:custGeom>
            <a:avLst/>
            <a:gdLst/>
            <a:ahLst/>
            <a:cxnLst/>
            <a:rect l="l" t="t" r="r" b="b"/>
            <a:pathLst>
              <a:path w="609600" h="144779">
                <a:moveTo>
                  <a:pt x="464820" y="0"/>
                </a:moveTo>
                <a:lnTo>
                  <a:pt x="464820" y="144780"/>
                </a:lnTo>
                <a:lnTo>
                  <a:pt x="580644" y="86868"/>
                </a:lnTo>
                <a:lnTo>
                  <a:pt x="479298" y="86868"/>
                </a:lnTo>
                <a:lnTo>
                  <a:pt x="479298" y="57912"/>
                </a:lnTo>
                <a:lnTo>
                  <a:pt x="580644" y="57912"/>
                </a:lnTo>
                <a:lnTo>
                  <a:pt x="464820" y="0"/>
                </a:lnTo>
                <a:close/>
              </a:path>
              <a:path w="609600" h="144779">
                <a:moveTo>
                  <a:pt x="4648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464820" y="86868"/>
                </a:lnTo>
                <a:lnTo>
                  <a:pt x="464820" y="57912"/>
                </a:lnTo>
                <a:close/>
              </a:path>
              <a:path w="609600" h="144779">
                <a:moveTo>
                  <a:pt x="580644" y="57912"/>
                </a:moveTo>
                <a:lnTo>
                  <a:pt x="479298" y="57912"/>
                </a:lnTo>
                <a:lnTo>
                  <a:pt x="479298" y="86868"/>
                </a:lnTo>
                <a:lnTo>
                  <a:pt x="580644" y="86868"/>
                </a:lnTo>
                <a:lnTo>
                  <a:pt x="609600" y="72390"/>
                </a:lnTo>
                <a:lnTo>
                  <a:pt x="5806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548628" y="3744467"/>
          <a:ext cx="1385570" cy="37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3582161" y="3829811"/>
            <a:ext cx="2971800" cy="144780"/>
          </a:xfrm>
          <a:custGeom>
            <a:avLst/>
            <a:gdLst/>
            <a:ahLst/>
            <a:cxnLst/>
            <a:rect l="l" t="t" r="r" b="b"/>
            <a:pathLst>
              <a:path w="2971800" h="144779">
                <a:moveTo>
                  <a:pt x="2827020" y="0"/>
                </a:moveTo>
                <a:lnTo>
                  <a:pt x="2827020" y="144780"/>
                </a:lnTo>
                <a:lnTo>
                  <a:pt x="2942844" y="86868"/>
                </a:lnTo>
                <a:lnTo>
                  <a:pt x="2841498" y="86868"/>
                </a:lnTo>
                <a:lnTo>
                  <a:pt x="2841498" y="57912"/>
                </a:lnTo>
                <a:lnTo>
                  <a:pt x="2942844" y="57912"/>
                </a:lnTo>
                <a:lnTo>
                  <a:pt x="2827020" y="0"/>
                </a:lnTo>
                <a:close/>
              </a:path>
              <a:path w="2971800" h="144779">
                <a:moveTo>
                  <a:pt x="28270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2827020" y="86868"/>
                </a:lnTo>
                <a:lnTo>
                  <a:pt x="2827020" y="57912"/>
                </a:lnTo>
                <a:close/>
              </a:path>
              <a:path w="2971800" h="144779">
                <a:moveTo>
                  <a:pt x="2942844" y="57912"/>
                </a:moveTo>
                <a:lnTo>
                  <a:pt x="2841498" y="57912"/>
                </a:lnTo>
                <a:lnTo>
                  <a:pt x="2841498" y="86868"/>
                </a:lnTo>
                <a:lnTo>
                  <a:pt x="2942844" y="86868"/>
                </a:lnTo>
                <a:lnTo>
                  <a:pt x="2971800" y="72390"/>
                </a:lnTo>
                <a:lnTo>
                  <a:pt x="29428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423665" y="1890471"/>
            <a:ext cx="927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&lt;</a:t>
            </a:r>
            <a:r>
              <a:rPr sz="1800" spc="-5" dirty="0">
                <a:latin typeface="Tahoma"/>
                <a:cs typeface="Tahoma"/>
              </a:rPr>
              <a:t>v0,v1&gt;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2140" y="6251985"/>
            <a:ext cx="1753870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85" dirty="0">
                <a:latin typeface="宋体"/>
                <a:cs typeface="宋体"/>
              </a:rPr>
              <a:t> </a:t>
            </a:r>
            <a:r>
              <a:rPr sz="1600" spc="-5" dirty="0">
                <a:latin typeface="Verdana"/>
                <a:cs typeface="Verdana"/>
              </a:rPr>
              <a:t>page</a:t>
            </a:r>
            <a:r>
              <a:rPr sz="1600" spc="-145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48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76520" y="1876805"/>
            <a:ext cx="92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&lt;</a:t>
            </a:r>
            <a:r>
              <a:rPr sz="1800" spc="-5" dirty="0">
                <a:latin typeface="Tahoma"/>
                <a:cs typeface="Tahoma"/>
              </a:rPr>
              <a:t>v0,v2&gt;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41597" y="5550814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邻接链表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600" y="2657855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26578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" y="3343655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800" y="3343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00" y="4105655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800" y="4105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9600" y="5020055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6800" y="50200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272028" y="2653283"/>
          <a:ext cx="138557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marL="7747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07340" y="2668904"/>
            <a:ext cx="21971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4040885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4955540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177028" y="2653283"/>
          <a:ext cx="138557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marL="7747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57627" y="4189476"/>
          <a:ext cx="13855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07">
                <a:tc>
                  <a:txBody>
                    <a:bodyPr/>
                    <a:lstStyle/>
                    <a:p>
                      <a:pPr marL="76835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357627" y="5027676"/>
          <a:ext cx="13855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07">
                <a:tc>
                  <a:txBody>
                    <a:bodyPr/>
                    <a:lstStyle/>
                    <a:p>
                      <a:pPr marL="76835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1524000" y="26578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000" y="3343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4105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0" y="50200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34028" y="5015484"/>
          <a:ext cx="138557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862828" y="5015484"/>
          <a:ext cx="138557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548628" y="4177284"/>
          <a:ext cx="138557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1296161" y="288721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6161" y="3268217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8772" y="3253740"/>
            <a:ext cx="144780" cy="929005"/>
          </a:xfrm>
          <a:custGeom>
            <a:avLst/>
            <a:gdLst/>
            <a:ahLst/>
            <a:cxnLst/>
            <a:rect l="l" t="t" r="r" b="b"/>
            <a:pathLst>
              <a:path w="144779" h="929004">
                <a:moveTo>
                  <a:pt x="57912" y="784097"/>
                </a:moveTo>
                <a:lnTo>
                  <a:pt x="0" y="784097"/>
                </a:lnTo>
                <a:lnTo>
                  <a:pt x="72390" y="928877"/>
                </a:lnTo>
                <a:lnTo>
                  <a:pt x="130302" y="813053"/>
                </a:lnTo>
                <a:lnTo>
                  <a:pt x="64389" y="813053"/>
                </a:lnTo>
                <a:lnTo>
                  <a:pt x="57912" y="806576"/>
                </a:lnTo>
                <a:lnTo>
                  <a:pt x="57912" y="784097"/>
                </a:lnTo>
                <a:close/>
              </a:path>
              <a:path w="144779" h="929004">
                <a:moveTo>
                  <a:pt x="80391" y="0"/>
                </a:moveTo>
                <a:lnTo>
                  <a:pt x="64389" y="0"/>
                </a:lnTo>
                <a:lnTo>
                  <a:pt x="57912" y="6476"/>
                </a:lnTo>
                <a:lnTo>
                  <a:pt x="57912" y="806576"/>
                </a:lnTo>
                <a:lnTo>
                  <a:pt x="64389" y="813053"/>
                </a:lnTo>
                <a:lnTo>
                  <a:pt x="80391" y="813053"/>
                </a:lnTo>
                <a:lnTo>
                  <a:pt x="86868" y="806576"/>
                </a:lnTo>
                <a:lnTo>
                  <a:pt x="86868" y="6476"/>
                </a:lnTo>
                <a:lnTo>
                  <a:pt x="80391" y="0"/>
                </a:lnTo>
                <a:close/>
              </a:path>
              <a:path w="144779" h="929004">
                <a:moveTo>
                  <a:pt x="144780" y="784097"/>
                </a:moveTo>
                <a:lnTo>
                  <a:pt x="86868" y="784097"/>
                </a:lnTo>
                <a:lnTo>
                  <a:pt x="86868" y="806576"/>
                </a:lnTo>
                <a:lnTo>
                  <a:pt x="80391" y="813053"/>
                </a:lnTo>
                <a:lnTo>
                  <a:pt x="130302" y="813053"/>
                </a:lnTo>
                <a:lnTo>
                  <a:pt x="144780" y="78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8772" y="4396740"/>
            <a:ext cx="144780" cy="624205"/>
          </a:xfrm>
          <a:custGeom>
            <a:avLst/>
            <a:gdLst/>
            <a:ahLst/>
            <a:cxnLst/>
            <a:rect l="l" t="t" r="r" b="b"/>
            <a:pathLst>
              <a:path w="144779" h="624204">
                <a:moveTo>
                  <a:pt x="57912" y="479297"/>
                </a:moveTo>
                <a:lnTo>
                  <a:pt x="0" y="479297"/>
                </a:lnTo>
                <a:lnTo>
                  <a:pt x="72390" y="624077"/>
                </a:lnTo>
                <a:lnTo>
                  <a:pt x="130302" y="508253"/>
                </a:lnTo>
                <a:lnTo>
                  <a:pt x="64389" y="508253"/>
                </a:lnTo>
                <a:lnTo>
                  <a:pt x="57912" y="501776"/>
                </a:lnTo>
                <a:lnTo>
                  <a:pt x="57912" y="479297"/>
                </a:lnTo>
                <a:close/>
              </a:path>
              <a:path w="144779" h="624204">
                <a:moveTo>
                  <a:pt x="80391" y="0"/>
                </a:moveTo>
                <a:lnTo>
                  <a:pt x="64389" y="0"/>
                </a:lnTo>
                <a:lnTo>
                  <a:pt x="57912" y="6476"/>
                </a:lnTo>
                <a:lnTo>
                  <a:pt x="57912" y="501776"/>
                </a:lnTo>
                <a:lnTo>
                  <a:pt x="64389" y="508253"/>
                </a:lnTo>
                <a:lnTo>
                  <a:pt x="80391" y="508253"/>
                </a:lnTo>
                <a:lnTo>
                  <a:pt x="86868" y="501776"/>
                </a:lnTo>
                <a:lnTo>
                  <a:pt x="86868" y="6476"/>
                </a:lnTo>
                <a:lnTo>
                  <a:pt x="80391" y="0"/>
                </a:lnTo>
                <a:close/>
              </a:path>
              <a:path w="144779" h="624204">
                <a:moveTo>
                  <a:pt x="144780" y="479297"/>
                </a:moveTo>
                <a:lnTo>
                  <a:pt x="86868" y="479297"/>
                </a:lnTo>
                <a:lnTo>
                  <a:pt x="86868" y="501776"/>
                </a:lnTo>
                <a:lnTo>
                  <a:pt x="80391" y="508253"/>
                </a:lnTo>
                <a:lnTo>
                  <a:pt x="130302" y="508253"/>
                </a:lnTo>
                <a:lnTo>
                  <a:pt x="144780" y="479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6161" y="357301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96161" y="395401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38371" y="3039617"/>
            <a:ext cx="144780" cy="914400"/>
          </a:xfrm>
          <a:custGeom>
            <a:avLst/>
            <a:gdLst/>
            <a:ahLst/>
            <a:cxnLst/>
            <a:rect l="l" t="t" r="r" b="b"/>
            <a:pathLst>
              <a:path w="144779" h="914400">
                <a:moveTo>
                  <a:pt x="86867" y="130301"/>
                </a:moveTo>
                <a:lnTo>
                  <a:pt x="57911" y="130301"/>
                </a:lnTo>
                <a:lnTo>
                  <a:pt x="57911" y="914399"/>
                </a:lnTo>
                <a:lnTo>
                  <a:pt x="86867" y="914399"/>
                </a:lnTo>
                <a:lnTo>
                  <a:pt x="86867" y="130301"/>
                </a:lnTo>
                <a:close/>
              </a:path>
              <a:path w="144779" h="914400">
                <a:moveTo>
                  <a:pt x="72389" y="0"/>
                </a:moveTo>
                <a:lnTo>
                  <a:pt x="0" y="144779"/>
                </a:lnTo>
                <a:lnTo>
                  <a:pt x="57911" y="144779"/>
                </a:lnTo>
                <a:lnTo>
                  <a:pt x="57911" y="130301"/>
                </a:lnTo>
                <a:lnTo>
                  <a:pt x="137540" y="130301"/>
                </a:lnTo>
                <a:lnTo>
                  <a:pt x="72389" y="0"/>
                </a:lnTo>
                <a:close/>
              </a:path>
              <a:path w="144779" h="914400">
                <a:moveTo>
                  <a:pt x="137540" y="130301"/>
                </a:moveTo>
                <a:lnTo>
                  <a:pt x="86867" y="130301"/>
                </a:lnTo>
                <a:lnTo>
                  <a:pt x="86867" y="144779"/>
                </a:lnTo>
                <a:lnTo>
                  <a:pt x="144779" y="144779"/>
                </a:lnTo>
                <a:lnTo>
                  <a:pt x="137540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43171" y="2872739"/>
            <a:ext cx="144780" cy="2148205"/>
          </a:xfrm>
          <a:custGeom>
            <a:avLst/>
            <a:gdLst/>
            <a:ahLst/>
            <a:cxnLst/>
            <a:rect l="l" t="t" r="r" b="b"/>
            <a:pathLst>
              <a:path w="144779" h="2148204">
                <a:moveTo>
                  <a:pt x="57911" y="2003297"/>
                </a:moveTo>
                <a:lnTo>
                  <a:pt x="0" y="2003297"/>
                </a:lnTo>
                <a:lnTo>
                  <a:pt x="72389" y="2148078"/>
                </a:lnTo>
                <a:lnTo>
                  <a:pt x="130301" y="2032253"/>
                </a:lnTo>
                <a:lnTo>
                  <a:pt x="64388" y="2032253"/>
                </a:lnTo>
                <a:lnTo>
                  <a:pt x="57911" y="2025777"/>
                </a:lnTo>
                <a:lnTo>
                  <a:pt x="57911" y="2003297"/>
                </a:lnTo>
                <a:close/>
              </a:path>
              <a:path w="144779" h="2148204">
                <a:moveTo>
                  <a:pt x="80390" y="0"/>
                </a:moveTo>
                <a:lnTo>
                  <a:pt x="64388" y="0"/>
                </a:lnTo>
                <a:lnTo>
                  <a:pt x="57911" y="6476"/>
                </a:lnTo>
                <a:lnTo>
                  <a:pt x="57911" y="2025777"/>
                </a:lnTo>
                <a:lnTo>
                  <a:pt x="64388" y="2032253"/>
                </a:lnTo>
                <a:lnTo>
                  <a:pt x="80390" y="2032253"/>
                </a:lnTo>
                <a:lnTo>
                  <a:pt x="86867" y="2025777"/>
                </a:lnTo>
                <a:lnTo>
                  <a:pt x="86867" y="6476"/>
                </a:lnTo>
                <a:lnTo>
                  <a:pt x="80390" y="0"/>
                </a:lnTo>
                <a:close/>
              </a:path>
              <a:path w="144779" h="2148204">
                <a:moveTo>
                  <a:pt x="144779" y="2003297"/>
                </a:moveTo>
                <a:lnTo>
                  <a:pt x="86867" y="2003297"/>
                </a:lnTo>
                <a:lnTo>
                  <a:pt x="86867" y="2025777"/>
                </a:lnTo>
                <a:lnTo>
                  <a:pt x="80390" y="2032253"/>
                </a:lnTo>
                <a:lnTo>
                  <a:pt x="130301" y="2032253"/>
                </a:lnTo>
                <a:lnTo>
                  <a:pt x="144779" y="2003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96161" y="441121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96161" y="4792217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38571" y="3039617"/>
            <a:ext cx="144780" cy="1767205"/>
          </a:xfrm>
          <a:custGeom>
            <a:avLst/>
            <a:gdLst/>
            <a:ahLst/>
            <a:cxnLst/>
            <a:rect l="l" t="t" r="r" b="b"/>
            <a:pathLst>
              <a:path w="144779" h="1767204">
                <a:moveTo>
                  <a:pt x="80390" y="115823"/>
                </a:moveTo>
                <a:lnTo>
                  <a:pt x="64388" y="115823"/>
                </a:lnTo>
                <a:lnTo>
                  <a:pt x="57911" y="122300"/>
                </a:lnTo>
                <a:lnTo>
                  <a:pt x="57911" y="1760600"/>
                </a:lnTo>
                <a:lnTo>
                  <a:pt x="64388" y="1767077"/>
                </a:lnTo>
                <a:lnTo>
                  <a:pt x="80390" y="1767077"/>
                </a:lnTo>
                <a:lnTo>
                  <a:pt x="86867" y="1760600"/>
                </a:lnTo>
                <a:lnTo>
                  <a:pt x="86867" y="122300"/>
                </a:lnTo>
                <a:lnTo>
                  <a:pt x="80390" y="115823"/>
                </a:lnTo>
                <a:close/>
              </a:path>
              <a:path w="144779" h="1767204">
                <a:moveTo>
                  <a:pt x="72389" y="0"/>
                </a:moveTo>
                <a:lnTo>
                  <a:pt x="0" y="144779"/>
                </a:lnTo>
                <a:lnTo>
                  <a:pt x="57911" y="144779"/>
                </a:lnTo>
                <a:lnTo>
                  <a:pt x="57911" y="122300"/>
                </a:lnTo>
                <a:lnTo>
                  <a:pt x="64388" y="115823"/>
                </a:lnTo>
                <a:lnTo>
                  <a:pt x="130301" y="115823"/>
                </a:lnTo>
                <a:lnTo>
                  <a:pt x="72389" y="0"/>
                </a:lnTo>
                <a:close/>
              </a:path>
              <a:path w="144779" h="1767204">
                <a:moveTo>
                  <a:pt x="130301" y="115823"/>
                </a:moveTo>
                <a:lnTo>
                  <a:pt x="80390" y="115823"/>
                </a:lnTo>
                <a:lnTo>
                  <a:pt x="86867" y="122300"/>
                </a:lnTo>
                <a:lnTo>
                  <a:pt x="86867" y="144779"/>
                </a:lnTo>
                <a:lnTo>
                  <a:pt x="144779" y="144779"/>
                </a:lnTo>
                <a:lnTo>
                  <a:pt x="130301" y="115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48171" y="2872739"/>
            <a:ext cx="144780" cy="2148205"/>
          </a:xfrm>
          <a:custGeom>
            <a:avLst/>
            <a:gdLst/>
            <a:ahLst/>
            <a:cxnLst/>
            <a:rect l="l" t="t" r="r" b="b"/>
            <a:pathLst>
              <a:path w="144779" h="2148204">
                <a:moveTo>
                  <a:pt x="57911" y="2003297"/>
                </a:moveTo>
                <a:lnTo>
                  <a:pt x="0" y="2003297"/>
                </a:lnTo>
                <a:lnTo>
                  <a:pt x="72389" y="2148078"/>
                </a:lnTo>
                <a:lnTo>
                  <a:pt x="130301" y="2032253"/>
                </a:lnTo>
                <a:lnTo>
                  <a:pt x="64388" y="2032253"/>
                </a:lnTo>
                <a:lnTo>
                  <a:pt x="57911" y="2025777"/>
                </a:lnTo>
                <a:lnTo>
                  <a:pt x="57911" y="2003297"/>
                </a:lnTo>
                <a:close/>
              </a:path>
              <a:path w="144779" h="2148204">
                <a:moveTo>
                  <a:pt x="80390" y="0"/>
                </a:moveTo>
                <a:lnTo>
                  <a:pt x="64388" y="0"/>
                </a:lnTo>
                <a:lnTo>
                  <a:pt x="57911" y="6476"/>
                </a:lnTo>
                <a:lnTo>
                  <a:pt x="57911" y="2025777"/>
                </a:lnTo>
                <a:lnTo>
                  <a:pt x="64388" y="2032253"/>
                </a:lnTo>
                <a:lnTo>
                  <a:pt x="80390" y="2032253"/>
                </a:lnTo>
                <a:lnTo>
                  <a:pt x="86867" y="2025777"/>
                </a:lnTo>
                <a:lnTo>
                  <a:pt x="86867" y="6476"/>
                </a:lnTo>
                <a:lnTo>
                  <a:pt x="80390" y="0"/>
                </a:lnTo>
                <a:close/>
              </a:path>
              <a:path w="144779" h="2148204">
                <a:moveTo>
                  <a:pt x="144779" y="2003297"/>
                </a:moveTo>
                <a:lnTo>
                  <a:pt x="86867" y="2003297"/>
                </a:lnTo>
                <a:lnTo>
                  <a:pt x="86867" y="2025777"/>
                </a:lnTo>
                <a:lnTo>
                  <a:pt x="80390" y="2032253"/>
                </a:lnTo>
                <a:lnTo>
                  <a:pt x="130301" y="2032253"/>
                </a:lnTo>
                <a:lnTo>
                  <a:pt x="144779" y="2003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96161" y="532561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19771" y="4487417"/>
            <a:ext cx="144780" cy="1157605"/>
          </a:xfrm>
          <a:custGeom>
            <a:avLst/>
            <a:gdLst/>
            <a:ahLst/>
            <a:cxnLst/>
            <a:rect l="l" t="t" r="r" b="b"/>
            <a:pathLst>
              <a:path w="144779" h="1157604">
                <a:moveTo>
                  <a:pt x="80391" y="115823"/>
                </a:moveTo>
                <a:lnTo>
                  <a:pt x="64389" y="115823"/>
                </a:lnTo>
                <a:lnTo>
                  <a:pt x="57912" y="122300"/>
                </a:lnTo>
                <a:lnTo>
                  <a:pt x="57912" y="1151000"/>
                </a:lnTo>
                <a:lnTo>
                  <a:pt x="64389" y="1157477"/>
                </a:lnTo>
                <a:lnTo>
                  <a:pt x="80391" y="1157477"/>
                </a:lnTo>
                <a:lnTo>
                  <a:pt x="86868" y="1151000"/>
                </a:lnTo>
                <a:lnTo>
                  <a:pt x="86868" y="122300"/>
                </a:lnTo>
                <a:lnTo>
                  <a:pt x="80391" y="115823"/>
                </a:lnTo>
                <a:close/>
              </a:path>
              <a:path w="144779" h="1157604">
                <a:moveTo>
                  <a:pt x="72390" y="0"/>
                </a:moveTo>
                <a:lnTo>
                  <a:pt x="0" y="144779"/>
                </a:lnTo>
                <a:lnTo>
                  <a:pt x="57912" y="144779"/>
                </a:lnTo>
                <a:lnTo>
                  <a:pt x="57912" y="122300"/>
                </a:lnTo>
                <a:lnTo>
                  <a:pt x="64389" y="115823"/>
                </a:lnTo>
                <a:lnTo>
                  <a:pt x="130302" y="115823"/>
                </a:lnTo>
                <a:lnTo>
                  <a:pt x="72390" y="0"/>
                </a:lnTo>
                <a:close/>
              </a:path>
              <a:path w="144779" h="1157604">
                <a:moveTo>
                  <a:pt x="130302" y="115823"/>
                </a:moveTo>
                <a:lnTo>
                  <a:pt x="80391" y="115823"/>
                </a:lnTo>
                <a:lnTo>
                  <a:pt x="86868" y="122300"/>
                </a:lnTo>
                <a:lnTo>
                  <a:pt x="86868" y="144779"/>
                </a:lnTo>
                <a:lnTo>
                  <a:pt x="144780" y="144779"/>
                </a:lnTo>
                <a:lnTo>
                  <a:pt x="130302" y="115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96161" y="5630417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23665" y="2324480"/>
            <a:ext cx="92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&lt;</a:t>
            </a:r>
            <a:r>
              <a:rPr sz="1800" spc="-5" dirty="0">
                <a:latin typeface="Tahoma"/>
                <a:cs typeface="Tahoma"/>
              </a:rPr>
              <a:t>v0,v1&gt;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76520" y="2308605"/>
            <a:ext cx="92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&lt;</a:t>
            </a:r>
            <a:r>
              <a:rPr sz="1800" spc="-5" dirty="0">
                <a:latin typeface="Tahoma"/>
                <a:cs typeface="Tahoma"/>
              </a:rPr>
              <a:t>v0,v2&gt;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967841" y="1375994"/>
            <a:ext cx="1810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5" dirty="0">
                <a:solidFill>
                  <a:srgbClr val="000000"/>
                </a:solidFill>
                <a:latin typeface="微软雅黑"/>
                <a:cs typeface="微软雅黑"/>
              </a:rPr>
              <a:t>逆邻接链表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39583" y="1953005"/>
            <a:ext cx="114300" cy="654050"/>
          </a:xfrm>
          <a:custGeom>
            <a:avLst/>
            <a:gdLst/>
            <a:ahLst/>
            <a:cxnLst/>
            <a:rect l="l" t="t" r="r" b="b"/>
            <a:pathLst>
              <a:path w="114300" h="654050">
                <a:moveTo>
                  <a:pt x="38100" y="539496"/>
                </a:moveTo>
                <a:lnTo>
                  <a:pt x="0" y="539496"/>
                </a:lnTo>
                <a:lnTo>
                  <a:pt x="57150" y="653796"/>
                </a:lnTo>
                <a:lnTo>
                  <a:pt x="104775" y="558546"/>
                </a:lnTo>
                <a:lnTo>
                  <a:pt x="38100" y="558546"/>
                </a:lnTo>
                <a:lnTo>
                  <a:pt x="38100" y="539496"/>
                </a:lnTo>
                <a:close/>
              </a:path>
              <a:path w="114300" h="654050">
                <a:moveTo>
                  <a:pt x="76200" y="0"/>
                </a:moveTo>
                <a:lnTo>
                  <a:pt x="38100" y="0"/>
                </a:lnTo>
                <a:lnTo>
                  <a:pt x="38100" y="558546"/>
                </a:lnTo>
                <a:lnTo>
                  <a:pt x="76200" y="558546"/>
                </a:lnTo>
                <a:lnTo>
                  <a:pt x="76200" y="0"/>
                </a:lnTo>
                <a:close/>
              </a:path>
              <a:path w="114300" h="654050">
                <a:moveTo>
                  <a:pt x="114300" y="539496"/>
                </a:moveTo>
                <a:lnTo>
                  <a:pt x="76200" y="539496"/>
                </a:lnTo>
                <a:lnTo>
                  <a:pt x="76200" y="558546"/>
                </a:lnTo>
                <a:lnTo>
                  <a:pt x="104775" y="558546"/>
                </a:lnTo>
                <a:lnTo>
                  <a:pt x="114300" y="5394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0093" y="2820923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0093" y="1623060"/>
            <a:ext cx="748665" cy="114300"/>
          </a:xfrm>
          <a:custGeom>
            <a:avLst/>
            <a:gdLst/>
            <a:ahLst/>
            <a:cxnLst/>
            <a:rect l="l" t="t" r="r" b="b"/>
            <a:pathLst>
              <a:path w="748665" h="114300">
                <a:moveTo>
                  <a:pt x="633984" y="0"/>
                </a:moveTo>
                <a:lnTo>
                  <a:pt x="633984" y="114300"/>
                </a:lnTo>
                <a:lnTo>
                  <a:pt x="710184" y="76200"/>
                </a:lnTo>
                <a:lnTo>
                  <a:pt x="653034" y="76200"/>
                </a:lnTo>
                <a:lnTo>
                  <a:pt x="653034" y="38100"/>
                </a:lnTo>
                <a:lnTo>
                  <a:pt x="710184" y="38100"/>
                </a:lnTo>
                <a:lnTo>
                  <a:pt x="633984" y="0"/>
                </a:lnTo>
                <a:close/>
              </a:path>
              <a:path w="748665" h="114300">
                <a:moveTo>
                  <a:pt x="63398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3984" y="76200"/>
                </a:lnTo>
                <a:lnTo>
                  <a:pt x="633984" y="38100"/>
                </a:lnTo>
                <a:close/>
              </a:path>
              <a:path w="748665" h="114300">
                <a:moveTo>
                  <a:pt x="710184" y="38100"/>
                </a:moveTo>
                <a:lnTo>
                  <a:pt x="653034" y="38100"/>
                </a:lnTo>
                <a:lnTo>
                  <a:pt x="653034" y="76200"/>
                </a:lnTo>
                <a:lnTo>
                  <a:pt x="710184" y="76200"/>
                </a:lnTo>
                <a:lnTo>
                  <a:pt x="748284" y="57150"/>
                </a:lnTo>
                <a:lnTo>
                  <a:pt x="710184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82078" y="1794510"/>
            <a:ext cx="1080135" cy="1006475"/>
          </a:xfrm>
          <a:custGeom>
            <a:avLst/>
            <a:gdLst/>
            <a:ahLst/>
            <a:cxnLst/>
            <a:rect l="l" t="t" r="r" b="b"/>
            <a:pathLst>
              <a:path w="1080134" h="1006475">
                <a:moveTo>
                  <a:pt x="96607" y="63881"/>
                </a:moveTo>
                <a:lnTo>
                  <a:pt x="70678" y="91801"/>
                </a:lnTo>
                <a:lnTo>
                  <a:pt x="1053846" y="1006094"/>
                </a:lnTo>
                <a:lnTo>
                  <a:pt x="1079754" y="978154"/>
                </a:lnTo>
                <a:lnTo>
                  <a:pt x="96607" y="63881"/>
                </a:lnTo>
                <a:close/>
              </a:path>
              <a:path w="1080134" h="1006475">
                <a:moveTo>
                  <a:pt x="0" y="0"/>
                </a:moveTo>
                <a:lnTo>
                  <a:pt x="44831" y="119634"/>
                </a:lnTo>
                <a:lnTo>
                  <a:pt x="70678" y="91801"/>
                </a:lnTo>
                <a:lnTo>
                  <a:pt x="56769" y="78867"/>
                </a:lnTo>
                <a:lnTo>
                  <a:pt x="82677" y="50927"/>
                </a:lnTo>
                <a:lnTo>
                  <a:pt x="108637" y="50927"/>
                </a:lnTo>
                <a:lnTo>
                  <a:pt x="122555" y="35941"/>
                </a:lnTo>
                <a:lnTo>
                  <a:pt x="0" y="0"/>
                </a:lnTo>
                <a:close/>
              </a:path>
              <a:path w="1080134" h="1006475">
                <a:moveTo>
                  <a:pt x="82677" y="50927"/>
                </a:moveTo>
                <a:lnTo>
                  <a:pt x="56769" y="78867"/>
                </a:lnTo>
                <a:lnTo>
                  <a:pt x="70678" y="91801"/>
                </a:lnTo>
                <a:lnTo>
                  <a:pt x="96607" y="63881"/>
                </a:lnTo>
                <a:lnTo>
                  <a:pt x="82677" y="50927"/>
                </a:lnTo>
                <a:close/>
              </a:path>
              <a:path w="1080134" h="1006475">
                <a:moveTo>
                  <a:pt x="108637" y="50927"/>
                </a:moveTo>
                <a:lnTo>
                  <a:pt x="82677" y="50927"/>
                </a:lnTo>
                <a:lnTo>
                  <a:pt x="96607" y="63881"/>
                </a:lnTo>
                <a:lnTo>
                  <a:pt x="108637" y="50927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49845" y="1418082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49845" y="1418082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246366" y="145554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69045" y="1421130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69045" y="1421130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4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465566" y="1458595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49845" y="263880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49845" y="263880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246366" y="267589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369045" y="263880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69045" y="263880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465566" y="2675890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367778" y="3081273"/>
            <a:ext cx="1235710" cy="113664"/>
          </a:xfrm>
          <a:custGeom>
            <a:avLst/>
            <a:gdLst/>
            <a:ahLst/>
            <a:cxnLst/>
            <a:rect l="l" t="t" r="r" b="b"/>
            <a:pathLst>
              <a:path w="1235709" h="113664">
                <a:moveTo>
                  <a:pt x="87927" y="28271"/>
                </a:moveTo>
                <a:lnTo>
                  <a:pt x="124968" y="66294"/>
                </a:lnTo>
                <a:lnTo>
                  <a:pt x="202184" y="81788"/>
                </a:lnTo>
                <a:lnTo>
                  <a:pt x="258699" y="91313"/>
                </a:lnTo>
                <a:lnTo>
                  <a:pt x="318389" y="99314"/>
                </a:lnTo>
                <a:lnTo>
                  <a:pt x="380111" y="105029"/>
                </a:lnTo>
                <a:lnTo>
                  <a:pt x="486156" y="110109"/>
                </a:lnTo>
                <a:lnTo>
                  <a:pt x="567182" y="112141"/>
                </a:lnTo>
                <a:lnTo>
                  <a:pt x="695452" y="113284"/>
                </a:lnTo>
                <a:lnTo>
                  <a:pt x="820928" y="112141"/>
                </a:lnTo>
                <a:lnTo>
                  <a:pt x="860044" y="111252"/>
                </a:lnTo>
                <a:lnTo>
                  <a:pt x="948182" y="107823"/>
                </a:lnTo>
                <a:lnTo>
                  <a:pt x="991870" y="105029"/>
                </a:lnTo>
                <a:lnTo>
                  <a:pt x="1040765" y="99949"/>
                </a:lnTo>
                <a:lnTo>
                  <a:pt x="1081786" y="93472"/>
                </a:lnTo>
                <a:lnTo>
                  <a:pt x="1121835" y="84328"/>
                </a:lnTo>
                <a:lnTo>
                  <a:pt x="695325" y="84328"/>
                </a:lnTo>
                <a:lnTo>
                  <a:pt x="609727" y="83947"/>
                </a:lnTo>
                <a:lnTo>
                  <a:pt x="487045" y="81153"/>
                </a:lnTo>
                <a:lnTo>
                  <a:pt x="431546" y="78994"/>
                </a:lnTo>
                <a:lnTo>
                  <a:pt x="381889" y="76073"/>
                </a:lnTo>
                <a:lnTo>
                  <a:pt x="321310" y="70485"/>
                </a:lnTo>
                <a:lnTo>
                  <a:pt x="262890" y="62738"/>
                </a:lnTo>
                <a:lnTo>
                  <a:pt x="207137" y="53213"/>
                </a:lnTo>
                <a:lnTo>
                  <a:pt x="155194" y="43053"/>
                </a:lnTo>
                <a:lnTo>
                  <a:pt x="87927" y="28271"/>
                </a:lnTo>
                <a:close/>
              </a:path>
              <a:path w="1235709" h="113664">
                <a:moveTo>
                  <a:pt x="94107" y="0"/>
                </a:moveTo>
                <a:lnTo>
                  <a:pt x="0" y="23876"/>
                </a:lnTo>
                <a:lnTo>
                  <a:pt x="75565" y="84836"/>
                </a:lnTo>
                <a:lnTo>
                  <a:pt x="81732" y="56615"/>
                </a:lnTo>
                <a:lnTo>
                  <a:pt x="59817" y="51689"/>
                </a:lnTo>
                <a:lnTo>
                  <a:pt x="54864" y="44069"/>
                </a:lnTo>
                <a:lnTo>
                  <a:pt x="56642" y="36195"/>
                </a:lnTo>
                <a:lnTo>
                  <a:pt x="58293" y="28448"/>
                </a:lnTo>
                <a:lnTo>
                  <a:pt x="66040" y="23495"/>
                </a:lnTo>
                <a:lnTo>
                  <a:pt x="88971" y="23495"/>
                </a:lnTo>
                <a:lnTo>
                  <a:pt x="94107" y="0"/>
                </a:lnTo>
                <a:close/>
              </a:path>
              <a:path w="1235709" h="113664">
                <a:moveTo>
                  <a:pt x="1218438" y="7366"/>
                </a:moveTo>
                <a:lnTo>
                  <a:pt x="1177290" y="31877"/>
                </a:lnTo>
                <a:lnTo>
                  <a:pt x="1135507" y="49911"/>
                </a:lnTo>
                <a:lnTo>
                  <a:pt x="1093216" y="61722"/>
                </a:lnTo>
                <a:lnTo>
                  <a:pt x="1036701" y="71247"/>
                </a:lnTo>
                <a:lnTo>
                  <a:pt x="975995" y="77216"/>
                </a:lnTo>
                <a:lnTo>
                  <a:pt x="961771" y="77978"/>
                </a:lnTo>
                <a:lnTo>
                  <a:pt x="946404" y="78994"/>
                </a:lnTo>
                <a:lnTo>
                  <a:pt x="913511" y="80518"/>
                </a:lnTo>
                <a:lnTo>
                  <a:pt x="859155" y="82296"/>
                </a:lnTo>
                <a:lnTo>
                  <a:pt x="779653" y="83947"/>
                </a:lnTo>
                <a:lnTo>
                  <a:pt x="695325" y="84328"/>
                </a:lnTo>
                <a:lnTo>
                  <a:pt x="1121835" y="84328"/>
                </a:lnTo>
                <a:lnTo>
                  <a:pt x="1158367" y="72263"/>
                </a:lnTo>
                <a:lnTo>
                  <a:pt x="1209929" y="46609"/>
                </a:lnTo>
                <a:lnTo>
                  <a:pt x="1235710" y="23114"/>
                </a:lnTo>
                <a:lnTo>
                  <a:pt x="1231519" y="16256"/>
                </a:lnTo>
                <a:lnTo>
                  <a:pt x="1227328" y="9525"/>
                </a:lnTo>
                <a:lnTo>
                  <a:pt x="1218438" y="7366"/>
                </a:lnTo>
                <a:close/>
              </a:path>
              <a:path w="1235709" h="113664">
                <a:moveTo>
                  <a:pt x="66040" y="23495"/>
                </a:moveTo>
                <a:lnTo>
                  <a:pt x="58293" y="28448"/>
                </a:lnTo>
                <a:lnTo>
                  <a:pt x="56584" y="36449"/>
                </a:lnTo>
                <a:lnTo>
                  <a:pt x="54864" y="44069"/>
                </a:lnTo>
                <a:lnTo>
                  <a:pt x="59817" y="51689"/>
                </a:lnTo>
                <a:lnTo>
                  <a:pt x="81732" y="56615"/>
                </a:lnTo>
                <a:lnTo>
                  <a:pt x="87927" y="28271"/>
                </a:lnTo>
                <a:lnTo>
                  <a:pt x="73914" y="25146"/>
                </a:lnTo>
                <a:lnTo>
                  <a:pt x="66040" y="23495"/>
                </a:lnTo>
                <a:close/>
              </a:path>
              <a:path w="1235709" h="113664">
                <a:moveTo>
                  <a:pt x="88971" y="23495"/>
                </a:moveTo>
                <a:lnTo>
                  <a:pt x="66040" y="23495"/>
                </a:lnTo>
                <a:lnTo>
                  <a:pt x="73914" y="25146"/>
                </a:lnTo>
                <a:lnTo>
                  <a:pt x="87927" y="28271"/>
                </a:lnTo>
                <a:lnTo>
                  <a:pt x="88971" y="23495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48296" y="1809750"/>
            <a:ext cx="267335" cy="1082675"/>
          </a:xfrm>
          <a:custGeom>
            <a:avLst/>
            <a:gdLst/>
            <a:ahLst/>
            <a:cxnLst/>
            <a:rect l="l" t="t" r="r" b="b"/>
            <a:pathLst>
              <a:path w="267334" h="1082675">
                <a:moveTo>
                  <a:pt x="195601" y="51413"/>
                </a:moveTo>
                <a:lnTo>
                  <a:pt x="194944" y="52070"/>
                </a:lnTo>
                <a:lnTo>
                  <a:pt x="177799" y="68326"/>
                </a:lnTo>
                <a:lnTo>
                  <a:pt x="160146" y="85852"/>
                </a:lnTo>
                <a:lnTo>
                  <a:pt x="123824" y="124587"/>
                </a:lnTo>
                <a:lnTo>
                  <a:pt x="88645" y="168656"/>
                </a:lnTo>
                <a:lnTo>
                  <a:pt x="57530" y="217932"/>
                </a:lnTo>
                <a:lnTo>
                  <a:pt x="38480" y="258064"/>
                </a:lnTo>
                <a:lnTo>
                  <a:pt x="24383" y="301498"/>
                </a:lnTo>
                <a:lnTo>
                  <a:pt x="14731" y="349885"/>
                </a:lnTo>
                <a:lnTo>
                  <a:pt x="7746" y="405384"/>
                </a:lnTo>
                <a:lnTo>
                  <a:pt x="4444" y="445643"/>
                </a:lnTo>
                <a:lnTo>
                  <a:pt x="2031" y="487680"/>
                </a:lnTo>
                <a:lnTo>
                  <a:pt x="629" y="531368"/>
                </a:lnTo>
                <a:lnTo>
                  <a:pt x="0" y="575056"/>
                </a:lnTo>
                <a:lnTo>
                  <a:pt x="253" y="619379"/>
                </a:lnTo>
                <a:lnTo>
                  <a:pt x="1142" y="663575"/>
                </a:lnTo>
                <a:lnTo>
                  <a:pt x="2920" y="706755"/>
                </a:lnTo>
                <a:lnTo>
                  <a:pt x="5206" y="748411"/>
                </a:lnTo>
                <a:lnTo>
                  <a:pt x="8000" y="788289"/>
                </a:lnTo>
                <a:lnTo>
                  <a:pt x="13334" y="843153"/>
                </a:lnTo>
                <a:lnTo>
                  <a:pt x="19557" y="890651"/>
                </a:lnTo>
                <a:lnTo>
                  <a:pt x="26923" y="929640"/>
                </a:lnTo>
                <a:lnTo>
                  <a:pt x="39623" y="971550"/>
                </a:lnTo>
                <a:lnTo>
                  <a:pt x="60832" y="1012190"/>
                </a:lnTo>
                <a:lnTo>
                  <a:pt x="92201" y="1045337"/>
                </a:lnTo>
                <a:lnTo>
                  <a:pt x="127761" y="1065149"/>
                </a:lnTo>
                <a:lnTo>
                  <a:pt x="187959" y="1081024"/>
                </a:lnTo>
                <a:lnTo>
                  <a:pt x="195706" y="1082548"/>
                </a:lnTo>
                <a:lnTo>
                  <a:pt x="203453" y="1077595"/>
                </a:lnTo>
                <a:lnTo>
                  <a:pt x="205179" y="1069340"/>
                </a:lnTo>
                <a:lnTo>
                  <a:pt x="206628" y="1061974"/>
                </a:lnTo>
                <a:lnTo>
                  <a:pt x="201675" y="1054227"/>
                </a:lnTo>
                <a:lnTo>
                  <a:pt x="170179" y="1047623"/>
                </a:lnTo>
                <a:lnTo>
                  <a:pt x="159003" y="1044829"/>
                </a:lnTo>
                <a:lnTo>
                  <a:pt x="117728" y="1027938"/>
                </a:lnTo>
                <a:lnTo>
                  <a:pt x="83819" y="994664"/>
                </a:lnTo>
                <a:lnTo>
                  <a:pt x="66420" y="960501"/>
                </a:lnTo>
                <a:lnTo>
                  <a:pt x="54990" y="922401"/>
                </a:lnTo>
                <a:lnTo>
                  <a:pt x="48259" y="885952"/>
                </a:lnTo>
                <a:lnTo>
                  <a:pt x="45973" y="871474"/>
                </a:lnTo>
                <a:lnTo>
                  <a:pt x="43941" y="856107"/>
                </a:lnTo>
                <a:lnTo>
                  <a:pt x="42163" y="839724"/>
                </a:lnTo>
                <a:lnTo>
                  <a:pt x="40258" y="822452"/>
                </a:lnTo>
                <a:lnTo>
                  <a:pt x="35432" y="766445"/>
                </a:lnTo>
                <a:lnTo>
                  <a:pt x="31749" y="705104"/>
                </a:lnTo>
                <a:lnTo>
                  <a:pt x="30098" y="662305"/>
                </a:lnTo>
                <a:lnTo>
                  <a:pt x="29082" y="618871"/>
                </a:lnTo>
                <a:lnTo>
                  <a:pt x="28955" y="574929"/>
                </a:lnTo>
                <a:lnTo>
                  <a:pt x="29477" y="530987"/>
                </a:lnTo>
                <a:lnTo>
                  <a:pt x="30987" y="488696"/>
                </a:lnTo>
                <a:lnTo>
                  <a:pt x="33273" y="447294"/>
                </a:lnTo>
                <a:lnTo>
                  <a:pt x="36575" y="408051"/>
                </a:lnTo>
                <a:lnTo>
                  <a:pt x="43433" y="354203"/>
                </a:lnTo>
                <a:lnTo>
                  <a:pt x="52577" y="308102"/>
                </a:lnTo>
                <a:lnTo>
                  <a:pt x="65531" y="268478"/>
                </a:lnTo>
                <a:lnTo>
                  <a:pt x="83438" y="230886"/>
                </a:lnTo>
                <a:lnTo>
                  <a:pt x="112648" y="184912"/>
                </a:lnTo>
                <a:lnTo>
                  <a:pt x="146049" y="143256"/>
                </a:lnTo>
                <a:lnTo>
                  <a:pt x="180974" y="106045"/>
                </a:lnTo>
                <a:lnTo>
                  <a:pt x="214883" y="73025"/>
                </a:lnTo>
                <a:lnTo>
                  <a:pt x="216132" y="71776"/>
                </a:lnTo>
                <a:lnTo>
                  <a:pt x="195601" y="51413"/>
                </a:lnTo>
                <a:close/>
              </a:path>
              <a:path w="267334" h="1082675">
                <a:moveTo>
                  <a:pt x="255416" y="35433"/>
                </a:moveTo>
                <a:lnTo>
                  <a:pt x="220598" y="35433"/>
                </a:lnTo>
                <a:lnTo>
                  <a:pt x="231901" y="46736"/>
                </a:lnTo>
                <a:lnTo>
                  <a:pt x="232028" y="55880"/>
                </a:lnTo>
                <a:lnTo>
                  <a:pt x="216132" y="71776"/>
                </a:lnTo>
                <a:lnTo>
                  <a:pt x="236727" y="92202"/>
                </a:lnTo>
                <a:lnTo>
                  <a:pt x="255416" y="35433"/>
                </a:lnTo>
                <a:close/>
              </a:path>
              <a:path w="267334" h="1082675">
                <a:moveTo>
                  <a:pt x="220598" y="35433"/>
                </a:moveTo>
                <a:lnTo>
                  <a:pt x="211454" y="35433"/>
                </a:lnTo>
                <a:lnTo>
                  <a:pt x="205866" y="41148"/>
                </a:lnTo>
                <a:lnTo>
                  <a:pt x="195601" y="51413"/>
                </a:lnTo>
                <a:lnTo>
                  <a:pt x="216132" y="71776"/>
                </a:lnTo>
                <a:lnTo>
                  <a:pt x="232028" y="55880"/>
                </a:lnTo>
                <a:lnTo>
                  <a:pt x="231901" y="46736"/>
                </a:lnTo>
                <a:lnTo>
                  <a:pt x="220598" y="35433"/>
                </a:lnTo>
                <a:close/>
              </a:path>
              <a:path w="267334" h="1082675">
                <a:moveTo>
                  <a:pt x="267080" y="0"/>
                </a:moveTo>
                <a:lnTo>
                  <a:pt x="175005" y="30987"/>
                </a:lnTo>
                <a:lnTo>
                  <a:pt x="195601" y="51413"/>
                </a:lnTo>
                <a:lnTo>
                  <a:pt x="205866" y="41148"/>
                </a:lnTo>
                <a:lnTo>
                  <a:pt x="211454" y="35433"/>
                </a:lnTo>
                <a:lnTo>
                  <a:pt x="255416" y="35433"/>
                </a:lnTo>
                <a:lnTo>
                  <a:pt x="26708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19743" y="1885950"/>
            <a:ext cx="86995" cy="776605"/>
          </a:xfrm>
          <a:custGeom>
            <a:avLst/>
            <a:gdLst/>
            <a:ahLst/>
            <a:cxnLst/>
            <a:rect l="l" t="t" r="r" b="b"/>
            <a:pathLst>
              <a:path w="86995" h="776605">
                <a:moveTo>
                  <a:pt x="51435" y="57912"/>
                </a:moveTo>
                <a:lnTo>
                  <a:pt x="35433" y="57912"/>
                </a:lnTo>
                <a:lnTo>
                  <a:pt x="28956" y="64389"/>
                </a:lnTo>
                <a:lnTo>
                  <a:pt x="28956" y="770001"/>
                </a:lnTo>
                <a:lnTo>
                  <a:pt x="35433" y="776478"/>
                </a:lnTo>
                <a:lnTo>
                  <a:pt x="51435" y="776478"/>
                </a:lnTo>
                <a:lnTo>
                  <a:pt x="57912" y="770001"/>
                </a:lnTo>
                <a:lnTo>
                  <a:pt x="57912" y="64389"/>
                </a:lnTo>
                <a:lnTo>
                  <a:pt x="51435" y="57912"/>
                </a:lnTo>
                <a:close/>
              </a:path>
              <a:path w="86995" h="776605">
                <a:moveTo>
                  <a:pt x="43434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64389"/>
                </a:lnTo>
                <a:lnTo>
                  <a:pt x="35433" y="57912"/>
                </a:lnTo>
                <a:lnTo>
                  <a:pt x="72390" y="57912"/>
                </a:lnTo>
                <a:lnTo>
                  <a:pt x="43434" y="0"/>
                </a:lnTo>
                <a:close/>
              </a:path>
              <a:path w="86995" h="776605">
                <a:moveTo>
                  <a:pt x="72390" y="57912"/>
                </a:moveTo>
                <a:lnTo>
                  <a:pt x="51435" y="57912"/>
                </a:lnTo>
                <a:lnTo>
                  <a:pt x="57912" y="64389"/>
                </a:lnTo>
                <a:lnTo>
                  <a:pt x="57912" y="86868"/>
                </a:lnTo>
                <a:lnTo>
                  <a:pt x="86868" y="86868"/>
                </a:lnTo>
                <a:lnTo>
                  <a:pt x="72390" y="57912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49</a:t>
            </a:fld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3397" y="4298441"/>
            <a:ext cx="114300" cy="721360"/>
          </a:xfrm>
          <a:custGeom>
            <a:avLst/>
            <a:gdLst/>
            <a:ahLst/>
            <a:cxnLst/>
            <a:rect l="l" t="t" r="r" b="b"/>
            <a:pathLst>
              <a:path w="114300" h="721360">
                <a:moveTo>
                  <a:pt x="0" y="606424"/>
                </a:moveTo>
                <a:lnTo>
                  <a:pt x="56895" y="720851"/>
                </a:lnTo>
                <a:lnTo>
                  <a:pt x="104785" y="625601"/>
                </a:lnTo>
                <a:lnTo>
                  <a:pt x="38099" y="625601"/>
                </a:lnTo>
                <a:lnTo>
                  <a:pt x="38138" y="606509"/>
                </a:lnTo>
                <a:lnTo>
                  <a:pt x="0" y="606424"/>
                </a:lnTo>
                <a:close/>
              </a:path>
              <a:path w="114300" h="721360">
                <a:moveTo>
                  <a:pt x="38138" y="606509"/>
                </a:moveTo>
                <a:lnTo>
                  <a:pt x="38099" y="625601"/>
                </a:lnTo>
                <a:lnTo>
                  <a:pt x="76199" y="625601"/>
                </a:lnTo>
                <a:lnTo>
                  <a:pt x="76238" y="606594"/>
                </a:lnTo>
                <a:lnTo>
                  <a:pt x="38138" y="606509"/>
                </a:lnTo>
                <a:close/>
              </a:path>
              <a:path w="114300" h="721360">
                <a:moveTo>
                  <a:pt x="76238" y="606594"/>
                </a:moveTo>
                <a:lnTo>
                  <a:pt x="76199" y="625601"/>
                </a:lnTo>
                <a:lnTo>
                  <a:pt x="104785" y="625601"/>
                </a:lnTo>
                <a:lnTo>
                  <a:pt x="114299" y="606678"/>
                </a:lnTo>
                <a:lnTo>
                  <a:pt x="76238" y="606594"/>
                </a:lnTo>
                <a:close/>
              </a:path>
              <a:path w="114300" h="721360">
                <a:moveTo>
                  <a:pt x="77469" y="0"/>
                </a:moveTo>
                <a:lnTo>
                  <a:pt x="39369" y="0"/>
                </a:lnTo>
                <a:lnTo>
                  <a:pt x="38138" y="606509"/>
                </a:lnTo>
                <a:lnTo>
                  <a:pt x="76238" y="606594"/>
                </a:lnTo>
                <a:lnTo>
                  <a:pt x="77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1273" y="5201411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1273" y="4005071"/>
            <a:ext cx="748665" cy="114300"/>
          </a:xfrm>
          <a:custGeom>
            <a:avLst/>
            <a:gdLst/>
            <a:ahLst/>
            <a:cxnLst/>
            <a:rect l="l" t="t" r="r" b="b"/>
            <a:pathLst>
              <a:path w="748664" h="114300">
                <a:moveTo>
                  <a:pt x="633984" y="0"/>
                </a:moveTo>
                <a:lnTo>
                  <a:pt x="633984" y="114300"/>
                </a:lnTo>
                <a:lnTo>
                  <a:pt x="710184" y="76200"/>
                </a:lnTo>
                <a:lnTo>
                  <a:pt x="653034" y="76200"/>
                </a:lnTo>
                <a:lnTo>
                  <a:pt x="653034" y="38100"/>
                </a:lnTo>
                <a:lnTo>
                  <a:pt x="710184" y="38100"/>
                </a:lnTo>
                <a:lnTo>
                  <a:pt x="633984" y="0"/>
                </a:lnTo>
                <a:close/>
              </a:path>
              <a:path w="748664" h="114300">
                <a:moveTo>
                  <a:pt x="63398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3984" y="76200"/>
                </a:lnTo>
                <a:lnTo>
                  <a:pt x="633984" y="38100"/>
                </a:lnTo>
                <a:close/>
              </a:path>
              <a:path w="748664" h="114300">
                <a:moveTo>
                  <a:pt x="710184" y="38100"/>
                </a:moveTo>
                <a:lnTo>
                  <a:pt x="653034" y="38100"/>
                </a:lnTo>
                <a:lnTo>
                  <a:pt x="653034" y="76200"/>
                </a:lnTo>
                <a:lnTo>
                  <a:pt x="710184" y="76200"/>
                </a:lnTo>
                <a:lnTo>
                  <a:pt x="748284" y="57150"/>
                </a:lnTo>
                <a:lnTo>
                  <a:pt x="71018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1357" y="4188714"/>
            <a:ext cx="929640" cy="928369"/>
          </a:xfrm>
          <a:custGeom>
            <a:avLst/>
            <a:gdLst/>
            <a:ahLst/>
            <a:cxnLst/>
            <a:rect l="l" t="t" r="r" b="b"/>
            <a:pathLst>
              <a:path w="929639" h="928370">
                <a:moveTo>
                  <a:pt x="94329" y="67256"/>
                </a:moveTo>
                <a:lnTo>
                  <a:pt x="67426" y="94201"/>
                </a:lnTo>
                <a:lnTo>
                  <a:pt x="902462" y="927862"/>
                </a:lnTo>
                <a:lnTo>
                  <a:pt x="929386" y="900938"/>
                </a:lnTo>
                <a:lnTo>
                  <a:pt x="94329" y="67256"/>
                </a:lnTo>
                <a:close/>
              </a:path>
              <a:path w="929639" h="928370">
                <a:moveTo>
                  <a:pt x="0" y="0"/>
                </a:moveTo>
                <a:lnTo>
                  <a:pt x="40512" y="121157"/>
                </a:lnTo>
                <a:lnTo>
                  <a:pt x="67426" y="94201"/>
                </a:lnTo>
                <a:lnTo>
                  <a:pt x="53975" y="80772"/>
                </a:lnTo>
                <a:lnTo>
                  <a:pt x="80899" y="53848"/>
                </a:lnTo>
                <a:lnTo>
                  <a:pt x="107717" y="53848"/>
                </a:lnTo>
                <a:lnTo>
                  <a:pt x="121285" y="40259"/>
                </a:lnTo>
                <a:lnTo>
                  <a:pt x="0" y="0"/>
                </a:lnTo>
                <a:close/>
              </a:path>
              <a:path w="929639" h="928370">
                <a:moveTo>
                  <a:pt x="80899" y="53848"/>
                </a:moveTo>
                <a:lnTo>
                  <a:pt x="53975" y="80772"/>
                </a:lnTo>
                <a:lnTo>
                  <a:pt x="67426" y="94201"/>
                </a:lnTo>
                <a:lnTo>
                  <a:pt x="94329" y="67256"/>
                </a:lnTo>
                <a:lnTo>
                  <a:pt x="80899" y="53848"/>
                </a:lnTo>
                <a:close/>
              </a:path>
              <a:path w="929639" h="928370">
                <a:moveTo>
                  <a:pt x="107717" y="53848"/>
                </a:moveTo>
                <a:lnTo>
                  <a:pt x="80899" y="53848"/>
                </a:lnTo>
                <a:lnTo>
                  <a:pt x="94329" y="67256"/>
                </a:lnTo>
                <a:lnTo>
                  <a:pt x="107717" y="53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9502" y="38000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8701" y="380314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9502" y="50192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8701" y="501929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5602" y="5056454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46141" y="4293870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7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2653" y="4005834"/>
            <a:ext cx="652780" cy="1905"/>
          </a:xfrm>
          <a:custGeom>
            <a:avLst/>
            <a:gdLst/>
            <a:ahLst/>
            <a:cxnLst/>
            <a:rect l="l" t="t" r="r" b="b"/>
            <a:pathLst>
              <a:path w="652779" h="1904">
                <a:moveTo>
                  <a:pt x="0" y="1524"/>
                </a:moveTo>
                <a:lnTo>
                  <a:pt x="652272" y="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721" y="4222241"/>
            <a:ext cx="0" cy="719455"/>
          </a:xfrm>
          <a:custGeom>
            <a:avLst/>
            <a:gdLst/>
            <a:ahLst/>
            <a:cxnLst/>
            <a:rect l="l" t="t" r="r" b="b"/>
            <a:pathLst>
              <a:path h="719454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1026" y="4787646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79" h="274320">
                <a:moveTo>
                  <a:pt x="271272" y="0"/>
                </a:moveTo>
                <a:lnTo>
                  <a:pt x="0" y="274319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5385" y="4239005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79" h="274320">
                <a:moveTo>
                  <a:pt x="271272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5573" y="4824221"/>
            <a:ext cx="238125" cy="233679"/>
          </a:xfrm>
          <a:custGeom>
            <a:avLst/>
            <a:gdLst/>
            <a:ahLst/>
            <a:cxnLst/>
            <a:rect l="l" t="t" r="r" b="b"/>
            <a:pathLst>
              <a:path w="238125" h="233679">
                <a:moveTo>
                  <a:pt x="0" y="0"/>
                </a:moveTo>
                <a:lnTo>
                  <a:pt x="237744" y="233172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7834" y="3795521"/>
            <a:ext cx="459105" cy="464820"/>
          </a:xfrm>
          <a:custGeom>
            <a:avLst/>
            <a:gdLst/>
            <a:ahLst/>
            <a:cxnLst/>
            <a:rect l="l" t="t" r="r" b="b"/>
            <a:pathLst>
              <a:path w="459104" h="464820">
                <a:moveTo>
                  <a:pt x="0" y="232409"/>
                </a:moveTo>
                <a:lnTo>
                  <a:pt x="4662" y="185559"/>
                </a:lnTo>
                <a:lnTo>
                  <a:pt x="18032" y="141928"/>
                </a:lnTo>
                <a:lnTo>
                  <a:pt x="39185" y="102449"/>
                </a:lnTo>
                <a:lnTo>
                  <a:pt x="67198" y="68056"/>
                </a:lnTo>
                <a:lnTo>
                  <a:pt x="101147" y="39681"/>
                </a:lnTo>
                <a:lnTo>
                  <a:pt x="140106" y="18258"/>
                </a:lnTo>
                <a:lnTo>
                  <a:pt x="183153" y="4720"/>
                </a:lnTo>
                <a:lnTo>
                  <a:pt x="229361" y="0"/>
                </a:lnTo>
                <a:lnTo>
                  <a:pt x="275570" y="4720"/>
                </a:lnTo>
                <a:lnTo>
                  <a:pt x="318617" y="18258"/>
                </a:lnTo>
                <a:lnTo>
                  <a:pt x="357576" y="39681"/>
                </a:lnTo>
                <a:lnTo>
                  <a:pt x="391525" y="68056"/>
                </a:lnTo>
                <a:lnTo>
                  <a:pt x="419538" y="102449"/>
                </a:lnTo>
                <a:lnTo>
                  <a:pt x="440691" y="141928"/>
                </a:lnTo>
                <a:lnTo>
                  <a:pt x="454061" y="185559"/>
                </a:lnTo>
                <a:lnTo>
                  <a:pt x="458723" y="232409"/>
                </a:lnTo>
                <a:lnTo>
                  <a:pt x="454061" y="279260"/>
                </a:lnTo>
                <a:lnTo>
                  <a:pt x="440691" y="322891"/>
                </a:lnTo>
                <a:lnTo>
                  <a:pt x="419538" y="362370"/>
                </a:lnTo>
                <a:lnTo>
                  <a:pt x="391525" y="396763"/>
                </a:lnTo>
                <a:lnTo>
                  <a:pt x="357576" y="425138"/>
                </a:lnTo>
                <a:lnTo>
                  <a:pt x="318617" y="446561"/>
                </a:lnTo>
                <a:lnTo>
                  <a:pt x="275570" y="460099"/>
                </a:lnTo>
                <a:lnTo>
                  <a:pt x="229361" y="464819"/>
                </a:lnTo>
                <a:lnTo>
                  <a:pt x="183153" y="460099"/>
                </a:lnTo>
                <a:lnTo>
                  <a:pt x="140106" y="446561"/>
                </a:lnTo>
                <a:lnTo>
                  <a:pt x="101147" y="425138"/>
                </a:lnTo>
                <a:lnTo>
                  <a:pt x="67198" y="396763"/>
                </a:lnTo>
                <a:lnTo>
                  <a:pt x="39185" y="362370"/>
                </a:lnTo>
                <a:lnTo>
                  <a:pt x="18032" y="322891"/>
                </a:lnTo>
                <a:lnTo>
                  <a:pt x="4662" y="279260"/>
                </a:lnTo>
                <a:lnTo>
                  <a:pt x="0" y="232409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07785" y="4936997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04686" y="4974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V5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4785" y="4936997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61686" y="4974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01690" y="3789426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27141" y="4399026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21002" y="4914419"/>
            <a:ext cx="1204595" cy="95758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  <a:p>
            <a:pPr marL="183515">
              <a:lnSpc>
                <a:spcPct val="100000"/>
              </a:lnSpc>
              <a:spcBef>
                <a:spcPts val="935"/>
              </a:spcBef>
            </a:pPr>
            <a:r>
              <a:rPr sz="2000" b="1" spc="10" dirty="0">
                <a:latin typeface="微软雅黑"/>
                <a:cs typeface="微软雅黑"/>
              </a:rPr>
              <a:t>有向</a:t>
            </a:r>
            <a:r>
              <a:rPr sz="2000" b="1" spc="5" dirty="0">
                <a:latin typeface="微软雅黑"/>
                <a:cs typeface="微软雅黑"/>
              </a:rPr>
              <a:t>图</a:t>
            </a:r>
            <a:r>
              <a:rPr sz="2000" b="1" spc="-325" dirty="0">
                <a:latin typeface="微软雅黑"/>
                <a:cs typeface="微软雅黑"/>
              </a:rPr>
              <a:t>G</a:t>
            </a:r>
            <a:r>
              <a:rPr sz="1950" b="1" spc="-487" baseline="-21367" dirty="0">
                <a:latin typeface="微软雅黑"/>
                <a:cs typeface="微软雅黑"/>
              </a:rPr>
              <a:t>1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5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7902" y="5509361"/>
            <a:ext cx="1059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无向</a:t>
            </a:r>
            <a:r>
              <a:rPr sz="2000" b="1" spc="5" dirty="0">
                <a:latin typeface="微软雅黑"/>
                <a:cs typeface="微软雅黑"/>
              </a:rPr>
              <a:t>图</a:t>
            </a:r>
            <a:r>
              <a:rPr sz="2000" b="1" spc="-325" dirty="0">
                <a:latin typeface="微软雅黑"/>
                <a:cs typeface="微软雅黑"/>
              </a:rPr>
              <a:t>G</a:t>
            </a:r>
            <a:r>
              <a:rPr sz="1950" b="1" spc="-487" baseline="-21367" dirty="0">
                <a:latin typeface="微软雅黑"/>
                <a:cs typeface="微软雅黑"/>
              </a:rPr>
              <a:t>2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63016" y="497205"/>
            <a:ext cx="2525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>
                <a:solidFill>
                  <a:srgbClr val="000000"/>
                </a:solidFill>
                <a:latin typeface="Verdana"/>
                <a:cs typeface="Verdana"/>
              </a:rPr>
              <a:t>6.1</a:t>
            </a:r>
            <a:r>
              <a:rPr u="none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图的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定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义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99566" y="1401571"/>
            <a:ext cx="5403850" cy="343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图</a:t>
            </a:r>
            <a:r>
              <a:rPr sz="2400" b="1" spc="25" dirty="0">
                <a:solidFill>
                  <a:srgbClr val="C00000"/>
                </a:solidFill>
                <a:latin typeface="微软雅黑"/>
                <a:cs typeface="微软雅黑"/>
              </a:rPr>
              <a:t>(Graph):</a:t>
            </a:r>
            <a:r>
              <a:rPr sz="2400" b="1" spc="1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400" b="1" spc="-120" dirty="0">
                <a:latin typeface="微软雅黑"/>
                <a:cs typeface="微软雅黑"/>
              </a:rPr>
              <a:t>G=(V,E)</a:t>
            </a:r>
            <a:endParaRPr sz="2400">
              <a:latin typeface="微软雅黑"/>
              <a:cs typeface="微软雅黑"/>
            </a:endParaRPr>
          </a:p>
          <a:p>
            <a:pPr marL="326390" marR="10795">
              <a:lnSpc>
                <a:spcPct val="100000"/>
              </a:lnSpc>
            </a:pPr>
            <a:r>
              <a:rPr sz="2400" b="1" spc="-509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：顶</a:t>
            </a:r>
            <a:r>
              <a:rPr sz="2400" b="1" spc="5" dirty="0">
                <a:latin typeface="微软雅黑"/>
                <a:cs typeface="微软雅黑"/>
              </a:rPr>
              <a:t>点</a:t>
            </a:r>
            <a:r>
              <a:rPr sz="2400" b="1" spc="270" dirty="0">
                <a:latin typeface="微软雅黑"/>
                <a:cs typeface="微软雅黑"/>
              </a:rPr>
              <a:t>(</a:t>
            </a:r>
            <a:r>
              <a:rPr sz="2400" b="1" spc="10" dirty="0">
                <a:latin typeface="微软雅黑"/>
                <a:cs typeface="微软雅黑"/>
              </a:rPr>
              <a:t>数据元素</a:t>
            </a:r>
            <a:r>
              <a:rPr sz="2400" b="1" spc="270" dirty="0">
                <a:latin typeface="微软雅黑"/>
                <a:cs typeface="微软雅黑"/>
              </a:rPr>
              <a:t>)</a:t>
            </a:r>
            <a:r>
              <a:rPr sz="2400" b="1" spc="10" dirty="0">
                <a:latin typeface="微软雅黑"/>
                <a:cs typeface="微软雅黑"/>
              </a:rPr>
              <a:t>的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有穷非空</a:t>
            </a:r>
            <a:r>
              <a:rPr sz="2400" b="1" spc="10" dirty="0">
                <a:latin typeface="微软雅黑"/>
                <a:cs typeface="微软雅黑"/>
              </a:rPr>
              <a:t>集合；  </a:t>
            </a:r>
            <a:r>
              <a:rPr sz="2400" b="1" spc="-80" dirty="0">
                <a:latin typeface="微软雅黑"/>
                <a:cs typeface="微软雅黑"/>
              </a:rPr>
              <a:t>E：</a:t>
            </a:r>
            <a:r>
              <a:rPr sz="2400" b="1" spc="10" dirty="0">
                <a:latin typeface="微软雅黑"/>
                <a:cs typeface="微软雅黑"/>
              </a:rPr>
              <a:t>边</a:t>
            </a:r>
            <a:r>
              <a:rPr sz="2400" b="1" spc="5" dirty="0">
                <a:latin typeface="微软雅黑"/>
                <a:cs typeface="微软雅黑"/>
              </a:rPr>
              <a:t>的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有穷</a:t>
            </a:r>
            <a:r>
              <a:rPr sz="2400" b="1" spc="10" dirty="0">
                <a:latin typeface="微软雅黑"/>
                <a:cs typeface="微软雅黑"/>
              </a:rPr>
              <a:t>集合。</a:t>
            </a:r>
            <a:endParaRPr sz="2400">
              <a:latin typeface="微软雅黑"/>
              <a:cs typeface="微软雅黑"/>
            </a:endParaRPr>
          </a:p>
          <a:p>
            <a:pPr marL="12700" marR="1400175">
              <a:lnSpc>
                <a:spcPct val="100000"/>
              </a:lnSpc>
              <a:spcBef>
                <a:spcPts val="1420"/>
              </a:spcBef>
            </a:pP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有向图：</a:t>
            </a:r>
            <a:r>
              <a:rPr sz="2400" b="1" spc="10" dirty="0">
                <a:latin typeface="微软雅黑"/>
                <a:cs typeface="微软雅黑"/>
              </a:rPr>
              <a:t>每条边都是有方向的 </a:t>
            </a:r>
            <a:r>
              <a:rPr sz="2400" b="1" spc="5" dirty="0">
                <a:solidFill>
                  <a:srgbClr val="C00000"/>
                </a:solidFill>
                <a:latin typeface="微软雅黑"/>
                <a:cs typeface="微软雅黑"/>
              </a:rPr>
              <a:t>无向图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：</a:t>
            </a:r>
            <a:r>
              <a:rPr sz="2400" b="1" spc="5" dirty="0">
                <a:latin typeface="微软雅黑"/>
                <a:cs typeface="微软雅黑"/>
              </a:rPr>
              <a:t>每条边都是无方向的</a:t>
            </a:r>
            <a:endParaRPr sz="2400">
              <a:latin typeface="微软雅黑"/>
              <a:cs typeface="微软雅黑"/>
            </a:endParaRPr>
          </a:p>
          <a:p>
            <a:pPr marL="4507865" marR="5080" indent="-3949065">
              <a:lnSpc>
                <a:spcPct val="164400"/>
              </a:lnSpc>
              <a:spcBef>
                <a:spcPts val="1525"/>
              </a:spcBef>
              <a:tabLst>
                <a:tab pos="1778635" algn="l"/>
                <a:tab pos="3977640" algn="l"/>
                <a:tab pos="5082540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1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2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3600" b="1" spc="-532" baseline="1157" dirty="0">
                <a:latin typeface="Microsoft JhengHei"/>
                <a:cs typeface="Microsoft JhengHei"/>
              </a:rPr>
              <a:t>V</a:t>
            </a:r>
            <a:r>
              <a:rPr sz="3600" b="1" spc="-480" baseline="1157" dirty="0">
                <a:latin typeface="Microsoft JhengHei"/>
                <a:cs typeface="Microsoft JhengHei"/>
              </a:rPr>
              <a:t>1</a:t>
            </a:r>
            <a:r>
              <a:rPr sz="3600" b="1" baseline="1157" dirty="0">
                <a:latin typeface="Microsoft JhengHei"/>
                <a:cs typeface="Microsoft JhengHei"/>
              </a:rPr>
              <a:t>		</a:t>
            </a:r>
            <a:r>
              <a:rPr sz="3600" b="1" spc="-345" baseline="1157" dirty="0">
                <a:latin typeface="Microsoft JhengHei"/>
                <a:cs typeface="Microsoft JhengHei"/>
              </a:rPr>
              <a:t>V2  </a:t>
            </a: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61" y="2811779"/>
            <a:ext cx="1600200" cy="144780"/>
          </a:xfrm>
          <a:custGeom>
            <a:avLst/>
            <a:gdLst/>
            <a:ahLst/>
            <a:cxnLst/>
            <a:rect l="l" t="t" r="r" b="b"/>
            <a:pathLst>
              <a:path w="1600200" h="144780">
                <a:moveTo>
                  <a:pt x="1455420" y="0"/>
                </a:moveTo>
                <a:lnTo>
                  <a:pt x="1455420" y="144780"/>
                </a:lnTo>
                <a:lnTo>
                  <a:pt x="1571244" y="86868"/>
                </a:lnTo>
                <a:lnTo>
                  <a:pt x="1469898" y="86868"/>
                </a:lnTo>
                <a:lnTo>
                  <a:pt x="1469898" y="57912"/>
                </a:lnTo>
                <a:lnTo>
                  <a:pt x="1571244" y="57912"/>
                </a:lnTo>
                <a:lnTo>
                  <a:pt x="1455420" y="0"/>
                </a:lnTo>
                <a:close/>
              </a:path>
              <a:path w="1600200" h="144780">
                <a:moveTo>
                  <a:pt x="14554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1455420" y="86868"/>
                </a:lnTo>
                <a:lnTo>
                  <a:pt x="1455420" y="57912"/>
                </a:lnTo>
                <a:close/>
              </a:path>
              <a:path w="1600200" h="144780">
                <a:moveTo>
                  <a:pt x="1571244" y="57912"/>
                </a:moveTo>
                <a:lnTo>
                  <a:pt x="1469898" y="57912"/>
                </a:lnTo>
                <a:lnTo>
                  <a:pt x="1469898" y="86868"/>
                </a:lnTo>
                <a:lnTo>
                  <a:pt x="1571244" y="86868"/>
                </a:lnTo>
                <a:lnTo>
                  <a:pt x="1600200" y="72390"/>
                </a:lnTo>
                <a:lnTo>
                  <a:pt x="15712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694" y="5173979"/>
            <a:ext cx="565785" cy="144780"/>
          </a:xfrm>
          <a:custGeom>
            <a:avLst/>
            <a:gdLst/>
            <a:ahLst/>
            <a:cxnLst/>
            <a:rect l="l" t="t" r="r" b="b"/>
            <a:pathLst>
              <a:path w="565785" h="144779">
                <a:moveTo>
                  <a:pt x="420623" y="0"/>
                </a:moveTo>
                <a:lnTo>
                  <a:pt x="420623" y="144780"/>
                </a:lnTo>
                <a:lnTo>
                  <a:pt x="536448" y="86868"/>
                </a:lnTo>
                <a:lnTo>
                  <a:pt x="435102" y="86868"/>
                </a:lnTo>
                <a:lnTo>
                  <a:pt x="435102" y="57912"/>
                </a:lnTo>
                <a:lnTo>
                  <a:pt x="536448" y="57912"/>
                </a:lnTo>
                <a:lnTo>
                  <a:pt x="420623" y="0"/>
                </a:lnTo>
                <a:close/>
              </a:path>
              <a:path w="565785" h="144779">
                <a:moveTo>
                  <a:pt x="420623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420623" y="86868"/>
                </a:lnTo>
                <a:lnTo>
                  <a:pt x="420623" y="57912"/>
                </a:lnTo>
                <a:close/>
              </a:path>
              <a:path w="565785" h="144779">
                <a:moveTo>
                  <a:pt x="536448" y="57912"/>
                </a:moveTo>
                <a:lnTo>
                  <a:pt x="435102" y="57912"/>
                </a:lnTo>
                <a:lnTo>
                  <a:pt x="435102" y="86868"/>
                </a:lnTo>
                <a:lnTo>
                  <a:pt x="536448" y="86868"/>
                </a:lnTo>
                <a:lnTo>
                  <a:pt x="565404" y="72390"/>
                </a:lnTo>
                <a:lnTo>
                  <a:pt x="536448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694" y="4335779"/>
            <a:ext cx="565785" cy="144780"/>
          </a:xfrm>
          <a:custGeom>
            <a:avLst/>
            <a:gdLst/>
            <a:ahLst/>
            <a:cxnLst/>
            <a:rect l="l" t="t" r="r" b="b"/>
            <a:pathLst>
              <a:path w="565785" h="144779">
                <a:moveTo>
                  <a:pt x="420623" y="0"/>
                </a:moveTo>
                <a:lnTo>
                  <a:pt x="420623" y="144780"/>
                </a:lnTo>
                <a:lnTo>
                  <a:pt x="536448" y="86868"/>
                </a:lnTo>
                <a:lnTo>
                  <a:pt x="435102" y="86868"/>
                </a:lnTo>
                <a:lnTo>
                  <a:pt x="435102" y="57912"/>
                </a:lnTo>
                <a:lnTo>
                  <a:pt x="536448" y="57912"/>
                </a:lnTo>
                <a:lnTo>
                  <a:pt x="420623" y="0"/>
                </a:lnTo>
                <a:close/>
              </a:path>
              <a:path w="565785" h="144779">
                <a:moveTo>
                  <a:pt x="420623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420623" y="86868"/>
                </a:lnTo>
                <a:lnTo>
                  <a:pt x="420623" y="57912"/>
                </a:lnTo>
                <a:close/>
              </a:path>
              <a:path w="565785" h="144779">
                <a:moveTo>
                  <a:pt x="536448" y="57912"/>
                </a:moveTo>
                <a:lnTo>
                  <a:pt x="435102" y="57912"/>
                </a:lnTo>
                <a:lnTo>
                  <a:pt x="435102" y="86868"/>
                </a:lnTo>
                <a:lnTo>
                  <a:pt x="536448" y="86868"/>
                </a:lnTo>
                <a:lnTo>
                  <a:pt x="565404" y="72390"/>
                </a:lnTo>
                <a:lnTo>
                  <a:pt x="536448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" y="2731007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6800" y="27310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600" y="3416808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6800" y="341680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9600" y="4178808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66800" y="417880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600" y="5093208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6800" y="509320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199"/>
                </a:move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6600" y="2731007"/>
            <a:ext cx="304800" cy="368935"/>
          </a:xfrm>
          <a:custGeom>
            <a:avLst/>
            <a:gdLst/>
            <a:ahLst/>
            <a:cxnLst/>
            <a:rect l="l" t="t" r="r" b="b"/>
            <a:pathLst>
              <a:path w="304800" h="368935">
                <a:moveTo>
                  <a:pt x="0" y="368808"/>
                </a:moveTo>
                <a:lnTo>
                  <a:pt x="304800" y="368808"/>
                </a:lnTo>
                <a:lnTo>
                  <a:pt x="3048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200" y="2731007"/>
            <a:ext cx="381000" cy="368935"/>
          </a:xfrm>
          <a:custGeom>
            <a:avLst/>
            <a:gdLst/>
            <a:ahLst/>
            <a:cxnLst/>
            <a:rect l="l" t="t" r="r" b="b"/>
            <a:pathLst>
              <a:path w="381000" h="368935">
                <a:moveTo>
                  <a:pt x="0" y="368808"/>
                </a:moveTo>
                <a:lnTo>
                  <a:pt x="381000" y="368808"/>
                </a:lnTo>
                <a:lnTo>
                  <a:pt x="3810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340" y="2813430"/>
            <a:ext cx="21971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40" y="4185284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" y="5100066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81400" y="2731007"/>
            <a:ext cx="304800" cy="368935"/>
          </a:xfrm>
          <a:custGeom>
            <a:avLst/>
            <a:gdLst/>
            <a:ahLst/>
            <a:cxnLst/>
            <a:rect l="l" t="t" r="r" b="b"/>
            <a:pathLst>
              <a:path w="304800" h="368935">
                <a:moveTo>
                  <a:pt x="0" y="368808"/>
                </a:moveTo>
                <a:lnTo>
                  <a:pt x="304800" y="368808"/>
                </a:lnTo>
                <a:lnTo>
                  <a:pt x="3048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41370" y="2691510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0	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67200" y="2731007"/>
            <a:ext cx="381000" cy="368935"/>
          </a:xfrm>
          <a:custGeom>
            <a:avLst/>
            <a:gdLst/>
            <a:ahLst/>
            <a:cxnLst/>
            <a:rect l="l" t="t" r="r" b="b"/>
            <a:pathLst>
              <a:path w="381000" h="368935">
                <a:moveTo>
                  <a:pt x="0" y="368808"/>
                </a:moveTo>
                <a:lnTo>
                  <a:pt x="381000" y="368808"/>
                </a:lnTo>
                <a:lnTo>
                  <a:pt x="3810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177028" y="2726435"/>
          <a:ext cx="13855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marL="77470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496561" y="2811779"/>
            <a:ext cx="685800" cy="144780"/>
          </a:xfrm>
          <a:custGeom>
            <a:avLst/>
            <a:gdLst/>
            <a:ahLst/>
            <a:cxnLst/>
            <a:rect l="l" t="t" r="r" b="b"/>
            <a:pathLst>
              <a:path w="685800" h="144780">
                <a:moveTo>
                  <a:pt x="541020" y="0"/>
                </a:moveTo>
                <a:lnTo>
                  <a:pt x="541020" y="144780"/>
                </a:lnTo>
                <a:lnTo>
                  <a:pt x="656844" y="86868"/>
                </a:lnTo>
                <a:lnTo>
                  <a:pt x="555498" y="86868"/>
                </a:lnTo>
                <a:lnTo>
                  <a:pt x="555498" y="57912"/>
                </a:lnTo>
                <a:lnTo>
                  <a:pt x="656844" y="57912"/>
                </a:lnTo>
                <a:lnTo>
                  <a:pt x="541020" y="0"/>
                </a:lnTo>
                <a:close/>
              </a:path>
              <a:path w="685800" h="144780">
                <a:moveTo>
                  <a:pt x="5410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541020" y="86868"/>
                </a:lnTo>
                <a:lnTo>
                  <a:pt x="541020" y="57912"/>
                </a:lnTo>
                <a:close/>
              </a:path>
              <a:path w="685800" h="144780">
                <a:moveTo>
                  <a:pt x="656844" y="57912"/>
                </a:moveTo>
                <a:lnTo>
                  <a:pt x="555498" y="57912"/>
                </a:lnTo>
                <a:lnTo>
                  <a:pt x="555498" y="86868"/>
                </a:lnTo>
                <a:lnTo>
                  <a:pt x="656844" y="86868"/>
                </a:lnTo>
                <a:lnTo>
                  <a:pt x="685800" y="72390"/>
                </a:lnTo>
                <a:lnTo>
                  <a:pt x="6568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2200" y="4265676"/>
            <a:ext cx="304800" cy="370840"/>
          </a:xfrm>
          <a:custGeom>
            <a:avLst/>
            <a:gdLst/>
            <a:ahLst/>
            <a:cxnLst/>
            <a:rect l="l" t="t" r="r" b="b"/>
            <a:pathLst>
              <a:path w="304800" h="370839">
                <a:moveTo>
                  <a:pt x="0" y="370331"/>
                </a:moveTo>
                <a:lnTo>
                  <a:pt x="304800" y="370331"/>
                </a:lnTo>
                <a:lnTo>
                  <a:pt x="3048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71800" y="4265676"/>
            <a:ext cx="381000" cy="370840"/>
          </a:xfrm>
          <a:custGeom>
            <a:avLst/>
            <a:gdLst/>
            <a:ahLst/>
            <a:cxnLst/>
            <a:rect l="l" t="t" r="r" b="b"/>
            <a:pathLst>
              <a:path w="381000" h="370839">
                <a:moveTo>
                  <a:pt x="0" y="370331"/>
                </a:moveTo>
                <a:lnTo>
                  <a:pt x="381000" y="370331"/>
                </a:lnTo>
                <a:lnTo>
                  <a:pt x="3810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67000" y="4265676"/>
            <a:ext cx="304800" cy="370840"/>
          </a:xfrm>
          <a:custGeom>
            <a:avLst/>
            <a:gdLst/>
            <a:ahLst/>
            <a:cxnLst/>
            <a:rect l="l" t="t" r="r" b="b"/>
            <a:pathLst>
              <a:path w="304800" h="370839">
                <a:moveTo>
                  <a:pt x="0" y="370331"/>
                </a:moveTo>
                <a:lnTo>
                  <a:pt x="304800" y="370331"/>
                </a:lnTo>
                <a:lnTo>
                  <a:pt x="3048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426589" y="4227067"/>
            <a:ext cx="483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" algn="l"/>
              </a:tabLst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2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52800" y="4265676"/>
            <a:ext cx="381000" cy="370840"/>
          </a:xfrm>
          <a:custGeom>
            <a:avLst/>
            <a:gdLst/>
            <a:ahLst/>
            <a:cxnLst/>
            <a:rect l="l" t="t" r="r" b="b"/>
            <a:pathLst>
              <a:path w="381000" h="370839">
                <a:moveTo>
                  <a:pt x="0" y="370331"/>
                </a:moveTo>
                <a:lnTo>
                  <a:pt x="381000" y="370331"/>
                </a:lnTo>
                <a:lnTo>
                  <a:pt x="3810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357627" y="5099303"/>
          <a:ext cx="1385570" cy="37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marL="76835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1524000" y="27310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24000" y="3416808"/>
            <a:ext cx="4572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24000" y="417880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24000" y="509320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199"/>
                </a:move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034028" y="5088635"/>
          <a:ext cx="13855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marL="7747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3582161" y="5173979"/>
            <a:ext cx="457200" cy="144780"/>
          </a:xfrm>
          <a:custGeom>
            <a:avLst/>
            <a:gdLst/>
            <a:ahLst/>
            <a:cxnLst/>
            <a:rect l="l" t="t" r="r" b="b"/>
            <a:pathLst>
              <a:path w="457200" h="144779">
                <a:moveTo>
                  <a:pt x="312420" y="0"/>
                </a:moveTo>
                <a:lnTo>
                  <a:pt x="312420" y="144780"/>
                </a:lnTo>
                <a:lnTo>
                  <a:pt x="428244" y="86868"/>
                </a:lnTo>
                <a:lnTo>
                  <a:pt x="326898" y="86868"/>
                </a:lnTo>
                <a:lnTo>
                  <a:pt x="326898" y="57912"/>
                </a:lnTo>
                <a:lnTo>
                  <a:pt x="428244" y="57912"/>
                </a:lnTo>
                <a:lnTo>
                  <a:pt x="312420" y="0"/>
                </a:lnTo>
                <a:close/>
              </a:path>
              <a:path w="457200" h="144779">
                <a:moveTo>
                  <a:pt x="3124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312420" y="86868"/>
                </a:lnTo>
                <a:lnTo>
                  <a:pt x="312420" y="57912"/>
                </a:lnTo>
                <a:close/>
              </a:path>
              <a:path w="457200" h="144779">
                <a:moveTo>
                  <a:pt x="428244" y="57912"/>
                </a:moveTo>
                <a:lnTo>
                  <a:pt x="326898" y="57912"/>
                </a:lnTo>
                <a:lnTo>
                  <a:pt x="326898" y="86868"/>
                </a:lnTo>
                <a:lnTo>
                  <a:pt x="428244" y="86868"/>
                </a:lnTo>
                <a:lnTo>
                  <a:pt x="457200" y="72390"/>
                </a:lnTo>
                <a:lnTo>
                  <a:pt x="4282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862828" y="5088635"/>
          <a:ext cx="13855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marL="7747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7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10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5258561" y="5173979"/>
            <a:ext cx="609600" cy="144780"/>
          </a:xfrm>
          <a:custGeom>
            <a:avLst/>
            <a:gdLst/>
            <a:ahLst/>
            <a:cxnLst/>
            <a:rect l="l" t="t" r="r" b="b"/>
            <a:pathLst>
              <a:path w="609600" h="144779">
                <a:moveTo>
                  <a:pt x="464820" y="0"/>
                </a:moveTo>
                <a:lnTo>
                  <a:pt x="464820" y="144780"/>
                </a:lnTo>
                <a:lnTo>
                  <a:pt x="580644" y="86868"/>
                </a:lnTo>
                <a:lnTo>
                  <a:pt x="479298" y="86868"/>
                </a:lnTo>
                <a:lnTo>
                  <a:pt x="479298" y="57912"/>
                </a:lnTo>
                <a:lnTo>
                  <a:pt x="580644" y="57912"/>
                </a:lnTo>
                <a:lnTo>
                  <a:pt x="464820" y="0"/>
                </a:lnTo>
                <a:close/>
              </a:path>
              <a:path w="609600" h="144779">
                <a:moveTo>
                  <a:pt x="4648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464820" y="86868"/>
                </a:lnTo>
                <a:lnTo>
                  <a:pt x="464820" y="57912"/>
                </a:lnTo>
                <a:close/>
              </a:path>
              <a:path w="609600" h="144779">
                <a:moveTo>
                  <a:pt x="580644" y="57912"/>
                </a:moveTo>
                <a:lnTo>
                  <a:pt x="479298" y="57912"/>
                </a:lnTo>
                <a:lnTo>
                  <a:pt x="479298" y="86868"/>
                </a:lnTo>
                <a:lnTo>
                  <a:pt x="580644" y="86868"/>
                </a:lnTo>
                <a:lnTo>
                  <a:pt x="609600" y="72390"/>
                </a:lnTo>
                <a:lnTo>
                  <a:pt x="5806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548628" y="4250435"/>
          <a:ext cx="13855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07">
                <a:tc>
                  <a:txBody>
                    <a:bodyPr/>
                    <a:lstStyle/>
                    <a:p>
                      <a:pPr marL="77470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3582161" y="4335779"/>
            <a:ext cx="2971800" cy="144780"/>
          </a:xfrm>
          <a:custGeom>
            <a:avLst/>
            <a:gdLst/>
            <a:ahLst/>
            <a:cxnLst/>
            <a:rect l="l" t="t" r="r" b="b"/>
            <a:pathLst>
              <a:path w="2971800" h="144779">
                <a:moveTo>
                  <a:pt x="2827020" y="0"/>
                </a:moveTo>
                <a:lnTo>
                  <a:pt x="2827020" y="144780"/>
                </a:lnTo>
                <a:lnTo>
                  <a:pt x="2942844" y="86868"/>
                </a:lnTo>
                <a:lnTo>
                  <a:pt x="2841498" y="86868"/>
                </a:lnTo>
                <a:lnTo>
                  <a:pt x="2841498" y="57912"/>
                </a:lnTo>
                <a:lnTo>
                  <a:pt x="2942844" y="57912"/>
                </a:lnTo>
                <a:lnTo>
                  <a:pt x="2827020" y="0"/>
                </a:lnTo>
                <a:close/>
              </a:path>
              <a:path w="2971800" h="144779">
                <a:moveTo>
                  <a:pt x="28270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2827020" y="86868"/>
                </a:lnTo>
                <a:lnTo>
                  <a:pt x="2827020" y="57912"/>
                </a:lnTo>
                <a:close/>
              </a:path>
              <a:path w="2971800" h="144779">
                <a:moveTo>
                  <a:pt x="2942844" y="57912"/>
                </a:moveTo>
                <a:lnTo>
                  <a:pt x="2841498" y="57912"/>
                </a:lnTo>
                <a:lnTo>
                  <a:pt x="2841498" y="86868"/>
                </a:lnTo>
                <a:lnTo>
                  <a:pt x="2942844" y="86868"/>
                </a:lnTo>
                <a:lnTo>
                  <a:pt x="2971800" y="72390"/>
                </a:lnTo>
                <a:lnTo>
                  <a:pt x="29428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6161" y="29603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96161" y="334137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28772" y="3326891"/>
            <a:ext cx="144780" cy="929005"/>
          </a:xfrm>
          <a:custGeom>
            <a:avLst/>
            <a:gdLst/>
            <a:ahLst/>
            <a:cxnLst/>
            <a:rect l="l" t="t" r="r" b="b"/>
            <a:pathLst>
              <a:path w="144779" h="929004">
                <a:moveTo>
                  <a:pt x="57912" y="784097"/>
                </a:moveTo>
                <a:lnTo>
                  <a:pt x="0" y="784097"/>
                </a:lnTo>
                <a:lnTo>
                  <a:pt x="72390" y="928877"/>
                </a:lnTo>
                <a:lnTo>
                  <a:pt x="130302" y="813053"/>
                </a:lnTo>
                <a:lnTo>
                  <a:pt x="64389" y="813053"/>
                </a:lnTo>
                <a:lnTo>
                  <a:pt x="57912" y="806576"/>
                </a:lnTo>
                <a:lnTo>
                  <a:pt x="57912" y="784097"/>
                </a:lnTo>
                <a:close/>
              </a:path>
              <a:path w="144779" h="929004">
                <a:moveTo>
                  <a:pt x="80391" y="0"/>
                </a:moveTo>
                <a:lnTo>
                  <a:pt x="64389" y="0"/>
                </a:lnTo>
                <a:lnTo>
                  <a:pt x="57912" y="6476"/>
                </a:lnTo>
                <a:lnTo>
                  <a:pt x="57912" y="806576"/>
                </a:lnTo>
                <a:lnTo>
                  <a:pt x="64389" y="813053"/>
                </a:lnTo>
                <a:lnTo>
                  <a:pt x="80391" y="813053"/>
                </a:lnTo>
                <a:lnTo>
                  <a:pt x="86868" y="806576"/>
                </a:lnTo>
                <a:lnTo>
                  <a:pt x="86868" y="6476"/>
                </a:lnTo>
                <a:lnTo>
                  <a:pt x="80391" y="0"/>
                </a:lnTo>
                <a:close/>
              </a:path>
              <a:path w="144779" h="929004">
                <a:moveTo>
                  <a:pt x="144780" y="784097"/>
                </a:moveTo>
                <a:lnTo>
                  <a:pt x="86868" y="784097"/>
                </a:lnTo>
                <a:lnTo>
                  <a:pt x="86868" y="806576"/>
                </a:lnTo>
                <a:lnTo>
                  <a:pt x="80391" y="813053"/>
                </a:lnTo>
                <a:lnTo>
                  <a:pt x="130302" y="813053"/>
                </a:lnTo>
                <a:lnTo>
                  <a:pt x="144780" y="78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28772" y="4469891"/>
            <a:ext cx="144780" cy="624205"/>
          </a:xfrm>
          <a:custGeom>
            <a:avLst/>
            <a:gdLst/>
            <a:ahLst/>
            <a:cxnLst/>
            <a:rect l="l" t="t" r="r" b="b"/>
            <a:pathLst>
              <a:path w="144779" h="624204">
                <a:moveTo>
                  <a:pt x="57912" y="479297"/>
                </a:moveTo>
                <a:lnTo>
                  <a:pt x="0" y="479297"/>
                </a:lnTo>
                <a:lnTo>
                  <a:pt x="72390" y="624077"/>
                </a:lnTo>
                <a:lnTo>
                  <a:pt x="130302" y="508253"/>
                </a:lnTo>
                <a:lnTo>
                  <a:pt x="64389" y="508253"/>
                </a:lnTo>
                <a:lnTo>
                  <a:pt x="57912" y="501776"/>
                </a:lnTo>
                <a:lnTo>
                  <a:pt x="57912" y="479297"/>
                </a:lnTo>
                <a:close/>
              </a:path>
              <a:path w="144779" h="624204">
                <a:moveTo>
                  <a:pt x="80391" y="0"/>
                </a:moveTo>
                <a:lnTo>
                  <a:pt x="64389" y="0"/>
                </a:lnTo>
                <a:lnTo>
                  <a:pt x="57912" y="6476"/>
                </a:lnTo>
                <a:lnTo>
                  <a:pt x="57912" y="501776"/>
                </a:lnTo>
                <a:lnTo>
                  <a:pt x="64389" y="508253"/>
                </a:lnTo>
                <a:lnTo>
                  <a:pt x="80391" y="508253"/>
                </a:lnTo>
                <a:lnTo>
                  <a:pt x="86868" y="501776"/>
                </a:lnTo>
                <a:lnTo>
                  <a:pt x="86868" y="6476"/>
                </a:lnTo>
                <a:lnTo>
                  <a:pt x="80391" y="0"/>
                </a:lnTo>
                <a:close/>
              </a:path>
              <a:path w="144779" h="624204">
                <a:moveTo>
                  <a:pt x="144780" y="479297"/>
                </a:moveTo>
                <a:lnTo>
                  <a:pt x="86868" y="479297"/>
                </a:lnTo>
                <a:lnTo>
                  <a:pt x="86868" y="501776"/>
                </a:lnTo>
                <a:lnTo>
                  <a:pt x="80391" y="508253"/>
                </a:lnTo>
                <a:lnTo>
                  <a:pt x="130302" y="508253"/>
                </a:lnTo>
                <a:lnTo>
                  <a:pt x="144780" y="479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96161" y="36461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96161" y="402717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38371" y="3112770"/>
            <a:ext cx="144780" cy="914400"/>
          </a:xfrm>
          <a:custGeom>
            <a:avLst/>
            <a:gdLst/>
            <a:ahLst/>
            <a:cxnLst/>
            <a:rect l="l" t="t" r="r" b="b"/>
            <a:pathLst>
              <a:path w="144779" h="914400">
                <a:moveTo>
                  <a:pt x="86867" y="130301"/>
                </a:moveTo>
                <a:lnTo>
                  <a:pt x="57911" y="130301"/>
                </a:lnTo>
                <a:lnTo>
                  <a:pt x="57911" y="914399"/>
                </a:lnTo>
                <a:lnTo>
                  <a:pt x="86867" y="914399"/>
                </a:lnTo>
                <a:lnTo>
                  <a:pt x="86867" y="130301"/>
                </a:lnTo>
                <a:close/>
              </a:path>
              <a:path w="144779" h="914400">
                <a:moveTo>
                  <a:pt x="72389" y="0"/>
                </a:moveTo>
                <a:lnTo>
                  <a:pt x="0" y="144779"/>
                </a:lnTo>
                <a:lnTo>
                  <a:pt x="57911" y="144779"/>
                </a:lnTo>
                <a:lnTo>
                  <a:pt x="57911" y="130301"/>
                </a:lnTo>
                <a:lnTo>
                  <a:pt x="137540" y="130301"/>
                </a:lnTo>
                <a:lnTo>
                  <a:pt x="72389" y="0"/>
                </a:lnTo>
                <a:close/>
              </a:path>
              <a:path w="144779" h="914400">
                <a:moveTo>
                  <a:pt x="137540" y="130301"/>
                </a:moveTo>
                <a:lnTo>
                  <a:pt x="86867" y="130301"/>
                </a:lnTo>
                <a:lnTo>
                  <a:pt x="86867" y="144779"/>
                </a:lnTo>
                <a:lnTo>
                  <a:pt x="144779" y="144779"/>
                </a:lnTo>
                <a:lnTo>
                  <a:pt x="137540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43171" y="2945892"/>
            <a:ext cx="144780" cy="2148205"/>
          </a:xfrm>
          <a:custGeom>
            <a:avLst/>
            <a:gdLst/>
            <a:ahLst/>
            <a:cxnLst/>
            <a:rect l="l" t="t" r="r" b="b"/>
            <a:pathLst>
              <a:path w="144779" h="2148204">
                <a:moveTo>
                  <a:pt x="57911" y="2003297"/>
                </a:moveTo>
                <a:lnTo>
                  <a:pt x="0" y="2003297"/>
                </a:lnTo>
                <a:lnTo>
                  <a:pt x="72389" y="2148078"/>
                </a:lnTo>
                <a:lnTo>
                  <a:pt x="130301" y="2032253"/>
                </a:lnTo>
                <a:lnTo>
                  <a:pt x="64388" y="2032253"/>
                </a:lnTo>
                <a:lnTo>
                  <a:pt x="57911" y="2025777"/>
                </a:lnTo>
                <a:lnTo>
                  <a:pt x="57911" y="2003297"/>
                </a:lnTo>
                <a:close/>
              </a:path>
              <a:path w="144779" h="2148204">
                <a:moveTo>
                  <a:pt x="80390" y="0"/>
                </a:moveTo>
                <a:lnTo>
                  <a:pt x="64388" y="0"/>
                </a:lnTo>
                <a:lnTo>
                  <a:pt x="57911" y="6476"/>
                </a:lnTo>
                <a:lnTo>
                  <a:pt x="57911" y="2025777"/>
                </a:lnTo>
                <a:lnTo>
                  <a:pt x="64388" y="2032253"/>
                </a:lnTo>
                <a:lnTo>
                  <a:pt x="80390" y="2032253"/>
                </a:lnTo>
                <a:lnTo>
                  <a:pt x="86867" y="2025777"/>
                </a:lnTo>
                <a:lnTo>
                  <a:pt x="86867" y="6476"/>
                </a:lnTo>
                <a:lnTo>
                  <a:pt x="80390" y="0"/>
                </a:lnTo>
                <a:close/>
              </a:path>
              <a:path w="144779" h="2148204">
                <a:moveTo>
                  <a:pt x="144779" y="2003297"/>
                </a:moveTo>
                <a:lnTo>
                  <a:pt x="86867" y="2003297"/>
                </a:lnTo>
                <a:lnTo>
                  <a:pt x="86867" y="2025777"/>
                </a:lnTo>
                <a:lnTo>
                  <a:pt x="80390" y="2032253"/>
                </a:lnTo>
                <a:lnTo>
                  <a:pt x="130301" y="2032253"/>
                </a:lnTo>
                <a:lnTo>
                  <a:pt x="144779" y="2003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96161" y="44843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6161" y="486537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38571" y="3112770"/>
            <a:ext cx="144780" cy="1767205"/>
          </a:xfrm>
          <a:custGeom>
            <a:avLst/>
            <a:gdLst/>
            <a:ahLst/>
            <a:cxnLst/>
            <a:rect l="l" t="t" r="r" b="b"/>
            <a:pathLst>
              <a:path w="144779" h="1767204">
                <a:moveTo>
                  <a:pt x="80390" y="115823"/>
                </a:moveTo>
                <a:lnTo>
                  <a:pt x="64388" y="115823"/>
                </a:lnTo>
                <a:lnTo>
                  <a:pt x="57911" y="122300"/>
                </a:lnTo>
                <a:lnTo>
                  <a:pt x="57911" y="1760600"/>
                </a:lnTo>
                <a:lnTo>
                  <a:pt x="64388" y="1767077"/>
                </a:lnTo>
                <a:lnTo>
                  <a:pt x="80390" y="1767077"/>
                </a:lnTo>
                <a:lnTo>
                  <a:pt x="86867" y="1760600"/>
                </a:lnTo>
                <a:lnTo>
                  <a:pt x="86867" y="122300"/>
                </a:lnTo>
                <a:lnTo>
                  <a:pt x="80390" y="115823"/>
                </a:lnTo>
                <a:close/>
              </a:path>
              <a:path w="144779" h="1767204">
                <a:moveTo>
                  <a:pt x="72389" y="0"/>
                </a:moveTo>
                <a:lnTo>
                  <a:pt x="0" y="144779"/>
                </a:lnTo>
                <a:lnTo>
                  <a:pt x="57911" y="144779"/>
                </a:lnTo>
                <a:lnTo>
                  <a:pt x="57911" y="122300"/>
                </a:lnTo>
                <a:lnTo>
                  <a:pt x="64388" y="115823"/>
                </a:lnTo>
                <a:lnTo>
                  <a:pt x="130301" y="115823"/>
                </a:lnTo>
                <a:lnTo>
                  <a:pt x="72389" y="0"/>
                </a:lnTo>
                <a:close/>
              </a:path>
              <a:path w="144779" h="1767204">
                <a:moveTo>
                  <a:pt x="130301" y="115823"/>
                </a:moveTo>
                <a:lnTo>
                  <a:pt x="80390" y="115823"/>
                </a:lnTo>
                <a:lnTo>
                  <a:pt x="86867" y="122300"/>
                </a:lnTo>
                <a:lnTo>
                  <a:pt x="86867" y="144779"/>
                </a:lnTo>
                <a:lnTo>
                  <a:pt x="144779" y="144779"/>
                </a:lnTo>
                <a:lnTo>
                  <a:pt x="130301" y="115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77128" y="2945892"/>
            <a:ext cx="86995" cy="2148205"/>
          </a:xfrm>
          <a:custGeom>
            <a:avLst/>
            <a:gdLst/>
            <a:ahLst/>
            <a:cxnLst/>
            <a:rect l="l" t="t" r="r" b="b"/>
            <a:pathLst>
              <a:path w="86995" h="2148204">
                <a:moveTo>
                  <a:pt x="28956" y="2061209"/>
                </a:moveTo>
                <a:lnTo>
                  <a:pt x="0" y="2061209"/>
                </a:lnTo>
                <a:lnTo>
                  <a:pt x="43434" y="2148078"/>
                </a:lnTo>
                <a:lnTo>
                  <a:pt x="72390" y="2090165"/>
                </a:lnTo>
                <a:lnTo>
                  <a:pt x="35433" y="2090165"/>
                </a:lnTo>
                <a:lnTo>
                  <a:pt x="28956" y="2083689"/>
                </a:lnTo>
                <a:lnTo>
                  <a:pt x="28956" y="2061209"/>
                </a:lnTo>
                <a:close/>
              </a:path>
              <a:path w="86995" h="2148204">
                <a:moveTo>
                  <a:pt x="51435" y="0"/>
                </a:moveTo>
                <a:lnTo>
                  <a:pt x="35433" y="0"/>
                </a:lnTo>
                <a:lnTo>
                  <a:pt x="28956" y="6476"/>
                </a:lnTo>
                <a:lnTo>
                  <a:pt x="28956" y="2083689"/>
                </a:lnTo>
                <a:lnTo>
                  <a:pt x="35433" y="2090165"/>
                </a:lnTo>
                <a:lnTo>
                  <a:pt x="51435" y="2090165"/>
                </a:lnTo>
                <a:lnTo>
                  <a:pt x="57912" y="2083689"/>
                </a:lnTo>
                <a:lnTo>
                  <a:pt x="57912" y="6476"/>
                </a:lnTo>
                <a:lnTo>
                  <a:pt x="51435" y="0"/>
                </a:lnTo>
                <a:close/>
              </a:path>
              <a:path w="86995" h="2148204">
                <a:moveTo>
                  <a:pt x="86868" y="2061209"/>
                </a:moveTo>
                <a:lnTo>
                  <a:pt x="57912" y="2061209"/>
                </a:lnTo>
                <a:lnTo>
                  <a:pt x="57912" y="2083689"/>
                </a:lnTo>
                <a:lnTo>
                  <a:pt x="51435" y="2090165"/>
                </a:lnTo>
                <a:lnTo>
                  <a:pt x="72390" y="2090165"/>
                </a:lnTo>
                <a:lnTo>
                  <a:pt x="86868" y="2061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96161" y="539877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19771" y="4560570"/>
            <a:ext cx="144780" cy="1157605"/>
          </a:xfrm>
          <a:custGeom>
            <a:avLst/>
            <a:gdLst/>
            <a:ahLst/>
            <a:cxnLst/>
            <a:rect l="l" t="t" r="r" b="b"/>
            <a:pathLst>
              <a:path w="144779" h="1157604">
                <a:moveTo>
                  <a:pt x="80391" y="115823"/>
                </a:moveTo>
                <a:lnTo>
                  <a:pt x="64389" y="115823"/>
                </a:lnTo>
                <a:lnTo>
                  <a:pt x="57912" y="122300"/>
                </a:lnTo>
                <a:lnTo>
                  <a:pt x="57912" y="1151000"/>
                </a:lnTo>
                <a:lnTo>
                  <a:pt x="64389" y="1157477"/>
                </a:lnTo>
                <a:lnTo>
                  <a:pt x="80391" y="1157477"/>
                </a:lnTo>
                <a:lnTo>
                  <a:pt x="86868" y="1151000"/>
                </a:lnTo>
                <a:lnTo>
                  <a:pt x="86868" y="122300"/>
                </a:lnTo>
                <a:lnTo>
                  <a:pt x="80391" y="115823"/>
                </a:lnTo>
                <a:close/>
              </a:path>
              <a:path w="144779" h="1157604">
                <a:moveTo>
                  <a:pt x="72390" y="0"/>
                </a:moveTo>
                <a:lnTo>
                  <a:pt x="0" y="144779"/>
                </a:lnTo>
                <a:lnTo>
                  <a:pt x="57912" y="144779"/>
                </a:lnTo>
                <a:lnTo>
                  <a:pt x="57912" y="122300"/>
                </a:lnTo>
                <a:lnTo>
                  <a:pt x="64389" y="115823"/>
                </a:lnTo>
                <a:lnTo>
                  <a:pt x="130302" y="115823"/>
                </a:lnTo>
                <a:lnTo>
                  <a:pt x="72390" y="0"/>
                </a:lnTo>
                <a:close/>
              </a:path>
              <a:path w="144779" h="1157604">
                <a:moveTo>
                  <a:pt x="130302" y="115823"/>
                </a:moveTo>
                <a:lnTo>
                  <a:pt x="80391" y="115823"/>
                </a:lnTo>
                <a:lnTo>
                  <a:pt x="86868" y="122300"/>
                </a:lnTo>
                <a:lnTo>
                  <a:pt x="86868" y="144779"/>
                </a:lnTo>
                <a:lnTo>
                  <a:pt x="144780" y="144779"/>
                </a:lnTo>
                <a:lnTo>
                  <a:pt x="130302" y="115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6161" y="5703570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423665" y="2395854"/>
            <a:ext cx="92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&lt;</a:t>
            </a:r>
            <a:r>
              <a:rPr sz="1800" spc="-5" dirty="0">
                <a:latin typeface="Tahoma"/>
                <a:cs typeface="Tahoma"/>
              </a:rPr>
              <a:t>v0,v1&gt;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76520" y="2381503"/>
            <a:ext cx="92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&lt;</a:t>
            </a:r>
            <a:r>
              <a:rPr sz="1800" spc="-5" dirty="0">
                <a:latin typeface="Tahoma"/>
                <a:cs typeface="Tahoma"/>
              </a:rPr>
              <a:t>v0,v2&gt;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929741" y="1304924"/>
            <a:ext cx="145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5" dirty="0">
                <a:solidFill>
                  <a:srgbClr val="000000"/>
                </a:solidFill>
                <a:latin typeface="微软雅黑"/>
                <a:cs typeface="微软雅黑"/>
              </a:rPr>
              <a:t>十字链表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194804" y="2167889"/>
            <a:ext cx="114300" cy="655320"/>
          </a:xfrm>
          <a:custGeom>
            <a:avLst/>
            <a:gdLst/>
            <a:ahLst/>
            <a:cxnLst/>
            <a:rect l="l" t="t" r="r" b="b"/>
            <a:pathLst>
              <a:path w="114300" h="655319">
                <a:moveTo>
                  <a:pt x="38100" y="541020"/>
                </a:moveTo>
                <a:lnTo>
                  <a:pt x="0" y="541020"/>
                </a:lnTo>
                <a:lnTo>
                  <a:pt x="57150" y="655320"/>
                </a:lnTo>
                <a:lnTo>
                  <a:pt x="104775" y="560070"/>
                </a:lnTo>
                <a:lnTo>
                  <a:pt x="38100" y="560070"/>
                </a:lnTo>
                <a:lnTo>
                  <a:pt x="38100" y="541020"/>
                </a:lnTo>
                <a:close/>
              </a:path>
              <a:path w="114300" h="655319">
                <a:moveTo>
                  <a:pt x="76200" y="0"/>
                </a:moveTo>
                <a:lnTo>
                  <a:pt x="38100" y="0"/>
                </a:lnTo>
                <a:lnTo>
                  <a:pt x="38100" y="560070"/>
                </a:lnTo>
                <a:lnTo>
                  <a:pt x="76200" y="560070"/>
                </a:lnTo>
                <a:lnTo>
                  <a:pt x="76200" y="0"/>
                </a:lnTo>
                <a:close/>
              </a:path>
              <a:path w="114300" h="655319">
                <a:moveTo>
                  <a:pt x="114300" y="541020"/>
                </a:moveTo>
                <a:lnTo>
                  <a:pt x="76200" y="541020"/>
                </a:lnTo>
                <a:lnTo>
                  <a:pt x="76200" y="560070"/>
                </a:lnTo>
                <a:lnTo>
                  <a:pt x="104775" y="560070"/>
                </a:lnTo>
                <a:lnTo>
                  <a:pt x="114300" y="54102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65314" y="3037332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65314" y="1839467"/>
            <a:ext cx="749935" cy="114300"/>
          </a:xfrm>
          <a:custGeom>
            <a:avLst/>
            <a:gdLst/>
            <a:ahLst/>
            <a:cxnLst/>
            <a:rect l="l" t="t" r="r" b="b"/>
            <a:pathLst>
              <a:path w="749934" h="114300">
                <a:moveTo>
                  <a:pt x="635508" y="0"/>
                </a:moveTo>
                <a:lnTo>
                  <a:pt x="635508" y="114300"/>
                </a:lnTo>
                <a:lnTo>
                  <a:pt x="711708" y="76200"/>
                </a:lnTo>
                <a:lnTo>
                  <a:pt x="654558" y="76200"/>
                </a:lnTo>
                <a:lnTo>
                  <a:pt x="654558" y="38100"/>
                </a:lnTo>
                <a:lnTo>
                  <a:pt x="711708" y="38100"/>
                </a:lnTo>
                <a:lnTo>
                  <a:pt x="635508" y="0"/>
                </a:lnTo>
                <a:close/>
              </a:path>
              <a:path w="749934" h="114300">
                <a:moveTo>
                  <a:pt x="63550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5508" y="76200"/>
                </a:lnTo>
                <a:lnTo>
                  <a:pt x="635508" y="38100"/>
                </a:lnTo>
                <a:close/>
              </a:path>
              <a:path w="749934" h="114300">
                <a:moveTo>
                  <a:pt x="711708" y="38100"/>
                </a:moveTo>
                <a:lnTo>
                  <a:pt x="654558" y="38100"/>
                </a:lnTo>
                <a:lnTo>
                  <a:pt x="654558" y="76200"/>
                </a:lnTo>
                <a:lnTo>
                  <a:pt x="711708" y="76200"/>
                </a:lnTo>
                <a:lnTo>
                  <a:pt x="749808" y="57150"/>
                </a:lnTo>
                <a:lnTo>
                  <a:pt x="711708" y="381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38821" y="2010917"/>
            <a:ext cx="1080135" cy="1006475"/>
          </a:xfrm>
          <a:custGeom>
            <a:avLst/>
            <a:gdLst/>
            <a:ahLst/>
            <a:cxnLst/>
            <a:rect l="l" t="t" r="r" b="b"/>
            <a:pathLst>
              <a:path w="1080134" h="1006475">
                <a:moveTo>
                  <a:pt x="96652" y="63923"/>
                </a:moveTo>
                <a:lnTo>
                  <a:pt x="70700" y="91822"/>
                </a:lnTo>
                <a:lnTo>
                  <a:pt x="1053846" y="1006093"/>
                </a:lnTo>
                <a:lnTo>
                  <a:pt x="1079754" y="978153"/>
                </a:lnTo>
                <a:lnTo>
                  <a:pt x="96652" y="63923"/>
                </a:lnTo>
                <a:close/>
              </a:path>
              <a:path w="1080134" h="1006475">
                <a:moveTo>
                  <a:pt x="0" y="0"/>
                </a:moveTo>
                <a:lnTo>
                  <a:pt x="44831" y="119633"/>
                </a:lnTo>
                <a:lnTo>
                  <a:pt x="70700" y="91822"/>
                </a:lnTo>
                <a:lnTo>
                  <a:pt x="56769" y="78866"/>
                </a:lnTo>
                <a:lnTo>
                  <a:pt x="82677" y="50926"/>
                </a:lnTo>
                <a:lnTo>
                  <a:pt x="108742" y="50926"/>
                </a:lnTo>
                <a:lnTo>
                  <a:pt x="122682" y="35940"/>
                </a:lnTo>
                <a:lnTo>
                  <a:pt x="0" y="0"/>
                </a:lnTo>
                <a:close/>
              </a:path>
              <a:path w="1080134" h="1006475">
                <a:moveTo>
                  <a:pt x="82677" y="50926"/>
                </a:moveTo>
                <a:lnTo>
                  <a:pt x="56769" y="78866"/>
                </a:lnTo>
                <a:lnTo>
                  <a:pt x="70700" y="91822"/>
                </a:lnTo>
                <a:lnTo>
                  <a:pt x="96652" y="63923"/>
                </a:lnTo>
                <a:lnTo>
                  <a:pt x="82677" y="50926"/>
                </a:lnTo>
                <a:close/>
              </a:path>
              <a:path w="1080134" h="1006475">
                <a:moveTo>
                  <a:pt x="108742" y="50926"/>
                </a:moveTo>
                <a:lnTo>
                  <a:pt x="82677" y="50926"/>
                </a:lnTo>
                <a:lnTo>
                  <a:pt x="96652" y="63923"/>
                </a:lnTo>
                <a:lnTo>
                  <a:pt x="108742" y="5092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05066" y="1634489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05066" y="1634489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101967" y="167132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224266" y="163753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24266" y="1637538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321167" y="1674621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005066" y="285521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05066" y="285521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101967" y="289204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224266" y="285521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24266" y="285521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321167" y="2892044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224521" y="3297301"/>
            <a:ext cx="1235710" cy="112395"/>
          </a:xfrm>
          <a:custGeom>
            <a:avLst/>
            <a:gdLst/>
            <a:ahLst/>
            <a:cxnLst/>
            <a:rect l="l" t="t" r="r" b="b"/>
            <a:pathLst>
              <a:path w="1235709" h="112395">
                <a:moveTo>
                  <a:pt x="87918" y="28356"/>
                </a:moveTo>
                <a:lnTo>
                  <a:pt x="175387" y="76326"/>
                </a:lnTo>
                <a:lnTo>
                  <a:pt x="230124" y="86232"/>
                </a:lnTo>
                <a:lnTo>
                  <a:pt x="288163" y="94868"/>
                </a:lnTo>
                <a:lnTo>
                  <a:pt x="349123" y="101599"/>
                </a:lnTo>
                <a:lnTo>
                  <a:pt x="396113" y="105028"/>
                </a:lnTo>
                <a:lnTo>
                  <a:pt x="466979" y="108330"/>
                </a:lnTo>
                <a:lnTo>
                  <a:pt x="567182" y="110997"/>
                </a:lnTo>
                <a:lnTo>
                  <a:pt x="695452" y="112267"/>
                </a:lnTo>
                <a:lnTo>
                  <a:pt x="820928" y="110997"/>
                </a:lnTo>
                <a:lnTo>
                  <a:pt x="878967" y="109600"/>
                </a:lnTo>
                <a:lnTo>
                  <a:pt x="948055" y="106806"/>
                </a:lnTo>
                <a:lnTo>
                  <a:pt x="991870" y="104012"/>
                </a:lnTo>
                <a:lnTo>
                  <a:pt x="1040765" y="99186"/>
                </a:lnTo>
                <a:lnTo>
                  <a:pt x="1081786" y="92836"/>
                </a:lnTo>
                <a:lnTo>
                  <a:pt x="1123541" y="83311"/>
                </a:lnTo>
                <a:lnTo>
                  <a:pt x="695325" y="83311"/>
                </a:lnTo>
                <a:lnTo>
                  <a:pt x="609727" y="82803"/>
                </a:lnTo>
                <a:lnTo>
                  <a:pt x="526542" y="81279"/>
                </a:lnTo>
                <a:lnTo>
                  <a:pt x="487045" y="80136"/>
                </a:lnTo>
                <a:lnTo>
                  <a:pt x="414274" y="77088"/>
                </a:lnTo>
                <a:lnTo>
                  <a:pt x="351409" y="72770"/>
                </a:lnTo>
                <a:lnTo>
                  <a:pt x="291719" y="66039"/>
                </a:lnTo>
                <a:lnTo>
                  <a:pt x="234569" y="57530"/>
                </a:lnTo>
                <a:lnTo>
                  <a:pt x="180721" y="47878"/>
                </a:lnTo>
                <a:lnTo>
                  <a:pt x="130937" y="37718"/>
                </a:lnTo>
                <a:lnTo>
                  <a:pt x="87918" y="28356"/>
                </a:lnTo>
                <a:close/>
              </a:path>
              <a:path w="1235709" h="112395">
                <a:moveTo>
                  <a:pt x="93980" y="0"/>
                </a:moveTo>
                <a:lnTo>
                  <a:pt x="0" y="24256"/>
                </a:lnTo>
                <a:lnTo>
                  <a:pt x="75819" y="84962"/>
                </a:lnTo>
                <a:lnTo>
                  <a:pt x="81862" y="56690"/>
                </a:lnTo>
                <a:lnTo>
                  <a:pt x="59817" y="51815"/>
                </a:lnTo>
                <a:lnTo>
                  <a:pt x="54991" y="44068"/>
                </a:lnTo>
                <a:lnTo>
                  <a:pt x="56642" y="36321"/>
                </a:lnTo>
                <a:lnTo>
                  <a:pt x="58420" y="28447"/>
                </a:lnTo>
                <a:lnTo>
                  <a:pt x="66040" y="23621"/>
                </a:lnTo>
                <a:lnTo>
                  <a:pt x="88930" y="23621"/>
                </a:lnTo>
                <a:lnTo>
                  <a:pt x="93980" y="0"/>
                </a:lnTo>
                <a:close/>
              </a:path>
              <a:path w="1235709" h="112395">
                <a:moveTo>
                  <a:pt x="1218565" y="7746"/>
                </a:moveTo>
                <a:lnTo>
                  <a:pt x="1211707" y="11810"/>
                </a:lnTo>
                <a:lnTo>
                  <a:pt x="1194816" y="22097"/>
                </a:lnTo>
                <a:lnTo>
                  <a:pt x="1177417" y="31749"/>
                </a:lnTo>
                <a:lnTo>
                  <a:pt x="1135634" y="49529"/>
                </a:lnTo>
                <a:lnTo>
                  <a:pt x="1093216" y="61086"/>
                </a:lnTo>
                <a:lnTo>
                  <a:pt x="1036701" y="70484"/>
                </a:lnTo>
                <a:lnTo>
                  <a:pt x="989330" y="75183"/>
                </a:lnTo>
                <a:lnTo>
                  <a:pt x="896112" y="80136"/>
                </a:lnTo>
                <a:lnTo>
                  <a:pt x="779653" y="82803"/>
                </a:lnTo>
                <a:lnTo>
                  <a:pt x="695325" y="83311"/>
                </a:lnTo>
                <a:lnTo>
                  <a:pt x="1123541" y="83311"/>
                </a:lnTo>
                <a:lnTo>
                  <a:pt x="1170305" y="67182"/>
                </a:lnTo>
                <a:lnTo>
                  <a:pt x="1209802" y="46862"/>
                </a:lnTo>
                <a:lnTo>
                  <a:pt x="1235710" y="23621"/>
                </a:lnTo>
                <a:lnTo>
                  <a:pt x="1231646" y="16763"/>
                </a:lnTo>
                <a:lnTo>
                  <a:pt x="1227455" y="9905"/>
                </a:lnTo>
                <a:lnTo>
                  <a:pt x="1218565" y="7746"/>
                </a:lnTo>
                <a:close/>
              </a:path>
              <a:path w="1235709" h="112395">
                <a:moveTo>
                  <a:pt x="66040" y="23621"/>
                </a:moveTo>
                <a:lnTo>
                  <a:pt x="58420" y="28447"/>
                </a:lnTo>
                <a:lnTo>
                  <a:pt x="56560" y="36702"/>
                </a:lnTo>
                <a:lnTo>
                  <a:pt x="54991" y="44068"/>
                </a:lnTo>
                <a:lnTo>
                  <a:pt x="59817" y="51815"/>
                </a:lnTo>
                <a:lnTo>
                  <a:pt x="81862" y="56690"/>
                </a:lnTo>
                <a:lnTo>
                  <a:pt x="87918" y="28356"/>
                </a:lnTo>
                <a:lnTo>
                  <a:pt x="73914" y="25272"/>
                </a:lnTo>
                <a:lnTo>
                  <a:pt x="66040" y="23621"/>
                </a:lnTo>
                <a:close/>
              </a:path>
              <a:path w="1235709" h="112395">
                <a:moveTo>
                  <a:pt x="88930" y="23621"/>
                </a:moveTo>
                <a:lnTo>
                  <a:pt x="66040" y="23621"/>
                </a:lnTo>
                <a:lnTo>
                  <a:pt x="73914" y="25272"/>
                </a:lnTo>
                <a:lnTo>
                  <a:pt x="87918" y="28356"/>
                </a:lnTo>
                <a:lnTo>
                  <a:pt x="88930" y="23621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05041" y="2024633"/>
            <a:ext cx="267335" cy="1084580"/>
          </a:xfrm>
          <a:custGeom>
            <a:avLst/>
            <a:gdLst/>
            <a:ahLst/>
            <a:cxnLst/>
            <a:rect l="l" t="t" r="r" b="b"/>
            <a:pathLst>
              <a:path w="267334" h="1084580">
                <a:moveTo>
                  <a:pt x="195639" y="51494"/>
                </a:moveTo>
                <a:lnTo>
                  <a:pt x="194944" y="52197"/>
                </a:lnTo>
                <a:lnTo>
                  <a:pt x="177799" y="68453"/>
                </a:lnTo>
                <a:lnTo>
                  <a:pt x="160146" y="85979"/>
                </a:lnTo>
                <a:lnTo>
                  <a:pt x="123824" y="124968"/>
                </a:lnTo>
                <a:lnTo>
                  <a:pt x="88645" y="169037"/>
                </a:lnTo>
                <a:lnTo>
                  <a:pt x="57530" y="218313"/>
                </a:lnTo>
                <a:lnTo>
                  <a:pt x="38480" y="258572"/>
                </a:lnTo>
                <a:lnTo>
                  <a:pt x="24383" y="302006"/>
                </a:lnTo>
                <a:lnTo>
                  <a:pt x="14731" y="350393"/>
                </a:lnTo>
                <a:lnTo>
                  <a:pt x="7746" y="406019"/>
                </a:lnTo>
                <a:lnTo>
                  <a:pt x="4444" y="446278"/>
                </a:lnTo>
                <a:lnTo>
                  <a:pt x="2031" y="488315"/>
                </a:lnTo>
                <a:lnTo>
                  <a:pt x="629" y="532130"/>
                </a:lnTo>
                <a:lnTo>
                  <a:pt x="0" y="575945"/>
                </a:lnTo>
                <a:lnTo>
                  <a:pt x="253" y="620395"/>
                </a:lnTo>
                <a:lnTo>
                  <a:pt x="1142" y="664464"/>
                </a:lnTo>
                <a:lnTo>
                  <a:pt x="2920" y="707771"/>
                </a:lnTo>
                <a:lnTo>
                  <a:pt x="5206" y="749554"/>
                </a:lnTo>
                <a:lnTo>
                  <a:pt x="8000" y="789432"/>
                </a:lnTo>
                <a:lnTo>
                  <a:pt x="13334" y="844296"/>
                </a:lnTo>
                <a:lnTo>
                  <a:pt x="19557" y="891921"/>
                </a:lnTo>
                <a:lnTo>
                  <a:pt x="26923" y="930910"/>
                </a:lnTo>
                <a:lnTo>
                  <a:pt x="39623" y="972820"/>
                </a:lnTo>
                <a:lnTo>
                  <a:pt x="60832" y="1013714"/>
                </a:lnTo>
                <a:lnTo>
                  <a:pt x="92201" y="1046988"/>
                </a:lnTo>
                <a:lnTo>
                  <a:pt x="127634" y="1066546"/>
                </a:lnTo>
                <a:lnTo>
                  <a:pt x="164210" y="1077595"/>
                </a:lnTo>
                <a:lnTo>
                  <a:pt x="195706" y="1084072"/>
                </a:lnTo>
                <a:lnTo>
                  <a:pt x="203453" y="1079119"/>
                </a:lnTo>
                <a:lnTo>
                  <a:pt x="205179" y="1070864"/>
                </a:lnTo>
                <a:lnTo>
                  <a:pt x="206628" y="1063498"/>
                </a:lnTo>
                <a:lnTo>
                  <a:pt x="201675" y="1055751"/>
                </a:lnTo>
                <a:lnTo>
                  <a:pt x="170179" y="1049147"/>
                </a:lnTo>
                <a:lnTo>
                  <a:pt x="159003" y="1046353"/>
                </a:lnTo>
                <a:lnTo>
                  <a:pt x="117855" y="1029462"/>
                </a:lnTo>
                <a:lnTo>
                  <a:pt x="83819" y="996061"/>
                </a:lnTo>
                <a:lnTo>
                  <a:pt x="66420" y="961898"/>
                </a:lnTo>
                <a:lnTo>
                  <a:pt x="54990" y="923798"/>
                </a:lnTo>
                <a:lnTo>
                  <a:pt x="46100" y="872744"/>
                </a:lnTo>
                <a:lnTo>
                  <a:pt x="42163" y="840994"/>
                </a:lnTo>
                <a:lnTo>
                  <a:pt x="40258" y="823722"/>
                </a:lnTo>
                <a:lnTo>
                  <a:pt x="35432" y="767588"/>
                </a:lnTo>
                <a:lnTo>
                  <a:pt x="31749" y="706120"/>
                </a:lnTo>
                <a:lnTo>
                  <a:pt x="30098" y="663321"/>
                </a:lnTo>
                <a:lnTo>
                  <a:pt x="29082" y="619760"/>
                </a:lnTo>
                <a:lnTo>
                  <a:pt x="28955" y="575818"/>
                </a:lnTo>
                <a:lnTo>
                  <a:pt x="29477" y="531749"/>
                </a:lnTo>
                <a:lnTo>
                  <a:pt x="30987" y="489331"/>
                </a:lnTo>
                <a:lnTo>
                  <a:pt x="33273" y="447929"/>
                </a:lnTo>
                <a:lnTo>
                  <a:pt x="36575" y="408686"/>
                </a:lnTo>
                <a:lnTo>
                  <a:pt x="43433" y="354584"/>
                </a:lnTo>
                <a:lnTo>
                  <a:pt x="52577" y="308610"/>
                </a:lnTo>
                <a:lnTo>
                  <a:pt x="65531" y="268859"/>
                </a:lnTo>
                <a:lnTo>
                  <a:pt x="83438" y="231267"/>
                </a:lnTo>
                <a:lnTo>
                  <a:pt x="112648" y="185293"/>
                </a:lnTo>
                <a:lnTo>
                  <a:pt x="146049" y="143510"/>
                </a:lnTo>
                <a:lnTo>
                  <a:pt x="180974" y="106045"/>
                </a:lnTo>
                <a:lnTo>
                  <a:pt x="214883" y="73152"/>
                </a:lnTo>
                <a:lnTo>
                  <a:pt x="216146" y="71875"/>
                </a:lnTo>
                <a:lnTo>
                  <a:pt x="195639" y="51494"/>
                </a:lnTo>
                <a:close/>
              </a:path>
              <a:path w="267334" h="1084580">
                <a:moveTo>
                  <a:pt x="255390" y="35560"/>
                </a:moveTo>
                <a:lnTo>
                  <a:pt x="220725" y="35560"/>
                </a:lnTo>
                <a:lnTo>
                  <a:pt x="232028" y="46863"/>
                </a:lnTo>
                <a:lnTo>
                  <a:pt x="232028" y="56007"/>
                </a:lnTo>
                <a:lnTo>
                  <a:pt x="226313" y="61595"/>
                </a:lnTo>
                <a:lnTo>
                  <a:pt x="216146" y="71875"/>
                </a:lnTo>
                <a:lnTo>
                  <a:pt x="236727" y="92329"/>
                </a:lnTo>
                <a:lnTo>
                  <a:pt x="255390" y="35560"/>
                </a:lnTo>
                <a:close/>
              </a:path>
              <a:path w="267334" h="1084580">
                <a:moveTo>
                  <a:pt x="220725" y="35560"/>
                </a:moveTo>
                <a:lnTo>
                  <a:pt x="211454" y="35560"/>
                </a:lnTo>
                <a:lnTo>
                  <a:pt x="205866" y="41148"/>
                </a:lnTo>
                <a:lnTo>
                  <a:pt x="195639" y="51494"/>
                </a:lnTo>
                <a:lnTo>
                  <a:pt x="216146" y="71875"/>
                </a:lnTo>
                <a:lnTo>
                  <a:pt x="226313" y="61595"/>
                </a:lnTo>
                <a:lnTo>
                  <a:pt x="232028" y="56007"/>
                </a:lnTo>
                <a:lnTo>
                  <a:pt x="232028" y="46863"/>
                </a:lnTo>
                <a:lnTo>
                  <a:pt x="220725" y="35560"/>
                </a:lnTo>
                <a:close/>
              </a:path>
              <a:path w="267334" h="1084580">
                <a:moveTo>
                  <a:pt x="267080" y="0"/>
                </a:moveTo>
                <a:lnTo>
                  <a:pt x="175132" y="31115"/>
                </a:lnTo>
                <a:lnTo>
                  <a:pt x="195639" y="51494"/>
                </a:lnTo>
                <a:lnTo>
                  <a:pt x="205866" y="41148"/>
                </a:lnTo>
                <a:lnTo>
                  <a:pt x="211454" y="35560"/>
                </a:lnTo>
                <a:lnTo>
                  <a:pt x="255390" y="35560"/>
                </a:lnTo>
                <a:lnTo>
                  <a:pt x="26708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76488" y="2100833"/>
            <a:ext cx="86995" cy="778510"/>
          </a:xfrm>
          <a:custGeom>
            <a:avLst/>
            <a:gdLst/>
            <a:ahLst/>
            <a:cxnLst/>
            <a:rect l="l" t="t" r="r" b="b"/>
            <a:pathLst>
              <a:path w="86995" h="778510">
                <a:moveTo>
                  <a:pt x="51434" y="57912"/>
                </a:moveTo>
                <a:lnTo>
                  <a:pt x="35432" y="57912"/>
                </a:lnTo>
                <a:lnTo>
                  <a:pt x="28955" y="64389"/>
                </a:lnTo>
                <a:lnTo>
                  <a:pt x="28955" y="771525"/>
                </a:lnTo>
                <a:lnTo>
                  <a:pt x="35432" y="778002"/>
                </a:lnTo>
                <a:lnTo>
                  <a:pt x="51434" y="778002"/>
                </a:lnTo>
                <a:lnTo>
                  <a:pt x="57911" y="771525"/>
                </a:lnTo>
                <a:lnTo>
                  <a:pt x="57911" y="64389"/>
                </a:lnTo>
                <a:lnTo>
                  <a:pt x="51434" y="57912"/>
                </a:lnTo>
                <a:close/>
              </a:path>
              <a:path w="86995" h="778510">
                <a:moveTo>
                  <a:pt x="43433" y="0"/>
                </a:moveTo>
                <a:lnTo>
                  <a:pt x="0" y="86868"/>
                </a:lnTo>
                <a:lnTo>
                  <a:pt x="28955" y="86868"/>
                </a:lnTo>
                <a:lnTo>
                  <a:pt x="28955" y="64389"/>
                </a:lnTo>
                <a:lnTo>
                  <a:pt x="35432" y="57912"/>
                </a:lnTo>
                <a:lnTo>
                  <a:pt x="72389" y="57912"/>
                </a:lnTo>
                <a:lnTo>
                  <a:pt x="43433" y="0"/>
                </a:lnTo>
                <a:close/>
              </a:path>
              <a:path w="86995" h="778510">
                <a:moveTo>
                  <a:pt x="72389" y="57912"/>
                </a:moveTo>
                <a:lnTo>
                  <a:pt x="51434" y="57912"/>
                </a:lnTo>
                <a:lnTo>
                  <a:pt x="57911" y="64389"/>
                </a:lnTo>
                <a:lnTo>
                  <a:pt x="57911" y="86868"/>
                </a:lnTo>
                <a:lnTo>
                  <a:pt x="86867" y="86868"/>
                </a:lnTo>
                <a:lnTo>
                  <a:pt x="72389" y="57912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50</a:t>
            </a:fld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6332626"/>
            <a:ext cx="18091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0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 </a:t>
            </a:r>
            <a:r>
              <a:rPr sz="1600" dirty="0">
                <a:solidFill>
                  <a:srgbClr val="CC0000"/>
                </a:solidFill>
                <a:latin typeface="Verdana"/>
                <a:cs typeface="Verdana"/>
              </a:rPr>
              <a:t>51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540" y="552069"/>
            <a:ext cx="6028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18870" algn="l"/>
              </a:tabLst>
            </a:pPr>
            <a:r>
              <a:rPr u="none" spc="-5" dirty="0">
                <a:solidFill>
                  <a:srgbClr val="000000"/>
                </a:solidFill>
                <a:latin typeface="Arial"/>
                <a:cs typeface="Arial"/>
              </a:rPr>
              <a:t>6.4.4	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邻接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多重表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（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用于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无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向图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）</a:t>
            </a:r>
          </a:p>
        </p:txBody>
      </p:sp>
      <p:sp>
        <p:nvSpPr>
          <p:cNvPr id="7" name="object 7"/>
          <p:cNvSpPr/>
          <p:nvPr/>
        </p:nvSpPr>
        <p:spPr>
          <a:xfrm>
            <a:off x="1488186" y="3614928"/>
            <a:ext cx="914400" cy="144780"/>
          </a:xfrm>
          <a:custGeom>
            <a:avLst/>
            <a:gdLst/>
            <a:ahLst/>
            <a:cxnLst/>
            <a:rect l="l" t="t" r="r" b="b"/>
            <a:pathLst>
              <a:path w="914400" h="144779">
                <a:moveTo>
                  <a:pt x="769620" y="0"/>
                </a:moveTo>
                <a:lnTo>
                  <a:pt x="769620" y="144780"/>
                </a:lnTo>
                <a:lnTo>
                  <a:pt x="885444" y="86868"/>
                </a:lnTo>
                <a:lnTo>
                  <a:pt x="784098" y="86868"/>
                </a:lnTo>
                <a:lnTo>
                  <a:pt x="784098" y="57912"/>
                </a:lnTo>
                <a:lnTo>
                  <a:pt x="885444" y="57912"/>
                </a:lnTo>
                <a:lnTo>
                  <a:pt x="769620" y="0"/>
                </a:lnTo>
                <a:close/>
              </a:path>
              <a:path w="914400" h="144779">
                <a:moveTo>
                  <a:pt x="7696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769620" y="86868"/>
                </a:lnTo>
                <a:lnTo>
                  <a:pt x="769620" y="57912"/>
                </a:lnTo>
                <a:close/>
              </a:path>
              <a:path w="914400" h="144779">
                <a:moveTo>
                  <a:pt x="885444" y="57912"/>
                </a:moveTo>
                <a:lnTo>
                  <a:pt x="784098" y="57912"/>
                </a:lnTo>
                <a:lnTo>
                  <a:pt x="784098" y="86868"/>
                </a:lnTo>
                <a:lnTo>
                  <a:pt x="885444" y="86868"/>
                </a:lnTo>
                <a:lnTo>
                  <a:pt x="914400" y="72390"/>
                </a:lnTo>
                <a:lnTo>
                  <a:pt x="8854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2382" y="4591811"/>
            <a:ext cx="870585" cy="144780"/>
          </a:xfrm>
          <a:custGeom>
            <a:avLst/>
            <a:gdLst/>
            <a:ahLst/>
            <a:cxnLst/>
            <a:rect l="l" t="t" r="r" b="b"/>
            <a:pathLst>
              <a:path w="870585" h="144779">
                <a:moveTo>
                  <a:pt x="725424" y="0"/>
                </a:moveTo>
                <a:lnTo>
                  <a:pt x="725424" y="144780"/>
                </a:lnTo>
                <a:lnTo>
                  <a:pt x="841247" y="86868"/>
                </a:lnTo>
                <a:lnTo>
                  <a:pt x="739902" y="86868"/>
                </a:lnTo>
                <a:lnTo>
                  <a:pt x="739902" y="57912"/>
                </a:lnTo>
                <a:lnTo>
                  <a:pt x="841247" y="57912"/>
                </a:lnTo>
                <a:lnTo>
                  <a:pt x="725424" y="0"/>
                </a:lnTo>
                <a:close/>
              </a:path>
              <a:path w="870585" h="144779">
                <a:moveTo>
                  <a:pt x="725424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725424" y="86868"/>
                </a:lnTo>
                <a:lnTo>
                  <a:pt x="725424" y="57912"/>
                </a:lnTo>
                <a:close/>
              </a:path>
              <a:path w="870585" h="144779">
                <a:moveTo>
                  <a:pt x="841247" y="57912"/>
                </a:moveTo>
                <a:lnTo>
                  <a:pt x="739902" y="57912"/>
                </a:lnTo>
                <a:lnTo>
                  <a:pt x="739902" y="86868"/>
                </a:lnTo>
                <a:lnTo>
                  <a:pt x="841247" y="86868"/>
                </a:lnTo>
                <a:lnTo>
                  <a:pt x="870204" y="72390"/>
                </a:lnTo>
                <a:lnTo>
                  <a:pt x="841247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1823" y="3508247"/>
            <a:ext cx="304800" cy="368935"/>
          </a:xfrm>
          <a:custGeom>
            <a:avLst/>
            <a:gdLst/>
            <a:ahLst/>
            <a:cxnLst/>
            <a:rect l="l" t="t" r="r" b="b"/>
            <a:pathLst>
              <a:path w="304800" h="368935">
                <a:moveTo>
                  <a:pt x="0" y="368807"/>
                </a:moveTo>
                <a:lnTo>
                  <a:pt x="304800" y="368807"/>
                </a:lnTo>
                <a:lnTo>
                  <a:pt x="3048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1423" y="3508247"/>
            <a:ext cx="381000" cy="368935"/>
          </a:xfrm>
          <a:custGeom>
            <a:avLst/>
            <a:gdLst/>
            <a:ahLst/>
            <a:cxnLst/>
            <a:rect l="l" t="t" r="r" b="b"/>
            <a:pathLst>
              <a:path w="381000" h="368935">
                <a:moveTo>
                  <a:pt x="0" y="368807"/>
                </a:moveTo>
                <a:lnTo>
                  <a:pt x="381000" y="368807"/>
                </a:lnTo>
                <a:lnTo>
                  <a:pt x="3810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6623" y="3508247"/>
            <a:ext cx="3048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267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2423" y="3508247"/>
            <a:ext cx="3810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267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40785" y="4130802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7457" y="317398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宋体"/>
                <a:cs typeface="宋体"/>
              </a:rPr>
              <a:t>（</a:t>
            </a:r>
            <a:r>
              <a:rPr sz="1800" spc="-5" dirty="0">
                <a:latin typeface="Tahoma"/>
                <a:cs typeface="Tahoma"/>
              </a:rPr>
              <a:t>v0,v1</a:t>
            </a:r>
            <a:r>
              <a:rPr sz="1800" spc="-5" dirty="0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5992" y="3189859"/>
            <a:ext cx="1029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宋体"/>
                <a:cs typeface="宋体"/>
              </a:rPr>
              <a:t>（</a:t>
            </a:r>
            <a:r>
              <a:rPr sz="1800" spc="-5" dirty="0">
                <a:latin typeface="Tahoma"/>
                <a:cs typeface="Tahoma"/>
              </a:rPr>
              <a:t>v0,v3</a:t>
            </a:r>
            <a:r>
              <a:rPr sz="1800" spc="-5" dirty="0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07173" y="2679954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8445" y="2404110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80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9233" y="2679954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2057" y="3173729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79" h="276225">
                <a:moveTo>
                  <a:pt x="271272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17942" y="262508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79" h="274319">
                <a:moveTo>
                  <a:pt x="271272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96606" y="3210305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20" h="233679">
                <a:moveTo>
                  <a:pt x="0" y="0"/>
                </a:moveTo>
                <a:lnTo>
                  <a:pt x="236220" y="2331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28866" y="2180082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8866" y="2180082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25767" y="221754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68818" y="3323082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68818" y="3323082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65718" y="336080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25818" y="3323082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25818" y="3323082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22338" y="336080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62721" y="2175510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2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4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2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62721" y="2175510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30667" y="221754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88173" y="2785110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2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4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2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88173" y="2785110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56118" y="282740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73423" y="3508247"/>
            <a:ext cx="381000" cy="368935"/>
          </a:xfrm>
          <a:custGeom>
            <a:avLst/>
            <a:gdLst/>
            <a:ahLst/>
            <a:cxnLst/>
            <a:rect l="l" t="t" r="r" b="b"/>
            <a:pathLst>
              <a:path w="381000" h="368935">
                <a:moveTo>
                  <a:pt x="0" y="368807"/>
                </a:moveTo>
                <a:lnTo>
                  <a:pt x="381000" y="368807"/>
                </a:lnTo>
                <a:lnTo>
                  <a:pt x="3810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40785" y="320421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40785" y="320421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30596" y="3204210"/>
            <a:ext cx="144780" cy="304800"/>
          </a:xfrm>
          <a:custGeom>
            <a:avLst/>
            <a:gdLst/>
            <a:ahLst/>
            <a:cxnLst/>
            <a:rect l="l" t="t" r="r" b="b"/>
            <a:pathLst>
              <a:path w="144779" h="304800">
                <a:moveTo>
                  <a:pt x="57911" y="160020"/>
                </a:moveTo>
                <a:lnTo>
                  <a:pt x="0" y="160020"/>
                </a:lnTo>
                <a:lnTo>
                  <a:pt x="72389" y="304800"/>
                </a:lnTo>
                <a:lnTo>
                  <a:pt x="137540" y="174498"/>
                </a:lnTo>
                <a:lnTo>
                  <a:pt x="57911" y="174498"/>
                </a:lnTo>
                <a:lnTo>
                  <a:pt x="57911" y="160020"/>
                </a:lnTo>
                <a:close/>
              </a:path>
              <a:path w="144779" h="304800">
                <a:moveTo>
                  <a:pt x="86867" y="0"/>
                </a:moveTo>
                <a:lnTo>
                  <a:pt x="57911" y="0"/>
                </a:lnTo>
                <a:lnTo>
                  <a:pt x="57911" y="174498"/>
                </a:lnTo>
                <a:lnTo>
                  <a:pt x="86867" y="174498"/>
                </a:lnTo>
                <a:lnTo>
                  <a:pt x="86867" y="0"/>
                </a:lnTo>
                <a:close/>
              </a:path>
              <a:path w="144779" h="304800">
                <a:moveTo>
                  <a:pt x="144779" y="160020"/>
                </a:moveTo>
                <a:lnTo>
                  <a:pt x="86867" y="160020"/>
                </a:lnTo>
                <a:lnTo>
                  <a:pt x="86867" y="174498"/>
                </a:lnTo>
                <a:lnTo>
                  <a:pt x="137540" y="174498"/>
                </a:lnTo>
                <a:lnTo>
                  <a:pt x="144779" y="16002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759452" y="3503676"/>
          <a:ext cx="16903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2401823" y="4434840"/>
            <a:ext cx="304800" cy="372110"/>
          </a:xfrm>
          <a:custGeom>
            <a:avLst/>
            <a:gdLst/>
            <a:ahLst/>
            <a:cxnLst/>
            <a:rect l="l" t="t" r="r" b="b"/>
            <a:pathLst>
              <a:path w="304800" h="372110">
                <a:moveTo>
                  <a:pt x="0" y="371856"/>
                </a:moveTo>
                <a:lnTo>
                  <a:pt x="304800" y="371856"/>
                </a:lnTo>
                <a:lnTo>
                  <a:pt x="304800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11423" y="4434840"/>
            <a:ext cx="381000" cy="372110"/>
          </a:xfrm>
          <a:custGeom>
            <a:avLst/>
            <a:gdLst/>
            <a:ahLst/>
            <a:cxnLst/>
            <a:rect l="l" t="t" r="r" b="b"/>
            <a:pathLst>
              <a:path w="381000" h="372110">
                <a:moveTo>
                  <a:pt x="0" y="371856"/>
                </a:moveTo>
                <a:lnTo>
                  <a:pt x="381000" y="371856"/>
                </a:lnTo>
                <a:lnTo>
                  <a:pt x="381000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706623" y="4434840"/>
            <a:ext cx="304800" cy="3721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269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92423" y="4434840"/>
            <a:ext cx="381000" cy="3721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269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73423" y="4434840"/>
            <a:ext cx="381000" cy="372110"/>
          </a:xfrm>
          <a:custGeom>
            <a:avLst/>
            <a:gdLst/>
            <a:ahLst/>
            <a:cxnLst/>
            <a:rect l="l" t="t" r="r" b="b"/>
            <a:pathLst>
              <a:path w="381000" h="372110">
                <a:moveTo>
                  <a:pt x="0" y="371856"/>
                </a:moveTo>
                <a:lnTo>
                  <a:pt x="381000" y="371856"/>
                </a:lnTo>
                <a:lnTo>
                  <a:pt x="381000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873252" y="3439667"/>
          <a:ext cx="928369" cy="229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7" baseline="-868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868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575868" y="3553459"/>
            <a:ext cx="219710" cy="214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64023" y="4434840"/>
            <a:ext cx="304800" cy="372110"/>
          </a:xfrm>
          <a:custGeom>
            <a:avLst/>
            <a:gdLst/>
            <a:ahLst/>
            <a:cxnLst/>
            <a:rect l="l" t="t" r="r" b="b"/>
            <a:pathLst>
              <a:path w="304800" h="372110">
                <a:moveTo>
                  <a:pt x="0" y="371856"/>
                </a:moveTo>
                <a:lnTo>
                  <a:pt x="304800" y="371856"/>
                </a:lnTo>
                <a:lnTo>
                  <a:pt x="304800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73623" y="4434840"/>
            <a:ext cx="381000" cy="372110"/>
          </a:xfrm>
          <a:custGeom>
            <a:avLst/>
            <a:gdLst/>
            <a:ahLst/>
            <a:cxnLst/>
            <a:rect l="l" t="t" r="r" b="b"/>
            <a:pathLst>
              <a:path w="381000" h="372110">
                <a:moveTo>
                  <a:pt x="0" y="371856"/>
                </a:moveTo>
                <a:lnTo>
                  <a:pt x="381000" y="371856"/>
                </a:lnTo>
                <a:lnTo>
                  <a:pt x="381000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68823" y="4434840"/>
            <a:ext cx="304800" cy="3721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69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54623" y="4434840"/>
            <a:ext cx="381000" cy="3721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269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135623" y="4434840"/>
            <a:ext cx="381000" cy="372110"/>
          </a:xfrm>
          <a:custGeom>
            <a:avLst/>
            <a:gdLst/>
            <a:ahLst/>
            <a:cxnLst/>
            <a:rect l="l" t="t" r="r" b="b"/>
            <a:pathLst>
              <a:path w="381000" h="372110">
                <a:moveTo>
                  <a:pt x="0" y="371856"/>
                </a:moveTo>
                <a:lnTo>
                  <a:pt x="381000" y="371856"/>
                </a:lnTo>
                <a:lnTo>
                  <a:pt x="381000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0785" y="413080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30596" y="4130802"/>
            <a:ext cx="144780" cy="304800"/>
          </a:xfrm>
          <a:custGeom>
            <a:avLst/>
            <a:gdLst/>
            <a:ahLst/>
            <a:cxnLst/>
            <a:rect l="l" t="t" r="r" b="b"/>
            <a:pathLst>
              <a:path w="144779" h="304800">
                <a:moveTo>
                  <a:pt x="57911" y="160020"/>
                </a:moveTo>
                <a:lnTo>
                  <a:pt x="0" y="160020"/>
                </a:lnTo>
                <a:lnTo>
                  <a:pt x="72389" y="304800"/>
                </a:lnTo>
                <a:lnTo>
                  <a:pt x="137540" y="174498"/>
                </a:lnTo>
                <a:lnTo>
                  <a:pt x="57911" y="174498"/>
                </a:lnTo>
                <a:lnTo>
                  <a:pt x="57911" y="160020"/>
                </a:lnTo>
                <a:close/>
              </a:path>
              <a:path w="144779" h="304800">
                <a:moveTo>
                  <a:pt x="86867" y="0"/>
                </a:moveTo>
                <a:lnTo>
                  <a:pt x="57911" y="0"/>
                </a:lnTo>
                <a:lnTo>
                  <a:pt x="57911" y="174498"/>
                </a:lnTo>
                <a:lnTo>
                  <a:pt x="86867" y="174498"/>
                </a:lnTo>
                <a:lnTo>
                  <a:pt x="86867" y="0"/>
                </a:lnTo>
                <a:close/>
              </a:path>
              <a:path w="144779" h="304800">
                <a:moveTo>
                  <a:pt x="144779" y="160020"/>
                </a:moveTo>
                <a:lnTo>
                  <a:pt x="86867" y="160020"/>
                </a:lnTo>
                <a:lnTo>
                  <a:pt x="86867" y="174498"/>
                </a:lnTo>
                <a:lnTo>
                  <a:pt x="137540" y="174498"/>
                </a:lnTo>
                <a:lnTo>
                  <a:pt x="144779" y="16002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1823" y="5362955"/>
            <a:ext cx="304800" cy="367665"/>
          </a:xfrm>
          <a:custGeom>
            <a:avLst/>
            <a:gdLst/>
            <a:ahLst/>
            <a:cxnLst/>
            <a:rect l="l" t="t" r="r" b="b"/>
            <a:pathLst>
              <a:path w="304800" h="367664">
                <a:moveTo>
                  <a:pt x="0" y="367284"/>
                </a:moveTo>
                <a:lnTo>
                  <a:pt x="304800" y="367284"/>
                </a:lnTo>
                <a:lnTo>
                  <a:pt x="304800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11423" y="5362955"/>
            <a:ext cx="381000" cy="367665"/>
          </a:xfrm>
          <a:custGeom>
            <a:avLst/>
            <a:gdLst/>
            <a:ahLst/>
            <a:cxnLst/>
            <a:rect l="l" t="t" r="r" b="b"/>
            <a:pathLst>
              <a:path w="381000" h="367664">
                <a:moveTo>
                  <a:pt x="0" y="367284"/>
                </a:moveTo>
                <a:lnTo>
                  <a:pt x="381000" y="367284"/>
                </a:lnTo>
                <a:lnTo>
                  <a:pt x="381000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706623" y="5362955"/>
            <a:ext cx="304800" cy="3676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267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92423" y="5362955"/>
            <a:ext cx="381000" cy="3676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267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73423" y="5362955"/>
            <a:ext cx="381000" cy="3676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2705"/>
              </a:lnSpc>
            </a:pP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4759452" y="5358384"/>
          <a:ext cx="1766570" cy="3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1564386" y="5430011"/>
            <a:ext cx="838200" cy="144780"/>
          </a:xfrm>
          <a:custGeom>
            <a:avLst/>
            <a:gdLst/>
            <a:ahLst/>
            <a:cxnLst/>
            <a:rect l="l" t="t" r="r" b="b"/>
            <a:pathLst>
              <a:path w="838200" h="144779">
                <a:moveTo>
                  <a:pt x="693420" y="0"/>
                </a:moveTo>
                <a:lnTo>
                  <a:pt x="693420" y="144780"/>
                </a:lnTo>
                <a:lnTo>
                  <a:pt x="809244" y="86868"/>
                </a:lnTo>
                <a:lnTo>
                  <a:pt x="707898" y="86868"/>
                </a:lnTo>
                <a:lnTo>
                  <a:pt x="707898" y="57912"/>
                </a:lnTo>
                <a:lnTo>
                  <a:pt x="809244" y="57912"/>
                </a:lnTo>
                <a:lnTo>
                  <a:pt x="693420" y="0"/>
                </a:lnTo>
                <a:close/>
              </a:path>
              <a:path w="838200" h="144779">
                <a:moveTo>
                  <a:pt x="6934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693420" y="86868"/>
                </a:lnTo>
                <a:lnTo>
                  <a:pt x="693420" y="57912"/>
                </a:lnTo>
                <a:close/>
              </a:path>
              <a:path w="838200" h="144779">
                <a:moveTo>
                  <a:pt x="809244" y="57912"/>
                </a:moveTo>
                <a:lnTo>
                  <a:pt x="707898" y="57912"/>
                </a:lnTo>
                <a:lnTo>
                  <a:pt x="707898" y="86868"/>
                </a:lnTo>
                <a:lnTo>
                  <a:pt x="809244" y="86868"/>
                </a:lnTo>
                <a:lnTo>
                  <a:pt x="838200" y="72390"/>
                </a:lnTo>
                <a:lnTo>
                  <a:pt x="8092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64585" y="512140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64585" y="5121402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54396" y="5121402"/>
            <a:ext cx="14477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06796" y="4664202"/>
            <a:ext cx="144780" cy="685800"/>
          </a:xfrm>
          <a:custGeom>
            <a:avLst/>
            <a:gdLst/>
            <a:ahLst/>
            <a:cxnLst/>
            <a:rect l="l" t="t" r="r" b="b"/>
            <a:pathLst>
              <a:path w="144779" h="685800">
                <a:moveTo>
                  <a:pt x="57911" y="541020"/>
                </a:moveTo>
                <a:lnTo>
                  <a:pt x="0" y="541020"/>
                </a:lnTo>
                <a:lnTo>
                  <a:pt x="72389" y="685800"/>
                </a:lnTo>
                <a:lnTo>
                  <a:pt x="137540" y="555498"/>
                </a:lnTo>
                <a:lnTo>
                  <a:pt x="57911" y="555498"/>
                </a:lnTo>
                <a:lnTo>
                  <a:pt x="57911" y="541020"/>
                </a:lnTo>
                <a:close/>
              </a:path>
              <a:path w="144779" h="685800">
                <a:moveTo>
                  <a:pt x="86867" y="0"/>
                </a:moveTo>
                <a:lnTo>
                  <a:pt x="57911" y="0"/>
                </a:lnTo>
                <a:lnTo>
                  <a:pt x="57911" y="555498"/>
                </a:lnTo>
                <a:lnTo>
                  <a:pt x="86867" y="555498"/>
                </a:lnTo>
                <a:lnTo>
                  <a:pt x="86867" y="0"/>
                </a:lnTo>
                <a:close/>
              </a:path>
              <a:path w="144779" h="685800">
                <a:moveTo>
                  <a:pt x="144779" y="541020"/>
                </a:moveTo>
                <a:lnTo>
                  <a:pt x="86867" y="541020"/>
                </a:lnTo>
                <a:lnTo>
                  <a:pt x="86867" y="555498"/>
                </a:lnTo>
                <a:lnTo>
                  <a:pt x="137540" y="555498"/>
                </a:lnTo>
                <a:lnTo>
                  <a:pt x="144779" y="54102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1519427" y="2226564"/>
          <a:ext cx="3442970" cy="39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mark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ivex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ilink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jvex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jlink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691692" y="1328419"/>
            <a:ext cx="696722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535"/>
              </a:spcBef>
              <a:buClr>
                <a:srgbClr val="000000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b="1" spc="10" dirty="0">
                <a:solidFill>
                  <a:srgbClr val="0033CC"/>
                </a:solidFill>
                <a:latin typeface="微软雅黑"/>
                <a:cs typeface="微软雅黑"/>
              </a:rPr>
              <a:t>无向图的邻接多重表表示中，每条边只表示一次。</a:t>
            </a:r>
            <a:endParaRPr sz="2400">
              <a:latin typeface="微软雅黑"/>
              <a:cs typeface="微软雅黑"/>
            </a:endParaRPr>
          </a:p>
          <a:p>
            <a:pPr marL="2081530">
              <a:lnSpc>
                <a:spcPct val="100000"/>
              </a:lnSpc>
              <a:spcBef>
                <a:spcPts val="439"/>
              </a:spcBef>
            </a:pPr>
            <a:r>
              <a:rPr sz="2400" b="1" spc="-5" dirty="0">
                <a:latin typeface="Tahoma"/>
                <a:cs typeface="Tahoma"/>
              </a:rPr>
              <a:t>(vi,vj)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9729" y="2606039"/>
            <a:ext cx="914400" cy="144780"/>
          </a:xfrm>
          <a:custGeom>
            <a:avLst/>
            <a:gdLst/>
            <a:ahLst/>
            <a:cxnLst/>
            <a:rect l="l" t="t" r="r" b="b"/>
            <a:pathLst>
              <a:path w="914400" h="144780">
                <a:moveTo>
                  <a:pt x="769620" y="0"/>
                </a:moveTo>
                <a:lnTo>
                  <a:pt x="769620" y="144780"/>
                </a:lnTo>
                <a:lnTo>
                  <a:pt x="885444" y="86868"/>
                </a:lnTo>
                <a:lnTo>
                  <a:pt x="784098" y="86868"/>
                </a:lnTo>
                <a:lnTo>
                  <a:pt x="784098" y="57912"/>
                </a:lnTo>
                <a:lnTo>
                  <a:pt x="885444" y="57912"/>
                </a:lnTo>
                <a:lnTo>
                  <a:pt x="769620" y="0"/>
                </a:lnTo>
                <a:close/>
              </a:path>
              <a:path w="914400" h="144780">
                <a:moveTo>
                  <a:pt x="769620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769620" y="86868"/>
                </a:lnTo>
                <a:lnTo>
                  <a:pt x="769620" y="57912"/>
                </a:lnTo>
                <a:close/>
              </a:path>
              <a:path w="914400" h="144780">
                <a:moveTo>
                  <a:pt x="885444" y="57912"/>
                </a:moveTo>
                <a:lnTo>
                  <a:pt x="784098" y="57912"/>
                </a:lnTo>
                <a:lnTo>
                  <a:pt x="784098" y="86868"/>
                </a:lnTo>
                <a:lnTo>
                  <a:pt x="885444" y="86868"/>
                </a:lnTo>
                <a:lnTo>
                  <a:pt x="914400" y="72390"/>
                </a:lnTo>
                <a:lnTo>
                  <a:pt x="885444" y="5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3926" y="3585971"/>
            <a:ext cx="870585" cy="144780"/>
          </a:xfrm>
          <a:custGeom>
            <a:avLst/>
            <a:gdLst/>
            <a:ahLst/>
            <a:cxnLst/>
            <a:rect l="l" t="t" r="r" b="b"/>
            <a:pathLst>
              <a:path w="870585" h="144779">
                <a:moveTo>
                  <a:pt x="725424" y="0"/>
                </a:moveTo>
                <a:lnTo>
                  <a:pt x="725424" y="144779"/>
                </a:lnTo>
                <a:lnTo>
                  <a:pt x="841247" y="86867"/>
                </a:lnTo>
                <a:lnTo>
                  <a:pt x="739902" y="86867"/>
                </a:lnTo>
                <a:lnTo>
                  <a:pt x="739902" y="57911"/>
                </a:lnTo>
                <a:lnTo>
                  <a:pt x="841247" y="57911"/>
                </a:lnTo>
                <a:lnTo>
                  <a:pt x="725424" y="0"/>
                </a:lnTo>
                <a:close/>
              </a:path>
              <a:path w="870585" h="144779">
                <a:moveTo>
                  <a:pt x="725424" y="57911"/>
                </a:moveTo>
                <a:lnTo>
                  <a:pt x="0" y="57911"/>
                </a:lnTo>
                <a:lnTo>
                  <a:pt x="0" y="86867"/>
                </a:lnTo>
                <a:lnTo>
                  <a:pt x="725424" y="86867"/>
                </a:lnTo>
                <a:lnTo>
                  <a:pt x="725424" y="57911"/>
                </a:lnTo>
                <a:close/>
              </a:path>
              <a:path w="870585" h="144779">
                <a:moveTo>
                  <a:pt x="841247" y="57911"/>
                </a:moveTo>
                <a:lnTo>
                  <a:pt x="739902" y="57911"/>
                </a:lnTo>
                <a:lnTo>
                  <a:pt x="739902" y="86867"/>
                </a:lnTo>
                <a:lnTo>
                  <a:pt x="841247" y="86867"/>
                </a:lnTo>
                <a:lnTo>
                  <a:pt x="870204" y="72389"/>
                </a:lnTo>
                <a:lnTo>
                  <a:pt x="841247" y="5791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9367" y="2438400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9367" y="2895600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9367" y="3352800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9367" y="3810000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3367" y="2500883"/>
            <a:ext cx="304800" cy="368935"/>
          </a:xfrm>
          <a:custGeom>
            <a:avLst/>
            <a:gdLst/>
            <a:ahLst/>
            <a:cxnLst/>
            <a:rect l="l" t="t" r="r" b="b"/>
            <a:pathLst>
              <a:path w="304800" h="368935">
                <a:moveTo>
                  <a:pt x="0" y="368808"/>
                </a:moveTo>
                <a:lnTo>
                  <a:pt x="304800" y="368808"/>
                </a:lnTo>
                <a:lnTo>
                  <a:pt x="3048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72967" y="2500883"/>
            <a:ext cx="381000" cy="368935"/>
          </a:xfrm>
          <a:custGeom>
            <a:avLst/>
            <a:gdLst/>
            <a:ahLst/>
            <a:cxnLst/>
            <a:rect l="l" t="t" r="r" b="b"/>
            <a:pathLst>
              <a:path w="381000" h="368935">
                <a:moveTo>
                  <a:pt x="0" y="368808"/>
                </a:moveTo>
                <a:lnTo>
                  <a:pt x="381000" y="368808"/>
                </a:lnTo>
                <a:lnTo>
                  <a:pt x="3810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68167" y="2500883"/>
            <a:ext cx="3048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67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3967" y="2500883"/>
            <a:ext cx="3810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267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96567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96567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6567" y="3352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6567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2329" y="3124961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29636" y="2167254"/>
            <a:ext cx="1029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宋体"/>
                <a:cs typeface="宋体"/>
              </a:rPr>
              <a:t>（</a:t>
            </a:r>
            <a:r>
              <a:rPr sz="1800" spc="-5" dirty="0">
                <a:latin typeface="Tahoma"/>
                <a:cs typeface="Tahoma"/>
              </a:rPr>
              <a:t>v0,v1</a:t>
            </a:r>
            <a:r>
              <a:rPr sz="1800" spc="-5" dirty="0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77917" y="2181605"/>
            <a:ext cx="1029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宋体"/>
                <a:cs typeface="宋体"/>
              </a:rPr>
              <a:t>（</a:t>
            </a:r>
            <a:r>
              <a:rPr sz="1800" spc="-5" dirty="0">
                <a:latin typeface="Tahoma"/>
                <a:cs typeface="Tahoma"/>
              </a:rPr>
              <a:t>v0,v3</a:t>
            </a:r>
            <a:r>
              <a:rPr sz="1800" spc="-5" dirty="0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30261" y="2396489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4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1533" y="2120645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4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73845" y="2396489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4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46669" y="2890266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79" h="274319">
                <a:moveTo>
                  <a:pt x="271272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41030" y="2340101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79" h="276225">
                <a:moveTo>
                  <a:pt x="271272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1218" y="2926842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20" h="233680">
                <a:moveTo>
                  <a:pt x="0" y="0"/>
                </a:moveTo>
                <a:lnTo>
                  <a:pt x="236220" y="2331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51954" y="1896617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1954" y="1896617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349490" y="193344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91906" y="3039617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91906" y="3039617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89695" y="307670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48906" y="3039617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48906" y="3039617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346442" y="307670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385809" y="1892045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2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4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2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85809" y="1892045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454643" y="193344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11261" y="2501645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2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4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2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11261" y="2501645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879842" y="254304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34967" y="2500883"/>
            <a:ext cx="381000" cy="368935"/>
          </a:xfrm>
          <a:custGeom>
            <a:avLst/>
            <a:gdLst/>
            <a:ahLst/>
            <a:cxnLst/>
            <a:rect l="l" t="t" r="r" b="b"/>
            <a:pathLst>
              <a:path w="381000" h="368935">
                <a:moveTo>
                  <a:pt x="0" y="368808"/>
                </a:moveTo>
                <a:lnTo>
                  <a:pt x="381000" y="368808"/>
                </a:lnTo>
                <a:lnTo>
                  <a:pt x="3810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02329" y="219684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02329" y="219684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92140" y="2196845"/>
            <a:ext cx="144780" cy="304800"/>
          </a:xfrm>
          <a:custGeom>
            <a:avLst/>
            <a:gdLst/>
            <a:ahLst/>
            <a:cxnLst/>
            <a:rect l="l" t="t" r="r" b="b"/>
            <a:pathLst>
              <a:path w="144779" h="304800">
                <a:moveTo>
                  <a:pt x="57911" y="160020"/>
                </a:moveTo>
                <a:lnTo>
                  <a:pt x="0" y="160020"/>
                </a:lnTo>
                <a:lnTo>
                  <a:pt x="72389" y="304800"/>
                </a:lnTo>
                <a:lnTo>
                  <a:pt x="137540" y="174498"/>
                </a:lnTo>
                <a:lnTo>
                  <a:pt x="57911" y="174498"/>
                </a:lnTo>
                <a:lnTo>
                  <a:pt x="57911" y="160020"/>
                </a:lnTo>
                <a:close/>
              </a:path>
              <a:path w="144779" h="304800">
                <a:moveTo>
                  <a:pt x="86867" y="0"/>
                </a:moveTo>
                <a:lnTo>
                  <a:pt x="57911" y="0"/>
                </a:lnTo>
                <a:lnTo>
                  <a:pt x="57911" y="174498"/>
                </a:lnTo>
                <a:lnTo>
                  <a:pt x="86867" y="174498"/>
                </a:lnTo>
                <a:lnTo>
                  <a:pt x="86867" y="0"/>
                </a:lnTo>
                <a:close/>
              </a:path>
              <a:path w="144779" h="304800">
                <a:moveTo>
                  <a:pt x="144779" y="160020"/>
                </a:moveTo>
                <a:lnTo>
                  <a:pt x="86867" y="160020"/>
                </a:lnTo>
                <a:lnTo>
                  <a:pt x="86867" y="174498"/>
                </a:lnTo>
                <a:lnTo>
                  <a:pt x="137540" y="174498"/>
                </a:lnTo>
                <a:lnTo>
                  <a:pt x="144779" y="16002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4920996" y="2496311"/>
          <a:ext cx="169037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2563367" y="3429000"/>
            <a:ext cx="304800" cy="370840"/>
          </a:xfrm>
          <a:custGeom>
            <a:avLst/>
            <a:gdLst/>
            <a:ahLst/>
            <a:cxnLst/>
            <a:rect l="l" t="t" r="r" b="b"/>
            <a:pathLst>
              <a:path w="304800" h="370839">
                <a:moveTo>
                  <a:pt x="0" y="370331"/>
                </a:moveTo>
                <a:lnTo>
                  <a:pt x="304800" y="370331"/>
                </a:lnTo>
                <a:lnTo>
                  <a:pt x="3048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72967" y="3429000"/>
            <a:ext cx="381000" cy="370840"/>
          </a:xfrm>
          <a:custGeom>
            <a:avLst/>
            <a:gdLst/>
            <a:ahLst/>
            <a:cxnLst/>
            <a:rect l="l" t="t" r="r" b="b"/>
            <a:pathLst>
              <a:path w="381000" h="370839">
                <a:moveTo>
                  <a:pt x="0" y="370331"/>
                </a:moveTo>
                <a:lnTo>
                  <a:pt x="381000" y="370331"/>
                </a:lnTo>
                <a:lnTo>
                  <a:pt x="3810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868167" y="3429000"/>
            <a:ext cx="3048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67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53967" y="3429000"/>
            <a:ext cx="3810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2675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34967" y="3429000"/>
            <a:ext cx="381000" cy="370840"/>
          </a:xfrm>
          <a:custGeom>
            <a:avLst/>
            <a:gdLst/>
            <a:ahLst/>
            <a:cxnLst/>
            <a:rect l="l" t="t" r="r" b="b"/>
            <a:pathLst>
              <a:path w="381000" h="370839">
                <a:moveTo>
                  <a:pt x="0" y="370331"/>
                </a:moveTo>
                <a:lnTo>
                  <a:pt x="381000" y="370331"/>
                </a:lnTo>
                <a:lnTo>
                  <a:pt x="3810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39367" y="4267200"/>
            <a:ext cx="457200" cy="457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v</a:t>
            </a:r>
            <a:r>
              <a:rPr sz="2400" spc="-7" baseline="-8680" dirty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7717" y="2546730"/>
            <a:ext cx="219710" cy="214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96567" y="4267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25567" y="3429000"/>
            <a:ext cx="304800" cy="370840"/>
          </a:xfrm>
          <a:custGeom>
            <a:avLst/>
            <a:gdLst/>
            <a:ahLst/>
            <a:cxnLst/>
            <a:rect l="l" t="t" r="r" b="b"/>
            <a:pathLst>
              <a:path w="304800" h="370839">
                <a:moveTo>
                  <a:pt x="0" y="370331"/>
                </a:moveTo>
                <a:lnTo>
                  <a:pt x="304800" y="370331"/>
                </a:lnTo>
                <a:lnTo>
                  <a:pt x="3048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35167" y="3429000"/>
            <a:ext cx="381000" cy="370840"/>
          </a:xfrm>
          <a:custGeom>
            <a:avLst/>
            <a:gdLst/>
            <a:ahLst/>
            <a:cxnLst/>
            <a:rect l="l" t="t" r="r" b="b"/>
            <a:pathLst>
              <a:path w="381000" h="370839">
                <a:moveTo>
                  <a:pt x="0" y="370331"/>
                </a:moveTo>
                <a:lnTo>
                  <a:pt x="381000" y="370331"/>
                </a:lnTo>
                <a:lnTo>
                  <a:pt x="3810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30367" y="3429000"/>
            <a:ext cx="304800" cy="370840"/>
          </a:xfrm>
          <a:custGeom>
            <a:avLst/>
            <a:gdLst/>
            <a:ahLst/>
            <a:cxnLst/>
            <a:rect l="l" t="t" r="r" b="b"/>
            <a:pathLst>
              <a:path w="304800" h="370839">
                <a:moveTo>
                  <a:pt x="0" y="370331"/>
                </a:moveTo>
                <a:lnTo>
                  <a:pt x="304800" y="370331"/>
                </a:lnTo>
                <a:lnTo>
                  <a:pt x="3048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16167" y="3429000"/>
            <a:ext cx="381000" cy="370840"/>
          </a:xfrm>
          <a:custGeom>
            <a:avLst/>
            <a:gdLst/>
            <a:ahLst/>
            <a:cxnLst/>
            <a:rect l="l" t="t" r="r" b="b"/>
            <a:pathLst>
              <a:path w="381000" h="370839">
                <a:moveTo>
                  <a:pt x="0" y="370331"/>
                </a:moveTo>
                <a:lnTo>
                  <a:pt x="381000" y="370331"/>
                </a:lnTo>
                <a:lnTo>
                  <a:pt x="3810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295646" y="3389833"/>
            <a:ext cx="901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330" algn="l"/>
              </a:tabLst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2	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297167" y="3429000"/>
            <a:ext cx="381000" cy="370840"/>
          </a:xfrm>
          <a:custGeom>
            <a:avLst/>
            <a:gdLst/>
            <a:ahLst/>
            <a:cxnLst/>
            <a:rect l="l" t="t" r="r" b="b"/>
            <a:pathLst>
              <a:path w="381000" h="370839">
                <a:moveTo>
                  <a:pt x="0" y="370331"/>
                </a:moveTo>
                <a:lnTo>
                  <a:pt x="380999" y="370331"/>
                </a:lnTo>
                <a:lnTo>
                  <a:pt x="380999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02329" y="31249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92140" y="3124961"/>
            <a:ext cx="144780" cy="304800"/>
          </a:xfrm>
          <a:custGeom>
            <a:avLst/>
            <a:gdLst/>
            <a:ahLst/>
            <a:cxnLst/>
            <a:rect l="l" t="t" r="r" b="b"/>
            <a:pathLst>
              <a:path w="144779" h="304800">
                <a:moveTo>
                  <a:pt x="57911" y="160020"/>
                </a:moveTo>
                <a:lnTo>
                  <a:pt x="0" y="160020"/>
                </a:lnTo>
                <a:lnTo>
                  <a:pt x="72389" y="304800"/>
                </a:lnTo>
                <a:lnTo>
                  <a:pt x="137540" y="174498"/>
                </a:lnTo>
                <a:lnTo>
                  <a:pt x="57911" y="174498"/>
                </a:lnTo>
                <a:lnTo>
                  <a:pt x="57911" y="160020"/>
                </a:lnTo>
                <a:close/>
              </a:path>
              <a:path w="144779" h="304800">
                <a:moveTo>
                  <a:pt x="86867" y="0"/>
                </a:moveTo>
                <a:lnTo>
                  <a:pt x="57911" y="0"/>
                </a:lnTo>
                <a:lnTo>
                  <a:pt x="57911" y="174498"/>
                </a:lnTo>
                <a:lnTo>
                  <a:pt x="86867" y="174498"/>
                </a:lnTo>
                <a:lnTo>
                  <a:pt x="86867" y="0"/>
                </a:lnTo>
                <a:close/>
              </a:path>
              <a:path w="144779" h="304800">
                <a:moveTo>
                  <a:pt x="144779" y="160020"/>
                </a:moveTo>
                <a:lnTo>
                  <a:pt x="86867" y="160020"/>
                </a:lnTo>
                <a:lnTo>
                  <a:pt x="86867" y="174498"/>
                </a:lnTo>
                <a:lnTo>
                  <a:pt x="137540" y="174498"/>
                </a:lnTo>
                <a:lnTo>
                  <a:pt x="144779" y="16002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63367" y="4354067"/>
            <a:ext cx="304800" cy="370840"/>
          </a:xfrm>
          <a:custGeom>
            <a:avLst/>
            <a:gdLst/>
            <a:ahLst/>
            <a:cxnLst/>
            <a:rect l="l" t="t" r="r" b="b"/>
            <a:pathLst>
              <a:path w="304800" h="370839">
                <a:moveTo>
                  <a:pt x="0" y="370331"/>
                </a:moveTo>
                <a:lnTo>
                  <a:pt x="304800" y="370331"/>
                </a:lnTo>
                <a:lnTo>
                  <a:pt x="3048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72967" y="4354067"/>
            <a:ext cx="381000" cy="370840"/>
          </a:xfrm>
          <a:custGeom>
            <a:avLst/>
            <a:gdLst/>
            <a:ahLst/>
            <a:cxnLst/>
            <a:rect l="l" t="t" r="r" b="b"/>
            <a:pathLst>
              <a:path w="381000" h="370839">
                <a:moveTo>
                  <a:pt x="0" y="370331"/>
                </a:moveTo>
                <a:lnTo>
                  <a:pt x="381000" y="370331"/>
                </a:lnTo>
                <a:lnTo>
                  <a:pt x="3810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868167" y="4354067"/>
            <a:ext cx="3048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68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53967" y="4354067"/>
            <a:ext cx="3810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2680"/>
              </a:lnSpc>
            </a:pP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934967" y="4354067"/>
            <a:ext cx="3810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2715"/>
              </a:lnSpc>
            </a:pPr>
            <a:r>
              <a:rPr sz="2400" dirty="0">
                <a:latin typeface="宋体"/>
                <a:cs typeface="宋体"/>
              </a:rPr>
              <a:t>∧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920996" y="4349496"/>
          <a:ext cx="1766570" cy="37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680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71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object 71"/>
          <p:cNvSpPr/>
          <p:nvPr/>
        </p:nvSpPr>
        <p:spPr>
          <a:xfrm>
            <a:off x="1725929" y="4424171"/>
            <a:ext cx="838200" cy="144780"/>
          </a:xfrm>
          <a:custGeom>
            <a:avLst/>
            <a:gdLst/>
            <a:ahLst/>
            <a:cxnLst/>
            <a:rect l="l" t="t" r="r" b="b"/>
            <a:pathLst>
              <a:path w="838200" h="144779">
                <a:moveTo>
                  <a:pt x="693420" y="0"/>
                </a:moveTo>
                <a:lnTo>
                  <a:pt x="693420" y="144779"/>
                </a:lnTo>
                <a:lnTo>
                  <a:pt x="809244" y="86867"/>
                </a:lnTo>
                <a:lnTo>
                  <a:pt x="707898" y="86867"/>
                </a:lnTo>
                <a:lnTo>
                  <a:pt x="707898" y="57911"/>
                </a:lnTo>
                <a:lnTo>
                  <a:pt x="809244" y="57911"/>
                </a:lnTo>
                <a:lnTo>
                  <a:pt x="693420" y="0"/>
                </a:lnTo>
                <a:close/>
              </a:path>
              <a:path w="838200" h="144779">
                <a:moveTo>
                  <a:pt x="693420" y="57911"/>
                </a:moveTo>
                <a:lnTo>
                  <a:pt x="0" y="57911"/>
                </a:lnTo>
                <a:lnTo>
                  <a:pt x="0" y="86867"/>
                </a:lnTo>
                <a:lnTo>
                  <a:pt x="693420" y="86867"/>
                </a:lnTo>
                <a:lnTo>
                  <a:pt x="693420" y="57911"/>
                </a:lnTo>
                <a:close/>
              </a:path>
              <a:path w="838200" h="144779">
                <a:moveTo>
                  <a:pt x="809244" y="57911"/>
                </a:moveTo>
                <a:lnTo>
                  <a:pt x="707898" y="57911"/>
                </a:lnTo>
                <a:lnTo>
                  <a:pt x="707898" y="86867"/>
                </a:lnTo>
                <a:lnTo>
                  <a:pt x="809244" y="86867"/>
                </a:lnTo>
                <a:lnTo>
                  <a:pt x="838200" y="72389"/>
                </a:lnTo>
                <a:lnTo>
                  <a:pt x="809244" y="5791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26129" y="411556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26129" y="4115561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15940" y="4115561"/>
            <a:ext cx="14477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25929" y="31249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59329" y="1981961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114300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59329" y="1981961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91940" y="1967483"/>
            <a:ext cx="144780" cy="548005"/>
          </a:xfrm>
          <a:custGeom>
            <a:avLst/>
            <a:gdLst/>
            <a:ahLst/>
            <a:cxnLst/>
            <a:rect l="l" t="t" r="r" b="b"/>
            <a:pathLst>
              <a:path w="144779" h="548005">
                <a:moveTo>
                  <a:pt x="57911" y="403097"/>
                </a:moveTo>
                <a:lnTo>
                  <a:pt x="0" y="403097"/>
                </a:lnTo>
                <a:lnTo>
                  <a:pt x="72389" y="547877"/>
                </a:lnTo>
                <a:lnTo>
                  <a:pt x="130301" y="432053"/>
                </a:lnTo>
                <a:lnTo>
                  <a:pt x="64388" y="432053"/>
                </a:lnTo>
                <a:lnTo>
                  <a:pt x="57911" y="425576"/>
                </a:lnTo>
                <a:lnTo>
                  <a:pt x="57911" y="403097"/>
                </a:lnTo>
                <a:close/>
              </a:path>
              <a:path w="144779" h="548005">
                <a:moveTo>
                  <a:pt x="80390" y="0"/>
                </a:moveTo>
                <a:lnTo>
                  <a:pt x="64388" y="0"/>
                </a:lnTo>
                <a:lnTo>
                  <a:pt x="57911" y="6476"/>
                </a:lnTo>
                <a:lnTo>
                  <a:pt x="57911" y="425576"/>
                </a:lnTo>
                <a:lnTo>
                  <a:pt x="64388" y="432053"/>
                </a:lnTo>
                <a:lnTo>
                  <a:pt x="80390" y="432053"/>
                </a:lnTo>
                <a:lnTo>
                  <a:pt x="86867" y="425576"/>
                </a:lnTo>
                <a:lnTo>
                  <a:pt x="86867" y="6476"/>
                </a:lnTo>
                <a:lnTo>
                  <a:pt x="80390" y="0"/>
                </a:lnTo>
                <a:close/>
              </a:path>
              <a:path w="144779" h="548005">
                <a:moveTo>
                  <a:pt x="144779" y="403097"/>
                </a:moveTo>
                <a:lnTo>
                  <a:pt x="86867" y="403097"/>
                </a:lnTo>
                <a:lnTo>
                  <a:pt x="86867" y="425576"/>
                </a:lnTo>
                <a:lnTo>
                  <a:pt x="80390" y="432053"/>
                </a:lnTo>
                <a:lnTo>
                  <a:pt x="130301" y="432053"/>
                </a:lnTo>
                <a:lnTo>
                  <a:pt x="144779" y="403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91940" y="2653283"/>
            <a:ext cx="144780" cy="776605"/>
          </a:xfrm>
          <a:custGeom>
            <a:avLst/>
            <a:gdLst/>
            <a:ahLst/>
            <a:cxnLst/>
            <a:rect l="l" t="t" r="r" b="b"/>
            <a:pathLst>
              <a:path w="144779" h="776604">
                <a:moveTo>
                  <a:pt x="57911" y="631697"/>
                </a:moveTo>
                <a:lnTo>
                  <a:pt x="0" y="631697"/>
                </a:lnTo>
                <a:lnTo>
                  <a:pt x="72389" y="776477"/>
                </a:lnTo>
                <a:lnTo>
                  <a:pt x="130301" y="660653"/>
                </a:lnTo>
                <a:lnTo>
                  <a:pt x="64388" y="660653"/>
                </a:lnTo>
                <a:lnTo>
                  <a:pt x="57911" y="654176"/>
                </a:lnTo>
                <a:lnTo>
                  <a:pt x="57911" y="631697"/>
                </a:lnTo>
                <a:close/>
              </a:path>
              <a:path w="144779" h="776604">
                <a:moveTo>
                  <a:pt x="80390" y="0"/>
                </a:moveTo>
                <a:lnTo>
                  <a:pt x="64388" y="0"/>
                </a:lnTo>
                <a:lnTo>
                  <a:pt x="57911" y="6476"/>
                </a:lnTo>
                <a:lnTo>
                  <a:pt x="57911" y="654176"/>
                </a:lnTo>
                <a:lnTo>
                  <a:pt x="64388" y="660653"/>
                </a:lnTo>
                <a:lnTo>
                  <a:pt x="80390" y="660653"/>
                </a:lnTo>
                <a:lnTo>
                  <a:pt x="86867" y="654176"/>
                </a:lnTo>
                <a:lnTo>
                  <a:pt x="86867" y="6476"/>
                </a:lnTo>
                <a:lnTo>
                  <a:pt x="80390" y="0"/>
                </a:lnTo>
                <a:close/>
              </a:path>
              <a:path w="144779" h="776604">
                <a:moveTo>
                  <a:pt x="144779" y="631697"/>
                </a:moveTo>
                <a:lnTo>
                  <a:pt x="86867" y="631697"/>
                </a:lnTo>
                <a:lnTo>
                  <a:pt x="86867" y="654176"/>
                </a:lnTo>
                <a:lnTo>
                  <a:pt x="80390" y="660653"/>
                </a:lnTo>
                <a:lnTo>
                  <a:pt x="130301" y="660653"/>
                </a:lnTo>
                <a:lnTo>
                  <a:pt x="144779" y="631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91940" y="3567684"/>
            <a:ext cx="144780" cy="776605"/>
          </a:xfrm>
          <a:custGeom>
            <a:avLst/>
            <a:gdLst/>
            <a:ahLst/>
            <a:cxnLst/>
            <a:rect l="l" t="t" r="r" b="b"/>
            <a:pathLst>
              <a:path w="144779" h="776604">
                <a:moveTo>
                  <a:pt x="57911" y="631697"/>
                </a:moveTo>
                <a:lnTo>
                  <a:pt x="0" y="631697"/>
                </a:lnTo>
                <a:lnTo>
                  <a:pt x="72389" y="776477"/>
                </a:lnTo>
                <a:lnTo>
                  <a:pt x="130301" y="660653"/>
                </a:lnTo>
                <a:lnTo>
                  <a:pt x="64388" y="660653"/>
                </a:lnTo>
                <a:lnTo>
                  <a:pt x="57911" y="654176"/>
                </a:lnTo>
                <a:lnTo>
                  <a:pt x="57911" y="631697"/>
                </a:lnTo>
                <a:close/>
              </a:path>
              <a:path w="144779" h="776604">
                <a:moveTo>
                  <a:pt x="80390" y="0"/>
                </a:moveTo>
                <a:lnTo>
                  <a:pt x="64388" y="0"/>
                </a:lnTo>
                <a:lnTo>
                  <a:pt x="57911" y="6476"/>
                </a:lnTo>
                <a:lnTo>
                  <a:pt x="57911" y="654176"/>
                </a:lnTo>
                <a:lnTo>
                  <a:pt x="64388" y="660653"/>
                </a:lnTo>
                <a:lnTo>
                  <a:pt x="80390" y="660653"/>
                </a:lnTo>
                <a:lnTo>
                  <a:pt x="86867" y="654176"/>
                </a:lnTo>
                <a:lnTo>
                  <a:pt x="86867" y="6476"/>
                </a:lnTo>
                <a:lnTo>
                  <a:pt x="80390" y="0"/>
                </a:lnTo>
                <a:close/>
              </a:path>
              <a:path w="144779" h="776604">
                <a:moveTo>
                  <a:pt x="144779" y="631697"/>
                </a:moveTo>
                <a:lnTo>
                  <a:pt x="86867" y="631697"/>
                </a:lnTo>
                <a:lnTo>
                  <a:pt x="86867" y="654176"/>
                </a:lnTo>
                <a:lnTo>
                  <a:pt x="80390" y="660653"/>
                </a:lnTo>
                <a:lnTo>
                  <a:pt x="130301" y="660653"/>
                </a:lnTo>
                <a:lnTo>
                  <a:pt x="144779" y="631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25929" y="4039361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96940" y="3810761"/>
            <a:ext cx="144779" cy="243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54140" y="2896361"/>
            <a:ext cx="144780" cy="700405"/>
          </a:xfrm>
          <a:custGeom>
            <a:avLst/>
            <a:gdLst/>
            <a:ahLst/>
            <a:cxnLst/>
            <a:rect l="l" t="t" r="r" b="b"/>
            <a:pathLst>
              <a:path w="144779" h="700404">
                <a:moveTo>
                  <a:pt x="80390" y="115823"/>
                </a:moveTo>
                <a:lnTo>
                  <a:pt x="64388" y="115823"/>
                </a:lnTo>
                <a:lnTo>
                  <a:pt x="57911" y="122301"/>
                </a:lnTo>
                <a:lnTo>
                  <a:pt x="57911" y="693801"/>
                </a:lnTo>
                <a:lnTo>
                  <a:pt x="64388" y="700278"/>
                </a:lnTo>
                <a:lnTo>
                  <a:pt x="80390" y="700278"/>
                </a:lnTo>
                <a:lnTo>
                  <a:pt x="86867" y="693801"/>
                </a:lnTo>
                <a:lnTo>
                  <a:pt x="86867" y="122301"/>
                </a:lnTo>
                <a:lnTo>
                  <a:pt x="80390" y="115823"/>
                </a:lnTo>
                <a:close/>
              </a:path>
              <a:path w="144779" h="700404">
                <a:moveTo>
                  <a:pt x="72389" y="0"/>
                </a:moveTo>
                <a:lnTo>
                  <a:pt x="0" y="144779"/>
                </a:lnTo>
                <a:lnTo>
                  <a:pt x="57911" y="144779"/>
                </a:lnTo>
                <a:lnTo>
                  <a:pt x="57911" y="122301"/>
                </a:lnTo>
                <a:lnTo>
                  <a:pt x="64388" y="115823"/>
                </a:lnTo>
                <a:lnTo>
                  <a:pt x="130301" y="115823"/>
                </a:lnTo>
                <a:lnTo>
                  <a:pt x="72389" y="0"/>
                </a:lnTo>
                <a:close/>
              </a:path>
              <a:path w="144779" h="700404">
                <a:moveTo>
                  <a:pt x="130301" y="115823"/>
                </a:moveTo>
                <a:lnTo>
                  <a:pt x="80390" y="115823"/>
                </a:lnTo>
                <a:lnTo>
                  <a:pt x="86867" y="122301"/>
                </a:lnTo>
                <a:lnTo>
                  <a:pt x="86867" y="144779"/>
                </a:lnTo>
                <a:lnTo>
                  <a:pt x="144779" y="144779"/>
                </a:lnTo>
                <a:lnTo>
                  <a:pt x="130301" y="115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68340" y="3658361"/>
            <a:ext cx="144780" cy="685800"/>
          </a:xfrm>
          <a:custGeom>
            <a:avLst/>
            <a:gdLst/>
            <a:ahLst/>
            <a:cxnLst/>
            <a:rect l="l" t="t" r="r" b="b"/>
            <a:pathLst>
              <a:path w="144779" h="685800">
                <a:moveTo>
                  <a:pt x="57911" y="541020"/>
                </a:moveTo>
                <a:lnTo>
                  <a:pt x="0" y="541020"/>
                </a:lnTo>
                <a:lnTo>
                  <a:pt x="72389" y="685800"/>
                </a:lnTo>
                <a:lnTo>
                  <a:pt x="137540" y="555498"/>
                </a:lnTo>
                <a:lnTo>
                  <a:pt x="57911" y="555498"/>
                </a:lnTo>
                <a:lnTo>
                  <a:pt x="57911" y="541020"/>
                </a:lnTo>
                <a:close/>
              </a:path>
              <a:path w="144779" h="685800">
                <a:moveTo>
                  <a:pt x="86867" y="0"/>
                </a:moveTo>
                <a:lnTo>
                  <a:pt x="57911" y="0"/>
                </a:lnTo>
                <a:lnTo>
                  <a:pt x="57911" y="555498"/>
                </a:lnTo>
                <a:lnTo>
                  <a:pt x="86867" y="555498"/>
                </a:lnTo>
                <a:lnTo>
                  <a:pt x="86867" y="0"/>
                </a:lnTo>
                <a:close/>
              </a:path>
              <a:path w="144779" h="685800">
                <a:moveTo>
                  <a:pt x="144779" y="541020"/>
                </a:moveTo>
                <a:lnTo>
                  <a:pt x="86867" y="541020"/>
                </a:lnTo>
                <a:lnTo>
                  <a:pt x="86867" y="555498"/>
                </a:lnTo>
                <a:lnTo>
                  <a:pt x="137540" y="555498"/>
                </a:lnTo>
                <a:lnTo>
                  <a:pt x="144779" y="54102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52</a:t>
            </a:fld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3016" y="498475"/>
            <a:ext cx="262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000000"/>
                </a:solidFill>
                <a:latin typeface="Arial"/>
                <a:cs typeface="Arial"/>
              </a:rPr>
              <a:t>6.5</a:t>
            </a:r>
            <a:r>
              <a:rPr sz="3600" u="none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图的遍历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53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68" y="1890522"/>
            <a:ext cx="798703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"/>
              <a:tabLst>
                <a:tab pos="482600" algn="l"/>
              </a:tabLst>
            </a:pPr>
            <a:r>
              <a:rPr sz="2800" b="1" spc="5" dirty="0">
                <a:latin typeface="微软雅黑"/>
                <a:cs typeface="微软雅黑"/>
              </a:rPr>
              <a:t>从图的某个顶点出发，访问图</a:t>
            </a:r>
            <a:r>
              <a:rPr sz="2800" b="1" spc="15" dirty="0">
                <a:latin typeface="微软雅黑"/>
                <a:cs typeface="微软雅黑"/>
              </a:rPr>
              <a:t>中</a:t>
            </a:r>
            <a:r>
              <a:rPr sz="2800" b="1" spc="5" dirty="0">
                <a:latin typeface="微软雅黑"/>
                <a:cs typeface="微软雅黑"/>
              </a:rPr>
              <a:t>的所</a:t>
            </a:r>
            <a:r>
              <a:rPr sz="2800" b="1" spc="15" dirty="0">
                <a:latin typeface="微软雅黑"/>
                <a:cs typeface="微软雅黑"/>
              </a:rPr>
              <a:t>有</a:t>
            </a:r>
            <a:r>
              <a:rPr sz="2800" b="1" spc="5" dirty="0">
                <a:latin typeface="微软雅黑"/>
                <a:cs typeface="微软雅黑"/>
              </a:rPr>
              <a:t>顶</a:t>
            </a:r>
            <a:r>
              <a:rPr sz="2800" b="1" spc="15" dirty="0">
                <a:latin typeface="微软雅黑"/>
                <a:cs typeface="微软雅黑"/>
              </a:rPr>
              <a:t>点</a:t>
            </a:r>
            <a:r>
              <a:rPr sz="2800" b="1" spc="5" dirty="0">
                <a:latin typeface="微软雅黑"/>
                <a:cs typeface="微软雅黑"/>
              </a:rPr>
              <a:t>，且 使每个顶点仅被访问一次。这</a:t>
            </a:r>
            <a:r>
              <a:rPr sz="2800" b="1" spc="15" dirty="0">
                <a:latin typeface="微软雅黑"/>
                <a:cs typeface="微软雅黑"/>
              </a:rPr>
              <a:t>一</a:t>
            </a:r>
            <a:r>
              <a:rPr sz="2800" b="1" spc="5" dirty="0">
                <a:latin typeface="微软雅黑"/>
                <a:cs typeface="微软雅黑"/>
              </a:rPr>
              <a:t>过程</a:t>
            </a:r>
            <a:r>
              <a:rPr sz="2800" b="1" spc="15" dirty="0">
                <a:latin typeface="微软雅黑"/>
                <a:cs typeface="微软雅黑"/>
              </a:rPr>
              <a:t>叫</a:t>
            </a:r>
            <a:r>
              <a:rPr sz="2800" b="1" spc="5" dirty="0">
                <a:latin typeface="微软雅黑"/>
                <a:cs typeface="微软雅黑"/>
              </a:rPr>
              <a:t>做</a:t>
            </a:r>
            <a:r>
              <a:rPr sz="2800" b="1" spc="15" dirty="0">
                <a:latin typeface="微软雅黑"/>
                <a:cs typeface="微软雅黑"/>
              </a:rPr>
              <a:t>图</a:t>
            </a:r>
            <a:r>
              <a:rPr sz="2800" b="1" spc="5" dirty="0">
                <a:latin typeface="微软雅黑"/>
                <a:cs typeface="微软雅黑"/>
              </a:rPr>
              <a:t>的遍 </a:t>
            </a:r>
            <a:r>
              <a:rPr sz="2800" b="1" dirty="0">
                <a:latin typeface="微软雅黑"/>
                <a:cs typeface="微软雅黑"/>
              </a:rPr>
              <a:t>历。</a:t>
            </a:r>
            <a:endParaRPr sz="2800">
              <a:latin typeface="微软雅黑"/>
              <a:cs typeface="微软雅黑"/>
            </a:endParaRPr>
          </a:p>
          <a:p>
            <a:pPr marL="481965" marR="5080" indent="-469900" algn="just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Font typeface="Wingdings"/>
              <a:buChar char=""/>
              <a:tabLst>
                <a:tab pos="482600" algn="l"/>
              </a:tabLst>
            </a:pPr>
            <a:r>
              <a:rPr sz="2800" b="1" spc="5" dirty="0">
                <a:latin typeface="微软雅黑"/>
                <a:cs typeface="微软雅黑"/>
              </a:rPr>
              <a:t>图的遍历操作是求解图的连通</a:t>
            </a:r>
            <a:r>
              <a:rPr sz="2800" b="1" spc="15" dirty="0">
                <a:latin typeface="微软雅黑"/>
                <a:cs typeface="微软雅黑"/>
              </a:rPr>
              <a:t>性</a:t>
            </a:r>
            <a:r>
              <a:rPr sz="2800" b="1" spc="5" dirty="0">
                <a:latin typeface="微软雅黑"/>
                <a:cs typeface="微软雅黑"/>
              </a:rPr>
              <a:t>问题</a:t>
            </a:r>
            <a:r>
              <a:rPr sz="2800" b="1" spc="15" dirty="0">
                <a:latin typeface="微软雅黑"/>
                <a:cs typeface="微软雅黑"/>
              </a:rPr>
              <a:t>、</a:t>
            </a:r>
            <a:r>
              <a:rPr sz="2800" b="1" spc="5" dirty="0">
                <a:latin typeface="微软雅黑"/>
                <a:cs typeface="微软雅黑"/>
              </a:rPr>
              <a:t>拓</a:t>
            </a:r>
            <a:r>
              <a:rPr sz="2800" b="1" spc="15" dirty="0">
                <a:latin typeface="微软雅黑"/>
                <a:cs typeface="微软雅黑"/>
              </a:rPr>
              <a:t>扑</a:t>
            </a:r>
            <a:r>
              <a:rPr sz="2800" b="1" spc="5" dirty="0">
                <a:latin typeface="微软雅黑"/>
                <a:cs typeface="微软雅黑"/>
              </a:rPr>
              <a:t>排序 等问题的基础。</a:t>
            </a:r>
            <a:endParaRPr sz="2800">
              <a:latin typeface="微软雅黑"/>
              <a:cs typeface="微软雅黑"/>
            </a:endParaRPr>
          </a:p>
          <a:p>
            <a:pPr marL="481965" indent="-469900" algn="just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Font typeface="Wingdings"/>
              <a:buChar char=""/>
              <a:tabLst>
                <a:tab pos="482600" algn="l"/>
              </a:tabLst>
            </a:pPr>
            <a:r>
              <a:rPr sz="2800" b="1" dirty="0">
                <a:latin typeface="微软雅黑"/>
                <a:cs typeface="微软雅黑"/>
              </a:rPr>
              <a:t>遍历方</a:t>
            </a:r>
            <a:r>
              <a:rPr sz="2800" b="1" spc="5" dirty="0">
                <a:latin typeface="微软雅黑"/>
                <a:cs typeface="微软雅黑"/>
              </a:rPr>
              <a:t>法</a:t>
            </a:r>
            <a:r>
              <a:rPr sz="2800" b="1" spc="610" dirty="0">
                <a:latin typeface="微软雅黑"/>
                <a:cs typeface="微软雅黑"/>
              </a:rPr>
              <a:t>:</a:t>
            </a:r>
            <a:r>
              <a:rPr sz="2800" b="1" dirty="0">
                <a:latin typeface="微软雅黑"/>
                <a:cs typeface="微软雅黑"/>
              </a:rPr>
              <a:t>深度优先遍历和广度优</a:t>
            </a:r>
            <a:r>
              <a:rPr sz="2800" b="1" spc="10" dirty="0">
                <a:latin typeface="微软雅黑"/>
                <a:cs typeface="微软雅黑"/>
              </a:rPr>
              <a:t>先</a:t>
            </a:r>
            <a:r>
              <a:rPr sz="2800" b="1" dirty="0">
                <a:latin typeface="微软雅黑"/>
                <a:cs typeface="微软雅黑"/>
              </a:rPr>
              <a:t>遍历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016" y="1469263"/>
            <a:ext cx="8138159" cy="313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234" marR="5205095" indent="-471170">
              <a:lnSpc>
                <a:spcPct val="121300"/>
              </a:lnSpc>
              <a:spcBef>
                <a:spcPts val="95"/>
              </a:spcBef>
            </a:pPr>
            <a:r>
              <a:rPr sz="2400" b="1" spc="10" dirty="0">
                <a:latin typeface="微软雅黑"/>
                <a:cs typeface="微软雅黑"/>
              </a:rPr>
              <a:t>从图中某顶点</a:t>
            </a:r>
            <a:r>
              <a:rPr sz="2400" b="1" spc="-180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出发：  </a:t>
            </a:r>
            <a:r>
              <a:rPr sz="2400" b="1" spc="90" dirty="0">
                <a:latin typeface="微软雅黑"/>
                <a:cs typeface="微软雅黑"/>
              </a:rPr>
              <a:t>(1)</a:t>
            </a:r>
            <a:r>
              <a:rPr sz="2400" b="1" spc="5" dirty="0">
                <a:latin typeface="微软雅黑"/>
                <a:cs typeface="微软雅黑"/>
              </a:rPr>
              <a:t>访问顶点</a:t>
            </a:r>
            <a:r>
              <a:rPr sz="2400" b="1" spc="-90" dirty="0">
                <a:latin typeface="微软雅黑"/>
                <a:cs typeface="微软雅黑"/>
              </a:rPr>
              <a:t>v；</a:t>
            </a:r>
            <a:endParaRPr sz="2400">
              <a:latin typeface="微软雅黑"/>
              <a:cs typeface="微软雅黑"/>
            </a:endParaRPr>
          </a:p>
          <a:p>
            <a:pPr marL="483234">
              <a:lnSpc>
                <a:spcPct val="100000"/>
              </a:lnSpc>
              <a:spcBef>
                <a:spcPts val="625"/>
              </a:spcBef>
            </a:pPr>
            <a:r>
              <a:rPr sz="2400" b="1" spc="90" dirty="0">
                <a:latin typeface="微软雅黑"/>
                <a:cs typeface="微软雅黑"/>
              </a:rPr>
              <a:t>(2)</a:t>
            </a:r>
            <a:r>
              <a:rPr sz="2400" b="1" spc="10" dirty="0">
                <a:latin typeface="微软雅黑"/>
                <a:cs typeface="微软雅黑"/>
              </a:rPr>
              <a:t>依次从</a:t>
            </a:r>
            <a:r>
              <a:rPr sz="2400" b="1" spc="-180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的未被访问的邻接点出发，对图进行深度</a:t>
            </a:r>
            <a:endParaRPr sz="2400">
              <a:latin typeface="微软雅黑"/>
              <a:cs typeface="微软雅黑"/>
            </a:endParaRPr>
          </a:p>
          <a:p>
            <a:pPr marL="483234" marR="5080" indent="437515">
              <a:lnSpc>
                <a:spcPct val="121200"/>
              </a:lnSpc>
              <a:spcBef>
                <a:spcPts val="15"/>
              </a:spcBef>
            </a:pPr>
            <a:r>
              <a:rPr sz="2400" b="1" spc="10" dirty="0">
                <a:latin typeface="微软雅黑"/>
                <a:cs typeface="微软雅黑"/>
              </a:rPr>
              <a:t>优先遍历；直至图中</a:t>
            </a:r>
            <a:r>
              <a:rPr sz="2400" b="1" spc="15" dirty="0">
                <a:latin typeface="微软雅黑"/>
                <a:cs typeface="微软雅黑"/>
              </a:rPr>
              <a:t>和</a:t>
            </a:r>
            <a:r>
              <a:rPr sz="2400" b="1" spc="-180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有路径相通的顶点都被访问；  </a:t>
            </a:r>
            <a:r>
              <a:rPr sz="2400" b="1" spc="90" dirty="0">
                <a:latin typeface="微软雅黑"/>
                <a:cs typeface="微软雅黑"/>
              </a:rPr>
              <a:t>(3)</a:t>
            </a:r>
            <a:r>
              <a:rPr sz="2400" b="1" spc="5" dirty="0">
                <a:latin typeface="微软雅黑"/>
                <a:cs typeface="微软雅黑"/>
              </a:rPr>
              <a:t>若此时图中尚有顶点未被访问，则从一个未被访问</a:t>
            </a:r>
            <a:endParaRPr sz="2400">
              <a:latin typeface="微软雅黑"/>
              <a:cs typeface="微软雅黑"/>
            </a:endParaRPr>
          </a:p>
          <a:p>
            <a:pPr marL="920750" marR="469265">
              <a:lnSpc>
                <a:spcPct val="121700"/>
              </a:lnSpc>
            </a:pPr>
            <a:r>
              <a:rPr sz="2400" b="1" spc="10" dirty="0">
                <a:latin typeface="微软雅黑"/>
                <a:cs typeface="微软雅黑"/>
              </a:rPr>
              <a:t>的顶点出发，重新进行深度优先遍历，直到图中所 有顶点均被访问过为止。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54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3016" y="522808"/>
            <a:ext cx="4919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latin typeface="Microsoft JhengHei"/>
                <a:cs typeface="Microsoft JhengHei"/>
              </a:rPr>
              <a:t>深</a:t>
            </a:r>
            <a:r>
              <a:rPr u="none" spc="20" dirty="0">
                <a:latin typeface="Microsoft JhengHei"/>
                <a:cs typeface="Microsoft JhengHei"/>
              </a:rPr>
              <a:t>度</a:t>
            </a:r>
            <a:r>
              <a:rPr u="none" spc="5" dirty="0">
                <a:latin typeface="Microsoft JhengHei"/>
                <a:cs typeface="Microsoft JhengHei"/>
              </a:rPr>
              <a:t>优先</a:t>
            </a:r>
            <a:r>
              <a:rPr u="none" spc="15" dirty="0">
                <a:latin typeface="Microsoft JhengHei"/>
                <a:cs typeface="Microsoft JhengHei"/>
              </a:rPr>
              <a:t>遍</a:t>
            </a:r>
            <a:r>
              <a:rPr u="none" spc="5" dirty="0">
                <a:latin typeface="Microsoft JhengHei"/>
                <a:cs typeface="Microsoft JhengHei"/>
              </a:rPr>
              <a:t>历图</a:t>
            </a:r>
            <a:r>
              <a:rPr u="none" spc="15" dirty="0">
                <a:latin typeface="Microsoft JhengHei"/>
                <a:cs typeface="Microsoft JhengHei"/>
              </a:rPr>
              <a:t>的</a:t>
            </a:r>
            <a:r>
              <a:rPr u="none" spc="5" dirty="0">
                <a:latin typeface="Microsoft JhengHei"/>
                <a:cs typeface="Microsoft JhengHei"/>
              </a:rPr>
              <a:t>基本</a:t>
            </a:r>
            <a:r>
              <a:rPr u="none" spc="15" dirty="0">
                <a:latin typeface="Microsoft JhengHei"/>
                <a:cs typeface="Microsoft JhengHei"/>
              </a:rPr>
              <a:t>思</a:t>
            </a:r>
            <a:r>
              <a:rPr u="none" spc="5" dirty="0">
                <a:latin typeface="Microsoft JhengHei"/>
                <a:cs typeface="Microsoft JhengHei"/>
              </a:rPr>
              <a:t>想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4454" y="4725161"/>
            <a:ext cx="8153400" cy="1225550"/>
          </a:xfrm>
          <a:prstGeom prst="rect">
            <a:avLst/>
          </a:prstGeom>
          <a:solidFill>
            <a:srgbClr val="FFFFFF"/>
          </a:solidFill>
          <a:ln w="25907">
            <a:solidFill>
              <a:srgbClr val="A2B1C1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90805" marR="205740">
              <a:lnSpc>
                <a:spcPct val="100000"/>
              </a:lnSpc>
              <a:spcBef>
                <a:spcPts val="455"/>
              </a:spcBef>
            </a:pPr>
            <a:r>
              <a:rPr sz="2800" b="1" spc="5" dirty="0">
                <a:latin typeface="微软雅黑"/>
                <a:cs typeface="微软雅黑"/>
              </a:rPr>
              <a:t>深度优先遍历过程是递归的，</a:t>
            </a:r>
            <a:r>
              <a:rPr sz="2800" b="1" spc="15" dirty="0">
                <a:latin typeface="微软雅黑"/>
                <a:cs typeface="微软雅黑"/>
              </a:rPr>
              <a:t>在</a:t>
            </a:r>
            <a:r>
              <a:rPr sz="2800" b="1" spc="5" dirty="0">
                <a:latin typeface="微软雅黑"/>
                <a:cs typeface="微软雅黑"/>
              </a:rPr>
              <a:t>遍历</a:t>
            </a:r>
            <a:r>
              <a:rPr sz="2800" b="1" spc="15" dirty="0">
                <a:latin typeface="微软雅黑"/>
                <a:cs typeface="微软雅黑"/>
              </a:rPr>
              <a:t>过</a:t>
            </a:r>
            <a:r>
              <a:rPr sz="2800" b="1" spc="5" dirty="0">
                <a:latin typeface="微软雅黑"/>
                <a:cs typeface="微软雅黑"/>
              </a:rPr>
              <a:t>程</a:t>
            </a:r>
            <a:r>
              <a:rPr sz="2800" b="1" spc="15" dirty="0">
                <a:latin typeface="微软雅黑"/>
                <a:cs typeface="微软雅黑"/>
              </a:rPr>
              <a:t>中</a:t>
            </a:r>
            <a:r>
              <a:rPr sz="2800" b="1" spc="5" dirty="0">
                <a:latin typeface="微软雅黑"/>
                <a:cs typeface="微软雅黑"/>
              </a:rPr>
              <a:t>，若某 个顶点的所有邻接顶点均被访</a:t>
            </a:r>
            <a:r>
              <a:rPr sz="2800" b="1" spc="15" dirty="0">
                <a:latin typeface="微软雅黑"/>
                <a:cs typeface="微软雅黑"/>
              </a:rPr>
              <a:t>问</a:t>
            </a:r>
            <a:r>
              <a:rPr sz="2800" b="1" spc="5" dirty="0">
                <a:latin typeface="微软雅黑"/>
                <a:cs typeface="微软雅黑"/>
              </a:rPr>
              <a:t>过，</a:t>
            </a:r>
            <a:r>
              <a:rPr sz="2800" b="1" spc="15" dirty="0">
                <a:latin typeface="微软雅黑"/>
                <a:cs typeface="微软雅黑"/>
              </a:rPr>
              <a:t>则</a:t>
            </a:r>
            <a:r>
              <a:rPr sz="2800" b="1" spc="5" dirty="0">
                <a:latin typeface="微软雅黑"/>
                <a:cs typeface="微软雅黑"/>
              </a:rPr>
              <a:t>需</a:t>
            </a:r>
            <a:r>
              <a:rPr sz="2800" b="1" spc="15" dirty="0">
                <a:latin typeface="微软雅黑"/>
                <a:cs typeface="微软雅黑"/>
              </a:rPr>
              <a:t>要</a:t>
            </a:r>
            <a:r>
              <a:rPr sz="2800" b="1" spc="5" dirty="0">
                <a:latin typeface="微软雅黑"/>
                <a:cs typeface="微软雅黑"/>
              </a:rPr>
              <a:t>回溯。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  <a:tabLst>
                <a:tab pos="8004175" algn="l"/>
              </a:tabLst>
            </a:pPr>
            <a:r>
              <a:rPr sz="3600" spc="-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6.5.1</a:t>
            </a:r>
            <a:r>
              <a:rPr sz="36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深度优先搜</a:t>
            </a:r>
            <a:r>
              <a:rPr sz="3600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索</a:t>
            </a:r>
            <a:r>
              <a:rPr sz="3600" spc="-65" dirty="0">
                <a:solidFill>
                  <a:srgbClr val="000000"/>
                </a:solidFill>
                <a:latin typeface="Microsoft JhengHei"/>
                <a:cs typeface="Microsoft JhengHei"/>
              </a:rPr>
              <a:t>(DFS)	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5851" y="1351279"/>
            <a:ext cx="3662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从顶点</a:t>
            </a:r>
            <a:r>
              <a:rPr sz="2400" b="1" dirty="0">
                <a:latin typeface="Times New Roman"/>
                <a:cs typeface="Times New Roman"/>
              </a:rPr>
              <a:t>v1</a:t>
            </a:r>
            <a:r>
              <a:rPr sz="2400" b="1" spc="10" dirty="0">
                <a:latin typeface="微软雅黑"/>
                <a:cs typeface="微软雅黑"/>
              </a:rPr>
              <a:t>出发进行</a:t>
            </a: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spc="-15" dirty="0">
                <a:latin typeface="Times New Roman"/>
                <a:cs typeface="Times New Roman"/>
              </a:rPr>
              <a:t>F</a:t>
            </a:r>
            <a:r>
              <a:rPr sz="2400" b="1" spc="-10" dirty="0">
                <a:latin typeface="Times New Roman"/>
                <a:cs typeface="Times New Roman"/>
              </a:rPr>
              <a:t>S</a:t>
            </a:r>
            <a:r>
              <a:rPr sz="2400" b="1" spc="10" dirty="0">
                <a:latin typeface="微软雅黑"/>
                <a:cs typeface="微软雅黑"/>
              </a:rPr>
              <a:t>遍历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5375" y="2260473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040" y="2258313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748" y="3447669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7729" y="140893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8051" y="327977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20" y="3363290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9611" y="437007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8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9073" y="327977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7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291" y="1400555"/>
            <a:ext cx="8253983" cy="4398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29348" y="233878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55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4822" y="310146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3441" y="416852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1222" y="5388965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24422" y="493242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8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53730" y="3090113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24877" y="4005198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25130" y="4919852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7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608" y="1476908"/>
            <a:ext cx="5915025" cy="18434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b="1" spc="-5" dirty="0">
                <a:latin typeface="Times New Roman"/>
                <a:cs typeface="Times New Roman"/>
              </a:rPr>
              <a:t>Bool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visited[Mvnum];</a:t>
            </a:r>
            <a:endParaRPr sz="2800">
              <a:latin typeface="Times New Roman"/>
              <a:cs typeface="Times New Roman"/>
            </a:endParaRPr>
          </a:p>
          <a:p>
            <a:pPr marL="12700" marR="1273810">
              <a:lnSpc>
                <a:spcPct val="110000"/>
              </a:lnSpc>
            </a:pPr>
            <a:r>
              <a:rPr sz="2800" b="1" spc="-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访问标志数组，其初值为</a:t>
            </a:r>
            <a:r>
              <a:rPr sz="2400" b="1" spc="15" dirty="0">
                <a:latin typeface="微软雅黑"/>
                <a:cs typeface="微软雅黑"/>
              </a:rPr>
              <a:t>“</a:t>
            </a:r>
            <a:r>
              <a:rPr sz="2400" b="1" dirty="0">
                <a:latin typeface="Times New Roman"/>
                <a:cs typeface="Times New Roman"/>
              </a:rPr>
              <a:t>fa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spc="-5" dirty="0">
                <a:latin typeface="Times New Roman"/>
                <a:cs typeface="Times New Roman"/>
              </a:rPr>
              <a:t>se”  </a:t>
            </a:r>
            <a:r>
              <a:rPr sz="2800" b="1" dirty="0">
                <a:latin typeface="Times New Roman"/>
                <a:cs typeface="Times New Roman"/>
              </a:rPr>
              <a:t>void </a:t>
            </a:r>
            <a:r>
              <a:rPr sz="2800" b="1" spc="-5" dirty="0">
                <a:latin typeface="Times New Roman"/>
                <a:cs typeface="Times New Roman"/>
              </a:rPr>
              <a:t>DFS(Graph </a:t>
            </a:r>
            <a:r>
              <a:rPr sz="2800" b="1" dirty="0">
                <a:latin typeface="Times New Roman"/>
                <a:cs typeface="Times New Roman"/>
              </a:rPr>
              <a:t>G, </a:t>
            </a:r>
            <a:r>
              <a:rPr sz="2800" b="1" spc="-5" dirty="0">
                <a:latin typeface="Times New Roman"/>
                <a:cs typeface="Times New Roman"/>
              </a:rPr>
              <a:t>int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400" b="1" dirty="0">
                <a:latin typeface="Times New Roman"/>
                <a:cs typeface="Times New Roman"/>
              </a:rPr>
              <a:t>{//</a:t>
            </a:r>
            <a:r>
              <a:rPr sz="2400" b="1" spc="5" dirty="0">
                <a:latin typeface="微软雅黑"/>
                <a:cs typeface="微软雅黑"/>
              </a:rPr>
              <a:t>从第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5" dirty="0">
                <a:latin typeface="微软雅黑"/>
                <a:cs typeface="微软雅黑"/>
              </a:rPr>
              <a:t>个顶点出发递归地深度优先遍历</a:t>
            </a:r>
            <a:r>
              <a:rPr sz="2400" b="1" spc="10" dirty="0">
                <a:latin typeface="微软雅黑"/>
                <a:cs typeface="微软雅黑"/>
              </a:rPr>
              <a:t>图</a:t>
            </a:r>
            <a:r>
              <a:rPr sz="2400" b="1" spc="-5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608" y="3288016"/>
            <a:ext cx="8512175" cy="19030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434"/>
              </a:spcBef>
            </a:pPr>
            <a:r>
              <a:rPr sz="2800" b="1" spc="-20" dirty="0">
                <a:latin typeface="Times New Roman"/>
                <a:cs typeface="Times New Roman"/>
              </a:rPr>
              <a:t>cout&lt;&lt;v,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visited[v]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true;</a:t>
            </a:r>
            <a:r>
              <a:rPr sz="2400" b="1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访问第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个顶点</a:t>
            </a:r>
            <a:endParaRPr sz="2400">
              <a:latin typeface="微软雅黑"/>
              <a:cs typeface="微软雅黑"/>
            </a:endParaRPr>
          </a:p>
          <a:p>
            <a:pPr marL="546100" marR="5080" indent="-268605">
              <a:lnSpc>
                <a:spcPts val="3700"/>
              </a:lnSpc>
              <a:spcBef>
                <a:spcPts val="175"/>
              </a:spcBef>
            </a:pPr>
            <a:r>
              <a:rPr sz="2800" b="1" dirty="0">
                <a:latin typeface="Times New Roman"/>
                <a:cs typeface="Times New Roman"/>
              </a:rPr>
              <a:t>for(</a:t>
            </a:r>
            <a:r>
              <a:rPr sz="2400" b="1" dirty="0">
                <a:latin typeface="Times New Roman"/>
                <a:cs typeface="Times New Roman"/>
              </a:rPr>
              <a:t>w</a:t>
            </a:r>
            <a:r>
              <a:rPr sz="2400" b="1" spc="10" dirty="0">
                <a:latin typeface="微软雅黑"/>
                <a:cs typeface="微软雅黑"/>
              </a:rPr>
              <a:t>为</a:t>
            </a:r>
            <a:r>
              <a:rPr sz="2400" b="1" spc="10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的第一个邻接顶点</a:t>
            </a:r>
            <a:r>
              <a:rPr sz="2400" b="1" dirty="0">
                <a:latin typeface="Times New Roman"/>
                <a:cs typeface="Times New Roman"/>
              </a:rPr>
              <a:t>;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w</a:t>
            </a:r>
            <a:r>
              <a:rPr sz="2400" b="1" spc="10" dirty="0">
                <a:solidFill>
                  <a:srgbClr val="CC3300"/>
                </a:solidFill>
                <a:latin typeface="微软雅黑"/>
                <a:cs typeface="微软雅黑"/>
              </a:rPr>
              <a:t>存</a:t>
            </a:r>
            <a:r>
              <a:rPr sz="2400" b="1" dirty="0">
                <a:solidFill>
                  <a:srgbClr val="CC3300"/>
                </a:solidFill>
                <a:latin typeface="微软雅黑"/>
                <a:cs typeface="微软雅黑"/>
              </a:rPr>
              <a:t>在</a:t>
            </a:r>
            <a:r>
              <a:rPr sz="2400" b="1" spc="-130" dirty="0">
                <a:solidFill>
                  <a:srgbClr val="CC33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;</a:t>
            </a:r>
            <a:r>
              <a:rPr sz="24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2400" b="1" spc="10" dirty="0">
                <a:solidFill>
                  <a:srgbClr val="0000CC"/>
                </a:solidFill>
                <a:latin typeface="微软雅黑"/>
                <a:cs typeface="微软雅黑"/>
              </a:rPr>
              <a:t>取</a:t>
            </a:r>
            <a:r>
              <a:rPr sz="2400" b="1" spc="10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2400" b="1" spc="10" dirty="0">
                <a:solidFill>
                  <a:srgbClr val="0000CC"/>
                </a:solidFill>
                <a:latin typeface="微软雅黑"/>
                <a:cs typeface="微软雅黑"/>
              </a:rPr>
              <a:t>的下一个邻接顶</a:t>
            </a:r>
            <a:r>
              <a:rPr sz="2400" b="1" spc="-5" dirty="0">
                <a:solidFill>
                  <a:srgbClr val="0000CC"/>
                </a:solidFill>
                <a:latin typeface="微软雅黑"/>
                <a:cs typeface="微软雅黑"/>
              </a:rPr>
              <a:t>点</a:t>
            </a:r>
            <a:r>
              <a:rPr sz="2800" b="1" spc="-5" dirty="0">
                <a:latin typeface="Times New Roman"/>
                <a:cs typeface="Times New Roman"/>
              </a:rPr>
              <a:t>)  if (!visited[w]) DFS(G,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w);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b="1" spc="-5" dirty="0">
                <a:latin typeface="Times New Roman"/>
                <a:cs typeface="Times New Roman"/>
              </a:rPr>
              <a:t>}//DFS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2561" y="1448561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38100">
            <a:solidFill>
              <a:srgbClr val="FF6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961" y="1520189"/>
            <a:ext cx="3175" cy="690880"/>
          </a:xfrm>
          <a:custGeom>
            <a:avLst/>
            <a:gdLst/>
            <a:ahLst/>
            <a:cxnLst/>
            <a:rect l="l" t="t" r="r" b="b"/>
            <a:pathLst>
              <a:path w="3175" h="690880">
                <a:moveTo>
                  <a:pt x="0" y="0"/>
                </a:moveTo>
                <a:lnTo>
                  <a:pt x="3048" y="6903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6961" y="1524761"/>
            <a:ext cx="0" cy="716280"/>
          </a:xfrm>
          <a:custGeom>
            <a:avLst/>
            <a:gdLst/>
            <a:ahLst/>
            <a:cxnLst/>
            <a:rect l="l" t="t" r="r" b="b"/>
            <a:pathLst>
              <a:path h="716280">
                <a:moveTo>
                  <a:pt x="0" y="0"/>
                </a:moveTo>
                <a:lnTo>
                  <a:pt x="0" y="71628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5361" y="1072133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79" h="452755">
                <a:moveTo>
                  <a:pt x="243840" y="0"/>
                </a:moveTo>
                <a:lnTo>
                  <a:pt x="194711" y="4598"/>
                </a:lnTo>
                <a:lnTo>
                  <a:pt x="148947" y="17787"/>
                </a:lnTo>
                <a:lnTo>
                  <a:pt x="107528" y="38656"/>
                </a:lnTo>
                <a:lnTo>
                  <a:pt x="71437" y="66293"/>
                </a:lnTo>
                <a:lnTo>
                  <a:pt x="41656" y="99789"/>
                </a:lnTo>
                <a:lnTo>
                  <a:pt x="19169" y="138231"/>
                </a:lnTo>
                <a:lnTo>
                  <a:pt x="4955" y="180710"/>
                </a:lnTo>
                <a:lnTo>
                  <a:pt x="0" y="226313"/>
                </a:lnTo>
                <a:lnTo>
                  <a:pt x="4955" y="271917"/>
                </a:lnTo>
                <a:lnTo>
                  <a:pt x="19169" y="314396"/>
                </a:lnTo>
                <a:lnTo>
                  <a:pt x="41656" y="352838"/>
                </a:lnTo>
                <a:lnTo>
                  <a:pt x="71437" y="386333"/>
                </a:lnTo>
                <a:lnTo>
                  <a:pt x="107528" y="413971"/>
                </a:lnTo>
                <a:lnTo>
                  <a:pt x="148947" y="434840"/>
                </a:lnTo>
                <a:lnTo>
                  <a:pt x="194711" y="448029"/>
                </a:lnTo>
                <a:lnTo>
                  <a:pt x="243840" y="452627"/>
                </a:lnTo>
                <a:lnTo>
                  <a:pt x="292968" y="448029"/>
                </a:lnTo>
                <a:lnTo>
                  <a:pt x="338732" y="434840"/>
                </a:lnTo>
                <a:lnTo>
                  <a:pt x="380151" y="413971"/>
                </a:lnTo>
                <a:lnTo>
                  <a:pt x="416242" y="386333"/>
                </a:lnTo>
                <a:lnTo>
                  <a:pt x="446023" y="352838"/>
                </a:lnTo>
                <a:lnTo>
                  <a:pt x="468510" y="314396"/>
                </a:lnTo>
                <a:lnTo>
                  <a:pt x="482724" y="271917"/>
                </a:lnTo>
                <a:lnTo>
                  <a:pt x="487680" y="226313"/>
                </a:lnTo>
                <a:lnTo>
                  <a:pt x="482724" y="180710"/>
                </a:lnTo>
                <a:lnTo>
                  <a:pt x="468510" y="138231"/>
                </a:lnTo>
                <a:lnTo>
                  <a:pt x="446023" y="99789"/>
                </a:lnTo>
                <a:lnTo>
                  <a:pt x="416242" y="66293"/>
                </a:lnTo>
                <a:lnTo>
                  <a:pt x="380151" y="38656"/>
                </a:lnTo>
                <a:lnTo>
                  <a:pt x="338732" y="17787"/>
                </a:lnTo>
                <a:lnTo>
                  <a:pt x="292968" y="4598"/>
                </a:lnTo>
                <a:lnTo>
                  <a:pt x="24384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5361" y="1072133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79" h="452755">
                <a:moveTo>
                  <a:pt x="0" y="226313"/>
                </a:moveTo>
                <a:lnTo>
                  <a:pt x="4955" y="180710"/>
                </a:lnTo>
                <a:lnTo>
                  <a:pt x="19169" y="138231"/>
                </a:lnTo>
                <a:lnTo>
                  <a:pt x="41656" y="99789"/>
                </a:lnTo>
                <a:lnTo>
                  <a:pt x="71437" y="66293"/>
                </a:lnTo>
                <a:lnTo>
                  <a:pt x="107528" y="38656"/>
                </a:lnTo>
                <a:lnTo>
                  <a:pt x="148947" y="17787"/>
                </a:lnTo>
                <a:lnTo>
                  <a:pt x="194711" y="4598"/>
                </a:lnTo>
                <a:lnTo>
                  <a:pt x="243840" y="0"/>
                </a:lnTo>
                <a:lnTo>
                  <a:pt x="292968" y="4598"/>
                </a:lnTo>
                <a:lnTo>
                  <a:pt x="338732" y="17787"/>
                </a:lnTo>
                <a:lnTo>
                  <a:pt x="380151" y="38656"/>
                </a:lnTo>
                <a:lnTo>
                  <a:pt x="416242" y="66293"/>
                </a:lnTo>
                <a:lnTo>
                  <a:pt x="446023" y="99789"/>
                </a:lnTo>
                <a:lnTo>
                  <a:pt x="468510" y="138231"/>
                </a:lnTo>
                <a:lnTo>
                  <a:pt x="482724" y="180710"/>
                </a:lnTo>
                <a:lnTo>
                  <a:pt x="487680" y="226313"/>
                </a:lnTo>
                <a:lnTo>
                  <a:pt x="482724" y="271917"/>
                </a:lnTo>
                <a:lnTo>
                  <a:pt x="468510" y="314396"/>
                </a:lnTo>
                <a:lnTo>
                  <a:pt x="446023" y="352838"/>
                </a:lnTo>
                <a:lnTo>
                  <a:pt x="416242" y="386333"/>
                </a:lnTo>
                <a:lnTo>
                  <a:pt x="380151" y="413971"/>
                </a:lnTo>
                <a:lnTo>
                  <a:pt x="338732" y="434840"/>
                </a:lnTo>
                <a:lnTo>
                  <a:pt x="292968" y="448029"/>
                </a:lnTo>
                <a:lnTo>
                  <a:pt x="243840" y="452627"/>
                </a:lnTo>
                <a:lnTo>
                  <a:pt x="194711" y="448029"/>
                </a:lnTo>
                <a:lnTo>
                  <a:pt x="148947" y="434840"/>
                </a:lnTo>
                <a:lnTo>
                  <a:pt x="107528" y="413971"/>
                </a:lnTo>
                <a:lnTo>
                  <a:pt x="71437" y="386333"/>
                </a:lnTo>
                <a:lnTo>
                  <a:pt x="41656" y="352838"/>
                </a:lnTo>
                <a:lnTo>
                  <a:pt x="19169" y="314396"/>
                </a:lnTo>
                <a:lnTo>
                  <a:pt x="4955" y="271917"/>
                </a:lnTo>
                <a:lnTo>
                  <a:pt x="0" y="22631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5361" y="2210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5361" y="2210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29247" y="2297430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V3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34833" y="2210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34833" y="2210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38973" y="2297430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V2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68361" y="1067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4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8361" y="1067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4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72247" y="1154049"/>
            <a:ext cx="285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65" dirty="0">
                <a:latin typeface="Microsoft JhengHei"/>
                <a:cs typeface="Microsoft JhengHei"/>
              </a:rPr>
              <a:t>V1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2561" y="12961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25433" y="1515617"/>
            <a:ext cx="3175" cy="690880"/>
          </a:xfrm>
          <a:custGeom>
            <a:avLst/>
            <a:gdLst/>
            <a:ahLst/>
            <a:cxnLst/>
            <a:rect l="l" t="t" r="r" b="b"/>
            <a:pathLst>
              <a:path w="3175" h="690880">
                <a:moveTo>
                  <a:pt x="0" y="0"/>
                </a:moveTo>
                <a:lnTo>
                  <a:pt x="3048" y="6903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96833" y="1067561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79" h="452755">
                <a:moveTo>
                  <a:pt x="243840" y="0"/>
                </a:moveTo>
                <a:lnTo>
                  <a:pt x="194711" y="4598"/>
                </a:lnTo>
                <a:lnTo>
                  <a:pt x="148947" y="17787"/>
                </a:lnTo>
                <a:lnTo>
                  <a:pt x="107528" y="38656"/>
                </a:lnTo>
                <a:lnTo>
                  <a:pt x="71437" y="66293"/>
                </a:lnTo>
                <a:lnTo>
                  <a:pt x="41656" y="99789"/>
                </a:lnTo>
                <a:lnTo>
                  <a:pt x="19169" y="138231"/>
                </a:lnTo>
                <a:lnTo>
                  <a:pt x="4955" y="180710"/>
                </a:lnTo>
                <a:lnTo>
                  <a:pt x="0" y="226313"/>
                </a:lnTo>
                <a:lnTo>
                  <a:pt x="4955" y="271917"/>
                </a:lnTo>
                <a:lnTo>
                  <a:pt x="19169" y="314396"/>
                </a:lnTo>
                <a:lnTo>
                  <a:pt x="41656" y="352838"/>
                </a:lnTo>
                <a:lnTo>
                  <a:pt x="71437" y="386333"/>
                </a:lnTo>
                <a:lnTo>
                  <a:pt x="107528" y="413971"/>
                </a:lnTo>
                <a:lnTo>
                  <a:pt x="148947" y="434840"/>
                </a:lnTo>
                <a:lnTo>
                  <a:pt x="194711" y="448029"/>
                </a:lnTo>
                <a:lnTo>
                  <a:pt x="243840" y="452627"/>
                </a:lnTo>
                <a:lnTo>
                  <a:pt x="292968" y="448029"/>
                </a:lnTo>
                <a:lnTo>
                  <a:pt x="338732" y="434840"/>
                </a:lnTo>
                <a:lnTo>
                  <a:pt x="380151" y="413971"/>
                </a:lnTo>
                <a:lnTo>
                  <a:pt x="416242" y="386333"/>
                </a:lnTo>
                <a:lnTo>
                  <a:pt x="446023" y="352838"/>
                </a:lnTo>
                <a:lnTo>
                  <a:pt x="468510" y="314396"/>
                </a:lnTo>
                <a:lnTo>
                  <a:pt x="482724" y="271917"/>
                </a:lnTo>
                <a:lnTo>
                  <a:pt x="487680" y="226313"/>
                </a:lnTo>
                <a:lnTo>
                  <a:pt x="482724" y="180710"/>
                </a:lnTo>
                <a:lnTo>
                  <a:pt x="468510" y="138231"/>
                </a:lnTo>
                <a:lnTo>
                  <a:pt x="446023" y="99789"/>
                </a:lnTo>
                <a:lnTo>
                  <a:pt x="416242" y="66293"/>
                </a:lnTo>
                <a:lnTo>
                  <a:pt x="380151" y="38656"/>
                </a:lnTo>
                <a:lnTo>
                  <a:pt x="338732" y="17787"/>
                </a:lnTo>
                <a:lnTo>
                  <a:pt x="292968" y="4598"/>
                </a:lnTo>
                <a:lnTo>
                  <a:pt x="24384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96833" y="1067561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79" h="452755">
                <a:moveTo>
                  <a:pt x="0" y="226313"/>
                </a:moveTo>
                <a:lnTo>
                  <a:pt x="4955" y="180710"/>
                </a:lnTo>
                <a:lnTo>
                  <a:pt x="19169" y="138231"/>
                </a:lnTo>
                <a:lnTo>
                  <a:pt x="41656" y="99789"/>
                </a:lnTo>
                <a:lnTo>
                  <a:pt x="71437" y="66293"/>
                </a:lnTo>
                <a:lnTo>
                  <a:pt x="107528" y="38656"/>
                </a:lnTo>
                <a:lnTo>
                  <a:pt x="148947" y="17787"/>
                </a:lnTo>
                <a:lnTo>
                  <a:pt x="194711" y="4598"/>
                </a:lnTo>
                <a:lnTo>
                  <a:pt x="243840" y="0"/>
                </a:lnTo>
                <a:lnTo>
                  <a:pt x="292968" y="4598"/>
                </a:lnTo>
                <a:lnTo>
                  <a:pt x="338732" y="17787"/>
                </a:lnTo>
                <a:lnTo>
                  <a:pt x="380151" y="38656"/>
                </a:lnTo>
                <a:lnTo>
                  <a:pt x="416242" y="66293"/>
                </a:lnTo>
                <a:lnTo>
                  <a:pt x="446023" y="99789"/>
                </a:lnTo>
                <a:lnTo>
                  <a:pt x="468510" y="138231"/>
                </a:lnTo>
                <a:lnTo>
                  <a:pt x="482724" y="180710"/>
                </a:lnTo>
                <a:lnTo>
                  <a:pt x="487680" y="226313"/>
                </a:lnTo>
                <a:lnTo>
                  <a:pt x="482724" y="271917"/>
                </a:lnTo>
                <a:lnTo>
                  <a:pt x="468510" y="314396"/>
                </a:lnTo>
                <a:lnTo>
                  <a:pt x="446023" y="352838"/>
                </a:lnTo>
                <a:lnTo>
                  <a:pt x="416242" y="386333"/>
                </a:lnTo>
                <a:lnTo>
                  <a:pt x="380151" y="413971"/>
                </a:lnTo>
                <a:lnTo>
                  <a:pt x="338732" y="434840"/>
                </a:lnTo>
                <a:lnTo>
                  <a:pt x="292968" y="448029"/>
                </a:lnTo>
                <a:lnTo>
                  <a:pt x="243840" y="452627"/>
                </a:lnTo>
                <a:lnTo>
                  <a:pt x="194711" y="448029"/>
                </a:lnTo>
                <a:lnTo>
                  <a:pt x="148947" y="434840"/>
                </a:lnTo>
                <a:lnTo>
                  <a:pt x="107528" y="413971"/>
                </a:lnTo>
                <a:lnTo>
                  <a:pt x="71437" y="386333"/>
                </a:lnTo>
                <a:lnTo>
                  <a:pt x="41656" y="352838"/>
                </a:lnTo>
                <a:lnTo>
                  <a:pt x="19169" y="314396"/>
                </a:lnTo>
                <a:lnTo>
                  <a:pt x="4955" y="271917"/>
                </a:lnTo>
                <a:lnTo>
                  <a:pt x="0" y="22631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27723" y="1140713"/>
            <a:ext cx="2157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84045" algn="l"/>
              </a:tabLst>
            </a:pPr>
            <a:r>
              <a:rPr sz="2000" b="1" spc="-290" dirty="0">
                <a:latin typeface="Microsoft JhengHei"/>
                <a:cs typeface="Microsoft JhengHei"/>
              </a:rPr>
              <a:t>V</a:t>
            </a:r>
            <a:r>
              <a:rPr sz="2000" b="1" spc="-265" dirty="0">
                <a:latin typeface="Microsoft JhengHei"/>
                <a:cs typeface="Microsoft JhengHei"/>
              </a:rPr>
              <a:t>0</a:t>
            </a:r>
            <a:r>
              <a:rPr sz="2000" b="1" dirty="0">
                <a:latin typeface="Microsoft JhengHei"/>
                <a:cs typeface="Microsoft JhengHei"/>
              </a:rPr>
              <a:t>	</a:t>
            </a:r>
            <a:r>
              <a:rPr sz="3000" b="1" spc="-397" baseline="1388" dirty="0">
                <a:latin typeface="Microsoft JhengHei"/>
                <a:cs typeface="Microsoft JhengHei"/>
              </a:rPr>
              <a:t>V4</a:t>
            </a:r>
            <a:endParaRPr sz="3000" baseline="1388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96833" y="220598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96833" y="220598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00973" y="2292476"/>
            <a:ext cx="285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65" dirty="0">
                <a:latin typeface="Microsoft JhengHei"/>
                <a:cs typeface="Microsoft JhengHei"/>
              </a:rPr>
              <a:t>V5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56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509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  <a:tabLst>
                <a:tab pos="1545590" algn="l"/>
                <a:tab pos="8004175" algn="l"/>
              </a:tabLst>
            </a:pPr>
            <a:r>
              <a:rPr sz="2800" spc="30" dirty="0">
                <a:solidFill>
                  <a:srgbClr val="000000"/>
                </a:solidFill>
              </a:rPr>
              <a:t> </a:t>
            </a:r>
            <a:r>
              <a:rPr sz="2800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sz="2800" spc="-5" dirty="0">
                <a:solidFill>
                  <a:srgbClr val="000000"/>
                </a:solidFill>
                <a:latin typeface="Arial"/>
                <a:cs typeface="Arial"/>
              </a:rPr>
              <a:t>6.3</a:t>
            </a: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800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深度优先搜</a:t>
            </a:r>
            <a:r>
              <a:rPr sz="2800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索</a:t>
            </a:r>
            <a:r>
              <a:rPr sz="2800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遍</a:t>
            </a:r>
            <a:r>
              <a:rPr sz="2800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历连</a:t>
            </a:r>
            <a:r>
              <a:rPr sz="2800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通</a:t>
            </a:r>
            <a:r>
              <a:rPr sz="2800" spc="-5" dirty="0">
                <a:solidFill>
                  <a:srgbClr val="000000"/>
                </a:solidFill>
                <a:latin typeface="Microsoft JhengHei"/>
                <a:cs typeface="Microsoft JhengHei"/>
              </a:rPr>
              <a:t>图</a:t>
            </a:r>
            <a:r>
              <a:rPr sz="2800" dirty="0">
                <a:solidFill>
                  <a:srgbClr val="000000"/>
                </a:solidFill>
                <a:latin typeface="Microsoft JhengHei"/>
                <a:cs typeface="Microsoft JhengHei"/>
              </a:rPr>
              <a:t>	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168" y="1446936"/>
            <a:ext cx="4639310" cy="420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marR="6985" indent="-266700">
              <a:lnSpc>
                <a:spcPct val="14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void DFSTraverse(Graph G) {  for(v=0;v&lt;G.vexnum;++v)</a:t>
            </a:r>
            <a:endParaRPr sz="2800">
              <a:latin typeface="Times New Roman"/>
              <a:cs typeface="Times New Roman"/>
            </a:endParaRPr>
          </a:p>
          <a:p>
            <a:pPr marL="278765" marR="331470" indent="354965">
              <a:lnSpc>
                <a:spcPts val="4710"/>
              </a:lnSpc>
              <a:spcBef>
                <a:spcPts val="375"/>
              </a:spcBef>
            </a:pPr>
            <a:r>
              <a:rPr sz="2800" b="1" dirty="0">
                <a:latin typeface="Times New Roman"/>
                <a:cs typeface="Times New Roman"/>
              </a:rPr>
              <a:t>visited[v] </a:t>
            </a: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dirty="0">
                <a:latin typeface="Times New Roman"/>
                <a:cs typeface="Times New Roman"/>
              </a:rPr>
              <a:t>false;  </a:t>
            </a:r>
            <a:r>
              <a:rPr sz="2800" b="1" spc="-5" dirty="0">
                <a:latin typeface="Times New Roman"/>
                <a:cs typeface="Times New Roman"/>
              </a:rPr>
              <a:t>for(v=0;v&lt;G.vexnum;++v)</a:t>
            </a:r>
            <a:endParaRPr sz="2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960"/>
              </a:spcBef>
            </a:pPr>
            <a:r>
              <a:rPr sz="2800" b="1" spc="-5" dirty="0">
                <a:latin typeface="Times New Roman"/>
                <a:cs typeface="Times New Roman"/>
              </a:rPr>
              <a:t>if </a:t>
            </a:r>
            <a:r>
              <a:rPr sz="2800" b="1" dirty="0">
                <a:latin typeface="Times New Roman"/>
                <a:cs typeface="Times New Roman"/>
              </a:rPr>
              <a:t>(!visited[v])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DFS(G,v);</a:t>
            </a:r>
            <a:endParaRPr sz="28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1345"/>
              </a:spcBef>
            </a:pPr>
            <a:r>
              <a:rPr sz="2800" b="1" spc="-5" dirty="0">
                <a:latin typeface="Times New Roman"/>
                <a:cs typeface="Times New Roman"/>
              </a:rPr>
              <a:t>//</a:t>
            </a:r>
            <a:r>
              <a:rPr sz="2800" b="1" spc="5" dirty="0">
                <a:latin typeface="微软雅黑"/>
                <a:cs typeface="微软雅黑"/>
              </a:rPr>
              <a:t>对尚未访问的顶点调</a:t>
            </a:r>
            <a:r>
              <a:rPr sz="2800" b="1" spc="10" dirty="0">
                <a:latin typeface="微软雅黑"/>
                <a:cs typeface="微软雅黑"/>
              </a:rPr>
              <a:t>用</a:t>
            </a:r>
            <a:r>
              <a:rPr sz="2800" b="1" spc="-5" dirty="0">
                <a:latin typeface="Times New Roman"/>
                <a:cs typeface="Times New Roman"/>
              </a:rPr>
              <a:t>DFS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b="1" spc="-5" dirty="0">
                <a:latin typeface="Times New Roman"/>
                <a:cs typeface="Times New Roman"/>
              </a:rPr>
              <a:t>}//DFSTraverse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2561" y="1448561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38100">
            <a:solidFill>
              <a:srgbClr val="FF6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961" y="1520189"/>
            <a:ext cx="3175" cy="690880"/>
          </a:xfrm>
          <a:custGeom>
            <a:avLst/>
            <a:gdLst/>
            <a:ahLst/>
            <a:cxnLst/>
            <a:rect l="l" t="t" r="r" b="b"/>
            <a:pathLst>
              <a:path w="3175" h="690880">
                <a:moveTo>
                  <a:pt x="0" y="0"/>
                </a:moveTo>
                <a:lnTo>
                  <a:pt x="3048" y="6903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6961" y="1524761"/>
            <a:ext cx="0" cy="716280"/>
          </a:xfrm>
          <a:custGeom>
            <a:avLst/>
            <a:gdLst/>
            <a:ahLst/>
            <a:cxnLst/>
            <a:rect l="l" t="t" r="r" b="b"/>
            <a:pathLst>
              <a:path h="716280">
                <a:moveTo>
                  <a:pt x="0" y="0"/>
                </a:moveTo>
                <a:lnTo>
                  <a:pt x="0" y="71628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5361" y="1072133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79" h="452755">
                <a:moveTo>
                  <a:pt x="243840" y="0"/>
                </a:moveTo>
                <a:lnTo>
                  <a:pt x="194711" y="4598"/>
                </a:lnTo>
                <a:lnTo>
                  <a:pt x="148947" y="17787"/>
                </a:lnTo>
                <a:lnTo>
                  <a:pt x="107528" y="38656"/>
                </a:lnTo>
                <a:lnTo>
                  <a:pt x="71437" y="66293"/>
                </a:lnTo>
                <a:lnTo>
                  <a:pt x="41656" y="99789"/>
                </a:lnTo>
                <a:lnTo>
                  <a:pt x="19169" y="138231"/>
                </a:lnTo>
                <a:lnTo>
                  <a:pt x="4955" y="180710"/>
                </a:lnTo>
                <a:lnTo>
                  <a:pt x="0" y="226313"/>
                </a:lnTo>
                <a:lnTo>
                  <a:pt x="4955" y="271917"/>
                </a:lnTo>
                <a:lnTo>
                  <a:pt x="19169" y="314396"/>
                </a:lnTo>
                <a:lnTo>
                  <a:pt x="41656" y="352838"/>
                </a:lnTo>
                <a:lnTo>
                  <a:pt x="71437" y="386333"/>
                </a:lnTo>
                <a:lnTo>
                  <a:pt x="107528" y="413971"/>
                </a:lnTo>
                <a:lnTo>
                  <a:pt x="148947" y="434840"/>
                </a:lnTo>
                <a:lnTo>
                  <a:pt x="194711" y="448029"/>
                </a:lnTo>
                <a:lnTo>
                  <a:pt x="243840" y="452627"/>
                </a:lnTo>
                <a:lnTo>
                  <a:pt x="292968" y="448029"/>
                </a:lnTo>
                <a:lnTo>
                  <a:pt x="338732" y="434840"/>
                </a:lnTo>
                <a:lnTo>
                  <a:pt x="380151" y="413971"/>
                </a:lnTo>
                <a:lnTo>
                  <a:pt x="416242" y="386333"/>
                </a:lnTo>
                <a:lnTo>
                  <a:pt x="446023" y="352838"/>
                </a:lnTo>
                <a:lnTo>
                  <a:pt x="468510" y="314396"/>
                </a:lnTo>
                <a:lnTo>
                  <a:pt x="482724" y="271917"/>
                </a:lnTo>
                <a:lnTo>
                  <a:pt x="487680" y="226313"/>
                </a:lnTo>
                <a:lnTo>
                  <a:pt x="482724" y="180710"/>
                </a:lnTo>
                <a:lnTo>
                  <a:pt x="468510" y="138231"/>
                </a:lnTo>
                <a:lnTo>
                  <a:pt x="446023" y="99789"/>
                </a:lnTo>
                <a:lnTo>
                  <a:pt x="416242" y="66293"/>
                </a:lnTo>
                <a:lnTo>
                  <a:pt x="380151" y="38656"/>
                </a:lnTo>
                <a:lnTo>
                  <a:pt x="338732" y="17787"/>
                </a:lnTo>
                <a:lnTo>
                  <a:pt x="292968" y="4598"/>
                </a:lnTo>
                <a:lnTo>
                  <a:pt x="24384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5361" y="1072133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79" h="452755">
                <a:moveTo>
                  <a:pt x="0" y="226313"/>
                </a:moveTo>
                <a:lnTo>
                  <a:pt x="4955" y="180710"/>
                </a:lnTo>
                <a:lnTo>
                  <a:pt x="19169" y="138231"/>
                </a:lnTo>
                <a:lnTo>
                  <a:pt x="41656" y="99789"/>
                </a:lnTo>
                <a:lnTo>
                  <a:pt x="71437" y="66293"/>
                </a:lnTo>
                <a:lnTo>
                  <a:pt x="107528" y="38656"/>
                </a:lnTo>
                <a:lnTo>
                  <a:pt x="148947" y="17787"/>
                </a:lnTo>
                <a:lnTo>
                  <a:pt x="194711" y="4598"/>
                </a:lnTo>
                <a:lnTo>
                  <a:pt x="243840" y="0"/>
                </a:lnTo>
                <a:lnTo>
                  <a:pt x="292968" y="4598"/>
                </a:lnTo>
                <a:lnTo>
                  <a:pt x="338732" y="17787"/>
                </a:lnTo>
                <a:lnTo>
                  <a:pt x="380151" y="38656"/>
                </a:lnTo>
                <a:lnTo>
                  <a:pt x="416242" y="66293"/>
                </a:lnTo>
                <a:lnTo>
                  <a:pt x="446023" y="99789"/>
                </a:lnTo>
                <a:lnTo>
                  <a:pt x="468510" y="138231"/>
                </a:lnTo>
                <a:lnTo>
                  <a:pt x="482724" y="180710"/>
                </a:lnTo>
                <a:lnTo>
                  <a:pt x="487680" y="226313"/>
                </a:lnTo>
                <a:lnTo>
                  <a:pt x="482724" y="271917"/>
                </a:lnTo>
                <a:lnTo>
                  <a:pt x="468510" y="314396"/>
                </a:lnTo>
                <a:lnTo>
                  <a:pt x="446023" y="352838"/>
                </a:lnTo>
                <a:lnTo>
                  <a:pt x="416242" y="386333"/>
                </a:lnTo>
                <a:lnTo>
                  <a:pt x="380151" y="413971"/>
                </a:lnTo>
                <a:lnTo>
                  <a:pt x="338732" y="434840"/>
                </a:lnTo>
                <a:lnTo>
                  <a:pt x="292968" y="448029"/>
                </a:lnTo>
                <a:lnTo>
                  <a:pt x="243840" y="452627"/>
                </a:lnTo>
                <a:lnTo>
                  <a:pt x="194711" y="448029"/>
                </a:lnTo>
                <a:lnTo>
                  <a:pt x="148947" y="434840"/>
                </a:lnTo>
                <a:lnTo>
                  <a:pt x="107528" y="413971"/>
                </a:lnTo>
                <a:lnTo>
                  <a:pt x="71437" y="386333"/>
                </a:lnTo>
                <a:lnTo>
                  <a:pt x="41656" y="352838"/>
                </a:lnTo>
                <a:lnTo>
                  <a:pt x="19169" y="314396"/>
                </a:lnTo>
                <a:lnTo>
                  <a:pt x="4955" y="271917"/>
                </a:lnTo>
                <a:lnTo>
                  <a:pt x="0" y="22631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7723" y="1140713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V0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25361" y="2210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5361" y="2210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29247" y="2297430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V3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34833" y="2210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34833" y="2210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38973" y="2297430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70" dirty="0">
                <a:latin typeface="Microsoft JhengHei"/>
                <a:cs typeface="Microsoft JhengHei"/>
              </a:rPr>
              <a:t>V2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8361" y="1067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4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8361" y="1067561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4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72247" y="1154049"/>
            <a:ext cx="285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65" dirty="0">
                <a:latin typeface="Microsoft JhengHei"/>
                <a:cs typeface="Microsoft JhengHei"/>
              </a:rPr>
              <a:t>V1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82561" y="12961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25433" y="1515617"/>
            <a:ext cx="3175" cy="690880"/>
          </a:xfrm>
          <a:custGeom>
            <a:avLst/>
            <a:gdLst/>
            <a:ahLst/>
            <a:cxnLst/>
            <a:rect l="l" t="t" r="r" b="b"/>
            <a:pathLst>
              <a:path w="3175" h="690880">
                <a:moveTo>
                  <a:pt x="0" y="0"/>
                </a:moveTo>
                <a:lnTo>
                  <a:pt x="3048" y="6903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96833" y="1067561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79" h="452755">
                <a:moveTo>
                  <a:pt x="243840" y="0"/>
                </a:moveTo>
                <a:lnTo>
                  <a:pt x="194711" y="4598"/>
                </a:lnTo>
                <a:lnTo>
                  <a:pt x="148947" y="17787"/>
                </a:lnTo>
                <a:lnTo>
                  <a:pt x="107528" y="38656"/>
                </a:lnTo>
                <a:lnTo>
                  <a:pt x="71437" y="66293"/>
                </a:lnTo>
                <a:lnTo>
                  <a:pt x="41656" y="99789"/>
                </a:lnTo>
                <a:lnTo>
                  <a:pt x="19169" y="138231"/>
                </a:lnTo>
                <a:lnTo>
                  <a:pt x="4955" y="180710"/>
                </a:lnTo>
                <a:lnTo>
                  <a:pt x="0" y="226313"/>
                </a:lnTo>
                <a:lnTo>
                  <a:pt x="4955" y="271917"/>
                </a:lnTo>
                <a:lnTo>
                  <a:pt x="19169" y="314396"/>
                </a:lnTo>
                <a:lnTo>
                  <a:pt x="41656" y="352838"/>
                </a:lnTo>
                <a:lnTo>
                  <a:pt x="71437" y="386333"/>
                </a:lnTo>
                <a:lnTo>
                  <a:pt x="107528" y="413971"/>
                </a:lnTo>
                <a:lnTo>
                  <a:pt x="148947" y="434840"/>
                </a:lnTo>
                <a:lnTo>
                  <a:pt x="194711" y="448029"/>
                </a:lnTo>
                <a:lnTo>
                  <a:pt x="243840" y="452627"/>
                </a:lnTo>
                <a:lnTo>
                  <a:pt x="292968" y="448029"/>
                </a:lnTo>
                <a:lnTo>
                  <a:pt x="338732" y="434840"/>
                </a:lnTo>
                <a:lnTo>
                  <a:pt x="380151" y="413971"/>
                </a:lnTo>
                <a:lnTo>
                  <a:pt x="416242" y="386333"/>
                </a:lnTo>
                <a:lnTo>
                  <a:pt x="446023" y="352838"/>
                </a:lnTo>
                <a:lnTo>
                  <a:pt x="468510" y="314396"/>
                </a:lnTo>
                <a:lnTo>
                  <a:pt x="482724" y="271917"/>
                </a:lnTo>
                <a:lnTo>
                  <a:pt x="487680" y="226313"/>
                </a:lnTo>
                <a:lnTo>
                  <a:pt x="482724" y="180710"/>
                </a:lnTo>
                <a:lnTo>
                  <a:pt x="468510" y="138231"/>
                </a:lnTo>
                <a:lnTo>
                  <a:pt x="446023" y="99789"/>
                </a:lnTo>
                <a:lnTo>
                  <a:pt x="416242" y="66293"/>
                </a:lnTo>
                <a:lnTo>
                  <a:pt x="380151" y="38656"/>
                </a:lnTo>
                <a:lnTo>
                  <a:pt x="338732" y="17787"/>
                </a:lnTo>
                <a:lnTo>
                  <a:pt x="292968" y="4598"/>
                </a:lnTo>
                <a:lnTo>
                  <a:pt x="24384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6833" y="1067561"/>
            <a:ext cx="487680" cy="452755"/>
          </a:xfrm>
          <a:custGeom>
            <a:avLst/>
            <a:gdLst/>
            <a:ahLst/>
            <a:cxnLst/>
            <a:rect l="l" t="t" r="r" b="b"/>
            <a:pathLst>
              <a:path w="487679" h="452755">
                <a:moveTo>
                  <a:pt x="0" y="226313"/>
                </a:moveTo>
                <a:lnTo>
                  <a:pt x="4955" y="180710"/>
                </a:lnTo>
                <a:lnTo>
                  <a:pt x="19169" y="138231"/>
                </a:lnTo>
                <a:lnTo>
                  <a:pt x="41656" y="99789"/>
                </a:lnTo>
                <a:lnTo>
                  <a:pt x="71437" y="66293"/>
                </a:lnTo>
                <a:lnTo>
                  <a:pt x="107528" y="38656"/>
                </a:lnTo>
                <a:lnTo>
                  <a:pt x="148947" y="17787"/>
                </a:lnTo>
                <a:lnTo>
                  <a:pt x="194711" y="4598"/>
                </a:lnTo>
                <a:lnTo>
                  <a:pt x="243840" y="0"/>
                </a:lnTo>
                <a:lnTo>
                  <a:pt x="292968" y="4598"/>
                </a:lnTo>
                <a:lnTo>
                  <a:pt x="338732" y="17787"/>
                </a:lnTo>
                <a:lnTo>
                  <a:pt x="380151" y="38656"/>
                </a:lnTo>
                <a:lnTo>
                  <a:pt x="416242" y="66293"/>
                </a:lnTo>
                <a:lnTo>
                  <a:pt x="446023" y="99789"/>
                </a:lnTo>
                <a:lnTo>
                  <a:pt x="468510" y="138231"/>
                </a:lnTo>
                <a:lnTo>
                  <a:pt x="482724" y="180710"/>
                </a:lnTo>
                <a:lnTo>
                  <a:pt x="487680" y="226313"/>
                </a:lnTo>
                <a:lnTo>
                  <a:pt x="482724" y="271917"/>
                </a:lnTo>
                <a:lnTo>
                  <a:pt x="468510" y="314396"/>
                </a:lnTo>
                <a:lnTo>
                  <a:pt x="446023" y="352838"/>
                </a:lnTo>
                <a:lnTo>
                  <a:pt x="416242" y="386333"/>
                </a:lnTo>
                <a:lnTo>
                  <a:pt x="380151" y="413971"/>
                </a:lnTo>
                <a:lnTo>
                  <a:pt x="338732" y="434840"/>
                </a:lnTo>
                <a:lnTo>
                  <a:pt x="292968" y="448029"/>
                </a:lnTo>
                <a:lnTo>
                  <a:pt x="243840" y="452627"/>
                </a:lnTo>
                <a:lnTo>
                  <a:pt x="194711" y="448029"/>
                </a:lnTo>
                <a:lnTo>
                  <a:pt x="148947" y="434840"/>
                </a:lnTo>
                <a:lnTo>
                  <a:pt x="107528" y="413971"/>
                </a:lnTo>
                <a:lnTo>
                  <a:pt x="71437" y="386333"/>
                </a:lnTo>
                <a:lnTo>
                  <a:pt x="41656" y="352838"/>
                </a:lnTo>
                <a:lnTo>
                  <a:pt x="19169" y="314396"/>
                </a:lnTo>
                <a:lnTo>
                  <a:pt x="4955" y="271917"/>
                </a:lnTo>
                <a:lnTo>
                  <a:pt x="0" y="22631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99450" y="1135761"/>
            <a:ext cx="285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65" dirty="0">
                <a:latin typeface="Microsoft JhengHei"/>
                <a:cs typeface="Microsoft JhengHei"/>
              </a:rPr>
              <a:t>V4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96833" y="220598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245364" y="0"/>
                </a:moveTo>
                <a:lnTo>
                  <a:pt x="195915" y="4967"/>
                </a:lnTo>
                <a:lnTo>
                  <a:pt x="149858" y="19216"/>
                </a:lnTo>
                <a:lnTo>
                  <a:pt x="108179" y="41764"/>
                </a:lnTo>
                <a:lnTo>
                  <a:pt x="71866" y="71627"/>
                </a:lnTo>
                <a:lnTo>
                  <a:pt x="41904" y="107825"/>
                </a:lnTo>
                <a:lnTo>
                  <a:pt x="19282" y="149375"/>
                </a:lnTo>
                <a:lnTo>
                  <a:pt x="4984" y="195295"/>
                </a:lnTo>
                <a:lnTo>
                  <a:pt x="0" y="244601"/>
                </a:lnTo>
                <a:lnTo>
                  <a:pt x="4984" y="293908"/>
                </a:lnTo>
                <a:lnTo>
                  <a:pt x="19282" y="339828"/>
                </a:lnTo>
                <a:lnTo>
                  <a:pt x="41904" y="381378"/>
                </a:lnTo>
                <a:lnTo>
                  <a:pt x="71866" y="417575"/>
                </a:lnTo>
                <a:lnTo>
                  <a:pt x="108179" y="447439"/>
                </a:lnTo>
                <a:lnTo>
                  <a:pt x="149858" y="469987"/>
                </a:lnTo>
                <a:lnTo>
                  <a:pt x="195915" y="484236"/>
                </a:lnTo>
                <a:lnTo>
                  <a:pt x="245364" y="489203"/>
                </a:lnTo>
                <a:lnTo>
                  <a:pt x="294812" y="484236"/>
                </a:lnTo>
                <a:lnTo>
                  <a:pt x="340869" y="469987"/>
                </a:lnTo>
                <a:lnTo>
                  <a:pt x="382548" y="447439"/>
                </a:lnTo>
                <a:lnTo>
                  <a:pt x="418861" y="417575"/>
                </a:lnTo>
                <a:lnTo>
                  <a:pt x="448823" y="381378"/>
                </a:lnTo>
                <a:lnTo>
                  <a:pt x="471445" y="339828"/>
                </a:lnTo>
                <a:lnTo>
                  <a:pt x="485743" y="293908"/>
                </a:lnTo>
                <a:lnTo>
                  <a:pt x="490728" y="244601"/>
                </a:lnTo>
                <a:lnTo>
                  <a:pt x="485743" y="195295"/>
                </a:lnTo>
                <a:lnTo>
                  <a:pt x="471445" y="149375"/>
                </a:lnTo>
                <a:lnTo>
                  <a:pt x="448823" y="107825"/>
                </a:lnTo>
                <a:lnTo>
                  <a:pt x="418861" y="71627"/>
                </a:lnTo>
                <a:lnTo>
                  <a:pt x="382548" y="41764"/>
                </a:lnTo>
                <a:lnTo>
                  <a:pt x="340869" y="19216"/>
                </a:lnTo>
                <a:lnTo>
                  <a:pt x="294812" y="4967"/>
                </a:lnTo>
                <a:lnTo>
                  <a:pt x="24536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6833" y="2205989"/>
            <a:ext cx="490855" cy="489584"/>
          </a:xfrm>
          <a:custGeom>
            <a:avLst/>
            <a:gdLst/>
            <a:ahLst/>
            <a:cxnLst/>
            <a:rect l="l" t="t" r="r" b="b"/>
            <a:pathLst>
              <a:path w="490854" h="489585">
                <a:moveTo>
                  <a:pt x="0" y="244601"/>
                </a:moveTo>
                <a:lnTo>
                  <a:pt x="4984" y="195295"/>
                </a:lnTo>
                <a:lnTo>
                  <a:pt x="19282" y="149375"/>
                </a:lnTo>
                <a:lnTo>
                  <a:pt x="41904" y="107825"/>
                </a:lnTo>
                <a:lnTo>
                  <a:pt x="71866" y="71627"/>
                </a:lnTo>
                <a:lnTo>
                  <a:pt x="108179" y="41764"/>
                </a:lnTo>
                <a:lnTo>
                  <a:pt x="149858" y="19216"/>
                </a:lnTo>
                <a:lnTo>
                  <a:pt x="195915" y="4967"/>
                </a:lnTo>
                <a:lnTo>
                  <a:pt x="245364" y="0"/>
                </a:lnTo>
                <a:lnTo>
                  <a:pt x="294812" y="4967"/>
                </a:lnTo>
                <a:lnTo>
                  <a:pt x="340869" y="19216"/>
                </a:lnTo>
                <a:lnTo>
                  <a:pt x="382548" y="41764"/>
                </a:lnTo>
                <a:lnTo>
                  <a:pt x="418861" y="71627"/>
                </a:lnTo>
                <a:lnTo>
                  <a:pt x="448823" y="107825"/>
                </a:lnTo>
                <a:lnTo>
                  <a:pt x="471445" y="149375"/>
                </a:lnTo>
                <a:lnTo>
                  <a:pt x="485743" y="195295"/>
                </a:lnTo>
                <a:lnTo>
                  <a:pt x="490728" y="244601"/>
                </a:lnTo>
                <a:lnTo>
                  <a:pt x="485743" y="293908"/>
                </a:lnTo>
                <a:lnTo>
                  <a:pt x="471445" y="339828"/>
                </a:lnTo>
                <a:lnTo>
                  <a:pt x="448823" y="381378"/>
                </a:lnTo>
                <a:lnTo>
                  <a:pt x="418861" y="417575"/>
                </a:lnTo>
                <a:lnTo>
                  <a:pt x="382548" y="447439"/>
                </a:lnTo>
                <a:lnTo>
                  <a:pt x="340869" y="469987"/>
                </a:lnTo>
                <a:lnTo>
                  <a:pt x="294812" y="484236"/>
                </a:lnTo>
                <a:lnTo>
                  <a:pt x="245364" y="489203"/>
                </a:lnTo>
                <a:lnTo>
                  <a:pt x="195915" y="484236"/>
                </a:lnTo>
                <a:lnTo>
                  <a:pt x="149858" y="469987"/>
                </a:lnTo>
                <a:lnTo>
                  <a:pt x="108179" y="447439"/>
                </a:lnTo>
                <a:lnTo>
                  <a:pt x="71866" y="417575"/>
                </a:lnTo>
                <a:lnTo>
                  <a:pt x="41904" y="381378"/>
                </a:lnTo>
                <a:lnTo>
                  <a:pt x="19282" y="339828"/>
                </a:lnTo>
                <a:lnTo>
                  <a:pt x="4984" y="293908"/>
                </a:lnTo>
                <a:lnTo>
                  <a:pt x="0" y="24460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00973" y="2292476"/>
            <a:ext cx="285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65" dirty="0">
                <a:latin typeface="Microsoft JhengHei"/>
                <a:cs typeface="Microsoft JhengHei"/>
              </a:rPr>
              <a:t>V5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57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6963" y="580085"/>
            <a:ext cx="5717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9225" algn="l"/>
              </a:tabLst>
            </a:pPr>
            <a:r>
              <a:rPr sz="2800"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sz="2800" u="none" spc="-5" dirty="0">
                <a:solidFill>
                  <a:srgbClr val="000000"/>
                </a:solidFill>
                <a:latin typeface="Arial"/>
                <a:cs typeface="Arial"/>
              </a:rPr>
              <a:t>6.4	</a:t>
            </a:r>
            <a:r>
              <a:rPr sz="28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深度优先搜</a:t>
            </a:r>
            <a:r>
              <a:rPr sz="2800" u="none" dirty="0">
                <a:solidFill>
                  <a:srgbClr val="000000"/>
                </a:solidFill>
                <a:latin typeface="Microsoft JhengHei"/>
                <a:cs typeface="Microsoft JhengHei"/>
              </a:rPr>
              <a:t>索</a:t>
            </a:r>
            <a:r>
              <a:rPr sz="28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遍</a:t>
            </a:r>
            <a:r>
              <a:rPr sz="2800" u="none" dirty="0">
                <a:solidFill>
                  <a:srgbClr val="000000"/>
                </a:solidFill>
                <a:latin typeface="Microsoft JhengHei"/>
                <a:cs typeface="Microsoft JhengHei"/>
              </a:rPr>
              <a:t>历非</a:t>
            </a:r>
            <a:r>
              <a:rPr sz="28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连</a:t>
            </a:r>
            <a:r>
              <a:rPr sz="2800" u="none" dirty="0">
                <a:solidFill>
                  <a:srgbClr val="000000"/>
                </a:solidFill>
                <a:latin typeface="Microsoft JhengHei"/>
                <a:cs typeface="Microsoft JhengHei"/>
              </a:rPr>
              <a:t>通</a:t>
            </a:r>
            <a:r>
              <a:rPr sz="2800" u="none" spc="-5" dirty="0">
                <a:solidFill>
                  <a:srgbClr val="000000"/>
                </a:solidFill>
                <a:latin typeface="Microsoft JhengHei"/>
                <a:cs typeface="Microsoft JhengHei"/>
              </a:rPr>
              <a:t>图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416" y="631062"/>
            <a:ext cx="6952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7930" algn="l"/>
              </a:tabLst>
            </a:pPr>
            <a:r>
              <a:rPr sz="24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sz="2400" u="none" spc="-5" dirty="0">
                <a:solidFill>
                  <a:srgbClr val="000000"/>
                </a:solidFill>
                <a:latin typeface="Arial"/>
                <a:cs typeface="Arial"/>
              </a:rPr>
              <a:t>6.5	</a:t>
            </a:r>
            <a:r>
              <a:rPr sz="24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采用</a:t>
            </a:r>
            <a:r>
              <a:rPr sz="2800" u="none" spc="15" dirty="0">
                <a:solidFill>
                  <a:srgbClr val="CC3300"/>
                </a:solidFill>
                <a:latin typeface="Microsoft JhengHei"/>
                <a:cs typeface="Microsoft JhengHei"/>
              </a:rPr>
              <a:t>邻接矩</a:t>
            </a:r>
            <a:r>
              <a:rPr sz="2800" u="none" spc="20" dirty="0">
                <a:solidFill>
                  <a:srgbClr val="CC3300"/>
                </a:solidFill>
                <a:latin typeface="Microsoft JhengHei"/>
                <a:cs typeface="Microsoft JhengHei"/>
              </a:rPr>
              <a:t>阵</a:t>
            </a:r>
            <a:r>
              <a:rPr sz="24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表示图的深度优先搜索遍历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58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7181" y="1771903"/>
            <a:ext cx="196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图</a:t>
            </a:r>
            <a:r>
              <a:rPr sz="2400" b="1" spc="5" dirty="0">
                <a:latin typeface="Times New Roman"/>
                <a:cs typeface="Times New Roman"/>
              </a:rPr>
              <a:t>G</a:t>
            </a:r>
            <a:r>
              <a:rPr sz="2400" b="1" spc="10" dirty="0">
                <a:latin typeface="微软雅黑"/>
                <a:cs typeface="微软雅黑"/>
              </a:rPr>
              <a:t>为邻接矩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518" y="1721611"/>
            <a:ext cx="5412740" cy="824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void DFS_AM(AMGraph G, </a:t>
            </a:r>
            <a:r>
              <a:rPr sz="2800" b="1" dirty="0">
                <a:latin typeface="Times New Roman"/>
                <a:cs typeface="Times New Roman"/>
              </a:rPr>
              <a:t>int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v){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b="1" spc="10" dirty="0">
                <a:latin typeface="微软雅黑"/>
                <a:cs typeface="微软雅黑"/>
              </a:rPr>
              <a:t>阵类型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518" y="2520188"/>
            <a:ext cx="8361045" cy="245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475105" algn="l"/>
                <a:tab pos="4584700" algn="l"/>
              </a:tabLst>
            </a:pPr>
            <a:r>
              <a:rPr sz="2400" b="1" dirty="0">
                <a:latin typeface="Times New Roman"/>
                <a:cs typeface="Times New Roman"/>
              </a:rPr>
              <a:t>cout&lt;&lt;v;	visited[v]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=</a:t>
            </a:r>
            <a:r>
              <a:rPr sz="2400" b="1" dirty="0">
                <a:latin typeface="Times New Roman"/>
                <a:cs typeface="Times New Roman"/>
              </a:rPr>
              <a:t> true;	</a:t>
            </a: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5" dirty="0">
                <a:latin typeface="微软雅黑"/>
                <a:cs typeface="微软雅黑"/>
              </a:rPr>
              <a:t>访问第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5" dirty="0">
                <a:latin typeface="微软雅黑"/>
                <a:cs typeface="微软雅黑"/>
              </a:rPr>
              <a:t>个顶点</a:t>
            </a:r>
            <a:endParaRPr sz="2400">
              <a:latin typeface="微软雅黑"/>
              <a:cs typeface="微软雅黑"/>
            </a:endParaRPr>
          </a:p>
          <a:p>
            <a:pPr marL="165100">
              <a:lnSpc>
                <a:spcPts val="2855"/>
              </a:lnSpc>
              <a:tabLst>
                <a:tab pos="4345305" algn="l"/>
              </a:tabLst>
            </a:pPr>
            <a:r>
              <a:rPr sz="2400" b="1" dirty="0">
                <a:latin typeface="Times New Roman"/>
                <a:cs typeface="Times New Roman"/>
              </a:rPr>
              <a:t>for(w = 0; </a:t>
            </a:r>
            <a:r>
              <a:rPr sz="2400" b="1" spc="-10" dirty="0">
                <a:latin typeface="Times New Roman"/>
                <a:cs typeface="Times New Roman"/>
              </a:rPr>
              <a:t>w&lt;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G.vexnum;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w++)	</a:t>
            </a:r>
            <a:r>
              <a:rPr sz="2400" b="1" spc="10" dirty="0">
                <a:latin typeface="Times New Roman"/>
                <a:cs typeface="Times New Roman"/>
              </a:rPr>
              <a:t>//</a:t>
            </a:r>
            <a:r>
              <a:rPr sz="2400" b="1" spc="5" dirty="0">
                <a:latin typeface="微软雅黑"/>
                <a:cs typeface="微软雅黑"/>
              </a:rPr>
              <a:t>依次检查邻接矩</a:t>
            </a:r>
            <a:r>
              <a:rPr sz="2400" b="1" spc="10" dirty="0">
                <a:latin typeface="微软雅黑"/>
                <a:cs typeface="微软雅黑"/>
              </a:rPr>
              <a:t>阵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所在的行</a:t>
            </a:r>
            <a:endParaRPr sz="2400">
              <a:latin typeface="微软雅黑"/>
              <a:cs typeface="微软雅黑"/>
            </a:endParaRPr>
          </a:p>
          <a:p>
            <a:pPr marL="1231265" marR="1323340" indent="-609600">
              <a:lnSpc>
                <a:spcPts val="384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if((G.arcs[v][w]!=0)&amp;&amp;</a:t>
            </a:r>
            <a:r>
              <a:rPr sz="3200" b="1" spc="-7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C3300"/>
                </a:solidFill>
                <a:latin typeface="Times New Roman"/>
                <a:cs typeface="Times New Roman"/>
              </a:rPr>
              <a:t>(!visited[w]))  DFS_AM(G,</a:t>
            </a:r>
            <a:r>
              <a:rPr sz="3200" b="1" spc="-4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C3300"/>
                </a:solidFill>
                <a:latin typeface="Times New Roman"/>
                <a:cs typeface="Times New Roman"/>
              </a:rPr>
              <a:t>w);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2790"/>
              </a:lnSpc>
            </a:pPr>
            <a:r>
              <a:rPr sz="2400" b="1" spc="-10" dirty="0">
                <a:latin typeface="Times New Roman"/>
                <a:cs typeface="Times New Roman"/>
              </a:rPr>
              <a:t>//w</a:t>
            </a:r>
            <a:r>
              <a:rPr sz="2400" b="1" spc="5" dirty="0">
                <a:latin typeface="微软雅黑"/>
                <a:cs typeface="微软雅黑"/>
              </a:rPr>
              <a:t>是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的邻接点，如</a:t>
            </a:r>
            <a:r>
              <a:rPr sz="2400" b="1" spc="-5" dirty="0">
                <a:latin typeface="微软雅黑"/>
                <a:cs typeface="微软雅黑"/>
              </a:rPr>
              <a:t>果</a:t>
            </a:r>
            <a:r>
              <a:rPr sz="2400" b="1" spc="-20" dirty="0">
                <a:latin typeface="Times New Roman"/>
                <a:cs typeface="Times New Roman"/>
              </a:rPr>
              <a:t>w</a:t>
            </a:r>
            <a:r>
              <a:rPr sz="2400" b="1" spc="5" dirty="0">
                <a:latin typeface="微软雅黑"/>
                <a:cs typeface="微软雅黑"/>
              </a:rPr>
              <a:t>未访问，则递归调</a:t>
            </a:r>
            <a:r>
              <a:rPr sz="2400" b="1" spc="10" dirty="0">
                <a:latin typeface="微软雅黑"/>
                <a:cs typeface="微软雅黑"/>
              </a:rPr>
              <a:t>用</a:t>
            </a:r>
            <a:r>
              <a:rPr sz="2400" b="1" spc="-5" dirty="0">
                <a:latin typeface="Times New Roman"/>
                <a:cs typeface="Times New Roman"/>
              </a:rPr>
              <a:t>DFS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416" y="631062"/>
            <a:ext cx="6594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7930" algn="l"/>
              </a:tabLst>
            </a:pPr>
            <a:r>
              <a:rPr sz="24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sz="2400" u="none" spc="-5" dirty="0">
                <a:solidFill>
                  <a:srgbClr val="000000"/>
                </a:solidFill>
                <a:latin typeface="Arial"/>
                <a:cs typeface="Arial"/>
              </a:rPr>
              <a:t>6.6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4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采用</a:t>
            </a:r>
            <a:r>
              <a:rPr sz="2800" u="none" spc="15" dirty="0">
                <a:solidFill>
                  <a:srgbClr val="CC3300"/>
                </a:solidFill>
                <a:latin typeface="Microsoft JhengHei"/>
                <a:cs typeface="Microsoft JhengHei"/>
              </a:rPr>
              <a:t>邻接</a:t>
            </a:r>
            <a:r>
              <a:rPr sz="2800" u="none" spc="20" dirty="0">
                <a:solidFill>
                  <a:srgbClr val="CC3300"/>
                </a:solidFill>
                <a:latin typeface="Microsoft JhengHei"/>
                <a:cs typeface="Microsoft JhengHei"/>
              </a:rPr>
              <a:t>表</a:t>
            </a:r>
            <a:r>
              <a:rPr sz="24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表示图的深度优先搜索遍历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59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168" y="1440307"/>
            <a:ext cx="71818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100"/>
              </a:spcBef>
              <a:tabLst>
                <a:tab pos="1475105" algn="l"/>
                <a:tab pos="3796665" algn="l"/>
                <a:tab pos="46120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void DF</a:t>
            </a:r>
            <a:r>
              <a:rPr sz="2400" b="1" spc="-15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_A</a:t>
            </a:r>
            <a:r>
              <a:rPr sz="2400" b="1" spc="-15" dirty="0">
                <a:latin typeface="Times New Roman"/>
                <a:cs typeface="Times New Roman"/>
              </a:rPr>
              <a:t>L</a:t>
            </a:r>
            <a:r>
              <a:rPr sz="2400" b="1" spc="-5" dirty="0">
                <a:latin typeface="Times New Roman"/>
                <a:cs typeface="Times New Roman"/>
              </a:rPr>
              <a:t>(ALGraph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G, 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nt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v){	/</a:t>
            </a:r>
            <a:r>
              <a:rPr sz="2400" b="1" spc="20" dirty="0">
                <a:latin typeface="Times New Roman"/>
                <a:cs typeface="Times New Roman"/>
              </a:rPr>
              <a:t>/</a:t>
            </a:r>
            <a:r>
              <a:rPr sz="2400" b="1" spc="10" dirty="0">
                <a:latin typeface="微软雅黑"/>
                <a:cs typeface="微软雅黑"/>
              </a:rPr>
              <a:t>图</a:t>
            </a:r>
            <a:r>
              <a:rPr sz="2400" b="1" spc="5" dirty="0">
                <a:latin typeface="Times New Roman"/>
                <a:cs typeface="Times New Roman"/>
              </a:rPr>
              <a:t>G</a:t>
            </a:r>
            <a:r>
              <a:rPr sz="2400" b="1" spc="10" dirty="0">
                <a:latin typeface="微软雅黑"/>
                <a:cs typeface="微软雅黑"/>
              </a:rPr>
              <a:t>为邻接表类型  </a:t>
            </a:r>
            <a:r>
              <a:rPr sz="2400" b="1" dirty="0">
                <a:latin typeface="Times New Roman"/>
                <a:cs typeface="Times New Roman"/>
              </a:rPr>
              <a:t>cout&lt;&lt;v;	visited[v]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 true;	</a:t>
            </a:r>
            <a:r>
              <a:rPr sz="2400" b="1" spc="10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访问第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个顶点</a:t>
            </a:r>
            <a:endParaRPr sz="2400">
              <a:latin typeface="微软雅黑"/>
              <a:cs typeface="微软雅黑"/>
            </a:endParaRPr>
          </a:p>
          <a:p>
            <a:pPr marL="164465">
              <a:lnSpc>
                <a:spcPts val="2845"/>
              </a:lnSpc>
            </a:pPr>
            <a:r>
              <a:rPr sz="2400" b="1" spc="-5" dirty="0">
                <a:latin typeface="Times New Roman"/>
                <a:cs typeface="Times New Roman"/>
              </a:rPr>
              <a:t>p= G.vertices[v].firstarc;</a:t>
            </a:r>
            <a:endParaRPr sz="24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35"/>
              </a:spcBef>
            </a:pPr>
            <a:r>
              <a:rPr sz="2400" b="1" spc="-5" dirty="0">
                <a:latin typeface="Times New Roman"/>
                <a:cs typeface="Times New Roman"/>
              </a:rPr>
              <a:t>//p</a:t>
            </a:r>
            <a:r>
              <a:rPr sz="2400" b="1" spc="5" dirty="0">
                <a:latin typeface="微软雅黑"/>
                <a:cs typeface="微软雅黑"/>
              </a:rPr>
              <a:t>指向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5" dirty="0">
                <a:latin typeface="微软雅黑"/>
                <a:cs typeface="微软雅黑"/>
              </a:rPr>
              <a:t>的边链表的第一个边结点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68" y="2897504"/>
            <a:ext cx="26943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CC3300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hi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e(p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!</a:t>
            </a:r>
            <a:r>
              <a:rPr sz="28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=NUL</a:t>
            </a:r>
            <a:r>
              <a:rPr sz="2800" b="1" spc="-20" dirty="0">
                <a:solidFill>
                  <a:srgbClr val="CC3300"/>
                </a:solidFill>
                <a:latin typeface="Times New Roman"/>
                <a:cs typeface="Times New Roman"/>
              </a:rPr>
              <a:t>L</a:t>
            </a:r>
            <a:r>
              <a:rPr sz="28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400" b="1" spc="-5" dirty="0">
                <a:latin typeface="Times New Roman"/>
                <a:cs typeface="Times New Roman"/>
              </a:rPr>
              <a:t>{  </a:t>
            </a:r>
            <a:r>
              <a:rPr sz="28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w=p-&gt;adjvex;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8353" y="2886836"/>
            <a:ext cx="2712085" cy="8788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边结点非空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表示</a:t>
            </a:r>
            <a:r>
              <a:rPr sz="2400" b="1" spc="-25" dirty="0">
                <a:latin typeface="Times New Roman"/>
                <a:cs typeface="Times New Roman"/>
              </a:rPr>
              <a:t>w</a:t>
            </a:r>
            <a:r>
              <a:rPr sz="2400" b="1" spc="10" dirty="0">
                <a:latin typeface="微软雅黑"/>
                <a:cs typeface="微软雅黑"/>
              </a:rPr>
              <a:t>是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的邻接点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68" y="3750640"/>
            <a:ext cx="48177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95"/>
              </a:spcBef>
              <a:tabLst>
                <a:tab pos="2398395" algn="l"/>
              </a:tabLst>
            </a:pPr>
            <a:r>
              <a:rPr sz="28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if(!visited[w])	DFS_AL(G,</a:t>
            </a:r>
            <a:r>
              <a:rPr sz="2800" b="1" spc="-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w);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400" b="1" spc="5" dirty="0">
                <a:latin typeface="Times New Roman"/>
                <a:cs typeface="Times New Roman"/>
              </a:rPr>
              <a:t>//</a:t>
            </a:r>
            <a:r>
              <a:rPr sz="2400" b="1" spc="10" dirty="0">
                <a:latin typeface="微软雅黑"/>
                <a:cs typeface="微软雅黑"/>
              </a:rPr>
              <a:t>如果</a:t>
            </a:r>
            <a:r>
              <a:rPr sz="2400" b="1" spc="-25" dirty="0">
                <a:latin typeface="Times New Roman"/>
                <a:cs typeface="Times New Roman"/>
              </a:rPr>
              <a:t>w</a:t>
            </a:r>
            <a:r>
              <a:rPr sz="2400" b="1" spc="10" dirty="0">
                <a:latin typeface="微软雅黑"/>
                <a:cs typeface="微软雅黑"/>
              </a:rPr>
              <a:t>未访问，则递归调</a:t>
            </a:r>
            <a:r>
              <a:rPr sz="2400" b="1" spc="15" dirty="0">
                <a:latin typeface="微软雅黑"/>
                <a:cs typeface="微软雅黑"/>
              </a:rPr>
              <a:t>用</a:t>
            </a:r>
            <a:r>
              <a:rPr sz="2400" b="1" spc="-5" dirty="0">
                <a:latin typeface="Times New Roman"/>
                <a:cs typeface="Times New Roman"/>
              </a:rPr>
              <a:t>DFS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8353" y="4594097"/>
            <a:ext cx="281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//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10" dirty="0">
                <a:latin typeface="微软雅黑"/>
                <a:cs typeface="微软雅黑"/>
              </a:rPr>
              <a:t>指向下一个边结点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168" y="4543805"/>
            <a:ext cx="235585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p=</a:t>
            </a:r>
            <a:r>
              <a:rPr sz="28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28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-&gt;nex</a:t>
            </a:r>
            <a:r>
              <a:rPr sz="28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2800" b="1" spc="-55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c;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3397" y="4008882"/>
            <a:ext cx="114300" cy="721360"/>
          </a:xfrm>
          <a:custGeom>
            <a:avLst/>
            <a:gdLst/>
            <a:ahLst/>
            <a:cxnLst/>
            <a:rect l="l" t="t" r="r" b="b"/>
            <a:pathLst>
              <a:path w="114300" h="721360">
                <a:moveTo>
                  <a:pt x="0" y="606425"/>
                </a:moveTo>
                <a:lnTo>
                  <a:pt x="56895" y="720852"/>
                </a:lnTo>
                <a:lnTo>
                  <a:pt x="104785" y="625602"/>
                </a:lnTo>
                <a:lnTo>
                  <a:pt x="38099" y="625602"/>
                </a:lnTo>
                <a:lnTo>
                  <a:pt x="38138" y="606509"/>
                </a:lnTo>
                <a:lnTo>
                  <a:pt x="0" y="606425"/>
                </a:lnTo>
                <a:close/>
              </a:path>
              <a:path w="114300" h="721360">
                <a:moveTo>
                  <a:pt x="38138" y="606509"/>
                </a:moveTo>
                <a:lnTo>
                  <a:pt x="38099" y="625602"/>
                </a:lnTo>
                <a:lnTo>
                  <a:pt x="76199" y="625602"/>
                </a:lnTo>
                <a:lnTo>
                  <a:pt x="76238" y="606594"/>
                </a:lnTo>
                <a:lnTo>
                  <a:pt x="38138" y="606509"/>
                </a:lnTo>
                <a:close/>
              </a:path>
              <a:path w="114300" h="721360">
                <a:moveTo>
                  <a:pt x="76238" y="606594"/>
                </a:moveTo>
                <a:lnTo>
                  <a:pt x="76199" y="625602"/>
                </a:lnTo>
                <a:lnTo>
                  <a:pt x="104785" y="625602"/>
                </a:lnTo>
                <a:lnTo>
                  <a:pt x="114299" y="606679"/>
                </a:lnTo>
                <a:lnTo>
                  <a:pt x="76238" y="606594"/>
                </a:lnTo>
                <a:close/>
              </a:path>
              <a:path w="114300" h="721360">
                <a:moveTo>
                  <a:pt x="77469" y="0"/>
                </a:moveTo>
                <a:lnTo>
                  <a:pt x="39369" y="0"/>
                </a:lnTo>
                <a:lnTo>
                  <a:pt x="38138" y="606509"/>
                </a:lnTo>
                <a:lnTo>
                  <a:pt x="76238" y="606594"/>
                </a:lnTo>
                <a:lnTo>
                  <a:pt x="77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1273" y="4913376"/>
            <a:ext cx="803275" cy="114300"/>
          </a:xfrm>
          <a:custGeom>
            <a:avLst/>
            <a:gdLst/>
            <a:ahLst/>
            <a:cxnLst/>
            <a:rect l="l" t="t" r="r" b="b"/>
            <a:pathLst>
              <a:path w="803275" h="114300">
                <a:moveTo>
                  <a:pt x="688848" y="0"/>
                </a:moveTo>
                <a:lnTo>
                  <a:pt x="688848" y="114300"/>
                </a:lnTo>
                <a:lnTo>
                  <a:pt x="765048" y="76200"/>
                </a:lnTo>
                <a:lnTo>
                  <a:pt x="707898" y="76200"/>
                </a:lnTo>
                <a:lnTo>
                  <a:pt x="707898" y="38100"/>
                </a:lnTo>
                <a:lnTo>
                  <a:pt x="765048" y="38100"/>
                </a:lnTo>
                <a:lnTo>
                  <a:pt x="688848" y="0"/>
                </a:lnTo>
                <a:close/>
              </a:path>
              <a:path w="803275" h="114300">
                <a:moveTo>
                  <a:pt x="6888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8848" y="76200"/>
                </a:lnTo>
                <a:lnTo>
                  <a:pt x="688848" y="38100"/>
                </a:lnTo>
                <a:close/>
              </a:path>
              <a:path w="803275" h="114300">
                <a:moveTo>
                  <a:pt x="765048" y="38100"/>
                </a:moveTo>
                <a:lnTo>
                  <a:pt x="707898" y="38100"/>
                </a:lnTo>
                <a:lnTo>
                  <a:pt x="707898" y="76200"/>
                </a:lnTo>
                <a:lnTo>
                  <a:pt x="765048" y="76200"/>
                </a:lnTo>
                <a:lnTo>
                  <a:pt x="803148" y="57150"/>
                </a:lnTo>
                <a:lnTo>
                  <a:pt x="7650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1273" y="3715511"/>
            <a:ext cx="748665" cy="114300"/>
          </a:xfrm>
          <a:custGeom>
            <a:avLst/>
            <a:gdLst/>
            <a:ahLst/>
            <a:cxnLst/>
            <a:rect l="l" t="t" r="r" b="b"/>
            <a:pathLst>
              <a:path w="748664" h="114300">
                <a:moveTo>
                  <a:pt x="633984" y="0"/>
                </a:moveTo>
                <a:lnTo>
                  <a:pt x="633984" y="114300"/>
                </a:lnTo>
                <a:lnTo>
                  <a:pt x="710184" y="76200"/>
                </a:lnTo>
                <a:lnTo>
                  <a:pt x="653034" y="76200"/>
                </a:lnTo>
                <a:lnTo>
                  <a:pt x="653034" y="38100"/>
                </a:lnTo>
                <a:lnTo>
                  <a:pt x="710184" y="38100"/>
                </a:lnTo>
                <a:lnTo>
                  <a:pt x="633984" y="0"/>
                </a:lnTo>
                <a:close/>
              </a:path>
              <a:path w="748664" h="114300">
                <a:moveTo>
                  <a:pt x="63398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3984" y="76200"/>
                </a:lnTo>
                <a:lnTo>
                  <a:pt x="633984" y="38100"/>
                </a:lnTo>
                <a:close/>
              </a:path>
              <a:path w="748664" h="114300">
                <a:moveTo>
                  <a:pt x="710184" y="38100"/>
                </a:moveTo>
                <a:lnTo>
                  <a:pt x="653034" y="38100"/>
                </a:lnTo>
                <a:lnTo>
                  <a:pt x="653034" y="76200"/>
                </a:lnTo>
                <a:lnTo>
                  <a:pt x="710184" y="76200"/>
                </a:lnTo>
                <a:lnTo>
                  <a:pt x="748284" y="57150"/>
                </a:lnTo>
                <a:lnTo>
                  <a:pt x="71018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1357" y="3899153"/>
            <a:ext cx="929640" cy="929640"/>
          </a:xfrm>
          <a:custGeom>
            <a:avLst/>
            <a:gdLst/>
            <a:ahLst/>
            <a:cxnLst/>
            <a:rect l="l" t="t" r="r" b="b"/>
            <a:pathLst>
              <a:path w="929639" h="929639">
                <a:moveTo>
                  <a:pt x="94297" y="67373"/>
                </a:moveTo>
                <a:lnTo>
                  <a:pt x="67373" y="94297"/>
                </a:lnTo>
                <a:lnTo>
                  <a:pt x="902462" y="929386"/>
                </a:lnTo>
                <a:lnTo>
                  <a:pt x="929386" y="902462"/>
                </a:lnTo>
                <a:lnTo>
                  <a:pt x="94297" y="67373"/>
                </a:lnTo>
                <a:close/>
              </a:path>
              <a:path w="929639" h="929639">
                <a:moveTo>
                  <a:pt x="0" y="0"/>
                </a:moveTo>
                <a:lnTo>
                  <a:pt x="40386" y="121285"/>
                </a:lnTo>
                <a:lnTo>
                  <a:pt x="67373" y="94297"/>
                </a:lnTo>
                <a:lnTo>
                  <a:pt x="53848" y="80772"/>
                </a:lnTo>
                <a:lnTo>
                  <a:pt x="80772" y="53848"/>
                </a:lnTo>
                <a:lnTo>
                  <a:pt x="107822" y="53848"/>
                </a:lnTo>
                <a:lnTo>
                  <a:pt x="121285" y="40386"/>
                </a:lnTo>
                <a:lnTo>
                  <a:pt x="0" y="0"/>
                </a:lnTo>
                <a:close/>
              </a:path>
              <a:path w="929639" h="929639">
                <a:moveTo>
                  <a:pt x="80772" y="53848"/>
                </a:moveTo>
                <a:lnTo>
                  <a:pt x="53848" y="80772"/>
                </a:lnTo>
                <a:lnTo>
                  <a:pt x="67373" y="94297"/>
                </a:lnTo>
                <a:lnTo>
                  <a:pt x="94297" y="67373"/>
                </a:lnTo>
                <a:lnTo>
                  <a:pt x="80772" y="53848"/>
                </a:lnTo>
                <a:close/>
              </a:path>
              <a:path w="929639" h="929639">
                <a:moveTo>
                  <a:pt x="107822" y="53848"/>
                </a:moveTo>
                <a:lnTo>
                  <a:pt x="80772" y="53848"/>
                </a:lnTo>
                <a:lnTo>
                  <a:pt x="94297" y="67373"/>
                </a:lnTo>
                <a:lnTo>
                  <a:pt x="107822" y="53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9502" y="3510534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8701" y="3513582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9502" y="4729734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3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3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7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3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8701" y="4729734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3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3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7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3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5602" y="4767529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46141" y="4005834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2653" y="3717797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721" y="3932682"/>
            <a:ext cx="0" cy="721360"/>
          </a:xfrm>
          <a:custGeom>
            <a:avLst/>
            <a:gdLst/>
            <a:ahLst/>
            <a:cxnLst/>
            <a:rect l="l" t="t" r="r" b="b"/>
            <a:pathLst>
              <a:path h="721360">
                <a:moveTo>
                  <a:pt x="0" y="0"/>
                </a:moveTo>
                <a:lnTo>
                  <a:pt x="0" y="720852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1026" y="4498085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79" h="276225">
                <a:moveTo>
                  <a:pt x="271272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5385" y="3949446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79" h="276225">
                <a:moveTo>
                  <a:pt x="271272" y="0"/>
                </a:moveTo>
                <a:lnTo>
                  <a:pt x="0" y="275843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5573" y="4536185"/>
            <a:ext cx="238125" cy="231775"/>
          </a:xfrm>
          <a:custGeom>
            <a:avLst/>
            <a:gdLst/>
            <a:ahLst/>
            <a:cxnLst/>
            <a:rect l="l" t="t" r="r" b="b"/>
            <a:pathLst>
              <a:path w="238125" h="231775">
                <a:moveTo>
                  <a:pt x="0" y="0"/>
                </a:moveTo>
                <a:lnTo>
                  <a:pt x="237744" y="231647"/>
                </a:lnTo>
              </a:path>
            </a:pathLst>
          </a:custGeom>
          <a:ln w="3809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7834" y="3505961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07785" y="4647438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04686" y="468579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V5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4785" y="4647438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61686" y="468579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01690" y="3501390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27141" y="4110990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2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2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4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4065" y="1455546"/>
            <a:ext cx="7851140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400" b="1" spc="10" dirty="0">
                <a:latin typeface="微软雅黑"/>
                <a:cs typeface="微软雅黑"/>
              </a:rPr>
              <a:t>在有向图中，顶点</a:t>
            </a:r>
            <a:r>
              <a:rPr sz="2400" b="1" spc="-5" dirty="0">
                <a:latin typeface="微软雅黑"/>
                <a:cs typeface="微软雅黑"/>
              </a:rPr>
              <a:t>对</a:t>
            </a:r>
            <a:r>
              <a:rPr sz="2400" b="1" spc="-215" dirty="0">
                <a:latin typeface="微软雅黑"/>
                <a:cs typeface="微软雅黑"/>
              </a:rPr>
              <a:t>&lt;x,y&gt;</a:t>
            </a:r>
            <a:r>
              <a:rPr sz="2400" b="1" spc="10" dirty="0">
                <a:latin typeface="微软雅黑"/>
                <a:cs typeface="微软雅黑"/>
              </a:rPr>
              <a:t>是有序的，它称为从顶</a:t>
            </a:r>
            <a:r>
              <a:rPr sz="2400" b="1" spc="-10" dirty="0">
                <a:latin typeface="微软雅黑"/>
                <a:cs typeface="微软雅黑"/>
              </a:rPr>
              <a:t>点</a:t>
            </a:r>
            <a:r>
              <a:rPr sz="2400" b="1" spc="-195" dirty="0">
                <a:latin typeface="微软雅黑"/>
                <a:cs typeface="微软雅黑"/>
              </a:rPr>
              <a:t>x</a:t>
            </a:r>
            <a:r>
              <a:rPr sz="2400" b="1" dirty="0">
                <a:latin typeface="微软雅黑"/>
                <a:cs typeface="微软雅黑"/>
              </a:rPr>
              <a:t>到 </a:t>
            </a:r>
            <a:r>
              <a:rPr sz="2400" b="1" spc="10" dirty="0">
                <a:latin typeface="微软雅黑"/>
                <a:cs typeface="微软雅黑"/>
              </a:rPr>
              <a:t>顶点</a:t>
            </a:r>
            <a:r>
              <a:rPr sz="2400" b="1" spc="-170" dirty="0">
                <a:latin typeface="微软雅黑"/>
                <a:cs typeface="微软雅黑"/>
              </a:rPr>
              <a:t>y</a:t>
            </a:r>
            <a:r>
              <a:rPr sz="2400" b="1" spc="10" dirty="0">
                <a:latin typeface="微软雅黑"/>
                <a:cs typeface="微软雅黑"/>
              </a:rPr>
              <a:t>的一条有向边。</a:t>
            </a:r>
            <a:endParaRPr sz="2400">
              <a:latin typeface="微软雅黑"/>
              <a:cs typeface="微软雅黑"/>
            </a:endParaRPr>
          </a:p>
          <a:p>
            <a:pPr marL="481965" marR="5080" indent="-46990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400" b="1" spc="10" dirty="0">
                <a:latin typeface="微软雅黑"/>
                <a:cs typeface="微软雅黑"/>
              </a:rPr>
              <a:t>在无向图中，顶点</a:t>
            </a:r>
            <a:r>
              <a:rPr sz="2400" b="1" spc="-5" dirty="0">
                <a:latin typeface="微软雅黑"/>
                <a:cs typeface="微软雅黑"/>
              </a:rPr>
              <a:t>对</a:t>
            </a:r>
            <a:r>
              <a:rPr sz="2400" b="1" spc="140" dirty="0">
                <a:latin typeface="微软雅黑"/>
                <a:cs typeface="微软雅黑"/>
              </a:rPr>
              <a:t>(x,y)</a:t>
            </a:r>
            <a:r>
              <a:rPr sz="2400" b="1" spc="10" dirty="0">
                <a:latin typeface="微软雅黑"/>
                <a:cs typeface="微软雅黑"/>
              </a:rPr>
              <a:t>是无序的，它称为与顶</a:t>
            </a:r>
            <a:r>
              <a:rPr sz="2400" b="1" spc="-10" dirty="0">
                <a:latin typeface="微软雅黑"/>
                <a:cs typeface="微软雅黑"/>
              </a:rPr>
              <a:t>点</a:t>
            </a:r>
            <a:r>
              <a:rPr sz="2400" b="1" spc="-195" dirty="0">
                <a:latin typeface="微软雅黑"/>
                <a:cs typeface="微软雅黑"/>
              </a:rPr>
              <a:t>x</a:t>
            </a:r>
            <a:r>
              <a:rPr sz="2400" b="1" dirty="0">
                <a:latin typeface="微软雅黑"/>
                <a:cs typeface="微软雅黑"/>
              </a:rPr>
              <a:t>和 </a:t>
            </a:r>
            <a:r>
              <a:rPr sz="2400" b="1" spc="10" dirty="0">
                <a:latin typeface="微软雅黑"/>
                <a:cs typeface="微软雅黑"/>
              </a:rPr>
              <a:t>顶点</a:t>
            </a:r>
            <a:r>
              <a:rPr sz="2400" b="1" spc="-170" dirty="0">
                <a:latin typeface="微软雅黑"/>
                <a:cs typeface="微软雅黑"/>
              </a:rPr>
              <a:t>y</a:t>
            </a:r>
            <a:r>
              <a:rPr sz="2400" b="1" spc="10" dirty="0">
                <a:latin typeface="微软雅黑"/>
                <a:cs typeface="微软雅黑"/>
              </a:rPr>
              <a:t>相关联的一条边。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微软雅黑"/>
              <a:cs typeface="微软雅黑"/>
            </a:endParaRPr>
          </a:p>
          <a:p>
            <a:pPr marL="4933315" marR="2026285" indent="-3949065">
              <a:lnSpc>
                <a:spcPct val="164400"/>
              </a:lnSpc>
              <a:tabLst>
                <a:tab pos="2204085" algn="l"/>
                <a:tab pos="4403090" algn="l"/>
                <a:tab pos="5507990" algn="l"/>
              </a:tabLst>
            </a:pP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1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355" dirty="0">
                <a:latin typeface="Microsoft JhengHei"/>
                <a:cs typeface="Microsoft JhengHei"/>
              </a:rPr>
              <a:t>V</a:t>
            </a:r>
            <a:r>
              <a:rPr sz="2400" b="1" spc="-320" dirty="0">
                <a:latin typeface="Microsoft JhengHei"/>
                <a:cs typeface="Microsoft JhengHei"/>
              </a:rPr>
              <a:t>2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3600" b="1" spc="-532" baseline="1157" dirty="0">
                <a:latin typeface="Microsoft JhengHei"/>
                <a:cs typeface="Microsoft JhengHei"/>
              </a:rPr>
              <a:t>V</a:t>
            </a:r>
            <a:r>
              <a:rPr sz="3600" b="1" spc="-480" baseline="1157" dirty="0">
                <a:latin typeface="Microsoft JhengHei"/>
                <a:cs typeface="Microsoft JhengHei"/>
              </a:rPr>
              <a:t>1</a:t>
            </a:r>
            <a:r>
              <a:rPr sz="3600" b="1" baseline="1157" dirty="0">
                <a:latin typeface="Microsoft JhengHei"/>
                <a:cs typeface="Microsoft JhengHei"/>
              </a:rPr>
              <a:t>		</a:t>
            </a:r>
            <a:r>
              <a:rPr sz="3600" b="1" spc="-345" baseline="1157" dirty="0">
                <a:latin typeface="Microsoft JhengHei"/>
                <a:cs typeface="Microsoft JhengHei"/>
              </a:rPr>
              <a:t>V2  </a:t>
            </a:r>
            <a:r>
              <a:rPr sz="2400" b="1" spc="-335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6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21002" y="4625554"/>
            <a:ext cx="1204595" cy="95758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  <a:p>
            <a:pPr marL="183515">
              <a:lnSpc>
                <a:spcPct val="100000"/>
              </a:lnSpc>
              <a:spcBef>
                <a:spcPts val="935"/>
              </a:spcBef>
            </a:pPr>
            <a:r>
              <a:rPr sz="2000" b="1" spc="10" dirty="0">
                <a:latin typeface="微软雅黑"/>
                <a:cs typeface="微软雅黑"/>
              </a:rPr>
              <a:t>有向</a:t>
            </a:r>
            <a:r>
              <a:rPr sz="2000" b="1" spc="5" dirty="0">
                <a:latin typeface="微软雅黑"/>
                <a:cs typeface="微软雅黑"/>
              </a:rPr>
              <a:t>图</a:t>
            </a:r>
            <a:r>
              <a:rPr sz="2000" b="1" spc="-325" dirty="0">
                <a:latin typeface="微软雅黑"/>
                <a:cs typeface="微软雅黑"/>
              </a:rPr>
              <a:t>G</a:t>
            </a:r>
            <a:r>
              <a:rPr sz="1950" b="1" spc="-487" baseline="-21367" dirty="0">
                <a:latin typeface="微软雅黑"/>
                <a:cs typeface="微软雅黑"/>
              </a:rPr>
              <a:t>1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57902" y="5221985"/>
            <a:ext cx="1059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无向</a:t>
            </a:r>
            <a:r>
              <a:rPr sz="2000" b="1" spc="5" dirty="0">
                <a:latin typeface="微软雅黑"/>
                <a:cs typeface="微软雅黑"/>
              </a:rPr>
              <a:t>图</a:t>
            </a:r>
            <a:r>
              <a:rPr sz="2000" b="1" spc="-325" dirty="0">
                <a:latin typeface="微软雅黑"/>
                <a:cs typeface="微软雅黑"/>
              </a:rPr>
              <a:t>G</a:t>
            </a:r>
            <a:r>
              <a:rPr sz="1950" b="1" spc="-487" baseline="-21367" dirty="0">
                <a:latin typeface="微软雅黑"/>
                <a:cs typeface="微软雅黑"/>
              </a:rPr>
              <a:t>2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763016" y="497205"/>
            <a:ext cx="2961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>
                <a:solidFill>
                  <a:srgbClr val="000000"/>
                </a:solidFill>
                <a:latin typeface="Verdana"/>
                <a:cs typeface="Verdana"/>
              </a:rPr>
              <a:t>6.1.1</a:t>
            </a:r>
            <a:r>
              <a:rPr u="none" spc="-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图的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定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义</a:t>
            </a:r>
          </a:p>
        </p:txBody>
      </p:sp>
      <p:sp>
        <p:nvSpPr>
          <p:cNvPr id="32" name="object 3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949" y="1600327"/>
            <a:ext cx="8077834" cy="24066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0" marR="30480" indent="-343535">
              <a:lnSpc>
                <a:spcPts val="2880"/>
              </a:lnSpc>
              <a:spcBef>
                <a:spcPts val="195"/>
              </a:spcBef>
              <a:buClr>
                <a:srgbClr val="A2B1C1"/>
              </a:buClr>
              <a:buSzPct val="79166"/>
              <a:buFont typeface="Wingdings"/>
              <a:buChar char=""/>
              <a:tabLst>
                <a:tab pos="381000" algn="l"/>
                <a:tab pos="381635" algn="l"/>
              </a:tabLst>
            </a:pPr>
            <a:r>
              <a:rPr sz="2400" b="1" spc="10" dirty="0">
                <a:latin typeface="微软雅黑"/>
                <a:cs typeface="微软雅黑"/>
              </a:rPr>
              <a:t>遍历图的过程实际上是对每个顶点查找其邻接点的过程。 用邻接矩阵表示图时，查找每个顶点的邻接点的时间复 </a:t>
            </a:r>
            <a:r>
              <a:rPr sz="2400" b="1" spc="5" dirty="0">
                <a:latin typeface="微软雅黑"/>
                <a:cs typeface="微软雅黑"/>
              </a:rPr>
              <a:t>杂度为</a:t>
            </a:r>
            <a:r>
              <a:rPr sz="2400" b="1" spc="-160" dirty="0">
                <a:solidFill>
                  <a:srgbClr val="CC3300"/>
                </a:solidFill>
                <a:latin typeface="微软雅黑"/>
                <a:cs typeface="微软雅黑"/>
              </a:rPr>
              <a:t>O(</a:t>
            </a:r>
            <a:r>
              <a:rPr sz="2500" b="1" spc="-160" dirty="0">
                <a:solidFill>
                  <a:srgbClr val="CC3300"/>
                </a:solidFill>
                <a:latin typeface="微软雅黑"/>
                <a:cs typeface="微软雅黑"/>
              </a:rPr>
              <a:t>n</a:t>
            </a:r>
            <a:r>
              <a:rPr sz="2400" b="1" spc="-240" baseline="24305" dirty="0">
                <a:solidFill>
                  <a:srgbClr val="CC3300"/>
                </a:solidFill>
                <a:latin typeface="微软雅黑"/>
                <a:cs typeface="微软雅黑"/>
              </a:rPr>
              <a:t>2</a:t>
            </a:r>
            <a:r>
              <a:rPr sz="2400" b="1" spc="-160" dirty="0">
                <a:solidFill>
                  <a:srgbClr val="CC3300"/>
                </a:solidFill>
                <a:latin typeface="微软雅黑"/>
                <a:cs typeface="微软雅黑"/>
              </a:rPr>
              <a:t>)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381000" marR="177800" indent="-343535">
              <a:lnSpc>
                <a:spcPts val="2880"/>
              </a:lnSpc>
              <a:spcBef>
                <a:spcPts val="1440"/>
              </a:spcBef>
              <a:buClr>
                <a:srgbClr val="A2B1C1"/>
              </a:buClr>
              <a:buSzPct val="79166"/>
              <a:buFont typeface="Wingdings"/>
              <a:buChar char=""/>
              <a:tabLst>
                <a:tab pos="381000" algn="l"/>
                <a:tab pos="381635" algn="l"/>
                <a:tab pos="2836545" algn="l"/>
              </a:tabLst>
            </a:pPr>
            <a:r>
              <a:rPr sz="2400" b="1" spc="10" dirty="0">
                <a:latin typeface="微软雅黑"/>
                <a:cs typeface="微软雅黑"/>
              </a:rPr>
              <a:t>用邻接表来表示图，查找每个邻接点的时间复杂度为 </a:t>
            </a:r>
            <a:r>
              <a:rPr sz="2400" b="1" spc="-240" dirty="0">
                <a:solidFill>
                  <a:srgbClr val="CC3300"/>
                </a:solidFill>
                <a:latin typeface="微软雅黑"/>
                <a:cs typeface="微软雅黑"/>
              </a:rPr>
              <a:t>O(</a:t>
            </a:r>
            <a:r>
              <a:rPr sz="2500" b="1" spc="-250" dirty="0">
                <a:solidFill>
                  <a:srgbClr val="CC3300"/>
                </a:solidFill>
                <a:latin typeface="微软雅黑"/>
                <a:cs typeface="微软雅黑"/>
              </a:rPr>
              <a:t>e</a:t>
            </a:r>
            <a:r>
              <a:rPr sz="2400" b="1" spc="385" dirty="0">
                <a:solidFill>
                  <a:srgbClr val="CC3300"/>
                </a:solidFill>
                <a:latin typeface="微软雅黑"/>
                <a:cs typeface="微软雅黑"/>
              </a:rPr>
              <a:t>) </a:t>
            </a:r>
            <a:r>
              <a:rPr sz="2400" b="1" spc="10" dirty="0">
                <a:latin typeface="微软雅黑"/>
                <a:cs typeface="微软雅黑"/>
              </a:rPr>
              <a:t>，加上访</a:t>
            </a:r>
            <a:r>
              <a:rPr sz="2400" b="1" dirty="0">
                <a:latin typeface="微软雅黑"/>
                <a:cs typeface="微软雅黑"/>
              </a:rPr>
              <a:t>问	</a:t>
            </a:r>
            <a:r>
              <a:rPr sz="2500" b="1" spc="-409" dirty="0">
                <a:latin typeface="微软雅黑"/>
                <a:cs typeface="微软雅黑"/>
              </a:rPr>
              <a:t>n</a:t>
            </a:r>
            <a:r>
              <a:rPr sz="2400" b="1" spc="10" dirty="0">
                <a:latin typeface="微软雅黑"/>
                <a:cs typeface="微软雅黑"/>
              </a:rPr>
              <a:t>个头结点的时间，故以邻接表做存储 结构时，深度优先搜索遍历图的时间复杂度</a:t>
            </a:r>
            <a:r>
              <a:rPr sz="2400" b="1" spc="15" dirty="0">
                <a:latin typeface="微软雅黑"/>
                <a:cs typeface="微软雅黑"/>
              </a:rPr>
              <a:t>为</a:t>
            </a:r>
            <a:r>
              <a:rPr sz="2400" b="1" spc="-250" dirty="0">
                <a:solidFill>
                  <a:srgbClr val="CC3300"/>
                </a:solidFill>
                <a:latin typeface="微软雅黑"/>
                <a:cs typeface="微软雅黑"/>
              </a:rPr>
              <a:t>O(</a:t>
            </a:r>
            <a:r>
              <a:rPr sz="2500" b="1" spc="-250" dirty="0">
                <a:solidFill>
                  <a:srgbClr val="CC3300"/>
                </a:solidFill>
                <a:latin typeface="微软雅黑"/>
                <a:cs typeface="微软雅黑"/>
              </a:rPr>
              <a:t>n</a:t>
            </a:r>
            <a:r>
              <a:rPr sz="2400" b="1" spc="-250" dirty="0">
                <a:solidFill>
                  <a:srgbClr val="CC3300"/>
                </a:solidFill>
                <a:latin typeface="微软雅黑"/>
                <a:cs typeface="微软雅黑"/>
              </a:rPr>
              <a:t>+</a:t>
            </a:r>
            <a:r>
              <a:rPr sz="2500" b="1" spc="-250" dirty="0">
                <a:solidFill>
                  <a:srgbClr val="CC3300"/>
                </a:solidFill>
                <a:latin typeface="微软雅黑"/>
                <a:cs typeface="微软雅黑"/>
              </a:rPr>
              <a:t>e</a:t>
            </a:r>
            <a:r>
              <a:rPr sz="2400" b="1" spc="-250" dirty="0">
                <a:solidFill>
                  <a:srgbClr val="CC3300"/>
                </a:solidFill>
                <a:latin typeface="微软雅黑"/>
                <a:cs typeface="微软雅黑"/>
              </a:rPr>
              <a:t>)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3561" y="4910073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/>
                <a:cs typeface="微软雅黑"/>
              </a:rPr>
              <a:t>；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7196" y="4436364"/>
            <a:ext cx="7187565" cy="138557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590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65"/>
              </a:spcBef>
            </a:pPr>
            <a:r>
              <a:rPr sz="2800" b="1" spc="15" dirty="0">
                <a:latin typeface="微软雅黑"/>
                <a:cs typeface="微软雅黑"/>
              </a:rPr>
              <a:t>结论：</a:t>
            </a:r>
            <a:endParaRPr sz="2800">
              <a:latin typeface="微软雅黑"/>
              <a:cs typeface="微软雅黑"/>
            </a:endParaRPr>
          </a:p>
          <a:p>
            <a:pPr marL="92075" marR="303530">
              <a:lnSpc>
                <a:spcPct val="100000"/>
              </a:lnSpc>
            </a:pP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稠</a:t>
            </a:r>
            <a:r>
              <a:rPr sz="2800" b="1" dirty="0">
                <a:solidFill>
                  <a:srgbClr val="C00000"/>
                </a:solidFill>
                <a:latin typeface="微软雅黑"/>
                <a:cs typeface="微软雅黑"/>
              </a:rPr>
              <a:t>密</a:t>
            </a:r>
            <a:r>
              <a:rPr sz="2800" b="1" spc="10" dirty="0">
                <a:solidFill>
                  <a:srgbClr val="C00000"/>
                </a:solidFill>
                <a:latin typeface="微软雅黑"/>
                <a:cs typeface="微软雅黑"/>
              </a:rPr>
              <a:t>图</a:t>
            </a:r>
            <a:r>
              <a:rPr sz="2800" b="1" dirty="0">
                <a:latin typeface="微软雅黑"/>
                <a:cs typeface="微软雅黑"/>
              </a:rPr>
              <a:t>适</a:t>
            </a:r>
            <a:r>
              <a:rPr sz="2800" b="1" spc="15" dirty="0">
                <a:latin typeface="微软雅黑"/>
                <a:cs typeface="微软雅黑"/>
              </a:rPr>
              <a:t>于</a:t>
            </a:r>
            <a:r>
              <a:rPr sz="2800" b="1" dirty="0">
                <a:latin typeface="微软雅黑"/>
                <a:cs typeface="微软雅黑"/>
              </a:rPr>
              <a:t>在邻接</a:t>
            </a:r>
            <a:r>
              <a:rPr sz="2800" b="1" spc="15" dirty="0">
                <a:latin typeface="微软雅黑"/>
                <a:cs typeface="微软雅黑"/>
              </a:rPr>
              <a:t>矩</a:t>
            </a:r>
            <a:r>
              <a:rPr sz="2800" b="1" dirty="0">
                <a:latin typeface="微软雅黑"/>
                <a:cs typeface="微软雅黑"/>
              </a:rPr>
              <a:t>阵上进</a:t>
            </a:r>
            <a:r>
              <a:rPr sz="2800" b="1" spc="15" dirty="0">
                <a:latin typeface="微软雅黑"/>
                <a:cs typeface="微软雅黑"/>
              </a:rPr>
              <a:t>行</a:t>
            </a:r>
            <a:r>
              <a:rPr sz="2800" b="1" dirty="0">
                <a:latin typeface="微软雅黑"/>
                <a:cs typeface="微软雅黑"/>
              </a:rPr>
              <a:t>深度优</a:t>
            </a:r>
            <a:r>
              <a:rPr sz="2800" b="1" spc="15" dirty="0">
                <a:latin typeface="微软雅黑"/>
                <a:cs typeface="微软雅黑"/>
              </a:rPr>
              <a:t>先</a:t>
            </a:r>
            <a:r>
              <a:rPr sz="2800" b="1" dirty="0">
                <a:latin typeface="微软雅黑"/>
                <a:cs typeface="微软雅黑"/>
              </a:rPr>
              <a:t>遍</a:t>
            </a:r>
            <a:r>
              <a:rPr sz="2800" b="1" spc="-5" dirty="0">
                <a:latin typeface="微软雅黑"/>
                <a:cs typeface="微软雅黑"/>
              </a:rPr>
              <a:t>历 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稀疏图</a:t>
            </a:r>
            <a:r>
              <a:rPr sz="2800" b="1" spc="10" dirty="0">
                <a:latin typeface="微软雅黑"/>
                <a:cs typeface="微软雅黑"/>
              </a:rPr>
              <a:t>适于</a:t>
            </a:r>
            <a:r>
              <a:rPr sz="2800" b="1" dirty="0">
                <a:latin typeface="微软雅黑"/>
                <a:cs typeface="微软雅黑"/>
              </a:rPr>
              <a:t>在</a:t>
            </a:r>
            <a:r>
              <a:rPr sz="2800" b="1" spc="10" dirty="0">
                <a:latin typeface="微软雅黑"/>
                <a:cs typeface="微软雅黑"/>
              </a:rPr>
              <a:t>邻</a:t>
            </a:r>
            <a:r>
              <a:rPr sz="2800" b="1" dirty="0">
                <a:latin typeface="微软雅黑"/>
                <a:cs typeface="微软雅黑"/>
              </a:rPr>
              <a:t>接表</a:t>
            </a:r>
            <a:r>
              <a:rPr sz="2800" b="1" spc="10" dirty="0">
                <a:latin typeface="微软雅黑"/>
                <a:cs typeface="微软雅黑"/>
              </a:rPr>
              <a:t>上</a:t>
            </a:r>
            <a:r>
              <a:rPr sz="2800" b="1" dirty="0">
                <a:latin typeface="微软雅黑"/>
                <a:cs typeface="微软雅黑"/>
              </a:rPr>
              <a:t>进</a:t>
            </a:r>
            <a:r>
              <a:rPr sz="2800" b="1" spc="10" dirty="0">
                <a:latin typeface="微软雅黑"/>
                <a:cs typeface="微软雅黑"/>
              </a:rPr>
              <a:t>行</a:t>
            </a:r>
            <a:r>
              <a:rPr sz="2800" b="1" dirty="0">
                <a:latin typeface="微软雅黑"/>
                <a:cs typeface="微软雅黑"/>
              </a:rPr>
              <a:t>深度</a:t>
            </a:r>
            <a:r>
              <a:rPr sz="2800" b="1" spc="10" dirty="0">
                <a:latin typeface="微软雅黑"/>
                <a:cs typeface="微软雅黑"/>
              </a:rPr>
              <a:t>优</a:t>
            </a:r>
            <a:r>
              <a:rPr sz="2800" b="1" dirty="0">
                <a:latin typeface="微软雅黑"/>
                <a:cs typeface="微软雅黑"/>
              </a:rPr>
              <a:t>先遍</a:t>
            </a:r>
            <a:r>
              <a:rPr sz="2800" b="1" spc="10" dirty="0">
                <a:latin typeface="微软雅黑"/>
                <a:cs typeface="微软雅黑"/>
              </a:rPr>
              <a:t>历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23" y="0"/>
            <a:ext cx="5108575" cy="516890"/>
          </a:xfrm>
          <a:custGeom>
            <a:avLst/>
            <a:gdLst/>
            <a:ahLst/>
            <a:cxnLst/>
            <a:rect l="l" t="t" r="r" b="b"/>
            <a:pathLst>
              <a:path w="5108575" h="516890">
                <a:moveTo>
                  <a:pt x="0" y="516636"/>
                </a:moveTo>
                <a:lnTo>
                  <a:pt x="5108448" y="516636"/>
                </a:lnTo>
                <a:lnTo>
                  <a:pt x="510844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363" y="13843"/>
            <a:ext cx="3090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65" dirty="0">
                <a:solidFill>
                  <a:srgbClr val="000000"/>
                </a:solidFill>
                <a:latin typeface="微软雅黑"/>
                <a:cs typeface="微软雅黑"/>
              </a:rPr>
              <a:t>DFS</a:t>
            </a:r>
            <a:r>
              <a:rPr u="none" spc="15" dirty="0">
                <a:solidFill>
                  <a:srgbClr val="000000"/>
                </a:solidFill>
                <a:latin typeface="微软雅黑"/>
                <a:cs typeface="微软雅黑"/>
              </a:rPr>
              <a:t>算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法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效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率分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析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60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8668" y="2279904"/>
            <a:ext cx="193675" cy="367665"/>
          </a:xfrm>
          <a:custGeom>
            <a:avLst/>
            <a:gdLst/>
            <a:ahLst/>
            <a:cxnLst/>
            <a:rect l="l" t="t" r="r" b="b"/>
            <a:pathLst>
              <a:path w="193675" h="367664">
                <a:moveTo>
                  <a:pt x="0" y="0"/>
                </a:moveTo>
                <a:lnTo>
                  <a:pt x="193548" y="367284"/>
                </a:lnTo>
              </a:path>
            </a:pathLst>
          </a:custGeom>
          <a:ln w="57912">
            <a:solidFill>
              <a:srgbClr val="A2B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2235" y="533400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48044" y="1562100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7659" y="1562100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2590800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3907" y="2590800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0564" y="2590800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3523" y="2590800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8688" y="3913632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3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3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7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3"/>
                </a:lnTo>
                <a:close/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3907" y="1121663"/>
            <a:ext cx="387350" cy="586740"/>
          </a:xfrm>
          <a:custGeom>
            <a:avLst/>
            <a:gdLst/>
            <a:ahLst/>
            <a:cxnLst/>
            <a:rect l="l" t="t" r="r" b="b"/>
            <a:pathLst>
              <a:path w="387350" h="586739">
                <a:moveTo>
                  <a:pt x="387096" y="0"/>
                </a:moveTo>
                <a:lnTo>
                  <a:pt x="0" y="586740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05343" y="1121663"/>
            <a:ext cx="387350" cy="513715"/>
          </a:xfrm>
          <a:custGeom>
            <a:avLst/>
            <a:gdLst/>
            <a:ahLst/>
            <a:cxnLst/>
            <a:rect l="l" t="t" r="r" b="b"/>
            <a:pathLst>
              <a:path w="387350" h="513714">
                <a:moveTo>
                  <a:pt x="0" y="0"/>
                </a:moveTo>
                <a:lnTo>
                  <a:pt x="387096" y="513588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03264" y="2223516"/>
            <a:ext cx="241300" cy="440690"/>
          </a:xfrm>
          <a:custGeom>
            <a:avLst/>
            <a:gdLst/>
            <a:ahLst/>
            <a:cxnLst/>
            <a:rect l="l" t="t" r="r" b="b"/>
            <a:pathLst>
              <a:path w="241300" h="440689">
                <a:moveTo>
                  <a:pt x="240791" y="0"/>
                </a:moveTo>
                <a:lnTo>
                  <a:pt x="0" y="440436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4496" y="3252215"/>
            <a:ext cx="774700" cy="1028700"/>
          </a:xfrm>
          <a:custGeom>
            <a:avLst/>
            <a:gdLst/>
            <a:ahLst/>
            <a:cxnLst/>
            <a:rect l="l" t="t" r="r" b="b"/>
            <a:pathLst>
              <a:path w="774700" h="1028700">
                <a:moveTo>
                  <a:pt x="0" y="0"/>
                </a:moveTo>
                <a:lnTo>
                  <a:pt x="774192" y="1028700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3468" y="3325367"/>
            <a:ext cx="48895" cy="588645"/>
          </a:xfrm>
          <a:custGeom>
            <a:avLst/>
            <a:gdLst/>
            <a:ahLst/>
            <a:cxnLst/>
            <a:rect l="l" t="t" r="r" b="b"/>
            <a:pathLst>
              <a:path w="48895" h="588645">
                <a:moveTo>
                  <a:pt x="0" y="0"/>
                </a:moveTo>
                <a:lnTo>
                  <a:pt x="48768" y="588264"/>
                </a:lnTo>
              </a:path>
            </a:pathLst>
          </a:custGeom>
          <a:ln w="57911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1647" y="2223516"/>
            <a:ext cx="193675" cy="367665"/>
          </a:xfrm>
          <a:custGeom>
            <a:avLst/>
            <a:gdLst/>
            <a:ahLst/>
            <a:cxnLst/>
            <a:rect l="l" t="t" r="r" b="b"/>
            <a:pathLst>
              <a:path w="193675" h="367664">
                <a:moveTo>
                  <a:pt x="193548" y="0"/>
                </a:moveTo>
                <a:lnTo>
                  <a:pt x="0" y="367284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3523" y="2223516"/>
            <a:ext cx="193675" cy="367665"/>
          </a:xfrm>
          <a:custGeom>
            <a:avLst/>
            <a:gdLst/>
            <a:ahLst/>
            <a:cxnLst/>
            <a:rect l="l" t="t" r="r" b="b"/>
            <a:pathLst>
              <a:path w="193675" h="367664">
                <a:moveTo>
                  <a:pt x="0" y="0"/>
                </a:moveTo>
                <a:lnTo>
                  <a:pt x="193548" y="367284"/>
                </a:lnTo>
              </a:path>
            </a:pathLst>
          </a:custGeom>
          <a:ln w="57912">
            <a:solidFill>
              <a:srgbClr val="A2B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8393" y="5548985"/>
            <a:ext cx="1202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1025" algn="l"/>
              </a:tabLst>
            </a:pPr>
            <a:r>
              <a:rPr sz="2600" dirty="0">
                <a:latin typeface="Times New Roman"/>
                <a:cs typeface="Times New Roman"/>
              </a:rPr>
              <a:t>7	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550" spc="7" baseline="-21241" dirty="0">
                <a:latin typeface="Times New Roman"/>
                <a:cs typeface="Times New Roman"/>
              </a:rPr>
              <a:t>8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393" y="4900929"/>
            <a:ext cx="1202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1025" algn="l"/>
              </a:tabLst>
            </a:pPr>
            <a:r>
              <a:rPr sz="2600" dirty="0">
                <a:latin typeface="Times New Roman"/>
                <a:cs typeface="Times New Roman"/>
              </a:rPr>
              <a:t>6	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550" spc="7" baseline="-21241" dirty="0">
                <a:latin typeface="Times New Roman"/>
                <a:cs typeface="Times New Roman"/>
              </a:rPr>
              <a:t>7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393" y="4253229"/>
            <a:ext cx="1202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1025" algn="l"/>
              </a:tabLst>
            </a:pPr>
            <a:r>
              <a:rPr sz="2600" dirty="0">
                <a:latin typeface="Times New Roman"/>
                <a:cs typeface="Times New Roman"/>
              </a:rPr>
              <a:t>5	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550" spc="7" baseline="-21241" dirty="0">
                <a:latin typeface="Times New Roman"/>
                <a:cs typeface="Times New Roman"/>
              </a:rPr>
              <a:t>6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8393" y="3586352"/>
            <a:ext cx="12020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81025" algn="l"/>
              </a:tabLst>
            </a:pPr>
            <a:r>
              <a:rPr sz="2600" dirty="0">
                <a:latin typeface="Times New Roman"/>
                <a:cs typeface="Times New Roman"/>
              </a:rPr>
              <a:t>4	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550" spc="7" baseline="-21241" dirty="0">
                <a:latin typeface="Times New Roman"/>
                <a:cs typeface="Times New Roman"/>
              </a:rPr>
              <a:t>5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393" y="2919476"/>
            <a:ext cx="12020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81025" algn="l"/>
              </a:tabLst>
            </a:pPr>
            <a:r>
              <a:rPr sz="2600" dirty="0">
                <a:latin typeface="Times New Roman"/>
                <a:cs typeface="Times New Roman"/>
              </a:rPr>
              <a:t>3	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550" spc="7" baseline="-21241" dirty="0">
                <a:latin typeface="Times New Roman"/>
                <a:cs typeface="Times New Roman"/>
              </a:rPr>
              <a:t>4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00" y="87630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" y="152400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217170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281940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0" y="346710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415290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480060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544830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00" y="609600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1446" y="877061"/>
            <a:ext cx="0" cy="5219700"/>
          </a:xfrm>
          <a:custGeom>
            <a:avLst/>
            <a:gdLst/>
            <a:ahLst/>
            <a:cxnLst/>
            <a:rect l="l" t="t" r="r" b="b"/>
            <a:pathLst>
              <a:path h="5219700">
                <a:moveTo>
                  <a:pt x="0" y="0"/>
                </a:moveTo>
                <a:lnTo>
                  <a:pt x="0" y="52197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28216" y="876300"/>
            <a:ext cx="0" cy="5219700"/>
          </a:xfrm>
          <a:custGeom>
            <a:avLst/>
            <a:gdLst/>
            <a:ahLst/>
            <a:cxnLst/>
            <a:rect l="l" t="t" r="r" b="b"/>
            <a:pathLst>
              <a:path h="5219700">
                <a:moveTo>
                  <a:pt x="0" y="0"/>
                </a:moveTo>
                <a:lnTo>
                  <a:pt x="0" y="52197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20645" y="877061"/>
            <a:ext cx="0" cy="5219700"/>
          </a:xfrm>
          <a:custGeom>
            <a:avLst/>
            <a:gdLst/>
            <a:ahLst/>
            <a:cxnLst/>
            <a:rect l="l" t="t" r="r" b="b"/>
            <a:pathLst>
              <a:path h="5219700">
                <a:moveTo>
                  <a:pt x="0" y="0"/>
                </a:moveTo>
                <a:lnTo>
                  <a:pt x="0" y="52197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1446" y="877061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683" y="15240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683" y="21717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0683" y="28194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0683" y="34671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0683" y="41529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0683" y="48006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0683" y="54483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1446" y="6096761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13254" y="10294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3254" y="1424177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13254" y="10294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52927" y="10287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2602" y="10294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032503" y="1087882"/>
            <a:ext cx="4191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01211" y="967232"/>
            <a:ext cx="4191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86734" y="10294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86734" y="1424177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6734" y="10294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26408" y="10287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6082" y="10294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13254" y="16390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13254" y="2033777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13254" y="16390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52927" y="16383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2602" y="16390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601211" y="1616709"/>
            <a:ext cx="4191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86734" y="16390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86734" y="2033777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86734" y="16390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26408" y="16383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66082" y="16390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204459" y="1697177"/>
            <a:ext cx="4210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74691" y="1616709"/>
            <a:ext cx="4178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760214" y="16390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60214" y="2033777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60214" y="16390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98364" y="16383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39561" y="16390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32993" y="128092"/>
            <a:ext cx="2825115" cy="256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微软雅黑"/>
                <a:cs typeface="微软雅黑"/>
              </a:rPr>
              <a:t>示例及分</a:t>
            </a:r>
            <a:r>
              <a:rPr sz="2800" b="1" spc="5" dirty="0">
                <a:latin typeface="微软雅黑"/>
                <a:cs typeface="微软雅黑"/>
              </a:rPr>
              <a:t>析</a:t>
            </a:r>
            <a:r>
              <a:rPr sz="2800" b="1" spc="-5" dirty="0"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Arial Narrow"/>
              <a:cs typeface="Arial Narrow"/>
            </a:endParaRPr>
          </a:p>
          <a:p>
            <a:pPr marL="63500">
              <a:lnSpc>
                <a:spcPct val="100000"/>
              </a:lnSpc>
              <a:tabLst>
                <a:tab pos="606425" algn="l"/>
                <a:tab pos="1971039" algn="l"/>
              </a:tabLst>
            </a:pPr>
            <a:r>
              <a:rPr sz="2600" dirty="0">
                <a:latin typeface="Times New Roman"/>
                <a:cs typeface="Times New Roman"/>
              </a:rPr>
              <a:t>0	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550" spc="7" baseline="-21241" dirty="0">
                <a:latin typeface="Times New Roman"/>
                <a:cs typeface="Times New Roman"/>
              </a:rPr>
              <a:t>1	</a:t>
            </a:r>
            <a:r>
              <a:rPr sz="3900" baseline="1068" dirty="0">
                <a:latin typeface="Times New Roman"/>
                <a:cs typeface="Times New Roman"/>
              </a:rPr>
              <a:t>1</a:t>
            </a:r>
            <a:endParaRPr sz="3900" baseline="1068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985"/>
              </a:spcBef>
              <a:tabLst>
                <a:tab pos="606425" algn="l"/>
                <a:tab pos="1971039" algn="l"/>
              </a:tabLst>
            </a:pPr>
            <a:r>
              <a:rPr sz="2600" dirty="0">
                <a:latin typeface="Times New Roman"/>
                <a:cs typeface="Times New Roman"/>
              </a:rPr>
              <a:t>1	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550" spc="7" baseline="-21241" dirty="0">
                <a:latin typeface="Times New Roman"/>
                <a:cs typeface="Times New Roman"/>
              </a:rPr>
              <a:t>2	</a:t>
            </a:r>
            <a:r>
              <a:rPr sz="3900" baseline="1068" dirty="0">
                <a:latin typeface="Times New Roman"/>
                <a:cs typeface="Times New Roman"/>
              </a:rPr>
              <a:t>0</a:t>
            </a:r>
            <a:endParaRPr sz="3900" baseline="1068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980"/>
              </a:spcBef>
              <a:tabLst>
                <a:tab pos="606425" algn="l"/>
                <a:tab pos="1971039" algn="l"/>
              </a:tabLst>
            </a:pPr>
            <a:r>
              <a:rPr sz="2600" dirty="0">
                <a:latin typeface="Times New Roman"/>
                <a:cs typeface="Times New Roman"/>
              </a:rPr>
              <a:t>2	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550" spc="7" baseline="-21241" dirty="0">
                <a:latin typeface="Times New Roman"/>
                <a:cs typeface="Times New Roman"/>
              </a:rPr>
              <a:t>3	</a:t>
            </a:r>
            <a:r>
              <a:rPr sz="3900" baseline="1068" dirty="0">
                <a:latin typeface="Times New Roman"/>
                <a:cs typeface="Times New Roman"/>
              </a:rPr>
              <a:t>0</a:t>
            </a:r>
            <a:endParaRPr sz="3900" baseline="1068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413254" y="2311145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13254" y="27058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13254" y="23111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52927" y="23103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92602" y="23111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601211" y="2264410"/>
            <a:ext cx="4191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586734" y="2311145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86734" y="27058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86734" y="23111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26408" y="23103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66082" y="23111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204459" y="2383663"/>
            <a:ext cx="4210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774691" y="2264410"/>
            <a:ext cx="4178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760214" y="23248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60214" y="2719577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60214" y="23248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98364" y="23241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39561" y="23248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427732" y="2983738"/>
            <a:ext cx="4191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413254" y="30106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13254" y="3405378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13254" y="30106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52927" y="30099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92602" y="30106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601211" y="3055366"/>
            <a:ext cx="8509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  <a:tabLst>
                <a:tab pos="516255" algn="l"/>
              </a:tabLst>
            </a:pPr>
            <a:r>
              <a:rPr sz="2600" dirty="0">
                <a:latin typeface="Times New Roman"/>
                <a:cs typeface="Times New Roman"/>
              </a:rPr>
              <a:t>7	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586734" y="2996945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86734" y="33916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86734" y="29969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26408" y="29961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66082" y="29969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427732" y="3560190"/>
            <a:ext cx="4191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413254" y="3606546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13254" y="40012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13254" y="36065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52927" y="3605784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92602" y="36065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601211" y="3679316"/>
            <a:ext cx="8509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516255" algn="l"/>
              </a:tabLst>
            </a:pPr>
            <a:r>
              <a:rPr sz="2600" dirty="0">
                <a:latin typeface="Times New Roman"/>
                <a:cs typeface="Times New Roman"/>
              </a:rPr>
              <a:t>7	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586734" y="36202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86734" y="4014978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586734" y="36202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26408" y="36195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466082" y="36202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2427732" y="4173092"/>
            <a:ext cx="4191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413254" y="42298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13254" y="4624578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413254" y="42298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852927" y="42291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292602" y="42298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4032503" y="4288612"/>
            <a:ext cx="4191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601211" y="4209669"/>
            <a:ext cx="4191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586734" y="42298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86734" y="4624578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86734" y="42298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26408" y="42291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66082" y="42298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2427732" y="4928997"/>
            <a:ext cx="4191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413254" y="49918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413254" y="5386578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13254" y="49918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852927" y="49911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92602" y="49918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4032503" y="5051297"/>
            <a:ext cx="4191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601211" y="4928997"/>
            <a:ext cx="4191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586734" y="49918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86734" y="5386578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586734" y="49918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26408" y="49911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66082" y="49918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2427732" y="5576722"/>
            <a:ext cx="4191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2413254" y="5587746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413254" y="59824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413254" y="55877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52927" y="5586984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92602" y="55877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4032503" y="5660542"/>
            <a:ext cx="4191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601211" y="5576722"/>
            <a:ext cx="4191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3586734" y="560146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586734" y="5996178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586734" y="56014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026408" y="56007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466082" y="56014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24050" y="1138427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4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4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4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097529" y="1138427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4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4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4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24050" y="1748027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4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4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4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97529" y="1748027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4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4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4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271009" y="1748027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4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4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4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24050" y="2420111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4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4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4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097529" y="2420111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4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4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4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271009" y="2433827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4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4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4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924050" y="3119627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4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4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4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097529" y="3105911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4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4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4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924050" y="3715511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5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5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5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097529" y="3729228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5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5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5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924050" y="4338828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5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5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5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097529" y="4338828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5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5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5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924050" y="5100828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5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5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5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097529" y="5100828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5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5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5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924050" y="5696711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5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5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5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097529" y="5710428"/>
            <a:ext cx="489584" cy="86995"/>
          </a:xfrm>
          <a:custGeom>
            <a:avLst/>
            <a:gdLst/>
            <a:ahLst/>
            <a:cxnLst/>
            <a:rect l="l" t="t" r="r" b="b"/>
            <a:pathLst>
              <a:path w="489585" h="86995">
                <a:moveTo>
                  <a:pt x="402336" y="0"/>
                </a:moveTo>
                <a:lnTo>
                  <a:pt x="402336" y="86868"/>
                </a:lnTo>
                <a:lnTo>
                  <a:pt x="460248" y="57912"/>
                </a:lnTo>
                <a:lnTo>
                  <a:pt x="416814" y="57912"/>
                </a:lnTo>
                <a:lnTo>
                  <a:pt x="416814" y="28956"/>
                </a:lnTo>
                <a:lnTo>
                  <a:pt x="460248" y="28956"/>
                </a:lnTo>
                <a:lnTo>
                  <a:pt x="402336" y="0"/>
                </a:lnTo>
                <a:close/>
              </a:path>
              <a:path w="489585" h="86995">
                <a:moveTo>
                  <a:pt x="4023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02336" y="57912"/>
                </a:lnTo>
                <a:lnTo>
                  <a:pt x="402336" y="28956"/>
                </a:lnTo>
                <a:close/>
              </a:path>
              <a:path w="489585" h="86995">
                <a:moveTo>
                  <a:pt x="460248" y="28956"/>
                </a:moveTo>
                <a:lnTo>
                  <a:pt x="416814" y="28956"/>
                </a:lnTo>
                <a:lnTo>
                  <a:pt x="416814" y="57912"/>
                </a:lnTo>
                <a:lnTo>
                  <a:pt x="460248" y="57912"/>
                </a:lnTo>
                <a:lnTo>
                  <a:pt x="489204" y="43434"/>
                </a:lnTo>
                <a:lnTo>
                  <a:pt x="4602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4956428" y="4959663"/>
            <a:ext cx="4008120" cy="102171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spc="10" dirty="0">
                <a:latin typeface="微软雅黑"/>
                <a:cs typeface="微软雅黑"/>
              </a:rPr>
              <a:t>如图的深度优先搜索序列为：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00" b="1" dirty="0">
                <a:latin typeface="Arial Narrow"/>
                <a:cs typeface="Arial Narrow"/>
              </a:rPr>
              <a:t>v1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Arial Narrow"/>
                <a:cs typeface="Arial Narrow"/>
              </a:rPr>
              <a:t>v2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Arial Narrow"/>
                <a:cs typeface="Arial Narrow"/>
              </a:rPr>
              <a:t>v4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Arial Narrow"/>
                <a:cs typeface="Arial Narrow"/>
              </a:rPr>
              <a:t>v8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Arial Narrow"/>
                <a:cs typeface="Arial Narrow"/>
              </a:rPr>
              <a:t>v5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Arial Narrow"/>
                <a:cs typeface="Arial Narrow"/>
              </a:rPr>
              <a:t>v3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Arial Narrow"/>
                <a:cs typeface="Arial Narrow"/>
              </a:rPr>
              <a:t>v6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Arial Narrow"/>
                <a:cs typeface="Arial Narrow"/>
              </a:rPr>
              <a:t>v7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7222997" y="534162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266700" y="0"/>
                </a:moveTo>
                <a:lnTo>
                  <a:pt x="227283" y="3982"/>
                </a:lnTo>
                <a:lnTo>
                  <a:pt x="189664" y="15552"/>
                </a:lnTo>
                <a:lnTo>
                  <a:pt x="154254" y="34140"/>
                </a:lnTo>
                <a:lnTo>
                  <a:pt x="121467" y="59178"/>
                </a:lnTo>
                <a:lnTo>
                  <a:pt x="91714" y="90097"/>
                </a:lnTo>
                <a:lnTo>
                  <a:pt x="65408" y="126329"/>
                </a:lnTo>
                <a:lnTo>
                  <a:pt x="42960" y="167305"/>
                </a:lnTo>
                <a:lnTo>
                  <a:pt x="24783" y="212457"/>
                </a:lnTo>
                <a:lnTo>
                  <a:pt x="11289" y="261217"/>
                </a:lnTo>
                <a:lnTo>
                  <a:pt x="2891" y="313015"/>
                </a:lnTo>
                <a:lnTo>
                  <a:pt x="0" y="367284"/>
                </a:lnTo>
                <a:lnTo>
                  <a:pt x="2891" y="421552"/>
                </a:lnTo>
                <a:lnTo>
                  <a:pt x="11289" y="473350"/>
                </a:lnTo>
                <a:lnTo>
                  <a:pt x="24783" y="522110"/>
                </a:lnTo>
                <a:lnTo>
                  <a:pt x="42960" y="567262"/>
                </a:lnTo>
                <a:lnTo>
                  <a:pt x="65408" y="608238"/>
                </a:lnTo>
                <a:lnTo>
                  <a:pt x="91714" y="644470"/>
                </a:lnTo>
                <a:lnTo>
                  <a:pt x="121467" y="675389"/>
                </a:lnTo>
                <a:lnTo>
                  <a:pt x="154254" y="700427"/>
                </a:lnTo>
                <a:lnTo>
                  <a:pt x="189664" y="719015"/>
                </a:lnTo>
                <a:lnTo>
                  <a:pt x="227283" y="730585"/>
                </a:lnTo>
                <a:lnTo>
                  <a:pt x="266700" y="734568"/>
                </a:lnTo>
                <a:lnTo>
                  <a:pt x="306116" y="730585"/>
                </a:lnTo>
                <a:lnTo>
                  <a:pt x="343735" y="719015"/>
                </a:lnTo>
                <a:lnTo>
                  <a:pt x="379145" y="700427"/>
                </a:lnTo>
                <a:lnTo>
                  <a:pt x="411932" y="675389"/>
                </a:lnTo>
                <a:lnTo>
                  <a:pt x="441685" y="644470"/>
                </a:lnTo>
                <a:lnTo>
                  <a:pt x="467991" y="608238"/>
                </a:lnTo>
                <a:lnTo>
                  <a:pt x="490439" y="567262"/>
                </a:lnTo>
                <a:lnTo>
                  <a:pt x="508616" y="522110"/>
                </a:lnTo>
                <a:lnTo>
                  <a:pt x="522110" y="473350"/>
                </a:lnTo>
                <a:lnTo>
                  <a:pt x="530508" y="421552"/>
                </a:lnTo>
                <a:lnTo>
                  <a:pt x="533400" y="367284"/>
                </a:lnTo>
                <a:lnTo>
                  <a:pt x="530508" y="313015"/>
                </a:lnTo>
                <a:lnTo>
                  <a:pt x="522110" y="261217"/>
                </a:lnTo>
                <a:lnTo>
                  <a:pt x="508616" y="212457"/>
                </a:lnTo>
                <a:lnTo>
                  <a:pt x="490439" y="167305"/>
                </a:lnTo>
                <a:lnTo>
                  <a:pt x="467991" y="126329"/>
                </a:lnTo>
                <a:lnTo>
                  <a:pt x="441685" y="90097"/>
                </a:lnTo>
                <a:lnTo>
                  <a:pt x="411932" y="59178"/>
                </a:lnTo>
                <a:lnTo>
                  <a:pt x="379145" y="34140"/>
                </a:lnTo>
                <a:lnTo>
                  <a:pt x="343735" y="15552"/>
                </a:lnTo>
                <a:lnTo>
                  <a:pt x="306116" y="3982"/>
                </a:lnTo>
                <a:lnTo>
                  <a:pt x="2667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222997" y="534162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0" y="367284"/>
                </a:moveTo>
                <a:lnTo>
                  <a:pt x="2891" y="313015"/>
                </a:lnTo>
                <a:lnTo>
                  <a:pt x="11289" y="261217"/>
                </a:lnTo>
                <a:lnTo>
                  <a:pt x="24783" y="212457"/>
                </a:lnTo>
                <a:lnTo>
                  <a:pt x="42960" y="167305"/>
                </a:lnTo>
                <a:lnTo>
                  <a:pt x="65408" y="126329"/>
                </a:lnTo>
                <a:lnTo>
                  <a:pt x="91714" y="90097"/>
                </a:lnTo>
                <a:lnTo>
                  <a:pt x="121467" y="59178"/>
                </a:lnTo>
                <a:lnTo>
                  <a:pt x="154254" y="34140"/>
                </a:lnTo>
                <a:lnTo>
                  <a:pt x="189664" y="15552"/>
                </a:lnTo>
                <a:lnTo>
                  <a:pt x="227283" y="3982"/>
                </a:lnTo>
                <a:lnTo>
                  <a:pt x="266700" y="0"/>
                </a:lnTo>
                <a:lnTo>
                  <a:pt x="306116" y="3982"/>
                </a:lnTo>
                <a:lnTo>
                  <a:pt x="343735" y="15552"/>
                </a:lnTo>
                <a:lnTo>
                  <a:pt x="379145" y="34140"/>
                </a:lnTo>
                <a:lnTo>
                  <a:pt x="411932" y="59178"/>
                </a:lnTo>
                <a:lnTo>
                  <a:pt x="441685" y="90097"/>
                </a:lnTo>
                <a:lnTo>
                  <a:pt x="467991" y="126329"/>
                </a:lnTo>
                <a:lnTo>
                  <a:pt x="490439" y="167305"/>
                </a:lnTo>
                <a:lnTo>
                  <a:pt x="508616" y="212457"/>
                </a:lnTo>
                <a:lnTo>
                  <a:pt x="522110" y="261217"/>
                </a:lnTo>
                <a:lnTo>
                  <a:pt x="530508" y="313015"/>
                </a:lnTo>
                <a:lnTo>
                  <a:pt x="533400" y="367284"/>
                </a:lnTo>
                <a:lnTo>
                  <a:pt x="530508" y="421552"/>
                </a:lnTo>
                <a:lnTo>
                  <a:pt x="522110" y="473350"/>
                </a:lnTo>
                <a:lnTo>
                  <a:pt x="508616" y="522110"/>
                </a:lnTo>
                <a:lnTo>
                  <a:pt x="490439" y="567262"/>
                </a:lnTo>
                <a:lnTo>
                  <a:pt x="467991" y="608238"/>
                </a:lnTo>
                <a:lnTo>
                  <a:pt x="441685" y="644470"/>
                </a:lnTo>
                <a:lnTo>
                  <a:pt x="411932" y="675389"/>
                </a:lnTo>
                <a:lnTo>
                  <a:pt x="379145" y="700427"/>
                </a:lnTo>
                <a:lnTo>
                  <a:pt x="343735" y="719015"/>
                </a:lnTo>
                <a:lnTo>
                  <a:pt x="306116" y="730585"/>
                </a:lnTo>
                <a:lnTo>
                  <a:pt x="266700" y="734568"/>
                </a:lnTo>
                <a:lnTo>
                  <a:pt x="227283" y="730585"/>
                </a:lnTo>
                <a:lnTo>
                  <a:pt x="189664" y="719015"/>
                </a:lnTo>
                <a:lnTo>
                  <a:pt x="154254" y="700427"/>
                </a:lnTo>
                <a:lnTo>
                  <a:pt x="121467" y="675389"/>
                </a:lnTo>
                <a:lnTo>
                  <a:pt x="91714" y="644470"/>
                </a:lnTo>
                <a:lnTo>
                  <a:pt x="65408" y="608238"/>
                </a:lnTo>
                <a:lnTo>
                  <a:pt x="42960" y="567262"/>
                </a:lnTo>
                <a:lnTo>
                  <a:pt x="24783" y="522110"/>
                </a:lnTo>
                <a:lnTo>
                  <a:pt x="11289" y="473350"/>
                </a:lnTo>
                <a:lnTo>
                  <a:pt x="2891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>
            <a:spLocks noGrp="1"/>
          </p:cNvSpPr>
          <p:nvPr>
            <p:ph type="title"/>
          </p:nvPr>
        </p:nvSpPr>
        <p:spPr>
          <a:xfrm>
            <a:off x="7296657" y="581406"/>
            <a:ext cx="4419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800" u="none" spc="-727" baseline="-7812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400" u="none" spc="-484" dirty="0">
                <a:solidFill>
                  <a:srgbClr val="000000"/>
                </a:solidFill>
                <a:latin typeface="微软雅黑"/>
                <a:cs typeface="微软雅黑"/>
              </a:rPr>
              <a:t>v0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507985" y="871855"/>
            <a:ext cx="1492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6448805" y="15628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448805" y="15628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6523355" y="1610055"/>
            <a:ext cx="441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800" b="1" spc="-735" baseline="-7812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400" b="1" spc="-490" dirty="0">
                <a:latin typeface="微软雅黑"/>
                <a:cs typeface="微软雅黑"/>
              </a:rPr>
              <a:t>v1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734682" y="1900555"/>
            <a:ext cx="1492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2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7948421" y="1562861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266700" y="0"/>
                </a:moveTo>
                <a:lnTo>
                  <a:pt x="227283" y="3982"/>
                </a:lnTo>
                <a:lnTo>
                  <a:pt x="189664" y="15552"/>
                </a:lnTo>
                <a:lnTo>
                  <a:pt x="154254" y="34140"/>
                </a:lnTo>
                <a:lnTo>
                  <a:pt x="121467" y="59178"/>
                </a:lnTo>
                <a:lnTo>
                  <a:pt x="91714" y="90097"/>
                </a:lnTo>
                <a:lnTo>
                  <a:pt x="65408" y="126329"/>
                </a:lnTo>
                <a:lnTo>
                  <a:pt x="42960" y="167305"/>
                </a:lnTo>
                <a:lnTo>
                  <a:pt x="24783" y="212457"/>
                </a:lnTo>
                <a:lnTo>
                  <a:pt x="11289" y="261217"/>
                </a:lnTo>
                <a:lnTo>
                  <a:pt x="2891" y="313015"/>
                </a:lnTo>
                <a:lnTo>
                  <a:pt x="0" y="367284"/>
                </a:lnTo>
                <a:lnTo>
                  <a:pt x="2891" y="421552"/>
                </a:lnTo>
                <a:lnTo>
                  <a:pt x="11289" y="473350"/>
                </a:lnTo>
                <a:lnTo>
                  <a:pt x="24783" y="522110"/>
                </a:lnTo>
                <a:lnTo>
                  <a:pt x="42960" y="567262"/>
                </a:lnTo>
                <a:lnTo>
                  <a:pt x="65408" y="608238"/>
                </a:lnTo>
                <a:lnTo>
                  <a:pt x="91714" y="644470"/>
                </a:lnTo>
                <a:lnTo>
                  <a:pt x="121467" y="675389"/>
                </a:lnTo>
                <a:lnTo>
                  <a:pt x="154254" y="700427"/>
                </a:lnTo>
                <a:lnTo>
                  <a:pt x="189664" y="719015"/>
                </a:lnTo>
                <a:lnTo>
                  <a:pt x="227283" y="730585"/>
                </a:lnTo>
                <a:lnTo>
                  <a:pt x="266700" y="734568"/>
                </a:lnTo>
                <a:lnTo>
                  <a:pt x="306116" y="730585"/>
                </a:lnTo>
                <a:lnTo>
                  <a:pt x="343735" y="719015"/>
                </a:lnTo>
                <a:lnTo>
                  <a:pt x="379145" y="700427"/>
                </a:lnTo>
                <a:lnTo>
                  <a:pt x="411932" y="675389"/>
                </a:lnTo>
                <a:lnTo>
                  <a:pt x="441685" y="644470"/>
                </a:lnTo>
                <a:lnTo>
                  <a:pt x="467991" y="608238"/>
                </a:lnTo>
                <a:lnTo>
                  <a:pt x="490439" y="567262"/>
                </a:lnTo>
                <a:lnTo>
                  <a:pt x="508616" y="522110"/>
                </a:lnTo>
                <a:lnTo>
                  <a:pt x="522110" y="473350"/>
                </a:lnTo>
                <a:lnTo>
                  <a:pt x="530508" y="421552"/>
                </a:lnTo>
                <a:lnTo>
                  <a:pt x="533400" y="367284"/>
                </a:lnTo>
                <a:lnTo>
                  <a:pt x="530508" y="313015"/>
                </a:lnTo>
                <a:lnTo>
                  <a:pt x="522110" y="261217"/>
                </a:lnTo>
                <a:lnTo>
                  <a:pt x="508616" y="212457"/>
                </a:lnTo>
                <a:lnTo>
                  <a:pt x="490439" y="167305"/>
                </a:lnTo>
                <a:lnTo>
                  <a:pt x="467991" y="126329"/>
                </a:lnTo>
                <a:lnTo>
                  <a:pt x="441685" y="90097"/>
                </a:lnTo>
                <a:lnTo>
                  <a:pt x="411932" y="59178"/>
                </a:lnTo>
                <a:lnTo>
                  <a:pt x="379145" y="34140"/>
                </a:lnTo>
                <a:lnTo>
                  <a:pt x="343735" y="15552"/>
                </a:lnTo>
                <a:lnTo>
                  <a:pt x="306116" y="3982"/>
                </a:lnTo>
                <a:lnTo>
                  <a:pt x="2667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948421" y="1562861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0" y="367284"/>
                </a:moveTo>
                <a:lnTo>
                  <a:pt x="2891" y="313015"/>
                </a:lnTo>
                <a:lnTo>
                  <a:pt x="11289" y="261217"/>
                </a:lnTo>
                <a:lnTo>
                  <a:pt x="24783" y="212457"/>
                </a:lnTo>
                <a:lnTo>
                  <a:pt x="42960" y="167305"/>
                </a:lnTo>
                <a:lnTo>
                  <a:pt x="65408" y="126329"/>
                </a:lnTo>
                <a:lnTo>
                  <a:pt x="91714" y="90097"/>
                </a:lnTo>
                <a:lnTo>
                  <a:pt x="121467" y="59178"/>
                </a:lnTo>
                <a:lnTo>
                  <a:pt x="154254" y="34140"/>
                </a:lnTo>
                <a:lnTo>
                  <a:pt x="189664" y="15552"/>
                </a:lnTo>
                <a:lnTo>
                  <a:pt x="227283" y="3982"/>
                </a:lnTo>
                <a:lnTo>
                  <a:pt x="266700" y="0"/>
                </a:lnTo>
                <a:lnTo>
                  <a:pt x="306116" y="3982"/>
                </a:lnTo>
                <a:lnTo>
                  <a:pt x="343735" y="15552"/>
                </a:lnTo>
                <a:lnTo>
                  <a:pt x="379145" y="34140"/>
                </a:lnTo>
                <a:lnTo>
                  <a:pt x="411932" y="59178"/>
                </a:lnTo>
                <a:lnTo>
                  <a:pt x="441685" y="90097"/>
                </a:lnTo>
                <a:lnTo>
                  <a:pt x="467991" y="126329"/>
                </a:lnTo>
                <a:lnTo>
                  <a:pt x="490439" y="167305"/>
                </a:lnTo>
                <a:lnTo>
                  <a:pt x="508616" y="212457"/>
                </a:lnTo>
                <a:lnTo>
                  <a:pt x="522110" y="261217"/>
                </a:lnTo>
                <a:lnTo>
                  <a:pt x="530508" y="313015"/>
                </a:lnTo>
                <a:lnTo>
                  <a:pt x="533400" y="367284"/>
                </a:lnTo>
                <a:lnTo>
                  <a:pt x="530508" y="421552"/>
                </a:lnTo>
                <a:lnTo>
                  <a:pt x="522110" y="473350"/>
                </a:lnTo>
                <a:lnTo>
                  <a:pt x="508616" y="522110"/>
                </a:lnTo>
                <a:lnTo>
                  <a:pt x="490439" y="567262"/>
                </a:lnTo>
                <a:lnTo>
                  <a:pt x="467991" y="608238"/>
                </a:lnTo>
                <a:lnTo>
                  <a:pt x="441685" y="644470"/>
                </a:lnTo>
                <a:lnTo>
                  <a:pt x="411932" y="675389"/>
                </a:lnTo>
                <a:lnTo>
                  <a:pt x="379145" y="700427"/>
                </a:lnTo>
                <a:lnTo>
                  <a:pt x="343735" y="719015"/>
                </a:lnTo>
                <a:lnTo>
                  <a:pt x="306116" y="730585"/>
                </a:lnTo>
                <a:lnTo>
                  <a:pt x="266700" y="734568"/>
                </a:lnTo>
                <a:lnTo>
                  <a:pt x="227283" y="730585"/>
                </a:lnTo>
                <a:lnTo>
                  <a:pt x="189664" y="719015"/>
                </a:lnTo>
                <a:lnTo>
                  <a:pt x="154254" y="700427"/>
                </a:lnTo>
                <a:lnTo>
                  <a:pt x="121467" y="675389"/>
                </a:lnTo>
                <a:lnTo>
                  <a:pt x="91714" y="644470"/>
                </a:lnTo>
                <a:lnTo>
                  <a:pt x="65408" y="608238"/>
                </a:lnTo>
                <a:lnTo>
                  <a:pt x="42960" y="567262"/>
                </a:lnTo>
                <a:lnTo>
                  <a:pt x="24783" y="522110"/>
                </a:lnTo>
                <a:lnTo>
                  <a:pt x="11289" y="473350"/>
                </a:lnTo>
                <a:lnTo>
                  <a:pt x="2891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8022081" y="1610055"/>
            <a:ext cx="442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800" b="1" spc="-727" baseline="-7812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400" b="1" spc="-484" dirty="0">
                <a:latin typeface="微软雅黑"/>
                <a:cs typeface="微软雅黑"/>
              </a:rPr>
              <a:t>v2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8233664" y="1900555"/>
            <a:ext cx="1492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3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868161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68161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6153658" y="2929508"/>
            <a:ext cx="1492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4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6884669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84669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561326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561326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7169911" y="2929508"/>
            <a:ext cx="82740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0245" algn="l"/>
              </a:tabLst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5	6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8384285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84285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5929629" y="2639060"/>
            <a:ext cx="3008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66165" algn="l"/>
                <a:tab pos="1744345" algn="l"/>
                <a:tab pos="2566670" algn="l"/>
              </a:tabLst>
            </a:pPr>
            <a:r>
              <a:rPr sz="4800" b="1" spc="-735" baseline="-7812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400" b="1" spc="-490" dirty="0">
                <a:latin typeface="微软雅黑"/>
                <a:cs typeface="微软雅黑"/>
              </a:rPr>
              <a:t>v3	</a:t>
            </a:r>
            <a:r>
              <a:rPr sz="4800" b="1" spc="-735" baseline="-7812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400" b="1" spc="-490" dirty="0">
                <a:latin typeface="微软雅黑"/>
                <a:cs typeface="微软雅黑"/>
              </a:rPr>
              <a:t>v4	</a:t>
            </a:r>
            <a:r>
              <a:rPr sz="4800" b="1" spc="-742" baseline="-7812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400" b="1" spc="-495" dirty="0">
                <a:latin typeface="微软雅黑"/>
                <a:cs typeface="微软雅黑"/>
              </a:rPr>
              <a:t>v5	</a:t>
            </a:r>
            <a:r>
              <a:rPr sz="4800" b="1" spc="-735" baseline="-7812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400" b="1" spc="-490" dirty="0">
                <a:latin typeface="微软雅黑"/>
                <a:cs typeface="微软雅黑"/>
              </a:rPr>
              <a:t>v6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8670163" y="2929508"/>
            <a:ext cx="1492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7027926" y="3914394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5">
                <a:moveTo>
                  <a:pt x="266700" y="0"/>
                </a:moveTo>
                <a:lnTo>
                  <a:pt x="227283" y="3982"/>
                </a:lnTo>
                <a:lnTo>
                  <a:pt x="189664" y="15552"/>
                </a:lnTo>
                <a:lnTo>
                  <a:pt x="154254" y="34140"/>
                </a:lnTo>
                <a:lnTo>
                  <a:pt x="121467" y="59178"/>
                </a:lnTo>
                <a:lnTo>
                  <a:pt x="91714" y="90097"/>
                </a:lnTo>
                <a:lnTo>
                  <a:pt x="65408" y="126329"/>
                </a:lnTo>
                <a:lnTo>
                  <a:pt x="42960" y="167305"/>
                </a:lnTo>
                <a:lnTo>
                  <a:pt x="24783" y="212457"/>
                </a:lnTo>
                <a:lnTo>
                  <a:pt x="11289" y="261217"/>
                </a:lnTo>
                <a:lnTo>
                  <a:pt x="2891" y="313015"/>
                </a:lnTo>
                <a:lnTo>
                  <a:pt x="0" y="367284"/>
                </a:lnTo>
                <a:lnTo>
                  <a:pt x="2891" y="421552"/>
                </a:lnTo>
                <a:lnTo>
                  <a:pt x="11289" y="473350"/>
                </a:lnTo>
                <a:lnTo>
                  <a:pt x="24783" y="522110"/>
                </a:lnTo>
                <a:lnTo>
                  <a:pt x="42960" y="567262"/>
                </a:lnTo>
                <a:lnTo>
                  <a:pt x="65408" y="608238"/>
                </a:lnTo>
                <a:lnTo>
                  <a:pt x="91714" y="644470"/>
                </a:lnTo>
                <a:lnTo>
                  <a:pt x="121467" y="675389"/>
                </a:lnTo>
                <a:lnTo>
                  <a:pt x="154254" y="700427"/>
                </a:lnTo>
                <a:lnTo>
                  <a:pt x="189664" y="719015"/>
                </a:lnTo>
                <a:lnTo>
                  <a:pt x="227283" y="730585"/>
                </a:lnTo>
                <a:lnTo>
                  <a:pt x="266700" y="734568"/>
                </a:lnTo>
                <a:lnTo>
                  <a:pt x="306116" y="730585"/>
                </a:lnTo>
                <a:lnTo>
                  <a:pt x="343735" y="719015"/>
                </a:lnTo>
                <a:lnTo>
                  <a:pt x="379145" y="700427"/>
                </a:lnTo>
                <a:lnTo>
                  <a:pt x="411932" y="675389"/>
                </a:lnTo>
                <a:lnTo>
                  <a:pt x="441685" y="644470"/>
                </a:lnTo>
                <a:lnTo>
                  <a:pt x="467991" y="608238"/>
                </a:lnTo>
                <a:lnTo>
                  <a:pt x="490439" y="567262"/>
                </a:lnTo>
                <a:lnTo>
                  <a:pt x="508616" y="522110"/>
                </a:lnTo>
                <a:lnTo>
                  <a:pt x="522110" y="473350"/>
                </a:lnTo>
                <a:lnTo>
                  <a:pt x="530508" y="421552"/>
                </a:lnTo>
                <a:lnTo>
                  <a:pt x="533400" y="367284"/>
                </a:lnTo>
                <a:lnTo>
                  <a:pt x="530508" y="313015"/>
                </a:lnTo>
                <a:lnTo>
                  <a:pt x="522110" y="261217"/>
                </a:lnTo>
                <a:lnTo>
                  <a:pt x="508616" y="212457"/>
                </a:lnTo>
                <a:lnTo>
                  <a:pt x="490439" y="167305"/>
                </a:lnTo>
                <a:lnTo>
                  <a:pt x="467991" y="126329"/>
                </a:lnTo>
                <a:lnTo>
                  <a:pt x="441685" y="90097"/>
                </a:lnTo>
                <a:lnTo>
                  <a:pt x="411932" y="59178"/>
                </a:lnTo>
                <a:lnTo>
                  <a:pt x="379145" y="34140"/>
                </a:lnTo>
                <a:lnTo>
                  <a:pt x="343735" y="15552"/>
                </a:lnTo>
                <a:lnTo>
                  <a:pt x="306116" y="3982"/>
                </a:lnTo>
                <a:lnTo>
                  <a:pt x="2667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27926" y="3914394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5">
                <a:moveTo>
                  <a:pt x="0" y="367284"/>
                </a:moveTo>
                <a:lnTo>
                  <a:pt x="2891" y="313015"/>
                </a:lnTo>
                <a:lnTo>
                  <a:pt x="11289" y="261217"/>
                </a:lnTo>
                <a:lnTo>
                  <a:pt x="24783" y="212457"/>
                </a:lnTo>
                <a:lnTo>
                  <a:pt x="42960" y="167305"/>
                </a:lnTo>
                <a:lnTo>
                  <a:pt x="65408" y="126329"/>
                </a:lnTo>
                <a:lnTo>
                  <a:pt x="91714" y="90097"/>
                </a:lnTo>
                <a:lnTo>
                  <a:pt x="121467" y="59178"/>
                </a:lnTo>
                <a:lnTo>
                  <a:pt x="154254" y="34140"/>
                </a:lnTo>
                <a:lnTo>
                  <a:pt x="189664" y="15552"/>
                </a:lnTo>
                <a:lnTo>
                  <a:pt x="227283" y="3982"/>
                </a:lnTo>
                <a:lnTo>
                  <a:pt x="266700" y="0"/>
                </a:lnTo>
                <a:lnTo>
                  <a:pt x="306116" y="3982"/>
                </a:lnTo>
                <a:lnTo>
                  <a:pt x="343735" y="15552"/>
                </a:lnTo>
                <a:lnTo>
                  <a:pt x="379145" y="34140"/>
                </a:lnTo>
                <a:lnTo>
                  <a:pt x="411932" y="59178"/>
                </a:lnTo>
                <a:lnTo>
                  <a:pt x="441685" y="90097"/>
                </a:lnTo>
                <a:lnTo>
                  <a:pt x="467991" y="126329"/>
                </a:lnTo>
                <a:lnTo>
                  <a:pt x="490439" y="167305"/>
                </a:lnTo>
                <a:lnTo>
                  <a:pt x="508616" y="212457"/>
                </a:lnTo>
                <a:lnTo>
                  <a:pt x="522110" y="261217"/>
                </a:lnTo>
                <a:lnTo>
                  <a:pt x="530508" y="313015"/>
                </a:lnTo>
                <a:lnTo>
                  <a:pt x="533400" y="367284"/>
                </a:lnTo>
                <a:lnTo>
                  <a:pt x="530508" y="421552"/>
                </a:lnTo>
                <a:lnTo>
                  <a:pt x="522110" y="473350"/>
                </a:lnTo>
                <a:lnTo>
                  <a:pt x="508616" y="522110"/>
                </a:lnTo>
                <a:lnTo>
                  <a:pt x="490439" y="567262"/>
                </a:lnTo>
                <a:lnTo>
                  <a:pt x="467991" y="608238"/>
                </a:lnTo>
                <a:lnTo>
                  <a:pt x="441685" y="644470"/>
                </a:lnTo>
                <a:lnTo>
                  <a:pt x="411932" y="675389"/>
                </a:lnTo>
                <a:lnTo>
                  <a:pt x="379145" y="700427"/>
                </a:lnTo>
                <a:lnTo>
                  <a:pt x="343735" y="719015"/>
                </a:lnTo>
                <a:lnTo>
                  <a:pt x="306116" y="730585"/>
                </a:lnTo>
                <a:lnTo>
                  <a:pt x="266700" y="734568"/>
                </a:lnTo>
                <a:lnTo>
                  <a:pt x="227283" y="730585"/>
                </a:lnTo>
                <a:lnTo>
                  <a:pt x="189664" y="719015"/>
                </a:lnTo>
                <a:lnTo>
                  <a:pt x="154254" y="700427"/>
                </a:lnTo>
                <a:lnTo>
                  <a:pt x="121467" y="675389"/>
                </a:lnTo>
                <a:lnTo>
                  <a:pt x="91714" y="644470"/>
                </a:lnTo>
                <a:lnTo>
                  <a:pt x="65408" y="608238"/>
                </a:lnTo>
                <a:lnTo>
                  <a:pt x="42960" y="567262"/>
                </a:lnTo>
                <a:lnTo>
                  <a:pt x="24783" y="522110"/>
                </a:lnTo>
                <a:lnTo>
                  <a:pt x="11289" y="473350"/>
                </a:lnTo>
                <a:lnTo>
                  <a:pt x="2891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7102729" y="3961587"/>
            <a:ext cx="442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800" b="1" spc="-727" baseline="-7812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2400" b="1" spc="-484" dirty="0">
                <a:latin typeface="微软雅黑"/>
                <a:cs typeface="微软雅黑"/>
              </a:rPr>
              <a:t>v7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7314056" y="4252341"/>
            <a:ext cx="1492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6883907" y="1120139"/>
            <a:ext cx="387350" cy="589915"/>
          </a:xfrm>
          <a:custGeom>
            <a:avLst/>
            <a:gdLst/>
            <a:ahLst/>
            <a:cxnLst/>
            <a:rect l="l" t="t" r="r" b="b"/>
            <a:pathLst>
              <a:path w="387350" h="589914">
                <a:moveTo>
                  <a:pt x="387096" y="0"/>
                </a:moveTo>
                <a:lnTo>
                  <a:pt x="0" y="589788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705343" y="1120139"/>
            <a:ext cx="387350" cy="515620"/>
          </a:xfrm>
          <a:custGeom>
            <a:avLst/>
            <a:gdLst/>
            <a:ahLst/>
            <a:cxnLst/>
            <a:rect l="l" t="t" r="r" b="b"/>
            <a:pathLst>
              <a:path w="387350" h="515619">
                <a:moveTo>
                  <a:pt x="0" y="0"/>
                </a:moveTo>
                <a:lnTo>
                  <a:pt x="387096" y="515112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01740" y="2223516"/>
            <a:ext cx="243840" cy="440690"/>
          </a:xfrm>
          <a:custGeom>
            <a:avLst/>
            <a:gdLst/>
            <a:ahLst/>
            <a:cxnLst/>
            <a:rect l="l" t="t" r="r" b="b"/>
            <a:pathLst>
              <a:path w="243840" h="440689">
                <a:moveTo>
                  <a:pt x="243839" y="0"/>
                </a:moveTo>
                <a:lnTo>
                  <a:pt x="0" y="440436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254496" y="3252215"/>
            <a:ext cx="772795" cy="1028700"/>
          </a:xfrm>
          <a:custGeom>
            <a:avLst/>
            <a:gdLst/>
            <a:ahLst/>
            <a:cxnLst/>
            <a:rect l="l" t="t" r="r" b="b"/>
            <a:pathLst>
              <a:path w="772795" h="1028700">
                <a:moveTo>
                  <a:pt x="0" y="0"/>
                </a:moveTo>
                <a:lnTo>
                  <a:pt x="772668" y="1028700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173468" y="3325367"/>
            <a:ext cx="48895" cy="588645"/>
          </a:xfrm>
          <a:custGeom>
            <a:avLst/>
            <a:gdLst/>
            <a:ahLst/>
            <a:cxnLst/>
            <a:rect l="l" t="t" r="r" b="b"/>
            <a:pathLst>
              <a:path w="48895" h="588645">
                <a:moveTo>
                  <a:pt x="0" y="0"/>
                </a:moveTo>
                <a:lnTo>
                  <a:pt x="48768" y="588264"/>
                </a:lnTo>
              </a:path>
            </a:pathLst>
          </a:custGeom>
          <a:ln w="57911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851647" y="2223516"/>
            <a:ext cx="192405" cy="367665"/>
          </a:xfrm>
          <a:custGeom>
            <a:avLst/>
            <a:gdLst/>
            <a:ahLst/>
            <a:cxnLst/>
            <a:rect l="l" t="t" r="r" b="b"/>
            <a:pathLst>
              <a:path w="192404" h="367664">
                <a:moveTo>
                  <a:pt x="192024" y="0"/>
                </a:moveTo>
                <a:lnTo>
                  <a:pt x="0" y="367284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092440" y="2958083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>
                <a:moveTo>
                  <a:pt x="0" y="0"/>
                </a:moveTo>
                <a:lnTo>
                  <a:pt x="291084" y="0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61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30250"/>
            <a:ext cx="19710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微软雅黑"/>
                <a:cs typeface="微软雅黑"/>
              </a:rPr>
              <a:t>示例及分析</a:t>
            </a:r>
            <a:r>
              <a:rPr sz="2800" b="1" spc="-5" dirty="0">
                <a:latin typeface="Arial Narrow"/>
                <a:cs typeface="Arial Narrow"/>
              </a:rPr>
              <a:t>2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937" y="5725159"/>
            <a:ext cx="12496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600" dirty="0">
                <a:latin typeface="Times New Roman"/>
                <a:cs typeface="Times New Roman"/>
              </a:rPr>
              <a:t>7	</a:t>
            </a:r>
            <a:r>
              <a:rPr sz="2600" spc="10" dirty="0">
                <a:latin typeface="Times New Roman"/>
                <a:cs typeface="Times New Roman"/>
              </a:rPr>
              <a:t>V</a:t>
            </a:r>
            <a:r>
              <a:rPr sz="2550" spc="15" baseline="-21241" dirty="0">
                <a:latin typeface="Times New Roman"/>
                <a:cs typeface="Times New Roman"/>
              </a:rPr>
              <a:t>8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937" y="5076901"/>
            <a:ext cx="12496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9600" algn="l"/>
              </a:tabLst>
            </a:pPr>
            <a:r>
              <a:rPr sz="2600" dirty="0">
                <a:latin typeface="Times New Roman"/>
                <a:cs typeface="Times New Roman"/>
              </a:rPr>
              <a:t>6	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550" spc="7" baseline="-21241" dirty="0">
                <a:latin typeface="Times New Roman"/>
                <a:cs typeface="Times New Roman"/>
              </a:rPr>
              <a:t>7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937" y="4429505"/>
            <a:ext cx="12496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600" dirty="0">
                <a:latin typeface="Times New Roman"/>
                <a:cs typeface="Times New Roman"/>
              </a:rPr>
              <a:t>5	</a:t>
            </a:r>
            <a:r>
              <a:rPr sz="2600" spc="10" dirty="0">
                <a:latin typeface="Times New Roman"/>
                <a:cs typeface="Times New Roman"/>
              </a:rPr>
              <a:t>V</a:t>
            </a:r>
            <a:r>
              <a:rPr sz="2550" spc="15" baseline="-21241" dirty="0">
                <a:latin typeface="Times New Roman"/>
                <a:cs typeface="Times New Roman"/>
              </a:rPr>
              <a:t>6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937" y="3762502"/>
            <a:ext cx="12496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600" dirty="0">
                <a:latin typeface="Times New Roman"/>
                <a:cs typeface="Times New Roman"/>
              </a:rPr>
              <a:t>4	</a:t>
            </a:r>
            <a:r>
              <a:rPr sz="2600" spc="10" dirty="0">
                <a:latin typeface="Times New Roman"/>
                <a:cs typeface="Times New Roman"/>
              </a:rPr>
              <a:t>V</a:t>
            </a:r>
            <a:r>
              <a:rPr sz="2550" spc="15" baseline="-21241" dirty="0">
                <a:latin typeface="Times New Roman"/>
                <a:cs typeface="Times New Roman"/>
              </a:rPr>
              <a:t>5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937" y="3095625"/>
            <a:ext cx="12496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9600" algn="l"/>
              </a:tabLst>
            </a:pPr>
            <a:r>
              <a:rPr sz="2600" dirty="0">
                <a:latin typeface="Times New Roman"/>
                <a:cs typeface="Times New Roman"/>
              </a:rPr>
              <a:t>3	</a:t>
            </a:r>
            <a:r>
              <a:rPr sz="2600" spc="10" dirty="0">
                <a:latin typeface="Times New Roman"/>
                <a:cs typeface="Times New Roman"/>
              </a:rPr>
              <a:t>V</a:t>
            </a:r>
            <a:r>
              <a:rPr sz="2550" spc="15" baseline="-21241" dirty="0">
                <a:latin typeface="Times New Roman"/>
                <a:cs typeface="Times New Roman"/>
              </a:rPr>
              <a:t>4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937" y="2447925"/>
            <a:ext cx="12496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9600" algn="l"/>
              </a:tabLst>
            </a:pPr>
            <a:r>
              <a:rPr sz="2600" dirty="0">
                <a:latin typeface="Times New Roman"/>
                <a:cs typeface="Times New Roman"/>
              </a:rPr>
              <a:t>2	</a:t>
            </a:r>
            <a:r>
              <a:rPr sz="2600" spc="10" dirty="0">
                <a:latin typeface="Times New Roman"/>
                <a:cs typeface="Times New Roman"/>
              </a:rPr>
              <a:t>V</a:t>
            </a:r>
            <a:r>
              <a:rPr sz="2550" spc="15" baseline="-21241" dirty="0">
                <a:latin typeface="Times New Roman"/>
                <a:cs typeface="Times New Roman"/>
              </a:rPr>
              <a:t>3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937" y="1799970"/>
            <a:ext cx="12496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9600" algn="l"/>
              </a:tabLst>
            </a:pPr>
            <a:r>
              <a:rPr sz="2600" dirty="0">
                <a:latin typeface="Times New Roman"/>
                <a:cs typeface="Times New Roman"/>
              </a:rPr>
              <a:t>1	</a:t>
            </a:r>
            <a:r>
              <a:rPr sz="2600" spc="10" dirty="0">
                <a:latin typeface="Times New Roman"/>
                <a:cs typeface="Times New Roman"/>
              </a:rPr>
              <a:t>V</a:t>
            </a:r>
            <a:r>
              <a:rPr sz="2550" spc="15" baseline="-21241" dirty="0">
                <a:latin typeface="Times New Roman"/>
                <a:cs typeface="Times New Roman"/>
              </a:rPr>
              <a:t>2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937" y="1152270"/>
            <a:ext cx="12496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9600" algn="l"/>
              </a:tabLst>
            </a:pPr>
            <a:r>
              <a:rPr sz="2600" dirty="0">
                <a:latin typeface="Times New Roman"/>
                <a:cs typeface="Times New Roman"/>
              </a:rPr>
              <a:t>0	</a:t>
            </a:r>
            <a:r>
              <a:rPr sz="2600" spc="10" dirty="0">
                <a:latin typeface="Times New Roman"/>
                <a:cs typeface="Times New Roman"/>
              </a:rPr>
              <a:t>V</a:t>
            </a:r>
            <a:r>
              <a:rPr sz="2550" spc="15" baseline="-21241" dirty="0">
                <a:latin typeface="Times New Roman"/>
                <a:cs typeface="Times New Roman"/>
              </a:rPr>
              <a:t>1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" y="1053083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1700783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" y="2348483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" y="2996183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" y="3643884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" y="4329684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" y="4977384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600" y="5625084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600" y="6272784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2658" y="1053846"/>
            <a:ext cx="0" cy="5219700"/>
          </a:xfrm>
          <a:custGeom>
            <a:avLst/>
            <a:gdLst/>
            <a:ahLst/>
            <a:cxnLst/>
            <a:rect l="l" t="t" r="r" b="b"/>
            <a:pathLst>
              <a:path h="5219700">
                <a:moveTo>
                  <a:pt x="0" y="0"/>
                </a:moveTo>
                <a:lnTo>
                  <a:pt x="0" y="52197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56003" y="1053083"/>
            <a:ext cx="0" cy="5219700"/>
          </a:xfrm>
          <a:custGeom>
            <a:avLst/>
            <a:gdLst/>
            <a:ahLst/>
            <a:cxnLst/>
            <a:rect l="l" t="t" r="r" b="b"/>
            <a:pathLst>
              <a:path h="5219700">
                <a:moveTo>
                  <a:pt x="0" y="0"/>
                </a:moveTo>
                <a:lnTo>
                  <a:pt x="0" y="52197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65198" y="1053846"/>
            <a:ext cx="0" cy="5219700"/>
          </a:xfrm>
          <a:custGeom>
            <a:avLst/>
            <a:gdLst/>
            <a:ahLst/>
            <a:cxnLst/>
            <a:rect l="l" t="t" r="r" b="b"/>
            <a:pathLst>
              <a:path h="5219700">
                <a:moveTo>
                  <a:pt x="0" y="0"/>
                </a:moveTo>
                <a:lnTo>
                  <a:pt x="0" y="52197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658" y="1053846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1895" y="1700783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1895" y="2348483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895" y="2996183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1895" y="3643884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1895" y="4329684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1895" y="4977384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1895" y="5625084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2658" y="6273546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86000" y="1111757"/>
            <a:ext cx="4375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71522" y="1206246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1522" y="16009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71522" y="12062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9483" y="12054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88970" y="12062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60876" y="1263852"/>
            <a:ext cx="4394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09771" y="1183386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95294" y="1206246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95294" y="16009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5294" y="12062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54779" y="12054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14265" y="12062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286000" y="1759712"/>
            <a:ext cx="4375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71522" y="1815845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71522" y="22105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71522" y="18158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29483" y="18150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88970" y="18158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509771" y="1759712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495294" y="1815845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95294" y="22105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95294" y="18158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54779" y="18150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14265" y="18158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186171" y="1874012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735067" y="1759712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20590" y="1815845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20590" y="22105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20590" y="18158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80076" y="18150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39561" y="18158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286000" y="2480563"/>
            <a:ext cx="4375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271522" y="2486405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71522" y="2882645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71522" y="2486405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2485644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88970" y="2486405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509771" y="2480563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495294" y="2486405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95294" y="2882645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95294" y="2486405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54779" y="2485644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14265" y="2486405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186171" y="2559812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735067" y="2480563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720590" y="2501645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20590" y="28963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0590" y="25016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80076" y="25008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39561" y="25016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286000" y="3128263"/>
            <a:ext cx="4375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271522" y="3187445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71522" y="35821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71522" y="31874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29483" y="31866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88970" y="31874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960876" y="3231642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09771" y="3128263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495294" y="3172205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95294" y="3568446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95294" y="3172205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54779" y="3171444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14265" y="3172205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286000" y="3776217"/>
            <a:ext cx="437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271522" y="3781805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71522" y="4178046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71522" y="3781805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29483" y="3781044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88970" y="3781805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960876" y="3855465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09771" y="3776217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495294" y="3797046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95294" y="41917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95294" y="37970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54779" y="3796284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14265" y="37970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2286000" y="4352671"/>
            <a:ext cx="437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271522" y="4406646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71522" y="48013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71522" y="44066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29483" y="4405884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88970" y="44066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3960876" y="4465446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509771" y="4352671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495294" y="4406646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95294" y="48013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95294" y="44066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54779" y="4405884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14265" y="44066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286000" y="5144770"/>
            <a:ext cx="437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271522" y="5168646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71522" y="55633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71522" y="51686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729483" y="5167884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88970" y="51686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3960876" y="5227447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509771" y="5144770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495294" y="5168646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95294" y="55633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95294" y="51686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54779" y="5167884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414265" y="51686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286000" y="5721197"/>
            <a:ext cx="437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271522" y="5763005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71522" y="6159246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71522" y="5763005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29483" y="5762244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88970" y="5763005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3960876" y="5837326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^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509771" y="5792825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495294" y="5778246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495294" y="61729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95294" y="57782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54779" y="5777484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14265" y="57782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60982" y="13152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984754" y="13152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60982" y="19248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984754" y="19248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10050" y="19248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60982" y="2595372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984754" y="2595372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10050" y="26106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60982" y="32964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984754" y="328117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60982" y="389077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7"/>
                </a:lnTo>
                <a:lnTo>
                  <a:pt x="481584" y="57911"/>
                </a:lnTo>
                <a:lnTo>
                  <a:pt x="438150" y="57911"/>
                </a:lnTo>
                <a:lnTo>
                  <a:pt x="438150" y="28955"/>
                </a:lnTo>
                <a:lnTo>
                  <a:pt x="481584" y="28955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23672" y="57911"/>
                </a:lnTo>
                <a:lnTo>
                  <a:pt x="423672" y="28955"/>
                </a:lnTo>
                <a:close/>
              </a:path>
              <a:path w="510539" h="86995">
                <a:moveTo>
                  <a:pt x="481584" y="28955"/>
                </a:moveTo>
                <a:lnTo>
                  <a:pt x="438150" y="28955"/>
                </a:lnTo>
                <a:lnTo>
                  <a:pt x="438150" y="57911"/>
                </a:lnTo>
                <a:lnTo>
                  <a:pt x="481584" y="57911"/>
                </a:lnTo>
                <a:lnTo>
                  <a:pt x="510540" y="43433"/>
                </a:lnTo>
                <a:lnTo>
                  <a:pt x="48158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984754" y="39060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60982" y="45156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984754" y="45156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60982" y="52776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984754" y="52776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60982" y="587197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7"/>
                </a:lnTo>
                <a:lnTo>
                  <a:pt x="481584" y="57911"/>
                </a:lnTo>
                <a:lnTo>
                  <a:pt x="438150" y="57911"/>
                </a:lnTo>
                <a:lnTo>
                  <a:pt x="438150" y="28955"/>
                </a:lnTo>
                <a:lnTo>
                  <a:pt x="481584" y="28955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23672" y="57911"/>
                </a:lnTo>
                <a:lnTo>
                  <a:pt x="423672" y="28955"/>
                </a:lnTo>
                <a:close/>
              </a:path>
              <a:path w="510539" h="86995">
                <a:moveTo>
                  <a:pt x="481584" y="28955"/>
                </a:moveTo>
                <a:lnTo>
                  <a:pt x="438150" y="28955"/>
                </a:lnTo>
                <a:lnTo>
                  <a:pt x="438150" y="57911"/>
                </a:lnTo>
                <a:lnTo>
                  <a:pt x="481584" y="57911"/>
                </a:lnTo>
                <a:lnTo>
                  <a:pt x="510540" y="43433"/>
                </a:lnTo>
                <a:lnTo>
                  <a:pt x="48158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84754" y="58872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5011928" y="4820869"/>
            <a:ext cx="3808729" cy="93471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000" b="1" spc="10" dirty="0">
                <a:latin typeface="微软雅黑"/>
                <a:cs typeface="微软雅黑"/>
              </a:rPr>
              <a:t>如图的深度优先搜索序列为：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dirty="0">
                <a:latin typeface="Times New Roman"/>
                <a:cs typeface="Times New Roman"/>
              </a:rPr>
              <a:t>v1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Times New Roman"/>
                <a:cs typeface="Times New Roman"/>
              </a:rPr>
              <a:t>v3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Times New Roman"/>
                <a:cs typeface="Times New Roman"/>
              </a:rPr>
              <a:t>v7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Times New Roman"/>
                <a:cs typeface="Times New Roman"/>
              </a:rPr>
              <a:t>v6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Times New Roman"/>
                <a:cs typeface="Times New Roman"/>
              </a:rPr>
              <a:t>v2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Times New Roman"/>
                <a:cs typeface="Times New Roman"/>
              </a:rPr>
              <a:t>v5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Times New Roman"/>
                <a:cs typeface="Times New Roman"/>
              </a:rPr>
              <a:t>v8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dirty="0">
                <a:latin typeface="Times New Roman"/>
                <a:cs typeface="Times New Roman"/>
              </a:rPr>
              <a:t>v4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7222997" y="534162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266700" y="0"/>
                </a:moveTo>
                <a:lnTo>
                  <a:pt x="227283" y="3982"/>
                </a:lnTo>
                <a:lnTo>
                  <a:pt x="189664" y="15552"/>
                </a:lnTo>
                <a:lnTo>
                  <a:pt x="154254" y="34140"/>
                </a:lnTo>
                <a:lnTo>
                  <a:pt x="121467" y="59178"/>
                </a:lnTo>
                <a:lnTo>
                  <a:pt x="91714" y="90097"/>
                </a:lnTo>
                <a:lnTo>
                  <a:pt x="65408" y="126329"/>
                </a:lnTo>
                <a:lnTo>
                  <a:pt x="42960" y="167305"/>
                </a:lnTo>
                <a:lnTo>
                  <a:pt x="24783" y="212457"/>
                </a:lnTo>
                <a:lnTo>
                  <a:pt x="11289" y="261217"/>
                </a:lnTo>
                <a:lnTo>
                  <a:pt x="2891" y="313015"/>
                </a:lnTo>
                <a:lnTo>
                  <a:pt x="0" y="367284"/>
                </a:lnTo>
                <a:lnTo>
                  <a:pt x="2891" y="421552"/>
                </a:lnTo>
                <a:lnTo>
                  <a:pt x="11289" y="473350"/>
                </a:lnTo>
                <a:lnTo>
                  <a:pt x="24783" y="522110"/>
                </a:lnTo>
                <a:lnTo>
                  <a:pt x="42960" y="567262"/>
                </a:lnTo>
                <a:lnTo>
                  <a:pt x="65408" y="608238"/>
                </a:lnTo>
                <a:lnTo>
                  <a:pt x="91714" y="644470"/>
                </a:lnTo>
                <a:lnTo>
                  <a:pt x="121467" y="675389"/>
                </a:lnTo>
                <a:lnTo>
                  <a:pt x="154254" y="700427"/>
                </a:lnTo>
                <a:lnTo>
                  <a:pt x="189664" y="719015"/>
                </a:lnTo>
                <a:lnTo>
                  <a:pt x="227283" y="730585"/>
                </a:lnTo>
                <a:lnTo>
                  <a:pt x="266700" y="734568"/>
                </a:lnTo>
                <a:lnTo>
                  <a:pt x="306116" y="730585"/>
                </a:lnTo>
                <a:lnTo>
                  <a:pt x="343735" y="719015"/>
                </a:lnTo>
                <a:lnTo>
                  <a:pt x="379145" y="700427"/>
                </a:lnTo>
                <a:lnTo>
                  <a:pt x="411932" y="675389"/>
                </a:lnTo>
                <a:lnTo>
                  <a:pt x="441685" y="644470"/>
                </a:lnTo>
                <a:lnTo>
                  <a:pt x="467991" y="608238"/>
                </a:lnTo>
                <a:lnTo>
                  <a:pt x="490439" y="567262"/>
                </a:lnTo>
                <a:lnTo>
                  <a:pt x="508616" y="522110"/>
                </a:lnTo>
                <a:lnTo>
                  <a:pt x="522110" y="473350"/>
                </a:lnTo>
                <a:lnTo>
                  <a:pt x="530508" y="421552"/>
                </a:lnTo>
                <a:lnTo>
                  <a:pt x="533400" y="367284"/>
                </a:lnTo>
                <a:lnTo>
                  <a:pt x="530508" y="313015"/>
                </a:lnTo>
                <a:lnTo>
                  <a:pt x="522110" y="261217"/>
                </a:lnTo>
                <a:lnTo>
                  <a:pt x="508616" y="212457"/>
                </a:lnTo>
                <a:lnTo>
                  <a:pt x="490439" y="167305"/>
                </a:lnTo>
                <a:lnTo>
                  <a:pt x="467991" y="126329"/>
                </a:lnTo>
                <a:lnTo>
                  <a:pt x="441685" y="90097"/>
                </a:lnTo>
                <a:lnTo>
                  <a:pt x="411932" y="59178"/>
                </a:lnTo>
                <a:lnTo>
                  <a:pt x="379145" y="34140"/>
                </a:lnTo>
                <a:lnTo>
                  <a:pt x="343735" y="15552"/>
                </a:lnTo>
                <a:lnTo>
                  <a:pt x="306116" y="3982"/>
                </a:lnTo>
                <a:lnTo>
                  <a:pt x="2667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222997" y="534162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0" y="367284"/>
                </a:moveTo>
                <a:lnTo>
                  <a:pt x="2891" y="313015"/>
                </a:lnTo>
                <a:lnTo>
                  <a:pt x="11289" y="261217"/>
                </a:lnTo>
                <a:lnTo>
                  <a:pt x="24783" y="212457"/>
                </a:lnTo>
                <a:lnTo>
                  <a:pt x="42960" y="167305"/>
                </a:lnTo>
                <a:lnTo>
                  <a:pt x="65408" y="126329"/>
                </a:lnTo>
                <a:lnTo>
                  <a:pt x="91714" y="90097"/>
                </a:lnTo>
                <a:lnTo>
                  <a:pt x="121467" y="59178"/>
                </a:lnTo>
                <a:lnTo>
                  <a:pt x="154254" y="34140"/>
                </a:lnTo>
                <a:lnTo>
                  <a:pt x="189664" y="15552"/>
                </a:lnTo>
                <a:lnTo>
                  <a:pt x="227283" y="3982"/>
                </a:lnTo>
                <a:lnTo>
                  <a:pt x="266700" y="0"/>
                </a:lnTo>
                <a:lnTo>
                  <a:pt x="306116" y="3982"/>
                </a:lnTo>
                <a:lnTo>
                  <a:pt x="343735" y="15552"/>
                </a:lnTo>
                <a:lnTo>
                  <a:pt x="379145" y="34140"/>
                </a:lnTo>
                <a:lnTo>
                  <a:pt x="411932" y="59178"/>
                </a:lnTo>
                <a:lnTo>
                  <a:pt x="441685" y="90097"/>
                </a:lnTo>
                <a:lnTo>
                  <a:pt x="467991" y="126329"/>
                </a:lnTo>
                <a:lnTo>
                  <a:pt x="490439" y="167305"/>
                </a:lnTo>
                <a:lnTo>
                  <a:pt x="508616" y="212457"/>
                </a:lnTo>
                <a:lnTo>
                  <a:pt x="522110" y="261217"/>
                </a:lnTo>
                <a:lnTo>
                  <a:pt x="530508" y="313015"/>
                </a:lnTo>
                <a:lnTo>
                  <a:pt x="533400" y="367284"/>
                </a:lnTo>
                <a:lnTo>
                  <a:pt x="530508" y="421552"/>
                </a:lnTo>
                <a:lnTo>
                  <a:pt x="522110" y="473350"/>
                </a:lnTo>
                <a:lnTo>
                  <a:pt x="508616" y="522110"/>
                </a:lnTo>
                <a:lnTo>
                  <a:pt x="490439" y="567262"/>
                </a:lnTo>
                <a:lnTo>
                  <a:pt x="467991" y="608238"/>
                </a:lnTo>
                <a:lnTo>
                  <a:pt x="441685" y="644470"/>
                </a:lnTo>
                <a:lnTo>
                  <a:pt x="411932" y="675389"/>
                </a:lnTo>
                <a:lnTo>
                  <a:pt x="379145" y="700427"/>
                </a:lnTo>
                <a:lnTo>
                  <a:pt x="343735" y="719015"/>
                </a:lnTo>
                <a:lnTo>
                  <a:pt x="306116" y="730585"/>
                </a:lnTo>
                <a:lnTo>
                  <a:pt x="266700" y="734568"/>
                </a:lnTo>
                <a:lnTo>
                  <a:pt x="227283" y="730585"/>
                </a:lnTo>
                <a:lnTo>
                  <a:pt x="189664" y="719015"/>
                </a:lnTo>
                <a:lnTo>
                  <a:pt x="154254" y="700427"/>
                </a:lnTo>
                <a:lnTo>
                  <a:pt x="121467" y="675389"/>
                </a:lnTo>
                <a:lnTo>
                  <a:pt x="91714" y="644470"/>
                </a:lnTo>
                <a:lnTo>
                  <a:pt x="65408" y="608238"/>
                </a:lnTo>
                <a:lnTo>
                  <a:pt x="42960" y="567262"/>
                </a:lnTo>
                <a:lnTo>
                  <a:pt x="24783" y="522110"/>
                </a:lnTo>
                <a:lnTo>
                  <a:pt x="11289" y="473350"/>
                </a:lnTo>
                <a:lnTo>
                  <a:pt x="2891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>
            <a:spLocks noGrp="1"/>
          </p:cNvSpPr>
          <p:nvPr>
            <p:ph type="title"/>
          </p:nvPr>
        </p:nvSpPr>
        <p:spPr>
          <a:xfrm>
            <a:off x="7296657" y="635634"/>
            <a:ext cx="386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3150" u="none" spc="7" baseline="-21164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3150" baseline="-21164">
              <a:latin typeface="Arial Narrow"/>
              <a:cs typeface="Arial Narrow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448805" y="15628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448805" y="15628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6523355" y="1664030"/>
            <a:ext cx="386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3150" b="1" spc="7" baseline="-21164" dirty="0">
                <a:solidFill>
                  <a:srgbClr val="FFFFFF"/>
                </a:solidFill>
                <a:latin typeface="Arial Narrow"/>
                <a:cs typeface="Arial Narrow"/>
              </a:rPr>
              <a:t>2</a:t>
            </a:r>
            <a:endParaRPr sz="3150" baseline="-21164">
              <a:latin typeface="Arial Narrow"/>
              <a:cs typeface="Arial Narrow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7948421" y="1562861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266700" y="0"/>
                </a:moveTo>
                <a:lnTo>
                  <a:pt x="227283" y="3982"/>
                </a:lnTo>
                <a:lnTo>
                  <a:pt x="189664" y="15552"/>
                </a:lnTo>
                <a:lnTo>
                  <a:pt x="154254" y="34140"/>
                </a:lnTo>
                <a:lnTo>
                  <a:pt x="121467" y="59178"/>
                </a:lnTo>
                <a:lnTo>
                  <a:pt x="91714" y="90097"/>
                </a:lnTo>
                <a:lnTo>
                  <a:pt x="65408" y="126329"/>
                </a:lnTo>
                <a:lnTo>
                  <a:pt x="42960" y="167305"/>
                </a:lnTo>
                <a:lnTo>
                  <a:pt x="24783" y="212457"/>
                </a:lnTo>
                <a:lnTo>
                  <a:pt x="11289" y="261217"/>
                </a:lnTo>
                <a:lnTo>
                  <a:pt x="2891" y="313015"/>
                </a:lnTo>
                <a:lnTo>
                  <a:pt x="0" y="367284"/>
                </a:lnTo>
                <a:lnTo>
                  <a:pt x="2891" y="421552"/>
                </a:lnTo>
                <a:lnTo>
                  <a:pt x="11289" y="473350"/>
                </a:lnTo>
                <a:lnTo>
                  <a:pt x="24783" y="522110"/>
                </a:lnTo>
                <a:lnTo>
                  <a:pt x="42960" y="567262"/>
                </a:lnTo>
                <a:lnTo>
                  <a:pt x="65408" y="608238"/>
                </a:lnTo>
                <a:lnTo>
                  <a:pt x="91714" y="644470"/>
                </a:lnTo>
                <a:lnTo>
                  <a:pt x="121467" y="675389"/>
                </a:lnTo>
                <a:lnTo>
                  <a:pt x="154254" y="700427"/>
                </a:lnTo>
                <a:lnTo>
                  <a:pt x="189664" y="719015"/>
                </a:lnTo>
                <a:lnTo>
                  <a:pt x="227283" y="730585"/>
                </a:lnTo>
                <a:lnTo>
                  <a:pt x="266700" y="734568"/>
                </a:lnTo>
                <a:lnTo>
                  <a:pt x="306116" y="730585"/>
                </a:lnTo>
                <a:lnTo>
                  <a:pt x="343735" y="719015"/>
                </a:lnTo>
                <a:lnTo>
                  <a:pt x="379145" y="700427"/>
                </a:lnTo>
                <a:lnTo>
                  <a:pt x="411932" y="675389"/>
                </a:lnTo>
                <a:lnTo>
                  <a:pt x="441685" y="644470"/>
                </a:lnTo>
                <a:lnTo>
                  <a:pt x="467991" y="608238"/>
                </a:lnTo>
                <a:lnTo>
                  <a:pt x="490439" y="567262"/>
                </a:lnTo>
                <a:lnTo>
                  <a:pt x="508616" y="522110"/>
                </a:lnTo>
                <a:lnTo>
                  <a:pt x="522110" y="473350"/>
                </a:lnTo>
                <a:lnTo>
                  <a:pt x="530508" y="421552"/>
                </a:lnTo>
                <a:lnTo>
                  <a:pt x="533400" y="367284"/>
                </a:lnTo>
                <a:lnTo>
                  <a:pt x="530508" y="313015"/>
                </a:lnTo>
                <a:lnTo>
                  <a:pt x="522110" y="261217"/>
                </a:lnTo>
                <a:lnTo>
                  <a:pt x="508616" y="212457"/>
                </a:lnTo>
                <a:lnTo>
                  <a:pt x="490439" y="167305"/>
                </a:lnTo>
                <a:lnTo>
                  <a:pt x="467991" y="126329"/>
                </a:lnTo>
                <a:lnTo>
                  <a:pt x="441685" y="90097"/>
                </a:lnTo>
                <a:lnTo>
                  <a:pt x="411932" y="59178"/>
                </a:lnTo>
                <a:lnTo>
                  <a:pt x="379145" y="34140"/>
                </a:lnTo>
                <a:lnTo>
                  <a:pt x="343735" y="15552"/>
                </a:lnTo>
                <a:lnTo>
                  <a:pt x="306116" y="3982"/>
                </a:lnTo>
                <a:lnTo>
                  <a:pt x="2667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948421" y="1562861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0" y="367284"/>
                </a:moveTo>
                <a:lnTo>
                  <a:pt x="2891" y="313015"/>
                </a:lnTo>
                <a:lnTo>
                  <a:pt x="11289" y="261217"/>
                </a:lnTo>
                <a:lnTo>
                  <a:pt x="24783" y="212457"/>
                </a:lnTo>
                <a:lnTo>
                  <a:pt x="42960" y="167305"/>
                </a:lnTo>
                <a:lnTo>
                  <a:pt x="65408" y="126329"/>
                </a:lnTo>
                <a:lnTo>
                  <a:pt x="91714" y="90097"/>
                </a:lnTo>
                <a:lnTo>
                  <a:pt x="121467" y="59178"/>
                </a:lnTo>
                <a:lnTo>
                  <a:pt x="154254" y="34140"/>
                </a:lnTo>
                <a:lnTo>
                  <a:pt x="189664" y="15552"/>
                </a:lnTo>
                <a:lnTo>
                  <a:pt x="227283" y="3982"/>
                </a:lnTo>
                <a:lnTo>
                  <a:pt x="266700" y="0"/>
                </a:lnTo>
                <a:lnTo>
                  <a:pt x="306116" y="3982"/>
                </a:lnTo>
                <a:lnTo>
                  <a:pt x="343735" y="15552"/>
                </a:lnTo>
                <a:lnTo>
                  <a:pt x="379145" y="34140"/>
                </a:lnTo>
                <a:lnTo>
                  <a:pt x="411932" y="59178"/>
                </a:lnTo>
                <a:lnTo>
                  <a:pt x="441685" y="90097"/>
                </a:lnTo>
                <a:lnTo>
                  <a:pt x="467991" y="126329"/>
                </a:lnTo>
                <a:lnTo>
                  <a:pt x="490439" y="167305"/>
                </a:lnTo>
                <a:lnTo>
                  <a:pt x="508616" y="212457"/>
                </a:lnTo>
                <a:lnTo>
                  <a:pt x="522110" y="261217"/>
                </a:lnTo>
                <a:lnTo>
                  <a:pt x="530508" y="313015"/>
                </a:lnTo>
                <a:lnTo>
                  <a:pt x="533400" y="367284"/>
                </a:lnTo>
                <a:lnTo>
                  <a:pt x="530508" y="421552"/>
                </a:lnTo>
                <a:lnTo>
                  <a:pt x="522110" y="473350"/>
                </a:lnTo>
                <a:lnTo>
                  <a:pt x="508616" y="522110"/>
                </a:lnTo>
                <a:lnTo>
                  <a:pt x="490439" y="567262"/>
                </a:lnTo>
                <a:lnTo>
                  <a:pt x="467991" y="608238"/>
                </a:lnTo>
                <a:lnTo>
                  <a:pt x="441685" y="644470"/>
                </a:lnTo>
                <a:lnTo>
                  <a:pt x="411932" y="675389"/>
                </a:lnTo>
                <a:lnTo>
                  <a:pt x="379145" y="700427"/>
                </a:lnTo>
                <a:lnTo>
                  <a:pt x="343735" y="719015"/>
                </a:lnTo>
                <a:lnTo>
                  <a:pt x="306116" y="730585"/>
                </a:lnTo>
                <a:lnTo>
                  <a:pt x="266700" y="734568"/>
                </a:lnTo>
                <a:lnTo>
                  <a:pt x="227283" y="730585"/>
                </a:lnTo>
                <a:lnTo>
                  <a:pt x="189664" y="719015"/>
                </a:lnTo>
                <a:lnTo>
                  <a:pt x="154254" y="700427"/>
                </a:lnTo>
                <a:lnTo>
                  <a:pt x="121467" y="675389"/>
                </a:lnTo>
                <a:lnTo>
                  <a:pt x="91714" y="644470"/>
                </a:lnTo>
                <a:lnTo>
                  <a:pt x="65408" y="608238"/>
                </a:lnTo>
                <a:lnTo>
                  <a:pt x="42960" y="567262"/>
                </a:lnTo>
                <a:lnTo>
                  <a:pt x="24783" y="522110"/>
                </a:lnTo>
                <a:lnTo>
                  <a:pt x="11289" y="473350"/>
                </a:lnTo>
                <a:lnTo>
                  <a:pt x="2891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8022081" y="1664030"/>
            <a:ext cx="3867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3150" b="1" spc="7" baseline="-21164" dirty="0">
                <a:solidFill>
                  <a:srgbClr val="FFFFFF"/>
                </a:solidFill>
                <a:latin typeface="Arial Narrow"/>
                <a:cs typeface="Arial Narrow"/>
              </a:rPr>
              <a:t>3</a:t>
            </a:r>
            <a:endParaRPr sz="3150" baseline="-21164">
              <a:latin typeface="Arial Narrow"/>
              <a:cs typeface="Arial Narrow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5868161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868161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6153658" y="2929508"/>
            <a:ext cx="1492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4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6884669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884669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61326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561326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7169911" y="2929508"/>
            <a:ext cx="82740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0245" algn="l"/>
              </a:tabLst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5	6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8384285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84285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5967729" y="2693288"/>
            <a:ext cx="2727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8065" algn="l"/>
                <a:tab pos="1706245" algn="l"/>
                <a:tab pos="2528570" algn="l"/>
              </a:tabLst>
            </a:pP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v	v	v	v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8670163" y="2929508"/>
            <a:ext cx="1492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7027926" y="3914394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5">
                <a:moveTo>
                  <a:pt x="266700" y="0"/>
                </a:moveTo>
                <a:lnTo>
                  <a:pt x="227283" y="3982"/>
                </a:lnTo>
                <a:lnTo>
                  <a:pt x="189664" y="15552"/>
                </a:lnTo>
                <a:lnTo>
                  <a:pt x="154254" y="34140"/>
                </a:lnTo>
                <a:lnTo>
                  <a:pt x="121467" y="59178"/>
                </a:lnTo>
                <a:lnTo>
                  <a:pt x="91714" y="90097"/>
                </a:lnTo>
                <a:lnTo>
                  <a:pt x="65408" y="126329"/>
                </a:lnTo>
                <a:lnTo>
                  <a:pt x="42960" y="167305"/>
                </a:lnTo>
                <a:lnTo>
                  <a:pt x="24783" y="212457"/>
                </a:lnTo>
                <a:lnTo>
                  <a:pt x="11289" y="261217"/>
                </a:lnTo>
                <a:lnTo>
                  <a:pt x="2891" y="313015"/>
                </a:lnTo>
                <a:lnTo>
                  <a:pt x="0" y="367284"/>
                </a:lnTo>
                <a:lnTo>
                  <a:pt x="2891" y="421552"/>
                </a:lnTo>
                <a:lnTo>
                  <a:pt x="11289" y="473350"/>
                </a:lnTo>
                <a:lnTo>
                  <a:pt x="24783" y="522110"/>
                </a:lnTo>
                <a:lnTo>
                  <a:pt x="42960" y="567262"/>
                </a:lnTo>
                <a:lnTo>
                  <a:pt x="65408" y="608238"/>
                </a:lnTo>
                <a:lnTo>
                  <a:pt x="91714" y="644470"/>
                </a:lnTo>
                <a:lnTo>
                  <a:pt x="121467" y="675389"/>
                </a:lnTo>
                <a:lnTo>
                  <a:pt x="154254" y="700427"/>
                </a:lnTo>
                <a:lnTo>
                  <a:pt x="189664" y="719015"/>
                </a:lnTo>
                <a:lnTo>
                  <a:pt x="227283" y="730585"/>
                </a:lnTo>
                <a:lnTo>
                  <a:pt x="266700" y="734568"/>
                </a:lnTo>
                <a:lnTo>
                  <a:pt x="306116" y="730585"/>
                </a:lnTo>
                <a:lnTo>
                  <a:pt x="343735" y="719015"/>
                </a:lnTo>
                <a:lnTo>
                  <a:pt x="379145" y="700427"/>
                </a:lnTo>
                <a:lnTo>
                  <a:pt x="411932" y="675389"/>
                </a:lnTo>
                <a:lnTo>
                  <a:pt x="441685" y="644470"/>
                </a:lnTo>
                <a:lnTo>
                  <a:pt x="467991" y="608238"/>
                </a:lnTo>
                <a:lnTo>
                  <a:pt x="490439" y="567262"/>
                </a:lnTo>
                <a:lnTo>
                  <a:pt x="508616" y="522110"/>
                </a:lnTo>
                <a:lnTo>
                  <a:pt x="522110" y="473350"/>
                </a:lnTo>
                <a:lnTo>
                  <a:pt x="530508" y="421552"/>
                </a:lnTo>
                <a:lnTo>
                  <a:pt x="533400" y="367284"/>
                </a:lnTo>
                <a:lnTo>
                  <a:pt x="530508" y="313015"/>
                </a:lnTo>
                <a:lnTo>
                  <a:pt x="522110" y="261217"/>
                </a:lnTo>
                <a:lnTo>
                  <a:pt x="508616" y="212457"/>
                </a:lnTo>
                <a:lnTo>
                  <a:pt x="490439" y="167305"/>
                </a:lnTo>
                <a:lnTo>
                  <a:pt x="467991" y="126329"/>
                </a:lnTo>
                <a:lnTo>
                  <a:pt x="441685" y="90097"/>
                </a:lnTo>
                <a:lnTo>
                  <a:pt x="411932" y="59178"/>
                </a:lnTo>
                <a:lnTo>
                  <a:pt x="379145" y="34140"/>
                </a:lnTo>
                <a:lnTo>
                  <a:pt x="343735" y="15552"/>
                </a:lnTo>
                <a:lnTo>
                  <a:pt x="306116" y="3982"/>
                </a:lnTo>
                <a:lnTo>
                  <a:pt x="2667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027926" y="3914394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5">
                <a:moveTo>
                  <a:pt x="0" y="367284"/>
                </a:moveTo>
                <a:lnTo>
                  <a:pt x="2891" y="313015"/>
                </a:lnTo>
                <a:lnTo>
                  <a:pt x="11289" y="261217"/>
                </a:lnTo>
                <a:lnTo>
                  <a:pt x="24783" y="212457"/>
                </a:lnTo>
                <a:lnTo>
                  <a:pt x="42960" y="167305"/>
                </a:lnTo>
                <a:lnTo>
                  <a:pt x="65408" y="126329"/>
                </a:lnTo>
                <a:lnTo>
                  <a:pt x="91714" y="90097"/>
                </a:lnTo>
                <a:lnTo>
                  <a:pt x="121467" y="59178"/>
                </a:lnTo>
                <a:lnTo>
                  <a:pt x="154254" y="34140"/>
                </a:lnTo>
                <a:lnTo>
                  <a:pt x="189664" y="15552"/>
                </a:lnTo>
                <a:lnTo>
                  <a:pt x="227283" y="3982"/>
                </a:lnTo>
                <a:lnTo>
                  <a:pt x="266700" y="0"/>
                </a:lnTo>
                <a:lnTo>
                  <a:pt x="306116" y="3982"/>
                </a:lnTo>
                <a:lnTo>
                  <a:pt x="343735" y="15552"/>
                </a:lnTo>
                <a:lnTo>
                  <a:pt x="379145" y="34140"/>
                </a:lnTo>
                <a:lnTo>
                  <a:pt x="411932" y="59178"/>
                </a:lnTo>
                <a:lnTo>
                  <a:pt x="441685" y="90097"/>
                </a:lnTo>
                <a:lnTo>
                  <a:pt x="467991" y="126329"/>
                </a:lnTo>
                <a:lnTo>
                  <a:pt x="490439" y="167305"/>
                </a:lnTo>
                <a:lnTo>
                  <a:pt x="508616" y="212457"/>
                </a:lnTo>
                <a:lnTo>
                  <a:pt x="522110" y="261217"/>
                </a:lnTo>
                <a:lnTo>
                  <a:pt x="530508" y="313015"/>
                </a:lnTo>
                <a:lnTo>
                  <a:pt x="533400" y="367284"/>
                </a:lnTo>
                <a:lnTo>
                  <a:pt x="530508" y="421552"/>
                </a:lnTo>
                <a:lnTo>
                  <a:pt x="522110" y="473350"/>
                </a:lnTo>
                <a:lnTo>
                  <a:pt x="508616" y="522110"/>
                </a:lnTo>
                <a:lnTo>
                  <a:pt x="490439" y="567262"/>
                </a:lnTo>
                <a:lnTo>
                  <a:pt x="467991" y="608238"/>
                </a:lnTo>
                <a:lnTo>
                  <a:pt x="441685" y="644470"/>
                </a:lnTo>
                <a:lnTo>
                  <a:pt x="411932" y="675389"/>
                </a:lnTo>
                <a:lnTo>
                  <a:pt x="379145" y="700427"/>
                </a:lnTo>
                <a:lnTo>
                  <a:pt x="343735" y="719015"/>
                </a:lnTo>
                <a:lnTo>
                  <a:pt x="306116" y="730585"/>
                </a:lnTo>
                <a:lnTo>
                  <a:pt x="266700" y="734568"/>
                </a:lnTo>
                <a:lnTo>
                  <a:pt x="227283" y="730585"/>
                </a:lnTo>
                <a:lnTo>
                  <a:pt x="189664" y="719015"/>
                </a:lnTo>
                <a:lnTo>
                  <a:pt x="154254" y="700427"/>
                </a:lnTo>
                <a:lnTo>
                  <a:pt x="121467" y="675389"/>
                </a:lnTo>
                <a:lnTo>
                  <a:pt x="91714" y="644470"/>
                </a:lnTo>
                <a:lnTo>
                  <a:pt x="65408" y="608238"/>
                </a:lnTo>
                <a:lnTo>
                  <a:pt x="42960" y="567262"/>
                </a:lnTo>
                <a:lnTo>
                  <a:pt x="24783" y="522110"/>
                </a:lnTo>
                <a:lnTo>
                  <a:pt x="11289" y="473350"/>
                </a:lnTo>
                <a:lnTo>
                  <a:pt x="2891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7128129" y="4015562"/>
            <a:ext cx="2114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7314056" y="4252341"/>
            <a:ext cx="1492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6883907" y="1120139"/>
            <a:ext cx="387350" cy="589915"/>
          </a:xfrm>
          <a:custGeom>
            <a:avLst/>
            <a:gdLst/>
            <a:ahLst/>
            <a:cxnLst/>
            <a:rect l="l" t="t" r="r" b="b"/>
            <a:pathLst>
              <a:path w="387350" h="589914">
                <a:moveTo>
                  <a:pt x="387096" y="0"/>
                </a:moveTo>
                <a:lnTo>
                  <a:pt x="0" y="589788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705343" y="1120139"/>
            <a:ext cx="387350" cy="515620"/>
          </a:xfrm>
          <a:custGeom>
            <a:avLst/>
            <a:gdLst/>
            <a:ahLst/>
            <a:cxnLst/>
            <a:rect l="l" t="t" r="r" b="b"/>
            <a:pathLst>
              <a:path w="387350" h="515619">
                <a:moveTo>
                  <a:pt x="0" y="0"/>
                </a:moveTo>
                <a:lnTo>
                  <a:pt x="387096" y="515112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04659" y="2276855"/>
            <a:ext cx="287020" cy="367665"/>
          </a:xfrm>
          <a:custGeom>
            <a:avLst/>
            <a:gdLst/>
            <a:ahLst/>
            <a:cxnLst/>
            <a:rect l="l" t="t" r="r" b="b"/>
            <a:pathLst>
              <a:path w="287020" h="367664">
                <a:moveTo>
                  <a:pt x="0" y="0"/>
                </a:moveTo>
                <a:lnTo>
                  <a:pt x="286512" y="367284"/>
                </a:lnTo>
              </a:path>
            </a:pathLst>
          </a:custGeom>
          <a:ln w="57911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254496" y="3252215"/>
            <a:ext cx="772795" cy="1028700"/>
          </a:xfrm>
          <a:custGeom>
            <a:avLst/>
            <a:gdLst/>
            <a:ahLst/>
            <a:cxnLst/>
            <a:rect l="l" t="t" r="r" b="b"/>
            <a:pathLst>
              <a:path w="772795" h="1028700">
                <a:moveTo>
                  <a:pt x="0" y="0"/>
                </a:moveTo>
                <a:lnTo>
                  <a:pt x="772668" y="1028700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173468" y="3325367"/>
            <a:ext cx="48895" cy="588645"/>
          </a:xfrm>
          <a:custGeom>
            <a:avLst/>
            <a:gdLst/>
            <a:ahLst/>
            <a:cxnLst/>
            <a:rect l="l" t="t" r="r" b="b"/>
            <a:pathLst>
              <a:path w="48895" h="588645">
                <a:moveTo>
                  <a:pt x="0" y="0"/>
                </a:moveTo>
                <a:lnTo>
                  <a:pt x="48768" y="588264"/>
                </a:lnTo>
              </a:path>
            </a:pathLst>
          </a:custGeom>
          <a:ln w="57911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16468" y="2205227"/>
            <a:ext cx="288290" cy="437515"/>
          </a:xfrm>
          <a:custGeom>
            <a:avLst/>
            <a:gdLst/>
            <a:ahLst/>
            <a:cxnLst/>
            <a:rect l="l" t="t" r="r" b="b"/>
            <a:pathLst>
              <a:path w="288290" h="437514">
                <a:moveTo>
                  <a:pt x="0" y="0"/>
                </a:moveTo>
                <a:lnTo>
                  <a:pt x="288036" y="437388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092440" y="2958083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>
                <a:moveTo>
                  <a:pt x="0" y="0"/>
                </a:moveTo>
                <a:lnTo>
                  <a:pt x="291084" y="0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62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60185" y="2825953"/>
            <a:ext cx="1935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591310" algn="l"/>
              </a:tabLst>
            </a:pPr>
            <a:r>
              <a:rPr sz="2400" b="1" spc="-70" dirty="0">
                <a:latin typeface="微软雅黑"/>
                <a:cs typeface="微软雅黑"/>
              </a:rPr>
              <a:t>,w</a:t>
            </a:r>
            <a:r>
              <a:rPr sz="2400" b="1" spc="-104" baseline="-20833" dirty="0">
                <a:latin typeface="微软雅黑"/>
                <a:cs typeface="微软雅黑"/>
              </a:rPr>
              <a:t>2</a:t>
            </a:r>
            <a:r>
              <a:rPr sz="2400" b="1" spc="89" baseline="-20833" dirty="0">
                <a:latin typeface="微软雅黑"/>
                <a:cs typeface="微软雅黑"/>
              </a:rPr>
              <a:t> </a:t>
            </a:r>
            <a:r>
              <a:rPr sz="2400" b="1" spc="210" dirty="0">
                <a:latin typeface="微软雅黑"/>
                <a:cs typeface="微软雅黑"/>
              </a:rPr>
              <a:t>,</a:t>
            </a:r>
            <a:r>
              <a:rPr sz="2400" b="1" spc="229" dirty="0">
                <a:latin typeface="微软雅黑"/>
                <a:cs typeface="微软雅黑"/>
              </a:rPr>
              <a:t> </a:t>
            </a:r>
            <a:r>
              <a:rPr sz="2400" b="1" spc="-105" dirty="0">
                <a:latin typeface="微软雅黑"/>
                <a:cs typeface="微软雅黑"/>
              </a:rPr>
              <a:t>…w</a:t>
            </a:r>
            <a:r>
              <a:rPr sz="2400" b="1" spc="-157" baseline="-20833" dirty="0">
                <a:latin typeface="微软雅黑"/>
                <a:cs typeface="微软雅黑"/>
              </a:rPr>
              <a:t>k	</a:t>
            </a:r>
            <a:r>
              <a:rPr sz="2400" b="1" dirty="0">
                <a:latin typeface="微软雅黑"/>
                <a:cs typeface="微软雅黑"/>
              </a:rPr>
              <a:t>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63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3265423"/>
            <a:ext cx="800290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0" marR="5080" indent="-438150" algn="just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③</a:t>
            </a:r>
            <a:r>
              <a:rPr sz="2400" b="1" spc="415" dirty="0"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依次从这些邻接点（在步骤②中访问的顶点）出发，  访问它们的所有未被访问的邻接</a:t>
            </a:r>
            <a:r>
              <a:rPr sz="2400" b="1" spc="15" dirty="0">
                <a:latin typeface="微软雅黑"/>
                <a:cs typeface="微软雅黑"/>
              </a:rPr>
              <a:t>点</a:t>
            </a:r>
            <a:r>
              <a:rPr sz="2400" b="1" spc="495" dirty="0">
                <a:latin typeface="微软雅黑"/>
                <a:cs typeface="微软雅黑"/>
              </a:rPr>
              <a:t>;</a:t>
            </a:r>
            <a:r>
              <a:rPr sz="2400" b="1" spc="445" dirty="0"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依此类推，直到 图中所有访问过的顶点的邻接点都被访问；</a:t>
            </a:r>
            <a:endParaRPr sz="2400">
              <a:latin typeface="微软雅黑"/>
              <a:cs typeface="微软雅黑"/>
            </a:endParaRPr>
          </a:p>
          <a:p>
            <a:pPr marL="481965" marR="153035" indent="-469900" algn="just">
              <a:lnSpc>
                <a:spcPct val="11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"/>
              <a:tabLst>
                <a:tab pos="482600" algn="l"/>
              </a:tabLst>
            </a:pPr>
            <a:r>
              <a:rPr sz="2400" b="1" spc="10" dirty="0">
                <a:latin typeface="微软雅黑"/>
                <a:cs typeface="微软雅黑"/>
              </a:rPr>
              <a:t>为实现③，需要保存在步骤②中访问的顶点，而且访问 这些顶点的邻接点的顺序为：先保存的顶点，其邻接点 先被访问。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440" y="1218692"/>
            <a:ext cx="5438140" cy="199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z="2800" b="1" spc="15" dirty="0">
                <a:solidFill>
                  <a:srgbClr val="CC3300"/>
                </a:solidFill>
                <a:latin typeface="Microsoft JhengHei"/>
                <a:cs typeface="Microsoft JhengHei"/>
              </a:rPr>
              <a:t>广</a:t>
            </a:r>
            <a:r>
              <a:rPr sz="2800" b="1" dirty="0">
                <a:solidFill>
                  <a:srgbClr val="CC3300"/>
                </a:solidFill>
                <a:latin typeface="Microsoft JhengHei"/>
                <a:cs typeface="Microsoft JhengHei"/>
              </a:rPr>
              <a:t>度优先</a:t>
            </a:r>
            <a:r>
              <a:rPr sz="2800" b="1" spc="15" dirty="0">
                <a:solidFill>
                  <a:srgbClr val="CC3300"/>
                </a:solidFill>
                <a:latin typeface="Microsoft JhengHei"/>
                <a:cs typeface="Microsoft JhengHei"/>
              </a:rPr>
              <a:t>遍</a:t>
            </a:r>
            <a:r>
              <a:rPr sz="2800" b="1" dirty="0">
                <a:solidFill>
                  <a:srgbClr val="CC3300"/>
                </a:solidFill>
                <a:latin typeface="Microsoft JhengHei"/>
                <a:cs typeface="Microsoft JhengHei"/>
              </a:rPr>
              <a:t>历图的</a:t>
            </a:r>
            <a:r>
              <a:rPr sz="2800" b="1" spc="15" dirty="0">
                <a:solidFill>
                  <a:srgbClr val="CC3300"/>
                </a:solidFill>
                <a:latin typeface="Microsoft JhengHei"/>
                <a:cs typeface="Microsoft JhengHei"/>
              </a:rPr>
              <a:t>方</a:t>
            </a:r>
            <a:r>
              <a:rPr sz="2800" b="1" spc="-5" dirty="0">
                <a:solidFill>
                  <a:srgbClr val="CC3300"/>
                </a:solidFill>
                <a:latin typeface="Microsoft JhengHei"/>
                <a:cs typeface="Microsoft JhengHei"/>
              </a:rPr>
              <a:t>法</a:t>
            </a:r>
            <a:endParaRPr sz="2800">
              <a:latin typeface="Microsoft JhengHei"/>
              <a:cs typeface="Microsoft JhengHei"/>
            </a:endParaRPr>
          </a:p>
          <a:p>
            <a:pPr marL="520065" indent="-469900">
              <a:lnSpc>
                <a:spcPct val="100000"/>
              </a:lnSpc>
              <a:spcBef>
                <a:spcPts val="1815"/>
              </a:spcBef>
              <a:buClr>
                <a:srgbClr val="CC0000"/>
              </a:buClr>
              <a:buFont typeface="Wingdings"/>
              <a:buChar char=""/>
              <a:tabLst>
                <a:tab pos="520065" algn="l"/>
                <a:tab pos="520700" algn="l"/>
              </a:tabLst>
            </a:pPr>
            <a:r>
              <a:rPr sz="2400" b="1" spc="10" dirty="0">
                <a:latin typeface="微软雅黑"/>
                <a:cs typeface="微软雅黑"/>
              </a:rPr>
              <a:t>从图中某顶</a:t>
            </a:r>
            <a:r>
              <a:rPr sz="2400" b="1" dirty="0">
                <a:latin typeface="微软雅黑"/>
                <a:cs typeface="微软雅黑"/>
              </a:rPr>
              <a:t>点</a:t>
            </a:r>
            <a:r>
              <a:rPr sz="2400" b="1" spc="-180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出发：</a:t>
            </a:r>
            <a:endParaRPr sz="2400">
              <a:latin typeface="微软雅黑"/>
              <a:cs typeface="微软雅黑"/>
            </a:endParaRPr>
          </a:p>
          <a:p>
            <a:pPr marL="521334">
              <a:lnSpc>
                <a:spcPct val="100000"/>
              </a:lnSpc>
              <a:spcBef>
                <a:spcPts val="860"/>
              </a:spcBef>
              <a:tabLst>
                <a:tab pos="981710" algn="l"/>
              </a:tabLst>
            </a:pPr>
            <a:r>
              <a:rPr sz="2400" b="1" dirty="0">
                <a:latin typeface="微软雅黑"/>
                <a:cs typeface="微软雅黑"/>
              </a:rPr>
              <a:t>①	</a:t>
            </a:r>
            <a:r>
              <a:rPr sz="2400" b="1" spc="10" dirty="0">
                <a:latin typeface="微软雅黑"/>
                <a:cs typeface="微软雅黑"/>
              </a:rPr>
              <a:t>访问顶点</a:t>
            </a:r>
            <a:r>
              <a:rPr sz="2400" b="1" spc="204" dirty="0">
                <a:latin typeface="微软雅黑"/>
                <a:cs typeface="微软雅黑"/>
              </a:rPr>
              <a:t>v</a:t>
            </a:r>
            <a:r>
              <a:rPr sz="2400" b="1" spc="10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；</a:t>
            </a:r>
            <a:endParaRPr sz="2400">
              <a:latin typeface="微软雅黑"/>
              <a:cs typeface="微软雅黑"/>
            </a:endParaRPr>
          </a:p>
          <a:p>
            <a:pPr marL="521334">
              <a:lnSpc>
                <a:spcPct val="100000"/>
              </a:lnSpc>
              <a:spcBef>
                <a:spcPts val="865"/>
              </a:spcBef>
              <a:tabLst>
                <a:tab pos="981710" algn="l"/>
              </a:tabLst>
            </a:pPr>
            <a:r>
              <a:rPr sz="2400" b="1" dirty="0">
                <a:latin typeface="微软雅黑"/>
                <a:cs typeface="微软雅黑"/>
              </a:rPr>
              <a:t>②	</a:t>
            </a:r>
            <a:r>
              <a:rPr sz="2400" b="1" spc="5" dirty="0">
                <a:latin typeface="微软雅黑"/>
                <a:cs typeface="微软雅黑"/>
              </a:rPr>
              <a:t>访问</a:t>
            </a:r>
            <a:r>
              <a:rPr sz="2400" b="1" spc="-175" dirty="0">
                <a:latin typeface="微软雅黑"/>
                <a:cs typeface="微软雅黑"/>
              </a:rPr>
              <a:t>v</a:t>
            </a:r>
            <a:r>
              <a:rPr sz="2400" b="1" spc="5" dirty="0">
                <a:latin typeface="微软雅黑"/>
                <a:cs typeface="微软雅黑"/>
              </a:rPr>
              <a:t>的所有未被访问的邻接</a:t>
            </a:r>
            <a:r>
              <a:rPr sz="2400" b="1" spc="10" dirty="0">
                <a:latin typeface="微软雅黑"/>
                <a:cs typeface="微软雅黑"/>
              </a:rPr>
              <a:t>点</a:t>
            </a:r>
            <a:r>
              <a:rPr sz="2400" b="1" spc="-509" dirty="0">
                <a:latin typeface="微软雅黑"/>
                <a:cs typeface="微软雅黑"/>
              </a:rPr>
              <a:t>w</a:t>
            </a:r>
            <a:r>
              <a:rPr sz="2400" b="1" spc="-765" baseline="-20833" dirty="0">
                <a:latin typeface="微软雅黑"/>
                <a:cs typeface="微软雅黑"/>
              </a:rPr>
              <a:t>1</a:t>
            </a:r>
            <a:endParaRPr sz="2400" baseline="-20833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3016" y="579246"/>
            <a:ext cx="4293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6.5.2</a:t>
            </a:r>
            <a:r>
              <a:rPr b="0" u="none" spc="-7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广度</a:t>
            </a:r>
            <a:r>
              <a:rPr b="0" u="none" spc="-15" dirty="0">
                <a:solidFill>
                  <a:srgbClr val="000000"/>
                </a:solidFill>
                <a:latin typeface="宋体"/>
                <a:cs typeface="宋体"/>
              </a:rPr>
              <a:t>优</a:t>
            </a: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先搜索</a:t>
            </a:r>
            <a:r>
              <a:rPr b="0" u="none" spc="-5" dirty="0">
                <a:solidFill>
                  <a:srgbClr val="000000"/>
                </a:solidFill>
                <a:latin typeface="宋体"/>
                <a:cs typeface="宋体"/>
              </a:rPr>
              <a:t>BFS</a:t>
            </a: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05198" y="1283589"/>
            <a:ext cx="383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从顶</a:t>
            </a:r>
            <a:r>
              <a:rPr sz="2400" b="1" spc="5" dirty="0">
                <a:latin typeface="Microsoft JhengHei"/>
                <a:cs typeface="Microsoft JhengHei"/>
              </a:rPr>
              <a:t>点</a:t>
            </a:r>
            <a:r>
              <a:rPr sz="2400" b="1" dirty="0">
                <a:latin typeface="Verdana"/>
                <a:cs typeface="Verdana"/>
              </a:rPr>
              <a:t>v</a:t>
            </a:r>
            <a:r>
              <a:rPr sz="2400" b="1" spc="-5" dirty="0">
                <a:latin typeface="Verdana"/>
                <a:cs typeface="Verdana"/>
              </a:rPr>
              <a:t>1</a:t>
            </a:r>
            <a:r>
              <a:rPr sz="2400" b="1" spc="5" dirty="0">
                <a:latin typeface="Microsoft JhengHei"/>
                <a:cs typeface="Microsoft JhengHei"/>
              </a:rPr>
              <a:t>出</a:t>
            </a:r>
            <a:r>
              <a:rPr sz="2400" b="1" dirty="0">
                <a:latin typeface="Microsoft JhengHei"/>
                <a:cs typeface="Microsoft JhengHei"/>
              </a:rPr>
              <a:t>发进</a:t>
            </a:r>
            <a:r>
              <a:rPr sz="2400" b="1" spc="5" dirty="0">
                <a:latin typeface="Microsoft JhengHei"/>
                <a:cs typeface="Microsoft JhengHei"/>
              </a:rPr>
              <a:t>行</a:t>
            </a:r>
            <a:r>
              <a:rPr sz="2400" b="1" dirty="0">
                <a:latin typeface="Verdana"/>
                <a:cs typeface="Verdana"/>
              </a:rPr>
              <a:t>BF</a:t>
            </a:r>
            <a:r>
              <a:rPr sz="2400" b="1" spc="-10" dirty="0">
                <a:latin typeface="Verdana"/>
                <a:cs typeface="Verdana"/>
              </a:rPr>
              <a:t>S</a:t>
            </a:r>
            <a:r>
              <a:rPr sz="2400" b="1" dirty="0">
                <a:latin typeface="Microsoft JhengHei"/>
                <a:cs typeface="Microsoft JhengHei"/>
              </a:rPr>
              <a:t>遍历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4270" y="2032254"/>
            <a:ext cx="475615" cy="394970"/>
          </a:xfrm>
          <a:custGeom>
            <a:avLst/>
            <a:gdLst/>
            <a:ahLst/>
            <a:cxnLst/>
            <a:rect l="l" t="t" r="r" b="b"/>
            <a:pathLst>
              <a:path w="475614" h="394969">
                <a:moveTo>
                  <a:pt x="237744" y="0"/>
                </a:moveTo>
                <a:lnTo>
                  <a:pt x="183226" y="5214"/>
                </a:lnTo>
                <a:lnTo>
                  <a:pt x="133183" y="20065"/>
                </a:lnTo>
                <a:lnTo>
                  <a:pt x="89040" y="43367"/>
                </a:lnTo>
                <a:lnTo>
                  <a:pt x="52224" y="73933"/>
                </a:lnTo>
                <a:lnTo>
                  <a:pt x="24161" y="110578"/>
                </a:lnTo>
                <a:lnTo>
                  <a:pt x="6278" y="152115"/>
                </a:lnTo>
                <a:lnTo>
                  <a:pt x="0" y="197358"/>
                </a:lnTo>
                <a:lnTo>
                  <a:pt x="6278" y="242600"/>
                </a:lnTo>
                <a:lnTo>
                  <a:pt x="24161" y="284137"/>
                </a:lnTo>
                <a:lnTo>
                  <a:pt x="52224" y="320782"/>
                </a:lnTo>
                <a:lnTo>
                  <a:pt x="89040" y="351348"/>
                </a:lnTo>
                <a:lnTo>
                  <a:pt x="133183" y="374650"/>
                </a:lnTo>
                <a:lnTo>
                  <a:pt x="183226" y="389501"/>
                </a:lnTo>
                <a:lnTo>
                  <a:pt x="237744" y="394716"/>
                </a:lnTo>
                <a:lnTo>
                  <a:pt x="292261" y="389501"/>
                </a:lnTo>
                <a:lnTo>
                  <a:pt x="342304" y="374650"/>
                </a:lnTo>
                <a:lnTo>
                  <a:pt x="386447" y="351348"/>
                </a:lnTo>
                <a:lnTo>
                  <a:pt x="423263" y="320782"/>
                </a:lnTo>
                <a:lnTo>
                  <a:pt x="451326" y="284137"/>
                </a:lnTo>
                <a:lnTo>
                  <a:pt x="469209" y="242600"/>
                </a:lnTo>
                <a:lnTo>
                  <a:pt x="475488" y="197358"/>
                </a:lnTo>
                <a:lnTo>
                  <a:pt x="469209" y="152115"/>
                </a:lnTo>
                <a:lnTo>
                  <a:pt x="451326" y="110578"/>
                </a:lnTo>
                <a:lnTo>
                  <a:pt x="423263" y="73933"/>
                </a:lnTo>
                <a:lnTo>
                  <a:pt x="386447" y="43367"/>
                </a:lnTo>
                <a:lnTo>
                  <a:pt x="342304" y="20065"/>
                </a:lnTo>
                <a:lnTo>
                  <a:pt x="292261" y="5214"/>
                </a:lnTo>
                <a:lnTo>
                  <a:pt x="237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4270" y="2032254"/>
            <a:ext cx="475615" cy="394970"/>
          </a:xfrm>
          <a:custGeom>
            <a:avLst/>
            <a:gdLst/>
            <a:ahLst/>
            <a:cxnLst/>
            <a:rect l="l" t="t" r="r" b="b"/>
            <a:pathLst>
              <a:path w="475614" h="394969">
                <a:moveTo>
                  <a:pt x="0" y="197358"/>
                </a:moveTo>
                <a:lnTo>
                  <a:pt x="6278" y="152115"/>
                </a:lnTo>
                <a:lnTo>
                  <a:pt x="24161" y="110578"/>
                </a:lnTo>
                <a:lnTo>
                  <a:pt x="52224" y="73933"/>
                </a:lnTo>
                <a:lnTo>
                  <a:pt x="89040" y="43367"/>
                </a:lnTo>
                <a:lnTo>
                  <a:pt x="133183" y="20065"/>
                </a:lnTo>
                <a:lnTo>
                  <a:pt x="183226" y="5214"/>
                </a:lnTo>
                <a:lnTo>
                  <a:pt x="237744" y="0"/>
                </a:lnTo>
                <a:lnTo>
                  <a:pt x="292261" y="5214"/>
                </a:lnTo>
                <a:lnTo>
                  <a:pt x="342304" y="20065"/>
                </a:lnTo>
                <a:lnTo>
                  <a:pt x="386447" y="43367"/>
                </a:lnTo>
                <a:lnTo>
                  <a:pt x="423263" y="73933"/>
                </a:lnTo>
                <a:lnTo>
                  <a:pt x="451326" y="110578"/>
                </a:lnTo>
                <a:lnTo>
                  <a:pt x="469209" y="152115"/>
                </a:lnTo>
                <a:lnTo>
                  <a:pt x="475488" y="197358"/>
                </a:lnTo>
                <a:lnTo>
                  <a:pt x="469209" y="242600"/>
                </a:lnTo>
                <a:lnTo>
                  <a:pt x="451326" y="284137"/>
                </a:lnTo>
                <a:lnTo>
                  <a:pt x="423263" y="320782"/>
                </a:lnTo>
                <a:lnTo>
                  <a:pt x="386447" y="351348"/>
                </a:lnTo>
                <a:lnTo>
                  <a:pt x="342304" y="374650"/>
                </a:lnTo>
                <a:lnTo>
                  <a:pt x="292261" y="389501"/>
                </a:lnTo>
                <a:lnTo>
                  <a:pt x="237744" y="394716"/>
                </a:lnTo>
                <a:lnTo>
                  <a:pt x="183226" y="389501"/>
                </a:lnTo>
                <a:lnTo>
                  <a:pt x="133183" y="374650"/>
                </a:lnTo>
                <a:lnTo>
                  <a:pt x="89040" y="351348"/>
                </a:lnTo>
                <a:lnTo>
                  <a:pt x="52224" y="320782"/>
                </a:lnTo>
                <a:lnTo>
                  <a:pt x="24161" y="284137"/>
                </a:lnTo>
                <a:lnTo>
                  <a:pt x="6278" y="242600"/>
                </a:lnTo>
                <a:lnTo>
                  <a:pt x="0" y="197358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47261" y="202361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0589" y="2032254"/>
            <a:ext cx="475615" cy="381000"/>
          </a:xfrm>
          <a:custGeom>
            <a:avLst/>
            <a:gdLst/>
            <a:ahLst/>
            <a:cxnLst/>
            <a:rect l="l" t="t" r="r" b="b"/>
            <a:pathLst>
              <a:path w="475615" h="381000">
                <a:moveTo>
                  <a:pt x="237744" y="0"/>
                </a:moveTo>
                <a:lnTo>
                  <a:pt x="183230" y="5034"/>
                </a:lnTo>
                <a:lnTo>
                  <a:pt x="133188" y="19372"/>
                </a:lnTo>
                <a:lnTo>
                  <a:pt x="89046" y="41867"/>
                </a:lnTo>
                <a:lnTo>
                  <a:pt x="52228" y="71374"/>
                </a:lnTo>
                <a:lnTo>
                  <a:pt x="24164" y="106746"/>
                </a:lnTo>
                <a:lnTo>
                  <a:pt x="6278" y="146837"/>
                </a:lnTo>
                <a:lnTo>
                  <a:pt x="0" y="190500"/>
                </a:lnTo>
                <a:lnTo>
                  <a:pt x="6278" y="234162"/>
                </a:lnTo>
                <a:lnTo>
                  <a:pt x="24164" y="274253"/>
                </a:lnTo>
                <a:lnTo>
                  <a:pt x="52228" y="309625"/>
                </a:lnTo>
                <a:lnTo>
                  <a:pt x="89046" y="339132"/>
                </a:lnTo>
                <a:lnTo>
                  <a:pt x="133188" y="361627"/>
                </a:lnTo>
                <a:lnTo>
                  <a:pt x="183230" y="375965"/>
                </a:lnTo>
                <a:lnTo>
                  <a:pt x="237744" y="381000"/>
                </a:lnTo>
                <a:lnTo>
                  <a:pt x="292261" y="375965"/>
                </a:lnTo>
                <a:lnTo>
                  <a:pt x="342304" y="361627"/>
                </a:lnTo>
                <a:lnTo>
                  <a:pt x="386447" y="339132"/>
                </a:lnTo>
                <a:lnTo>
                  <a:pt x="423263" y="309625"/>
                </a:lnTo>
                <a:lnTo>
                  <a:pt x="451326" y="274253"/>
                </a:lnTo>
                <a:lnTo>
                  <a:pt x="469209" y="234162"/>
                </a:lnTo>
                <a:lnTo>
                  <a:pt x="475488" y="190500"/>
                </a:lnTo>
                <a:lnTo>
                  <a:pt x="469209" y="146837"/>
                </a:lnTo>
                <a:lnTo>
                  <a:pt x="451326" y="106746"/>
                </a:lnTo>
                <a:lnTo>
                  <a:pt x="423263" y="71374"/>
                </a:lnTo>
                <a:lnTo>
                  <a:pt x="386447" y="41867"/>
                </a:lnTo>
                <a:lnTo>
                  <a:pt x="342304" y="19372"/>
                </a:lnTo>
                <a:lnTo>
                  <a:pt x="292261" y="5034"/>
                </a:lnTo>
                <a:lnTo>
                  <a:pt x="237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0589" y="2032254"/>
            <a:ext cx="475615" cy="381000"/>
          </a:xfrm>
          <a:custGeom>
            <a:avLst/>
            <a:gdLst/>
            <a:ahLst/>
            <a:cxnLst/>
            <a:rect l="l" t="t" r="r" b="b"/>
            <a:pathLst>
              <a:path w="475615" h="381000">
                <a:moveTo>
                  <a:pt x="0" y="190500"/>
                </a:moveTo>
                <a:lnTo>
                  <a:pt x="6278" y="146837"/>
                </a:lnTo>
                <a:lnTo>
                  <a:pt x="24164" y="106746"/>
                </a:lnTo>
                <a:lnTo>
                  <a:pt x="52228" y="71374"/>
                </a:lnTo>
                <a:lnTo>
                  <a:pt x="89046" y="41867"/>
                </a:lnTo>
                <a:lnTo>
                  <a:pt x="133188" y="19372"/>
                </a:lnTo>
                <a:lnTo>
                  <a:pt x="183230" y="5034"/>
                </a:lnTo>
                <a:lnTo>
                  <a:pt x="237744" y="0"/>
                </a:lnTo>
                <a:lnTo>
                  <a:pt x="292261" y="5034"/>
                </a:lnTo>
                <a:lnTo>
                  <a:pt x="342304" y="19372"/>
                </a:lnTo>
                <a:lnTo>
                  <a:pt x="386447" y="41867"/>
                </a:lnTo>
                <a:lnTo>
                  <a:pt x="423263" y="71374"/>
                </a:lnTo>
                <a:lnTo>
                  <a:pt x="451326" y="106746"/>
                </a:lnTo>
                <a:lnTo>
                  <a:pt x="469209" y="146837"/>
                </a:lnTo>
                <a:lnTo>
                  <a:pt x="475488" y="190500"/>
                </a:lnTo>
                <a:lnTo>
                  <a:pt x="469209" y="234162"/>
                </a:lnTo>
                <a:lnTo>
                  <a:pt x="451326" y="274253"/>
                </a:lnTo>
                <a:lnTo>
                  <a:pt x="423263" y="309625"/>
                </a:lnTo>
                <a:lnTo>
                  <a:pt x="386447" y="339132"/>
                </a:lnTo>
                <a:lnTo>
                  <a:pt x="342304" y="361627"/>
                </a:lnTo>
                <a:lnTo>
                  <a:pt x="292261" y="375965"/>
                </a:lnTo>
                <a:lnTo>
                  <a:pt x="237744" y="381000"/>
                </a:lnTo>
                <a:lnTo>
                  <a:pt x="183230" y="375965"/>
                </a:lnTo>
                <a:lnTo>
                  <a:pt x="133188" y="361627"/>
                </a:lnTo>
                <a:lnTo>
                  <a:pt x="89046" y="339132"/>
                </a:lnTo>
                <a:lnTo>
                  <a:pt x="52228" y="309625"/>
                </a:lnTo>
                <a:lnTo>
                  <a:pt x="24164" y="274253"/>
                </a:lnTo>
                <a:lnTo>
                  <a:pt x="6278" y="234162"/>
                </a:lnTo>
                <a:lnTo>
                  <a:pt x="0" y="190500"/>
                </a:lnTo>
                <a:close/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3531" y="202128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7105" y="3099054"/>
            <a:ext cx="475615" cy="381000"/>
          </a:xfrm>
          <a:custGeom>
            <a:avLst/>
            <a:gdLst/>
            <a:ahLst/>
            <a:cxnLst/>
            <a:rect l="l" t="t" r="r" b="b"/>
            <a:pathLst>
              <a:path w="475615" h="381000">
                <a:moveTo>
                  <a:pt x="237744" y="0"/>
                </a:moveTo>
                <a:lnTo>
                  <a:pt x="183230" y="5034"/>
                </a:lnTo>
                <a:lnTo>
                  <a:pt x="133188" y="19372"/>
                </a:lnTo>
                <a:lnTo>
                  <a:pt x="89046" y="41867"/>
                </a:lnTo>
                <a:lnTo>
                  <a:pt x="52228" y="71374"/>
                </a:lnTo>
                <a:lnTo>
                  <a:pt x="24164" y="106746"/>
                </a:lnTo>
                <a:lnTo>
                  <a:pt x="6278" y="146837"/>
                </a:lnTo>
                <a:lnTo>
                  <a:pt x="0" y="190500"/>
                </a:lnTo>
                <a:lnTo>
                  <a:pt x="6278" y="234162"/>
                </a:lnTo>
                <a:lnTo>
                  <a:pt x="24164" y="274253"/>
                </a:lnTo>
                <a:lnTo>
                  <a:pt x="52228" y="309625"/>
                </a:lnTo>
                <a:lnTo>
                  <a:pt x="89046" y="339132"/>
                </a:lnTo>
                <a:lnTo>
                  <a:pt x="133188" y="361627"/>
                </a:lnTo>
                <a:lnTo>
                  <a:pt x="183230" y="375965"/>
                </a:lnTo>
                <a:lnTo>
                  <a:pt x="237744" y="381000"/>
                </a:lnTo>
                <a:lnTo>
                  <a:pt x="292257" y="375965"/>
                </a:lnTo>
                <a:lnTo>
                  <a:pt x="342299" y="361627"/>
                </a:lnTo>
                <a:lnTo>
                  <a:pt x="386441" y="339132"/>
                </a:lnTo>
                <a:lnTo>
                  <a:pt x="423259" y="309625"/>
                </a:lnTo>
                <a:lnTo>
                  <a:pt x="451323" y="274253"/>
                </a:lnTo>
                <a:lnTo>
                  <a:pt x="469209" y="234162"/>
                </a:lnTo>
                <a:lnTo>
                  <a:pt x="475488" y="190500"/>
                </a:lnTo>
                <a:lnTo>
                  <a:pt x="469209" y="146837"/>
                </a:lnTo>
                <a:lnTo>
                  <a:pt x="451323" y="106746"/>
                </a:lnTo>
                <a:lnTo>
                  <a:pt x="423259" y="71374"/>
                </a:lnTo>
                <a:lnTo>
                  <a:pt x="386441" y="41867"/>
                </a:lnTo>
                <a:lnTo>
                  <a:pt x="342299" y="19372"/>
                </a:lnTo>
                <a:lnTo>
                  <a:pt x="292257" y="5034"/>
                </a:lnTo>
                <a:lnTo>
                  <a:pt x="237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105" y="3099054"/>
            <a:ext cx="475615" cy="381000"/>
          </a:xfrm>
          <a:custGeom>
            <a:avLst/>
            <a:gdLst/>
            <a:ahLst/>
            <a:cxnLst/>
            <a:rect l="l" t="t" r="r" b="b"/>
            <a:pathLst>
              <a:path w="475615" h="381000">
                <a:moveTo>
                  <a:pt x="0" y="190500"/>
                </a:moveTo>
                <a:lnTo>
                  <a:pt x="6278" y="146837"/>
                </a:lnTo>
                <a:lnTo>
                  <a:pt x="24164" y="106746"/>
                </a:lnTo>
                <a:lnTo>
                  <a:pt x="52228" y="71374"/>
                </a:lnTo>
                <a:lnTo>
                  <a:pt x="89046" y="41867"/>
                </a:lnTo>
                <a:lnTo>
                  <a:pt x="133188" y="19372"/>
                </a:lnTo>
                <a:lnTo>
                  <a:pt x="183230" y="5034"/>
                </a:lnTo>
                <a:lnTo>
                  <a:pt x="237744" y="0"/>
                </a:lnTo>
                <a:lnTo>
                  <a:pt x="292257" y="5034"/>
                </a:lnTo>
                <a:lnTo>
                  <a:pt x="342299" y="19372"/>
                </a:lnTo>
                <a:lnTo>
                  <a:pt x="386441" y="41867"/>
                </a:lnTo>
                <a:lnTo>
                  <a:pt x="423259" y="71374"/>
                </a:lnTo>
                <a:lnTo>
                  <a:pt x="451323" y="106746"/>
                </a:lnTo>
                <a:lnTo>
                  <a:pt x="469209" y="146837"/>
                </a:lnTo>
                <a:lnTo>
                  <a:pt x="475488" y="190500"/>
                </a:lnTo>
                <a:lnTo>
                  <a:pt x="469209" y="234162"/>
                </a:lnTo>
                <a:lnTo>
                  <a:pt x="451323" y="274253"/>
                </a:lnTo>
                <a:lnTo>
                  <a:pt x="423259" y="309625"/>
                </a:lnTo>
                <a:lnTo>
                  <a:pt x="386441" y="339132"/>
                </a:lnTo>
                <a:lnTo>
                  <a:pt x="342299" y="361627"/>
                </a:lnTo>
                <a:lnTo>
                  <a:pt x="292257" y="375965"/>
                </a:lnTo>
                <a:lnTo>
                  <a:pt x="237744" y="381000"/>
                </a:lnTo>
                <a:lnTo>
                  <a:pt x="183230" y="375965"/>
                </a:lnTo>
                <a:lnTo>
                  <a:pt x="133188" y="361627"/>
                </a:lnTo>
                <a:lnTo>
                  <a:pt x="89046" y="339132"/>
                </a:lnTo>
                <a:lnTo>
                  <a:pt x="52228" y="309625"/>
                </a:lnTo>
                <a:lnTo>
                  <a:pt x="24164" y="274253"/>
                </a:lnTo>
                <a:lnTo>
                  <a:pt x="6278" y="234162"/>
                </a:lnTo>
                <a:lnTo>
                  <a:pt x="0" y="190500"/>
                </a:lnTo>
                <a:close/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0351" y="3088639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6366" y="1270253"/>
            <a:ext cx="474345" cy="381000"/>
          </a:xfrm>
          <a:custGeom>
            <a:avLst/>
            <a:gdLst/>
            <a:ahLst/>
            <a:cxnLst/>
            <a:rect l="l" t="t" r="r" b="b"/>
            <a:pathLst>
              <a:path w="474344" h="381000">
                <a:moveTo>
                  <a:pt x="0" y="190500"/>
                </a:moveTo>
                <a:lnTo>
                  <a:pt x="6255" y="146837"/>
                </a:lnTo>
                <a:lnTo>
                  <a:pt x="24077" y="106746"/>
                </a:lnTo>
                <a:lnTo>
                  <a:pt x="52044" y="71374"/>
                </a:lnTo>
                <a:lnTo>
                  <a:pt x="88738" y="41867"/>
                </a:lnTo>
                <a:lnTo>
                  <a:pt x="132739" y="19372"/>
                </a:lnTo>
                <a:lnTo>
                  <a:pt x="182626" y="5034"/>
                </a:lnTo>
                <a:lnTo>
                  <a:pt x="236982" y="0"/>
                </a:lnTo>
                <a:lnTo>
                  <a:pt x="291337" y="5034"/>
                </a:lnTo>
                <a:lnTo>
                  <a:pt x="341224" y="19372"/>
                </a:lnTo>
                <a:lnTo>
                  <a:pt x="385225" y="41867"/>
                </a:lnTo>
                <a:lnTo>
                  <a:pt x="421919" y="71374"/>
                </a:lnTo>
                <a:lnTo>
                  <a:pt x="449886" y="106746"/>
                </a:lnTo>
                <a:lnTo>
                  <a:pt x="467708" y="146837"/>
                </a:lnTo>
                <a:lnTo>
                  <a:pt x="473964" y="190500"/>
                </a:lnTo>
                <a:lnTo>
                  <a:pt x="467708" y="234162"/>
                </a:lnTo>
                <a:lnTo>
                  <a:pt x="449886" y="274253"/>
                </a:lnTo>
                <a:lnTo>
                  <a:pt x="421919" y="309625"/>
                </a:lnTo>
                <a:lnTo>
                  <a:pt x="385225" y="339132"/>
                </a:lnTo>
                <a:lnTo>
                  <a:pt x="341224" y="361627"/>
                </a:lnTo>
                <a:lnTo>
                  <a:pt x="291337" y="375965"/>
                </a:lnTo>
                <a:lnTo>
                  <a:pt x="236982" y="381000"/>
                </a:lnTo>
                <a:lnTo>
                  <a:pt x="182626" y="375965"/>
                </a:lnTo>
                <a:lnTo>
                  <a:pt x="132739" y="361627"/>
                </a:lnTo>
                <a:lnTo>
                  <a:pt x="88738" y="339132"/>
                </a:lnTo>
                <a:lnTo>
                  <a:pt x="52044" y="309625"/>
                </a:lnTo>
                <a:lnTo>
                  <a:pt x="24077" y="274253"/>
                </a:lnTo>
                <a:lnTo>
                  <a:pt x="6255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28723" y="1259586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7133" y="2946654"/>
            <a:ext cx="475615" cy="394970"/>
          </a:xfrm>
          <a:custGeom>
            <a:avLst/>
            <a:gdLst/>
            <a:ahLst/>
            <a:cxnLst/>
            <a:rect l="l" t="t" r="r" b="b"/>
            <a:pathLst>
              <a:path w="475614" h="394970">
                <a:moveTo>
                  <a:pt x="237744" y="0"/>
                </a:moveTo>
                <a:lnTo>
                  <a:pt x="183226" y="5214"/>
                </a:lnTo>
                <a:lnTo>
                  <a:pt x="133183" y="20065"/>
                </a:lnTo>
                <a:lnTo>
                  <a:pt x="89040" y="43367"/>
                </a:lnTo>
                <a:lnTo>
                  <a:pt x="52224" y="73933"/>
                </a:lnTo>
                <a:lnTo>
                  <a:pt x="24161" y="110578"/>
                </a:lnTo>
                <a:lnTo>
                  <a:pt x="6278" y="152115"/>
                </a:lnTo>
                <a:lnTo>
                  <a:pt x="0" y="197358"/>
                </a:lnTo>
                <a:lnTo>
                  <a:pt x="6278" y="242600"/>
                </a:lnTo>
                <a:lnTo>
                  <a:pt x="24161" y="284137"/>
                </a:lnTo>
                <a:lnTo>
                  <a:pt x="52224" y="320782"/>
                </a:lnTo>
                <a:lnTo>
                  <a:pt x="89040" y="351348"/>
                </a:lnTo>
                <a:lnTo>
                  <a:pt x="133183" y="374650"/>
                </a:lnTo>
                <a:lnTo>
                  <a:pt x="183226" y="389501"/>
                </a:lnTo>
                <a:lnTo>
                  <a:pt x="237744" y="394716"/>
                </a:lnTo>
                <a:lnTo>
                  <a:pt x="292261" y="389501"/>
                </a:lnTo>
                <a:lnTo>
                  <a:pt x="342304" y="374650"/>
                </a:lnTo>
                <a:lnTo>
                  <a:pt x="386447" y="351348"/>
                </a:lnTo>
                <a:lnTo>
                  <a:pt x="423263" y="320782"/>
                </a:lnTo>
                <a:lnTo>
                  <a:pt x="451326" y="284137"/>
                </a:lnTo>
                <a:lnTo>
                  <a:pt x="469209" y="242600"/>
                </a:lnTo>
                <a:lnTo>
                  <a:pt x="475488" y="197358"/>
                </a:lnTo>
                <a:lnTo>
                  <a:pt x="469209" y="152115"/>
                </a:lnTo>
                <a:lnTo>
                  <a:pt x="451326" y="110578"/>
                </a:lnTo>
                <a:lnTo>
                  <a:pt x="423263" y="73933"/>
                </a:lnTo>
                <a:lnTo>
                  <a:pt x="386447" y="43367"/>
                </a:lnTo>
                <a:lnTo>
                  <a:pt x="342304" y="20065"/>
                </a:lnTo>
                <a:lnTo>
                  <a:pt x="292261" y="5214"/>
                </a:lnTo>
                <a:lnTo>
                  <a:pt x="237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7133" y="2946654"/>
            <a:ext cx="475615" cy="394970"/>
          </a:xfrm>
          <a:custGeom>
            <a:avLst/>
            <a:gdLst/>
            <a:ahLst/>
            <a:cxnLst/>
            <a:rect l="l" t="t" r="r" b="b"/>
            <a:pathLst>
              <a:path w="475614" h="394970">
                <a:moveTo>
                  <a:pt x="0" y="197358"/>
                </a:moveTo>
                <a:lnTo>
                  <a:pt x="6278" y="152115"/>
                </a:lnTo>
                <a:lnTo>
                  <a:pt x="24161" y="110578"/>
                </a:lnTo>
                <a:lnTo>
                  <a:pt x="52224" y="73933"/>
                </a:lnTo>
                <a:lnTo>
                  <a:pt x="89040" y="43367"/>
                </a:lnTo>
                <a:lnTo>
                  <a:pt x="133183" y="20065"/>
                </a:lnTo>
                <a:lnTo>
                  <a:pt x="183226" y="5214"/>
                </a:lnTo>
                <a:lnTo>
                  <a:pt x="237744" y="0"/>
                </a:lnTo>
                <a:lnTo>
                  <a:pt x="292261" y="5214"/>
                </a:lnTo>
                <a:lnTo>
                  <a:pt x="342304" y="20065"/>
                </a:lnTo>
                <a:lnTo>
                  <a:pt x="386447" y="43367"/>
                </a:lnTo>
                <a:lnTo>
                  <a:pt x="423263" y="73933"/>
                </a:lnTo>
                <a:lnTo>
                  <a:pt x="451326" y="110578"/>
                </a:lnTo>
                <a:lnTo>
                  <a:pt x="469209" y="152115"/>
                </a:lnTo>
                <a:lnTo>
                  <a:pt x="475488" y="197358"/>
                </a:lnTo>
                <a:lnTo>
                  <a:pt x="469209" y="242600"/>
                </a:lnTo>
                <a:lnTo>
                  <a:pt x="451326" y="284137"/>
                </a:lnTo>
                <a:lnTo>
                  <a:pt x="423263" y="320782"/>
                </a:lnTo>
                <a:lnTo>
                  <a:pt x="386447" y="351348"/>
                </a:lnTo>
                <a:lnTo>
                  <a:pt x="342304" y="374650"/>
                </a:lnTo>
                <a:lnTo>
                  <a:pt x="292261" y="389501"/>
                </a:lnTo>
                <a:lnTo>
                  <a:pt x="237744" y="394716"/>
                </a:lnTo>
                <a:lnTo>
                  <a:pt x="183226" y="389501"/>
                </a:lnTo>
                <a:lnTo>
                  <a:pt x="133183" y="374650"/>
                </a:lnTo>
                <a:lnTo>
                  <a:pt x="89040" y="351348"/>
                </a:lnTo>
                <a:lnTo>
                  <a:pt x="52224" y="320782"/>
                </a:lnTo>
                <a:lnTo>
                  <a:pt x="24161" y="284137"/>
                </a:lnTo>
                <a:lnTo>
                  <a:pt x="6278" y="242600"/>
                </a:lnTo>
                <a:lnTo>
                  <a:pt x="0" y="197358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41269" y="293801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96033" y="3022854"/>
            <a:ext cx="475615" cy="388620"/>
          </a:xfrm>
          <a:custGeom>
            <a:avLst/>
            <a:gdLst/>
            <a:ahLst/>
            <a:cxnLst/>
            <a:rect l="l" t="t" r="r" b="b"/>
            <a:pathLst>
              <a:path w="475614" h="388620">
                <a:moveTo>
                  <a:pt x="237744" y="0"/>
                </a:moveTo>
                <a:lnTo>
                  <a:pt x="183226" y="5131"/>
                </a:lnTo>
                <a:lnTo>
                  <a:pt x="133183" y="19749"/>
                </a:lnTo>
                <a:lnTo>
                  <a:pt x="89040" y="42687"/>
                </a:lnTo>
                <a:lnTo>
                  <a:pt x="52224" y="72778"/>
                </a:lnTo>
                <a:lnTo>
                  <a:pt x="24161" y="108857"/>
                </a:lnTo>
                <a:lnTo>
                  <a:pt x="6278" y="149756"/>
                </a:lnTo>
                <a:lnTo>
                  <a:pt x="0" y="194310"/>
                </a:lnTo>
                <a:lnTo>
                  <a:pt x="6278" y="238863"/>
                </a:lnTo>
                <a:lnTo>
                  <a:pt x="24161" y="279762"/>
                </a:lnTo>
                <a:lnTo>
                  <a:pt x="52224" y="315841"/>
                </a:lnTo>
                <a:lnTo>
                  <a:pt x="89040" y="345932"/>
                </a:lnTo>
                <a:lnTo>
                  <a:pt x="133183" y="368870"/>
                </a:lnTo>
                <a:lnTo>
                  <a:pt x="183226" y="383488"/>
                </a:lnTo>
                <a:lnTo>
                  <a:pt x="237744" y="388620"/>
                </a:lnTo>
                <a:lnTo>
                  <a:pt x="292261" y="383488"/>
                </a:lnTo>
                <a:lnTo>
                  <a:pt x="342304" y="368870"/>
                </a:lnTo>
                <a:lnTo>
                  <a:pt x="386447" y="345932"/>
                </a:lnTo>
                <a:lnTo>
                  <a:pt x="423263" y="315841"/>
                </a:lnTo>
                <a:lnTo>
                  <a:pt x="451326" y="279762"/>
                </a:lnTo>
                <a:lnTo>
                  <a:pt x="469209" y="238863"/>
                </a:lnTo>
                <a:lnTo>
                  <a:pt x="475488" y="194310"/>
                </a:lnTo>
                <a:lnTo>
                  <a:pt x="469209" y="149756"/>
                </a:lnTo>
                <a:lnTo>
                  <a:pt x="451326" y="108857"/>
                </a:lnTo>
                <a:lnTo>
                  <a:pt x="423263" y="72778"/>
                </a:lnTo>
                <a:lnTo>
                  <a:pt x="386447" y="42687"/>
                </a:lnTo>
                <a:lnTo>
                  <a:pt x="342304" y="19749"/>
                </a:lnTo>
                <a:lnTo>
                  <a:pt x="292261" y="5131"/>
                </a:lnTo>
                <a:lnTo>
                  <a:pt x="237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6033" y="3022854"/>
            <a:ext cx="475615" cy="388620"/>
          </a:xfrm>
          <a:custGeom>
            <a:avLst/>
            <a:gdLst/>
            <a:ahLst/>
            <a:cxnLst/>
            <a:rect l="l" t="t" r="r" b="b"/>
            <a:pathLst>
              <a:path w="475614" h="388620">
                <a:moveTo>
                  <a:pt x="0" y="194310"/>
                </a:moveTo>
                <a:lnTo>
                  <a:pt x="6278" y="149756"/>
                </a:lnTo>
                <a:lnTo>
                  <a:pt x="24161" y="108857"/>
                </a:lnTo>
                <a:lnTo>
                  <a:pt x="52224" y="72778"/>
                </a:lnTo>
                <a:lnTo>
                  <a:pt x="89040" y="42687"/>
                </a:lnTo>
                <a:lnTo>
                  <a:pt x="133183" y="19749"/>
                </a:lnTo>
                <a:lnTo>
                  <a:pt x="183226" y="5131"/>
                </a:lnTo>
                <a:lnTo>
                  <a:pt x="237744" y="0"/>
                </a:lnTo>
                <a:lnTo>
                  <a:pt x="292261" y="5131"/>
                </a:lnTo>
                <a:lnTo>
                  <a:pt x="342304" y="19749"/>
                </a:lnTo>
                <a:lnTo>
                  <a:pt x="386447" y="42687"/>
                </a:lnTo>
                <a:lnTo>
                  <a:pt x="423263" y="72778"/>
                </a:lnTo>
                <a:lnTo>
                  <a:pt x="451326" y="108857"/>
                </a:lnTo>
                <a:lnTo>
                  <a:pt x="469209" y="149756"/>
                </a:lnTo>
                <a:lnTo>
                  <a:pt x="475488" y="194310"/>
                </a:lnTo>
                <a:lnTo>
                  <a:pt x="469209" y="238863"/>
                </a:lnTo>
                <a:lnTo>
                  <a:pt x="451326" y="279762"/>
                </a:lnTo>
                <a:lnTo>
                  <a:pt x="423263" y="315841"/>
                </a:lnTo>
                <a:lnTo>
                  <a:pt x="386447" y="345932"/>
                </a:lnTo>
                <a:lnTo>
                  <a:pt x="342304" y="368870"/>
                </a:lnTo>
                <a:lnTo>
                  <a:pt x="292261" y="383488"/>
                </a:lnTo>
                <a:lnTo>
                  <a:pt x="237744" y="388620"/>
                </a:lnTo>
                <a:lnTo>
                  <a:pt x="183226" y="383488"/>
                </a:lnTo>
                <a:lnTo>
                  <a:pt x="133183" y="368870"/>
                </a:lnTo>
                <a:lnTo>
                  <a:pt x="89040" y="345932"/>
                </a:lnTo>
                <a:lnTo>
                  <a:pt x="52224" y="315841"/>
                </a:lnTo>
                <a:lnTo>
                  <a:pt x="24161" y="279762"/>
                </a:lnTo>
                <a:lnTo>
                  <a:pt x="6278" y="238863"/>
                </a:lnTo>
                <a:lnTo>
                  <a:pt x="0" y="19431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59533" y="3013329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06246" y="1651254"/>
            <a:ext cx="1181100" cy="381000"/>
          </a:xfrm>
          <a:custGeom>
            <a:avLst/>
            <a:gdLst/>
            <a:ahLst/>
            <a:cxnLst/>
            <a:rect l="l" t="t" r="r" b="b"/>
            <a:pathLst>
              <a:path w="1181100" h="381000">
                <a:moveTo>
                  <a:pt x="1181100" y="0"/>
                </a:moveTo>
                <a:lnTo>
                  <a:pt x="0" y="38100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35173" y="1651254"/>
            <a:ext cx="1329055" cy="381000"/>
          </a:xfrm>
          <a:custGeom>
            <a:avLst/>
            <a:gdLst/>
            <a:ahLst/>
            <a:cxnLst/>
            <a:rect l="l" t="t" r="r" b="b"/>
            <a:pathLst>
              <a:path w="1329054" h="381000">
                <a:moveTo>
                  <a:pt x="0" y="0"/>
                </a:moveTo>
                <a:lnTo>
                  <a:pt x="1328928" y="38100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4933" y="2413254"/>
            <a:ext cx="516890" cy="685800"/>
          </a:xfrm>
          <a:custGeom>
            <a:avLst/>
            <a:gdLst/>
            <a:ahLst/>
            <a:cxnLst/>
            <a:rect l="l" t="t" r="r" b="b"/>
            <a:pathLst>
              <a:path w="516890" h="685800">
                <a:moveTo>
                  <a:pt x="516636" y="0"/>
                </a:moveTo>
                <a:lnTo>
                  <a:pt x="0" y="68580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9397" y="2413254"/>
            <a:ext cx="664845" cy="609600"/>
          </a:xfrm>
          <a:custGeom>
            <a:avLst/>
            <a:gdLst/>
            <a:ahLst/>
            <a:cxnLst/>
            <a:rect l="l" t="t" r="r" b="b"/>
            <a:pathLst>
              <a:path w="664844" h="609600">
                <a:moveTo>
                  <a:pt x="0" y="0"/>
                </a:moveTo>
                <a:lnTo>
                  <a:pt x="664464" y="60960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39517" y="3925061"/>
            <a:ext cx="475615" cy="393700"/>
          </a:xfrm>
          <a:custGeom>
            <a:avLst/>
            <a:gdLst/>
            <a:ahLst/>
            <a:cxnLst/>
            <a:rect l="l" t="t" r="r" b="b"/>
            <a:pathLst>
              <a:path w="475614" h="393700">
                <a:moveTo>
                  <a:pt x="237744" y="0"/>
                </a:moveTo>
                <a:lnTo>
                  <a:pt x="183226" y="5191"/>
                </a:lnTo>
                <a:lnTo>
                  <a:pt x="133183" y="19980"/>
                </a:lnTo>
                <a:lnTo>
                  <a:pt x="89040" y="43187"/>
                </a:lnTo>
                <a:lnTo>
                  <a:pt x="52224" y="73631"/>
                </a:lnTo>
                <a:lnTo>
                  <a:pt x="24161" y="110134"/>
                </a:lnTo>
                <a:lnTo>
                  <a:pt x="6278" y="151515"/>
                </a:lnTo>
                <a:lnTo>
                  <a:pt x="0" y="196595"/>
                </a:lnTo>
                <a:lnTo>
                  <a:pt x="6278" y="241676"/>
                </a:lnTo>
                <a:lnTo>
                  <a:pt x="24161" y="283057"/>
                </a:lnTo>
                <a:lnTo>
                  <a:pt x="52224" y="319560"/>
                </a:lnTo>
                <a:lnTo>
                  <a:pt x="89040" y="350004"/>
                </a:lnTo>
                <a:lnTo>
                  <a:pt x="133183" y="373211"/>
                </a:lnTo>
                <a:lnTo>
                  <a:pt x="183226" y="388000"/>
                </a:lnTo>
                <a:lnTo>
                  <a:pt x="237744" y="393191"/>
                </a:lnTo>
                <a:lnTo>
                  <a:pt x="292261" y="388000"/>
                </a:lnTo>
                <a:lnTo>
                  <a:pt x="342304" y="373211"/>
                </a:lnTo>
                <a:lnTo>
                  <a:pt x="386447" y="350004"/>
                </a:lnTo>
                <a:lnTo>
                  <a:pt x="423263" y="319560"/>
                </a:lnTo>
                <a:lnTo>
                  <a:pt x="451326" y="283057"/>
                </a:lnTo>
                <a:lnTo>
                  <a:pt x="469209" y="241676"/>
                </a:lnTo>
                <a:lnTo>
                  <a:pt x="475488" y="196595"/>
                </a:lnTo>
                <a:lnTo>
                  <a:pt x="469209" y="151515"/>
                </a:lnTo>
                <a:lnTo>
                  <a:pt x="451326" y="110134"/>
                </a:lnTo>
                <a:lnTo>
                  <a:pt x="423263" y="73631"/>
                </a:lnTo>
                <a:lnTo>
                  <a:pt x="386447" y="43187"/>
                </a:lnTo>
                <a:lnTo>
                  <a:pt x="342304" y="19980"/>
                </a:lnTo>
                <a:lnTo>
                  <a:pt x="292261" y="5191"/>
                </a:lnTo>
                <a:lnTo>
                  <a:pt x="237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9517" y="3925061"/>
            <a:ext cx="475615" cy="393700"/>
          </a:xfrm>
          <a:custGeom>
            <a:avLst/>
            <a:gdLst/>
            <a:ahLst/>
            <a:cxnLst/>
            <a:rect l="l" t="t" r="r" b="b"/>
            <a:pathLst>
              <a:path w="475614" h="393700">
                <a:moveTo>
                  <a:pt x="0" y="196595"/>
                </a:moveTo>
                <a:lnTo>
                  <a:pt x="6278" y="151515"/>
                </a:lnTo>
                <a:lnTo>
                  <a:pt x="24161" y="110134"/>
                </a:lnTo>
                <a:lnTo>
                  <a:pt x="52224" y="73631"/>
                </a:lnTo>
                <a:lnTo>
                  <a:pt x="89040" y="43187"/>
                </a:lnTo>
                <a:lnTo>
                  <a:pt x="133183" y="19980"/>
                </a:lnTo>
                <a:lnTo>
                  <a:pt x="183226" y="5191"/>
                </a:lnTo>
                <a:lnTo>
                  <a:pt x="237744" y="0"/>
                </a:lnTo>
                <a:lnTo>
                  <a:pt x="292261" y="5191"/>
                </a:lnTo>
                <a:lnTo>
                  <a:pt x="342304" y="19980"/>
                </a:lnTo>
                <a:lnTo>
                  <a:pt x="386447" y="43187"/>
                </a:lnTo>
                <a:lnTo>
                  <a:pt x="423263" y="73631"/>
                </a:lnTo>
                <a:lnTo>
                  <a:pt x="451326" y="110134"/>
                </a:lnTo>
                <a:lnTo>
                  <a:pt x="469209" y="151515"/>
                </a:lnTo>
                <a:lnTo>
                  <a:pt x="475488" y="196595"/>
                </a:lnTo>
                <a:lnTo>
                  <a:pt x="469209" y="241676"/>
                </a:lnTo>
                <a:lnTo>
                  <a:pt x="451326" y="283057"/>
                </a:lnTo>
                <a:lnTo>
                  <a:pt x="423263" y="319560"/>
                </a:lnTo>
                <a:lnTo>
                  <a:pt x="386447" y="350004"/>
                </a:lnTo>
                <a:lnTo>
                  <a:pt x="342304" y="373211"/>
                </a:lnTo>
                <a:lnTo>
                  <a:pt x="292261" y="388000"/>
                </a:lnTo>
                <a:lnTo>
                  <a:pt x="237744" y="393191"/>
                </a:lnTo>
                <a:lnTo>
                  <a:pt x="183226" y="388000"/>
                </a:lnTo>
                <a:lnTo>
                  <a:pt x="133183" y="373211"/>
                </a:lnTo>
                <a:lnTo>
                  <a:pt x="89040" y="350004"/>
                </a:lnTo>
                <a:lnTo>
                  <a:pt x="52224" y="319560"/>
                </a:lnTo>
                <a:lnTo>
                  <a:pt x="24161" y="283057"/>
                </a:lnTo>
                <a:lnTo>
                  <a:pt x="6278" y="241676"/>
                </a:lnTo>
                <a:lnTo>
                  <a:pt x="0" y="196595"/>
                </a:lnTo>
                <a:close/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02764" y="391617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8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9609" y="3480053"/>
            <a:ext cx="1550035" cy="609600"/>
          </a:xfrm>
          <a:custGeom>
            <a:avLst/>
            <a:gdLst/>
            <a:ahLst/>
            <a:cxnLst/>
            <a:rect l="l" t="t" r="r" b="b"/>
            <a:pathLst>
              <a:path w="1550035" h="609600">
                <a:moveTo>
                  <a:pt x="0" y="0"/>
                </a:moveTo>
                <a:lnTo>
                  <a:pt x="1549908" y="60960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66366" y="3403853"/>
            <a:ext cx="294640" cy="533400"/>
          </a:xfrm>
          <a:custGeom>
            <a:avLst/>
            <a:gdLst/>
            <a:ahLst/>
            <a:cxnLst/>
            <a:rect l="l" t="t" r="r" b="b"/>
            <a:pathLst>
              <a:path w="294639" h="533400">
                <a:moveTo>
                  <a:pt x="294131" y="53340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01717" y="2946654"/>
            <a:ext cx="475615" cy="394970"/>
          </a:xfrm>
          <a:custGeom>
            <a:avLst/>
            <a:gdLst/>
            <a:ahLst/>
            <a:cxnLst/>
            <a:rect l="l" t="t" r="r" b="b"/>
            <a:pathLst>
              <a:path w="475614" h="394970">
                <a:moveTo>
                  <a:pt x="237744" y="0"/>
                </a:moveTo>
                <a:lnTo>
                  <a:pt x="183226" y="5214"/>
                </a:lnTo>
                <a:lnTo>
                  <a:pt x="133183" y="20065"/>
                </a:lnTo>
                <a:lnTo>
                  <a:pt x="89040" y="43367"/>
                </a:lnTo>
                <a:lnTo>
                  <a:pt x="52224" y="73933"/>
                </a:lnTo>
                <a:lnTo>
                  <a:pt x="24161" y="110578"/>
                </a:lnTo>
                <a:lnTo>
                  <a:pt x="6278" y="152115"/>
                </a:lnTo>
                <a:lnTo>
                  <a:pt x="0" y="197358"/>
                </a:lnTo>
                <a:lnTo>
                  <a:pt x="6278" y="242600"/>
                </a:lnTo>
                <a:lnTo>
                  <a:pt x="24161" y="284137"/>
                </a:lnTo>
                <a:lnTo>
                  <a:pt x="52224" y="320782"/>
                </a:lnTo>
                <a:lnTo>
                  <a:pt x="89040" y="351348"/>
                </a:lnTo>
                <a:lnTo>
                  <a:pt x="133183" y="374650"/>
                </a:lnTo>
                <a:lnTo>
                  <a:pt x="183226" y="389501"/>
                </a:lnTo>
                <a:lnTo>
                  <a:pt x="237744" y="394716"/>
                </a:lnTo>
                <a:lnTo>
                  <a:pt x="292261" y="389501"/>
                </a:lnTo>
                <a:lnTo>
                  <a:pt x="342304" y="374650"/>
                </a:lnTo>
                <a:lnTo>
                  <a:pt x="386447" y="351348"/>
                </a:lnTo>
                <a:lnTo>
                  <a:pt x="423263" y="320782"/>
                </a:lnTo>
                <a:lnTo>
                  <a:pt x="451326" y="284137"/>
                </a:lnTo>
                <a:lnTo>
                  <a:pt x="469209" y="242600"/>
                </a:lnTo>
                <a:lnTo>
                  <a:pt x="475488" y="197358"/>
                </a:lnTo>
                <a:lnTo>
                  <a:pt x="469209" y="152115"/>
                </a:lnTo>
                <a:lnTo>
                  <a:pt x="451326" y="110578"/>
                </a:lnTo>
                <a:lnTo>
                  <a:pt x="423263" y="73933"/>
                </a:lnTo>
                <a:lnTo>
                  <a:pt x="386447" y="43367"/>
                </a:lnTo>
                <a:lnTo>
                  <a:pt x="342304" y="20065"/>
                </a:lnTo>
                <a:lnTo>
                  <a:pt x="292261" y="5214"/>
                </a:lnTo>
                <a:lnTo>
                  <a:pt x="237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01717" y="2946654"/>
            <a:ext cx="475615" cy="394970"/>
          </a:xfrm>
          <a:custGeom>
            <a:avLst/>
            <a:gdLst/>
            <a:ahLst/>
            <a:cxnLst/>
            <a:rect l="l" t="t" r="r" b="b"/>
            <a:pathLst>
              <a:path w="475614" h="394970">
                <a:moveTo>
                  <a:pt x="0" y="197358"/>
                </a:moveTo>
                <a:lnTo>
                  <a:pt x="6278" y="152115"/>
                </a:lnTo>
                <a:lnTo>
                  <a:pt x="24161" y="110578"/>
                </a:lnTo>
                <a:lnTo>
                  <a:pt x="52224" y="73933"/>
                </a:lnTo>
                <a:lnTo>
                  <a:pt x="89040" y="43367"/>
                </a:lnTo>
                <a:lnTo>
                  <a:pt x="133183" y="20065"/>
                </a:lnTo>
                <a:lnTo>
                  <a:pt x="183226" y="5214"/>
                </a:lnTo>
                <a:lnTo>
                  <a:pt x="237744" y="0"/>
                </a:lnTo>
                <a:lnTo>
                  <a:pt x="292261" y="5214"/>
                </a:lnTo>
                <a:lnTo>
                  <a:pt x="342304" y="20065"/>
                </a:lnTo>
                <a:lnTo>
                  <a:pt x="386447" y="43367"/>
                </a:lnTo>
                <a:lnTo>
                  <a:pt x="423263" y="73933"/>
                </a:lnTo>
                <a:lnTo>
                  <a:pt x="451326" y="110578"/>
                </a:lnTo>
                <a:lnTo>
                  <a:pt x="469209" y="152115"/>
                </a:lnTo>
                <a:lnTo>
                  <a:pt x="475488" y="197358"/>
                </a:lnTo>
                <a:lnTo>
                  <a:pt x="469209" y="242600"/>
                </a:lnTo>
                <a:lnTo>
                  <a:pt x="451326" y="284137"/>
                </a:lnTo>
                <a:lnTo>
                  <a:pt x="423263" y="320782"/>
                </a:lnTo>
                <a:lnTo>
                  <a:pt x="386447" y="351348"/>
                </a:lnTo>
                <a:lnTo>
                  <a:pt x="342304" y="374650"/>
                </a:lnTo>
                <a:lnTo>
                  <a:pt x="292261" y="389501"/>
                </a:lnTo>
                <a:lnTo>
                  <a:pt x="237744" y="394716"/>
                </a:lnTo>
                <a:lnTo>
                  <a:pt x="183226" y="389501"/>
                </a:lnTo>
                <a:lnTo>
                  <a:pt x="133183" y="374650"/>
                </a:lnTo>
                <a:lnTo>
                  <a:pt x="89040" y="351348"/>
                </a:lnTo>
                <a:lnTo>
                  <a:pt x="52224" y="320782"/>
                </a:lnTo>
                <a:lnTo>
                  <a:pt x="24161" y="284137"/>
                </a:lnTo>
                <a:lnTo>
                  <a:pt x="6278" y="242600"/>
                </a:lnTo>
                <a:lnTo>
                  <a:pt x="0" y="197358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65853" y="293801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7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72790" y="2413254"/>
            <a:ext cx="591820" cy="533400"/>
          </a:xfrm>
          <a:custGeom>
            <a:avLst/>
            <a:gdLst/>
            <a:ahLst/>
            <a:cxnLst/>
            <a:rect l="l" t="t" r="r" b="b"/>
            <a:pathLst>
              <a:path w="591820" h="533400">
                <a:moveTo>
                  <a:pt x="591312" y="0"/>
                </a:moveTo>
                <a:lnTo>
                  <a:pt x="0" y="53340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11929" y="2413254"/>
            <a:ext cx="812800" cy="533400"/>
          </a:xfrm>
          <a:custGeom>
            <a:avLst/>
            <a:gdLst/>
            <a:ahLst/>
            <a:cxnLst/>
            <a:rect l="l" t="t" r="r" b="b"/>
            <a:pathLst>
              <a:path w="812800" h="533400">
                <a:moveTo>
                  <a:pt x="0" y="0"/>
                </a:moveTo>
                <a:lnTo>
                  <a:pt x="812292" y="53340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0617" y="3175254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0" y="0"/>
                </a:moveTo>
                <a:lnTo>
                  <a:pt x="1181100" y="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58890" y="289026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431026" y="287921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49417" y="3258946"/>
            <a:ext cx="1223010" cy="416559"/>
          </a:xfrm>
          <a:custGeom>
            <a:avLst/>
            <a:gdLst/>
            <a:ahLst/>
            <a:cxnLst/>
            <a:rect l="l" t="t" r="r" b="b"/>
            <a:pathLst>
              <a:path w="1223010" h="416560">
                <a:moveTo>
                  <a:pt x="104266" y="292862"/>
                </a:moveTo>
                <a:lnTo>
                  <a:pt x="0" y="393319"/>
                </a:lnTo>
                <a:lnTo>
                  <a:pt x="143001" y="416559"/>
                </a:lnTo>
                <a:lnTo>
                  <a:pt x="128724" y="370967"/>
                </a:lnTo>
                <a:lnTo>
                  <a:pt x="115188" y="370967"/>
                </a:lnTo>
                <a:lnTo>
                  <a:pt x="107441" y="346202"/>
                </a:lnTo>
                <a:lnTo>
                  <a:pt x="119764" y="342351"/>
                </a:lnTo>
                <a:lnTo>
                  <a:pt x="104266" y="292862"/>
                </a:lnTo>
                <a:close/>
              </a:path>
              <a:path w="1223010" h="416560">
                <a:moveTo>
                  <a:pt x="119764" y="342351"/>
                </a:moveTo>
                <a:lnTo>
                  <a:pt x="107441" y="346202"/>
                </a:lnTo>
                <a:lnTo>
                  <a:pt x="115188" y="370967"/>
                </a:lnTo>
                <a:lnTo>
                  <a:pt x="127517" y="367112"/>
                </a:lnTo>
                <a:lnTo>
                  <a:pt x="119764" y="342351"/>
                </a:lnTo>
                <a:close/>
              </a:path>
              <a:path w="1223010" h="416560">
                <a:moveTo>
                  <a:pt x="127517" y="367112"/>
                </a:moveTo>
                <a:lnTo>
                  <a:pt x="115188" y="370967"/>
                </a:lnTo>
                <a:lnTo>
                  <a:pt x="128724" y="370967"/>
                </a:lnTo>
                <a:lnTo>
                  <a:pt x="127517" y="367112"/>
                </a:lnTo>
                <a:close/>
              </a:path>
              <a:path w="1223010" h="416560">
                <a:moveTo>
                  <a:pt x="1215389" y="0"/>
                </a:moveTo>
                <a:lnTo>
                  <a:pt x="119764" y="342351"/>
                </a:lnTo>
                <a:lnTo>
                  <a:pt x="127517" y="367112"/>
                </a:lnTo>
                <a:lnTo>
                  <a:pt x="1223009" y="24638"/>
                </a:lnTo>
                <a:lnTo>
                  <a:pt x="121538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44617" y="3652265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499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499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0999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499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16119" y="364121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53890" y="4719065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499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499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0999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499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525645" y="470839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06290" y="4025265"/>
            <a:ext cx="544195" cy="694055"/>
          </a:xfrm>
          <a:custGeom>
            <a:avLst/>
            <a:gdLst/>
            <a:ahLst/>
            <a:cxnLst/>
            <a:rect l="l" t="t" r="r" b="b"/>
            <a:pathLst>
              <a:path w="544195" h="694054">
                <a:moveTo>
                  <a:pt x="28447" y="551815"/>
                </a:moveTo>
                <a:lnTo>
                  <a:pt x="0" y="693801"/>
                </a:lnTo>
                <a:lnTo>
                  <a:pt x="130682" y="631317"/>
                </a:lnTo>
                <a:lnTo>
                  <a:pt x="102919" y="609727"/>
                </a:lnTo>
                <a:lnTo>
                  <a:pt x="81787" y="609727"/>
                </a:lnTo>
                <a:lnTo>
                  <a:pt x="61340" y="593852"/>
                </a:lnTo>
                <a:lnTo>
                  <a:pt x="69316" y="583595"/>
                </a:lnTo>
                <a:lnTo>
                  <a:pt x="28447" y="551815"/>
                </a:lnTo>
                <a:close/>
              </a:path>
              <a:path w="544195" h="694054">
                <a:moveTo>
                  <a:pt x="69316" y="583595"/>
                </a:moveTo>
                <a:lnTo>
                  <a:pt x="61340" y="593852"/>
                </a:lnTo>
                <a:lnTo>
                  <a:pt x="81787" y="609727"/>
                </a:lnTo>
                <a:lnTo>
                  <a:pt x="89753" y="599488"/>
                </a:lnTo>
                <a:lnTo>
                  <a:pt x="69316" y="583595"/>
                </a:lnTo>
                <a:close/>
              </a:path>
              <a:path w="544195" h="694054">
                <a:moveTo>
                  <a:pt x="89753" y="599488"/>
                </a:moveTo>
                <a:lnTo>
                  <a:pt x="81787" y="609727"/>
                </a:lnTo>
                <a:lnTo>
                  <a:pt x="102919" y="609727"/>
                </a:lnTo>
                <a:lnTo>
                  <a:pt x="89753" y="599488"/>
                </a:lnTo>
                <a:close/>
              </a:path>
              <a:path w="544195" h="694054">
                <a:moveTo>
                  <a:pt x="523113" y="0"/>
                </a:moveTo>
                <a:lnTo>
                  <a:pt x="69316" y="583595"/>
                </a:lnTo>
                <a:lnTo>
                  <a:pt x="89753" y="599488"/>
                </a:lnTo>
                <a:lnTo>
                  <a:pt x="543686" y="16001"/>
                </a:lnTo>
                <a:lnTo>
                  <a:pt x="52311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96690" y="556336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7"/>
                </a:moveTo>
                <a:lnTo>
                  <a:pt x="4984" y="154540"/>
                </a:lnTo>
                <a:lnTo>
                  <a:pt x="19282" y="118209"/>
                </a:lnTo>
                <a:lnTo>
                  <a:pt x="41904" y="85332"/>
                </a:lnTo>
                <a:lnTo>
                  <a:pt x="71866" y="56688"/>
                </a:lnTo>
                <a:lnTo>
                  <a:pt x="108179" y="33054"/>
                </a:lnTo>
                <a:lnTo>
                  <a:pt x="149858" y="15209"/>
                </a:lnTo>
                <a:lnTo>
                  <a:pt x="195915" y="3932"/>
                </a:lnTo>
                <a:lnTo>
                  <a:pt x="245364" y="0"/>
                </a:lnTo>
                <a:lnTo>
                  <a:pt x="294812" y="3932"/>
                </a:lnTo>
                <a:lnTo>
                  <a:pt x="340869" y="15209"/>
                </a:lnTo>
                <a:lnTo>
                  <a:pt x="382548" y="33054"/>
                </a:lnTo>
                <a:lnTo>
                  <a:pt x="418861" y="56688"/>
                </a:lnTo>
                <a:lnTo>
                  <a:pt x="448823" y="85332"/>
                </a:lnTo>
                <a:lnTo>
                  <a:pt x="471445" y="118209"/>
                </a:lnTo>
                <a:lnTo>
                  <a:pt x="485743" y="154540"/>
                </a:lnTo>
                <a:lnTo>
                  <a:pt x="490728" y="193547"/>
                </a:lnTo>
                <a:lnTo>
                  <a:pt x="485743" y="232555"/>
                </a:lnTo>
                <a:lnTo>
                  <a:pt x="471445" y="268886"/>
                </a:lnTo>
                <a:lnTo>
                  <a:pt x="448823" y="301763"/>
                </a:lnTo>
                <a:lnTo>
                  <a:pt x="418861" y="330407"/>
                </a:lnTo>
                <a:lnTo>
                  <a:pt x="382548" y="354041"/>
                </a:lnTo>
                <a:lnTo>
                  <a:pt x="340869" y="371886"/>
                </a:lnTo>
                <a:lnTo>
                  <a:pt x="294812" y="383163"/>
                </a:lnTo>
                <a:lnTo>
                  <a:pt x="245364" y="387095"/>
                </a:lnTo>
                <a:lnTo>
                  <a:pt x="195915" y="383163"/>
                </a:lnTo>
                <a:lnTo>
                  <a:pt x="149858" y="371886"/>
                </a:lnTo>
                <a:lnTo>
                  <a:pt x="108179" y="354041"/>
                </a:lnTo>
                <a:lnTo>
                  <a:pt x="71866" y="330407"/>
                </a:lnTo>
                <a:lnTo>
                  <a:pt x="41904" y="301763"/>
                </a:lnTo>
                <a:lnTo>
                  <a:pt x="19282" y="268886"/>
                </a:lnTo>
                <a:lnTo>
                  <a:pt x="4984" y="232555"/>
                </a:lnTo>
                <a:lnTo>
                  <a:pt x="0" y="193547"/>
                </a:lnTo>
                <a:close/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068826" y="5553557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8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49290" y="4648961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21679" y="464032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07253" y="4029709"/>
            <a:ext cx="694690" cy="619760"/>
          </a:xfrm>
          <a:custGeom>
            <a:avLst/>
            <a:gdLst/>
            <a:ahLst/>
            <a:cxnLst/>
            <a:rect l="l" t="t" r="r" b="b"/>
            <a:pathLst>
              <a:path w="694689" h="619760">
                <a:moveTo>
                  <a:pt x="589033" y="542861"/>
                </a:moveTo>
                <a:lnTo>
                  <a:pt x="554609" y="581660"/>
                </a:lnTo>
                <a:lnTo>
                  <a:pt x="694436" y="619252"/>
                </a:lnTo>
                <a:lnTo>
                  <a:pt x="667283" y="551434"/>
                </a:lnTo>
                <a:lnTo>
                  <a:pt x="598678" y="551434"/>
                </a:lnTo>
                <a:lnTo>
                  <a:pt x="589033" y="542861"/>
                </a:lnTo>
                <a:close/>
              </a:path>
              <a:path w="694689" h="619760">
                <a:moveTo>
                  <a:pt x="606225" y="523486"/>
                </a:moveTo>
                <a:lnTo>
                  <a:pt x="589033" y="542861"/>
                </a:lnTo>
                <a:lnTo>
                  <a:pt x="598678" y="551434"/>
                </a:lnTo>
                <a:lnTo>
                  <a:pt x="615950" y="532130"/>
                </a:lnTo>
                <a:lnTo>
                  <a:pt x="606225" y="523486"/>
                </a:lnTo>
                <a:close/>
              </a:path>
              <a:path w="694689" h="619760">
                <a:moveTo>
                  <a:pt x="640588" y="484759"/>
                </a:moveTo>
                <a:lnTo>
                  <a:pt x="606225" y="523486"/>
                </a:lnTo>
                <a:lnTo>
                  <a:pt x="615950" y="532130"/>
                </a:lnTo>
                <a:lnTo>
                  <a:pt x="598678" y="551434"/>
                </a:lnTo>
                <a:lnTo>
                  <a:pt x="667283" y="551434"/>
                </a:lnTo>
                <a:lnTo>
                  <a:pt x="640588" y="484759"/>
                </a:lnTo>
                <a:close/>
              </a:path>
              <a:path w="694689" h="619760">
                <a:moveTo>
                  <a:pt x="17272" y="0"/>
                </a:moveTo>
                <a:lnTo>
                  <a:pt x="0" y="19304"/>
                </a:lnTo>
                <a:lnTo>
                  <a:pt x="589033" y="542861"/>
                </a:lnTo>
                <a:lnTo>
                  <a:pt x="606225" y="523486"/>
                </a:lnTo>
                <a:lnTo>
                  <a:pt x="1727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25290" y="5097017"/>
            <a:ext cx="466725" cy="466725"/>
          </a:xfrm>
          <a:custGeom>
            <a:avLst/>
            <a:gdLst/>
            <a:ahLst/>
            <a:cxnLst/>
            <a:rect l="l" t="t" r="r" b="b"/>
            <a:pathLst>
              <a:path w="466725" h="466725">
                <a:moveTo>
                  <a:pt x="45846" y="328929"/>
                </a:moveTo>
                <a:lnTo>
                  <a:pt x="0" y="466343"/>
                </a:lnTo>
                <a:lnTo>
                  <a:pt x="137413" y="420496"/>
                </a:lnTo>
                <a:lnTo>
                  <a:pt x="109981" y="393064"/>
                </a:lnTo>
                <a:lnTo>
                  <a:pt x="91566" y="393064"/>
                </a:lnTo>
                <a:lnTo>
                  <a:pt x="73278" y="374776"/>
                </a:lnTo>
                <a:lnTo>
                  <a:pt x="82486" y="365569"/>
                </a:lnTo>
                <a:lnTo>
                  <a:pt x="45846" y="328929"/>
                </a:lnTo>
                <a:close/>
              </a:path>
              <a:path w="466725" h="466725">
                <a:moveTo>
                  <a:pt x="82486" y="365569"/>
                </a:moveTo>
                <a:lnTo>
                  <a:pt x="73278" y="374776"/>
                </a:lnTo>
                <a:lnTo>
                  <a:pt x="91566" y="393064"/>
                </a:lnTo>
                <a:lnTo>
                  <a:pt x="100774" y="383857"/>
                </a:lnTo>
                <a:lnTo>
                  <a:pt x="82486" y="365569"/>
                </a:lnTo>
                <a:close/>
              </a:path>
              <a:path w="466725" h="466725">
                <a:moveTo>
                  <a:pt x="100774" y="383857"/>
                </a:moveTo>
                <a:lnTo>
                  <a:pt x="91566" y="393064"/>
                </a:lnTo>
                <a:lnTo>
                  <a:pt x="109981" y="393064"/>
                </a:lnTo>
                <a:lnTo>
                  <a:pt x="100774" y="383857"/>
                </a:lnTo>
                <a:close/>
              </a:path>
              <a:path w="466725" h="466725">
                <a:moveTo>
                  <a:pt x="448055" y="0"/>
                </a:moveTo>
                <a:lnTo>
                  <a:pt x="82486" y="365569"/>
                </a:lnTo>
                <a:lnTo>
                  <a:pt x="100774" y="383857"/>
                </a:lnTo>
                <a:lnTo>
                  <a:pt x="466343" y="18287"/>
                </a:lnTo>
                <a:lnTo>
                  <a:pt x="44805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93789" y="3258820"/>
            <a:ext cx="1375410" cy="421640"/>
          </a:xfrm>
          <a:custGeom>
            <a:avLst/>
            <a:gdLst/>
            <a:ahLst/>
            <a:cxnLst/>
            <a:rect l="l" t="t" r="r" b="b"/>
            <a:pathLst>
              <a:path w="1375409" h="421639">
                <a:moveTo>
                  <a:pt x="1246763" y="371320"/>
                </a:moveTo>
                <a:lnTo>
                  <a:pt x="1232915" y="421131"/>
                </a:lnTo>
                <a:lnTo>
                  <a:pt x="1375028" y="393446"/>
                </a:lnTo>
                <a:lnTo>
                  <a:pt x="1354356" y="374777"/>
                </a:lnTo>
                <a:lnTo>
                  <a:pt x="1259204" y="374777"/>
                </a:lnTo>
                <a:lnTo>
                  <a:pt x="1246763" y="371320"/>
                </a:lnTo>
                <a:close/>
              </a:path>
              <a:path w="1375409" h="421639">
                <a:moveTo>
                  <a:pt x="1253721" y="346294"/>
                </a:moveTo>
                <a:lnTo>
                  <a:pt x="1246763" y="371320"/>
                </a:lnTo>
                <a:lnTo>
                  <a:pt x="1259204" y="374777"/>
                </a:lnTo>
                <a:lnTo>
                  <a:pt x="1266189" y="349758"/>
                </a:lnTo>
                <a:lnTo>
                  <a:pt x="1253721" y="346294"/>
                </a:lnTo>
                <a:close/>
              </a:path>
              <a:path w="1375409" h="421639">
                <a:moveTo>
                  <a:pt x="1267586" y="296418"/>
                </a:moveTo>
                <a:lnTo>
                  <a:pt x="1253721" y="346294"/>
                </a:lnTo>
                <a:lnTo>
                  <a:pt x="1266189" y="349758"/>
                </a:lnTo>
                <a:lnTo>
                  <a:pt x="1259204" y="374777"/>
                </a:lnTo>
                <a:lnTo>
                  <a:pt x="1354356" y="374777"/>
                </a:lnTo>
                <a:lnTo>
                  <a:pt x="1267586" y="296418"/>
                </a:lnTo>
                <a:close/>
              </a:path>
              <a:path w="1375409" h="421639">
                <a:moveTo>
                  <a:pt x="6857" y="0"/>
                </a:moveTo>
                <a:lnTo>
                  <a:pt x="0" y="24892"/>
                </a:lnTo>
                <a:lnTo>
                  <a:pt x="1246763" y="371320"/>
                </a:lnTo>
                <a:lnTo>
                  <a:pt x="1253721" y="346294"/>
                </a:lnTo>
                <a:lnTo>
                  <a:pt x="685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82890" y="364007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955026" y="3630548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54418" y="455447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226172" y="4544948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459218" y="4011295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90" h="543560">
                <a:moveTo>
                  <a:pt x="54864" y="409066"/>
                </a:moveTo>
                <a:lnTo>
                  <a:pt x="0" y="543178"/>
                </a:lnTo>
                <a:lnTo>
                  <a:pt x="140081" y="506602"/>
                </a:lnTo>
                <a:lnTo>
                  <a:pt x="113450" y="476122"/>
                </a:lnTo>
                <a:lnTo>
                  <a:pt x="96266" y="476122"/>
                </a:lnTo>
                <a:lnTo>
                  <a:pt x="79248" y="456691"/>
                </a:lnTo>
                <a:lnTo>
                  <a:pt x="89009" y="448148"/>
                </a:lnTo>
                <a:lnTo>
                  <a:pt x="54864" y="409066"/>
                </a:lnTo>
                <a:close/>
              </a:path>
              <a:path w="618490" h="543560">
                <a:moveTo>
                  <a:pt x="89009" y="448148"/>
                </a:moveTo>
                <a:lnTo>
                  <a:pt x="79248" y="456691"/>
                </a:lnTo>
                <a:lnTo>
                  <a:pt x="96266" y="476122"/>
                </a:lnTo>
                <a:lnTo>
                  <a:pt x="106005" y="467601"/>
                </a:lnTo>
                <a:lnTo>
                  <a:pt x="89009" y="448148"/>
                </a:lnTo>
                <a:close/>
              </a:path>
              <a:path w="618490" h="543560">
                <a:moveTo>
                  <a:pt x="106005" y="467601"/>
                </a:moveTo>
                <a:lnTo>
                  <a:pt x="96266" y="476122"/>
                </a:lnTo>
                <a:lnTo>
                  <a:pt x="113450" y="476122"/>
                </a:lnTo>
                <a:lnTo>
                  <a:pt x="106005" y="467601"/>
                </a:lnTo>
                <a:close/>
              </a:path>
              <a:path w="618490" h="543560">
                <a:moveTo>
                  <a:pt x="601091" y="0"/>
                </a:moveTo>
                <a:lnTo>
                  <a:pt x="89009" y="448148"/>
                </a:lnTo>
                <a:lnTo>
                  <a:pt x="106005" y="467601"/>
                </a:lnTo>
                <a:lnTo>
                  <a:pt x="618109" y="19557"/>
                </a:lnTo>
                <a:lnTo>
                  <a:pt x="60109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92490" y="4572761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564880" y="456412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7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211439" y="4030979"/>
            <a:ext cx="467359" cy="542290"/>
          </a:xfrm>
          <a:custGeom>
            <a:avLst/>
            <a:gdLst/>
            <a:ahLst/>
            <a:cxnLst/>
            <a:rect l="l" t="t" r="r" b="b"/>
            <a:pathLst>
              <a:path w="467359" h="542289">
                <a:moveTo>
                  <a:pt x="372838" y="451825"/>
                </a:moveTo>
                <a:lnTo>
                  <a:pt x="333501" y="485521"/>
                </a:lnTo>
                <a:lnTo>
                  <a:pt x="466978" y="541782"/>
                </a:lnTo>
                <a:lnTo>
                  <a:pt x="446908" y="461645"/>
                </a:lnTo>
                <a:lnTo>
                  <a:pt x="381253" y="461645"/>
                </a:lnTo>
                <a:lnTo>
                  <a:pt x="372838" y="451825"/>
                </a:lnTo>
                <a:close/>
              </a:path>
              <a:path w="467359" h="542289">
                <a:moveTo>
                  <a:pt x="392473" y="435006"/>
                </a:moveTo>
                <a:lnTo>
                  <a:pt x="372838" y="451825"/>
                </a:lnTo>
                <a:lnTo>
                  <a:pt x="381253" y="461645"/>
                </a:lnTo>
                <a:lnTo>
                  <a:pt x="400938" y="444881"/>
                </a:lnTo>
                <a:lnTo>
                  <a:pt x="392473" y="435006"/>
                </a:lnTo>
                <a:close/>
              </a:path>
              <a:path w="467359" h="542289">
                <a:moveTo>
                  <a:pt x="431799" y="401320"/>
                </a:moveTo>
                <a:lnTo>
                  <a:pt x="392473" y="435006"/>
                </a:lnTo>
                <a:lnTo>
                  <a:pt x="400938" y="444881"/>
                </a:lnTo>
                <a:lnTo>
                  <a:pt x="381253" y="461645"/>
                </a:lnTo>
                <a:lnTo>
                  <a:pt x="446908" y="461645"/>
                </a:lnTo>
                <a:lnTo>
                  <a:pt x="431799" y="401320"/>
                </a:lnTo>
                <a:close/>
              </a:path>
              <a:path w="467359" h="542289">
                <a:moveTo>
                  <a:pt x="19557" y="0"/>
                </a:moveTo>
                <a:lnTo>
                  <a:pt x="0" y="16764"/>
                </a:lnTo>
                <a:lnTo>
                  <a:pt x="372838" y="451825"/>
                </a:lnTo>
                <a:lnTo>
                  <a:pt x="392473" y="435006"/>
                </a:lnTo>
                <a:lnTo>
                  <a:pt x="1955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21046" y="1899285"/>
            <a:ext cx="895985" cy="569595"/>
          </a:xfrm>
          <a:custGeom>
            <a:avLst/>
            <a:gdLst/>
            <a:ahLst/>
            <a:cxnLst/>
            <a:rect l="l" t="t" r="r" b="b"/>
            <a:pathLst>
              <a:path w="895985" h="569594">
                <a:moveTo>
                  <a:pt x="76200" y="0"/>
                </a:moveTo>
                <a:lnTo>
                  <a:pt x="0" y="132079"/>
                </a:lnTo>
                <a:lnTo>
                  <a:pt x="643382" y="503555"/>
                </a:lnTo>
                <a:lnTo>
                  <a:pt x="605282" y="569468"/>
                </a:lnTo>
                <a:lnTo>
                  <a:pt x="895858" y="561340"/>
                </a:lnTo>
                <a:lnTo>
                  <a:pt x="793289" y="371475"/>
                </a:lnTo>
                <a:lnTo>
                  <a:pt x="719582" y="371475"/>
                </a:lnTo>
                <a:lnTo>
                  <a:pt x="76200" y="0"/>
                </a:lnTo>
                <a:close/>
              </a:path>
              <a:path w="895985" h="569594">
                <a:moveTo>
                  <a:pt x="757682" y="305562"/>
                </a:moveTo>
                <a:lnTo>
                  <a:pt x="719582" y="371475"/>
                </a:lnTo>
                <a:lnTo>
                  <a:pt x="793289" y="371475"/>
                </a:lnTo>
                <a:lnTo>
                  <a:pt x="757682" y="3055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21046" y="1899285"/>
            <a:ext cx="895985" cy="569595"/>
          </a:xfrm>
          <a:custGeom>
            <a:avLst/>
            <a:gdLst/>
            <a:ahLst/>
            <a:cxnLst/>
            <a:rect l="l" t="t" r="r" b="b"/>
            <a:pathLst>
              <a:path w="895985" h="569594">
                <a:moveTo>
                  <a:pt x="76200" y="0"/>
                </a:moveTo>
                <a:lnTo>
                  <a:pt x="719582" y="371475"/>
                </a:lnTo>
                <a:lnTo>
                  <a:pt x="757682" y="305562"/>
                </a:lnTo>
                <a:lnTo>
                  <a:pt x="895858" y="561340"/>
                </a:lnTo>
                <a:lnTo>
                  <a:pt x="605282" y="569468"/>
                </a:lnTo>
                <a:lnTo>
                  <a:pt x="643382" y="503555"/>
                </a:lnTo>
                <a:lnTo>
                  <a:pt x="0" y="13208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763016" y="579246"/>
            <a:ext cx="4293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6.5.2</a:t>
            </a:r>
            <a:r>
              <a:rPr b="0" u="none" spc="-7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广度</a:t>
            </a:r>
            <a:r>
              <a:rPr b="0" u="none" spc="-15" dirty="0">
                <a:solidFill>
                  <a:srgbClr val="000000"/>
                </a:solidFill>
                <a:latin typeface="宋体"/>
                <a:cs typeface="宋体"/>
              </a:rPr>
              <a:t>优</a:t>
            </a: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先搜索</a:t>
            </a:r>
            <a:r>
              <a:rPr b="0" u="none" spc="-5" dirty="0">
                <a:solidFill>
                  <a:srgbClr val="000000"/>
                </a:solidFill>
                <a:latin typeface="宋体"/>
                <a:cs typeface="宋体"/>
              </a:rPr>
              <a:t>BFS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64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1893" y="579246"/>
            <a:ext cx="6121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算法</a:t>
            </a:r>
            <a:r>
              <a:rPr b="0" u="none" spc="-5" dirty="0">
                <a:solidFill>
                  <a:srgbClr val="000000"/>
                </a:solidFill>
                <a:latin typeface="宋体"/>
                <a:cs typeface="宋体"/>
              </a:rPr>
              <a:t>6.7</a:t>
            </a:r>
            <a:r>
              <a:rPr b="0" u="none" spc="-5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广度</a:t>
            </a:r>
            <a:r>
              <a:rPr b="0" u="none" spc="-15" dirty="0">
                <a:solidFill>
                  <a:srgbClr val="000000"/>
                </a:solidFill>
                <a:latin typeface="宋体"/>
                <a:cs typeface="宋体"/>
              </a:rPr>
              <a:t>优</a:t>
            </a: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先搜</a:t>
            </a:r>
            <a:r>
              <a:rPr b="0" u="none" spc="-15" dirty="0">
                <a:solidFill>
                  <a:srgbClr val="000000"/>
                </a:solidFill>
                <a:latin typeface="宋体"/>
                <a:cs typeface="宋体"/>
              </a:rPr>
              <a:t>索</a:t>
            </a: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遍历</a:t>
            </a:r>
            <a:r>
              <a:rPr b="0" u="none" spc="-15" dirty="0">
                <a:solidFill>
                  <a:srgbClr val="000000"/>
                </a:solidFill>
                <a:latin typeface="宋体"/>
                <a:cs typeface="宋体"/>
              </a:rPr>
              <a:t>连</a:t>
            </a: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通图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65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644" y="1610794"/>
            <a:ext cx="7556500" cy="345630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200" b="1" spc="10" dirty="0">
                <a:solidFill>
                  <a:srgbClr val="CC3300"/>
                </a:solidFill>
                <a:latin typeface="微软雅黑"/>
                <a:cs typeface="微软雅黑"/>
              </a:rPr>
              <a:t>算法步骤：</a:t>
            </a:r>
            <a:endParaRPr sz="3200">
              <a:latin typeface="微软雅黑"/>
              <a:cs typeface="微软雅黑"/>
            </a:endParaRPr>
          </a:p>
          <a:p>
            <a:pPr marL="474345" indent="-462280">
              <a:lnSpc>
                <a:spcPct val="100000"/>
              </a:lnSpc>
              <a:spcBef>
                <a:spcPts val="545"/>
              </a:spcBef>
              <a:buSzPct val="95833"/>
              <a:buAutoNum type="arabicParenBoth"/>
              <a:tabLst>
                <a:tab pos="474980" algn="l"/>
              </a:tabLst>
            </a:pPr>
            <a:r>
              <a:rPr sz="2400" b="1" spc="5" dirty="0">
                <a:latin typeface="微软雅黑"/>
                <a:cs typeface="微软雅黑"/>
              </a:rPr>
              <a:t>从图中某个顶</a:t>
            </a:r>
            <a:r>
              <a:rPr sz="2400" b="1" spc="10" dirty="0">
                <a:latin typeface="微软雅黑"/>
                <a:cs typeface="微软雅黑"/>
              </a:rPr>
              <a:t>点</a:t>
            </a:r>
            <a:r>
              <a:rPr sz="2400" b="1" spc="-175" dirty="0">
                <a:latin typeface="微软雅黑"/>
                <a:cs typeface="微软雅黑"/>
              </a:rPr>
              <a:t>v</a:t>
            </a:r>
            <a:r>
              <a:rPr sz="2400" b="1" spc="5" dirty="0">
                <a:latin typeface="微软雅黑"/>
                <a:cs typeface="微软雅黑"/>
              </a:rPr>
              <a:t>出发，访</a:t>
            </a:r>
            <a:r>
              <a:rPr sz="2400" b="1" spc="10" dirty="0">
                <a:latin typeface="微软雅黑"/>
                <a:cs typeface="微软雅黑"/>
              </a:rPr>
              <a:t>问</a:t>
            </a:r>
            <a:r>
              <a:rPr sz="2400" b="1" spc="-85" dirty="0">
                <a:latin typeface="微软雅黑"/>
                <a:cs typeface="微软雅黑"/>
              </a:rPr>
              <a:t>v，</a:t>
            </a:r>
            <a:r>
              <a:rPr sz="2400" b="1" spc="5" dirty="0">
                <a:latin typeface="微软雅黑"/>
                <a:cs typeface="微软雅黑"/>
              </a:rPr>
              <a:t>并</a:t>
            </a:r>
            <a:r>
              <a:rPr sz="2400" b="1" spc="10" dirty="0">
                <a:latin typeface="微软雅黑"/>
                <a:cs typeface="微软雅黑"/>
              </a:rPr>
              <a:t>置</a:t>
            </a:r>
            <a:r>
              <a:rPr sz="2400" b="1" spc="85" dirty="0">
                <a:latin typeface="微软雅黑"/>
                <a:cs typeface="微软雅黑"/>
              </a:rPr>
              <a:t>visited[v]</a:t>
            </a:r>
            <a:r>
              <a:rPr sz="2400" b="1" spc="10" dirty="0">
                <a:latin typeface="微软雅黑"/>
                <a:cs typeface="微软雅黑"/>
              </a:rPr>
              <a:t>的值</a:t>
            </a:r>
            <a:endParaRPr sz="2400">
              <a:latin typeface="微软雅黑"/>
              <a:cs typeface="微软雅黑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400" b="1" spc="10" dirty="0">
                <a:latin typeface="微软雅黑"/>
                <a:cs typeface="微软雅黑"/>
              </a:rPr>
              <a:t>为</a:t>
            </a:r>
            <a:r>
              <a:rPr sz="2400" b="1" spc="-25" dirty="0">
                <a:latin typeface="微软雅黑"/>
                <a:cs typeface="微软雅黑"/>
              </a:rPr>
              <a:t>true，</a:t>
            </a:r>
            <a:r>
              <a:rPr sz="2400" b="1" spc="10" dirty="0">
                <a:latin typeface="微软雅黑"/>
                <a:cs typeface="微软雅黑"/>
              </a:rPr>
              <a:t>然后</a:t>
            </a:r>
            <a:r>
              <a:rPr sz="2400" b="1" spc="5" dirty="0">
                <a:latin typeface="微软雅黑"/>
                <a:cs typeface="微软雅黑"/>
              </a:rPr>
              <a:t>将</a:t>
            </a:r>
            <a:r>
              <a:rPr sz="2400" b="1" spc="-180" dirty="0">
                <a:latin typeface="微软雅黑"/>
                <a:cs typeface="微软雅黑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进队。</a:t>
            </a:r>
            <a:endParaRPr sz="2400">
              <a:latin typeface="微软雅黑"/>
              <a:cs typeface="微软雅黑"/>
            </a:endParaRPr>
          </a:p>
          <a:p>
            <a:pPr marL="474345" indent="-462280">
              <a:lnSpc>
                <a:spcPct val="100000"/>
              </a:lnSpc>
              <a:spcBef>
                <a:spcPts val="575"/>
              </a:spcBef>
              <a:buSzPct val="95833"/>
              <a:buAutoNum type="arabicParenBoth" startAt="2"/>
              <a:tabLst>
                <a:tab pos="474980" algn="l"/>
              </a:tabLst>
            </a:pPr>
            <a:r>
              <a:rPr sz="2400" b="1" spc="10" dirty="0">
                <a:latin typeface="微软雅黑"/>
                <a:cs typeface="微软雅黑"/>
              </a:rPr>
              <a:t>只要队列不空，则重复下述操作：</a:t>
            </a:r>
            <a:endParaRPr sz="2400">
              <a:latin typeface="微软雅黑"/>
              <a:cs typeface="微软雅黑"/>
            </a:endParaRPr>
          </a:p>
          <a:p>
            <a:pPr marL="481965" indent="-46990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400" b="1" spc="10" dirty="0">
                <a:latin typeface="微软雅黑"/>
                <a:cs typeface="微软雅黑"/>
              </a:rPr>
              <a:t>队头顶点</a:t>
            </a:r>
            <a:r>
              <a:rPr sz="2400" b="1" spc="-350" dirty="0">
                <a:latin typeface="微软雅黑"/>
                <a:cs typeface="微软雅黑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出队；</a:t>
            </a:r>
            <a:endParaRPr sz="2400">
              <a:latin typeface="微软雅黑"/>
              <a:cs typeface="微软雅黑"/>
            </a:endParaRPr>
          </a:p>
          <a:p>
            <a:pPr marL="481965" marR="5080" indent="-469900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sz="2400" b="1" spc="10" dirty="0">
                <a:latin typeface="微软雅黑"/>
                <a:cs typeface="微软雅黑"/>
              </a:rPr>
              <a:t>依次检查</a:t>
            </a:r>
            <a:r>
              <a:rPr sz="2400" b="1" spc="-350" dirty="0">
                <a:latin typeface="微软雅黑"/>
                <a:cs typeface="微软雅黑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的所有邻接</a:t>
            </a:r>
            <a:r>
              <a:rPr sz="2400" b="1" spc="15" dirty="0">
                <a:latin typeface="微软雅黑"/>
                <a:cs typeface="微软雅黑"/>
              </a:rPr>
              <a:t>点</a:t>
            </a:r>
            <a:r>
              <a:rPr sz="2400" b="1" spc="-415" dirty="0">
                <a:latin typeface="微软雅黑"/>
                <a:cs typeface="微软雅黑"/>
              </a:rPr>
              <a:t>w，</a:t>
            </a:r>
            <a:r>
              <a:rPr sz="2400" b="1" spc="10" dirty="0">
                <a:latin typeface="微软雅黑"/>
                <a:cs typeface="微软雅黑"/>
              </a:rPr>
              <a:t>如果</a:t>
            </a:r>
            <a:r>
              <a:rPr sz="2400" b="1" spc="20" dirty="0">
                <a:latin typeface="微软雅黑"/>
                <a:cs typeface="微软雅黑"/>
              </a:rPr>
              <a:t>visited[w]</a:t>
            </a:r>
            <a:r>
              <a:rPr sz="2400" b="1" spc="10" dirty="0">
                <a:latin typeface="微软雅黑"/>
                <a:cs typeface="微软雅黑"/>
              </a:rPr>
              <a:t>的值为 </a:t>
            </a:r>
            <a:r>
              <a:rPr sz="2400" b="1" spc="65" dirty="0">
                <a:latin typeface="微软雅黑"/>
                <a:cs typeface="微软雅黑"/>
              </a:rPr>
              <a:t>false，</a:t>
            </a:r>
            <a:r>
              <a:rPr sz="2400" b="1" spc="10" dirty="0">
                <a:latin typeface="微软雅黑"/>
                <a:cs typeface="微软雅黑"/>
              </a:rPr>
              <a:t>则访</a:t>
            </a:r>
            <a:r>
              <a:rPr sz="2400" b="1" spc="5" dirty="0">
                <a:latin typeface="微软雅黑"/>
                <a:cs typeface="微软雅黑"/>
              </a:rPr>
              <a:t>问</a:t>
            </a:r>
            <a:r>
              <a:rPr sz="2400" b="1" spc="-415" dirty="0">
                <a:latin typeface="微软雅黑"/>
                <a:cs typeface="微软雅黑"/>
              </a:rPr>
              <a:t>w，</a:t>
            </a:r>
            <a:r>
              <a:rPr sz="2400" b="1" spc="10" dirty="0">
                <a:latin typeface="微软雅黑"/>
                <a:cs typeface="微软雅黑"/>
              </a:rPr>
              <a:t>并</a:t>
            </a:r>
            <a:r>
              <a:rPr sz="2400" b="1" spc="15" dirty="0">
                <a:latin typeface="微软雅黑"/>
                <a:cs typeface="微软雅黑"/>
              </a:rPr>
              <a:t>置</a:t>
            </a:r>
            <a:r>
              <a:rPr sz="2400" b="1" spc="20" dirty="0">
                <a:latin typeface="微软雅黑"/>
                <a:cs typeface="微软雅黑"/>
              </a:rPr>
              <a:t>visited[w]</a:t>
            </a:r>
            <a:r>
              <a:rPr sz="2400" b="1" spc="10" dirty="0">
                <a:latin typeface="微软雅黑"/>
                <a:cs typeface="微软雅黑"/>
              </a:rPr>
              <a:t>的值</a:t>
            </a:r>
            <a:r>
              <a:rPr sz="2400" b="1" spc="5" dirty="0">
                <a:latin typeface="微软雅黑"/>
                <a:cs typeface="微软雅黑"/>
              </a:rPr>
              <a:t>为</a:t>
            </a:r>
            <a:r>
              <a:rPr sz="2400" b="1" spc="-25" dirty="0">
                <a:latin typeface="微软雅黑"/>
                <a:cs typeface="微软雅黑"/>
              </a:rPr>
              <a:t>true，</a:t>
            </a:r>
            <a:r>
              <a:rPr sz="2400" b="1" spc="10" dirty="0">
                <a:latin typeface="微软雅黑"/>
                <a:cs typeface="微软雅黑"/>
              </a:rPr>
              <a:t>然后 将</a:t>
            </a:r>
            <a:r>
              <a:rPr sz="2400" b="1" spc="-835" dirty="0">
                <a:latin typeface="微软雅黑"/>
                <a:cs typeface="微软雅黑"/>
              </a:rPr>
              <a:t>w</a:t>
            </a:r>
            <a:r>
              <a:rPr sz="2400" b="1" spc="10" dirty="0">
                <a:latin typeface="微软雅黑"/>
                <a:cs typeface="微软雅黑"/>
              </a:rPr>
              <a:t>进队。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065" y="579501"/>
            <a:ext cx="669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0000"/>
                </a:solidFill>
              </a:rPr>
              <a:t>void</a:t>
            </a:r>
            <a:r>
              <a:rPr sz="2400" u="none" spc="5" dirty="0">
                <a:solidFill>
                  <a:srgbClr val="000000"/>
                </a:solidFill>
              </a:rPr>
              <a:t> </a:t>
            </a:r>
            <a:r>
              <a:rPr sz="2400" u="none" spc="-5" dirty="0">
                <a:solidFill>
                  <a:srgbClr val="000000"/>
                </a:solidFill>
              </a:rPr>
              <a:t>BFS </a:t>
            </a:r>
            <a:r>
              <a:rPr sz="2400" u="none" dirty="0">
                <a:solidFill>
                  <a:srgbClr val="000000"/>
                </a:solidFill>
              </a:rPr>
              <a:t>(Graph</a:t>
            </a:r>
            <a:r>
              <a:rPr sz="2400" u="none" spc="5" dirty="0">
                <a:solidFill>
                  <a:srgbClr val="000000"/>
                </a:solidFill>
              </a:rPr>
              <a:t> </a:t>
            </a:r>
            <a:r>
              <a:rPr sz="2400" u="none" spc="-5" dirty="0">
                <a:solidFill>
                  <a:srgbClr val="000000"/>
                </a:solidFill>
              </a:rPr>
              <a:t>G, int </a:t>
            </a:r>
            <a:r>
              <a:rPr sz="2400" u="none" dirty="0">
                <a:solidFill>
                  <a:srgbClr val="000000"/>
                </a:solidFill>
              </a:rPr>
              <a:t>v){//</a:t>
            </a:r>
            <a:r>
              <a:rPr sz="2400" u="none" spc="5" dirty="0">
                <a:solidFill>
                  <a:srgbClr val="000000"/>
                </a:solidFill>
                <a:latin typeface="微软雅黑"/>
                <a:cs typeface="微软雅黑"/>
              </a:rPr>
              <a:t>广度优先遍历连通</a:t>
            </a:r>
            <a:r>
              <a:rPr sz="2400" u="none" spc="10" dirty="0">
                <a:solidFill>
                  <a:srgbClr val="000000"/>
                </a:solidFill>
                <a:latin typeface="微软雅黑"/>
                <a:cs typeface="微软雅黑"/>
              </a:rPr>
              <a:t>图</a:t>
            </a:r>
            <a:r>
              <a:rPr sz="2400" u="none" spc="-5" dirty="0">
                <a:solidFill>
                  <a:srgbClr val="000000"/>
                </a:solidFill>
              </a:rPr>
              <a:t>G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665" y="1100327"/>
            <a:ext cx="840549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75429">
              <a:lnSpc>
                <a:spcPct val="130100"/>
              </a:lnSpc>
              <a:spcBef>
                <a:spcPts val="100"/>
              </a:spcBef>
              <a:tabLst>
                <a:tab pos="1322705" algn="l"/>
                <a:tab pos="2331085" algn="l"/>
              </a:tabLst>
            </a:pPr>
            <a:r>
              <a:rPr sz="2400" b="1" dirty="0">
                <a:latin typeface="Times New Roman"/>
                <a:cs typeface="Times New Roman"/>
              </a:rPr>
              <a:t>cout&lt;&lt;v;	visited[v]=true;  </a:t>
            </a:r>
            <a:r>
              <a:rPr sz="2400" b="1" spc="-5" dirty="0">
                <a:latin typeface="Times New Roman"/>
                <a:cs typeface="Times New Roman"/>
              </a:rPr>
              <a:t>Ini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Times New Roman"/>
                <a:cs typeface="Times New Roman"/>
              </a:rPr>
              <a:t>Queue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latin typeface="Times New Roman"/>
                <a:cs typeface="Times New Roman"/>
              </a:rPr>
              <a:t>Q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5" dirty="0">
                <a:latin typeface="Times New Roman"/>
                <a:cs typeface="Times New Roman"/>
              </a:rPr>
              <a:t>;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Queue</a:t>
            </a:r>
            <a:r>
              <a:rPr sz="2400" b="1" dirty="0">
                <a:latin typeface="Times New Roman"/>
                <a:cs typeface="Times New Roman"/>
              </a:rPr>
              <a:t>(Q,v</a:t>
            </a:r>
            <a:r>
              <a:rPr sz="2400" b="1" spc="5" dirty="0">
                <a:latin typeface="Times New Roman"/>
                <a:cs typeface="Times New Roman"/>
              </a:rPr>
              <a:t>)</a:t>
            </a:r>
            <a:r>
              <a:rPr sz="2400" b="1" dirty="0">
                <a:latin typeface="Times New Roman"/>
                <a:cs typeface="Times New Roman"/>
              </a:rPr>
              <a:t>;  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while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!QueueEmpty(Q)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latin typeface="Times New Roman"/>
                <a:cs typeface="Times New Roman"/>
              </a:rPr>
              <a:t>DeQueue(Q,u);</a:t>
            </a:r>
            <a:endParaRPr sz="2400">
              <a:latin typeface="Times New Roman"/>
              <a:cs typeface="Times New Roman"/>
            </a:endParaRPr>
          </a:p>
          <a:p>
            <a:pPr marL="1841500" marR="5080" indent="-1600835">
              <a:lnSpc>
                <a:spcPct val="130000"/>
              </a:lnSpc>
            </a:pPr>
            <a:r>
              <a:rPr sz="2400" b="1" spc="-5" dirty="0">
                <a:latin typeface="Times New Roman"/>
                <a:cs typeface="Times New Roman"/>
              </a:rPr>
              <a:t>for(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w</a:t>
            </a:r>
            <a:r>
              <a:rPr sz="2400" b="1" spc="10" dirty="0">
                <a:solidFill>
                  <a:srgbClr val="CC3300"/>
                </a:solidFill>
                <a:latin typeface="微软雅黑"/>
                <a:cs typeface="微软雅黑"/>
              </a:rPr>
              <a:t>取</a:t>
            </a:r>
            <a:r>
              <a:rPr sz="24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u</a:t>
            </a:r>
            <a:r>
              <a:rPr sz="2400" b="1" spc="10" dirty="0">
                <a:solidFill>
                  <a:srgbClr val="CC3300"/>
                </a:solidFill>
                <a:latin typeface="微软雅黑"/>
                <a:cs typeface="微软雅黑"/>
              </a:rPr>
              <a:t>的第一个邻接顶</a:t>
            </a:r>
            <a:r>
              <a:rPr sz="2400" b="1" spc="15" dirty="0">
                <a:solidFill>
                  <a:srgbClr val="CC3300"/>
                </a:solidFill>
                <a:latin typeface="微软雅黑"/>
                <a:cs typeface="微软雅黑"/>
              </a:rPr>
              <a:t>点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;</a:t>
            </a:r>
            <a:r>
              <a:rPr sz="24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CC3300"/>
                </a:solidFill>
                <a:latin typeface="Times New Roman"/>
                <a:cs typeface="Times New Roman"/>
              </a:rPr>
              <a:t>w</a:t>
            </a:r>
            <a:r>
              <a:rPr sz="2400" b="1" spc="10" dirty="0">
                <a:solidFill>
                  <a:srgbClr val="CC3300"/>
                </a:solidFill>
                <a:latin typeface="微软雅黑"/>
                <a:cs typeface="微软雅黑"/>
              </a:rPr>
              <a:t>存</a:t>
            </a:r>
            <a:r>
              <a:rPr sz="2400" b="1" dirty="0">
                <a:solidFill>
                  <a:srgbClr val="CC3300"/>
                </a:solidFill>
                <a:latin typeface="微软雅黑"/>
                <a:cs typeface="微软雅黑"/>
              </a:rPr>
              <a:t>在</a:t>
            </a:r>
            <a:r>
              <a:rPr sz="2400" b="1" spc="-105" dirty="0">
                <a:solidFill>
                  <a:srgbClr val="CC33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;</a:t>
            </a:r>
            <a:r>
              <a:rPr sz="2400" b="1" spc="-20" dirty="0">
                <a:solidFill>
                  <a:srgbClr val="CC3300"/>
                </a:solidFill>
                <a:latin typeface="Times New Roman"/>
                <a:cs typeface="Times New Roman"/>
              </a:rPr>
              <a:t> w</a:t>
            </a:r>
            <a:r>
              <a:rPr sz="2400" b="1" spc="10" dirty="0">
                <a:solidFill>
                  <a:srgbClr val="CC3300"/>
                </a:solidFill>
                <a:latin typeface="微软雅黑"/>
                <a:cs typeface="微软雅黑"/>
              </a:rPr>
              <a:t>取</a:t>
            </a:r>
            <a:r>
              <a:rPr sz="24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u</a:t>
            </a:r>
            <a:r>
              <a:rPr sz="2400" b="1" spc="10" dirty="0">
                <a:solidFill>
                  <a:srgbClr val="CC3300"/>
                </a:solidFill>
                <a:latin typeface="微软雅黑"/>
                <a:cs typeface="微软雅黑"/>
              </a:rPr>
              <a:t>的下一个邻接顶</a:t>
            </a:r>
            <a:r>
              <a:rPr sz="2400" b="1" dirty="0">
                <a:solidFill>
                  <a:srgbClr val="CC3300"/>
                </a:solidFill>
                <a:latin typeface="微软雅黑"/>
                <a:cs typeface="微软雅黑"/>
              </a:rPr>
              <a:t>点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)  </a:t>
            </a: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b="1" spc="-5" dirty="0">
                <a:latin typeface="Times New Roman"/>
                <a:cs typeface="Times New Roman"/>
              </a:rPr>
              <a:t>(!visited[w]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｛</a:t>
            </a:r>
            <a:endParaRPr sz="2400">
              <a:latin typeface="微软雅黑"/>
              <a:cs typeface="微软雅黑"/>
            </a:endParaRPr>
          </a:p>
          <a:p>
            <a:pPr marL="1993900" marR="3012440">
              <a:lnSpc>
                <a:spcPts val="3750"/>
              </a:lnSpc>
              <a:spcBef>
                <a:spcPts val="265"/>
              </a:spcBef>
            </a:pPr>
            <a:r>
              <a:rPr sz="2400" b="1" spc="-5" dirty="0">
                <a:latin typeface="Times New Roman"/>
                <a:cs typeface="Times New Roman"/>
              </a:rPr>
              <a:t>cout&lt;&lt;w; visited[w]=true;  EnQueue(Q,w);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  <a:spcBef>
                <a:spcPts val="590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r>
              <a:rPr sz="24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//while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865"/>
              </a:spcBef>
            </a:pPr>
            <a:r>
              <a:rPr sz="2400" b="1" spc="-5" dirty="0">
                <a:latin typeface="Times New Roman"/>
                <a:cs typeface="Times New Roman"/>
              </a:rPr>
              <a:t>} </a:t>
            </a:r>
            <a:r>
              <a:rPr sz="2400" b="1" dirty="0">
                <a:latin typeface="Times New Roman"/>
                <a:cs typeface="Times New Roman"/>
              </a:rPr>
              <a:t>//BFS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253073"/>
            <a:ext cx="1583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Verdana"/>
                <a:cs typeface="Verdana"/>
              </a:rPr>
              <a:t>66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9644" y="180543"/>
            <a:ext cx="2067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10" dirty="0">
                <a:solidFill>
                  <a:srgbClr val="000000"/>
                </a:solidFill>
                <a:latin typeface="微软雅黑"/>
                <a:cs typeface="微软雅黑"/>
              </a:rPr>
              <a:t>示例及分析</a:t>
            </a:r>
          </a:p>
        </p:txBody>
      </p:sp>
      <p:sp>
        <p:nvSpPr>
          <p:cNvPr id="6" name="object 6"/>
          <p:cNvSpPr/>
          <p:nvPr/>
        </p:nvSpPr>
        <p:spPr>
          <a:xfrm>
            <a:off x="6869430" y="2280666"/>
            <a:ext cx="193675" cy="367665"/>
          </a:xfrm>
          <a:custGeom>
            <a:avLst/>
            <a:gdLst/>
            <a:ahLst/>
            <a:cxnLst/>
            <a:rect l="l" t="t" r="r" b="b"/>
            <a:pathLst>
              <a:path w="193675" h="367664">
                <a:moveTo>
                  <a:pt x="0" y="0"/>
                </a:moveTo>
                <a:lnTo>
                  <a:pt x="193548" y="36728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97" y="534162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97" y="534162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8805" y="15628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48805" y="15628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48421" y="15628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8421" y="15628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8161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8161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4669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84669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61326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1326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4285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4285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29450" y="3914394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29450" y="3914394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4669" y="1122425"/>
            <a:ext cx="387350" cy="586740"/>
          </a:xfrm>
          <a:custGeom>
            <a:avLst/>
            <a:gdLst/>
            <a:ahLst/>
            <a:cxnLst/>
            <a:rect l="l" t="t" r="r" b="b"/>
            <a:pathLst>
              <a:path w="387350" h="586739">
                <a:moveTo>
                  <a:pt x="387096" y="0"/>
                </a:moveTo>
                <a:lnTo>
                  <a:pt x="0" y="5867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6106" y="1122425"/>
            <a:ext cx="387350" cy="513715"/>
          </a:xfrm>
          <a:custGeom>
            <a:avLst/>
            <a:gdLst/>
            <a:ahLst/>
            <a:cxnLst/>
            <a:rect l="l" t="t" r="r" b="b"/>
            <a:pathLst>
              <a:path w="387350" h="513714">
                <a:moveTo>
                  <a:pt x="0" y="0"/>
                </a:moveTo>
                <a:lnTo>
                  <a:pt x="387096" y="5135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04026" y="2224277"/>
            <a:ext cx="241300" cy="440690"/>
          </a:xfrm>
          <a:custGeom>
            <a:avLst/>
            <a:gdLst/>
            <a:ahLst/>
            <a:cxnLst/>
            <a:rect l="l" t="t" r="r" b="b"/>
            <a:pathLst>
              <a:path w="241300" h="440689">
                <a:moveTo>
                  <a:pt x="240791" y="0"/>
                </a:moveTo>
                <a:lnTo>
                  <a:pt x="0" y="4404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5258" y="3252978"/>
            <a:ext cx="774700" cy="1028700"/>
          </a:xfrm>
          <a:custGeom>
            <a:avLst/>
            <a:gdLst/>
            <a:ahLst/>
            <a:cxnLst/>
            <a:rect l="l" t="t" r="r" b="b"/>
            <a:pathLst>
              <a:path w="774700" h="1028700">
                <a:moveTo>
                  <a:pt x="0" y="0"/>
                </a:moveTo>
                <a:lnTo>
                  <a:pt x="774192" y="10287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74230" y="3326129"/>
            <a:ext cx="48895" cy="588645"/>
          </a:xfrm>
          <a:custGeom>
            <a:avLst/>
            <a:gdLst/>
            <a:ahLst/>
            <a:cxnLst/>
            <a:rect l="l" t="t" r="r" b="b"/>
            <a:pathLst>
              <a:path w="48895" h="588645">
                <a:moveTo>
                  <a:pt x="0" y="0"/>
                </a:moveTo>
                <a:lnTo>
                  <a:pt x="48768" y="58826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52409" y="2224277"/>
            <a:ext cx="193675" cy="367665"/>
          </a:xfrm>
          <a:custGeom>
            <a:avLst/>
            <a:gdLst/>
            <a:ahLst/>
            <a:cxnLst/>
            <a:rect l="l" t="t" r="r" b="b"/>
            <a:pathLst>
              <a:path w="193675" h="367664">
                <a:moveTo>
                  <a:pt x="193548" y="0"/>
                </a:moveTo>
                <a:lnTo>
                  <a:pt x="0" y="36728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84285" y="2224277"/>
            <a:ext cx="193675" cy="367665"/>
          </a:xfrm>
          <a:custGeom>
            <a:avLst/>
            <a:gdLst/>
            <a:ahLst/>
            <a:cxnLst/>
            <a:rect l="l" t="t" r="r" b="b"/>
            <a:pathLst>
              <a:path w="193675" h="367664">
                <a:moveTo>
                  <a:pt x="0" y="0"/>
                </a:moveTo>
                <a:lnTo>
                  <a:pt x="193548" y="36728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93202" y="2958845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>
                <a:moveTo>
                  <a:pt x="0" y="0"/>
                </a:moveTo>
                <a:lnTo>
                  <a:pt x="2910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8477" y="5587085"/>
            <a:ext cx="10414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2600" dirty="0">
                <a:latin typeface="Verdana"/>
                <a:cs typeface="Verdana"/>
              </a:rPr>
              <a:t>7	</a:t>
            </a:r>
            <a:r>
              <a:rPr sz="2600" spc="5" dirty="0">
                <a:latin typeface="Verdana"/>
                <a:cs typeface="Verdana"/>
              </a:rPr>
              <a:t>V</a:t>
            </a:r>
            <a:r>
              <a:rPr sz="2550" spc="7" baseline="-21241" dirty="0">
                <a:latin typeface="Verdana"/>
                <a:cs typeface="Verdana"/>
              </a:rPr>
              <a:t>8</a:t>
            </a:r>
            <a:endParaRPr sz="2550" baseline="-21241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8477" y="4938725"/>
            <a:ext cx="10414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24840" algn="l"/>
              </a:tabLst>
            </a:pPr>
            <a:r>
              <a:rPr sz="2600" dirty="0">
                <a:latin typeface="Verdana"/>
                <a:cs typeface="Verdana"/>
              </a:rPr>
              <a:t>6	</a:t>
            </a:r>
            <a:r>
              <a:rPr sz="2600" spc="5" dirty="0">
                <a:latin typeface="Verdana"/>
                <a:cs typeface="Verdana"/>
              </a:rPr>
              <a:t>V</a:t>
            </a:r>
            <a:r>
              <a:rPr sz="2550" spc="7" baseline="-21241" dirty="0">
                <a:latin typeface="Verdana"/>
                <a:cs typeface="Verdana"/>
              </a:rPr>
              <a:t>7</a:t>
            </a:r>
            <a:endParaRPr sz="2550" baseline="-21241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6830" y="4483353"/>
            <a:ext cx="16510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5" dirty="0">
                <a:latin typeface="Verdana"/>
                <a:cs typeface="Verdana"/>
              </a:rPr>
              <a:t>6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3877" y="4291329"/>
            <a:ext cx="8388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9440" algn="l"/>
              </a:tabLst>
            </a:pPr>
            <a:r>
              <a:rPr sz="2600" dirty="0">
                <a:latin typeface="Verdana"/>
                <a:cs typeface="Verdana"/>
              </a:rPr>
              <a:t>5	V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8477" y="3624452"/>
            <a:ext cx="10414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2600" dirty="0">
                <a:latin typeface="Verdana"/>
                <a:cs typeface="Verdana"/>
              </a:rPr>
              <a:t>4	</a:t>
            </a:r>
            <a:r>
              <a:rPr sz="2600" spc="5" dirty="0">
                <a:latin typeface="Verdana"/>
                <a:cs typeface="Verdana"/>
              </a:rPr>
              <a:t>V</a:t>
            </a:r>
            <a:r>
              <a:rPr sz="2550" spc="7" baseline="-21241" dirty="0">
                <a:latin typeface="Verdana"/>
                <a:cs typeface="Verdana"/>
              </a:rPr>
              <a:t>5</a:t>
            </a:r>
            <a:endParaRPr sz="2550" baseline="-21241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8477" y="2957576"/>
            <a:ext cx="10414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24840" algn="l"/>
              </a:tabLst>
            </a:pPr>
            <a:r>
              <a:rPr sz="2600" dirty="0">
                <a:latin typeface="Verdana"/>
                <a:cs typeface="Verdana"/>
              </a:rPr>
              <a:t>3	</a:t>
            </a:r>
            <a:r>
              <a:rPr sz="2600" spc="5" dirty="0">
                <a:latin typeface="Verdana"/>
                <a:cs typeface="Verdana"/>
              </a:rPr>
              <a:t>V</a:t>
            </a:r>
            <a:r>
              <a:rPr sz="2550" spc="7" baseline="-21241" dirty="0">
                <a:latin typeface="Verdana"/>
                <a:cs typeface="Verdana"/>
              </a:rPr>
              <a:t>4</a:t>
            </a:r>
            <a:endParaRPr sz="2550" baseline="-21241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8477" y="2309317"/>
            <a:ext cx="10420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24840" algn="l"/>
              </a:tabLst>
            </a:pPr>
            <a:r>
              <a:rPr sz="2600" dirty="0">
                <a:latin typeface="Verdana"/>
                <a:cs typeface="Verdana"/>
              </a:rPr>
              <a:t>2	</a:t>
            </a:r>
            <a:r>
              <a:rPr sz="2600" spc="5" dirty="0">
                <a:latin typeface="Verdana"/>
                <a:cs typeface="Verdana"/>
              </a:rPr>
              <a:t>V</a:t>
            </a:r>
            <a:r>
              <a:rPr sz="2550" spc="7" baseline="-21241" dirty="0">
                <a:latin typeface="Verdana"/>
                <a:cs typeface="Verdana"/>
              </a:rPr>
              <a:t>3</a:t>
            </a:r>
            <a:endParaRPr sz="2550" baseline="-21241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8477" y="1661922"/>
            <a:ext cx="10414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24840" algn="l"/>
              </a:tabLst>
            </a:pPr>
            <a:r>
              <a:rPr sz="2600" dirty="0">
                <a:latin typeface="Verdana"/>
                <a:cs typeface="Verdana"/>
              </a:rPr>
              <a:t>1	</a:t>
            </a:r>
            <a:r>
              <a:rPr sz="2600" spc="5" dirty="0">
                <a:latin typeface="Verdana"/>
                <a:cs typeface="Verdana"/>
              </a:rPr>
              <a:t>V</a:t>
            </a:r>
            <a:r>
              <a:rPr sz="2550" spc="7" baseline="-21241" dirty="0">
                <a:latin typeface="Verdana"/>
                <a:cs typeface="Verdana"/>
              </a:rPr>
              <a:t>2</a:t>
            </a:r>
            <a:endParaRPr sz="2550" baseline="-21241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8477" y="1013536"/>
            <a:ext cx="10414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24840" algn="l"/>
              </a:tabLst>
            </a:pPr>
            <a:r>
              <a:rPr sz="2600" dirty="0">
                <a:latin typeface="Verdana"/>
                <a:cs typeface="Verdana"/>
              </a:rPr>
              <a:t>0	</a:t>
            </a:r>
            <a:r>
              <a:rPr sz="2600" spc="5" dirty="0">
                <a:latin typeface="Verdana"/>
                <a:cs typeface="Verdana"/>
              </a:rPr>
              <a:t>V</a:t>
            </a:r>
            <a:r>
              <a:rPr sz="2550" spc="7" baseline="-21241" dirty="0">
                <a:latin typeface="Verdana"/>
                <a:cs typeface="Verdana"/>
              </a:rPr>
              <a:t>1</a:t>
            </a:r>
            <a:endParaRPr sz="2550" baseline="-21241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1000" y="9144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1000" y="15621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1000" y="22098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" y="28575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" y="35052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00" y="41910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000" y="48387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000" y="54864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1000" y="613410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219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5058" y="915161"/>
            <a:ext cx="0" cy="5219700"/>
          </a:xfrm>
          <a:custGeom>
            <a:avLst/>
            <a:gdLst/>
            <a:ahLst/>
            <a:cxnLst/>
            <a:rect l="l" t="t" r="r" b="b"/>
            <a:pathLst>
              <a:path h="5219700">
                <a:moveTo>
                  <a:pt x="0" y="0"/>
                </a:moveTo>
                <a:lnTo>
                  <a:pt x="0" y="52197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08404" y="914400"/>
            <a:ext cx="0" cy="5219700"/>
          </a:xfrm>
          <a:custGeom>
            <a:avLst/>
            <a:gdLst/>
            <a:ahLst/>
            <a:cxnLst/>
            <a:rect l="l" t="t" r="r" b="b"/>
            <a:pathLst>
              <a:path h="5219700">
                <a:moveTo>
                  <a:pt x="0" y="0"/>
                </a:moveTo>
                <a:lnTo>
                  <a:pt x="0" y="52197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17598" y="915161"/>
            <a:ext cx="0" cy="5219700"/>
          </a:xfrm>
          <a:custGeom>
            <a:avLst/>
            <a:gdLst/>
            <a:ahLst/>
            <a:cxnLst/>
            <a:rect l="l" t="t" r="r" b="b"/>
            <a:pathLst>
              <a:path h="5219700">
                <a:moveTo>
                  <a:pt x="0" y="0"/>
                </a:moveTo>
                <a:lnTo>
                  <a:pt x="0" y="52197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5058" y="915161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4296" y="156210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4296" y="220980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4296" y="285750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4296" y="350520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296" y="419100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4296" y="483870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4296" y="5486400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5058" y="6134861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501900" y="1040383"/>
            <a:ext cx="2362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1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423922" y="10675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23922" y="1462277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23922" y="10675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81883" y="10668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1370" y="10675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186173" y="1125982"/>
            <a:ext cx="2965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^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26941" y="1040383"/>
            <a:ext cx="2362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647694" y="10675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47694" y="1462277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47694" y="10675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07179" y="10668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66665" y="10675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438400" y="1649983"/>
            <a:ext cx="4375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423922" y="16771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23922" y="2071877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922" y="16771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81883" y="16764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41370" y="16771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662171" y="1688083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647694" y="16771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47694" y="2071877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47694" y="16771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07179" y="16764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66665" y="16771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338571" y="1735277"/>
            <a:ext cx="4394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Verdana"/>
                <a:cs typeface="Verdana"/>
              </a:rPr>
              <a:t>^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887467" y="1688083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4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872990" y="16771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72990" y="2071877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2990" y="16771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32476" y="16764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91961" y="16771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438400" y="2321813"/>
            <a:ext cx="4375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0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423922" y="2349245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23922" y="27439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23922" y="23492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81883" y="23484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41370" y="23492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662171" y="2321813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5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647694" y="2349245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47694" y="27439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47694" y="23492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07179" y="23484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566665" y="23492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338571" y="2421763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^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87467" y="2336038"/>
            <a:ext cx="439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6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872990" y="23629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72990" y="2757677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72990" y="23629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32476" y="23622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91961" y="23629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2438400" y="3021838"/>
            <a:ext cx="4375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Verdana"/>
                <a:cs typeface="Verdana"/>
              </a:rPr>
              <a:t>1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423922" y="30487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23922" y="3443478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23922" y="30487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81883" y="30480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41370" y="30487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662171" y="3093466"/>
            <a:ext cx="89026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5"/>
              </a:spcBef>
              <a:tabLst>
                <a:tab pos="536575" algn="l"/>
              </a:tabLst>
            </a:pPr>
            <a:r>
              <a:rPr sz="2600" dirty="0">
                <a:latin typeface="Verdana"/>
                <a:cs typeface="Verdana"/>
              </a:rPr>
              <a:t>7	^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647694" y="3035045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47694" y="34297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47694" y="30350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07179" y="303428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66665" y="303504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2438400" y="3617467"/>
            <a:ext cx="437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1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423922" y="3644646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23922" y="40393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23922" y="36446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81883" y="3643884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41370" y="36446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662171" y="3717416"/>
            <a:ext cx="89026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  <a:tabLst>
                <a:tab pos="536575" algn="l"/>
              </a:tabLst>
            </a:pPr>
            <a:r>
              <a:rPr sz="2600" dirty="0">
                <a:latin typeface="Verdana"/>
                <a:cs typeface="Verdana"/>
              </a:rPr>
              <a:t>7	^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647694" y="36583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47694" y="4053078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47694" y="36583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07179" y="36576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66665" y="36583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2438400" y="4241419"/>
            <a:ext cx="437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423922" y="42679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423922" y="4662678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423922" y="42679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81883" y="42672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41370" y="42679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4113276" y="4326712"/>
            <a:ext cx="4394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Verdana"/>
                <a:cs typeface="Verdana"/>
              </a:rPr>
              <a:t>^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662171" y="4241419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6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3647694" y="42679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47694" y="4662678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47694" y="42679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107179" y="42672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66665" y="42679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438400" y="5003672"/>
            <a:ext cx="437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423922" y="50299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423922" y="5424678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423922" y="50299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81883" y="50292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41370" y="50299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4113276" y="5089397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^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662171" y="5003672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5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647694" y="50299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647694" y="5424678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647694" y="50299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07179" y="50292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66665" y="50299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2438400" y="5598972"/>
            <a:ext cx="437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2423922" y="5625846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423922" y="6020561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423922" y="56258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881883" y="5625084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341370" y="562584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4113276" y="5698642"/>
            <a:ext cx="4394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Verdana"/>
                <a:cs typeface="Verdana"/>
              </a:rPr>
              <a:t>^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3662171" y="5613298"/>
            <a:ext cx="4394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4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647694" y="5639561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647694" y="6034278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647694" y="56395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107179" y="5638800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66665" y="5639561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13382" y="1176527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137154" y="1176527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913382" y="1786127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37154" y="1786127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362450" y="1786127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913382" y="24582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137154" y="24582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62450" y="2471927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913382" y="3157727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137154" y="31440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4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4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4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913382" y="37536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137154" y="3767328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913382" y="4376928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137154" y="4376928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913382" y="5138928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37154" y="5138928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913382" y="5734811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137154" y="5748528"/>
            <a:ext cx="510540" cy="86995"/>
          </a:xfrm>
          <a:custGeom>
            <a:avLst/>
            <a:gdLst/>
            <a:ahLst/>
            <a:cxnLst/>
            <a:rect l="l" t="t" r="r" b="b"/>
            <a:pathLst>
              <a:path w="510539" h="86995">
                <a:moveTo>
                  <a:pt x="423672" y="0"/>
                </a:moveTo>
                <a:lnTo>
                  <a:pt x="423672" y="86868"/>
                </a:lnTo>
                <a:lnTo>
                  <a:pt x="481584" y="57912"/>
                </a:lnTo>
                <a:lnTo>
                  <a:pt x="438150" y="57912"/>
                </a:lnTo>
                <a:lnTo>
                  <a:pt x="438150" y="28956"/>
                </a:lnTo>
                <a:lnTo>
                  <a:pt x="481584" y="28956"/>
                </a:lnTo>
                <a:lnTo>
                  <a:pt x="423672" y="0"/>
                </a:lnTo>
                <a:close/>
              </a:path>
              <a:path w="510539" h="86995">
                <a:moveTo>
                  <a:pt x="4236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23672" y="57912"/>
                </a:lnTo>
                <a:lnTo>
                  <a:pt x="423672" y="28956"/>
                </a:lnTo>
                <a:close/>
              </a:path>
              <a:path w="510539" h="86995">
                <a:moveTo>
                  <a:pt x="481584" y="28956"/>
                </a:moveTo>
                <a:lnTo>
                  <a:pt x="438150" y="28956"/>
                </a:lnTo>
                <a:lnTo>
                  <a:pt x="438150" y="57912"/>
                </a:lnTo>
                <a:lnTo>
                  <a:pt x="481584" y="57912"/>
                </a:lnTo>
                <a:lnTo>
                  <a:pt x="510540" y="43434"/>
                </a:lnTo>
                <a:lnTo>
                  <a:pt x="4815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867143" y="2279904"/>
            <a:ext cx="193675" cy="368935"/>
          </a:xfrm>
          <a:custGeom>
            <a:avLst/>
            <a:gdLst/>
            <a:ahLst/>
            <a:cxnLst/>
            <a:rect l="l" t="t" r="r" b="b"/>
            <a:pathLst>
              <a:path w="193675" h="368935">
                <a:moveTo>
                  <a:pt x="0" y="0"/>
                </a:moveTo>
                <a:lnTo>
                  <a:pt x="193548" y="368808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222997" y="534162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266700" y="0"/>
                </a:moveTo>
                <a:lnTo>
                  <a:pt x="227283" y="3982"/>
                </a:lnTo>
                <a:lnTo>
                  <a:pt x="189664" y="15552"/>
                </a:lnTo>
                <a:lnTo>
                  <a:pt x="154254" y="34140"/>
                </a:lnTo>
                <a:lnTo>
                  <a:pt x="121467" y="59178"/>
                </a:lnTo>
                <a:lnTo>
                  <a:pt x="91714" y="90097"/>
                </a:lnTo>
                <a:lnTo>
                  <a:pt x="65408" y="126329"/>
                </a:lnTo>
                <a:lnTo>
                  <a:pt x="42960" y="167305"/>
                </a:lnTo>
                <a:lnTo>
                  <a:pt x="24783" y="212457"/>
                </a:lnTo>
                <a:lnTo>
                  <a:pt x="11289" y="261217"/>
                </a:lnTo>
                <a:lnTo>
                  <a:pt x="2891" y="313015"/>
                </a:lnTo>
                <a:lnTo>
                  <a:pt x="0" y="367284"/>
                </a:lnTo>
                <a:lnTo>
                  <a:pt x="2891" y="421552"/>
                </a:lnTo>
                <a:lnTo>
                  <a:pt x="11289" y="473350"/>
                </a:lnTo>
                <a:lnTo>
                  <a:pt x="24783" y="522110"/>
                </a:lnTo>
                <a:lnTo>
                  <a:pt x="42960" y="567262"/>
                </a:lnTo>
                <a:lnTo>
                  <a:pt x="65408" y="608238"/>
                </a:lnTo>
                <a:lnTo>
                  <a:pt x="91714" y="644470"/>
                </a:lnTo>
                <a:lnTo>
                  <a:pt x="121467" y="675389"/>
                </a:lnTo>
                <a:lnTo>
                  <a:pt x="154254" y="700427"/>
                </a:lnTo>
                <a:lnTo>
                  <a:pt x="189664" y="719015"/>
                </a:lnTo>
                <a:lnTo>
                  <a:pt x="227283" y="730585"/>
                </a:lnTo>
                <a:lnTo>
                  <a:pt x="266700" y="734568"/>
                </a:lnTo>
                <a:lnTo>
                  <a:pt x="306116" y="730585"/>
                </a:lnTo>
                <a:lnTo>
                  <a:pt x="343735" y="719015"/>
                </a:lnTo>
                <a:lnTo>
                  <a:pt x="379145" y="700427"/>
                </a:lnTo>
                <a:lnTo>
                  <a:pt x="411932" y="675389"/>
                </a:lnTo>
                <a:lnTo>
                  <a:pt x="441685" y="644470"/>
                </a:lnTo>
                <a:lnTo>
                  <a:pt x="467991" y="608238"/>
                </a:lnTo>
                <a:lnTo>
                  <a:pt x="490439" y="567262"/>
                </a:lnTo>
                <a:lnTo>
                  <a:pt x="508616" y="522110"/>
                </a:lnTo>
                <a:lnTo>
                  <a:pt x="522110" y="473350"/>
                </a:lnTo>
                <a:lnTo>
                  <a:pt x="530508" y="421552"/>
                </a:lnTo>
                <a:lnTo>
                  <a:pt x="533400" y="367284"/>
                </a:lnTo>
                <a:lnTo>
                  <a:pt x="530508" y="313015"/>
                </a:lnTo>
                <a:lnTo>
                  <a:pt x="522110" y="261217"/>
                </a:lnTo>
                <a:lnTo>
                  <a:pt x="508616" y="212457"/>
                </a:lnTo>
                <a:lnTo>
                  <a:pt x="490439" y="167305"/>
                </a:lnTo>
                <a:lnTo>
                  <a:pt x="467991" y="126329"/>
                </a:lnTo>
                <a:lnTo>
                  <a:pt x="441685" y="90097"/>
                </a:lnTo>
                <a:lnTo>
                  <a:pt x="411932" y="59178"/>
                </a:lnTo>
                <a:lnTo>
                  <a:pt x="379145" y="34140"/>
                </a:lnTo>
                <a:lnTo>
                  <a:pt x="343735" y="15552"/>
                </a:lnTo>
                <a:lnTo>
                  <a:pt x="306116" y="3982"/>
                </a:lnTo>
                <a:lnTo>
                  <a:pt x="2667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222997" y="534162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0" y="367284"/>
                </a:moveTo>
                <a:lnTo>
                  <a:pt x="2891" y="313015"/>
                </a:lnTo>
                <a:lnTo>
                  <a:pt x="11289" y="261217"/>
                </a:lnTo>
                <a:lnTo>
                  <a:pt x="24783" y="212457"/>
                </a:lnTo>
                <a:lnTo>
                  <a:pt x="42960" y="167305"/>
                </a:lnTo>
                <a:lnTo>
                  <a:pt x="65408" y="126329"/>
                </a:lnTo>
                <a:lnTo>
                  <a:pt x="91714" y="90097"/>
                </a:lnTo>
                <a:lnTo>
                  <a:pt x="121467" y="59178"/>
                </a:lnTo>
                <a:lnTo>
                  <a:pt x="154254" y="34140"/>
                </a:lnTo>
                <a:lnTo>
                  <a:pt x="189664" y="15552"/>
                </a:lnTo>
                <a:lnTo>
                  <a:pt x="227283" y="3982"/>
                </a:lnTo>
                <a:lnTo>
                  <a:pt x="266700" y="0"/>
                </a:lnTo>
                <a:lnTo>
                  <a:pt x="306116" y="3982"/>
                </a:lnTo>
                <a:lnTo>
                  <a:pt x="343735" y="15552"/>
                </a:lnTo>
                <a:lnTo>
                  <a:pt x="379145" y="34140"/>
                </a:lnTo>
                <a:lnTo>
                  <a:pt x="411932" y="59178"/>
                </a:lnTo>
                <a:lnTo>
                  <a:pt x="441685" y="90097"/>
                </a:lnTo>
                <a:lnTo>
                  <a:pt x="467991" y="126329"/>
                </a:lnTo>
                <a:lnTo>
                  <a:pt x="490439" y="167305"/>
                </a:lnTo>
                <a:lnTo>
                  <a:pt x="508616" y="212457"/>
                </a:lnTo>
                <a:lnTo>
                  <a:pt x="522110" y="261217"/>
                </a:lnTo>
                <a:lnTo>
                  <a:pt x="530508" y="313015"/>
                </a:lnTo>
                <a:lnTo>
                  <a:pt x="533400" y="367284"/>
                </a:lnTo>
                <a:lnTo>
                  <a:pt x="530508" y="421552"/>
                </a:lnTo>
                <a:lnTo>
                  <a:pt x="522110" y="473350"/>
                </a:lnTo>
                <a:lnTo>
                  <a:pt x="508616" y="522110"/>
                </a:lnTo>
                <a:lnTo>
                  <a:pt x="490439" y="567262"/>
                </a:lnTo>
                <a:lnTo>
                  <a:pt x="467991" y="608238"/>
                </a:lnTo>
                <a:lnTo>
                  <a:pt x="441685" y="644470"/>
                </a:lnTo>
                <a:lnTo>
                  <a:pt x="411932" y="675389"/>
                </a:lnTo>
                <a:lnTo>
                  <a:pt x="379145" y="700427"/>
                </a:lnTo>
                <a:lnTo>
                  <a:pt x="343735" y="719015"/>
                </a:lnTo>
                <a:lnTo>
                  <a:pt x="306116" y="730585"/>
                </a:lnTo>
                <a:lnTo>
                  <a:pt x="266700" y="734568"/>
                </a:lnTo>
                <a:lnTo>
                  <a:pt x="227283" y="730585"/>
                </a:lnTo>
                <a:lnTo>
                  <a:pt x="189664" y="719015"/>
                </a:lnTo>
                <a:lnTo>
                  <a:pt x="154254" y="700427"/>
                </a:lnTo>
                <a:lnTo>
                  <a:pt x="121467" y="675389"/>
                </a:lnTo>
                <a:lnTo>
                  <a:pt x="91714" y="644470"/>
                </a:lnTo>
                <a:lnTo>
                  <a:pt x="65408" y="608238"/>
                </a:lnTo>
                <a:lnTo>
                  <a:pt x="42960" y="567262"/>
                </a:lnTo>
                <a:lnTo>
                  <a:pt x="24783" y="522110"/>
                </a:lnTo>
                <a:lnTo>
                  <a:pt x="11289" y="473350"/>
                </a:lnTo>
                <a:lnTo>
                  <a:pt x="2891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7316469" y="666953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30" dirty="0">
                <a:solidFill>
                  <a:srgbClr val="FFFFFF"/>
                </a:solidFill>
                <a:latin typeface="Arial Narrow"/>
                <a:cs typeface="Arial Narrow"/>
              </a:rPr>
              <a:t>vv</a:t>
            </a:r>
            <a:r>
              <a:rPr sz="2775" b="1" spc="-794" baseline="-21021" dirty="0">
                <a:solidFill>
                  <a:srgbClr val="FFFFFF"/>
                </a:solidFill>
                <a:latin typeface="Arial Narrow"/>
                <a:cs typeface="Arial Narrow"/>
              </a:rPr>
              <a:t>10</a:t>
            </a:r>
            <a:endParaRPr sz="2775" baseline="-21021">
              <a:latin typeface="Arial Narrow"/>
              <a:cs typeface="Arial Narrow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6448805" y="15628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448805" y="15628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4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6543167" y="1783206"/>
            <a:ext cx="34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spc="-427" baseline="13888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1850" b="1" spc="-285" dirty="0">
                <a:solidFill>
                  <a:srgbClr val="FFFFFF"/>
                </a:solidFill>
                <a:latin typeface="Arial Narrow"/>
                <a:cs typeface="Arial Narrow"/>
              </a:rPr>
              <a:t>12</a:t>
            </a:r>
            <a:endParaRPr sz="1850">
              <a:latin typeface="Arial Narrow"/>
              <a:cs typeface="Arial Narrow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7948421" y="1562861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266700" y="0"/>
                </a:moveTo>
                <a:lnTo>
                  <a:pt x="227283" y="3982"/>
                </a:lnTo>
                <a:lnTo>
                  <a:pt x="189664" y="15552"/>
                </a:lnTo>
                <a:lnTo>
                  <a:pt x="154254" y="34140"/>
                </a:lnTo>
                <a:lnTo>
                  <a:pt x="121467" y="59178"/>
                </a:lnTo>
                <a:lnTo>
                  <a:pt x="91714" y="90097"/>
                </a:lnTo>
                <a:lnTo>
                  <a:pt x="65408" y="126329"/>
                </a:lnTo>
                <a:lnTo>
                  <a:pt x="42960" y="167305"/>
                </a:lnTo>
                <a:lnTo>
                  <a:pt x="24783" y="212457"/>
                </a:lnTo>
                <a:lnTo>
                  <a:pt x="11289" y="261217"/>
                </a:lnTo>
                <a:lnTo>
                  <a:pt x="2891" y="313015"/>
                </a:lnTo>
                <a:lnTo>
                  <a:pt x="0" y="367284"/>
                </a:lnTo>
                <a:lnTo>
                  <a:pt x="2891" y="421552"/>
                </a:lnTo>
                <a:lnTo>
                  <a:pt x="11289" y="473350"/>
                </a:lnTo>
                <a:lnTo>
                  <a:pt x="24783" y="522110"/>
                </a:lnTo>
                <a:lnTo>
                  <a:pt x="42960" y="567262"/>
                </a:lnTo>
                <a:lnTo>
                  <a:pt x="65408" y="608238"/>
                </a:lnTo>
                <a:lnTo>
                  <a:pt x="91714" y="644470"/>
                </a:lnTo>
                <a:lnTo>
                  <a:pt x="121467" y="675389"/>
                </a:lnTo>
                <a:lnTo>
                  <a:pt x="154254" y="700427"/>
                </a:lnTo>
                <a:lnTo>
                  <a:pt x="189664" y="719015"/>
                </a:lnTo>
                <a:lnTo>
                  <a:pt x="227283" y="730585"/>
                </a:lnTo>
                <a:lnTo>
                  <a:pt x="266700" y="734568"/>
                </a:lnTo>
                <a:lnTo>
                  <a:pt x="306116" y="730585"/>
                </a:lnTo>
                <a:lnTo>
                  <a:pt x="343735" y="719015"/>
                </a:lnTo>
                <a:lnTo>
                  <a:pt x="379145" y="700427"/>
                </a:lnTo>
                <a:lnTo>
                  <a:pt x="411932" y="675389"/>
                </a:lnTo>
                <a:lnTo>
                  <a:pt x="441685" y="644470"/>
                </a:lnTo>
                <a:lnTo>
                  <a:pt x="467991" y="608238"/>
                </a:lnTo>
                <a:lnTo>
                  <a:pt x="490439" y="567262"/>
                </a:lnTo>
                <a:lnTo>
                  <a:pt x="508616" y="522110"/>
                </a:lnTo>
                <a:lnTo>
                  <a:pt x="522110" y="473350"/>
                </a:lnTo>
                <a:lnTo>
                  <a:pt x="530508" y="421552"/>
                </a:lnTo>
                <a:lnTo>
                  <a:pt x="533400" y="367284"/>
                </a:lnTo>
                <a:lnTo>
                  <a:pt x="530508" y="313015"/>
                </a:lnTo>
                <a:lnTo>
                  <a:pt x="522110" y="261217"/>
                </a:lnTo>
                <a:lnTo>
                  <a:pt x="508616" y="212457"/>
                </a:lnTo>
                <a:lnTo>
                  <a:pt x="490439" y="167305"/>
                </a:lnTo>
                <a:lnTo>
                  <a:pt x="467991" y="126329"/>
                </a:lnTo>
                <a:lnTo>
                  <a:pt x="441685" y="90097"/>
                </a:lnTo>
                <a:lnTo>
                  <a:pt x="411932" y="59178"/>
                </a:lnTo>
                <a:lnTo>
                  <a:pt x="379145" y="34140"/>
                </a:lnTo>
                <a:lnTo>
                  <a:pt x="343735" y="15552"/>
                </a:lnTo>
                <a:lnTo>
                  <a:pt x="306116" y="3982"/>
                </a:lnTo>
                <a:lnTo>
                  <a:pt x="2667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948421" y="1562861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4">
                <a:moveTo>
                  <a:pt x="0" y="367284"/>
                </a:moveTo>
                <a:lnTo>
                  <a:pt x="2891" y="313015"/>
                </a:lnTo>
                <a:lnTo>
                  <a:pt x="11289" y="261217"/>
                </a:lnTo>
                <a:lnTo>
                  <a:pt x="24783" y="212457"/>
                </a:lnTo>
                <a:lnTo>
                  <a:pt x="42960" y="167305"/>
                </a:lnTo>
                <a:lnTo>
                  <a:pt x="65408" y="126329"/>
                </a:lnTo>
                <a:lnTo>
                  <a:pt x="91714" y="90097"/>
                </a:lnTo>
                <a:lnTo>
                  <a:pt x="121467" y="59178"/>
                </a:lnTo>
                <a:lnTo>
                  <a:pt x="154254" y="34140"/>
                </a:lnTo>
                <a:lnTo>
                  <a:pt x="189664" y="15552"/>
                </a:lnTo>
                <a:lnTo>
                  <a:pt x="227283" y="3982"/>
                </a:lnTo>
                <a:lnTo>
                  <a:pt x="266700" y="0"/>
                </a:lnTo>
                <a:lnTo>
                  <a:pt x="306116" y="3982"/>
                </a:lnTo>
                <a:lnTo>
                  <a:pt x="343735" y="15552"/>
                </a:lnTo>
                <a:lnTo>
                  <a:pt x="379145" y="34140"/>
                </a:lnTo>
                <a:lnTo>
                  <a:pt x="411932" y="59178"/>
                </a:lnTo>
                <a:lnTo>
                  <a:pt x="441685" y="90097"/>
                </a:lnTo>
                <a:lnTo>
                  <a:pt x="467991" y="126329"/>
                </a:lnTo>
                <a:lnTo>
                  <a:pt x="490439" y="167305"/>
                </a:lnTo>
                <a:lnTo>
                  <a:pt x="508616" y="212457"/>
                </a:lnTo>
                <a:lnTo>
                  <a:pt x="522110" y="261217"/>
                </a:lnTo>
                <a:lnTo>
                  <a:pt x="530508" y="313015"/>
                </a:lnTo>
                <a:lnTo>
                  <a:pt x="533400" y="367284"/>
                </a:lnTo>
                <a:lnTo>
                  <a:pt x="530508" y="421552"/>
                </a:lnTo>
                <a:lnTo>
                  <a:pt x="522110" y="473350"/>
                </a:lnTo>
                <a:lnTo>
                  <a:pt x="508616" y="522110"/>
                </a:lnTo>
                <a:lnTo>
                  <a:pt x="490439" y="567262"/>
                </a:lnTo>
                <a:lnTo>
                  <a:pt x="467991" y="608238"/>
                </a:lnTo>
                <a:lnTo>
                  <a:pt x="441685" y="644470"/>
                </a:lnTo>
                <a:lnTo>
                  <a:pt x="411932" y="675389"/>
                </a:lnTo>
                <a:lnTo>
                  <a:pt x="379145" y="700427"/>
                </a:lnTo>
                <a:lnTo>
                  <a:pt x="343735" y="719015"/>
                </a:lnTo>
                <a:lnTo>
                  <a:pt x="306116" y="730585"/>
                </a:lnTo>
                <a:lnTo>
                  <a:pt x="266700" y="734568"/>
                </a:lnTo>
                <a:lnTo>
                  <a:pt x="227283" y="730585"/>
                </a:lnTo>
                <a:lnTo>
                  <a:pt x="189664" y="719015"/>
                </a:lnTo>
                <a:lnTo>
                  <a:pt x="154254" y="700427"/>
                </a:lnTo>
                <a:lnTo>
                  <a:pt x="121467" y="675389"/>
                </a:lnTo>
                <a:lnTo>
                  <a:pt x="91714" y="644470"/>
                </a:lnTo>
                <a:lnTo>
                  <a:pt x="65408" y="608238"/>
                </a:lnTo>
                <a:lnTo>
                  <a:pt x="42960" y="567262"/>
                </a:lnTo>
                <a:lnTo>
                  <a:pt x="24783" y="522110"/>
                </a:lnTo>
                <a:lnTo>
                  <a:pt x="11289" y="473350"/>
                </a:lnTo>
                <a:lnTo>
                  <a:pt x="2891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8042147" y="1783206"/>
            <a:ext cx="347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spc="-419" baseline="13888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1850" b="1" spc="-280" dirty="0">
                <a:solidFill>
                  <a:srgbClr val="FFFFFF"/>
                </a:solidFill>
                <a:latin typeface="Arial Narrow"/>
                <a:cs typeface="Arial Narrow"/>
              </a:rPr>
              <a:t>32</a:t>
            </a:r>
            <a:endParaRPr sz="1850">
              <a:latin typeface="Arial Narrow"/>
              <a:cs typeface="Arial Narrow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5868161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68161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884669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884669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561326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561326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84285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265938" y="0"/>
                </a:moveTo>
                <a:lnTo>
                  <a:pt x="226653" y="3982"/>
                </a:lnTo>
                <a:lnTo>
                  <a:pt x="189154" y="15552"/>
                </a:lnTo>
                <a:lnTo>
                  <a:pt x="153851" y="34140"/>
                </a:lnTo>
                <a:lnTo>
                  <a:pt x="121159" y="59178"/>
                </a:lnTo>
                <a:lnTo>
                  <a:pt x="91488" y="90097"/>
                </a:lnTo>
                <a:lnTo>
                  <a:pt x="65250" y="126329"/>
                </a:lnTo>
                <a:lnTo>
                  <a:pt x="42859" y="167305"/>
                </a:lnTo>
                <a:lnTo>
                  <a:pt x="24726" y="212457"/>
                </a:lnTo>
                <a:lnTo>
                  <a:pt x="11264" y="261217"/>
                </a:lnTo>
                <a:lnTo>
                  <a:pt x="2884" y="313015"/>
                </a:lnTo>
                <a:lnTo>
                  <a:pt x="0" y="367284"/>
                </a:lnTo>
                <a:lnTo>
                  <a:pt x="2884" y="421552"/>
                </a:lnTo>
                <a:lnTo>
                  <a:pt x="11264" y="473350"/>
                </a:lnTo>
                <a:lnTo>
                  <a:pt x="24726" y="522110"/>
                </a:lnTo>
                <a:lnTo>
                  <a:pt x="42859" y="567262"/>
                </a:lnTo>
                <a:lnTo>
                  <a:pt x="65250" y="608238"/>
                </a:lnTo>
                <a:lnTo>
                  <a:pt x="91488" y="644470"/>
                </a:lnTo>
                <a:lnTo>
                  <a:pt x="121159" y="675389"/>
                </a:lnTo>
                <a:lnTo>
                  <a:pt x="153851" y="700427"/>
                </a:lnTo>
                <a:lnTo>
                  <a:pt x="189154" y="719015"/>
                </a:lnTo>
                <a:lnTo>
                  <a:pt x="226653" y="730585"/>
                </a:lnTo>
                <a:lnTo>
                  <a:pt x="265938" y="734568"/>
                </a:lnTo>
                <a:lnTo>
                  <a:pt x="305222" y="730585"/>
                </a:lnTo>
                <a:lnTo>
                  <a:pt x="342721" y="719015"/>
                </a:lnTo>
                <a:lnTo>
                  <a:pt x="378024" y="700427"/>
                </a:lnTo>
                <a:lnTo>
                  <a:pt x="410716" y="675389"/>
                </a:lnTo>
                <a:lnTo>
                  <a:pt x="440387" y="644470"/>
                </a:lnTo>
                <a:lnTo>
                  <a:pt x="466625" y="608238"/>
                </a:lnTo>
                <a:lnTo>
                  <a:pt x="489016" y="567262"/>
                </a:lnTo>
                <a:lnTo>
                  <a:pt x="507149" y="522110"/>
                </a:lnTo>
                <a:lnTo>
                  <a:pt x="520611" y="473350"/>
                </a:lnTo>
                <a:lnTo>
                  <a:pt x="528991" y="421552"/>
                </a:lnTo>
                <a:lnTo>
                  <a:pt x="531876" y="367284"/>
                </a:lnTo>
                <a:lnTo>
                  <a:pt x="528991" y="313015"/>
                </a:lnTo>
                <a:lnTo>
                  <a:pt x="520611" y="261217"/>
                </a:lnTo>
                <a:lnTo>
                  <a:pt x="507149" y="212457"/>
                </a:lnTo>
                <a:lnTo>
                  <a:pt x="489016" y="167305"/>
                </a:lnTo>
                <a:lnTo>
                  <a:pt x="466625" y="126329"/>
                </a:lnTo>
                <a:lnTo>
                  <a:pt x="440387" y="90097"/>
                </a:lnTo>
                <a:lnTo>
                  <a:pt x="410716" y="59178"/>
                </a:lnTo>
                <a:lnTo>
                  <a:pt x="378024" y="34140"/>
                </a:lnTo>
                <a:lnTo>
                  <a:pt x="342721" y="15552"/>
                </a:lnTo>
                <a:lnTo>
                  <a:pt x="305222" y="3982"/>
                </a:lnTo>
                <a:lnTo>
                  <a:pt x="2659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84285" y="2591561"/>
            <a:ext cx="532130" cy="734695"/>
          </a:xfrm>
          <a:custGeom>
            <a:avLst/>
            <a:gdLst/>
            <a:ahLst/>
            <a:cxnLst/>
            <a:rect l="l" t="t" r="r" b="b"/>
            <a:pathLst>
              <a:path w="532129" h="734695">
                <a:moveTo>
                  <a:pt x="0" y="367284"/>
                </a:moveTo>
                <a:lnTo>
                  <a:pt x="2884" y="313015"/>
                </a:lnTo>
                <a:lnTo>
                  <a:pt x="11264" y="261217"/>
                </a:lnTo>
                <a:lnTo>
                  <a:pt x="24726" y="212457"/>
                </a:lnTo>
                <a:lnTo>
                  <a:pt x="42859" y="167305"/>
                </a:lnTo>
                <a:lnTo>
                  <a:pt x="65250" y="126329"/>
                </a:lnTo>
                <a:lnTo>
                  <a:pt x="91488" y="90097"/>
                </a:lnTo>
                <a:lnTo>
                  <a:pt x="121159" y="59178"/>
                </a:lnTo>
                <a:lnTo>
                  <a:pt x="153851" y="34140"/>
                </a:lnTo>
                <a:lnTo>
                  <a:pt x="189154" y="15552"/>
                </a:lnTo>
                <a:lnTo>
                  <a:pt x="226653" y="3982"/>
                </a:lnTo>
                <a:lnTo>
                  <a:pt x="265938" y="0"/>
                </a:lnTo>
                <a:lnTo>
                  <a:pt x="305222" y="3982"/>
                </a:lnTo>
                <a:lnTo>
                  <a:pt x="342721" y="15552"/>
                </a:lnTo>
                <a:lnTo>
                  <a:pt x="378024" y="34140"/>
                </a:lnTo>
                <a:lnTo>
                  <a:pt x="410716" y="59178"/>
                </a:lnTo>
                <a:lnTo>
                  <a:pt x="440387" y="90097"/>
                </a:lnTo>
                <a:lnTo>
                  <a:pt x="466625" y="126329"/>
                </a:lnTo>
                <a:lnTo>
                  <a:pt x="489016" y="167305"/>
                </a:lnTo>
                <a:lnTo>
                  <a:pt x="507149" y="212457"/>
                </a:lnTo>
                <a:lnTo>
                  <a:pt x="520611" y="261217"/>
                </a:lnTo>
                <a:lnTo>
                  <a:pt x="528991" y="313015"/>
                </a:lnTo>
                <a:lnTo>
                  <a:pt x="531876" y="367284"/>
                </a:lnTo>
                <a:lnTo>
                  <a:pt x="528991" y="421552"/>
                </a:lnTo>
                <a:lnTo>
                  <a:pt x="520611" y="473350"/>
                </a:lnTo>
                <a:lnTo>
                  <a:pt x="507149" y="522110"/>
                </a:lnTo>
                <a:lnTo>
                  <a:pt x="489016" y="567262"/>
                </a:lnTo>
                <a:lnTo>
                  <a:pt x="466625" y="608238"/>
                </a:lnTo>
                <a:lnTo>
                  <a:pt x="440387" y="644470"/>
                </a:lnTo>
                <a:lnTo>
                  <a:pt x="410716" y="675389"/>
                </a:lnTo>
                <a:lnTo>
                  <a:pt x="378024" y="700427"/>
                </a:lnTo>
                <a:lnTo>
                  <a:pt x="342721" y="719015"/>
                </a:lnTo>
                <a:lnTo>
                  <a:pt x="305222" y="730585"/>
                </a:lnTo>
                <a:lnTo>
                  <a:pt x="265938" y="734568"/>
                </a:lnTo>
                <a:lnTo>
                  <a:pt x="226653" y="730585"/>
                </a:lnTo>
                <a:lnTo>
                  <a:pt x="189154" y="719015"/>
                </a:lnTo>
                <a:lnTo>
                  <a:pt x="153851" y="700427"/>
                </a:lnTo>
                <a:lnTo>
                  <a:pt x="121159" y="675389"/>
                </a:lnTo>
                <a:lnTo>
                  <a:pt x="91488" y="644470"/>
                </a:lnTo>
                <a:lnTo>
                  <a:pt x="65250" y="608238"/>
                </a:lnTo>
                <a:lnTo>
                  <a:pt x="42859" y="567262"/>
                </a:lnTo>
                <a:lnTo>
                  <a:pt x="24726" y="522110"/>
                </a:lnTo>
                <a:lnTo>
                  <a:pt x="11264" y="473350"/>
                </a:lnTo>
                <a:lnTo>
                  <a:pt x="2884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5949188" y="2812161"/>
            <a:ext cx="2996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066800" algn="l"/>
                <a:tab pos="1744980" algn="l"/>
                <a:tab pos="2567305" algn="l"/>
              </a:tabLst>
            </a:pPr>
            <a:r>
              <a:rPr sz="4200" b="1" spc="-427" baseline="13888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1850" b="1" spc="-285" dirty="0">
                <a:solidFill>
                  <a:srgbClr val="FFFFFF"/>
                </a:solidFill>
                <a:latin typeface="Arial Narrow"/>
                <a:cs typeface="Arial Narrow"/>
              </a:rPr>
              <a:t>43	</a:t>
            </a:r>
            <a:r>
              <a:rPr sz="4200" b="1" spc="-427" baseline="13888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1850" b="1" spc="-285" dirty="0">
                <a:solidFill>
                  <a:srgbClr val="FFFFFF"/>
                </a:solidFill>
                <a:latin typeface="Arial Narrow"/>
                <a:cs typeface="Arial Narrow"/>
              </a:rPr>
              <a:t>45	</a:t>
            </a:r>
            <a:r>
              <a:rPr sz="4200" b="1" spc="-427" baseline="13888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1850" b="1" spc="-285" dirty="0">
                <a:solidFill>
                  <a:srgbClr val="FFFFFF"/>
                </a:solidFill>
                <a:latin typeface="Arial Narrow"/>
                <a:cs typeface="Arial Narrow"/>
              </a:rPr>
              <a:t>56	</a:t>
            </a:r>
            <a:r>
              <a:rPr sz="4200" b="1" spc="-855" baseline="13888" dirty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1850" b="1" spc="-570" dirty="0">
                <a:solidFill>
                  <a:srgbClr val="FFFFFF"/>
                </a:solidFill>
                <a:latin typeface="Arial Narrow"/>
                <a:cs typeface="Arial Narrow"/>
              </a:rPr>
              <a:t>76</a:t>
            </a:r>
            <a:endParaRPr sz="1850">
              <a:latin typeface="Arial Narrow"/>
              <a:cs typeface="Arial Narrow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7027926" y="3914394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5">
                <a:moveTo>
                  <a:pt x="266700" y="0"/>
                </a:moveTo>
                <a:lnTo>
                  <a:pt x="227283" y="3982"/>
                </a:lnTo>
                <a:lnTo>
                  <a:pt x="189664" y="15552"/>
                </a:lnTo>
                <a:lnTo>
                  <a:pt x="154254" y="34140"/>
                </a:lnTo>
                <a:lnTo>
                  <a:pt x="121467" y="59178"/>
                </a:lnTo>
                <a:lnTo>
                  <a:pt x="91714" y="90097"/>
                </a:lnTo>
                <a:lnTo>
                  <a:pt x="65408" y="126329"/>
                </a:lnTo>
                <a:lnTo>
                  <a:pt x="42960" y="167305"/>
                </a:lnTo>
                <a:lnTo>
                  <a:pt x="24783" y="212457"/>
                </a:lnTo>
                <a:lnTo>
                  <a:pt x="11289" y="261217"/>
                </a:lnTo>
                <a:lnTo>
                  <a:pt x="2891" y="313015"/>
                </a:lnTo>
                <a:lnTo>
                  <a:pt x="0" y="367284"/>
                </a:lnTo>
                <a:lnTo>
                  <a:pt x="2891" y="421552"/>
                </a:lnTo>
                <a:lnTo>
                  <a:pt x="11289" y="473350"/>
                </a:lnTo>
                <a:lnTo>
                  <a:pt x="24783" y="522110"/>
                </a:lnTo>
                <a:lnTo>
                  <a:pt x="42960" y="567262"/>
                </a:lnTo>
                <a:lnTo>
                  <a:pt x="65408" y="608238"/>
                </a:lnTo>
                <a:lnTo>
                  <a:pt x="91714" y="644470"/>
                </a:lnTo>
                <a:lnTo>
                  <a:pt x="121467" y="675389"/>
                </a:lnTo>
                <a:lnTo>
                  <a:pt x="154254" y="700427"/>
                </a:lnTo>
                <a:lnTo>
                  <a:pt x="189664" y="719015"/>
                </a:lnTo>
                <a:lnTo>
                  <a:pt x="227283" y="730585"/>
                </a:lnTo>
                <a:lnTo>
                  <a:pt x="266700" y="734568"/>
                </a:lnTo>
                <a:lnTo>
                  <a:pt x="306116" y="730585"/>
                </a:lnTo>
                <a:lnTo>
                  <a:pt x="343735" y="719015"/>
                </a:lnTo>
                <a:lnTo>
                  <a:pt x="379145" y="700427"/>
                </a:lnTo>
                <a:lnTo>
                  <a:pt x="411932" y="675389"/>
                </a:lnTo>
                <a:lnTo>
                  <a:pt x="441685" y="644470"/>
                </a:lnTo>
                <a:lnTo>
                  <a:pt x="467991" y="608238"/>
                </a:lnTo>
                <a:lnTo>
                  <a:pt x="490439" y="567262"/>
                </a:lnTo>
                <a:lnTo>
                  <a:pt x="508616" y="522110"/>
                </a:lnTo>
                <a:lnTo>
                  <a:pt x="522110" y="473350"/>
                </a:lnTo>
                <a:lnTo>
                  <a:pt x="530508" y="421552"/>
                </a:lnTo>
                <a:lnTo>
                  <a:pt x="533400" y="367284"/>
                </a:lnTo>
                <a:lnTo>
                  <a:pt x="530508" y="313015"/>
                </a:lnTo>
                <a:lnTo>
                  <a:pt x="522110" y="261217"/>
                </a:lnTo>
                <a:lnTo>
                  <a:pt x="508616" y="212457"/>
                </a:lnTo>
                <a:lnTo>
                  <a:pt x="490439" y="167305"/>
                </a:lnTo>
                <a:lnTo>
                  <a:pt x="467991" y="126329"/>
                </a:lnTo>
                <a:lnTo>
                  <a:pt x="441685" y="90097"/>
                </a:lnTo>
                <a:lnTo>
                  <a:pt x="411932" y="59178"/>
                </a:lnTo>
                <a:lnTo>
                  <a:pt x="379145" y="34140"/>
                </a:lnTo>
                <a:lnTo>
                  <a:pt x="343735" y="15552"/>
                </a:lnTo>
                <a:lnTo>
                  <a:pt x="306116" y="3982"/>
                </a:lnTo>
                <a:lnTo>
                  <a:pt x="2667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027926" y="3914394"/>
            <a:ext cx="533400" cy="734695"/>
          </a:xfrm>
          <a:custGeom>
            <a:avLst/>
            <a:gdLst/>
            <a:ahLst/>
            <a:cxnLst/>
            <a:rect l="l" t="t" r="r" b="b"/>
            <a:pathLst>
              <a:path w="533400" h="734695">
                <a:moveTo>
                  <a:pt x="0" y="367284"/>
                </a:moveTo>
                <a:lnTo>
                  <a:pt x="2891" y="313015"/>
                </a:lnTo>
                <a:lnTo>
                  <a:pt x="11289" y="261217"/>
                </a:lnTo>
                <a:lnTo>
                  <a:pt x="24783" y="212457"/>
                </a:lnTo>
                <a:lnTo>
                  <a:pt x="42960" y="167305"/>
                </a:lnTo>
                <a:lnTo>
                  <a:pt x="65408" y="126329"/>
                </a:lnTo>
                <a:lnTo>
                  <a:pt x="91714" y="90097"/>
                </a:lnTo>
                <a:lnTo>
                  <a:pt x="121467" y="59178"/>
                </a:lnTo>
                <a:lnTo>
                  <a:pt x="154254" y="34140"/>
                </a:lnTo>
                <a:lnTo>
                  <a:pt x="189664" y="15552"/>
                </a:lnTo>
                <a:lnTo>
                  <a:pt x="227283" y="3982"/>
                </a:lnTo>
                <a:lnTo>
                  <a:pt x="266700" y="0"/>
                </a:lnTo>
                <a:lnTo>
                  <a:pt x="306116" y="3982"/>
                </a:lnTo>
                <a:lnTo>
                  <a:pt x="343735" y="15552"/>
                </a:lnTo>
                <a:lnTo>
                  <a:pt x="379145" y="34140"/>
                </a:lnTo>
                <a:lnTo>
                  <a:pt x="411932" y="59178"/>
                </a:lnTo>
                <a:lnTo>
                  <a:pt x="441685" y="90097"/>
                </a:lnTo>
                <a:lnTo>
                  <a:pt x="467991" y="126329"/>
                </a:lnTo>
                <a:lnTo>
                  <a:pt x="490439" y="167305"/>
                </a:lnTo>
                <a:lnTo>
                  <a:pt x="508616" y="212457"/>
                </a:lnTo>
                <a:lnTo>
                  <a:pt x="522110" y="261217"/>
                </a:lnTo>
                <a:lnTo>
                  <a:pt x="530508" y="313015"/>
                </a:lnTo>
                <a:lnTo>
                  <a:pt x="533400" y="367284"/>
                </a:lnTo>
                <a:lnTo>
                  <a:pt x="530508" y="421552"/>
                </a:lnTo>
                <a:lnTo>
                  <a:pt x="522110" y="473350"/>
                </a:lnTo>
                <a:lnTo>
                  <a:pt x="508616" y="522110"/>
                </a:lnTo>
                <a:lnTo>
                  <a:pt x="490439" y="567262"/>
                </a:lnTo>
                <a:lnTo>
                  <a:pt x="467991" y="608238"/>
                </a:lnTo>
                <a:lnTo>
                  <a:pt x="441685" y="644470"/>
                </a:lnTo>
                <a:lnTo>
                  <a:pt x="411932" y="675389"/>
                </a:lnTo>
                <a:lnTo>
                  <a:pt x="379145" y="700427"/>
                </a:lnTo>
                <a:lnTo>
                  <a:pt x="343735" y="719015"/>
                </a:lnTo>
                <a:lnTo>
                  <a:pt x="306116" y="730585"/>
                </a:lnTo>
                <a:lnTo>
                  <a:pt x="266700" y="734568"/>
                </a:lnTo>
                <a:lnTo>
                  <a:pt x="227283" y="730585"/>
                </a:lnTo>
                <a:lnTo>
                  <a:pt x="189664" y="719015"/>
                </a:lnTo>
                <a:lnTo>
                  <a:pt x="154254" y="700427"/>
                </a:lnTo>
                <a:lnTo>
                  <a:pt x="121467" y="675389"/>
                </a:lnTo>
                <a:lnTo>
                  <a:pt x="91714" y="644470"/>
                </a:lnTo>
                <a:lnTo>
                  <a:pt x="65408" y="608238"/>
                </a:lnTo>
                <a:lnTo>
                  <a:pt x="42960" y="567262"/>
                </a:lnTo>
                <a:lnTo>
                  <a:pt x="24783" y="522110"/>
                </a:lnTo>
                <a:lnTo>
                  <a:pt x="11289" y="473350"/>
                </a:lnTo>
                <a:lnTo>
                  <a:pt x="2891" y="421552"/>
                </a:lnTo>
                <a:lnTo>
                  <a:pt x="0" y="36728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4931028" y="4047820"/>
            <a:ext cx="4058920" cy="162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1195" algn="ctr">
              <a:lnSpc>
                <a:spcPct val="100000"/>
              </a:lnSpc>
              <a:spcBef>
                <a:spcPts val="95"/>
              </a:spcBef>
            </a:pPr>
            <a:r>
              <a:rPr sz="2800" b="1" spc="-530" dirty="0">
                <a:solidFill>
                  <a:srgbClr val="FFFFFF"/>
                </a:solidFill>
                <a:latin typeface="Arial Narrow"/>
                <a:cs typeface="Arial Narrow"/>
              </a:rPr>
              <a:t>vv</a:t>
            </a:r>
            <a:r>
              <a:rPr sz="2775" b="1" spc="-794" baseline="-21021" dirty="0">
                <a:solidFill>
                  <a:srgbClr val="FFFFFF"/>
                </a:solidFill>
                <a:latin typeface="Arial Narrow"/>
                <a:cs typeface="Arial Narrow"/>
              </a:rPr>
              <a:t>87</a:t>
            </a:r>
            <a:endParaRPr sz="2775" baseline="-21021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2815"/>
              </a:spcBef>
            </a:pPr>
            <a:r>
              <a:rPr sz="2400" b="1" spc="10" dirty="0">
                <a:latin typeface="微软雅黑"/>
                <a:cs typeface="微软雅黑"/>
              </a:rPr>
              <a:t>如图的广度优先搜索序列为：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sz="2000" b="1" spc="-5" dirty="0">
                <a:latin typeface="Arial Narrow"/>
                <a:cs typeface="Arial Narrow"/>
              </a:rPr>
              <a:t>v</a:t>
            </a:r>
            <a:r>
              <a:rPr sz="2400" b="1" spc="-7" baseline="-20833" dirty="0">
                <a:latin typeface="Arial Narrow"/>
                <a:cs typeface="Arial Narrow"/>
              </a:rPr>
              <a:t>1</a:t>
            </a:r>
            <a:r>
              <a:rPr sz="2000" b="1" spc="-5" dirty="0">
                <a:latin typeface="Wingdings"/>
                <a:cs typeface="Wingdings"/>
              </a:rPr>
              <a:t></a:t>
            </a:r>
            <a:r>
              <a:rPr sz="2000" b="1" spc="-5" dirty="0">
                <a:latin typeface="Arial Narrow"/>
                <a:cs typeface="Arial Narrow"/>
              </a:rPr>
              <a:t>v</a:t>
            </a:r>
            <a:r>
              <a:rPr sz="2400" b="1" spc="-7" baseline="-20833" dirty="0">
                <a:latin typeface="Arial Narrow"/>
                <a:cs typeface="Arial Narrow"/>
              </a:rPr>
              <a:t>2</a:t>
            </a:r>
            <a:r>
              <a:rPr sz="2000" b="1" spc="-5" dirty="0">
                <a:latin typeface="Wingdings"/>
                <a:cs typeface="Wingdings"/>
              </a:rPr>
              <a:t></a:t>
            </a:r>
            <a:r>
              <a:rPr sz="2000" b="1" spc="-5" dirty="0">
                <a:latin typeface="Arial Narrow"/>
                <a:cs typeface="Arial Narrow"/>
              </a:rPr>
              <a:t>v</a:t>
            </a:r>
            <a:r>
              <a:rPr sz="2400" b="1" spc="-7" baseline="-20833" dirty="0">
                <a:latin typeface="Arial Narrow"/>
                <a:cs typeface="Arial Narrow"/>
              </a:rPr>
              <a:t>3</a:t>
            </a:r>
            <a:r>
              <a:rPr sz="2000" b="1" spc="-5" dirty="0">
                <a:latin typeface="Wingdings"/>
                <a:cs typeface="Wingdings"/>
              </a:rPr>
              <a:t></a:t>
            </a:r>
            <a:r>
              <a:rPr sz="2000" b="1" spc="-5" dirty="0">
                <a:latin typeface="Arial Narrow"/>
                <a:cs typeface="Arial Narrow"/>
              </a:rPr>
              <a:t>v</a:t>
            </a:r>
            <a:r>
              <a:rPr sz="2400" b="1" spc="-7" baseline="-20833" dirty="0">
                <a:latin typeface="Arial Narrow"/>
                <a:cs typeface="Arial Narrow"/>
              </a:rPr>
              <a:t>4</a:t>
            </a:r>
            <a:r>
              <a:rPr sz="2000" b="1" spc="-5" dirty="0">
                <a:latin typeface="Wingdings"/>
                <a:cs typeface="Wingdings"/>
              </a:rPr>
              <a:t></a:t>
            </a:r>
            <a:r>
              <a:rPr sz="2000" b="1" spc="-5" dirty="0">
                <a:latin typeface="Arial Narrow"/>
                <a:cs typeface="Arial Narrow"/>
              </a:rPr>
              <a:t>v</a:t>
            </a:r>
            <a:r>
              <a:rPr sz="2400" b="1" spc="-7" baseline="-20833" dirty="0">
                <a:latin typeface="Arial Narrow"/>
                <a:cs typeface="Arial Narrow"/>
              </a:rPr>
              <a:t>5</a:t>
            </a:r>
            <a:r>
              <a:rPr sz="2000" b="1" spc="-5" dirty="0">
                <a:latin typeface="Wingdings"/>
                <a:cs typeface="Wingdings"/>
              </a:rPr>
              <a:t></a:t>
            </a:r>
            <a:r>
              <a:rPr sz="2000" b="1" spc="-5" dirty="0">
                <a:latin typeface="Arial Narrow"/>
                <a:cs typeface="Arial Narrow"/>
              </a:rPr>
              <a:t>v</a:t>
            </a:r>
            <a:r>
              <a:rPr sz="2400" b="1" spc="-7" baseline="-20833" dirty="0">
                <a:latin typeface="Arial Narrow"/>
                <a:cs typeface="Arial Narrow"/>
              </a:rPr>
              <a:t>6</a:t>
            </a:r>
            <a:r>
              <a:rPr sz="2000" b="1" spc="-5" dirty="0">
                <a:latin typeface="Wingdings"/>
                <a:cs typeface="Wingdings"/>
              </a:rPr>
              <a:t></a:t>
            </a:r>
            <a:r>
              <a:rPr sz="2000" b="1" spc="-5" dirty="0">
                <a:latin typeface="Arial Narrow"/>
                <a:cs typeface="Arial Narrow"/>
              </a:rPr>
              <a:t>v</a:t>
            </a:r>
            <a:r>
              <a:rPr sz="2400" b="1" spc="-7" baseline="-20833" dirty="0">
                <a:latin typeface="Arial Narrow"/>
                <a:cs typeface="Arial Narrow"/>
              </a:rPr>
              <a:t>7</a:t>
            </a:r>
            <a:r>
              <a:rPr sz="2000" b="1" spc="-5" dirty="0">
                <a:latin typeface="Wingdings"/>
                <a:cs typeface="Wingdings"/>
              </a:rPr>
              <a:t></a:t>
            </a:r>
            <a:r>
              <a:rPr sz="2000" b="1" spc="-5" dirty="0">
                <a:latin typeface="Arial Narrow"/>
                <a:cs typeface="Arial Narrow"/>
              </a:rPr>
              <a:t>v</a:t>
            </a:r>
            <a:r>
              <a:rPr sz="2400" b="1" spc="-7" baseline="-20833" dirty="0">
                <a:latin typeface="Arial Narrow"/>
                <a:cs typeface="Arial Narrow"/>
              </a:rPr>
              <a:t>8</a:t>
            </a:r>
            <a:endParaRPr sz="2400" baseline="-20833">
              <a:latin typeface="Arial Narrow"/>
              <a:cs typeface="Arial Narrow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6883907" y="1120139"/>
            <a:ext cx="387350" cy="589915"/>
          </a:xfrm>
          <a:custGeom>
            <a:avLst/>
            <a:gdLst/>
            <a:ahLst/>
            <a:cxnLst/>
            <a:rect l="l" t="t" r="r" b="b"/>
            <a:pathLst>
              <a:path w="387350" h="589914">
                <a:moveTo>
                  <a:pt x="387096" y="0"/>
                </a:moveTo>
                <a:lnTo>
                  <a:pt x="0" y="589788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705343" y="1120139"/>
            <a:ext cx="387350" cy="515620"/>
          </a:xfrm>
          <a:custGeom>
            <a:avLst/>
            <a:gdLst/>
            <a:ahLst/>
            <a:cxnLst/>
            <a:rect l="l" t="t" r="r" b="b"/>
            <a:pathLst>
              <a:path w="387350" h="515619">
                <a:moveTo>
                  <a:pt x="0" y="0"/>
                </a:moveTo>
                <a:lnTo>
                  <a:pt x="387096" y="515112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301740" y="2223516"/>
            <a:ext cx="243840" cy="440690"/>
          </a:xfrm>
          <a:custGeom>
            <a:avLst/>
            <a:gdLst/>
            <a:ahLst/>
            <a:cxnLst/>
            <a:rect l="l" t="t" r="r" b="b"/>
            <a:pathLst>
              <a:path w="243840" h="440689">
                <a:moveTo>
                  <a:pt x="243839" y="0"/>
                </a:moveTo>
                <a:lnTo>
                  <a:pt x="0" y="440436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54496" y="3252215"/>
            <a:ext cx="772795" cy="1028700"/>
          </a:xfrm>
          <a:custGeom>
            <a:avLst/>
            <a:gdLst/>
            <a:ahLst/>
            <a:cxnLst/>
            <a:rect l="l" t="t" r="r" b="b"/>
            <a:pathLst>
              <a:path w="772795" h="1028700">
                <a:moveTo>
                  <a:pt x="0" y="0"/>
                </a:moveTo>
                <a:lnTo>
                  <a:pt x="772668" y="1028700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851647" y="2223516"/>
            <a:ext cx="192405" cy="367665"/>
          </a:xfrm>
          <a:custGeom>
            <a:avLst/>
            <a:gdLst/>
            <a:ahLst/>
            <a:cxnLst/>
            <a:rect l="l" t="t" r="r" b="b"/>
            <a:pathLst>
              <a:path w="192404" h="367664">
                <a:moveTo>
                  <a:pt x="192024" y="0"/>
                </a:moveTo>
                <a:lnTo>
                  <a:pt x="0" y="367284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83523" y="2223516"/>
            <a:ext cx="193675" cy="367665"/>
          </a:xfrm>
          <a:custGeom>
            <a:avLst/>
            <a:gdLst/>
            <a:ahLst/>
            <a:cxnLst/>
            <a:rect l="l" t="t" r="r" b="b"/>
            <a:pathLst>
              <a:path w="193675" h="367664">
                <a:moveTo>
                  <a:pt x="0" y="0"/>
                </a:moveTo>
                <a:lnTo>
                  <a:pt x="193548" y="367284"/>
                </a:lnTo>
              </a:path>
            </a:pathLst>
          </a:custGeom>
          <a:ln w="57912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67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750" y="1743201"/>
            <a:ext cx="7724775" cy="26022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0365" marR="194310" indent="-342900" algn="just">
              <a:lnSpc>
                <a:spcPts val="3120"/>
              </a:lnSpc>
              <a:spcBef>
                <a:spcPts val="204"/>
              </a:spcBef>
              <a:buFont typeface=""/>
              <a:buChar char="•"/>
              <a:tabLst>
                <a:tab pos="381000" algn="l"/>
              </a:tabLst>
            </a:pPr>
            <a:r>
              <a:rPr sz="2600" b="1" spc="20" dirty="0">
                <a:latin typeface="微软雅黑"/>
                <a:cs typeface="微软雅黑"/>
              </a:rPr>
              <a:t>如果</a:t>
            </a:r>
            <a:r>
              <a:rPr sz="2600" b="1" spc="10" dirty="0">
                <a:latin typeface="微软雅黑"/>
                <a:cs typeface="微软雅黑"/>
              </a:rPr>
              <a:t>使用邻</a:t>
            </a:r>
            <a:r>
              <a:rPr sz="2600" b="1" dirty="0">
                <a:latin typeface="微软雅黑"/>
                <a:cs typeface="微软雅黑"/>
              </a:rPr>
              <a:t>接</a:t>
            </a:r>
            <a:r>
              <a:rPr sz="2600" b="1" spc="10" dirty="0">
                <a:latin typeface="微软雅黑"/>
                <a:cs typeface="微软雅黑"/>
              </a:rPr>
              <a:t>矩阵</a:t>
            </a:r>
            <a:r>
              <a:rPr sz="2600" b="1" dirty="0">
                <a:latin typeface="微软雅黑"/>
                <a:cs typeface="微软雅黑"/>
              </a:rPr>
              <a:t>，</a:t>
            </a:r>
            <a:r>
              <a:rPr sz="2600" b="1" spc="10" dirty="0">
                <a:latin typeface="微软雅黑"/>
                <a:cs typeface="微软雅黑"/>
              </a:rPr>
              <a:t>则</a:t>
            </a:r>
            <a:r>
              <a:rPr sz="2600" b="1" spc="-290" dirty="0">
                <a:latin typeface="微软雅黑"/>
                <a:cs typeface="微软雅黑"/>
              </a:rPr>
              <a:t>BFS</a:t>
            </a:r>
            <a:r>
              <a:rPr sz="2600" b="1" spc="10" dirty="0">
                <a:latin typeface="微软雅黑"/>
                <a:cs typeface="微软雅黑"/>
              </a:rPr>
              <a:t>对于</a:t>
            </a:r>
            <a:r>
              <a:rPr sz="2600" b="1" dirty="0">
                <a:latin typeface="微软雅黑"/>
                <a:cs typeface="微软雅黑"/>
              </a:rPr>
              <a:t>每</a:t>
            </a:r>
            <a:r>
              <a:rPr sz="2600" b="1" spc="10" dirty="0">
                <a:latin typeface="微软雅黑"/>
                <a:cs typeface="微软雅黑"/>
              </a:rPr>
              <a:t>一个</a:t>
            </a:r>
            <a:r>
              <a:rPr sz="2600" b="1" dirty="0">
                <a:latin typeface="微软雅黑"/>
                <a:cs typeface="微软雅黑"/>
              </a:rPr>
              <a:t>被</a:t>
            </a:r>
            <a:r>
              <a:rPr sz="2600" b="1" spc="10" dirty="0">
                <a:latin typeface="微软雅黑"/>
                <a:cs typeface="微软雅黑"/>
              </a:rPr>
              <a:t>访问到</a:t>
            </a:r>
            <a:r>
              <a:rPr sz="2600" b="1" dirty="0">
                <a:latin typeface="微软雅黑"/>
                <a:cs typeface="微软雅黑"/>
              </a:rPr>
              <a:t>的 </a:t>
            </a:r>
            <a:r>
              <a:rPr sz="2600" b="1" spc="20" dirty="0">
                <a:latin typeface="微软雅黑"/>
                <a:cs typeface="微软雅黑"/>
              </a:rPr>
              <a:t>顶点</a:t>
            </a:r>
            <a:r>
              <a:rPr sz="2600" b="1" spc="10" dirty="0">
                <a:latin typeface="微软雅黑"/>
                <a:cs typeface="微软雅黑"/>
              </a:rPr>
              <a:t>，都要</a:t>
            </a:r>
            <a:r>
              <a:rPr sz="2600" b="1" dirty="0">
                <a:latin typeface="微软雅黑"/>
                <a:cs typeface="微软雅黑"/>
              </a:rPr>
              <a:t>循</a:t>
            </a:r>
            <a:r>
              <a:rPr sz="2600" b="1" spc="10" dirty="0">
                <a:latin typeface="微软雅黑"/>
                <a:cs typeface="微软雅黑"/>
              </a:rPr>
              <a:t>环检</a:t>
            </a:r>
            <a:r>
              <a:rPr sz="2600" b="1" dirty="0">
                <a:latin typeface="微软雅黑"/>
                <a:cs typeface="微软雅黑"/>
              </a:rPr>
              <a:t>测</a:t>
            </a:r>
            <a:r>
              <a:rPr sz="2600" b="1" spc="10" dirty="0">
                <a:latin typeface="微软雅黑"/>
                <a:cs typeface="微软雅黑"/>
              </a:rPr>
              <a:t>矩阵中</a:t>
            </a:r>
            <a:r>
              <a:rPr sz="2600" b="1" dirty="0">
                <a:latin typeface="微软雅黑"/>
                <a:cs typeface="微软雅黑"/>
              </a:rPr>
              <a:t>的</a:t>
            </a:r>
            <a:r>
              <a:rPr sz="2600" b="1" spc="10" dirty="0">
                <a:latin typeface="微软雅黑"/>
                <a:cs typeface="微软雅黑"/>
              </a:rPr>
              <a:t>整整</a:t>
            </a:r>
            <a:r>
              <a:rPr sz="2600" b="1" dirty="0">
                <a:latin typeface="微软雅黑"/>
                <a:cs typeface="微软雅黑"/>
              </a:rPr>
              <a:t>一</a:t>
            </a:r>
            <a:r>
              <a:rPr sz="2600" b="1" spc="10" dirty="0">
                <a:latin typeface="微软雅黑"/>
                <a:cs typeface="微软雅黑"/>
              </a:rPr>
              <a:t>行</a:t>
            </a:r>
            <a:r>
              <a:rPr sz="2600" b="1" dirty="0">
                <a:latin typeface="微软雅黑"/>
                <a:cs typeface="微软雅黑"/>
              </a:rPr>
              <a:t>（</a:t>
            </a:r>
            <a:r>
              <a:rPr sz="2600" b="1" spc="490" dirty="0">
                <a:latin typeface="微软雅黑"/>
                <a:cs typeface="微软雅黑"/>
              </a:rPr>
              <a:t> </a:t>
            </a:r>
            <a:r>
              <a:rPr sz="2750" b="1" spc="15" dirty="0">
                <a:latin typeface="微软雅黑"/>
                <a:cs typeface="微软雅黑"/>
              </a:rPr>
              <a:t>n</a:t>
            </a:r>
            <a:r>
              <a:rPr sz="2750" b="1" dirty="0">
                <a:latin typeface="微软雅黑"/>
                <a:cs typeface="微软雅黑"/>
              </a:rPr>
              <a:t> </a:t>
            </a:r>
            <a:r>
              <a:rPr sz="2600" b="1" spc="20" dirty="0">
                <a:latin typeface="微软雅黑"/>
                <a:cs typeface="微软雅黑"/>
              </a:rPr>
              <a:t>个元 素</a:t>
            </a:r>
            <a:r>
              <a:rPr sz="2600" b="1" spc="15" dirty="0">
                <a:latin typeface="微软雅黑"/>
                <a:cs typeface="微软雅黑"/>
              </a:rPr>
              <a:t>），</a:t>
            </a:r>
            <a:r>
              <a:rPr sz="2600" b="1" spc="10" dirty="0">
                <a:latin typeface="微软雅黑"/>
                <a:cs typeface="微软雅黑"/>
              </a:rPr>
              <a:t>总的</a:t>
            </a:r>
            <a:r>
              <a:rPr sz="2600" b="1" dirty="0">
                <a:latin typeface="微软雅黑"/>
                <a:cs typeface="微软雅黑"/>
              </a:rPr>
              <a:t>时</a:t>
            </a:r>
            <a:r>
              <a:rPr sz="2600" b="1" spc="10" dirty="0">
                <a:latin typeface="微软雅黑"/>
                <a:cs typeface="微软雅黑"/>
              </a:rPr>
              <a:t>间代</a:t>
            </a:r>
            <a:r>
              <a:rPr sz="2600" b="1" dirty="0">
                <a:latin typeface="微软雅黑"/>
                <a:cs typeface="微软雅黑"/>
              </a:rPr>
              <a:t>价</a:t>
            </a:r>
            <a:r>
              <a:rPr sz="2600" b="1" spc="10" dirty="0">
                <a:latin typeface="微软雅黑"/>
                <a:cs typeface="微软雅黑"/>
              </a:rPr>
              <a:t>为</a:t>
            </a:r>
            <a:r>
              <a:rPr sz="2600" b="1" spc="-175" dirty="0">
                <a:solidFill>
                  <a:srgbClr val="FF3300"/>
                </a:solidFill>
                <a:latin typeface="微软雅黑"/>
                <a:cs typeface="微软雅黑"/>
              </a:rPr>
              <a:t>O(</a:t>
            </a:r>
            <a:r>
              <a:rPr sz="2750" b="1" spc="-175" dirty="0">
                <a:solidFill>
                  <a:srgbClr val="FF3300"/>
                </a:solidFill>
                <a:latin typeface="微软雅黑"/>
                <a:cs typeface="微软雅黑"/>
              </a:rPr>
              <a:t>n</a:t>
            </a:r>
            <a:r>
              <a:rPr sz="2550" b="1" spc="-262" baseline="26143" dirty="0">
                <a:solidFill>
                  <a:srgbClr val="FF3300"/>
                </a:solidFill>
                <a:latin typeface="微软雅黑"/>
                <a:cs typeface="微软雅黑"/>
              </a:rPr>
              <a:t>2</a:t>
            </a:r>
            <a:r>
              <a:rPr sz="2600" b="1" spc="-175" dirty="0">
                <a:solidFill>
                  <a:srgbClr val="FF3300"/>
                </a:solidFill>
                <a:latin typeface="微软雅黑"/>
                <a:cs typeface="微软雅黑"/>
              </a:rPr>
              <a:t>)</a:t>
            </a:r>
            <a:r>
              <a:rPr sz="2600" b="1" dirty="0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380365" marR="30480" indent="-342900">
              <a:lnSpc>
                <a:spcPct val="100000"/>
              </a:lnSpc>
              <a:spcBef>
                <a:spcPts val="1460"/>
              </a:spcBef>
              <a:buFont typeface=""/>
              <a:buChar char="•"/>
              <a:tabLst>
                <a:tab pos="381000" algn="l"/>
                <a:tab pos="1211580" algn="l"/>
                <a:tab pos="4530090" algn="l"/>
                <a:tab pos="6357620" algn="l"/>
              </a:tabLst>
            </a:pPr>
            <a:r>
              <a:rPr sz="2600" b="1" spc="20" dirty="0">
                <a:latin typeface="微软雅黑"/>
                <a:cs typeface="微软雅黑"/>
              </a:rPr>
              <a:t>用邻</a:t>
            </a:r>
            <a:r>
              <a:rPr sz="2600" b="1" spc="10" dirty="0">
                <a:latin typeface="微软雅黑"/>
                <a:cs typeface="微软雅黑"/>
              </a:rPr>
              <a:t>接表来</a:t>
            </a:r>
            <a:r>
              <a:rPr sz="2600" b="1" dirty="0">
                <a:latin typeface="微软雅黑"/>
                <a:cs typeface="微软雅黑"/>
              </a:rPr>
              <a:t>表</a:t>
            </a:r>
            <a:r>
              <a:rPr sz="2600" b="1" spc="10" dirty="0">
                <a:latin typeface="微软雅黑"/>
                <a:cs typeface="微软雅黑"/>
              </a:rPr>
              <a:t>示图</a:t>
            </a:r>
            <a:r>
              <a:rPr sz="2600" b="1" dirty="0">
                <a:latin typeface="微软雅黑"/>
                <a:cs typeface="微软雅黑"/>
              </a:rPr>
              <a:t>，</a:t>
            </a:r>
            <a:r>
              <a:rPr sz="2600" b="1" spc="10" dirty="0">
                <a:latin typeface="微软雅黑"/>
                <a:cs typeface="微软雅黑"/>
              </a:rPr>
              <a:t>虽然</a:t>
            </a:r>
            <a:r>
              <a:rPr sz="2600" b="1" dirty="0">
                <a:latin typeface="微软雅黑"/>
                <a:cs typeface="微软雅黑"/>
              </a:rPr>
              <a:t>有	</a:t>
            </a:r>
            <a:r>
              <a:rPr sz="2600" b="1" spc="20" dirty="0">
                <a:latin typeface="微软雅黑"/>
                <a:cs typeface="微软雅黑"/>
              </a:rPr>
              <a:t>2e</a:t>
            </a:r>
            <a:r>
              <a:rPr sz="2600" b="1" spc="-75" dirty="0">
                <a:latin typeface="微软雅黑"/>
                <a:cs typeface="微软雅黑"/>
              </a:rPr>
              <a:t> </a:t>
            </a:r>
            <a:r>
              <a:rPr sz="2600" b="1" spc="20" dirty="0">
                <a:latin typeface="微软雅黑"/>
                <a:cs typeface="微软雅黑"/>
              </a:rPr>
              <a:t>个表</a:t>
            </a:r>
            <a:r>
              <a:rPr sz="2600" b="1" spc="10" dirty="0">
                <a:latin typeface="微软雅黑"/>
                <a:cs typeface="微软雅黑"/>
              </a:rPr>
              <a:t>结点，</a:t>
            </a:r>
            <a:r>
              <a:rPr sz="2600" b="1" dirty="0">
                <a:latin typeface="微软雅黑"/>
                <a:cs typeface="微软雅黑"/>
              </a:rPr>
              <a:t>但</a:t>
            </a:r>
            <a:r>
              <a:rPr sz="2600" b="1" spc="10" dirty="0">
                <a:latin typeface="微软雅黑"/>
                <a:cs typeface="微软雅黑"/>
              </a:rPr>
              <a:t>只</a:t>
            </a:r>
            <a:r>
              <a:rPr sz="2600" b="1" dirty="0">
                <a:latin typeface="微软雅黑"/>
                <a:cs typeface="微软雅黑"/>
              </a:rPr>
              <a:t>需 </a:t>
            </a:r>
            <a:r>
              <a:rPr sz="2600" b="1" spc="25" dirty="0">
                <a:latin typeface="微软雅黑"/>
                <a:cs typeface="微软雅黑"/>
              </a:rPr>
              <a:t>扫</a:t>
            </a:r>
            <a:r>
              <a:rPr sz="2600" b="1" dirty="0">
                <a:latin typeface="微软雅黑"/>
                <a:cs typeface="微软雅黑"/>
              </a:rPr>
              <a:t>描	</a:t>
            </a:r>
            <a:r>
              <a:rPr sz="2600" b="1" spc="220" dirty="0">
                <a:latin typeface="微软雅黑"/>
                <a:cs typeface="微软雅黑"/>
              </a:rPr>
              <a:t>e</a:t>
            </a:r>
            <a:r>
              <a:rPr sz="2600" b="1" spc="170" dirty="0">
                <a:latin typeface="微软雅黑"/>
                <a:cs typeface="微软雅黑"/>
              </a:rPr>
              <a:t> </a:t>
            </a:r>
            <a:r>
              <a:rPr sz="2600" b="1" spc="20" dirty="0">
                <a:latin typeface="微软雅黑"/>
                <a:cs typeface="微软雅黑"/>
              </a:rPr>
              <a:t>个结</a:t>
            </a:r>
            <a:r>
              <a:rPr sz="2600" b="1" spc="10" dirty="0">
                <a:latin typeface="微软雅黑"/>
                <a:cs typeface="微软雅黑"/>
              </a:rPr>
              <a:t>点</a:t>
            </a:r>
            <a:r>
              <a:rPr sz="2600" b="1" dirty="0">
                <a:latin typeface="微软雅黑"/>
                <a:cs typeface="微软雅黑"/>
              </a:rPr>
              <a:t>即</a:t>
            </a:r>
            <a:r>
              <a:rPr sz="2600" b="1" spc="10" dirty="0">
                <a:latin typeface="微软雅黑"/>
                <a:cs typeface="微软雅黑"/>
              </a:rPr>
              <a:t>可完成</a:t>
            </a:r>
            <a:r>
              <a:rPr sz="2600" b="1" dirty="0">
                <a:latin typeface="微软雅黑"/>
                <a:cs typeface="微软雅黑"/>
              </a:rPr>
              <a:t>遍</a:t>
            </a:r>
            <a:r>
              <a:rPr sz="2600" b="1" spc="10" dirty="0">
                <a:latin typeface="微软雅黑"/>
                <a:cs typeface="微软雅黑"/>
              </a:rPr>
              <a:t>历，</a:t>
            </a:r>
            <a:r>
              <a:rPr sz="2600" b="1" dirty="0">
                <a:latin typeface="微软雅黑"/>
                <a:cs typeface="微软雅黑"/>
              </a:rPr>
              <a:t>加</a:t>
            </a:r>
            <a:r>
              <a:rPr sz="2600" b="1" spc="10" dirty="0">
                <a:latin typeface="微软雅黑"/>
                <a:cs typeface="微软雅黑"/>
              </a:rPr>
              <a:t>上访</a:t>
            </a:r>
            <a:r>
              <a:rPr sz="2600" b="1" dirty="0">
                <a:latin typeface="微软雅黑"/>
                <a:cs typeface="微软雅黑"/>
              </a:rPr>
              <a:t>问	</a:t>
            </a:r>
            <a:r>
              <a:rPr sz="2600" b="1" spc="-370" dirty="0">
                <a:latin typeface="微软雅黑"/>
                <a:cs typeface="微软雅黑"/>
              </a:rPr>
              <a:t>n</a:t>
            </a:r>
            <a:r>
              <a:rPr sz="2600" b="1" spc="20" dirty="0">
                <a:latin typeface="微软雅黑"/>
                <a:cs typeface="微软雅黑"/>
              </a:rPr>
              <a:t>个</a:t>
            </a:r>
            <a:r>
              <a:rPr sz="2600" b="1" spc="10" dirty="0">
                <a:latin typeface="微软雅黑"/>
                <a:cs typeface="微软雅黑"/>
              </a:rPr>
              <a:t>头</a:t>
            </a:r>
            <a:r>
              <a:rPr sz="2600" b="1" dirty="0">
                <a:latin typeface="微软雅黑"/>
                <a:cs typeface="微软雅黑"/>
              </a:rPr>
              <a:t>结 </a:t>
            </a:r>
            <a:r>
              <a:rPr sz="2600" b="1" spc="20" dirty="0">
                <a:latin typeface="微软雅黑"/>
                <a:cs typeface="微软雅黑"/>
              </a:rPr>
              <a:t>点的</a:t>
            </a:r>
            <a:r>
              <a:rPr sz="2600" b="1" spc="10" dirty="0">
                <a:latin typeface="微软雅黑"/>
                <a:cs typeface="微软雅黑"/>
              </a:rPr>
              <a:t>时间，</a:t>
            </a:r>
            <a:r>
              <a:rPr sz="2600" b="1" dirty="0">
                <a:latin typeface="微软雅黑"/>
                <a:cs typeface="微软雅黑"/>
              </a:rPr>
              <a:t>时</a:t>
            </a:r>
            <a:r>
              <a:rPr sz="2600" b="1" spc="10" dirty="0">
                <a:latin typeface="微软雅黑"/>
                <a:cs typeface="微软雅黑"/>
              </a:rPr>
              <a:t>间复</a:t>
            </a:r>
            <a:r>
              <a:rPr sz="2600" b="1" dirty="0">
                <a:latin typeface="微软雅黑"/>
                <a:cs typeface="微软雅黑"/>
              </a:rPr>
              <a:t>杂</a:t>
            </a:r>
            <a:r>
              <a:rPr sz="2600" b="1" spc="10" dirty="0">
                <a:latin typeface="微软雅黑"/>
                <a:cs typeface="微软雅黑"/>
              </a:rPr>
              <a:t>度为</a:t>
            </a:r>
            <a:r>
              <a:rPr sz="2600" b="1" spc="-245" dirty="0">
                <a:solidFill>
                  <a:srgbClr val="FF3300"/>
                </a:solidFill>
                <a:latin typeface="微软雅黑"/>
                <a:cs typeface="微软雅黑"/>
              </a:rPr>
              <a:t>O(n+e)</a:t>
            </a:r>
            <a:r>
              <a:rPr sz="2600" b="1" dirty="0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3" y="0"/>
            <a:ext cx="5108575" cy="516890"/>
          </a:xfrm>
          <a:custGeom>
            <a:avLst/>
            <a:gdLst/>
            <a:ahLst/>
            <a:cxnLst/>
            <a:rect l="l" t="t" r="r" b="b"/>
            <a:pathLst>
              <a:path w="5108575" h="516890">
                <a:moveTo>
                  <a:pt x="0" y="516636"/>
                </a:moveTo>
                <a:lnTo>
                  <a:pt x="5108448" y="516636"/>
                </a:lnTo>
                <a:lnTo>
                  <a:pt x="510844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363" y="13843"/>
            <a:ext cx="3090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350" dirty="0">
                <a:solidFill>
                  <a:srgbClr val="000000"/>
                </a:solidFill>
                <a:latin typeface="微软雅黑"/>
                <a:cs typeface="微软雅黑"/>
              </a:rPr>
              <a:t>BFS</a:t>
            </a:r>
            <a:r>
              <a:rPr u="none" spc="15" dirty="0">
                <a:solidFill>
                  <a:srgbClr val="000000"/>
                </a:solidFill>
                <a:latin typeface="微软雅黑"/>
                <a:cs typeface="微软雅黑"/>
              </a:rPr>
              <a:t>算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法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效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率分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析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68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140" y="1745995"/>
            <a:ext cx="7866380" cy="173228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24485" marR="30480" indent="-287020">
              <a:lnSpc>
                <a:spcPct val="98300"/>
              </a:lnSpc>
              <a:spcBef>
                <a:spcPts val="150"/>
              </a:spcBef>
              <a:buFont typeface=""/>
              <a:buChar char="•"/>
              <a:tabLst>
                <a:tab pos="325120" algn="l"/>
              </a:tabLst>
            </a:pP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时间复杂度</a:t>
            </a:r>
            <a:r>
              <a:rPr sz="2800" b="1" spc="5" dirty="0">
                <a:solidFill>
                  <a:srgbClr val="C00000"/>
                </a:solidFill>
                <a:latin typeface="微软雅黑"/>
                <a:cs typeface="微软雅黑"/>
              </a:rPr>
              <a:t>只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与</a:t>
            </a:r>
            <a:r>
              <a:rPr sz="2800" b="1" spc="5" dirty="0">
                <a:solidFill>
                  <a:srgbClr val="C00000"/>
                </a:solidFill>
                <a:latin typeface="微软雅黑"/>
                <a:cs typeface="微软雅黑"/>
              </a:rPr>
              <a:t>存储</a:t>
            </a:r>
            <a:r>
              <a:rPr sz="2800" b="1" spc="15" dirty="0">
                <a:solidFill>
                  <a:srgbClr val="C00000"/>
                </a:solidFill>
                <a:latin typeface="微软雅黑"/>
                <a:cs typeface="微软雅黑"/>
              </a:rPr>
              <a:t>结</a:t>
            </a:r>
            <a:r>
              <a:rPr sz="2800" b="1" spc="25" dirty="0">
                <a:solidFill>
                  <a:srgbClr val="C00000"/>
                </a:solidFill>
                <a:latin typeface="微软雅黑"/>
                <a:cs typeface="微软雅黑"/>
              </a:rPr>
              <a:t>构</a:t>
            </a:r>
            <a:r>
              <a:rPr sz="2800" b="1" spc="15" dirty="0">
                <a:latin typeface="微软雅黑"/>
                <a:cs typeface="微软雅黑"/>
              </a:rPr>
              <a:t>（</a:t>
            </a:r>
            <a:r>
              <a:rPr sz="2800" b="1" spc="5" dirty="0">
                <a:latin typeface="微软雅黑"/>
                <a:cs typeface="微软雅黑"/>
              </a:rPr>
              <a:t>邻接</a:t>
            </a:r>
            <a:r>
              <a:rPr sz="2800" b="1" spc="15" dirty="0">
                <a:latin typeface="微软雅黑"/>
                <a:cs typeface="微软雅黑"/>
              </a:rPr>
              <a:t>矩</a:t>
            </a:r>
            <a:r>
              <a:rPr sz="2800" b="1" spc="5" dirty="0">
                <a:latin typeface="微软雅黑"/>
                <a:cs typeface="微软雅黑"/>
              </a:rPr>
              <a:t>阵或</a:t>
            </a:r>
            <a:r>
              <a:rPr sz="2800" b="1" spc="15" dirty="0">
                <a:latin typeface="微软雅黑"/>
                <a:cs typeface="微软雅黑"/>
              </a:rPr>
              <a:t>邻</a:t>
            </a:r>
            <a:r>
              <a:rPr sz="2800" b="1" spc="5" dirty="0">
                <a:latin typeface="微软雅黑"/>
                <a:cs typeface="微软雅黑"/>
              </a:rPr>
              <a:t>接</a:t>
            </a:r>
            <a:r>
              <a:rPr sz="2800" b="1" spc="15" dirty="0">
                <a:latin typeface="微软雅黑"/>
                <a:cs typeface="微软雅黑"/>
              </a:rPr>
              <a:t>表</a:t>
            </a:r>
            <a:r>
              <a:rPr sz="2800" b="1" spc="-5" dirty="0">
                <a:latin typeface="微软雅黑"/>
                <a:cs typeface="微软雅黑"/>
              </a:rPr>
              <a:t>） </a:t>
            </a:r>
            <a:r>
              <a:rPr sz="2800" b="1" spc="15" dirty="0">
                <a:latin typeface="微软雅黑"/>
                <a:cs typeface="微软雅黑"/>
              </a:rPr>
              <a:t>有关，而与</a:t>
            </a:r>
            <a:r>
              <a:rPr sz="2800" b="1" spc="5" dirty="0">
                <a:latin typeface="微软雅黑"/>
                <a:cs typeface="微软雅黑"/>
              </a:rPr>
              <a:t>搜</a:t>
            </a:r>
            <a:r>
              <a:rPr sz="2800" b="1" spc="15" dirty="0">
                <a:latin typeface="微软雅黑"/>
                <a:cs typeface="微软雅黑"/>
              </a:rPr>
              <a:t>索</a:t>
            </a:r>
            <a:r>
              <a:rPr sz="2800" b="1" spc="5" dirty="0">
                <a:latin typeface="微软雅黑"/>
                <a:cs typeface="微软雅黑"/>
              </a:rPr>
              <a:t>路径</a:t>
            </a:r>
            <a:r>
              <a:rPr sz="2800" b="1" spc="15" dirty="0">
                <a:latin typeface="微软雅黑"/>
                <a:cs typeface="微软雅黑"/>
              </a:rPr>
              <a:t>无</a:t>
            </a:r>
            <a:r>
              <a:rPr sz="2800" b="1" spc="5" dirty="0">
                <a:latin typeface="微软雅黑"/>
                <a:cs typeface="微软雅黑"/>
              </a:rPr>
              <a:t>关</a:t>
            </a:r>
            <a:r>
              <a:rPr sz="2800" b="1" spc="15" dirty="0">
                <a:latin typeface="微软雅黑"/>
                <a:cs typeface="微软雅黑"/>
              </a:rPr>
              <a:t>。</a:t>
            </a:r>
            <a:r>
              <a:rPr sz="2800" b="1" spc="5" dirty="0">
                <a:latin typeface="微软雅黑"/>
                <a:cs typeface="微软雅黑"/>
              </a:rPr>
              <a:t>用邻</a:t>
            </a:r>
            <a:r>
              <a:rPr sz="2800" b="1" spc="15" dirty="0">
                <a:latin typeface="微软雅黑"/>
                <a:cs typeface="微软雅黑"/>
              </a:rPr>
              <a:t>接</a:t>
            </a:r>
            <a:r>
              <a:rPr sz="2800" b="1" spc="5" dirty="0">
                <a:latin typeface="微软雅黑"/>
                <a:cs typeface="微软雅黑"/>
              </a:rPr>
              <a:t>矩阵</a:t>
            </a:r>
            <a:r>
              <a:rPr sz="2800" b="1" spc="15" dirty="0">
                <a:latin typeface="微软雅黑"/>
                <a:cs typeface="微软雅黑"/>
              </a:rPr>
              <a:t>存</a:t>
            </a:r>
            <a:r>
              <a:rPr sz="2800" b="1" spc="5" dirty="0">
                <a:latin typeface="微软雅黑"/>
                <a:cs typeface="微软雅黑"/>
              </a:rPr>
              <a:t>储</a:t>
            </a:r>
            <a:r>
              <a:rPr sz="2800" b="1" spc="15" dirty="0">
                <a:latin typeface="微软雅黑"/>
                <a:cs typeface="微软雅黑"/>
              </a:rPr>
              <a:t>时</a:t>
            </a:r>
            <a:r>
              <a:rPr sz="2800" b="1" spc="-5" dirty="0">
                <a:latin typeface="微软雅黑"/>
                <a:cs typeface="微软雅黑"/>
              </a:rPr>
              <a:t>， </a:t>
            </a:r>
            <a:r>
              <a:rPr sz="2800" b="1" spc="15" dirty="0">
                <a:latin typeface="微软雅黑"/>
                <a:cs typeface="微软雅黑"/>
              </a:rPr>
              <a:t>算法时间复</a:t>
            </a:r>
            <a:r>
              <a:rPr sz="2800" b="1" dirty="0">
                <a:latin typeface="微软雅黑"/>
                <a:cs typeface="微软雅黑"/>
              </a:rPr>
              <a:t>杂</a:t>
            </a:r>
            <a:r>
              <a:rPr sz="2800" b="1" spc="15" dirty="0">
                <a:latin typeface="微软雅黑"/>
                <a:cs typeface="微软雅黑"/>
              </a:rPr>
              <a:t>度</a:t>
            </a:r>
            <a:r>
              <a:rPr sz="2800" b="1" spc="5" dirty="0">
                <a:latin typeface="微软雅黑"/>
                <a:cs typeface="微软雅黑"/>
              </a:rPr>
              <a:t>为</a:t>
            </a:r>
            <a:r>
              <a:rPr sz="2800" b="1" spc="-160" dirty="0">
                <a:solidFill>
                  <a:srgbClr val="C00000"/>
                </a:solidFill>
                <a:latin typeface="微软雅黑"/>
                <a:cs typeface="微软雅黑"/>
              </a:rPr>
              <a:t>O(</a:t>
            </a:r>
            <a:r>
              <a:rPr sz="2950" b="1" spc="-160" dirty="0">
                <a:solidFill>
                  <a:srgbClr val="C00000"/>
                </a:solidFill>
                <a:latin typeface="微软雅黑"/>
                <a:cs typeface="微软雅黑"/>
              </a:rPr>
              <a:t>n</a:t>
            </a:r>
            <a:r>
              <a:rPr sz="2775" b="1" spc="-240" baseline="25525" dirty="0">
                <a:solidFill>
                  <a:srgbClr val="C00000"/>
                </a:solidFill>
                <a:latin typeface="微软雅黑"/>
                <a:cs typeface="微软雅黑"/>
              </a:rPr>
              <a:t>2</a:t>
            </a:r>
            <a:r>
              <a:rPr sz="2800" b="1" spc="-160" dirty="0">
                <a:solidFill>
                  <a:srgbClr val="C00000"/>
                </a:solidFill>
                <a:latin typeface="微软雅黑"/>
                <a:cs typeface="微软雅黑"/>
              </a:rPr>
              <a:t>)</a:t>
            </a:r>
            <a:r>
              <a:rPr sz="2800" b="1" spc="-160" dirty="0">
                <a:latin typeface="微软雅黑"/>
                <a:cs typeface="微软雅黑"/>
              </a:rPr>
              <a:t>；</a:t>
            </a:r>
            <a:r>
              <a:rPr sz="2800" b="1" spc="15" dirty="0">
                <a:latin typeface="微软雅黑"/>
                <a:cs typeface="微软雅黑"/>
              </a:rPr>
              <a:t>用</a:t>
            </a:r>
            <a:r>
              <a:rPr sz="2800" b="1" dirty="0">
                <a:latin typeface="微软雅黑"/>
                <a:cs typeface="微软雅黑"/>
              </a:rPr>
              <a:t>邻接</a:t>
            </a:r>
            <a:r>
              <a:rPr sz="2800" b="1" spc="15" dirty="0">
                <a:latin typeface="微软雅黑"/>
                <a:cs typeface="微软雅黑"/>
              </a:rPr>
              <a:t>矩</a:t>
            </a:r>
            <a:r>
              <a:rPr sz="2800" b="1" dirty="0">
                <a:latin typeface="微软雅黑"/>
                <a:cs typeface="微软雅黑"/>
              </a:rPr>
              <a:t>阵</a:t>
            </a:r>
            <a:r>
              <a:rPr sz="2800" b="1" spc="15" dirty="0">
                <a:latin typeface="微软雅黑"/>
                <a:cs typeface="微软雅黑"/>
              </a:rPr>
              <a:t>存</a:t>
            </a:r>
            <a:r>
              <a:rPr sz="2800" b="1" dirty="0">
                <a:latin typeface="微软雅黑"/>
                <a:cs typeface="微软雅黑"/>
              </a:rPr>
              <a:t>储时</a:t>
            </a:r>
            <a:r>
              <a:rPr sz="2800" b="1" spc="-5" dirty="0">
                <a:latin typeface="微软雅黑"/>
                <a:cs typeface="微软雅黑"/>
              </a:rPr>
              <a:t>，  </a:t>
            </a:r>
            <a:r>
              <a:rPr sz="2800" b="1" spc="15" dirty="0">
                <a:latin typeface="微软雅黑"/>
                <a:cs typeface="微软雅黑"/>
              </a:rPr>
              <a:t>算法时间复</a:t>
            </a:r>
            <a:r>
              <a:rPr sz="2800" b="1" spc="5" dirty="0">
                <a:latin typeface="微软雅黑"/>
                <a:cs typeface="微软雅黑"/>
              </a:rPr>
              <a:t>杂</a:t>
            </a:r>
            <a:r>
              <a:rPr sz="2800" b="1" spc="15" dirty="0">
                <a:latin typeface="微软雅黑"/>
                <a:cs typeface="微软雅黑"/>
              </a:rPr>
              <a:t>度</a:t>
            </a:r>
            <a:r>
              <a:rPr sz="2800" b="1" spc="20" dirty="0">
                <a:latin typeface="微软雅黑"/>
                <a:cs typeface="微软雅黑"/>
              </a:rPr>
              <a:t>为</a:t>
            </a:r>
            <a:r>
              <a:rPr sz="2800" b="1" spc="-240" dirty="0">
                <a:solidFill>
                  <a:srgbClr val="C00000"/>
                </a:solidFill>
                <a:latin typeface="微软雅黑"/>
                <a:cs typeface="微软雅黑"/>
              </a:rPr>
              <a:t>O(n+e)</a:t>
            </a:r>
            <a:r>
              <a:rPr sz="2800" b="1" spc="-22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3" y="0"/>
            <a:ext cx="5108575" cy="516890"/>
          </a:xfrm>
          <a:custGeom>
            <a:avLst/>
            <a:gdLst/>
            <a:ahLst/>
            <a:cxnLst/>
            <a:rect l="l" t="t" r="r" b="b"/>
            <a:pathLst>
              <a:path w="5108575" h="516890">
                <a:moveTo>
                  <a:pt x="0" y="516636"/>
                </a:moveTo>
                <a:lnTo>
                  <a:pt x="5108448" y="516636"/>
                </a:lnTo>
                <a:lnTo>
                  <a:pt x="510844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363" y="13843"/>
            <a:ext cx="41135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65" dirty="0">
                <a:solidFill>
                  <a:srgbClr val="000000"/>
                </a:solidFill>
                <a:latin typeface="微软雅黑"/>
                <a:cs typeface="微软雅黑"/>
              </a:rPr>
              <a:t>DFS</a:t>
            </a:r>
            <a:r>
              <a:rPr u="none" spc="20" dirty="0">
                <a:solidFill>
                  <a:srgbClr val="000000"/>
                </a:solidFill>
                <a:latin typeface="微软雅黑"/>
                <a:cs typeface="微软雅黑"/>
              </a:rPr>
              <a:t>与</a:t>
            </a:r>
            <a:r>
              <a:rPr u="none" spc="-360" dirty="0">
                <a:solidFill>
                  <a:srgbClr val="000000"/>
                </a:solidFill>
                <a:latin typeface="微软雅黑"/>
                <a:cs typeface="微软雅黑"/>
              </a:rPr>
              <a:t>BFS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算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法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效率比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较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69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7392" y="1374470"/>
            <a:ext cx="7488555" cy="1358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04"/>
              </a:lnSpc>
              <a:spcBef>
                <a:spcPts val="105"/>
              </a:spcBef>
            </a:pPr>
            <a:r>
              <a:rPr sz="3200" b="1" spc="-85" dirty="0">
                <a:solidFill>
                  <a:srgbClr val="C00000"/>
                </a:solidFill>
                <a:latin typeface="Microsoft JhengHei"/>
                <a:cs typeface="Microsoft JhengHei"/>
              </a:rPr>
              <a:t>（1）</a:t>
            </a:r>
            <a:r>
              <a:rPr sz="32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子</a:t>
            </a:r>
            <a:r>
              <a:rPr sz="3200" b="1" spc="15" dirty="0">
                <a:solidFill>
                  <a:srgbClr val="C00000"/>
                </a:solidFill>
                <a:latin typeface="Microsoft JhengHei"/>
                <a:cs typeface="Microsoft JhengHei"/>
              </a:rPr>
              <a:t>图</a:t>
            </a:r>
            <a:r>
              <a:rPr sz="3200" b="1" spc="800" dirty="0">
                <a:solidFill>
                  <a:srgbClr val="C00000"/>
                </a:solidFill>
                <a:latin typeface="Microsoft JhengHei"/>
                <a:cs typeface="Microsoft JhengHei"/>
              </a:rPr>
              <a:t>:</a:t>
            </a:r>
            <a:r>
              <a:rPr sz="2800" b="1" dirty="0">
                <a:latin typeface="微软雅黑"/>
                <a:cs typeface="微软雅黑"/>
              </a:rPr>
              <a:t>假设有两个</a:t>
            </a:r>
            <a:r>
              <a:rPr sz="2800" b="1" spc="5" dirty="0">
                <a:latin typeface="微软雅黑"/>
                <a:cs typeface="微软雅黑"/>
              </a:rPr>
              <a:t>图</a:t>
            </a:r>
            <a:r>
              <a:rPr sz="2800" b="1" spc="-5" dirty="0">
                <a:latin typeface="Times New Roman"/>
                <a:cs typeface="Times New Roman"/>
              </a:rPr>
              <a:t>G=</a:t>
            </a:r>
            <a:r>
              <a:rPr sz="2800" b="1" spc="-5" dirty="0">
                <a:latin typeface="微软雅黑"/>
                <a:cs typeface="微软雅黑"/>
              </a:rPr>
              <a:t>（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Times New Roman"/>
                <a:cs typeface="Times New Roman"/>
              </a:rPr>
              <a:t>{E}</a:t>
            </a:r>
            <a:r>
              <a:rPr sz="2800" b="1" spc="-5" dirty="0">
                <a:latin typeface="微软雅黑"/>
                <a:cs typeface="微软雅黑"/>
              </a:rPr>
              <a:t>）</a:t>
            </a:r>
            <a:r>
              <a:rPr sz="2800" b="1" dirty="0">
                <a:latin typeface="微软雅黑"/>
                <a:cs typeface="微软雅黑"/>
              </a:rPr>
              <a:t>、</a:t>
            </a:r>
            <a:r>
              <a:rPr sz="2800" b="1" spc="-5" dirty="0">
                <a:latin typeface="Times New Roman"/>
                <a:cs typeface="Times New Roman"/>
              </a:rPr>
              <a:t>G’=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25"/>
              </a:lnSpc>
              <a:tabLst>
                <a:tab pos="3611245" algn="l"/>
              </a:tabLst>
            </a:pPr>
            <a:r>
              <a:rPr sz="2800" b="1" spc="-5" dirty="0">
                <a:latin typeface="微软雅黑"/>
                <a:cs typeface="微软雅黑"/>
              </a:rPr>
              <a:t>（</a:t>
            </a:r>
            <a:r>
              <a:rPr sz="2800" b="1" spc="-5" dirty="0">
                <a:latin typeface="Times New Roman"/>
                <a:cs typeface="Times New Roman"/>
              </a:rPr>
              <a:t>V’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Times New Roman"/>
                <a:cs typeface="Times New Roman"/>
              </a:rPr>
              <a:t>{E’}</a:t>
            </a:r>
            <a:r>
              <a:rPr sz="2800" b="1" spc="-5" dirty="0">
                <a:latin typeface="微软雅黑"/>
                <a:cs typeface="微软雅黑"/>
              </a:rPr>
              <a:t>），</a:t>
            </a:r>
            <a:r>
              <a:rPr sz="2800" b="1" spc="5" dirty="0">
                <a:latin typeface="微软雅黑"/>
                <a:cs typeface="微软雅黑"/>
              </a:rPr>
              <a:t>若</a:t>
            </a:r>
            <a:r>
              <a:rPr sz="2800" b="1" spc="-5" dirty="0">
                <a:latin typeface="Times New Roman"/>
                <a:cs typeface="Times New Roman"/>
              </a:rPr>
              <a:t>V’</a:t>
            </a:r>
            <a:r>
              <a:rPr sz="2800" b="1" spc="-5" dirty="0">
                <a:latin typeface="Symbol"/>
                <a:cs typeface="Symbol"/>
              </a:rPr>
              <a:t>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Times New Roman"/>
                <a:cs typeface="Times New Roman"/>
              </a:rPr>
              <a:t>E’</a:t>
            </a:r>
            <a:r>
              <a:rPr sz="2800" b="1" spc="-2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Symbol"/>
                <a:cs typeface="Symbol"/>
              </a:rPr>
              <a:t>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5" dirty="0">
                <a:latin typeface="微软雅黑"/>
                <a:cs typeface="微软雅黑"/>
              </a:rPr>
              <a:t>则</a:t>
            </a:r>
            <a:r>
              <a:rPr sz="2800" b="1" spc="-5" dirty="0">
                <a:latin typeface="微软雅黑"/>
                <a:cs typeface="微软雅黑"/>
              </a:rPr>
              <a:t>称</a:t>
            </a:r>
            <a:r>
              <a:rPr sz="2800" b="1" spc="-125" dirty="0">
                <a:latin typeface="微软雅黑"/>
                <a:cs typeface="微软雅黑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G’</a:t>
            </a:r>
            <a:r>
              <a:rPr sz="2800" b="1" spc="5" dirty="0">
                <a:latin typeface="微软雅黑"/>
                <a:cs typeface="微软雅黑"/>
              </a:rPr>
              <a:t>是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5" dirty="0">
                <a:latin typeface="微软雅黑"/>
                <a:cs typeface="微软雅黑"/>
              </a:rPr>
              <a:t>的子图。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3016" y="497205"/>
            <a:ext cx="3777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>
                <a:solidFill>
                  <a:srgbClr val="000000"/>
                </a:solidFill>
                <a:latin typeface="Verdana"/>
                <a:cs typeface="Verdana"/>
              </a:rPr>
              <a:t>6.1.1</a:t>
            </a:r>
            <a:r>
              <a:rPr u="none" spc="-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图的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基本术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语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0599" y="5536183"/>
            <a:ext cx="48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20" dirty="0">
                <a:latin typeface="微软雅黑"/>
                <a:cs typeface="微软雅黑"/>
              </a:rPr>
              <a:t>(a)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5453" y="5536183"/>
            <a:ext cx="48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微软雅黑"/>
                <a:cs typeface="微软雅黑"/>
              </a:rPr>
              <a:t>(b)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6633" y="5536183"/>
            <a:ext cx="48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0" dirty="0">
                <a:latin typeface="微软雅黑"/>
                <a:cs typeface="微软雅黑"/>
              </a:rPr>
              <a:t>(c)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8590" y="3740658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9378" y="401650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202" y="4510278"/>
            <a:ext cx="273050" cy="276225"/>
          </a:xfrm>
          <a:custGeom>
            <a:avLst/>
            <a:gdLst/>
            <a:ahLst/>
            <a:cxnLst/>
            <a:rect l="l" t="t" r="r" b="b"/>
            <a:pathLst>
              <a:path w="273050" h="276225">
                <a:moveTo>
                  <a:pt x="272796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8273" y="4546853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20" h="233679">
                <a:moveTo>
                  <a:pt x="0" y="0"/>
                </a:moveTo>
                <a:lnTo>
                  <a:pt x="236220" y="2331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9009" y="3516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9009" y="3516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05529" y="35547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489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89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45482" y="469742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059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59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02482" y="469742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42865" y="35120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2865" y="35120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10810" y="35547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68317" y="41216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68317" y="41216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35882" y="41643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78117" y="401650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20178" y="401650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8885" y="3961638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79" h="274320">
                <a:moveTo>
                  <a:pt x="271272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9073" y="4546853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20" h="233679">
                <a:moveTo>
                  <a:pt x="0" y="0"/>
                </a:moveTo>
                <a:lnTo>
                  <a:pt x="236220" y="2331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9809" y="3516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9809" y="3516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196965" y="35547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397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97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336917" y="469742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967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67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4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93663" y="469742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33666" y="35120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33666" y="35120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301865" y="35547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59118" y="41216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59118" y="41216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5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727063" y="41643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48917" y="401650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20189" y="3740658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90977" y="401650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63802" y="4510278"/>
            <a:ext cx="273050" cy="276225"/>
          </a:xfrm>
          <a:custGeom>
            <a:avLst/>
            <a:gdLst/>
            <a:ahLst/>
            <a:cxnLst/>
            <a:rect l="l" t="t" r="r" b="b"/>
            <a:pathLst>
              <a:path w="273050" h="276225">
                <a:moveTo>
                  <a:pt x="272796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59685" y="3961638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1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39873" y="4546853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19" h="233679">
                <a:moveTo>
                  <a:pt x="0" y="0"/>
                </a:moveTo>
                <a:lnTo>
                  <a:pt x="236220" y="23317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70610" y="3516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229361" y="0"/>
                </a:moveTo>
                <a:lnTo>
                  <a:pt x="183138" y="4754"/>
                </a:lnTo>
                <a:lnTo>
                  <a:pt x="140085" y="18389"/>
                </a:lnTo>
                <a:lnTo>
                  <a:pt x="101124" y="39962"/>
                </a:lnTo>
                <a:lnTo>
                  <a:pt x="67179" y="68532"/>
                </a:lnTo>
                <a:lnTo>
                  <a:pt x="39172" y="103156"/>
                </a:lnTo>
                <a:lnTo>
                  <a:pt x="18024" y="142892"/>
                </a:lnTo>
                <a:lnTo>
                  <a:pt x="4659" y="186799"/>
                </a:lnTo>
                <a:lnTo>
                  <a:pt x="0" y="233934"/>
                </a:lnTo>
                <a:lnTo>
                  <a:pt x="4659" y="281068"/>
                </a:lnTo>
                <a:lnTo>
                  <a:pt x="18024" y="324975"/>
                </a:lnTo>
                <a:lnTo>
                  <a:pt x="39172" y="364711"/>
                </a:lnTo>
                <a:lnTo>
                  <a:pt x="67179" y="399335"/>
                </a:lnTo>
                <a:lnTo>
                  <a:pt x="101124" y="427905"/>
                </a:lnTo>
                <a:lnTo>
                  <a:pt x="140085" y="449478"/>
                </a:lnTo>
                <a:lnTo>
                  <a:pt x="183138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0610" y="3516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4"/>
                </a:moveTo>
                <a:lnTo>
                  <a:pt x="4659" y="186799"/>
                </a:lnTo>
                <a:lnTo>
                  <a:pt x="18024" y="142892"/>
                </a:lnTo>
                <a:lnTo>
                  <a:pt x="39172" y="103156"/>
                </a:lnTo>
                <a:lnTo>
                  <a:pt x="67179" y="68532"/>
                </a:lnTo>
                <a:lnTo>
                  <a:pt x="101124" y="39962"/>
                </a:lnTo>
                <a:lnTo>
                  <a:pt x="140085" y="18389"/>
                </a:lnTo>
                <a:lnTo>
                  <a:pt x="183138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38" y="463113"/>
                </a:lnTo>
                <a:lnTo>
                  <a:pt x="140085" y="449478"/>
                </a:lnTo>
                <a:lnTo>
                  <a:pt x="101124" y="427905"/>
                </a:lnTo>
                <a:lnTo>
                  <a:pt x="67179" y="399335"/>
                </a:lnTo>
                <a:lnTo>
                  <a:pt x="39172" y="364711"/>
                </a:lnTo>
                <a:lnTo>
                  <a:pt x="18024" y="324975"/>
                </a:lnTo>
                <a:lnTo>
                  <a:pt x="4659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105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229361" y="0"/>
                </a:moveTo>
                <a:lnTo>
                  <a:pt x="183153" y="4754"/>
                </a:lnTo>
                <a:lnTo>
                  <a:pt x="140106" y="18389"/>
                </a:lnTo>
                <a:lnTo>
                  <a:pt x="101147" y="39962"/>
                </a:lnTo>
                <a:lnTo>
                  <a:pt x="67198" y="68532"/>
                </a:lnTo>
                <a:lnTo>
                  <a:pt x="39185" y="103156"/>
                </a:lnTo>
                <a:lnTo>
                  <a:pt x="18032" y="142892"/>
                </a:lnTo>
                <a:lnTo>
                  <a:pt x="4662" y="186799"/>
                </a:lnTo>
                <a:lnTo>
                  <a:pt x="0" y="233934"/>
                </a:lnTo>
                <a:lnTo>
                  <a:pt x="4662" y="281068"/>
                </a:lnTo>
                <a:lnTo>
                  <a:pt x="18032" y="324975"/>
                </a:lnTo>
                <a:lnTo>
                  <a:pt x="39185" y="364711"/>
                </a:lnTo>
                <a:lnTo>
                  <a:pt x="67198" y="399335"/>
                </a:lnTo>
                <a:lnTo>
                  <a:pt x="101147" y="427905"/>
                </a:lnTo>
                <a:lnTo>
                  <a:pt x="140106" y="449478"/>
                </a:lnTo>
                <a:lnTo>
                  <a:pt x="183153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105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4"/>
                </a:moveTo>
                <a:lnTo>
                  <a:pt x="4662" y="186799"/>
                </a:lnTo>
                <a:lnTo>
                  <a:pt x="18032" y="142892"/>
                </a:lnTo>
                <a:lnTo>
                  <a:pt x="39185" y="103156"/>
                </a:lnTo>
                <a:lnTo>
                  <a:pt x="67198" y="68532"/>
                </a:lnTo>
                <a:lnTo>
                  <a:pt x="101147" y="39962"/>
                </a:lnTo>
                <a:lnTo>
                  <a:pt x="140106" y="18389"/>
                </a:lnTo>
                <a:lnTo>
                  <a:pt x="183153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53" y="463113"/>
                </a:lnTo>
                <a:lnTo>
                  <a:pt x="140106" y="449478"/>
                </a:lnTo>
                <a:lnTo>
                  <a:pt x="101147" y="427905"/>
                </a:lnTo>
                <a:lnTo>
                  <a:pt x="67198" y="399335"/>
                </a:lnTo>
                <a:lnTo>
                  <a:pt x="39185" y="364711"/>
                </a:lnTo>
                <a:lnTo>
                  <a:pt x="18032" y="324975"/>
                </a:lnTo>
                <a:lnTo>
                  <a:pt x="4662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306827" y="469742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675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229361" y="0"/>
                </a:moveTo>
                <a:lnTo>
                  <a:pt x="183138" y="4754"/>
                </a:lnTo>
                <a:lnTo>
                  <a:pt x="140085" y="18389"/>
                </a:lnTo>
                <a:lnTo>
                  <a:pt x="101124" y="39962"/>
                </a:lnTo>
                <a:lnTo>
                  <a:pt x="67179" y="68532"/>
                </a:lnTo>
                <a:lnTo>
                  <a:pt x="39172" y="103156"/>
                </a:lnTo>
                <a:lnTo>
                  <a:pt x="18024" y="142892"/>
                </a:lnTo>
                <a:lnTo>
                  <a:pt x="4659" y="186799"/>
                </a:lnTo>
                <a:lnTo>
                  <a:pt x="0" y="233934"/>
                </a:lnTo>
                <a:lnTo>
                  <a:pt x="4659" y="281068"/>
                </a:lnTo>
                <a:lnTo>
                  <a:pt x="18024" y="324975"/>
                </a:lnTo>
                <a:lnTo>
                  <a:pt x="39172" y="364711"/>
                </a:lnTo>
                <a:lnTo>
                  <a:pt x="67179" y="399335"/>
                </a:lnTo>
                <a:lnTo>
                  <a:pt x="101124" y="427905"/>
                </a:lnTo>
                <a:lnTo>
                  <a:pt x="140085" y="449478"/>
                </a:lnTo>
                <a:lnTo>
                  <a:pt x="183138" y="463113"/>
                </a:lnTo>
                <a:lnTo>
                  <a:pt x="229361" y="467868"/>
                </a:lnTo>
                <a:lnTo>
                  <a:pt x="275570" y="463113"/>
                </a:lnTo>
                <a:lnTo>
                  <a:pt x="318617" y="449478"/>
                </a:lnTo>
                <a:lnTo>
                  <a:pt x="357576" y="427905"/>
                </a:lnTo>
                <a:lnTo>
                  <a:pt x="391525" y="399335"/>
                </a:lnTo>
                <a:lnTo>
                  <a:pt x="419538" y="364711"/>
                </a:lnTo>
                <a:lnTo>
                  <a:pt x="440691" y="324975"/>
                </a:lnTo>
                <a:lnTo>
                  <a:pt x="454061" y="281068"/>
                </a:lnTo>
                <a:lnTo>
                  <a:pt x="458723" y="233934"/>
                </a:lnTo>
                <a:lnTo>
                  <a:pt x="454061" y="186799"/>
                </a:lnTo>
                <a:lnTo>
                  <a:pt x="440691" y="142892"/>
                </a:lnTo>
                <a:lnTo>
                  <a:pt x="419538" y="103156"/>
                </a:lnTo>
                <a:lnTo>
                  <a:pt x="391525" y="68532"/>
                </a:lnTo>
                <a:lnTo>
                  <a:pt x="357576" y="39962"/>
                </a:lnTo>
                <a:lnTo>
                  <a:pt x="318617" y="18389"/>
                </a:lnTo>
                <a:lnTo>
                  <a:pt x="275570" y="4754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7561" y="4659629"/>
            <a:ext cx="459105" cy="467995"/>
          </a:xfrm>
          <a:custGeom>
            <a:avLst/>
            <a:gdLst/>
            <a:ahLst/>
            <a:cxnLst/>
            <a:rect l="l" t="t" r="r" b="b"/>
            <a:pathLst>
              <a:path w="459105" h="467995">
                <a:moveTo>
                  <a:pt x="0" y="233934"/>
                </a:moveTo>
                <a:lnTo>
                  <a:pt x="4659" y="186799"/>
                </a:lnTo>
                <a:lnTo>
                  <a:pt x="18024" y="142892"/>
                </a:lnTo>
                <a:lnTo>
                  <a:pt x="39172" y="103156"/>
                </a:lnTo>
                <a:lnTo>
                  <a:pt x="67179" y="68532"/>
                </a:lnTo>
                <a:lnTo>
                  <a:pt x="101124" y="39962"/>
                </a:lnTo>
                <a:lnTo>
                  <a:pt x="140085" y="18389"/>
                </a:lnTo>
                <a:lnTo>
                  <a:pt x="183138" y="4754"/>
                </a:lnTo>
                <a:lnTo>
                  <a:pt x="229361" y="0"/>
                </a:lnTo>
                <a:lnTo>
                  <a:pt x="275570" y="4754"/>
                </a:lnTo>
                <a:lnTo>
                  <a:pt x="318617" y="18389"/>
                </a:lnTo>
                <a:lnTo>
                  <a:pt x="357576" y="39962"/>
                </a:lnTo>
                <a:lnTo>
                  <a:pt x="391525" y="68532"/>
                </a:lnTo>
                <a:lnTo>
                  <a:pt x="419538" y="103156"/>
                </a:lnTo>
                <a:lnTo>
                  <a:pt x="440691" y="142892"/>
                </a:lnTo>
                <a:lnTo>
                  <a:pt x="454061" y="186799"/>
                </a:lnTo>
                <a:lnTo>
                  <a:pt x="458723" y="233934"/>
                </a:lnTo>
                <a:lnTo>
                  <a:pt x="454061" y="281068"/>
                </a:lnTo>
                <a:lnTo>
                  <a:pt x="440691" y="324975"/>
                </a:lnTo>
                <a:lnTo>
                  <a:pt x="419538" y="364711"/>
                </a:lnTo>
                <a:lnTo>
                  <a:pt x="391525" y="399335"/>
                </a:lnTo>
                <a:lnTo>
                  <a:pt x="357576" y="427905"/>
                </a:lnTo>
                <a:lnTo>
                  <a:pt x="318617" y="449478"/>
                </a:lnTo>
                <a:lnTo>
                  <a:pt x="275570" y="463113"/>
                </a:lnTo>
                <a:lnTo>
                  <a:pt x="229361" y="467868"/>
                </a:lnTo>
                <a:lnTo>
                  <a:pt x="183138" y="463113"/>
                </a:lnTo>
                <a:lnTo>
                  <a:pt x="140085" y="449478"/>
                </a:lnTo>
                <a:lnTo>
                  <a:pt x="101124" y="427905"/>
                </a:lnTo>
                <a:lnTo>
                  <a:pt x="67179" y="399335"/>
                </a:lnTo>
                <a:lnTo>
                  <a:pt x="39172" y="364711"/>
                </a:lnTo>
                <a:lnTo>
                  <a:pt x="18024" y="324975"/>
                </a:lnTo>
                <a:lnTo>
                  <a:pt x="4659" y="281068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63523" y="4697425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204466" y="35120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04466" y="35120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271776" y="35547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29917" y="41216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233934" y="0"/>
                </a:moveTo>
                <a:lnTo>
                  <a:pt x="186799" y="4737"/>
                </a:lnTo>
                <a:lnTo>
                  <a:pt x="142892" y="18323"/>
                </a:lnTo>
                <a:lnTo>
                  <a:pt x="103156" y="39821"/>
                </a:lnTo>
                <a:lnTo>
                  <a:pt x="68532" y="68294"/>
                </a:lnTo>
                <a:lnTo>
                  <a:pt x="39962" y="102803"/>
                </a:lnTo>
                <a:lnTo>
                  <a:pt x="18389" y="142410"/>
                </a:lnTo>
                <a:lnTo>
                  <a:pt x="4754" y="186179"/>
                </a:lnTo>
                <a:lnTo>
                  <a:pt x="0" y="233171"/>
                </a:lnTo>
                <a:lnTo>
                  <a:pt x="4754" y="280164"/>
                </a:lnTo>
                <a:lnTo>
                  <a:pt x="18389" y="323933"/>
                </a:lnTo>
                <a:lnTo>
                  <a:pt x="39962" y="363540"/>
                </a:lnTo>
                <a:lnTo>
                  <a:pt x="68532" y="398049"/>
                </a:lnTo>
                <a:lnTo>
                  <a:pt x="103156" y="426522"/>
                </a:lnTo>
                <a:lnTo>
                  <a:pt x="142892" y="448020"/>
                </a:lnTo>
                <a:lnTo>
                  <a:pt x="186799" y="461606"/>
                </a:lnTo>
                <a:lnTo>
                  <a:pt x="233934" y="466343"/>
                </a:lnTo>
                <a:lnTo>
                  <a:pt x="281068" y="461606"/>
                </a:lnTo>
                <a:lnTo>
                  <a:pt x="324975" y="448020"/>
                </a:lnTo>
                <a:lnTo>
                  <a:pt x="364711" y="426522"/>
                </a:lnTo>
                <a:lnTo>
                  <a:pt x="399335" y="398049"/>
                </a:lnTo>
                <a:lnTo>
                  <a:pt x="427905" y="363540"/>
                </a:lnTo>
                <a:lnTo>
                  <a:pt x="449478" y="323933"/>
                </a:lnTo>
                <a:lnTo>
                  <a:pt x="463113" y="280164"/>
                </a:lnTo>
                <a:lnTo>
                  <a:pt x="467868" y="233171"/>
                </a:lnTo>
                <a:lnTo>
                  <a:pt x="463113" y="186179"/>
                </a:lnTo>
                <a:lnTo>
                  <a:pt x="449478" y="142410"/>
                </a:lnTo>
                <a:lnTo>
                  <a:pt x="427905" y="102803"/>
                </a:lnTo>
                <a:lnTo>
                  <a:pt x="399335" y="68294"/>
                </a:lnTo>
                <a:lnTo>
                  <a:pt x="364711" y="39821"/>
                </a:lnTo>
                <a:lnTo>
                  <a:pt x="324975" y="18323"/>
                </a:lnTo>
                <a:lnTo>
                  <a:pt x="281068" y="4737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29917" y="4121658"/>
            <a:ext cx="467995" cy="466725"/>
          </a:xfrm>
          <a:custGeom>
            <a:avLst/>
            <a:gdLst/>
            <a:ahLst/>
            <a:cxnLst/>
            <a:rect l="l" t="t" r="r" b="b"/>
            <a:pathLst>
              <a:path w="467994" h="466725">
                <a:moveTo>
                  <a:pt x="0" y="233171"/>
                </a:moveTo>
                <a:lnTo>
                  <a:pt x="4754" y="186179"/>
                </a:lnTo>
                <a:lnTo>
                  <a:pt x="18389" y="142410"/>
                </a:lnTo>
                <a:lnTo>
                  <a:pt x="39962" y="102803"/>
                </a:lnTo>
                <a:lnTo>
                  <a:pt x="68532" y="68294"/>
                </a:lnTo>
                <a:lnTo>
                  <a:pt x="103156" y="39821"/>
                </a:lnTo>
                <a:lnTo>
                  <a:pt x="142892" y="18323"/>
                </a:lnTo>
                <a:lnTo>
                  <a:pt x="186799" y="4737"/>
                </a:lnTo>
                <a:lnTo>
                  <a:pt x="233934" y="0"/>
                </a:lnTo>
                <a:lnTo>
                  <a:pt x="281068" y="4737"/>
                </a:lnTo>
                <a:lnTo>
                  <a:pt x="324975" y="18323"/>
                </a:lnTo>
                <a:lnTo>
                  <a:pt x="364711" y="39821"/>
                </a:lnTo>
                <a:lnTo>
                  <a:pt x="399335" y="68294"/>
                </a:lnTo>
                <a:lnTo>
                  <a:pt x="427905" y="102803"/>
                </a:lnTo>
                <a:lnTo>
                  <a:pt x="449478" y="142410"/>
                </a:lnTo>
                <a:lnTo>
                  <a:pt x="463113" y="186179"/>
                </a:lnTo>
                <a:lnTo>
                  <a:pt x="467868" y="233171"/>
                </a:lnTo>
                <a:lnTo>
                  <a:pt x="463113" y="280164"/>
                </a:lnTo>
                <a:lnTo>
                  <a:pt x="449478" y="323933"/>
                </a:lnTo>
                <a:lnTo>
                  <a:pt x="427905" y="363540"/>
                </a:lnTo>
                <a:lnTo>
                  <a:pt x="399335" y="398049"/>
                </a:lnTo>
                <a:lnTo>
                  <a:pt x="364711" y="426522"/>
                </a:lnTo>
                <a:lnTo>
                  <a:pt x="324975" y="448020"/>
                </a:lnTo>
                <a:lnTo>
                  <a:pt x="281068" y="461606"/>
                </a:lnTo>
                <a:lnTo>
                  <a:pt x="233934" y="466343"/>
                </a:lnTo>
                <a:lnTo>
                  <a:pt x="186799" y="461606"/>
                </a:lnTo>
                <a:lnTo>
                  <a:pt x="142892" y="448020"/>
                </a:lnTo>
                <a:lnTo>
                  <a:pt x="103156" y="426522"/>
                </a:lnTo>
                <a:lnTo>
                  <a:pt x="68532" y="398049"/>
                </a:lnTo>
                <a:lnTo>
                  <a:pt x="39962" y="363540"/>
                </a:lnTo>
                <a:lnTo>
                  <a:pt x="18389" y="323933"/>
                </a:lnTo>
                <a:lnTo>
                  <a:pt x="4754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697227" y="41643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7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7166" y="2800604"/>
            <a:ext cx="753110" cy="114554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400" b="1" spc="10" dirty="0">
                <a:latin typeface="微软雅黑"/>
                <a:cs typeface="微软雅黑"/>
              </a:rPr>
              <a:t>例：</a:t>
            </a:r>
            <a:endParaRPr sz="2400">
              <a:latin typeface="微软雅黑"/>
              <a:cs typeface="微软雅黑"/>
            </a:endParaRPr>
          </a:p>
          <a:p>
            <a:pPr marL="431800">
              <a:lnSpc>
                <a:spcPct val="100000"/>
              </a:lnSpc>
              <a:spcBef>
                <a:spcPts val="153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0" name="object 7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68" y="447878"/>
            <a:ext cx="2781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815" algn="l"/>
              </a:tabLst>
            </a:pPr>
            <a:r>
              <a:rPr sz="3600" u="none" spc="65" dirty="0">
                <a:solidFill>
                  <a:srgbClr val="000000"/>
                </a:solidFill>
                <a:latin typeface="Microsoft JhengHei"/>
                <a:cs typeface="Microsoft JhengHei"/>
              </a:rPr>
              <a:t>6.</a:t>
            </a:r>
            <a:r>
              <a:rPr sz="3600" u="none" spc="80" dirty="0">
                <a:solidFill>
                  <a:srgbClr val="000000"/>
                </a:solidFill>
                <a:latin typeface="Microsoft JhengHei"/>
                <a:cs typeface="Microsoft JhengHei"/>
              </a:rPr>
              <a:t>6</a:t>
            </a:r>
            <a:r>
              <a:rPr sz="3600" u="none" dirty="0">
                <a:solidFill>
                  <a:srgbClr val="000000"/>
                </a:solidFill>
                <a:latin typeface="Microsoft JhengHei"/>
                <a:cs typeface="Microsoft JhengHei"/>
              </a:rPr>
              <a:t>	</a:t>
            </a:r>
            <a:r>
              <a:rPr sz="3600"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图的应用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70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71" y="1857248"/>
            <a:ext cx="298196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559" indent="-403860">
              <a:lnSpc>
                <a:spcPct val="100000"/>
              </a:lnSpc>
              <a:spcBef>
                <a:spcPts val="95"/>
              </a:spcBef>
              <a:buSzPct val="97500"/>
              <a:buFont typeface="Wingdings"/>
              <a:buChar char=""/>
              <a:tabLst>
                <a:tab pos="416559" algn="l"/>
              </a:tabLst>
            </a:pPr>
            <a:r>
              <a:rPr sz="4000" b="1" spc="15" dirty="0">
                <a:solidFill>
                  <a:srgbClr val="C00000"/>
                </a:solidFill>
                <a:latin typeface="微软雅黑"/>
                <a:cs typeface="微软雅黑"/>
              </a:rPr>
              <a:t>最小生成树</a:t>
            </a:r>
            <a:endParaRPr sz="4000">
              <a:latin typeface="微软雅黑"/>
              <a:cs typeface="微软雅黑"/>
            </a:endParaRPr>
          </a:p>
          <a:p>
            <a:pPr marL="416559" indent="-404495">
              <a:lnSpc>
                <a:spcPct val="100000"/>
              </a:lnSpc>
              <a:buSzPct val="97500"/>
              <a:buFont typeface="Wingdings"/>
              <a:buChar char=""/>
              <a:tabLst>
                <a:tab pos="417195" algn="l"/>
              </a:tabLst>
            </a:pPr>
            <a:r>
              <a:rPr sz="4000" b="1" spc="15" dirty="0">
                <a:solidFill>
                  <a:srgbClr val="C00000"/>
                </a:solidFill>
                <a:latin typeface="微软雅黑"/>
                <a:cs typeface="微软雅黑"/>
              </a:rPr>
              <a:t>最短路径</a:t>
            </a:r>
            <a:endParaRPr sz="4000">
              <a:latin typeface="微软雅黑"/>
              <a:cs typeface="微软雅黑"/>
            </a:endParaRPr>
          </a:p>
          <a:p>
            <a:pPr marL="416559" indent="-403860">
              <a:lnSpc>
                <a:spcPct val="100000"/>
              </a:lnSpc>
              <a:buSzPct val="97500"/>
              <a:buFont typeface="Wingdings"/>
              <a:buChar char=""/>
              <a:tabLst>
                <a:tab pos="416559" algn="l"/>
              </a:tabLst>
            </a:pPr>
            <a:r>
              <a:rPr sz="4000" b="1" spc="15" dirty="0">
                <a:solidFill>
                  <a:srgbClr val="C00000"/>
                </a:solidFill>
                <a:latin typeface="微软雅黑"/>
                <a:cs typeface="微软雅黑"/>
              </a:rPr>
              <a:t>拓扑排序</a:t>
            </a:r>
            <a:endParaRPr sz="4000">
              <a:latin typeface="微软雅黑"/>
              <a:cs typeface="微软雅黑"/>
            </a:endParaRPr>
          </a:p>
          <a:p>
            <a:pPr marL="416559" indent="-403860">
              <a:lnSpc>
                <a:spcPct val="100000"/>
              </a:lnSpc>
              <a:buSzPct val="97500"/>
              <a:buFont typeface="Wingdings"/>
              <a:buChar char=""/>
              <a:tabLst>
                <a:tab pos="416559" algn="l"/>
              </a:tabLst>
            </a:pPr>
            <a:r>
              <a:rPr sz="4000" b="1" spc="15" dirty="0">
                <a:solidFill>
                  <a:srgbClr val="C00000"/>
                </a:solidFill>
                <a:latin typeface="微软雅黑"/>
                <a:cs typeface="微软雅黑"/>
              </a:rPr>
              <a:t>关键路径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1" y="981455"/>
            <a:ext cx="9074150" cy="1384300"/>
          </a:xfrm>
          <a:custGeom>
            <a:avLst/>
            <a:gdLst/>
            <a:ahLst/>
            <a:cxnLst/>
            <a:rect l="l" t="t" r="r" b="b"/>
            <a:pathLst>
              <a:path w="9074150" h="1384300">
                <a:moveTo>
                  <a:pt x="0" y="1383791"/>
                </a:moveTo>
                <a:lnTo>
                  <a:pt x="9073896" y="1383791"/>
                </a:lnTo>
                <a:lnTo>
                  <a:pt x="9073896" y="0"/>
                </a:lnTo>
                <a:lnTo>
                  <a:pt x="0" y="0"/>
                </a:lnTo>
                <a:lnTo>
                  <a:pt x="0" y="138379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042" y="1023620"/>
            <a:ext cx="89128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C3300"/>
                </a:solidFill>
                <a:latin typeface="微软雅黑"/>
                <a:cs typeface="微软雅黑"/>
              </a:rPr>
              <a:t>极小连通子图：</a:t>
            </a:r>
            <a:r>
              <a:rPr sz="2400" b="1" spc="10" dirty="0">
                <a:latin typeface="微软雅黑"/>
                <a:cs typeface="微软雅黑"/>
              </a:rPr>
              <a:t>该子图是</a:t>
            </a:r>
            <a:r>
              <a:rPr sz="2400" b="1" spc="-100" dirty="0">
                <a:latin typeface="微软雅黑"/>
                <a:cs typeface="微软雅黑"/>
              </a:rPr>
              <a:t>G</a:t>
            </a:r>
            <a:r>
              <a:rPr sz="2400" b="1" spc="-110" dirty="0">
                <a:latin typeface="微软雅黑"/>
                <a:cs typeface="微软雅黑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的连通子图，在该子图中删除任何一条 边，子图不再连通。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5" dirty="0">
                <a:solidFill>
                  <a:srgbClr val="CC3300"/>
                </a:solidFill>
                <a:latin typeface="微软雅黑"/>
                <a:cs typeface="微软雅黑"/>
              </a:rPr>
              <a:t>生成树：</a:t>
            </a:r>
            <a:r>
              <a:rPr sz="2400" b="1" spc="5" dirty="0">
                <a:latin typeface="微软雅黑"/>
                <a:cs typeface="微软雅黑"/>
              </a:rPr>
              <a:t>包含</a:t>
            </a:r>
            <a:r>
              <a:rPr sz="2400" b="1" spc="10" dirty="0">
                <a:latin typeface="微软雅黑"/>
                <a:cs typeface="微软雅黑"/>
              </a:rPr>
              <a:t>图</a:t>
            </a:r>
            <a:r>
              <a:rPr sz="2400" b="1" spc="-630" dirty="0">
                <a:latin typeface="微软雅黑"/>
                <a:cs typeface="微软雅黑"/>
              </a:rPr>
              <a:t>G</a:t>
            </a:r>
            <a:r>
              <a:rPr sz="2400" b="1" spc="5" dirty="0">
                <a:latin typeface="微软雅黑"/>
                <a:cs typeface="微软雅黑"/>
              </a:rPr>
              <a:t>所有顶点的极小连通子图</a:t>
            </a:r>
            <a:r>
              <a:rPr sz="2400" b="1" spc="-110" dirty="0">
                <a:latin typeface="微软雅黑"/>
                <a:cs typeface="微软雅黑"/>
              </a:rPr>
              <a:t>（</a:t>
            </a:r>
            <a:r>
              <a:rPr sz="2400" b="1" spc="-110" dirty="0">
                <a:solidFill>
                  <a:srgbClr val="CC3300"/>
                </a:solidFill>
                <a:latin typeface="微软雅黑"/>
                <a:cs typeface="微软雅黑"/>
              </a:rPr>
              <a:t>n-1</a:t>
            </a:r>
            <a:r>
              <a:rPr sz="2400" b="1" spc="5" dirty="0">
                <a:latin typeface="微软雅黑"/>
                <a:cs typeface="微软雅黑"/>
              </a:rPr>
              <a:t>条边</a:t>
            </a:r>
            <a:r>
              <a:rPr sz="2400" b="1" spc="10" dirty="0">
                <a:latin typeface="微软雅黑"/>
                <a:cs typeface="微软雅黑"/>
              </a:rPr>
              <a:t>）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5229" y="3496817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16502" y="3220973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8814" y="3496817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7521" y="3440429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79" h="276225">
                <a:moveTo>
                  <a:pt x="271272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8446" y="299694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8446" y="299694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64458" y="303377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08397" y="41399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08397" y="41399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5397" y="41399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5397" y="41399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61028" y="4177029"/>
            <a:ext cx="1966595" cy="121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sz="2400" b="1" spc="-340" dirty="0">
                <a:latin typeface="Microsoft JhengHei"/>
                <a:cs typeface="Microsoft JhengHei"/>
              </a:rPr>
              <a:t>V3	</a:t>
            </a: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Microsoft JhengHei"/>
              <a:cs typeface="Microsoft JhengHei"/>
            </a:endParaRPr>
          </a:p>
          <a:p>
            <a:pPr marL="161290">
              <a:lnSpc>
                <a:spcPct val="100000"/>
              </a:lnSpc>
            </a:pPr>
            <a:r>
              <a:rPr sz="2800" b="1" spc="-525" dirty="0">
                <a:latin typeface="微软雅黑"/>
                <a:cs typeface="微软雅黑"/>
              </a:rPr>
              <a:t>G1</a:t>
            </a:r>
            <a:r>
              <a:rPr sz="2800" b="1" spc="15" dirty="0">
                <a:latin typeface="微软雅黑"/>
                <a:cs typeface="微软雅黑"/>
              </a:rPr>
              <a:t>的生成树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00778" y="29923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234696" y="0"/>
                </a:moveTo>
                <a:lnTo>
                  <a:pt x="187382" y="4737"/>
                </a:lnTo>
                <a:lnTo>
                  <a:pt x="143321" y="18323"/>
                </a:lnTo>
                <a:lnTo>
                  <a:pt x="103454" y="39821"/>
                </a:lnTo>
                <a:lnTo>
                  <a:pt x="68722" y="68294"/>
                </a:lnTo>
                <a:lnTo>
                  <a:pt x="40069" y="102803"/>
                </a:lnTo>
                <a:lnTo>
                  <a:pt x="18436" y="142410"/>
                </a:lnTo>
                <a:lnTo>
                  <a:pt x="4766" y="186179"/>
                </a:lnTo>
                <a:lnTo>
                  <a:pt x="0" y="233172"/>
                </a:lnTo>
                <a:lnTo>
                  <a:pt x="4766" y="280164"/>
                </a:lnTo>
                <a:lnTo>
                  <a:pt x="18436" y="323933"/>
                </a:lnTo>
                <a:lnTo>
                  <a:pt x="40069" y="363540"/>
                </a:lnTo>
                <a:lnTo>
                  <a:pt x="68722" y="398049"/>
                </a:lnTo>
                <a:lnTo>
                  <a:pt x="103454" y="426522"/>
                </a:lnTo>
                <a:lnTo>
                  <a:pt x="143321" y="448020"/>
                </a:lnTo>
                <a:lnTo>
                  <a:pt x="187382" y="461606"/>
                </a:lnTo>
                <a:lnTo>
                  <a:pt x="234696" y="466344"/>
                </a:lnTo>
                <a:lnTo>
                  <a:pt x="282009" y="461606"/>
                </a:lnTo>
                <a:lnTo>
                  <a:pt x="326070" y="448020"/>
                </a:lnTo>
                <a:lnTo>
                  <a:pt x="365937" y="426522"/>
                </a:lnTo>
                <a:lnTo>
                  <a:pt x="400669" y="398049"/>
                </a:lnTo>
                <a:lnTo>
                  <a:pt x="429322" y="363540"/>
                </a:lnTo>
                <a:lnTo>
                  <a:pt x="450955" y="323933"/>
                </a:lnTo>
                <a:lnTo>
                  <a:pt x="464625" y="280164"/>
                </a:lnTo>
                <a:lnTo>
                  <a:pt x="469392" y="233172"/>
                </a:lnTo>
                <a:lnTo>
                  <a:pt x="464625" y="186179"/>
                </a:lnTo>
                <a:lnTo>
                  <a:pt x="450955" y="142410"/>
                </a:lnTo>
                <a:lnTo>
                  <a:pt x="429322" y="102803"/>
                </a:lnTo>
                <a:lnTo>
                  <a:pt x="400669" y="68294"/>
                </a:lnTo>
                <a:lnTo>
                  <a:pt x="365937" y="39821"/>
                </a:lnTo>
                <a:lnTo>
                  <a:pt x="326070" y="18323"/>
                </a:lnTo>
                <a:lnTo>
                  <a:pt x="282009" y="4737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0778" y="29923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0" y="233172"/>
                </a:moveTo>
                <a:lnTo>
                  <a:pt x="4766" y="186179"/>
                </a:lnTo>
                <a:lnTo>
                  <a:pt x="18436" y="142410"/>
                </a:lnTo>
                <a:lnTo>
                  <a:pt x="40069" y="102803"/>
                </a:lnTo>
                <a:lnTo>
                  <a:pt x="68722" y="68294"/>
                </a:lnTo>
                <a:lnTo>
                  <a:pt x="103454" y="39821"/>
                </a:lnTo>
                <a:lnTo>
                  <a:pt x="143321" y="18323"/>
                </a:lnTo>
                <a:lnTo>
                  <a:pt x="187382" y="4737"/>
                </a:lnTo>
                <a:lnTo>
                  <a:pt x="234696" y="0"/>
                </a:lnTo>
                <a:lnTo>
                  <a:pt x="282009" y="4737"/>
                </a:lnTo>
                <a:lnTo>
                  <a:pt x="326070" y="18323"/>
                </a:lnTo>
                <a:lnTo>
                  <a:pt x="365937" y="39821"/>
                </a:lnTo>
                <a:lnTo>
                  <a:pt x="400669" y="68294"/>
                </a:lnTo>
                <a:lnTo>
                  <a:pt x="429322" y="102803"/>
                </a:lnTo>
                <a:lnTo>
                  <a:pt x="450955" y="142410"/>
                </a:lnTo>
                <a:lnTo>
                  <a:pt x="464625" y="186179"/>
                </a:lnTo>
                <a:lnTo>
                  <a:pt x="469392" y="233172"/>
                </a:lnTo>
                <a:lnTo>
                  <a:pt x="464625" y="280164"/>
                </a:lnTo>
                <a:lnTo>
                  <a:pt x="450955" y="323933"/>
                </a:lnTo>
                <a:lnTo>
                  <a:pt x="429322" y="363540"/>
                </a:lnTo>
                <a:lnTo>
                  <a:pt x="400669" y="398049"/>
                </a:lnTo>
                <a:lnTo>
                  <a:pt x="365937" y="426522"/>
                </a:lnTo>
                <a:lnTo>
                  <a:pt x="326070" y="448020"/>
                </a:lnTo>
                <a:lnTo>
                  <a:pt x="282009" y="461606"/>
                </a:lnTo>
                <a:lnTo>
                  <a:pt x="234696" y="466344"/>
                </a:lnTo>
                <a:lnTo>
                  <a:pt x="187382" y="461606"/>
                </a:lnTo>
                <a:lnTo>
                  <a:pt x="143321" y="448020"/>
                </a:lnTo>
                <a:lnTo>
                  <a:pt x="103454" y="426522"/>
                </a:lnTo>
                <a:lnTo>
                  <a:pt x="68722" y="398049"/>
                </a:lnTo>
                <a:lnTo>
                  <a:pt x="40069" y="363540"/>
                </a:lnTo>
                <a:lnTo>
                  <a:pt x="18436" y="323933"/>
                </a:lnTo>
                <a:lnTo>
                  <a:pt x="4766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69358" y="3033776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26229" y="36019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234696" y="0"/>
                </a:moveTo>
                <a:lnTo>
                  <a:pt x="187382" y="4737"/>
                </a:lnTo>
                <a:lnTo>
                  <a:pt x="143321" y="18323"/>
                </a:lnTo>
                <a:lnTo>
                  <a:pt x="103454" y="39821"/>
                </a:lnTo>
                <a:lnTo>
                  <a:pt x="68722" y="68294"/>
                </a:lnTo>
                <a:lnTo>
                  <a:pt x="40069" y="102803"/>
                </a:lnTo>
                <a:lnTo>
                  <a:pt x="18436" y="142410"/>
                </a:lnTo>
                <a:lnTo>
                  <a:pt x="4766" y="186179"/>
                </a:lnTo>
                <a:lnTo>
                  <a:pt x="0" y="233171"/>
                </a:lnTo>
                <a:lnTo>
                  <a:pt x="4766" y="280164"/>
                </a:lnTo>
                <a:lnTo>
                  <a:pt x="18436" y="323933"/>
                </a:lnTo>
                <a:lnTo>
                  <a:pt x="40069" y="363540"/>
                </a:lnTo>
                <a:lnTo>
                  <a:pt x="68722" y="398049"/>
                </a:lnTo>
                <a:lnTo>
                  <a:pt x="103454" y="426522"/>
                </a:lnTo>
                <a:lnTo>
                  <a:pt x="143321" y="448020"/>
                </a:lnTo>
                <a:lnTo>
                  <a:pt x="187382" y="461606"/>
                </a:lnTo>
                <a:lnTo>
                  <a:pt x="234696" y="466343"/>
                </a:lnTo>
                <a:lnTo>
                  <a:pt x="282009" y="461606"/>
                </a:lnTo>
                <a:lnTo>
                  <a:pt x="326070" y="448020"/>
                </a:lnTo>
                <a:lnTo>
                  <a:pt x="365937" y="426522"/>
                </a:lnTo>
                <a:lnTo>
                  <a:pt x="400669" y="398049"/>
                </a:lnTo>
                <a:lnTo>
                  <a:pt x="429322" y="363540"/>
                </a:lnTo>
                <a:lnTo>
                  <a:pt x="450955" y="323933"/>
                </a:lnTo>
                <a:lnTo>
                  <a:pt x="464625" y="280164"/>
                </a:lnTo>
                <a:lnTo>
                  <a:pt x="469392" y="233171"/>
                </a:lnTo>
                <a:lnTo>
                  <a:pt x="464625" y="186179"/>
                </a:lnTo>
                <a:lnTo>
                  <a:pt x="450955" y="142410"/>
                </a:lnTo>
                <a:lnTo>
                  <a:pt x="429322" y="102803"/>
                </a:lnTo>
                <a:lnTo>
                  <a:pt x="400669" y="68294"/>
                </a:lnTo>
                <a:lnTo>
                  <a:pt x="365937" y="39821"/>
                </a:lnTo>
                <a:lnTo>
                  <a:pt x="326070" y="18323"/>
                </a:lnTo>
                <a:lnTo>
                  <a:pt x="282009" y="4737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6229" y="36019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0" y="233171"/>
                </a:moveTo>
                <a:lnTo>
                  <a:pt x="4766" y="186179"/>
                </a:lnTo>
                <a:lnTo>
                  <a:pt x="18436" y="142410"/>
                </a:lnTo>
                <a:lnTo>
                  <a:pt x="40069" y="102803"/>
                </a:lnTo>
                <a:lnTo>
                  <a:pt x="68722" y="68294"/>
                </a:lnTo>
                <a:lnTo>
                  <a:pt x="103454" y="39821"/>
                </a:lnTo>
                <a:lnTo>
                  <a:pt x="143321" y="18323"/>
                </a:lnTo>
                <a:lnTo>
                  <a:pt x="187382" y="4737"/>
                </a:lnTo>
                <a:lnTo>
                  <a:pt x="234696" y="0"/>
                </a:lnTo>
                <a:lnTo>
                  <a:pt x="282009" y="4737"/>
                </a:lnTo>
                <a:lnTo>
                  <a:pt x="326070" y="18323"/>
                </a:lnTo>
                <a:lnTo>
                  <a:pt x="365937" y="39821"/>
                </a:lnTo>
                <a:lnTo>
                  <a:pt x="400669" y="68294"/>
                </a:lnTo>
                <a:lnTo>
                  <a:pt x="429322" y="102803"/>
                </a:lnTo>
                <a:lnTo>
                  <a:pt x="450955" y="142410"/>
                </a:lnTo>
                <a:lnTo>
                  <a:pt x="464625" y="186179"/>
                </a:lnTo>
                <a:lnTo>
                  <a:pt x="469392" y="233171"/>
                </a:lnTo>
                <a:lnTo>
                  <a:pt x="464625" y="280164"/>
                </a:lnTo>
                <a:lnTo>
                  <a:pt x="450955" y="323933"/>
                </a:lnTo>
                <a:lnTo>
                  <a:pt x="429322" y="363540"/>
                </a:lnTo>
                <a:lnTo>
                  <a:pt x="400669" y="398049"/>
                </a:lnTo>
                <a:lnTo>
                  <a:pt x="365937" y="426522"/>
                </a:lnTo>
                <a:lnTo>
                  <a:pt x="326070" y="448020"/>
                </a:lnTo>
                <a:lnTo>
                  <a:pt x="282009" y="461606"/>
                </a:lnTo>
                <a:lnTo>
                  <a:pt x="234696" y="466343"/>
                </a:lnTo>
                <a:lnTo>
                  <a:pt x="187382" y="461606"/>
                </a:lnTo>
                <a:lnTo>
                  <a:pt x="143321" y="448020"/>
                </a:lnTo>
                <a:lnTo>
                  <a:pt x="103454" y="426522"/>
                </a:lnTo>
                <a:lnTo>
                  <a:pt x="68722" y="398049"/>
                </a:lnTo>
                <a:lnTo>
                  <a:pt x="40069" y="363540"/>
                </a:lnTo>
                <a:lnTo>
                  <a:pt x="18436" y="323933"/>
                </a:lnTo>
                <a:lnTo>
                  <a:pt x="4766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94809" y="3643071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5830" y="3496817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7102" y="3220973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69414" y="3496817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2238" y="3990594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20">
                <a:moveTo>
                  <a:pt x="271272" y="0"/>
                </a:moveTo>
                <a:lnTo>
                  <a:pt x="0" y="274319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38122" y="3440429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80" h="276225">
                <a:moveTo>
                  <a:pt x="271271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16785" y="4027170"/>
            <a:ext cx="236220" cy="233679"/>
          </a:xfrm>
          <a:custGeom>
            <a:avLst/>
            <a:gdLst/>
            <a:ahLst/>
            <a:cxnLst/>
            <a:rect l="l" t="t" r="r" b="b"/>
            <a:pathLst>
              <a:path w="236219" h="233679">
                <a:moveTo>
                  <a:pt x="0" y="0"/>
                </a:moveTo>
                <a:lnTo>
                  <a:pt x="236220" y="233171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9045" y="299694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38" y="4737"/>
                </a:lnTo>
                <a:lnTo>
                  <a:pt x="140085" y="18323"/>
                </a:lnTo>
                <a:lnTo>
                  <a:pt x="101124" y="39821"/>
                </a:lnTo>
                <a:lnTo>
                  <a:pt x="67179" y="68294"/>
                </a:lnTo>
                <a:lnTo>
                  <a:pt x="39172" y="102803"/>
                </a:lnTo>
                <a:lnTo>
                  <a:pt x="18024" y="142410"/>
                </a:lnTo>
                <a:lnTo>
                  <a:pt x="4659" y="186179"/>
                </a:lnTo>
                <a:lnTo>
                  <a:pt x="0" y="233172"/>
                </a:lnTo>
                <a:lnTo>
                  <a:pt x="4659" y="280164"/>
                </a:lnTo>
                <a:lnTo>
                  <a:pt x="18024" y="323933"/>
                </a:lnTo>
                <a:lnTo>
                  <a:pt x="39172" y="363540"/>
                </a:lnTo>
                <a:lnTo>
                  <a:pt x="67179" y="398049"/>
                </a:lnTo>
                <a:lnTo>
                  <a:pt x="101124" y="426522"/>
                </a:lnTo>
                <a:lnTo>
                  <a:pt x="140085" y="448020"/>
                </a:lnTo>
                <a:lnTo>
                  <a:pt x="183138" y="461606"/>
                </a:lnTo>
                <a:lnTo>
                  <a:pt x="229361" y="466344"/>
                </a:lnTo>
                <a:lnTo>
                  <a:pt x="275585" y="461606"/>
                </a:lnTo>
                <a:lnTo>
                  <a:pt x="318638" y="448020"/>
                </a:lnTo>
                <a:lnTo>
                  <a:pt x="357599" y="426522"/>
                </a:lnTo>
                <a:lnTo>
                  <a:pt x="391544" y="398049"/>
                </a:lnTo>
                <a:lnTo>
                  <a:pt x="419551" y="363540"/>
                </a:lnTo>
                <a:lnTo>
                  <a:pt x="440699" y="323933"/>
                </a:lnTo>
                <a:lnTo>
                  <a:pt x="454064" y="280164"/>
                </a:lnTo>
                <a:lnTo>
                  <a:pt x="458723" y="233172"/>
                </a:lnTo>
                <a:lnTo>
                  <a:pt x="454064" y="186179"/>
                </a:lnTo>
                <a:lnTo>
                  <a:pt x="440699" y="142410"/>
                </a:lnTo>
                <a:lnTo>
                  <a:pt x="419551" y="102803"/>
                </a:lnTo>
                <a:lnTo>
                  <a:pt x="391544" y="68294"/>
                </a:lnTo>
                <a:lnTo>
                  <a:pt x="357599" y="39821"/>
                </a:lnTo>
                <a:lnTo>
                  <a:pt x="318638" y="18323"/>
                </a:lnTo>
                <a:lnTo>
                  <a:pt x="275585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045" y="299694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2"/>
                </a:moveTo>
                <a:lnTo>
                  <a:pt x="4659" y="186179"/>
                </a:lnTo>
                <a:lnTo>
                  <a:pt x="18024" y="142410"/>
                </a:lnTo>
                <a:lnTo>
                  <a:pt x="39172" y="102803"/>
                </a:lnTo>
                <a:lnTo>
                  <a:pt x="67179" y="68294"/>
                </a:lnTo>
                <a:lnTo>
                  <a:pt x="101124" y="39821"/>
                </a:lnTo>
                <a:lnTo>
                  <a:pt x="140085" y="18323"/>
                </a:lnTo>
                <a:lnTo>
                  <a:pt x="183138" y="4737"/>
                </a:lnTo>
                <a:lnTo>
                  <a:pt x="229361" y="0"/>
                </a:lnTo>
                <a:lnTo>
                  <a:pt x="275585" y="4737"/>
                </a:lnTo>
                <a:lnTo>
                  <a:pt x="318638" y="18323"/>
                </a:lnTo>
                <a:lnTo>
                  <a:pt x="357599" y="39821"/>
                </a:lnTo>
                <a:lnTo>
                  <a:pt x="391544" y="68294"/>
                </a:lnTo>
                <a:lnTo>
                  <a:pt x="419551" y="102803"/>
                </a:lnTo>
                <a:lnTo>
                  <a:pt x="440699" y="142410"/>
                </a:lnTo>
                <a:lnTo>
                  <a:pt x="454064" y="186179"/>
                </a:lnTo>
                <a:lnTo>
                  <a:pt x="458723" y="233172"/>
                </a:lnTo>
                <a:lnTo>
                  <a:pt x="454064" y="280164"/>
                </a:lnTo>
                <a:lnTo>
                  <a:pt x="440699" y="323933"/>
                </a:lnTo>
                <a:lnTo>
                  <a:pt x="419551" y="363540"/>
                </a:lnTo>
                <a:lnTo>
                  <a:pt x="391544" y="398049"/>
                </a:lnTo>
                <a:lnTo>
                  <a:pt x="357599" y="426522"/>
                </a:lnTo>
                <a:lnTo>
                  <a:pt x="318638" y="448020"/>
                </a:lnTo>
                <a:lnTo>
                  <a:pt x="275585" y="461606"/>
                </a:lnTo>
                <a:lnTo>
                  <a:pt x="229361" y="466344"/>
                </a:lnTo>
                <a:lnTo>
                  <a:pt x="183138" y="461606"/>
                </a:lnTo>
                <a:lnTo>
                  <a:pt x="140085" y="448020"/>
                </a:lnTo>
                <a:lnTo>
                  <a:pt x="101124" y="426522"/>
                </a:lnTo>
                <a:lnTo>
                  <a:pt x="67179" y="398049"/>
                </a:lnTo>
                <a:lnTo>
                  <a:pt x="39172" y="363540"/>
                </a:lnTo>
                <a:lnTo>
                  <a:pt x="18024" y="323933"/>
                </a:lnTo>
                <a:lnTo>
                  <a:pt x="4659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4397" y="303377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88998" y="41399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8998" y="41399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998" y="41399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229361" y="0"/>
                </a:moveTo>
                <a:lnTo>
                  <a:pt x="183138" y="4737"/>
                </a:lnTo>
                <a:lnTo>
                  <a:pt x="140085" y="18323"/>
                </a:lnTo>
                <a:lnTo>
                  <a:pt x="101124" y="39821"/>
                </a:lnTo>
                <a:lnTo>
                  <a:pt x="67179" y="68294"/>
                </a:lnTo>
                <a:lnTo>
                  <a:pt x="39172" y="102803"/>
                </a:lnTo>
                <a:lnTo>
                  <a:pt x="18024" y="142410"/>
                </a:lnTo>
                <a:lnTo>
                  <a:pt x="4659" y="186179"/>
                </a:lnTo>
                <a:lnTo>
                  <a:pt x="0" y="233171"/>
                </a:lnTo>
                <a:lnTo>
                  <a:pt x="4659" y="280164"/>
                </a:lnTo>
                <a:lnTo>
                  <a:pt x="18024" y="323933"/>
                </a:lnTo>
                <a:lnTo>
                  <a:pt x="39172" y="363540"/>
                </a:lnTo>
                <a:lnTo>
                  <a:pt x="67179" y="398049"/>
                </a:lnTo>
                <a:lnTo>
                  <a:pt x="101124" y="426522"/>
                </a:lnTo>
                <a:lnTo>
                  <a:pt x="140085" y="448020"/>
                </a:lnTo>
                <a:lnTo>
                  <a:pt x="183138" y="461606"/>
                </a:lnTo>
                <a:lnTo>
                  <a:pt x="229361" y="466343"/>
                </a:lnTo>
                <a:lnTo>
                  <a:pt x="275585" y="461606"/>
                </a:lnTo>
                <a:lnTo>
                  <a:pt x="318638" y="448020"/>
                </a:lnTo>
                <a:lnTo>
                  <a:pt x="357599" y="426522"/>
                </a:lnTo>
                <a:lnTo>
                  <a:pt x="391544" y="398049"/>
                </a:lnTo>
                <a:lnTo>
                  <a:pt x="419551" y="363540"/>
                </a:lnTo>
                <a:lnTo>
                  <a:pt x="440699" y="323933"/>
                </a:lnTo>
                <a:lnTo>
                  <a:pt x="454064" y="280164"/>
                </a:lnTo>
                <a:lnTo>
                  <a:pt x="458723" y="233171"/>
                </a:lnTo>
                <a:lnTo>
                  <a:pt x="454064" y="186179"/>
                </a:lnTo>
                <a:lnTo>
                  <a:pt x="440699" y="142410"/>
                </a:lnTo>
                <a:lnTo>
                  <a:pt x="419551" y="102803"/>
                </a:lnTo>
                <a:lnTo>
                  <a:pt x="391544" y="68294"/>
                </a:lnTo>
                <a:lnTo>
                  <a:pt x="357599" y="39821"/>
                </a:lnTo>
                <a:lnTo>
                  <a:pt x="318638" y="18323"/>
                </a:lnTo>
                <a:lnTo>
                  <a:pt x="275585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5998" y="41399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5" h="466725">
                <a:moveTo>
                  <a:pt x="0" y="233171"/>
                </a:moveTo>
                <a:lnTo>
                  <a:pt x="4659" y="186179"/>
                </a:lnTo>
                <a:lnTo>
                  <a:pt x="18024" y="142410"/>
                </a:lnTo>
                <a:lnTo>
                  <a:pt x="39172" y="102803"/>
                </a:lnTo>
                <a:lnTo>
                  <a:pt x="67179" y="68294"/>
                </a:lnTo>
                <a:lnTo>
                  <a:pt x="101124" y="39821"/>
                </a:lnTo>
                <a:lnTo>
                  <a:pt x="140085" y="18323"/>
                </a:lnTo>
                <a:lnTo>
                  <a:pt x="183138" y="4737"/>
                </a:lnTo>
                <a:lnTo>
                  <a:pt x="229361" y="0"/>
                </a:lnTo>
                <a:lnTo>
                  <a:pt x="275585" y="4737"/>
                </a:lnTo>
                <a:lnTo>
                  <a:pt x="318638" y="18323"/>
                </a:lnTo>
                <a:lnTo>
                  <a:pt x="357599" y="39821"/>
                </a:lnTo>
                <a:lnTo>
                  <a:pt x="391544" y="68294"/>
                </a:lnTo>
                <a:lnTo>
                  <a:pt x="419551" y="102803"/>
                </a:lnTo>
                <a:lnTo>
                  <a:pt x="440699" y="142410"/>
                </a:lnTo>
                <a:lnTo>
                  <a:pt x="454064" y="186179"/>
                </a:lnTo>
                <a:lnTo>
                  <a:pt x="458723" y="233171"/>
                </a:lnTo>
                <a:lnTo>
                  <a:pt x="454064" y="280164"/>
                </a:lnTo>
                <a:lnTo>
                  <a:pt x="440699" y="323933"/>
                </a:lnTo>
                <a:lnTo>
                  <a:pt x="419551" y="363540"/>
                </a:lnTo>
                <a:lnTo>
                  <a:pt x="391544" y="398049"/>
                </a:lnTo>
                <a:lnTo>
                  <a:pt x="357599" y="426522"/>
                </a:lnTo>
                <a:lnTo>
                  <a:pt x="318638" y="448020"/>
                </a:lnTo>
                <a:lnTo>
                  <a:pt x="275585" y="461606"/>
                </a:lnTo>
                <a:lnTo>
                  <a:pt x="229361" y="466343"/>
                </a:lnTo>
                <a:lnTo>
                  <a:pt x="183138" y="461606"/>
                </a:lnTo>
                <a:lnTo>
                  <a:pt x="140085" y="448020"/>
                </a:lnTo>
                <a:lnTo>
                  <a:pt x="101124" y="426522"/>
                </a:lnTo>
                <a:lnTo>
                  <a:pt x="67179" y="398049"/>
                </a:lnTo>
                <a:lnTo>
                  <a:pt x="39172" y="363540"/>
                </a:lnTo>
                <a:lnTo>
                  <a:pt x="18024" y="323933"/>
                </a:lnTo>
                <a:lnTo>
                  <a:pt x="4659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1349" y="4177029"/>
            <a:ext cx="164655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sz="2400" b="1" spc="-340" dirty="0">
                <a:latin typeface="Microsoft JhengHei"/>
                <a:cs typeface="Microsoft JhengHei"/>
              </a:rPr>
              <a:t>V3	</a:t>
            </a: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Microsoft JhengHei"/>
              <a:cs typeface="Microsoft JhengHei"/>
            </a:endParaRPr>
          </a:p>
          <a:p>
            <a:pPr marL="22225">
              <a:lnSpc>
                <a:spcPct val="100000"/>
              </a:lnSpc>
              <a:tabLst>
                <a:tab pos="1273810" algn="l"/>
              </a:tabLst>
            </a:pPr>
            <a:r>
              <a:rPr sz="2800" b="1" spc="15" dirty="0">
                <a:latin typeface="微软雅黑"/>
                <a:cs typeface="微软雅黑"/>
              </a:rPr>
              <a:t>连通</a:t>
            </a:r>
            <a:r>
              <a:rPr sz="2800" b="1" spc="-5" dirty="0">
                <a:latin typeface="微软雅黑"/>
                <a:cs typeface="微软雅黑"/>
              </a:rPr>
              <a:t>图</a:t>
            </a:r>
            <a:r>
              <a:rPr sz="2800" b="1" dirty="0">
                <a:latin typeface="微软雅黑"/>
                <a:cs typeface="微软雅黑"/>
              </a:rPr>
              <a:t>	</a:t>
            </a:r>
            <a:r>
              <a:rPr sz="2800" b="1" spc="-525" dirty="0">
                <a:latin typeface="微软雅黑"/>
                <a:cs typeface="微软雅黑"/>
              </a:rPr>
              <a:t>G1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1377" y="29923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234696" y="0"/>
                </a:moveTo>
                <a:lnTo>
                  <a:pt x="187382" y="4737"/>
                </a:lnTo>
                <a:lnTo>
                  <a:pt x="143321" y="18323"/>
                </a:lnTo>
                <a:lnTo>
                  <a:pt x="103454" y="39821"/>
                </a:lnTo>
                <a:lnTo>
                  <a:pt x="68722" y="68294"/>
                </a:lnTo>
                <a:lnTo>
                  <a:pt x="40069" y="102803"/>
                </a:lnTo>
                <a:lnTo>
                  <a:pt x="18436" y="142410"/>
                </a:lnTo>
                <a:lnTo>
                  <a:pt x="4766" y="186179"/>
                </a:lnTo>
                <a:lnTo>
                  <a:pt x="0" y="233172"/>
                </a:lnTo>
                <a:lnTo>
                  <a:pt x="4766" y="280164"/>
                </a:lnTo>
                <a:lnTo>
                  <a:pt x="18436" y="323933"/>
                </a:lnTo>
                <a:lnTo>
                  <a:pt x="40069" y="363540"/>
                </a:lnTo>
                <a:lnTo>
                  <a:pt x="68722" y="398049"/>
                </a:lnTo>
                <a:lnTo>
                  <a:pt x="103454" y="426522"/>
                </a:lnTo>
                <a:lnTo>
                  <a:pt x="143321" y="448020"/>
                </a:lnTo>
                <a:lnTo>
                  <a:pt x="187382" y="461606"/>
                </a:lnTo>
                <a:lnTo>
                  <a:pt x="234696" y="466344"/>
                </a:lnTo>
                <a:lnTo>
                  <a:pt x="282009" y="461606"/>
                </a:lnTo>
                <a:lnTo>
                  <a:pt x="326070" y="448020"/>
                </a:lnTo>
                <a:lnTo>
                  <a:pt x="365937" y="426522"/>
                </a:lnTo>
                <a:lnTo>
                  <a:pt x="400669" y="398049"/>
                </a:lnTo>
                <a:lnTo>
                  <a:pt x="429322" y="363540"/>
                </a:lnTo>
                <a:lnTo>
                  <a:pt x="450955" y="323933"/>
                </a:lnTo>
                <a:lnTo>
                  <a:pt x="464625" y="280164"/>
                </a:lnTo>
                <a:lnTo>
                  <a:pt x="469392" y="233172"/>
                </a:lnTo>
                <a:lnTo>
                  <a:pt x="464625" y="186179"/>
                </a:lnTo>
                <a:lnTo>
                  <a:pt x="450955" y="142410"/>
                </a:lnTo>
                <a:lnTo>
                  <a:pt x="429322" y="102803"/>
                </a:lnTo>
                <a:lnTo>
                  <a:pt x="400669" y="68294"/>
                </a:lnTo>
                <a:lnTo>
                  <a:pt x="365937" y="39821"/>
                </a:lnTo>
                <a:lnTo>
                  <a:pt x="326070" y="18323"/>
                </a:lnTo>
                <a:lnTo>
                  <a:pt x="282009" y="4737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81377" y="29923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0" y="233172"/>
                </a:moveTo>
                <a:lnTo>
                  <a:pt x="4766" y="186179"/>
                </a:lnTo>
                <a:lnTo>
                  <a:pt x="18436" y="142410"/>
                </a:lnTo>
                <a:lnTo>
                  <a:pt x="40069" y="102803"/>
                </a:lnTo>
                <a:lnTo>
                  <a:pt x="68722" y="68294"/>
                </a:lnTo>
                <a:lnTo>
                  <a:pt x="103454" y="39821"/>
                </a:lnTo>
                <a:lnTo>
                  <a:pt x="143321" y="18323"/>
                </a:lnTo>
                <a:lnTo>
                  <a:pt x="187382" y="4737"/>
                </a:lnTo>
                <a:lnTo>
                  <a:pt x="234696" y="0"/>
                </a:lnTo>
                <a:lnTo>
                  <a:pt x="282009" y="4737"/>
                </a:lnTo>
                <a:lnTo>
                  <a:pt x="326070" y="18323"/>
                </a:lnTo>
                <a:lnTo>
                  <a:pt x="365937" y="39821"/>
                </a:lnTo>
                <a:lnTo>
                  <a:pt x="400669" y="68294"/>
                </a:lnTo>
                <a:lnTo>
                  <a:pt x="429322" y="102803"/>
                </a:lnTo>
                <a:lnTo>
                  <a:pt x="450955" y="142410"/>
                </a:lnTo>
                <a:lnTo>
                  <a:pt x="464625" y="186179"/>
                </a:lnTo>
                <a:lnTo>
                  <a:pt x="469392" y="233172"/>
                </a:lnTo>
                <a:lnTo>
                  <a:pt x="464625" y="280164"/>
                </a:lnTo>
                <a:lnTo>
                  <a:pt x="450955" y="323933"/>
                </a:lnTo>
                <a:lnTo>
                  <a:pt x="429322" y="363540"/>
                </a:lnTo>
                <a:lnTo>
                  <a:pt x="400669" y="398049"/>
                </a:lnTo>
                <a:lnTo>
                  <a:pt x="365937" y="426522"/>
                </a:lnTo>
                <a:lnTo>
                  <a:pt x="326070" y="448020"/>
                </a:lnTo>
                <a:lnTo>
                  <a:pt x="282009" y="461606"/>
                </a:lnTo>
                <a:lnTo>
                  <a:pt x="234696" y="466344"/>
                </a:lnTo>
                <a:lnTo>
                  <a:pt x="187382" y="461606"/>
                </a:lnTo>
                <a:lnTo>
                  <a:pt x="143321" y="448020"/>
                </a:lnTo>
                <a:lnTo>
                  <a:pt x="103454" y="426522"/>
                </a:lnTo>
                <a:lnTo>
                  <a:pt x="68722" y="398049"/>
                </a:lnTo>
                <a:lnTo>
                  <a:pt x="40069" y="363540"/>
                </a:lnTo>
                <a:lnTo>
                  <a:pt x="18436" y="323933"/>
                </a:lnTo>
                <a:lnTo>
                  <a:pt x="4766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49576" y="303377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06830" y="36019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234696" y="0"/>
                </a:moveTo>
                <a:lnTo>
                  <a:pt x="187382" y="4737"/>
                </a:lnTo>
                <a:lnTo>
                  <a:pt x="143321" y="18323"/>
                </a:lnTo>
                <a:lnTo>
                  <a:pt x="103454" y="39821"/>
                </a:lnTo>
                <a:lnTo>
                  <a:pt x="68722" y="68294"/>
                </a:lnTo>
                <a:lnTo>
                  <a:pt x="40069" y="102803"/>
                </a:lnTo>
                <a:lnTo>
                  <a:pt x="18436" y="142410"/>
                </a:lnTo>
                <a:lnTo>
                  <a:pt x="4766" y="186179"/>
                </a:lnTo>
                <a:lnTo>
                  <a:pt x="0" y="233171"/>
                </a:lnTo>
                <a:lnTo>
                  <a:pt x="4766" y="280164"/>
                </a:lnTo>
                <a:lnTo>
                  <a:pt x="18436" y="323933"/>
                </a:lnTo>
                <a:lnTo>
                  <a:pt x="40069" y="363540"/>
                </a:lnTo>
                <a:lnTo>
                  <a:pt x="68722" y="398049"/>
                </a:lnTo>
                <a:lnTo>
                  <a:pt x="103454" y="426522"/>
                </a:lnTo>
                <a:lnTo>
                  <a:pt x="143321" y="448020"/>
                </a:lnTo>
                <a:lnTo>
                  <a:pt x="187382" y="461606"/>
                </a:lnTo>
                <a:lnTo>
                  <a:pt x="234696" y="466343"/>
                </a:lnTo>
                <a:lnTo>
                  <a:pt x="282009" y="461606"/>
                </a:lnTo>
                <a:lnTo>
                  <a:pt x="326070" y="448020"/>
                </a:lnTo>
                <a:lnTo>
                  <a:pt x="365937" y="426522"/>
                </a:lnTo>
                <a:lnTo>
                  <a:pt x="400669" y="398049"/>
                </a:lnTo>
                <a:lnTo>
                  <a:pt x="429322" y="363540"/>
                </a:lnTo>
                <a:lnTo>
                  <a:pt x="450955" y="323933"/>
                </a:lnTo>
                <a:lnTo>
                  <a:pt x="464625" y="280164"/>
                </a:lnTo>
                <a:lnTo>
                  <a:pt x="469392" y="233171"/>
                </a:lnTo>
                <a:lnTo>
                  <a:pt x="464625" y="186179"/>
                </a:lnTo>
                <a:lnTo>
                  <a:pt x="450955" y="142410"/>
                </a:lnTo>
                <a:lnTo>
                  <a:pt x="429322" y="102803"/>
                </a:lnTo>
                <a:lnTo>
                  <a:pt x="400669" y="68294"/>
                </a:lnTo>
                <a:lnTo>
                  <a:pt x="365937" y="39821"/>
                </a:lnTo>
                <a:lnTo>
                  <a:pt x="326070" y="18323"/>
                </a:lnTo>
                <a:lnTo>
                  <a:pt x="282009" y="4737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06830" y="36019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0" y="233171"/>
                </a:moveTo>
                <a:lnTo>
                  <a:pt x="4766" y="186179"/>
                </a:lnTo>
                <a:lnTo>
                  <a:pt x="18436" y="142410"/>
                </a:lnTo>
                <a:lnTo>
                  <a:pt x="40069" y="102803"/>
                </a:lnTo>
                <a:lnTo>
                  <a:pt x="68722" y="68294"/>
                </a:lnTo>
                <a:lnTo>
                  <a:pt x="103454" y="39821"/>
                </a:lnTo>
                <a:lnTo>
                  <a:pt x="143321" y="18323"/>
                </a:lnTo>
                <a:lnTo>
                  <a:pt x="187382" y="4737"/>
                </a:lnTo>
                <a:lnTo>
                  <a:pt x="234696" y="0"/>
                </a:lnTo>
                <a:lnTo>
                  <a:pt x="282009" y="4737"/>
                </a:lnTo>
                <a:lnTo>
                  <a:pt x="326070" y="18323"/>
                </a:lnTo>
                <a:lnTo>
                  <a:pt x="365937" y="39821"/>
                </a:lnTo>
                <a:lnTo>
                  <a:pt x="400669" y="68294"/>
                </a:lnTo>
                <a:lnTo>
                  <a:pt x="429322" y="102803"/>
                </a:lnTo>
                <a:lnTo>
                  <a:pt x="450955" y="142410"/>
                </a:lnTo>
                <a:lnTo>
                  <a:pt x="464625" y="186179"/>
                </a:lnTo>
                <a:lnTo>
                  <a:pt x="469392" y="233171"/>
                </a:lnTo>
                <a:lnTo>
                  <a:pt x="464625" y="280164"/>
                </a:lnTo>
                <a:lnTo>
                  <a:pt x="450955" y="323933"/>
                </a:lnTo>
                <a:lnTo>
                  <a:pt x="429322" y="363540"/>
                </a:lnTo>
                <a:lnTo>
                  <a:pt x="400669" y="398049"/>
                </a:lnTo>
                <a:lnTo>
                  <a:pt x="365937" y="426522"/>
                </a:lnTo>
                <a:lnTo>
                  <a:pt x="326070" y="448020"/>
                </a:lnTo>
                <a:lnTo>
                  <a:pt x="282009" y="461606"/>
                </a:lnTo>
                <a:lnTo>
                  <a:pt x="234696" y="466343"/>
                </a:lnTo>
                <a:lnTo>
                  <a:pt x="187382" y="461606"/>
                </a:lnTo>
                <a:lnTo>
                  <a:pt x="143321" y="448020"/>
                </a:lnTo>
                <a:lnTo>
                  <a:pt x="103454" y="426522"/>
                </a:lnTo>
                <a:lnTo>
                  <a:pt x="68722" y="398049"/>
                </a:lnTo>
                <a:lnTo>
                  <a:pt x="40069" y="363540"/>
                </a:lnTo>
                <a:lnTo>
                  <a:pt x="18436" y="323933"/>
                </a:lnTo>
                <a:lnTo>
                  <a:pt x="4766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74775" y="3643071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31229" y="329717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55230" y="383057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95921" y="3973829"/>
            <a:ext cx="271780" cy="276225"/>
          </a:xfrm>
          <a:custGeom>
            <a:avLst/>
            <a:gdLst/>
            <a:ahLst/>
            <a:cxnLst/>
            <a:rect l="l" t="t" r="r" b="b"/>
            <a:pathLst>
              <a:path w="271779" h="276225">
                <a:moveTo>
                  <a:pt x="271272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84797" y="292074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2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4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2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84797" y="2920745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2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2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4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481064" y="295757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V0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870697" y="41399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70697" y="41399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967218" y="41770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622797" y="36065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229361" y="0"/>
                </a:moveTo>
                <a:lnTo>
                  <a:pt x="183153" y="4737"/>
                </a:lnTo>
                <a:lnTo>
                  <a:pt x="140106" y="18323"/>
                </a:lnTo>
                <a:lnTo>
                  <a:pt x="101147" y="39821"/>
                </a:lnTo>
                <a:lnTo>
                  <a:pt x="67198" y="68294"/>
                </a:lnTo>
                <a:lnTo>
                  <a:pt x="39185" y="102803"/>
                </a:lnTo>
                <a:lnTo>
                  <a:pt x="18032" y="142410"/>
                </a:lnTo>
                <a:lnTo>
                  <a:pt x="4662" y="186179"/>
                </a:lnTo>
                <a:lnTo>
                  <a:pt x="0" y="233171"/>
                </a:lnTo>
                <a:lnTo>
                  <a:pt x="4662" y="280164"/>
                </a:lnTo>
                <a:lnTo>
                  <a:pt x="18032" y="323933"/>
                </a:lnTo>
                <a:lnTo>
                  <a:pt x="39185" y="363540"/>
                </a:lnTo>
                <a:lnTo>
                  <a:pt x="67198" y="398049"/>
                </a:lnTo>
                <a:lnTo>
                  <a:pt x="101147" y="426522"/>
                </a:lnTo>
                <a:lnTo>
                  <a:pt x="140106" y="448020"/>
                </a:lnTo>
                <a:lnTo>
                  <a:pt x="183153" y="461606"/>
                </a:lnTo>
                <a:lnTo>
                  <a:pt x="229361" y="466343"/>
                </a:lnTo>
                <a:lnTo>
                  <a:pt x="275570" y="461606"/>
                </a:lnTo>
                <a:lnTo>
                  <a:pt x="318617" y="448020"/>
                </a:lnTo>
                <a:lnTo>
                  <a:pt x="357576" y="426522"/>
                </a:lnTo>
                <a:lnTo>
                  <a:pt x="391525" y="398049"/>
                </a:lnTo>
                <a:lnTo>
                  <a:pt x="419538" y="363540"/>
                </a:lnTo>
                <a:lnTo>
                  <a:pt x="440691" y="323933"/>
                </a:lnTo>
                <a:lnTo>
                  <a:pt x="454061" y="280164"/>
                </a:lnTo>
                <a:lnTo>
                  <a:pt x="458723" y="233171"/>
                </a:lnTo>
                <a:lnTo>
                  <a:pt x="454061" y="186179"/>
                </a:lnTo>
                <a:lnTo>
                  <a:pt x="440691" y="142410"/>
                </a:lnTo>
                <a:lnTo>
                  <a:pt x="419538" y="102803"/>
                </a:lnTo>
                <a:lnTo>
                  <a:pt x="391525" y="68294"/>
                </a:lnTo>
                <a:lnTo>
                  <a:pt x="357576" y="39821"/>
                </a:lnTo>
                <a:lnTo>
                  <a:pt x="318617" y="18323"/>
                </a:lnTo>
                <a:lnTo>
                  <a:pt x="275570" y="4737"/>
                </a:lnTo>
                <a:lnTo>
                  <a:pt x="2293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22797" y="3606546"/>
            <a:ext cx="459105" cy="466725"/>
          </a:xfrm>
          <a:custGeom>
            <a:avLst/>
            <a:gdLst/>
            <a:ahLst/>
            <a:cxnLst/>
            <a:rect l="l" t="t" r="r" b="b"/>
            <a:pathLst>
              <a:path w="459104" h="466725">
                <a:moveTo>
                  <a:pt x="0" y="233171"/>
                </a:moveTo>
                <a:lnTo>
                  <a:pt x="4662" y="186179"/>
                </a:lnTo>
                <a:lnTo>
                  <a:pt x="18032" y="142410"/>
                </a:lnTo>
                <a:lnTo>
                  <a:pt x="39185" y="102803"/>
                </a:lnTo>
                <a:lnTo>
                  <a:pt x="67198" y="68294"/>
                </a:lnTo>
                <a:lnTo>
                  <a:pt x="101147" y="39821"/>
                </a:lnTo>
                <a:lnTo>
                  <a:pt x="140106" y="18323"/>
                </a:lnTo>
                <a:lnTo>
                  <a:pt x="183153" y="4737"/>
                </a:lnTo>
                <a:lnTo>
                  <a:pt x="229361" y="0"/>
                </a:lnTo>
                <a:lnTo>
                  <a:pt x="275570" y="4737"/>
                </a:lnTo>
                <a:lnTo>
                  <a:pt x="318617" y="18323"/>
                </a:lnTo>
                <a:lnTo>
                  <a:pt x="357576" y="39821"/>
                </a:lnTo>
                <a:lnTo>
                  <a:pt x="391525" y="68294"/>
                </a:lnTo>
                <a:lnTo>
                  <a:pt x="419538" y="102803"/>
                </a:lnTo>
                <a:lnTo>
                  <a:pt x="440691" y="142410"/>
                </a:lnTo>
                <a:lnTo>
                  <a:pt x="454061" y="186179"/>
                </a:lnTo>
                <a:lnTo>
                  <a:pt x="458723" y="233171"/>
                </a:lnTo>
                <a:lnTo>
                  <a:pt x="454061" y="280164"/>
                </a:lnTo>
                <a:lnTo>
                  <a:pt x="440691" y="323933"/>
                </a:lnTo>
                <a:lnTo>
                  <a:pt x="419538" y="363540"/>
                </a:lnTo>
                <a:lnTo>
                  <a:pt x="391525" y="398049"/>
                </a:lnTo>
                <a:lnTo>
                  <a:pt x="357576" y="426522"/>
                </a:lnTo>
                <a:lnTo>
                  <a:pt x="318617" y="448020"/>
                </a:lnTo>
                <a:lnTo>
                  <a:pt x="275570" y="461606"/>
                </a:lnTo>
                <a:lnTo>
                  <a:pt x="229361" y="466343"/>
                </a:lnTo>
                <a:lnTo>
                  <a:pt x="183153" y="461606"/>
                </a:lnTo>
                <a:lnTo>
                  <a:pt x="140106" y="448020"/>
                </a:lnTo>
                <a:lnTo>
                  <a:pt x="101147" y="426522"/>
                </a:lnTo>
                <a:lnTo>
                  <a:pt x="67198" y="398049"/>
                </a:lnTo>
                <a:lnTo>
                  <a:pt x="39185" y="363540"/>
                </a:lnTo>
                <a:lnTo>
                  <a:pt x="18032" y="323933"/>
                </a:lnTo>
                <a:lnTo>
                  <a:pt x="4662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719064" y="3643071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Microsoft JhengHei"/>
                <a:cs typeface="Microsoft JhengHei"/>
              </a:rPr>
              <a:t>V3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39178" y="35257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234696" y="0"/>
                </a:moveTo>
                <a:lnTo>
                  <a:pt x="187382" y="4737"/>
                </a:lnTo>
                <a:lnTo>
                  <a:pt x="143321" y="18323"/>
                </a:lnTo>
                <a:lnTo>
                  <a:pt x="103454" y="39821"/>
                </a:lnTo>
                <a:lnTo>
                  <a:pt x="68722" y="68294"/>
                </a:lnTo>
                <a:lnTo>
                  <a:pt x="40069" y="102803"/>
                </a:lnTo>
                <a:lnTo>
                  <a:pt x="18436" y="142410"/>
                </a:lnTo>
                <a:lnTo>
                  <a:pt x="4766" y="186179"/>
                </a:lnTo>
                <a:lnTo>
                  <a:pt x="0" y="233171"/>
                </a:lnTo>
                <a:lnTo>
                  <a:pt x="4766" y="280164"/>
                </a:lnTo>
                <a:lnTo>
                  <a:pt x="18436" y="323933"/>
                </a:lnTo>
                <a:lnTo>
                  <a:pt x="40069" y="363540"/>
                </a:lnTo>
                <a:lnTo>
                  <a:pt x="68722" y="398049"/>
                </a:lnTo>
                <a:lnTo>
                  <a:pt x="103454" y="426522"/>
                </a:lnTo>
                <a:lnTo>
                  <a:pt x="143321" y="448020"/>
                </a:lnTo>
                <a:lnTo>
                  <a:pt x="187382" y="461606"/>
                </a:lnTo>
                <a:lnTo>
                  <a:pt x="234696" y="466343"/>
                </a:lnTo>
                <a:lnTo>
                  <a:pt x="282009" y="461606"/>
                </a:lnTo>
                <a:lnTo>
                  <a:pt x="326070" y="448020"/>
                </a:lnTo>
                <a:lnTo>
                  <a:pt x="365937" y="426522"/>
                </a:lnTo>
                <a:lnTo>
                  <a:pt x="400669" y="398049"/>
                </a:lnTo>
                <a:lnTo>
                  <a:pt x="429322" y="363540"/>
                </a:lnTo>
                <a:lnTo>
                  <a:pt x="450955" y="323933"/>
                </a:lnTo>
                <a:lnTo>
                  <a:pt x="464625" y="280164"/>
                </a:lnTo>
                <a:lnTo>
                  <a:pt x="469392" y="233171"/>
                </a:lnTo>
                <a:lnTo>
                  <a:pt x="464625" y="186179"/>
                </a:lnTo>
                <a:lnTo>
                  <a:pt x="450955" y="142410"/>
                </a:lnTo>
                <a:lnTo>
                  <a:pt x="429322" y="102803"/>
                </a:lnTo>
                <a:lnTo>
                  <a:pt x="400669" y="68294"/>
                </a:lnTo>
                <a:lnTo>
                  <a:pt x="365937" y="39821"/>
                </a:lnTo>
                <a:lnTo>
                  <a:pt x="326070" y="18323"/>
                </a:lnTo>
                <a:lnTo>
                  <a:pt x="282009" y="4737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39178" y="35257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0" y="233171"/>
                </a:moveTo>
                <a:lnTo>
                  <a:pt x="4766" y="186179"/>
                </a:lnTo>
                <a:lnTo>
                  <a:pt x="18436" y="142410"/>
                </a:lnTo>
                <a:lnTo>
                  <a:pt x="40069" y="102803"/>
                </a:lnTo>
                <a:lnTo>
                  <a:pt x="68722" y="68294"/>
                </a:lnTo>
                <a:lnTo>
                  <a:pt x="103454" y="39821"/>
                </a:lnTo>
                <a:lnTo>
                  <a:pt x="143321" y="18323"/>
                </a:lnTo>
                <a:lnTo>
                  <a:pt x="187382" y="4737"/>
                </a:lnTo>
                <a:lnTo>
                  <a:pt x="234696" y="0"/>
                </a:lnTo>
                <a:lnTo>
                  <a:pt x="282009" y="4737"/>
                </a:lnTo>
                <a:lnTo>
                  <a:pt x="326070" y="18323"/>
                </a:lnTo>
                <a:lnTo>
                  <a:pt x="365937" y="39821"/>
                </a:lnTo>
                <a:lnTo>
                  <a:pt x="400669" y="68294"/>
                </a:lnTo>
                <a:lnTo>
                  <a:pt x="429322" y="102803"/>
                </a:lnTo>
                <a:lnTo>
                  <a:pt x="450955" y="142410"/>
                </a:lnTo>
                <a:lnTo>
                  <a:pt x="464625" y="186179"/>
                </a:lnTo>
                <a:lnTo>
                  <a:pt x="469392" y="233171"/>
                </a:lnTo>
                <a:lnTo>
                  <a:pt x="464625" y="280164"/>
                </a:lnTo>
                <a:lnTo>
                  <a:pt x="450955" y="323933"/>
                </a:lnTo>
                <a:lnTo>
                  <a:pt x="429322" y="363540"/>
                </a:lnTo>
                <a:lnTo>
                  <a:pt x="400669" y="398049"/>
                </a:lnTo>
                <a:lnTo>
                  <a:pt x="365937" y="426522"/>
                </a:lnTo>
                <a:lnTo>
                  <a:pt x="326070" y="448020"/>
                </a:lnTo>
                <a:lnTo>
                  <a:pt x="282009" y="461606"/>
                </a:lnTo>
                <a:lnTo>
                  <a:pt x="234696" y="466343"/>
                </a:lnTo>
                <a:lnTo>
                  <a:pt x="187382" y="461606"/>
                </a:lnTo>
                <a:lnTo>
                  <a:pt x="143321" y="448020"/>
                </a:lnTo>
                <a:lnTo>
                  <a:pt x="103454" y="426522"/>
                </a:lnTo>
                <a:lnTo>
                  <a:pt x="68722" y="398049"/>
                </a:lnTo>
                <a:lnTo>
                  <a:pt x="40069" y="363540"/>
                </a:lnTo>
                <a:lnTo>
                  <a:pt x="18436" y="323933"/>
                </a:lnTo>
                <a:lnTo>
                  <a:pt x="4766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208266" y="356717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564630" y="41353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234696" y="0"/>
                </a:moveTo>
                <a:lnTo>
                  <a:pt x="187382" y="4737"/>
                </a:lnTo>
                <a:lnTo>
                  <a:pt x="143321" y="18323"/>
                </a:lnTo>
                <a:lnTo>
                  <a:pt x="103454" y="39821"/>
                </a:lnTo>
                <a:lnTo>
                  <a:pt x="68722" y="68294"/>
                </a:lnTo>
                <a:lnTo>
                  <a:pt x="40069" y="102803"/>
                </a:lnTo>
                <a:lnTo>
                  <a:pt x="18436" y="142410"/>
                </a:lnTo>
                <a:lnTo>
                  <a:pt x="4766" y="186179"/>
                </a:lnTo>
                <a:lnTo>
                  <a:pt x="0" y="233171"/>
                </a:lnTo>
                <a:lnTo>
                  <a:pt x="4766" y="280164"/>
                </a:lnTo>
                <a:lnTo>
                  <a:pt x="18436" y="323933"/>
                </a:lnTo>
                <a:lnTo>
                  <a:pt x="40069" y="363540"/>
                </a:lnTo>
                <a:lnTo>
                  <a:pt x="68722" y="398049"/>
                </a:lnTo>
                <a:lnTo>
                  <a:pt x="103454" y="426522"/>
                </a:lnTo>
                <a:lnTo>
                  <a:pt x="143321" y="448020"/>
                </a:lnTo>
                <a:lnTo>
                  <a:pt x="187382" y="461606"/>
                </a:lnTo>
                <a:lnTo>
                  <a:pt x="234696" y="466343"/>
                </a:lnTo>
                <a:lnTo>
                  <a:pt x="282009" y="461606"/>
                </a:lnTo>
                <a:lnTo>
                  <a:pt x="326070" y="448020"/>
                </a:lnTo>
                <a:lnTo>
                  <a:pt x="365937" y="426522"/>
                </a:lnTo>
                <a:lnTo>
                  <a:pt x="400669" y="398049"/>
                </a:lnTo>
                <a:lnTo>
                  <a:pt x="429322" y="363540"/>
                </a:lnTo>
                <a:lnTo>
                  <a:pt x="450955" y="323933"/>
                </a:lnTo>
                <a:lnTo>
                  <a:pt x="464625" y="280164"/>
                </a:lnTo>
                <a:lnTo>
                  <a:pt x="469392" y="233171"/>
                </a:lnTo>
                <a:lnTo>
                  <a:pt x="464625" y="186179"/>
                </a:lnTo>
                <a:lnTo>
                  <a:pt x="450955" y="142410"/>
                </a:lnTo>
                <a:lnTo>
                  <a:pt x="429322" y="102803"/>
                </a:lnTo>
                <a:lnTo>
                  <a:pt x="400669" y="68294"/>
                </a:lnTo>
                <a:lnTo>
                  <a:pt x="365937" y="39821"/>
                </a:lnTo>
                <a:lnTo>
                  <a:pt x="326070" y="18323"/>
                </a:lnTo>
                <a:lnTo>
                  <a:pt x="282009" y="4737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64630" y="4135373"/>
            <a:ext cx="469900" cy="466725"/>
          </a:xfrm>
          <a:custGeom>
            <a:avLst/>
            <a:gdLst/>
            <a:ahLst/>
            <a:cxnLst/>
            <a:rect l="l" t="t" r="r" b="b"/>
            <a:pathLst>
              <a:path w="469900" h="466725">
                <a:moveTo>
                  <a:pt x="0" y="233171"/>
                </a:moveTo>
                <a:lnTo>
                  <a:pt x="4766" y="186179"/>
                </a:lnTo>
                <a:lnTo>
                  <a:pt x="18436" y="142410"/>
                </a:lnTo>
                <a:lnTo>
                  <a:pt x="40069" y="102803"/>
                </a:lnTo>
                <a:lnTo>
                  <a:pt x="68722" y="68294"/>
                </a:lnTo>
                <a:lnTo>
                  <a:pt x="103454" y="39821"/>
                </a:lnTo>
                <a:lnTo>
                  <a:pt x="143321" y="18323"/>
                </a:lnTo>
                <a:lnTo>
                  <a:pt x="187382" y="4737"/>
                </a:lnTo>
                <a:lnTo>
                  <a:pt x="234696" y="0"/>
                </a:lnTo>
                <a:lnTo>
                  <a:pt x="282009" y="4737"/>
                </a:lnTo>
                <a:lnTo>
                  <a:pt x="326070" y="18323"/>
                </a:lnTo>
                <a:lnTo>
                  <a:pt x="365937" y="39821"/>
                </a:lnTo>
                <a:lnTo>
                  <a:pt x="400669" y="68294"/>
                </a:lnTo>
                <a:lnTo>
                  <a:pt x="429322" y="102803"/>
                </a:lnTo>
                <a:lnTo>
                  <a:pt x="450955" y="142410"/>
                </a:lnTo>
                <a:lnTo>
                  <a:pt x="464625" y="186179"/>
                </a:lnTo>
                <a:lnTo>
                  <a:pt x="469392" y="233171"/>
                </a:lnTo>
                <a:lnTo>
                  <a:pt x="464625" y="280164"/>
                </a:lnTo>
                <a:lnTo>
                  <a:pt x="450955" y="323933"/>
                </a:lnTo>
                <a:lnTo>
                  <a:pt x="429322" y="363540"/>
                </a:lnTo>
                <a:lnTo>
                  <a:pt x="400669" y="398049"/>
                </a:lnTo>
                <a:lnTo>
                  <a:pt x="365937" y="426522"/>
                </a:lnTo>
                <a:lnTo>
                  <a:pt x="326070" y="448020"/>
                </a:lnTo>
                <a:lnTo>
                  <a:pt x="282009" y="461606"/>
                </a:lnTo>
                <a:lnTo>
                  <a:pt x="234696" y="466343"/>
                </a:lnTo>
                <a:lnTo>
                  <a:pt x="187382" y="461606"/>
                </a:lnTo>
                <a:lnTo>
                  <a:pt x="143321" y="448020"/>
                </a:lnTo>
                <a:lnTo>
                  <a:pt x="103454" y="426522"/>
                </a:lnTo>
                <a:lnTo>
                  <a:pt x="68722" y="398049"/>
                </a:lnTo>
                <a:lnTo>
                  <a:pt x="40069" y="363540"/>
                </a:lnTo>
                <a:lnTo>
                  <a:pt x="18436" y="323933"/>
                </a:lnTo>
                <a:lnTo>
                  <a:pt x="4766" y="280164"/>
                </a:lnTo>
                <a:lnTo>
                  <a:pt x="0" y="2331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633464" y="417702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latin typeface="Microsoft JhengHei"/>
                <a:cs typeface="Microsoft JhengHei"/>
              </a:rPr>
              <a:t>V2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93230" y="329717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44667" y="3220211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44667" y="3220211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3D4D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23" y="0"/>
            <a:ext cx="5108575" cy="516890"/>
          </a:xfrm>
          <a:custGeom>
            <a:avLst/>
            <a:gdLst/>
            <a:ahLst/>
            <a:cxnLst/>
            <a:rect l="l" t="t" r="r" b="b"/>
            <a:pathLst>
              <a:path w="5108575" h="516890">
                <a:moveTo>
                  <a:pt x="0" y="516636"/>
                </a:moveTo>
                <a:lnTo>
                  <a:pt x="5108448" y="516636"/>
                </a:lnTo>
                <a:lnTo>
                  <a:pt x="510844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118363" y="0"/>
            <a:ext cx="3086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u="none" dirty="0">
                <a:solidFill>
                  <a:srgbClr val="000000"/>
                </a:solidFill>
              </a:rPr>
              <a:t>6.6.1	</a:t>
            </a:r>
            <a:r>
              <a:rPr u="none" spc="15" dirty="0">
                <a:solidFill>
                  <a:srgbClr val="000000"/>
                </a:solidFill>
                <a:latin typeface="微软雅黑"/>
                <a:cs typeface="微软雅黑"/>
              </a:rPr>
              <a:t>最小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生成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树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71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3" y="0"/>
            <a:ext cx="5108575" cy="516890"/>
          </a:xfrm>
          <a:custGeom>
            <a:avLst/>
            <a:gdLst/>
            <a:ahLst/>
            <a:cxnLst/>
            <a:rect l="l" t="t" r="r" b="b"/>
            <a:pathLst>
              <a:path w="5108575" h="516890">
                <a:moveTo>
                  <a:pt x="0" y="516636"/>
                </a:moveTo>
                <a:lnTo>
                  <a:pt x="5108448" y="516636"/>
                </a:lnTo>
                <a:lnTo>
                  <a:pt x="510844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363" y="13843"/>
            <a:ext cx="2476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20" dirty="0">
                <a:solidFill>
                  <a:srgbClr val="000000"/>
                </a:solidFill>
                <a:latin typeface="微软雅黑"/>
                <a:cs typeface="微软雅黑"/>
              </a:rPr>
              <a:t>求最</a:t>
            </a:r>
            <a:r>
              <a:rPr u="none" spc="5" dirty="0">
                <a:solidFill>
                  <a:srgbClr val="000000"/>
                </a:solidFill>
                <a:latin typeface="微软雅黑"/>
                <a:cs typeface="微软雅黑"/>
              </a:rPr>
              <a:t>小生成</a:t>
            </a:r>
            <a:r>
              <a:rPr u="none" dirty="0">
                <a:solidFill>
                  <a:srgbClr val="000000"/>
                </a:solidFill>
                <a:latin typeface="微软雅黑"/>
                <a:cs typeface="微软雅黑"/>
              </a:rPr>
              <a:t>树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72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439062"/>
            <a:ext cx="8267700" cy="24193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b="1" spc="15" dirty="0">
                <a:latin typeface="微软雅黑"/>
                <a:cs typeface="微软雅黑"/>
              </a:rPr>
              <a:t>首先明确：</a:t>
            </a:r>
            <a:endParaRPr sz="2800">
              <a:latin typeface="微软雅黑"/>
              <a:cs typeface="微软雅黑"/>
            </a:endParaRPr>
          </a:p>
          <a:p>
            <a:pPr marL="393700" indent="-381000">
              <a:lnSpc>
                <a:spcPct val="100000"/>
              </a:lnSpc>
              <a:spcBef>
                <a:spcPts val="335"/>
              </a:spcBef>
              <a:buFont typeface=""/>
              <a:buChar char="•"/>
              <a:tabLst>
                <a:tab pos="393700" algn="l"/>
              </a:tabLst>
            </a:pPr>
            <a:r>
              <a:rPr sz="2800" b="1" spc="15" dirty="0">
                <a:latin typeface="微软雅黑"/>
                <a:cs typeface="微软雅黑"/>
              </a:rPr>
              <a:t>使用不同的</a:t>
            </a:r>
            <a:r>
              <a:rPr sz="2800" b="1" spc="5" dirty="0">
                <a:latin typeface="微软雅黑"/>
                <a:cs typeface="微软雅黑"/>
              </a:rPr>
              <a:t>遍</a:t>
            </a:r>
            <a:r>
              <a:rPr sz="2800" b="1" spc="15" dirty="0">
                <a:latin typeface="微软雅黑"/>
                <a:cs typeface="微软雅黑"/>
              </a:rPr>
              <a:t>历</a:t>
            </a:r>
            <a:r>
              <a:rPr sz="2800" b="1" spc="5" dirty="0">
                <a:latin typeface="微软雅黑"/>
                <a:cs typeface="微软雅黑"/>
              </a:rPr>
              <a:t>图的</a:t>
            </a:r>
            <a:r>
              <a:rPr sz="2800" b="1" spc="15" dirty="0">
                <a:latin typeface="微软雅黑"/>
                <a:cs typeface="微软雅黑"/>
              </a:rPr>
              <a:t>方</a:t>
            </a:r>
            <a:r>
              <a:rPr sz="2800" b="1" spc="5" dirty="0">
                <a:latin typeface="微软雅黑"/>
                <a:cs typeface="微软雅黑"/>
              </a:rPr>
              <a:t>法</a:t>
            </a:r>
            <a:r>
              <a:rPr sz="2800" b="1" spc="15" dirty="0">
                <a:latin typeface="微软雅黑"/>
                <a:cs typeface="微软雅黑"/>
              </a:rPr>
              <a:t>，</a:t>
            </a:r>
            <a:r>
              <a:rPr sz="2800" b="1" spc="5" dirty="0">
                <a:latin typeface="微软雅黑"/>
                <a:cs typeface="微软雅黑"/>
              </a:rPr>
              <a:t>可以</a:t>
            </a:r>
            <a:r>
              <a:rPr sz="2800" b="1" spc="15" dirty="0">
                <a:latin typeface="微软雅黑"/>
                <a:cs typeface="微软雅黑"/>
              </a:rPr>
              <a:t>得</a:t>
            </a:r>
            <a:r>
              <a:rPr sz="2800" b="1" spc="5" dirty="0">
                <a:latin typeface="微软雅黑"/>
                <a:cs typeface="微软雅黑"/>
              </a:rPr>
              <a:t>到不</a:t>
            </a:r>
            <a:r>
              <a:rPr sz="2800" b="1" spc="15" dirty="0">
                <a:latin typeface="微软雅黑"/>
                <a:cs typeface="微软雅黑"/>
              </a:rPr>
              <a:t>同</a:t>
            </a:r>
            <a:r>
              <a:rPr sz="2800" b="1" spc="5" dirty="0">
                <a:latin typeface="微软雅黑"/>
                <a:cs typeface="微软雅黑"/>
              </a:rPr>
              <a:t>的</a:t>
            </a:r>
            <a:r>
              <a:rPr sz="2800" b="1" spc="15" dirty="0">
                <a:latin typeface="微软雅黑"/>
                <a:cs typeface="微软雅黑"/>
              </a:rPr>
              <a:t>生</a:t>
            </a:r>
            <a:r>
              <a:rPr sz="2800" b="1" spc="5" dirty="0">
                <a:latin typeface="微软雅黑"/>
                <a:cs typeface="微软雅黑"/>
              </a:rPr>
              <a:t>成</a:t>
            </a:r>
            <a:r>
              <a:rPr sz="2800" b="1" spc="-5" dirty="0">
                <a:latin typeface="微软雅黑"/>
                <a:cs typeface="微软雅黑"/>
              </a:rPr>
              <a:t>树</a:t>
            </a:r>
            <a:endParaRPr sz="2800">
              <a:latin typeface="微软雅黑"/>
              <a:cs typeface="微软雅黑"/>
            </a:endParaRPr>
          </a:p>
          <a:p>
            <a:pPr marL="393700" indent="-381000">
              <a:lnSpc>
                <a:spcPct val="100000"/>
              </a:lnSpc>
              <a:spcBef>
                <a:spcPts val="340"/>
              </a:spcBef>
              <a:buFont typeface=""/>
              <a:buChar char="•"/>
              <a:tabLst>
                <a:tab pos="393700" algn="l"/>
              </a:tabLst>
            </a:pPr>
            <a:r>
              <a:rPr sz="2800" b="1" spc="15" dirty="0">
                <a:latin typeface="微软雅黑"/>
                <a:cs typeface="微软雅黑"/>
              </a:rPr>
              <a:t>从不同的顶</a:t>
            </a:r>
            <a:r>
              <a:rPr sz="2800" b="1" spc="5" dirty="0">
                <a:latin typeface="微软雅黑"/>
                <a:cs typeface="微软雅黑"/>
              </a:rPr>
              <a:t>点</a:t>
            </a:r>
            <a:r>
              <a:rPr sz="2800" b="1" spc="15" dirty="0">
                <a:latin typeface="微软雅黑"/>
                <a:cs typeface="微软雅黑"/>
              </a:rPr>
              <a:t>出</a:t>
            </a:r>
            <a:r>
              <a:rPr sz="2800" b="1" spc="5" dirty="0">
                <a:latin typeface="微软雅黑"/>
                <a:cs typeface="微软雅黑"/>
              </a:rPr>
              <a:t>发，</a:t>
            </a:r>
            <a:r>
              <a:rPr sz="2800" b="1" spc="15" dirty="0">
                <a:latin typeface="微软雅黑"/>
                <a:cs typeface="微软雅黑"/>
              </a:rPr>
              <a:t>也</a:t>
            </a:r>
            <a:r>
              <a:rPr sz="2800" b="1" spc="5" dirty="0">
                <a:latin typeface="微软雅黑"/>
                <a:cs typeface="微软雅黑"/>
              </a:rPr>
              <a:t>可</a:t>
            </a:r>
            <a:r>
              <a:rPr sz="2800" b="1" spc="15" dirty="0">
                <a:latin typeface="微软雅黑"/>
                <a:cs typeface="微软雅黑"/>
              </a:rPr>
              <a:t>能</a:t>
            </a:r>
            <a:r>
              <a:rPr sz="2800" b="1" spc="5" dirty="0">
                <a:latin typeface="微软雅黑"/>
                <a:cs typeface="微软雅黑"/>
              </a:rPr>
              <a:t>得到</a:t>
            </a:r>
            <a:r>
              <a:rPr sz="2800" b="1" spc="15" dirty="0">
                <a:latin typeface="微软雅黑"/>
                <a:cs typeface="微软雅黑"/>
              </a:rPr>
              <a:t>不</a:t>
            </a:r>
            <a:r>
              <a:rPr sz="2800" b="1" spc="5" dirty="0">
                <a:latin typeface="微软雅黑"/>
                <a:cs typeface="微软雅黑"/>
              </a:rPr>
              <a:t>同的</a:t>
            </a:r>
            <a:r>
              <a:rPr sz="2800" b="1" spc="15" dirty="0">
                <a:latin typeface="微软雅黑"/>
                <a:cs typeface="微软雅黑"/>
              </a:rPr>
              <a:t>生</a:t>
            </a:r>
            <a:r>
              <a:rPr sz="2800" b="1" spc="5" dirty="0">
                <a:latin typeface="微软雅黑"/>
                <a:cs typeface="微软雅黑"/>
              </a:rPr>
              <a:t>成</a:t>
            </a:r>
            <a:r>
              <a:rPr sz="2800" b="1" spc="15" dirty="0">
                <a:latin typeface="微软雅黑"/>
                <a:cs typeface="微软雅黑"/>
              </a:rPr>
              <a:t>树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393700" marR="5080" indent="-381000">
              <a:lnSpc>
                <a:spcPts val="3360"/>
              </a:lnSpc>
              <a:spcBef>
                <a:spcPts val="1120"/>
              </a:spcBef>
              <a:buFont typeface=""/>
              <a:buChar char="•"/>
              <a:tabLst>
                <a:tab pos="393700" algn="l"/>
                <a:tab pos="930275" algn="l"/>
              </a:tabLst>
            </a:pPr>
            <a:r>
              <a:rPr sz="2800" b="1" spc="15" dirty="0">
                <a:latin typeface="微软雅黑"/>
                <a:cs typeface="微软雅黑"/>
              </a:rPr>
              <a:t>按照生成树</a:t>
            </a:r>
            <a:r>
              <a:rPr sz="2800" b="1" spc="5" dirty="0">
                <a:latin typeface="微软雅黑"/>
                <a:cs typeface="微软雅黑"/>
              </a:rPr>
              <a:t>的</a:t>
            </a:r>
            <a:r>
              <a:rPr sz="2800" b="1" spc="15" dirty="0">
                <a:latin typeface="微软雅黑"/>
                <a:cs typeface="微软雅黑"/>
              </a:rPr>
              <a:t>定</a:t>
            </a:r>
            <a:r>
              <a:rPr sz="2800" b="1" spc="5" dirty="0">
                <a:latin typeface="微软雅黑"/>
                <a:cs typeface="微软雅黑"/>
              </a:rPr>
              <a:t>义</a:t>
            </a:r>
            <a:r>
              <a:rPr sz="2800" b="1" spc="20" dirty="0">
                <a:latin typeface="微软雅黑"/>
                <a:cs typeface="微软雅黑"/>
              </a:rPr>
              <a:t>，</a:t>
            </a:r>
            <a:r>
              <a:rPr sz="2950" b="1" spc="20" dirty="0">
                <a:latin typeface="微软雅黑"/>
                <a:cs typeface="微软雅黑"/>
              </a:rPr>
              <a:t>n</a:t>
            </a:r>
            <a:r>
              <a:rPr sz="2950" b="1" spc="-95" dirty="0">
                <a:latin typeface="微软雅黑"/>
                <a:cs typeface="微软雅黑"/>
              </a:rPr>
              <a:t> </a:t>
            </a:r>
            <a:r>
              <a:rPr sz="2800" b="1" spc="15" dirty="0">
                <a:latin typeface="微软雅黑"/>
                <a:cs typeface="微软雅黑"/>
              </a:rPr>
              <a:t>个顶点的连</a:t>
            </a:r>
            <a:r>
              <a:rPr sz="2800" b="1" spc="5" dirty="0">
                <a:latin typeface="微软雅黑"/>
                <a:cs typeface="微软雅黑"/>
              </a:rPr>
              <a:t>通网</a:t>
            </a:r>
            <a:r>
              <a:rPr sz="2800" b="1" spc="15" dirty="0">
                <a:latin typeface="微软雅黑"/>
                <a:cs typeface="微软雅黑"/>
              </a:rPr>
              <a:t>络</a:t>
            </a:r>
            <a:r>
              <a:rPr sz="2800" b="1" spc="5" dirty="0">
                <a:latin typeface="微软雅黑"/>
                <a:cs typeface="微软雅黑"/>
              </a:rPr>
              <a:t>的</a:t>
            </a:r>
            <a:r>
              <a:rPr sz="2800" b="1" spc="15" dirty="0">
                <a:latin typeface="微软雅黑"/>
                <a:cs typeface="微软雅黑"/>
              </a:rPr>
              <a:t>生</a:t>
            </a:r>
            <a:r>
              <a:rPr sz="2800" b="1" spc="5" dirty="0">
                <a:latin typeface="微软雅黑"/>
                <a:cs typeface="微软雅黑"/>
              </a:rPr>
              <a:t>成</a:t>
            </a:r>
            <a:r>
              <a:rPr sz="2800" b="1" spc="-5" dirty="0">
                <a:latin typeface="微软雅黑"/>
                <a:cs typeface="微软雅黑"/>
              </a:rPr>
              <a:t>树 有	</a:t>
            </a:r>
            <a:r>
              <a:rPr sz="2950" b="1" spc="15" dirty="0">
                <a:latin typeface="微软雅黑"/>
                <a:cs typeface="微软雅黑"/>
              </a:rPr>
              <a:t>n</a:t>
            </a:r>
            <a:r>
              <a:rPr sz="2950" b="1" dirty="0">
                <a:latin typeface="微软雅黑"/>
                <a:cs typeface="微软雅黑"/>
              </a:rPr>
              <a:t> </a:t>
            </a:r>
            <a:r>
              <a:rPr sz="2800" b="1" spc="15" dirty="0">
                <a:latin typeface="微软雅黑"/>
                <a:cs typeface="微软雅黑"/>
              </a:rPr>
              <a:t>个顶点</a:t>
            </a:r>
            <a:r>
              <a:rPr sz="2800" b="1" spc="20" dirty="0">
                <a:latin typeface="微软雅黑"/>
                <a:cs typeface="微软雅黑"/>
              </a:rPr>
              <a:t>、</a:t>
            </a:r>
            <a:r>
              <a:rPr sz="2950" b="1" spc="-70" dirty="0">
                <a:latin typeface="微软雅黑"/>
                <a:cs typeface="微软雅黑"/>
              </a:rPr>
              <a:t>n-</a:t>
            </a:r>
            <a:r>
              <a:rPr sz="2800" b="1" spc="-70" dirty="0">
                <a:latin typeface="微软雅黑"/>
                <a:cs typeface="微软雅黑"/>
              </a:rPr>
              <a:t>1</a:t>
            </a:r>
            <a:r>
              <a:rPr sz="2800" b="1" spc="55" dirty="0">
                <a:latin typeface="微软雅黑"/>
                <a:cs typeface="微软雅黑"/>
              </a:rPr>
              <a:t> </a:t>
            </a:r>
            <a:r>
              <a:rPr sz="2800" b="1" spc="15" dirty="0">
                <a:latin typeface="微软雅黑"/>
                <a:cs typeface="微软雅黑"/>
              </a:rPr>
              <a:t>条边。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055" y="4000500"/>
            <a:ext cx="8228330" cy="137350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5524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34"/>
              </a:spcBef>
            </a:pPr>
            <a:r>
              <a:rPr sz="2400" b="1" spc="10" dirty="0">
                <a:solidFill>
                  <a:srgbClr val="FF3300"/>
                </a:solidFill>
                <a:latin typeface="微软雅黑"/>
                <a:cs typeface="微软雅黑"/>
              </a:rPr>
              <a:t>目标：</a:t>
            </a:r>
            <a:endParaRPr sz="2400">
              <a:latin typeface="微软雅黑"/>
              <a:cs typeface="微软雅黑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latin typeface="微软雅黑"/>
                <a:cs typeface="微软雅黑"/>
              </a:rPr>
              <a:t>在网的多个生成树中，寻找一个各</a:t>
            </a:r>
            <a:r>
              <a:rPr sz="2400" b="1" spc="15" dirty="0">
                <a:latin typeface="微软雅黑"/>
                <a:cs typeface="微软雅黑"/>
              </a:rPr>
              <a:t>边</a:t>
            </a:r>
            <a:r>
              <a:rPr sz="2400" b="1" spc="5" dirty="0">
                <a:solidFill>
                  <a:srgbClr val="FF3300"/>
                </a:solidFill>
                <a:latin typeface="微软雅黑"/>
                <a:cs typeface="微软雅黑"/>
              </a:rPr>
              <a:t>权值之和最小的生成树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77" y="479298"/>
            <a:ext cx="7162800" cy="685800"/>
          </a:xfrm>
          <a:prstGeom prst="rect">
            <a:avLst/>
          </a:prstGeom>
          <a:ln w="25907">
            <a:solidFill>
              <a:srgbClr val="0000C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0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生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成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树的</a:t>
            </a:r>
            <a:r>
              <a:rPr u="none" spc="-15" dirty="0">
                <a:solidFill>
                  <a:srgbClr val="000000"/>
                </a:solidFill>
                <a:latin typeface="Microsoft JhengHei"/>
                <a:cs typeface="Microsoft JhengHei"/>
              </a:rPr>
              <a:t>代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价等</a:t>
            </a:r>
            <a:r>
              <a:rPr u="none" spc="-15" dirty="0">
                <a:solidFill>
                  <a:srgbClr val="000000"/>
                </a:solidFill>
                <a:latin typeface="Microsoft JhengHei"/>
                <a:cs typeface="Microsoft JhengHei"/>
              </a:rPr>
              <a:t>于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其边</a:t>
            </a:r>
            <a:r>
              <a:rPr u="none" spc="-15" dirty="0">
                <a:solidFill>
                  <a:srgbClr val="000000"/>
                </a:solidFill>
                <a:latin typeface="Microsoft JhengHei"/>
                <a:cs typeface="Microsoft JhengHei"/>
              </a:rPr>
              <a:t>上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的权</a:t>
            </a:r>
            <a:r>
              <a:rPr u="none" spc="-15" dirty="0">
                <a:solidFill>
                  <a:srgbClr val="000000"/>
                </a:solidFill>
                <a:latin typeface="Microsoft JhengHei"/>
                <a:cs typeface="Microsoft JhengHei"/>
              </a:rPr>
              <a:t>值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之和。</a:t>
            </a:r>
          </a:p>
        </p:txBody>
      </p:sp>
      <p:sp>
        <p:nvSpPr>
          <p:cNvPr id="3" name="object 3"/>
          <p:cNvSpPr/>
          <p:nvPr/>
        </p:nvSpPr>
        <p:spPr>
          <a:xfrm>
            <a:off x="5529071" y="2356104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9071" y="2356104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02223" y="2311400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9188" y="1737360"/>
            <a:ext cx="905510" cy="554990"/>
          </a:xfrm>
          <a:custGeom>
            <a:avLst/>
            <a:gdLst/>
            <a:ahLst/>
            <a:cxnLst/>
            <a:rect l="l" t="t" r="r" b="b"/>
            <a:pathLst>
              <a:path w="905510" h="554989">
                <a:moveTo>
                  <a:pt x="905255" y="0"/>
                </a:moveTo>
                <a:lnTo>
                  <a:pt x="0" y="554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0788" y="1682495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9188" y="2673095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9771" y="2537460"/>
            <a:ext cx="737870" cy="212090"/>
          </a:xfrm>
          <a:custGeom>
            <a:avLst/>
            <a:gdLst/>
            <a:ahLst/>
            <a:cxnLst/>
            <a:rect l="l" t="t" r="r" b="b"/>
            <a:pathLst>
              <a:path w="737870" h="212089">
                <a:moveTo>
                  <a:pt x="737615" y="2118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4588" y="2520695"/>
            <a:ext cx="817244" cy="304800"/>
          </a:xfrm>
          <a:custGeom>
            <a:avLst/>
            <a:gdLst/>
            <a:ahLst/>
            <a:cxnLst/>
            <a:rect l="l" t="t" r="r" b="b"/>
            <a:pathLst>
              <a:path w="817245" h="304800">
                <a:moveTo>
                  <a:pt x="0" y="304800"/>
                </a:moveTo>
                <a:lnTo>
                  <a:pt x="8168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0059" y="14478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0059" y="14478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61941" y="1401902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47388" y="25968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7388" y="25968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19270" y="25509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24200" y="2292095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4200" y="2292095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96717" y="224713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75859" y="3663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499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0999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499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75859" y="3663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499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499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0999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7788" y="36636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499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0999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499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37788" y="36636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499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499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0999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4188" y="2749295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5988" y="1834895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18788" y="2977895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2188" y="2977895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01770" y="31169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92370" y="23549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5170" y="1973402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1970" y="30407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96715" y="16689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92652" y="3498341"/>
            <a:ext cx="17011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78510" algn="l"/>
                <a:tab pos="1316355" algn="l"/>
              </a:tabLst>
            </a:pP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5</a:t>
            </a:r>
            <a:r>
              <a:rPr sz="1300" b="1" u="sng" spc="10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6</a:t>
            </a:r>
            <a:endParaRPr sz="1950" baseline="-5341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20970" y="16689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49115" y="23549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91915" y="29645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39970" y="30407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57272" y="44897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57272" y="44897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29789" y="4445634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5863" y="3870959"/>
            <a:ext cx="906780" cy="554990"/>
          </a:xfrm>
          <a:custGeom>
            <a:avLst/>
            <a:gdLst/>
            <a:ahLst/>
            <a:cxnLst/>
            <a:rect l="l" t="t" r="r" b="b"/>
            <a:pathLst>
              <a:path w="906780" h="554989">
                <a:moveTo>
                  <a:pt x="906780" y="0"/>
                </a:moveTo>
                <a:lnTo>
                  <a:pt x="0" y="554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7464" y="3816096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8260" y="35814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8260" y="35814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89633" y="353644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74063" y="47304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499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0999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499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74063" y="47304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499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499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0999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46961" y="4684598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2400" y="44256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7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5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7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2400" y="44256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7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7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5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24332" y="438099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04060" y="5797296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1"/>
                </a:lnTo>
                <a:lnTo>
                  <a:pt x="137015" y="19363"/>
                </a:lnTo>
                <a:lnTo>
                  <a:pt x="91599" y="41851"/>
                </a:lnTo>
                <a:lnTo>
                  <a:pt x="53724" y="71353"/>
                </a:lnTo>
                <a:lnTo>
                  <a:pt x="24854" y="106724"/>
                </a:lnTo>
                <a:lnTo>
                  <a:pt x="6458" y="146821"/>
                </a:lnTo>
                <a:lnTo>
                  <a:pt x="0" y="190499"/>
                </a:lnTo>
                <a:lnTo>
                  <a:pt x="6458" y="234178"/>
                </a:lnTo>
                <a:lnTo>
                  <a:pt x="24854" y="274275"/>
                </a:lnTo>
                <a:lnTo>
                  <a:pt x="53724" y="309646"/>
                </a:lnTo>
                <a:lnTo>
                  <a:pt x="91599" y="339148"/>
                </a:lnTo>
                <a:lnTo>
                  <a:pt x="137015" y="361636"/>
                </a:lnTo>
                <a:lnTo>
                  <a:pt x="188505" y="375968"/>
                </a:lnTo>
                <a:lnTo>
                  <a:pt x="244602" y="380999"/>
                </a:lnTo>
                <a:lnTo>
                  <a:pt x="300698" y="375968"/>
                </a:lnTo>
                <a:lnTo>
                  <a:pt x="352188" y="361636"/>
                </a:lnTo>
                <a:lnTo>
                  <a:pt x="397604" y="339148"/>
                </a:lnTo>
                <a:lnTo>
                  <a:pt x="435479" y="309646"/>
                </a:lnTo>
                <a:lnTo>
                  <a:pt x="464349" y="274275"/>
                </a:lnTo>
                <a:lnTo>
                  <a:pt x="482745" y="234178"/>
                </a:lnTo>
                <a:lnTo>
                  <a:pt x="489204" y="190499"/>
                </a:lnTo>
                <a:lnTo>
                  <a:pt x="482745" y="146821"/>
                </a:lnTo>
                <a:lnTo>
                  <a:pt x="464349" y="106724"/>
                </a:lnTo>
                <a:lnTo>
                  <a:pt x="435479" y="71353"/>
                </a:lnTo>
                <a:lnTo>
                  <a:pt x="397604" y="41851"/>
                </a:lnTo>
                <a:lnTo>
                  <a:pt x="352188" y="19363"/>
                </a:lnTo>
                <a:lnTo>
                  <a:pt x="300698" y="5031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04060" y="5797296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499"/>
                </a:moveTo>
                <a:lnTo>
                  <a:pt x="6458" y="146821"/>
                </a:lnTo>
                <a:lnTo>
                  <a:pt x="24854" y="106724"/>
                </a:lnTo>
                <a:lnTo>
                  <a:pt x="53724" y="71353"/>
                </a:lnTo>
                <a:lnTo>
                  <a:pt x="91599" y="41851"/>
                </a:lnTo>
                <a:lnTo>
                  <a:pt x="137015" y="19363"/>
                </a:lnTo>
                <a:lnTo>
                  <a:pt x="188505" y="5031"/>
                </a:lnTo>
                <a:lnTo>
                  <a:pt x="244602" y="0"/>
                </a:lnTo>
                <a:lnTo>
                  <a:pt x="300698" y="5031"/>
                </a:lnTo>
                <a:lnTo>
                  <a:pt x="352188" y="19363"/>
                </a:lnTo>
                <a:lnTo>
                  <a:pt x="397604" y="41851"/>
                </a:lnTo>
                <a:lnTo>
                  <a:pt x="435479" y="71353"/>
                </a:lnTo>
                <a:lnTo>
                  <a:pt x="464349" y="106724"/>
                </a:lnTo>
                <a:lnTo>
                  <a:pt x="482745" y="146821"/>
                </a:lnTo>
                <a:lnTo>
                  <a:pt x="489204" y="190499"/>
                </a:lnTo>
                <a:lnTo>
                  <a:pt x="482745" y="234178"/>
                </a:lnTo>
                <a:lnTo>
                  <a:pt x="464349" y="274275"/>
                </a:lnTo>
                <a:lnTo>
                  <a:pt x="435479" y="309646"/>
                </a:lnTo>
                <a:lnTo>
                  <a:pt x="397604" y="339148"/>
                </a:lnTo>
                <a:lnTo>
                  <a:pt x="352188" y="361636"/>
                </a:lnTo>
                <a:lnTo>
                  <a:pt x="300698" y="375968"/>
                </a:lnTo>
                <a:lnTo>
                  <a:pt x="244602" y="380999"/>
                </a:lnTo>
                <a:lnTo>
                  <a:pt x="188505" y="375968"/>
                </a:lnTo>
                <a:lnTo>
                  <a:pt x="137015" y="361636"/>
                </a:lnTo>
                <a:lnTo>
                  <a:pt x="91599" y="339148"/>
                </a:lnTo>
                <a:lnTo>
                  <a:pt x="53724" y="309646"/>
                </a:lnTo>
                <a:lnTo>
                  <a:pt x="24854" y="274275"/>
                </a:lnTo>
                <a:lnTo>
                  <a:pt x="6458" y="234178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075688" y="5751982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64463" y="57972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1"/>
                </a:lnTo>
                <a:lnTo>
                  <a:pt x="128068" y="19363"/>
                </a:lnTo>
                <a:lnTo>
                  <a:pt x="85623" y="41851"/>
                </a:lnTo>
                <a:lnTo>
                  <a:pt x="50221" y="71353"/>
                </a:lnTo>
                <a:lnTo>
                  <a:pt x="23235" y="106724"/>
                </a:lnTo>
                <a:lnTo>
                  <a:pt x="6037" y="146821"/>
                </a:lnTo>
                <a:lnTo>
                  <a:pt x="0" y="190499"/>
                </a:lnTo>
                <a:lnTo>
                  <a:pt x="6037" y="234178"/>
                </a:lnTo>
                <a:lnTo>
                  <a:pt x="23235" y="274275"/>
                </a:lnTo>
                <a:lnTo>
                  <a:pt x="50221" y="309646"/>
                </a:lnTo>
                <a:lnTo>
                  <a:pt x="85623" y="339148"/>
                </a:lnTo>
                <a:lnTo>
                  <a:pt x="128068" y="361636"/>
                </a:lnTo>
                <a:lnTo>
                  <a:pt x="176184" y="375968"/>
                </a:lnTo>
                <a:lnTo>
                  <a:pt x="228600" y="380999"/>
                </a:lnTo>
                <a:lnTo>
                  <a:pt x="281015" y="375968"/>
                </a:lnTo>
                <a:lnTo>
                  <a:pt x="329131" y="361636"/>
                </a:lnTo>
                <a:lnTo>
                  <a:pt x="371576" y="339148"/>
                </a:lnTo>
                <a:lnTo>
                  <a:pt x="406978" y="309646"/>
                </a:lnTo>
                <a:lnTo>
                  <a:pt x="433964" y="274275"/>
                </a:lnTo>
                <a:lnTo>
                  <a:pt x="451162" y="234178"/>
                </a:lnTo>
                <a:lnTo>
                  <a:pt x="457200" y="190499"/>
                </a:lnTo>
                <a:lnTo>
                  <a:pt x="451162" y="146821"/>
                </a:lnTo>
                <a:lnTo>
                  <a:pt x="433964" y="106724"/>
                </a:lnTo>
                <a:lnTo>
                  <a:pt x="406978" y="71353"/>
                </a:lnTo>
                <a:lnTo>
                  <a:pt x="371576" y="41851"/>
                </a:lnTo>
                <a:lnTo>
                  <a:pt x="329131" y="19363"/>
                </a:lnTo>
                <a:lnTo>
                  <a:pt x="281015" y="503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4463" y="57972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499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499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0999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19937" y="5751982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02663" y="396849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45463" y="5111496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78863" y="5111496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29106" y="5251196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62480" y="41079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24306" y="38031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48661" y="38031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67280" y="5174996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500871" y="44897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00871" y="44897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574278" y="4445634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379464" y="4806696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5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81571" y="4671059"/>
            <a:ext cx="736600" cy="212090"/>
          </a:xfrm>
          <a:custGeom>
            <a:avLst/>
            <a:gdLst/>
            <a:ahLst/>
            <a:cxnLst/>
            <a:rect l="l" t="t" r="r" b="b"/>
            <a:pathLst>
              <a:path w="736600" h="212089">
                <a:moveTo>
                  <a:pt x="736091" y="2118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1859" y="35814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1859" y="35814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334377" y="353644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217664" y="47304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499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0999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499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17664" y="47304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499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499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0999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291451" y="4684598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096000" y="44256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7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5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7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96000" y="44256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7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7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5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168897" y="438099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947659" y="5797296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1"/>
                </a:lnTo>
                <a:lnTo>
                  <a:pt x="137015" y="19363"/>
                </a:lnTo>
                <a:lnTo>
                  <a:pt x="91599" y="41851"/>
                </a:lnTo>
                <a:lnTo>
                  <a:pt x="53724" y="71353"/>
                </a:lnTo>
                <a:lnTo>
                  <a:pt x="24854" y="106724"/>
                </a:lnTo>
                <a:lnTo>
                  <a:pt x="6458" y="146821"/>
                </a:lnTo>
                <a:lnTo>
                  <a:pt x="0" y="190499"/>
                </a:lnTo>
                <a:lnTo>
                  <a:pt x="6458" y="234178"/>
                </a:lnTo>
                <a:lnTo>
                  <a:pt x="24854" y="274275"/>
                </a:lnTo>
                <a:lnTo>
                  <a:pt x="53724" y="309646"/>
                </a:lnTo>
                <a:lnTo>
                  <a:pt x="91599" y="339148"/>
                </a:lnTo>
                <a:lnTo>
                  <a:pt x="137015" y="361636"/>
                </a:lnTo>
                <a:lnTo>
                  <a:pt x="188505" y="375968"/>
                </a:lnTo>
                <a:lnTo>
                  <a:pt x="244602" y="380999"/>
                </a:lnTo>
                <a:lnTo>
                  <a:pt x="300698" y="375968"/>
                </a:lnTo>
                <a:lnTo>
                  <a:pt x="352188" y="361636"/>
                </a:lnTo>
                <a:lnTo>
                  <a:pt x="397604" y="339148"/>
                </a:lnTo>
                <a:lnTo>
                  <a:pt x="435479" y="309646"/>
                </a:lnTo>
                <a:lnTo>
                  <a:pt x="464349" y="274275"/>
                </a:lnTo>
                <a:lnTo>
                  <a:pt x="482745" y="234178"/>
                </a:lnTo>
                <a:lnTo>
                  <a:pt x="489204" y="190499"/>
                </a:lnTo>
                <a:lnTo>
                  <a:pt x="482745" y="146821"/>
                </a:lnTo>
                <a:lnTo>
                  <a:pt x="464349" y="106724"/>
                </a:lnTo>
                <a:lnTo>
                  <a:pt x="435479" y="71353"/>
                </a:lnTo>
                <a:lnTo>
                  <a:pt x="397604" y="41851"/>
                </a:lnTo>
                <a:lnTo>
                  <a:pt x="352188" y="19363"/>
                </a:lnTo>
                <a:lnTo>
                  <a:pt x="300698" y="5031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47659" y="5797296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499"/>
                </a:moveTo>
                <a:lnTo>
                  <a:pt x="6458" y="146821"/>
                </a:lnTo>
                <a:lnTo>
                  <a:pt x="24854" y="106724"/>
                </a:lnTo>
                <a:lnTo>
                  <a:pt x="53724" y="71353"/>
                </a:lnTo>
                <a:lnTo>
                  <a:pt x="91599" y="41851"/>
                </a:lnTo>
                <a:lnTo>
                  <a:pt x="137015" y="19363"/>
                </a:lnTo>
                <a:lnTo>
                  <a:pt x="188505" y="5031"/>
                </a:lnTo>
                <a:lnTo>
                  <a:pt x="244602" y="0"/>
                </a:lnTo>
                <a:lnTo>
                  <a:pt x="300698" y="5031"/>
                </a:lnTo>
                <a:lnTo>
                  <a:pt x="352188" y="19363"/>
                </a:lnTo>
                <a:lnTo>
                  <a:pt x="397604" y="41851"/>
                </a:lnTo>
                <a:lnTo>
                  <a:pt x="435479" y="71353"/>
                </a:lnTo>
                <a:lnTo>
                  <a:pt x="464349" y="106724"/>
                </a:lnTo>
                <a:lnTo>
                  <a:pt x="482745" y="146821"/>
                </a:lnTo>
                <a:lnTo>
                  <a:pt x="489204" y="190499"/>
                </a:lnTo>
                <a:lnTo>
                  <a:pt x="482745" y="234178"/>
                </a:lnTo>
                <a:lnTo>
                  <a:pt x="464349" y="274275"/>
                </a:lnTo>
                <a:lnTo>
                  <a:pt x="435479" y="309646"/>
                </a:lnTo>
                <a:lnTo>
                  <a:pt x="397604" y="339148"/>
                </a:lnTo>
                <a:lnTo>
                  <a:pt x="352188" y="361636"/>
                </a:lnTo>
                <a:lnTo>
                  <a:pt x="300698" y="375968"/>
                </a:lnTo>
                <a:lnTo>
                  <a:pt x="244602" y="380999"/>
                </a:lnTo>
                <a:lnTo>
                  <a:pt x="188505" y="375968"/>
                </a:lnTo>
                <a:lnTo>
                  <a:pt x="137015" y="361636"/>
                </a:lnTo>
                <a:lnTo>
                  <a:pt x="91599" y="339148"/>
                </a:lnTo>
                <a:lnTo>
                  <a:pt x="53724" y="309646"/>
                </a:lnTo>
                <a:lnTo>
                  <a:pt x="24854" y="274275"/>
                </a:lnTo>
                <a:lnTo>
                  <a:pt x="6458" y="234178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8020177" y="5751982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608064" y="57972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1"/>
                </a:lnTo>
                <a:lnTo>
                  <a:pt x="128073" y="19363"/>
                </a:lnTo>
                <a:lnTo>
                  <a:pt x="85628" y="41851"/>
                </a:lnTo>
                <a:lnTo>
                  <a:pt x="50225" y="71353"/>
                </a:lnTo>
                <a:lnTo>
                  <a:pt x="23237" y="106724"/>
                </a:lnTo>
                <a:lnTo>
                  <a:pt x="6038" y="146821"/>
                </a:lnTo>
                <a:lnTo>
                  <a:pt x="0" y="190499"/>
                </a:lnTo>
                <a:lnTo>
                  <a:pt x="6038" y="234178"/>
                </a:lnTo>
                <a:lnTo>
                  <a:pt x="23237" y="274275"/>
                </a:lnTo>
                <a:lnTo>
                  <a:pt x="50225" y="309646"/>
                </a:lnTo>
                <a:lnTo>
                  <a:pt x="85628" y="339148"/>
                </a:lnTo>
                <a:lnTo>
                  <a:pt x="128073" y="361636"/>
                </a:lnTo>
                <a:lnTo>
                  <a:pt x="176188" y="375968"/>
                </a:lnTo>
                <a:lnTo>
                  <a:pt x="228600" y="380999"/>
                </a:lnTo>
                <a:lnTo>
                  <a:pt x="281011" y="375968"/>
                </a:lnTo>
                <a:lnTo>
                  <a:pt x="329126" y="361636"/>
                </a:lnTo>
                <a:lnTo>
                  <a:pt x="371571" y="339148"/>
                </a:lnTo>
                <a:lnTo>
                  <a:pt x="406974" y="309646"/>
                </a:lnTo>
                <a:lnTo>
                  <a:pt x="433962" y="274275"/>
                </a:lnTo>
                <a:lnTo>
                  <a:pt x="451161" y="234178"/>
                </a:lnTo>
                <a:lnTo>
                  <a:pt x="457200" y="190499"/>
                </a:lnTo>
                <a:lnTo>
                  <a:pt x="451161" y="146821"/>
                </a:lnTo>
                <a:lnTo>
                  <a:pt x="433962" y="106724"/>
                </a:lnTo>
                <a:lnTo>
                  <a:pt x="406974" y="71353"/>
                </a:lnTo>
                <a:lnTo>
                  <a:pt x="371571" y="41851"/>
                </a:lnTo>
                <a:lnTo>
                  <a:pt x="329126" y="19363"/>
                </a:lnTo>
                <a:lnTo>
                  <a:pt x="281011" y="503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08064" y="5797296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499"/>
                </a:moveTo>
                <a:lnTo>
                  <a:pt x="6038" y="146821"/>
                </a:lnTo>
                <a:lnTo>
                  <a:pt x="23237" y="106724"/>
                </a:lnTo>
                <a:lnTo>
                  <a:pt x="50225" y="71353"/>
                </a:lnTo>
                <a:lnTo>
                  <a:pt x="85628" y="41851"/>
                </a:lnTo>
                <a:lnTo>
                  <a:pt x="128073" y="19363"/>
                </a:lnTo>
                <a:lnTo>
                  <a:pt x="176188" y="5031"/>
                </a:lnTo>
                <a:lnTo>
                  <a:pt x="228600" y="0"/>
                </a:lnTo>
                <a:lnTo>
                  <a:pt x="281011" y="5031"/>
                </a:lnTo>
                <a:lnTo>
                  <a:pt x="329126" y="19363"/>
                </a:lnTo>
                <a:lnTo>
                  <a:pt x="371571" y="41851"/>
                </a:lnTo>
                <a:lnTo>
                  <a:pt x="406974" y="71353"/>
                </a:lnTo>
                <a:lnTo>
                  <a:pt x="433962" y="106724"/>
                </a:lnTo>
                <a:lnTo>
                  <a:pt x="451161" y="146821"/>
                </a:lnTo>
                <a:lnTo>
                  <a:pt x="457200" y="190499"/>
                </a:lnTo>
                <a:lnTo>
                  <a:pt x="451161" y="234178"/>
                </a:lnTo>
                <a:lnTo>
                  <a:pt x="433962" y="274275"/>
                </a:lnTo>
                <a:lnTo>
                  <a:pt x="406974" y="309646"/>
                </a:lnTo>
                <a:lnTo>
                  <a:pt x="371571" y="339148"/>
                </a:lnTo>
                <a:lnTo>
                  <a:pt x="329126" y="361636"/>
                </a:lnTo>
                <a:lnTo>
                  <a:pt x="281011" y="375968"/>
                </a:lnTo>
                <a:lnTo>
                  <a:pt x="228600" y="380999"/>
                </a:lnTo>
                <a:lnTo>
                  <a:pt x="176188" y="375968"/>
                </a:lnTo>
                <a:lnTo>
                  <a:pt x="128073" y="361636"/>
                </a:lnTo>
                <a:lnTo>
                  <a:pt x="85628" y="339148"/>
                </a:lnTo>
                <a:lnTo>
                  <a:pt x="50225" y="309646"/>
                </a:lnTo>
                <a:lnTo>
                  <a:pt x="23237" y="274275"/>
                </a:lnTo>
                <a:lnTo>
                  <a:pt x="6038" y="234178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664706" y="5751982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284464" y="4882896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3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46264" y="396849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22464" y="5111496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506969" y="41079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574151" y="5174996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821169" y="44889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363970" y="5098796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812151" y="5174996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023864" y="2955417"/>
            <a:ext cx="849630" cy="640080"/>
          </a:xfrm>
          <a:custGeom>
            <a:avLst/>
            <a:gdLst/>
            <a:ahLst/>
            <a:cxnLst/>
            <a:rect l="l" t="t" r="r" b="b"/>
            <a:pathLst>
              <a:path w="849629" h="640079">
                <a:moveTo>
                  <a:pt x="114300" y="0"/>
                </a:moveTo>
                <a:lnTo>
                  <a:pt x="0" y="197865"/>
                </a:lnTo>
                <a:lnTo>
                  <a:pt x="593979" y="540766"/>
                </a:lnTo>
                <a:lnTo>
                  <a:pt x="536829" y="639826"/>
                </a:lnTo>
                <a:lnTo>
                  <a:pt x="849122" y="556133"/>
                </a:lnTo>
                <a:lnTo>
                  <a:pt x="791976" y="342900"/>
                </a:lnTo>
                <a:lnTo>
                  <a:pt x="708279" y="342900"/>
                </a:lnTo>
                <a:lnTo>
                  <a:pt x="114300" y="0"/>
                </a:lnTo>
                <a:close/>
              </a:path>
              <a:path w="849629" h="640079">
                <a:moveTo>
                  <a:pt x="765429" y="243840"/>
                </a:moveTo>
                <a:lnTo>
                  <a:pt x="708279" y="342900"/>
                </a:lnTo>
                <a:lnTo>
                  <a:pt x="791976" y="342900"/>
                </a:lnTo>
                <a:lnTo>
                  <a:pt x="765429" y="24384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23864" y="2955417"/>
            <a:ext cx="849630" cy="640080"/>
          </a:xfrm>
          <a:custGeom>
            <a:avLst/>
            <a:gdLst/>
            <a:ahLst/>
            <a:cxnLst/>
            <a:rect l="l" t="t" r="r" b="b"/>
            <a:pathLst>
              <a:path w="849629" h="640079">
                <a:moveTo>
                  <a:pt x="114300" y="0"/>
                </a:moveTo>
                <a:lnTo>
                  <a:pt x="708279" y="342900"/>
                </a:lnTo>
                <a:lnTo>
                  <a:pt x="765429" y="243840"/>
                </a:lnTo>
                <a:lnTo>
                  <a:pt x="849122" y="556133"/>
                </a:lnTo>
                <a:lnTo>
                  <a:pt x="536829" y="639826"/>
                </a:lnTo>
                <a:lnTo>
                  <a:pt x="593979" y="540766"/>
                </a:lnTo>
                <a:lnTo>
                  <a:pt x="0" y="197866"/>
                </a:lnTo>
                <a:lnTo>
                  <a:pt x="114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42414" y="2879217"/>
            <a:ext cx="849630" cy="640080"/>
          </a:xfrm>
          <a:custGeom>
            <a:avLst/>
            <a:gdLst/>
            <a:ahLst/>
            <a:cxnLst/>
            <a:rect l="l" t="t" r="r" b="b"/>
            <a:pathLst>
              <a:path w="849630" h="640079">
                <a:moveTo>
                  <a:pt x="83693" y="243840"/>
                </a:moveTo>
                <a:lnTo>
                  <a:pt x="0" y="556133"/>
                </a:lnTo>
                <a:lnTo>
                  <a:pt x="312293" y="639826"/>
                </a:lnTo>
                <a:lnTo>
                  <a:pt x="255143" y="540766"/>
                </a:lnTo>
                <a:lnTo>
                  <a:pt x="597890" y="342900"/>
                </a:lnTo>
                <a:lnTo>
                  <a:pt x="140843" y="342900"/>
                </a:lnTo>
                <a:lnTo>
                  <a:pt x="83693" y="243840"/>
                </a:lnTo>
                <a:close/>
              </a:path>
              <a:path w="849630" h="640079">
                <a:moveTo>
                  <a:pt x="734822" y="0"/>
                </a:moveTo>
                <a:lnTo>
                  <a:pt x="140843" y="342900"/>
                </a:lnTo>
                <a:lnTo>
                  <a:pt x="597890" y="342900"/>
                </a:lnTo>
                <a:lnTo>
                  <a:pt x="849122" y="197866"/>
                </a:lnTo>
                <a:lnTo>
                  <a:pt x="73482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42414" y="2879217"/>
            <a:ext cx="849630" cy="640080"/>
          </a:xfrm>
          <a:custGeom>
            <a:avLst/>
            <a:gdLst/>
            <a:ahLst/>
            <a:cxnLst/>
            <a:rect l="l" t="t" r="r" b="b"/>
            <a:pathLst>
              <a:path w="849630" h="640079">
                <a:moveTo>
                  <a:pt x="0" y="556133"/>
                </a:moveTo>
                <a:lnTo>
                  <a:pt x="83693" y="243840"/>
                </a:lnTo>
                <a:lnTo>
                  <a:pt x="140843" y="342900"/>
                </a:lnTo>
                <a:lnTo>
                  <a:pt x="734822" y="0"/>
                </a:lnTo>
                <a:lnTo>
                  <a:pt x="849122" y="197866"/>
                </a:lnTo>
                <a:lnTo>
                  <a:pt x="255143" y="540766"/>
                </a:lnTo>
                <a:lnTo>
                  <a:pt x="312293" y="639826"/>
                </a:lnTo>
                <a:lnTo>
                  <a:pt x="0" y="5561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73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  <a:tabLst>
                <a:tab pos="8004175" algn="l"/>
              </a:tabLst>
            </a:pPr>
            <a:r>
              <a:rPr spc="10" dirty="0">
                <a:solidFill>
                  <a:srgbClr val="000000"/>
                </a:solidFill>
                <a:latin typeface="微软雅黑"/>
                <a:cs typeface="微软雅黑"/>
              </a:rPr>
              <a:t>普里姆</a:t>
            </a:r>
            <a:r>
              <a:rPr spc="-5" dirty="0">
                <a:solidFill>
                  <a:srgbClr val="000000"/>
                </a:solidFill>
                <a:latin typeface="Verdana"/>
                <a:cs typeface="Verdana"/>
              </a:rPr>
              <a:t>(Pri</a:t>
            </a:r>
            <a:r>
              <a:rPr spc="5" dirty="0">
                <a:solidFill>
                  <a:srgbClr val="000000"/>
                </a:solidFill>
                <a:latin typeface="Verdana"/>
                <a:cs typeface="Verdana"/>
              </a:rPr>
              <a:t>m)</a:t>
            </a:r>
            <a:r>
              <a:rPr spc="10" dirty="0">
                <a:solidFill>
                  <a:srgbClr val="000000"/>
                </a:solidFill>
                <a:latin typeface="微软雅黑"/>
                <a:cs typeface="微软雅黑"/>
              </a:rPr>
              <a:t>算</a:t>
            </a:r>
            <a:r>
              <a:rPr dirty="0">
                <a:solidFill>
                  <a:srgbClr val="000000"/>
                </a:solidFill>
                <a:latin typeface="微软雅黑"/>
                <a:cs typeface="微软雅黑"/>
              </a:rPr>
              <a:t>法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74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042" y="1253108"/>
            <a:ext cx="8164830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194310" indent="-469900">
              <a:lnSpc>
                <a:spcPct val="12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"/>
              <a:tabLst>
                <a:tab pos="494665" algn="l"/>
                <a:tab pos="495300" algn="l"/>
              </a:tabLst>
            </a:pPr>
            <a:r>
              <a:rPr sz="2400" b="1" spc="10" dirty="0">
                <a:latin typeface="微软雅黑"/>
                <a:cs typeface="微软雅黑"/>
              </a:rPr>
              <a:t>假设</a:t>
            </a:r>
            <a:r>
              <a:rPr sz="2400" b="1" spc="-5" dirty="0">
                <a:latin typeface="Times New Roman"/>
                <a:cs typeface="Times New Roman"/>
              </a:rPr>
              <a:t>N=(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，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10" dirty="0">
                <a:latin typeface="微软雅黑"/>
                <a:cs typeface="微软雅黑"/>
              </a:rPr>
              <a:t>是连通网，</a:t>
            </a:r>
            <a:r>
              <a:rPr sz="2400" b="1" spc="-5" dirty="0">
                <a:latin typeface="Times New Roman"/>
                <a:cs typeface="Times New Roman"/>
              </a:rPr>
              <a:t>TE</a:t>
            </a:r>
            <a:r>
              <a:rPr sz="2400" b="1" spc="10" dirty="0">
                <a:latin typeface="微软雅黑"/>
                <a:cs typeface="微软雅黑"/>
              </a:rPr>
              <a:t>是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spc="10" dirty="0">
                <a:latin typeface="微软雅黑"/>
                <a:cs typeface="微软雅黑"/>
              </a:rPr>
              <a:t>上最小生成树中边的集 合。</a:t>
            </a:r>
            <a:endParaRPr sz="2400">
              <a:latin typeface="微软雅黑"/>
              <a:cs typeface="微软雅黑"/>
            </a:endParaRPr>
          </a:p>
          <a:p>
            <a:pPr marL="494665" indent="-469900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"/>
              <a:tabLst>
                <a:tab pos="494665" algn="l"/>
                <a:tab pos="495300" algn="l"/>
              </a:tabLst>
            </a:pPr>
            <a:r>
              <a:rPr sz="2400" b="1" spc="5" dirty="0">
                <a:latin typeface="微软雅黑"/>
                <a:cs typeface="微软雅黑"/>
              </a:rPr>
              <a:t>算法</a:t>
            </a:r>
            <a:r>
              <a:rPr sz="2400" b="1" spc="10" dirty="0">
                <a:latin typeface="微软雅黑"/>
                <a:cs typeface="微软雅黑"/>
              </a:rPr>
              <a:t>从</a:t>
            </a:r>
            <a:r>
              <a:rPr sz="2400" b="1" dirty="0">
                <a:latin typeface="Times New Roman"/>
                <a:cs typeface="Times New Roman"/>
              </a:rPr>
              <a:t>U={u</a:t>
            </a:r>
            <a:r>
              <a:rPr sz="2400" b="1" baseline="-8680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Times New Roman"/>
                <a:cs typeface="Times New Roman"/>
              </a:rPr>
              <a:t>}(u</a:t>
            </a:r>
            <a:r>
              <a:rPr sz="2400" b="1" baseline="-8680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微软雅黑"/>
                <a:cs typeface="微软雅黑"/>
              </a:rPr>
              <a:t>∈</a:t>
            </a:r>
            <a:r>
              <a:rPr sz="2400" b="1" dirty="0">
                <a:latin typeface="Times New Roman"/>
                <a:cs typeface="Times New Roman"/>
              </a:rPr>
              <a:t>V)</a:t>
            </a:r>
            <a:r>
              <a:rPr sz="2400" b="1" dirty="0">
                <a:latin typeface="微软雅黑"/>
                <a:cs typeface="微软雅黑"/>
              </a:rPr>
              <a:t>，</a:t>
            </a:r>
            <a:r>
              <a:rPr sz="2400" b="1" dirty="0">
                <a:latin typeface="Times New Roman"/>
                <a:cs typeface="Times New Roman"/>
              </a:rPr>
              <a:t>TE={}</a:t>
            </a:r>
            <a:r>
              <a:rPr sz="2400" b="1" spc="5" dirty="0">
                <a:latin typeface="微软雅黑"/>
                <a:cs typeface="微软雅黑"/>
              </a:rPr>
              <a:t>开始，重复执行下述操作：</a:t>
            </a:r>
            <a:endParaRPr sz="2400">
              <a:latin typeface="微软雅黑"/>
              <a:cs typeface="微软雅黑"/>
            </a:endParaRPr>
          </a:p>
          <a:p>
            <a:pPr marL="933450" marR="100330" indent="-437515">
              <a:lnSpc>
                <a:spcPct val="120000"/>
              </a:lnSpc>
              <a:spcBef>
                <a:spcPts val="580"/>
              </a:spcBef>
              <a:tabLst>
                <a:tab pos="9334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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微软雅黑"/>
                <a:cs typeface="微软雅黑"/>
              </a:rPr>
              <a:t>在所</a:t>
            </a:r>
            <a:r>
              <a:rPr sz="2400" b="1" spc="15" dirty="0">
                <a:latin typeface="微软雅黑"/>
                <a:cs typeface="微软雅黑"/>
              </a:rPr>
              <a:t>有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∈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，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10" dirty="0">
                <a:latin typeface="微软雅黑"/>
                <a:cs typeface="微软雅黑"/>
              </a:rPr>
              <a:t>∈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的边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，</a:t>
            </a:r>
            <a:r>
              <a:rPr sz="2400" b="1" dirty="0">
                <a:latin typeface="Times New Roman"/>
                <a:cs typeface="Times New Roman"/>
              </a:rPr>
              <a:t>v)</a:t>
            </a:r>
            <a:r>
              <a:rPr sz="2400" b="1" spc="10" dirty="0">
                <a:latin typeface="微软雅黑"/>
                <a:cs typeface="微软雅黑"/>
              </a:rPr>
              <a:t>中找一条代价最小的 边</a:t>
            </a:r>
            <a:r>
              <a:rPr sz="2400" b="1" spc="-5" dirty="0">
                <a:latin typeface="Times New Roman"/>
                <a:cs typeface="Times New Roman"/>
              </a:rPr>
              <a:t>(u</a:t>
            </a:r>
            <a:r>
              <a:rPr sz="2400" b="1" spc="-7" baseline="-8680" dirty="0">
                <a:latin typeface="Times New Roman"/>
                <a:cs typeface="Times New Roman"/>
              </a:rPr>
              <a:t>0</a:t>
            </a:r>
            <a:r>
              <a:rPr sz="2400" b="1" spc="-15" baseline="-86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,v</a:t>
            </a:r>
            <a:r>
              <a:rPr sz="2400" b="1" baseline="-8680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Times New Roman"/>
                <a:cs typeface="Times New Roman"/>
              </a:rPr>
              <a:t>),</a:t>
            </a:r>
            <a:r>
              <a:rPr sz="2400" b="1" spc="10" dirty="0">
                <a:latin typeface="微软雅黑"/>
                <a:cs typeface="微软雅黑"/>
              </a:rPr>
              <a:t>将其并入集合</a:t>
            </a:r>
            <a:r>
              <a:rPr sz="2400" b="1" dirty="0">
                <a:latin typeface="Times New Roman"/>
                <a:cs typeface="Times New Roman"/>
              </a:rPr>
              <a:t>TE</a:t>
            </a:r>
            <a:r>
              <a:rPr sz="2400" b="1" dirty="0">
                <a:latin typeface="微软雅黑"/>
                <a:cs typeface="微软雅黑"/>
              </a:rPr>
              <a:t>，</a:t>
            </a:r>
            <a:r>
              <a:rPr sz="2400" b="1" spc="10" dirty="0">
                <a:latin typeface="微软雅黑"/>
                <a:cs typeface="微软雅黑"/>
              </a:rPr>
              <a:t>同时将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baseline="-8680" dirty="0">
                <a:latin typeface="Times New Roman"/>
                <a:cs typeface="Times New Roman"/>
              </a:rPr>
              <a:t>0</a:t>
            </a:r>
            <a:r>
              <a:rPr sz="2400" b="1" spc="10" dirty="0">
                <a:latin typeface="微软雅黑"/>
                <a:cs typeface="微软雅黑"/>
              </a:rPr>
              <a:t>并入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集合。</a:t>
            </a:r>
            <a:endParaRPr sz="2400">
              <a:latin typeface="微软雅黑"/>
              <a:cs typeface="微软雅黑"/>
            </a:endParaRPr>
          </a:p>
          <a:p>
            <a:pPr marL="495934">
              <a:lnSpc>
                <a:spcPct val="100000"/>
              </a:lnSpc>
              <a:spcBef>
                <a:spcPts val="1150"/>
              </a:spcBef>
              <a:tabLst>
                <a:tab pos="933450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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b="1" spc="5" dirty="0">
                <a:latin typeface="微软雅黑"/>
                <a:cs typeface="微软雅黑"/>
              </a:rPr>
              <a:t>当</a:t>
            </a:r>
            <a:r>
              <a:rPr sz="2400" b="1" dirty="0">
                <a:latin typeface="Times New Roman"/>
                <a:cs typeface="Times New Roman"/>
              </a:rPr>
              <a:t>U=</a:t>
            </a:r>
            <a:r>
              <a:rPr sz="2400" b="1" spc="-15" dirty="0">
                <a:latin typeface="Times New Roman"/>
                <a:cs typeface="Times New Roman"/>
              </a:rPr>
              <a:t>V</a:t>
            </a:r>
            <a:r>
              <a:rPr sz="2400" b="1" spc="5" dirty="0">
                <a:latin typeface="微软雅黑"/>
                <a:cs typeface="微软雅黑"/>
              </a:rPr>
              <a:t>则结束，此</a:t>
            </a:r>
            <a:r>
              <a:rPr sz="2400" b="1" spc="10" dirty="0">
                <a:latin typeface="微软雅黑"/>
                <a:cs typeface="微软雅黑"/>
              </a:rPr>
              <a:t>时</a:t>
            </a:r>
            <a:r>
              <a:rPr sz="2400" b="1" spc="-10" dirty="0">
                <a:latin typeface="Times New Roman"/>
                <a:cs typeface="Times New Roman"/>
              </a:rPr>
              <a:t>TE</a:t>
            </a:r>
            <a:r>
              <a:rPr sz="2400" b="1" spc="5" dirty="0">
                <a:latin typeface="微软雅黑"/>
                <a:cs typeface="微软雅黑"/>
              </a:rPr>
              <a:t>中必有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5" dirty="0">
                <a:latin typeface="Times New Roman"/>
                <a:cs typeface="Times New Roman"/>
              </a:rPr>
              <a:t>1</a:t>
            </a:r>
            <a:r>
              <a:rPr sz="2400" b="1" spc="5" dirty="0">
                <a:latin typeface="微软雅黑"/>
                <a:cs typeface="微软雅黑"/>
              </a:rPr>
              <a:t>条边，则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=</a:t>
            </a:r>
            <a:r>
              <a:rPr sz="2400" b="1" dirty="0">
                <a:latin typeface="Times New Roman"/>
                <a:cs typeface="Times New Roman"/>
              </a:rPr>
              <a:t>(V</a:t>
            </a:r>
            <a:r>
              <a:rPr sz="2400" b="1" dirty="0">
                <a:latin typeface="微软雅黑"/>
                <a:cs typeface="微软雅黑"/>
              </a:rPr>
              <a:t>，</a:t>
            </a:r>
            <a:endParaRPr sz="2400">
              <a:latin typeface="微软雅黑"/>
              <a:cs typeface="微软雅黑"/>
            </a:endParaRPr>
          </a:p>
          <a:p>
            <a:pPr marL="93345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/>
                <a:cs typeface="Times New Roman"/>
              </a:rPr>
              <a:t>{TE})</a:t>
            </a:r>
            <a:r>
              <a:rPr sz="2400" b="1" spc="10" dirty="0">
                <a:latin typeface="微软雅黑"/>
                <a:cs typeface="微软雅黑"/>
              </a:rPr>
              <a:t>为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spc="10" dirty="0">
                <a:latin typeface="微软雅黑"/>
                <a:cs typeface="微软雅黑"/>
              </a:rPr>
              <a:t>的最小生成树。</a:t>
            </a:r>
            <a:endParaRPr sz="2400">
              <a:latin typeface="微软雅黑"/>
              <a:cs typeface="微软雅黑"/>
            </a:endParaRPr>
          </a:p>
          <a:p>
            <a:pPr marL="494665" marR="17780" indent="-469900" algn="just">
              <a:lnSpc>
                <a:spcPct val="12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"/>
              <a:tabLst>
                <a:tab pos="495300" algn="l"/>
              </a:tabLst>
            </a:pPr>
            <a:r>
              <a:rPr sz="2400" b="1" spc="10" dirty="0">
                <a:latin typeface="微软雅黑"/>
                <a:cs typeface="微软雅黑"/>
              </a:rPr>
              <a:t>普里姆算法构造最小生成树的过程是从一个顶</a:t>
            </a:r>
            <a:r>
              <a:rPr sz="2400" b="1" spc="15" dirty="0">
                <a:latin typeface="微软雅黑"/>
                <a:cs typeface="微软雅黑"/>
              </a:rPr>
              <a:t>点</a:t>
            </a:r>
            <a:r>
              <a:rPr sz="2400" b="1" spc="-5" dirty="0">
                <a:latin typeface="Times New Roman"/>
                <a:cs typeface="Times New Roman"/>
              </a:rPr>
              <a:t>U={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baseline="-8680" dirty="0">
                <a:latin typeface="Times New Roman"/>
                <a:cs typeface="Times New Roman"/>
              </a:rPr>
              <a:t>0</a:t>
            </a:r>
            <a:r>
              <a:rPr sz="2400" b="1" spc="-5" dirty="0">
                <a:latin typeface="Times New Roman"/>
                <a:cs typeface="Times New Roman"/>
              </a:rPr>
              <a:t>}</a:t>
            </a:r>
            <a:r>
              <a:rPr sz="2400" b="1" dirty="0">
                <a:latin typeface="微软雅黑"/>
                <a:cs typeface="微软雅黑"/>
              </a:rPr>
              <a:t>作 </a:t>
            </a:r>
            <a:r>
              <a:rPr sz="2400" b="1" spc="5" dirty="0">
                <a:latin typeface="微软雅黑"/>
                <a:cs typeface="微软雅黑"/>
              </a:rPr>
              <a:t>初态，不断寻找</a:t>
            </a:r>
            <a:r>
              <a:rPr sz="2400" b="1" spc="10" dirty="0">
                <a:latin typeface="微软雅黑"/>
                <a:cs typeface="微软雅黑"/>
              </a:rPr>
              <a:t>与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中顶点相邻且代价最小的边的另一个 顶点，扩充到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集合直至</a:t>
            </a:r>
            <a:r>
              <a:rPr sz="2400" b="1" spc="-5" dirty="0">
                <a:latin typeface="Times New Roman"/>
                <a:cs typeface="Times New Roman"/>
              </a:rPr>
              <a:t>U=V</a:t>
            </a:r>
            <a:r>
              <a:rPr sz="2400" b="1" spc="10" dirty="0">
                <a:latin typeface="微软雅黑"/>
                <a:cs typeface="微软雅黑"/>
              </a:rPr>
              <a:t>为止。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775157"/>
            <a:ext cx="4502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普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里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姆算</a:t>
            </a:r>
            <a:r>
              <a:rPr u="none" spc="-15" dirty="0">
                <a:solidFill>
                  <a:srgbClr val="000000"/>
                </a:solidFill>
                <a:latin typeface="Microsoft JhengHei"/>
                <a:cs typeface="Microsoft JhengHei"/>
              </a:rPr>
              <a:t>法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求最</a:t>
            </a:r>
            <a:r>
              <a:rPr u="none" spc="-15" dirty="0">
                <a:solidFill>
                  <a:srgbClr val="000000"/>
                </a:solidFill>
                <a:latin typeface="Microsoft JhengHei"/>
                <a:cs typeface="Microsoft JhengHei"/>
              </a:rPr>
              <a:t>小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生成树</a:t>
            </a:r>
          </a:p>
        </p:txBody>
      </p:sp>
      <p:sp>
        <p:nvSpPr>
          <p:cNvPr id="3" name="object 3"/>
          <p:cNvSpPr/>
          <p:nvPr/>
        </p:nvSpPr>
        <p:spPr>
          <a:xfrm>
            <a:off x="2709672" y="39502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5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1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5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9672" y="39502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82189" y="3905199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8263" y="3329940"/>
            <a:ext cx="906780" cy="556260"/>
          </a:xfrm>
          <a:custGeom>
            <a:avLst/>
            <a:gdLst/>
            <a:ahLst/>
            <a:cxnLst/>
            <a:rect l="l" t="t" r="r" b="b"/>
            <a:pathLst>
              <a:path w="906780" h="556260">
                <a:moveTo>
                  <a:pt x="906780" y="0"/>
                </a:moveTo>
                <a:lnTo>
                  <a:pt x="0" y="5562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9864" y="32766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263" y="4267200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372" y="4130040"/>
            <a:ext cx="736600" cy="213360"/>
          </a:xfrm>
          <a:custGeom>
            <a:avLst/>
            <a:gdLst/>
            <a:ahLst/>
            <a:cxnLst/>
            <a:rect l="l" t="t" r="r" b="b"/>
            <a:pathLst>
              <a:path w="736600" h="213360">
                <a:moveTo>
                  <a:pt x="736092" y="21336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664" y="4113276"/>
            <a:ext cx="818515" cy="306705"/>
          </a:xfrm>
          <a:custGeom>
            <a:avLst/>
            <a:gdLst/>
            <a:ahLst/>
            <a:cxnLst/>
            <a:rect l="l" t="t" r="r" b="b"/>
            <a:pathLst>
              <a:path w="818514" h="306704">
                <a:moveTo>
                  <a:pt x="0" y="306324"/>
                </a:moveTo>
                <a:lnTo>
                  <a:pt x="8183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0660" y="30419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0660" y="30419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42541" y="2996564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6463" y="41910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6463" y="41910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99361" y="414502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38862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38862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6732" y="384124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56460" y="52578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6460" y="52578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863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4"/>
                </a:lnTo>
                <a:lnTo>
                  <a:pt x="128068" y="19372"/>
                </a:lnTo>
                <a:lnTo>
                  <a:pt x="85623" y="41867"/>
                </a:lnTo>
                <a:lnTo>
                  <a:pt x="50221" y="71374"/>
                </a:lnTo>
                <a:lnTo>
                  <a:pt x="23235" y="106746"/>
                </a:lnTo>
                <a:lnTo>
                  <a:pt x="6037" y="146837"/>
                </a:lnTo>
                <a:lnTo>
                  <a:pt x="0" y="190500"/>
                </a:lnTo>
                <a:lnTo>
                  <a:pt x="6037" y="234162"/>
                </a:lnTo>
                <a:lnTo>
                  <a:pt x="23235" y="274253"/>
                </a:lnTo>
                <a:lnTo>
                  <a:pt x="50221" y="309625"/>
                </a:lnTo>
                <a:lnTo>
                  <a:pt x="85623" y="339132"/>
                </a:lnTo>
                <a:lnTo>
                  <a:pt x="128068" y="361627"/>
                </a:lnTo>
                <a:lnTo>
                  <a:pt x="176184" y="375965"/>
                </a:lnTo>
                <a:lnTo>
                  <a:pt x="228600" y="381000"/>
                </a:lnTo>
                <a:lnTo>
                  <a:pt x="281015" y="375965"/>
                </a:lnTo>
                <a:lnTo>
                  <a:pt x="329131" y="361627"/>
                </a:lnTo>
                <a:lnTo>
                  <a:pt x="371576" y="339132"/>
                </a:lnTo>
                <a:lnTo>
                  <a:pt x="406978" y="309625"/>
                </a:lnTo>
                <a:lnTo>
                  <a:pt x="433964" y="274253"/>
                </a:lnTo>
                <a:lnTo>
                  <a:pt x="451162" y="234162"/>
                </a:lnTo>
                <a:lnTo>
                  <a:pt x="457200" y="190500"/>
                </a:lnTo>
                <a:lnTo>
                  <a:pt x="451162" y="146837"/>
                </a:lnTo>
                <a:lnTo>
                  <a:pt x="433964" y="106746"/>
                </a:lnTo>
                <a:lnTo>
                  <a:pt x="406978" y="71374"/>
                </a:lnTo>
                <a:lnTo>
                  <a:pt x="371576" y="41867"/>
                </a:lnTo>
                <a:lnTo>
                  <a:pt x="329131" y="19372"/>
                </a:lnTo>
                <a:lnTo>
                  <a:pt x="281015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6863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37"/>
                </a:lnTo>
                <a:lnTo>
                  <a:pt x="23235" y="106746"/>
                </a:lnTo>
                <a:lnTo>
                  <a:pt x="50221" y="71374"/>
                </a:lnTo>
                <a:lnTo>
                  <a:pt x="85623" y="41867"/>
                </a:lnTo>
                <a:lnTo>
                  <a:pt x="128068" y="19372"/>
                </a:lnTo>
                <a:lnTo>
                  <a:pt x="176184" y="5034"/>
                </a:lnTo>
                <a:lnTo>
                  <a:pt x="228600" y="0"/>
                </a:lnTo>
                <a:lnTo>
                  <a:pt x="281015" y="5034"/>
                </a:lnTo>
                <a:lnTo>
                  <a:pt x="329131" y="19372"/>
                </a:lnTo>
                <a:lnTo>
                  <a:pt x="371576" y="41867"/>
                </a:lnTo>
                <a:lnTo>
                  <a:pt x="406978" y="71374"/>
                </a:lnTo>
                <a:lnTo>
                  <a:pt x="433964" y="106746"/>
                </a:lnTo>
                <a:lnTo>
                  <a:pt x="451162" y="146837"/>
                </a:lnTo>
                <a:lnTo>
                  <a:pt x="457200" y="190500"/>
                </a:lnTo>
                <a:lnTo>
                  <a:pt x="451162" y="234162"/>
                </a:lnTo>
                <a:lnTo>
                  <a:pt x="433964" y="274253"/>
                </a:lnTo>
                <a:lnTo>
                  <a:pt x="406978" y="309625"/>
                </a:lnTo>
                <a:lnTo>
                  <a:pt x="371576" y="339132"/>
                </a:lnTo>
                <a:lnTo>
                  <a:pt x="329131" y="361627"/>
                </a:lnTo>
                <a:lnTo>
                  <a:pt x="281015" y="375965"/>
                </a:lnTo>
                <a:lnTo>
                  <a:pt x="228600" y="381000"/>
                </a:lnTo>
                <a:lnTo>
                  <a:pt x="176184" y="375965"/>
                </a:lnTo>
                <a:lnTo>
                  <a:pt x="128068" y="361627"/>
                </a:lnTo>
                <a:lnTo>
                  <a:pt x="85623" y="339132"/>
                </a:lnTo>
                <a:lnTo>
                  <a:pt x="50221" y="309625"/>
                </a:lnTo>
                <a:lnTo>
                  <a:pt x="23235" y="274253"/>
                </a:lnTo>
                <a:lnTo>
                  <a:pt x="6037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3264" y="43434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5064" y="34290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7863" y="4572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31264" y="4572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81506" y="4711446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72461" y="3949065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14880" y="3568065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2061" y="46345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6706" y="3263264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2337" y="5092446"/>
            <a:ext cx="17011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8510" algn="l"/>
                <a:tab pos="1315720" algn="l"/>
              </a:tabLst>
            </a:pP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5</a:t>
            </a:r>
            <a:r>
              <a:rPr sz="1300" b="1" u="sng" spc="10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6</a:t>
            </a:r>
            <a:endParaRPr sz="1950" baseline="-5341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1061" y="3263264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9106" y="3949065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1906" y="45583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9680" y="46345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421878" y="109164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27064" y="1453896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9171" y="1318260"/>
            <a:ext cx="736600" cy="212090"/>
          </a:xfrm>
          <a:custGeom>
            <a:avLst/>
            <a:gdLst/>
            <a:ahLst/>
            <a:cxnLst/>
            <a:rect l="l" t="t" r="r" b="b"/>
            <a:pathLst>
              <a:path w="736600" h="212090">
                <a:moveTo>
                  <a:pt x="736091" y="2118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181977" y="18232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139051" y="133146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041897" y="1027557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26302" y="1152525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867777" y="23985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512306" y="23985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132064" y="1530096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93864" y="615695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70064" y="1758695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354569" y="7545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21751" y="1821002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68769" y="11355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11570" y="17451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59369" y="1821002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65111" y="2813430"/>
            <a:ext cx="58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V</a:t>
            </a:r>
            <a:r>
              <a:rPr sz="2400" b="1" spc="-5" dirty="0">
                <a:latin typeface="Tahoma"/>
                <a:cs typeface="Tahoma"/>
              </a:rPr>
              <a:t>-</a:t>
            </a:r>
            <a:r>
              <a:rPr sz="2400" b="1" dirty="0"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38169" y="2760091"/>
            <a:ext cx="1435100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196975" algn="l"/>
              </a:tabLst>
            </a:pPr>
            <a:r>
              <a:rPr sz="2400" b="1" spc="10" dirty="0">
                <a:latin typeface="微软雅黑"/>
                <a:cs typeface="微软雅黑"/>
              </a:rPr>
              <a:t>步</a:t>
            </a:r>
            <a:r>
              <a:rPr sz="2400" b="1" dirty="0">
                <a:latin typeface="微软雅黑"/>
                <a:cs typeface="微软雅黑"/>
              </a:rPr>
              <a:t>骤	</a:t>
            </a:r>
            <a:r>
              <a:rPr sz="2400" b="1" dirty="0"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  <a:p>
            <a:pPr marL="10287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Times New Roman"/>
                <a:cs typeface="Times New Roman"/>
              </a:rPr>
              <a:t>(0)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74134" y="4623942"/>
            <a:ext cx="4461510" cy="13976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819"/>
              </a:spcBef>
              <a:tabLst>
                <a:tab pos="2847340" algn="l"/>
              </a:tabLst>
            </a:pP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-225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4</a:t>
            </a:r>
            <a:r>
              <a:rPr sz="2400" b="1" spc="32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, 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82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110489">
              <a:lnSpc>
                <a:spcPct val="100000"/>
              </a:lnSpc>
              <a:spcBef>
                <a:spcPts val="720"/>
              </a:spcBef>
              <a:tabLst>
                <a:tab pos="3272790" algn="l"/>
              </a:tabLst>
            </a:pP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3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315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4</a:t>
            </a:r>
            <a:r>
              <a:rPr sz="2400" b="1" spc="33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2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52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  <a:spcBef>
                <a:spcPts val="720"/>
              </a:spcBef>
              <a:tabLst>
                <a:tab pos="3659504" algn="l"/>
              </a:tabLst>
            </a:pP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4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2 </a:t>
            </a:r>
            <a:r>
              <a:rPr sz="2400" b="1" spc="44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5</a:t>
            </a:r>
            <a:r>
              <a:rPr sz="2400" b="1" spc="33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204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03065" y="3175762"/>
            <a:ext cx="5209540" cy="28460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820"/>
              </a:spcBef>
              <a:tabLst>
                <a:tab pos="1303655" algn="l"/>
              </a:tabLst>
            </a:pP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 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3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15" baseline="-12152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R="115570" algn="r">
              <a:lnSpc>
                <a:spcPct val="100000"/>
              </a:lnSpc>
              <a:spcBef>
                <a:spcPts val="720"/>
              </a:spcBef>
              <a:tabLst>
                <a:tab pos="730885" algn="l"/>
                <a:tab pos="2395220" algn="l"/>
                <a:tab pos="3246755" algn="l"/>
              </a:tabLst>
            </a:pPr>
            <a:r>
              <a:rPr sz="2400" b="1" dirty="0">
                <a:latin typeface="Times New Roman"/>
                <a:cs typeface="Times New Roman"/>
              </a:rPr>
              <a:t>(1)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3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50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172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R="124460" algn="r">
              <a:lnSpc>
                <a:spcPct val="100000"/>
              </a:lnSpc>
              <a:spcBef>
                <a:spcPts val="1120"/>
              </a:spcBef>
              <a:tabLst>
                <a:tab pos="721995" algn="l"/>
                <a:tab pos="2861310" algn="l"/>
                <a:tab pos="3713479" algn="l"/>
              </a:tabLst>
            </a:pPr>
            <a:r>
              <a:rPr sz="2400" b="1" dirty="0">
                <a:latin typeface="Times New Roman"/>
                <a:cs typeface="Times New Roman"/>
              </a:rPr>
              <a:t>(2)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315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165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919"/>
              </a:spcBef>
            </a:pPr>
            <a:r>
              <a:rPr sz="2400" b="1" dirty="0">
                <a:latin typeface="Times New Roman"/>
                <a:cs typeface="Times New Roman"/>
              </a:rPr>
              <a:t>(3)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/>
                <a:cs typeface="Times New Roman"/>
              </a:rPr>
              <a:t>(4)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2400" b="1" dirty="0">
                <a:latin typeface="Times New Roman"/>
                <a:cs typeface="Times New Roman"/>
              </a:rPr>
              <a:t>(5)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429000" y="328422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75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2720" y="4044696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5" h="394970">
                <a:moveTo>
                  <a:pt x="245364" y="0"/>
                </a:moveTo>
                <a:lnTo>
                  <a:pt x="195915" y="4010"/>
                </a:lnTo>
                <a:lnTo>
                  <a:pt x="149858" y="15513"/>
                </a:lnTo>
                <a:lnTo>
                  <a:pt x="108179" y="33714"/>
                </a:lnTo>
                <a:lnTo>
                  <a:pt x="71866" y="57816"/>
                </a:lnTo>
                <a:lnTo>
                  <a:pt x="41904" y="87027"/>
                </a:lnTo>
                <a:lnTo>
                  <a:pt x="19282" y="120550"/>
                </a:lnTo>
                <a:lnTo>
                  <a:pt x="4984" y="157592"/>
                </a:lnTo>
                <a:lnTo>
                  <a:pt x="0" y="197357"/>
                </a:lnTo>
                <a:lnTo>
                  <a:pt x="4984" y="237123"/>
                </a:lnTo>
                <a:lnTo>
                  <a:pt x="19282" y="274165"/>
                </a:lnTo>
                <a:lnTo>
                  <a:pt x="41904" y="307688"/>
                </a:lnTo>
                <a:lnTo>
                  <a:pt x="71866" y="336899"/>
                </a:lnTo>
                <a:lnTo>
                  <a:pt x="108179" y="361001"/>
                </a:lnTo>
                <a:lnTo>
                  <a:pt x="149858" y="379202"/>
                </a:lnTo>
                <a:lnTo>
                  <a:pt x="195915" y="390705"/>
                </a:lnTo>
                <a:lnTo>
                  <a:pt x="245364" y="394715"/>
                </a:lnTo>
                <a:lnTo>
                  <a:pt x="294812" y="390705"/>
                </a:lnTo>
                <a:lnTo>
                  <a:pt x="340869" y="379202"/>
                </a:lnTo>
                <a:lnTo>
                  <a:pt x="382548" y="361001"/>
                </a:lnTo>
                <a:lnTo>
                  <a:pt x="418861" y="336899"/>
                </a:lnTo>
                <a:lnTo>
                  <a:pt x="448823" y="307688"/>
                </a:lnTo>
                <a:lnTo>
                  <a:pt x="471445" y="274165"/>
                </a:lnTo>
                <a:lnTo>
                  <a:pt x="485743" y="237123"/>
                </a:lnTo>
                <a:lnTo>
                  <a:pt x="490728" y="197357"/>
                </a:lnTo>
                <a:lnTo>
                  <a:pt x="485743" y="157592"/>
                </a:lnTo>
                <a:lnTo>
                  <a:pt x="471445" y="120550"/>
                </a:lnTo>
                <a:lnTo>
                  <a:pt x="448823" y="87027"/>
                </a:lnTo>
                <a:lnTo>
                  <a:pt x="418861" y="57816"/>
                </a:lnTo>
                <a:lnTo>
                  <a:pt x="382548" y="33714"/>
                </a:lnTo>
                <a:lnTo>
                  <a:pt x="340869" y="15513"/>
                </a:lnTo>
                <a:lnTo>
                  <a:pt x="294812" y="401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2720" y="4044696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5" h="394970">
                <a:moveTo>
                  <a:pt x="0" y="197357"/>
                </a:moveTo>
                <a:lnTo>
                  <a:pt x="4984" y="157592"/>
                </a:lnTo>
                <a:lnTo>
                  <a:pt x="19282" y="120550"/>
                </a:lnTo>
                <a:lnTo>
                  <a:pt x="41904" y="87027"/>
                </a:lnTo>
                <a:lnTo>
                  <a:pt x="71866" y="57816"/>
                </a:lnTo>
                <a:lnTo>
                  <a:pt x="108179" y="33714"/>
                </a:lnTo>
                <a:lnTo>
                  <a:pt x="149858" y="15513"/>
                </a:lnTo>
                <a:lnTo>
                  <a:pt x="195915" y="4010"/>
                </a:lnTo>
                <a:lnTo>
                  <a:pt x="245364" y="0"/>
                </a:lnTo>
                <a:lnTo>
                  <a:pt x="294812" y="4010"/>
                </a:lnTo>
                <a:lnTo>
                  <a:pt x="340869" y="15513"/>
                </a:lnTo>
                <a:lnTo>
                  <a:pt x="382548" y="33714"/>
                </a:lnTo>
                <a:lnTo>
                  <a:pt x="418861" y="57816"/>
                </a:lnTo>
                <a:lnTo>
                  <a:pt x="448823" y="87027"/>
                </a:lnTo>
                <a:lnTo>
                  <a:pt x="471445" y="120550"/>
                </a:lnTo>
                <a:lnTo>
                  <a:pt x="485743" y="157592"/>
                </a:lnTo>
                <a:lnTo>
                  <a:pt x="490728" y="197357"/>
                </a:lnTo>
                <a:lnTo>
                  <a:pt x="485743" y="237123"/>
                </a:lnTo>
                <a:lnTo>
                  <a:pt x="471445" y="274165"/>
                </a:lnTo>
                <a:lnTo>
                  <a:pt x="448823" y="307688"/>
                </a:lnTo>
                <a:lnTo>
                  <a:pt x="418861" y="336899"/>
                </a:lnTo>
                <a:lnTo>
                  <a:pt x="382548" y="361001"/>
                </a:lnTo>
                <a:lnTo>
                  <a:pt x="340869" y="379202"/>
                </a:lnTo>
                <a:lnTo>
                  <a:pt x="294812" y="390705"/>
                </a:lnTo>
                <a:lnTo>
                  <a:pt x="245364" y="394715"/>
                </a:lnTo>
                <a:lnTo>
                  <a:pt x="195915" y="390705"/>
                </a:lnTo>
                <a:lnTo>
                  <a:pt x="149858" y="379202"/>
                </a:lnTo>
                <a:lnTo>
                  <a:pt x="108179" y="361001"/>
                </a:lnTo>
                <a:lnTo>
                  <a:pt x="71866" y="336899"/>
                </a:lnTo>
                <a:lnTo>
                  <a:pt x="41904" y="307688"/>
                </a:lnTo>
                <a:lnTo>
                  <a:pt x="19282" y="274165"/>
                </a:lnTo>
                <a:lnTo>
                  <a:pt x="4984" y="237123"/>
                </a:lnTo>
                <a:lnTo>
                  <a:pt x="0" y="19735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5236" y="400088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3708" y="3136392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5" h="388620">
                <a:moveTo>
                  <a:pt x="245364" y="0"/>
                </a:moveTo>
                <a:lnTo>
                  <a:pt x="195915" y="3947"/>
                </a:lnTo>
                <a:lnTo>
                  <a:pt x="149858" y="15269"/>
                </a:lnTo>
                <a:lnTo>
                  <a:pt x="108179" y="33184"/>
                </a:lnTo>
                <a:lnTo>
                  <a:pt x="71866" y="56911"/>
                </a:lnTo>
                <a:lnTo>
                  <a:pt x="41904" y="85669"/>
                </a:lnTo>
                <a:lnTo>
                  <a:pt x="19282" y="118675"/>
                </a:lnTo>
                <a:lnTo>
                  <a:pt x="4984" y="155149"/>
                </a:lnTo>
                <a:lnTo>
                  <a:pt x="0" y="194310"/>
                </a:lnTo>
                <a:lnTo>
                  <a:pt x="4984" y="233470"/>
                </a:lnTo>
                <a:lnTo>
                  <a:pt x="19282" y="269944"/>
                </a:lnTo>
                <a:lnTo>
                  <a:pt x="41904" y="302950"/>
                </a:lnTo>
                <a:lnTo>
                  <a:pt x="71866" y="331708"/>
                </a:lnTo>
                <a:lnTo>
                  <a:pt x="108179" y="355435"/>
                </a:lnTo>
                <a:lnTo>
                  <a:pt x="149858" y="373350"/>
                </a:lnTo>
                <a:lnTo>
                  <a:pt x="195915" y="384672"/>
                </a:lnTo>
                <a:lnTo>
                  <a:pt x="245364" y="388620"/>
                </a:lnTo>
                <a:lnTo>
                  <a:pt x="294812" y="384672"/>
                </a:lnTo>
                <a:lnTo>
                  <a:pt x="340869" y="373350"/>
                </a:lnTo>
                <a:lnTo>
                  <a:pt x="382548" y="355435"/>
                </a:lnTo>
                <a:lnTo>
                  <a:pt x="418861" y="331708"/>
                </a:lnTo>
                <a:lnTo>
                  <a:pt x="448823" y="302950"/>
                </a:lnTo>
                <a:lnTo>
                  <a:pt x="471445" y="269944"/>
                </a:lnTo>
                <a:lnTo>
                  <a:pt x="485743" y="233470"/>
                </a:lnTo>
                <a:lnTo>
                  <a:pt x="490728" y="194310"/>
                </a:lnTo>
                <a:lnTo>
                  <a:pt x="485743" y="155149"/>
                </a:lnTo>
                <a:lnTo>
                  <a:pt x="471445" y="118675"/>
                </a:lnTo>
                <a:lnTo>
                  <a:pt x="448823" y="85669"/>
                </a:lnTo>
                <a:lnTo>
                  <a:pt x="418861" y="56911"/>
                </a:lnTo>
                <a:lnTo>
                  <a:pt x="382548" y="33184"/>
                </a:lnTo>
                <a:lnTo>
                  <a:pt x="340869" y="15269"/>
                </a:lnTo>
                <a:lnTo>
                  <a:pt x="294812" y="3947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08" y="3136392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5" h="388620">
                <a:moveTo>
                  <a:pt x="0" y="194310"/>
                </a:moveTo>
                <a:lnTo>
                  <a:pt x="4984" y="155149"/>
                </a:lnTo>
                <a:lnTo>
                  <a:pt x="19282" y="118675"/>
                </a:lnTo>
                <a:lnTo>
                  <a:pt x="41904" y="85669"/>
                </a:lnTo>
                <a:lnTo>
                  <a:pt x="71866" y="56911"/>
                </a:lnTo>
                <a:lnTo>
                  <a:pt x="108179" y="33184"/>
                </a:lnTo>
                <a:lnTo>
                  <a:pt x="149858" y="15269"/>
                </a:lnTo>
                <a:lnTo>
                  <a:pt x="195915" y="3947"/>
                </a:lnTo>
                <a:lnTo>
                  <a:pt x="245364" y="0"/>
                </a:lnTo>
                <a:lnTo>
                  <a:pt x="294812" y="3947"/>
                </a:lnTo>
                <a:lnTo>
                  <a:pt x="340869" y="15269"/>
                </a:lnTo>
                <a:lnTo>
                  <a:pt x="382548" y="33184"/>
                </a:lnTo>
                <a:lnTo>
                  <a:pt x="418861" y="56911"/>
                </a:lnTo>
                <a:lnTo>
                  <a:pt x="448823" y="85669"/>
                </a:lnTo>
                <a:lnTo>
                  <a:pt x="471445" y="118675"/>
                </a:lnTo>
                <a:lnTo>
                  <a:pt x="485743" y="155149"/>
                </a:lnTo>
                <a:lnTo>
                  <a:pt x="490728" y="194310"/>
                </a:lnTo>
                <a:lnTo>
                  <a:pt x="485743" y="233470"/>
                </a:lnTo>
                <a:lnTo>
                  <a:pt x="471445" y="269944"/>
                </a:lnTo>
                <a:lnTo>
                  <a:pt x="448823" y="302950"/>
                </a:lnTo>
                <a:lnTo>
                  <a:pt x="418861" y="331708"/>
                </a:lnTo>
                <a:lnTo>
                  <a:pt x="382548" y="355435"/>
                </a:lnTo>
                <a:lnTo>
                  <a:pt x="340869" y="373350"/>
                </a:lnTo>
                <a:lnTo>
                  <a:pt x="294812" y="384672"/>
                </a:lnTo>
                <a:lnTo>
                  <a:pt x="245364" y="388620"/>
                </a:lnTo>
                <a:lnTo>
                  <a:pt x="195915" y="384672"/>
                </a:lnTo>
                <a:lnTo>
                  <a:pt x="149858" y="373350"/>
                </a:lnTo>
                <a:lnTo>
                  <a:pt x="108179" y="355435"/>
                </a:lnTo>
                <a:lnTo>
                  <a:pt x="71866" y="331708"/>
                </a:lnTo>
                <a:lnTo>
                  <a:pt x="41904" y="302950"/>
                </a:lnTo>
                <a:lnTo>
                  <a:pt x="19282" y="269944"/>
                </a:lnTo>
                <a:lnTo>
                  <a:pt x="4984" y="233470"/>
                </a:lnTo>
                <a:lnTo>
                  <a:pt x="0" y="1943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5589" y="309168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1036" y="4287011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1036" y="4287011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02410" y="4240529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7847" y="398221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847" y="398221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9780" y="3936619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59507" y="5353811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78"/>
                </a:lnTo>
                <a:lnTo>
                  <a:pt x="24939" y="274275"/>
                </a:lnTo>
                <a:lnTo>
                  <a:pt x="53904" y="309646"/>
                </a:lnTo>
                <a:lnTo>
                  <a:pt x="91902" y="339148"/>
                </a:lnTo>
                <a:lnTo>
                  <a:pt x="137459" y="361636"/>
                </a:lnTo>
                <a:lnTo>
                  <a:pt x="189104" y="375968"/>
                </a:lnTo>
                <a:lnTo>
                  <a:pt x="245364" y="381000"/>
                </a:lnTo>
                <a:lnTo>
                  <a:pt x="301623" y="375968"/>
                </a:lnTo>
                <a:lnTo>
                  <a:pt x="353268" y="361636"/>
                </a:lnTo>
                <a:lnTo>
                  <a:pt x="398825" y="339148"/>
                </a:lnTo>
                <a:lnTo>
                  <a:pt x="436823" y="309646"/>
                </a:lnTo>
                <a:lnTo>
                  <a:pt x="465788" y="274275"/>
                </a:lnTo>
                <a:lnTo>
                  <a:pt x="484247" y="234178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9507" y="5353811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78"/>
                </a:lnTo>
                <a:lnTo>
                  <a:pt x="465788" y="274275"/>
                </a:lnTo>
                <a:lnTo>
                  <a:pt x="436823" y="309646"/>
                </a:lnTo>
                <a:lnTo>
                  <a:pt x="398825" y="339148"/>
                </a:lnTo>
                <a:lnTo>
                  <a:pt x="353268" y="361636"/>
                </a:lnTo>
                <a:lnTo>
                  <a:pt x="301623" y="375968"/>
                </a:lnTo>
                <a:lnTo>
                  <a:pt x="245364" y="381000"/>
                </a:lnTo>
                <a:lnTo>
                  <a:pt x="189104" y="375968"/>
                </a:lnTo>
                <a:lnTo>
                  <a:pt x="137459" y="361636"/>
                </a:lnTo>
                <a:lnTo>
                  <a:pt x="91902" y="339148"/>
                </a:lnTo>
                <a:lnTo>
                  <a:pt x="53904" y="309646"/>
                </a:lnTo>
                <a:lnTo>
                  <a:pt x="24939" y="274275"/>
                </a:lnTo>
                <a:lnTo>
                  <a:pt x="6480" y="234178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31135" y="5307584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1436" y="535381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4"/>
                </a:lnTo>
                <a:lnTo>
                  <a:pt x="128068" y="19372"/>
                </a:lnTo>
                <a:lnTo>
                  <a:pt x="85623" y="41867"/>
                </a:lnTo>
                <a:lnTo>
                  <a:pt x="50221" y="71374"/>
                </a:lnTo>
                <a:lnTo>
                  <a:pt x="23235" y="106746"/>
                </a:lnTo>
                <a:lnTo>
                  <a:pt x="6037" y="146837"/>
                </a:lnTo>
                <a:lnTo>
                  <a:pt x="0" y="190500"/>
                </a:lnTo>
                <a:lnTo>
                  <a:pt x="6037" y="234178"/>
                </a:lnTo>
                <a:lnTo>
                  <a:pt x="23235" y="274275"/>
                </a:lnTo>
                <a:lnTo>
                  <a:pt x="50221" y="309646"/>
                </a:lnTo>
                <a:lnTo>
                  <a:pt x="85623" y="339148"/>
                </a:lnTo>
                <a:lnTo>
                  <a:pt x="128068" y="361636"/>
                </a:lnTo>
                <a:lnTo>
                  <a:pt x="176184" y="375968"/>
                </a:lnTo>
                <a:lnTo>
                  <a:pt x="228600" y="381000"/>
                </a:lnTo>
                <a:lnTo>
                  <a:pt x="281015" y="375968"/>
                </a:lnTo>
                <a:lnTo>
                  <a:pt x="329131" y="361636"/>
                </a:lnTo>
                <a:lnTo>
                  <a:pt x="371576" y="339148"/>
                </a:lnTo>
                <a:lnTo>
                  <a:pt x="406978" y="309646"/>
                </a:lnTo>
                <a:lnTo>
                  <a:pt x="433964" y="274275"/>
                </a:lnTo>
                <a:lnTo>
                  <a:pt x="451162" y="234178"/>
                </a:lnTo>
                <a:lnTo>
                  <a:pt x="457200" y="190500"/>
                </a:lnTo>
                <a:lnTo>
                  <a:pt x="451162" y="146837"/>
                </a:lnTo>
                <a:lnTo>
                  <a:pt x="433964" y="106746"/>
                </a:lnTo>
                <a:lnTo>
                  <a:pt x="406978" y="71374"/>
                </a:lnTo>
                <a:lnTo>
                  <a:pt x="371576" y="41867"/>
                </a:lnTo>
                <a:lnTo>
                  <a:pt x="329131" y="19372"/>
                </a:lnTo>
                <a:lnTo>
                  <a:pt x="281015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436" y="535381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37"/>
                </a:lnTo>
                <a:lnTo>
                  <a:pt x="23235" y="106746"/>
                </a:lnTo>
                <a:lnTo>
                  <a:pt x="50221" y="71374"/>
                </a:lnTo>
                <a:lnTo>
                  <a:pt x="85623" y="41867"/>
                </a:lnTo>
                <a:lnTo>
                  <a:pt x="128068" y="19372"/>
                </a:lnTo>
                <a:lnTo>
                  <a:pt x="176184" y="5034"/>
                </a:lnTo>
                <a:lnTo>
                  <a:pt x="228600" y="0"/>
                </a:lnTo>
                <a:lnTo>
                  <a:pt x="281015" y="5034"/>
                </a:lnTo>
                <a:lnTo>
                  <a:pt x="329131" y="19372"/>
                </a:lnTo>
                <a:lnTo>
                  <a:pt x="371576" y="41867"/>
                </a:lnTo>
                <a:lnTo>
                  <a:pt x="406978" y="71374"/>
                </a:lnTo>
                <a:lnTo>
                  <a:pt x="433964" y="106746"/>
                </a:lnTo>
                <a:lnTo>
                  <a:pt x="451162" y="146837"/>
                </a:lnTo>
                <a:lnTo>
                  <a:pt x="457200" y="190500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1000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5690" y="5307584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59635" y="352501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18310" y="3663188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2836" y="3425952"/>
            <a:ext cx="905510" cy="556260"/>
          </a:xfrm>
          <a:custGeom>
            <a:avLst/>
            <a:gdLst/>
            <a:ahLst/>
            <a:cxnLst/>
            <a:rect l="l" t="t" r="r" b="b"/>
            <a:pathLst>
              <a:path w="905510" h="556260">
                <a:moveTo>
                  <a:pt x="905256" y="0"/>
                </a:moveTo>
                <a:lnTo>
                  <a:pt x="0" y="5562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9754" y="335838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64435" y="337261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04110" y="335838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21878" y="109164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81977" y="18232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94626" y="616458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54569" y="7545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71721" y="3462908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步骤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36238" y="3822745"/>
            <a:ext cx="5210175" cy="94106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  <a:tabLst>
                <a:tab pos="778510" algn="l"/>
                <a:tab pos="2082800" algn="l"/>
              </a:tabLst>
            </a:pPr>
            <a:r>
              <a:rPr sz="3600" b="1" baseline="5787" dirty="0">
                <a:latin typeface="Times New Roman"/>
                <a:cs typeface="Times New Roman"/>
              </a:rPr>
              <a:t>(0)	</a:t>
            </a:r>
            <a:r>
              <a:rPr sz="2400" b="1" spc="-5" dirty="0">
                <a:latin typeface="微软雅黑"/>
                <a:cs typeface="微软雅黑"/>
              </a:rPr>
              <a:t>｛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3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569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  <a:tabLst>
                <a:tab pos="769620" algn="l"/>
                <a:tab pos="2433320" algn="l"/>
                <a:tab pos="3285490" algn="l"/>
              </a:tabLst>
            </a:pPr>
            <a:r>
              <a:rPr sz="2400" b="1" dirty="0">
                <a:latin typeface="Times New Roman"/>
                <a:cs typeface="Times New Roman"/>
              </a:rPr>
              <a:t>(1)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2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4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165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29000" y="388620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16497" y="102755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67777" y="23985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12306" y="23985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76800" y="3505200"/>
            <a:ext cx="685800" cy="304800"/>
          </a:xfrm>
          <a:prstGeom prst="rect">
            <a:avLst/>
          </a:prstGeom>
          <a:solidFill>
            <a:srgbClr val="A2B1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sz="2400" b="1" dirty="0"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58000" y="3505200"/>
            <a:ext cx="1143000" cy="30480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0" rIns="0" bIns="0" rtlCol="0">
            <a:spAutoFit/>
          </a:bodyPr>
          <a:lstStyle/>
          <a:p>
            <a:pPr marL="290830">
              <a:lnSpc>
                <a:spcPts val="2400"/>
              </a:lnSpc>
            </a:pPr>
            <a:r>
              <a:rPr sz="2400" b="1" spc="-5" dirty="0">
                <a:latin typeface="Tahoma"/>
                <a:cs typeface="Tahoma"/>
              </a:rPr>
              <a:t>V-U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30325" y="1592325"/>
            <a:ext cx="96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微软雅黑"/>
                <a:cs typeface="微软雅黑"/>
              </a:rPr>
              <a:t>步骤</a:t>
            </a:r>
            <a:r>
              <a:rPr sz="2800" b="1" spc="-5" dirty="0"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15840" y="109728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15840" y="109728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888991" y="105232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695955" y="478536"/>
            <a:ext cx="906780" cy="554990"/>
          </a:xfrm>
          <a:custGeom>
            <a:avLst/>
            <a:gdLst/>
            <a:ahLst/>
            <a:cxnLst/>
            <a:rect l="l" t="t" r="r" b="b"/>
            <a:pathLst>
              <a:path w="906779" h="554990">
                <a:moveTo>
                  <a:pt x="906780" y="0"/>
                </a:moveTo>
                <a:lnTo>
                  <a:pt x="0" y="554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67555" y="423672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95955" y="1414272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6539" y="1278636"/>
            <a:ext cx="737870" cy="212090"/>
          </a:xfrm>
          <a:custGeom>
            <a:avLst/>
            <a:gdLst/>
            <a:ahLst/>
            <a:cxnLst/>
            <a:rect l="l" t="t" r="r" b="b"/>
            <a:pathLst>
              <a:path w="737870" h="212090">
                <a:moveTo>
                  <a:pt x="737615" y="2118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91355" y="1260347"/>
            <a:ext cx="817244" cy="306705"/>
          </a:xfrm>
          <a:custGeom>
            <a:avLst/>
            <a:gdLst/>
            <a:ahLst/>
            <a:cxnLst/>
            <a:rect l="l" t="t" r="r" b="b"/>
            <a:pathLst>
              <a:path w="817245" h="306705">
                <a:moveTo>
                  <a:pt x="0" y="306324"/>
                </a:moveTo>
                <a:lnTo>
                  <a:pt x="8168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76828" y="18897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76828" y="18897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649345" y="143001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34155" y="13380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34155" y="13380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606038" y="1291844"/>
            <a:ext cx="346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410967" y="103327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10967" y="103327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483866" y="98793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262628" y="24048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62628" y="24048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24555" y="240487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24555" y="240487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00955" y="1490472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62755" y="576072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05555" y="1719072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38955" y="1719072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288538" y="1857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79138" y="1095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21938" y="714197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88738" y="17816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983483" y="4097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79420" y="2238578"/>
            <a:ext cx="17011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78510" algn="l"/>
                <a:tab pos="1316355" algn="l"/>
              </a:tabLst>
            </a:pP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5</a:t>
            </a:r>
            <a:r>
              <a:rPr sz="1300" b="1" u="sng" spc="10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6</a:t>
            </a:r>
            <a:endParaRPr sz="1950" baseline="-53418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507738" y="4097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135883" y="1095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678683" y="17054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126738" y="17816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062216" y="1382267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62216" y="1382267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135621" y="1336294"/>
            <a:ext cx="346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76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9672" y="39502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5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1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5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9672" y="39502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2189" y="3905199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0660" y="30419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0660" y="30419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2541" y="2996564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6463" y="41910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6463" y="41910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9361" y="414502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38862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38862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732" y="384124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56460" y="52578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6460" y="52578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28088" y="521220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6863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4"/>
                </a:lnTo>
                <a:lnTo>
                  <a:pt x="128068" y="19372"/>
                </a:lnTo>
                <a:lnTo>
                  <a:pt x="85623" y="41867"/>
                </a:lnTo>
                <a:lnTo>
                  <a:pt x="50221" y="71374"/>
                </a:lnTo>
                <a:lnTo>
                  <a:pt x="23235" y="106746"/>
                </a:lnTo>
                <a:lnTo>
                  <a:pt x="6037" y="146837"/>
                </a:lnTo>
                <a:lnTo>
                  <a:pt x="0" y="190500"/>
                </a:lnTo>
                <a:lnTo>
                  <a:pt x="6037" y="234162"/>
                </a:lnTo>
                <a:lnTo>
                  <a:pt x="23235" y="274253"/>
                </a:lnTo>
                <a:lnTo>
                  <a:pt x="50221" y="309625"/>
                </a:lnTo>
                <a:lnTo>
                  <a:pt x="85623" y="339132"/>
                </a:lnTo>
                <a:lnTo>
                  <a:pt x="128068" y="361627"/>
                </a:lnTo>
                <a:lnTo>
                  <a:pt x="176184" y="375965"/>
                </a:lnTo>
                <a:lnTo>
                  <a:pt x="228600" y="381000"/>
                </a:lnTo>
                <a:lnTo>
                  <a:pt x="281015" y="375965"/>
                </a:lnTo>
                <a:lnTo>
                  <a:pt x="329131" y="361627"/>
                </a:lnTo>
                <a:lnTo>
                  <a:pt x="371576" y="339132"/>
                </a:lnTo>
                <a:lnTo>
                  <a:pt x="406978" y="309625"/>
                </a:lnTo>
                <a:lnTo>
                  <a:pt x="433964" y="274253"/>
                </a:lnTo>
                <a:lnTo>
                  <a:pt x="451162" y="234162"/>
                </a:lnTo>
                <a:lnTo>
                  <a:pt x="457200" y="190500"/>
                </a:lnTo>
                <a:lnTo>
                  <a:pt x="451162" y="146837"/>
                </a:lnTo>
                <a:lnTo>
                  <a:pt x="433964" y="106746"/>
                </a:lnTo>
                <a:lnTo>
                  <a:pt x="406978" y="71374"/>
                </a:lnTo>
                <a:lnTo>
                  <a:pt x="371576" y="41867"/>
                </a:lnTo>
                <a:lnTo>
                  <a:pt x="329131" y="19372"/>
                </a:lnTo>
                <a:lnTo>
                  <a:pt x="281015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863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37"/>
                </a:lnTo>
                <a:lnTo>
                  <a:pt x="23235" y="106746"/>
                </a:lnTo>
                <a:lnTo>
                  <a:pt x="50221" y="71374"/>
                </a:lnTo>
                <a:lnTo>
                  <a:pt x="85623" y="41867"/>
                </a:lnTo>
                <a:lnTo>
                  <a:pt x="128068" y="19372"/>
                </a:lnTo>
                <a:lnTo>
                  <a:pt x="176184" y="5034"/>
                </a:lnTo>
                <a:lnTo>
                  <a:pt x="228600" y="0"/>
                </a:lnTo>
                <a:lnTo>
                  <a:pt x="281015" y="5034"/>
                </a:lnTo>
                <a:lnTo>
                  <a:pt x="329131" y="19372"/>
                </a:lnTo>
                <a:lnTo>
                  <a:pt x="371576" y="41867"/>
                </a:lnTo>
                <a:lnTo>
                  <a:pt x="406978" y="71374"/>
                </a:lnTo>
                <a:lnTo>
                  <a:pt x="433964" y="106746"/>
                </a:lnTo>
                <a:lnTo>
                  <a:pt x="451162" y="146837"/>
                </a:lnTo>
                <a:lnTo>
                  <a:pt x="457200" y="190500"/>
                </a:lnTo>
                <a:lnTo>
                  <a:pt x="451162" y="234162"/>
                </a:lnTo>
                <a:lnTo>
                  <a:pt x="433964" y="274253"/>
                </a:lnTo>
                <a:lnTo>
                  <a:pt x="406978" y="309625"/>
                </a:lnTo>
                <a:lnTo>
                  <a:pt x="371576" y="339132"/>
                </a:lnTo>
                <a:lnTo>
                  <a:pt x="329131" y="361627"/>
                </a:lnTo>
                <a:lnTo>
                  <a:pt x="281015" y="375965"/>
                </a:lnTo>
                <a:lnTo>
                  <a:pt x="228600" y="381000"/>
                </a:lnTo>
                <a:lnTo>
                  <a:pt x="176184" y="375965"/>
                </a:lnTo>
                <a:lnTo>
                  <a:pt x="128068" y="361627"/>
                </a:lnTo>
                <a:lnTo>
                  <a:pt x="85623" y="339132"/>
                </a:lnTo>
                <a:lnTo>
                  <a:pt x="50221" y="309625"/>
                </a:lnTo>
                <a:lnTo>
                  <a:pt x="23235" y="274253"/>
                </a:lnTo>
                <a:lnTo>
                  <a:pt x="6037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2337" y="5212207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8263" y="3329940"/>
            <a:ext cx="906780" cy="556260"/>
          </a:xfrm>
          <a:custGeom>
            <a:avLst/>
            <a:gdLst/>
            <a:ahLst/>
            <a:cxnLst/>
            <a:rect l="l" t="t" r="r" b="b"/>
            <a:pathLst>
              <a:path w="906780" h="556260">
                <a:moveTo>
                  <a:pt x="906780" y="0"/>
                </a:moveTo>
                <a:lnTo>
                  <a:pt x="0" y="5562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6706" y="3263264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59864" y="32766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01061" y="3263264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421878" y="109164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81977" y="18232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39051" y="133146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94626" y="616458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54569" y="7545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71721" y="3462908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步骤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29000" y="388620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16497" y="102755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BF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12306" y="23985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36238" y="3822745"/>
            <a:ext cx="5222875" cy="1449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  <a:tabLst>
                <a:tab pos="778510" algn="l"/>
                <a:tab pos="2082800" algn="l"/>
              </a:tabLst>
            </a:pPr>
            <a:r>
              <a:rPr sz="3600" b="1" baseline="5787" dirty="0">
                <a:latin typeface="Times New Roman"/>
                <a:cs typeface="Times New Roman"/>
              </a:rPr>
              <a:t>(0)	</a:t>
            </a:r>
            <a:r>
              <a:rPr sz="2400" b="1" spc="-5" dirty="0">
                <a:latin typeface="微软雅黑"/>
                <a:cs typeface="微软雅黑"/>
              </a:rPr>
              <a:t>｛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3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569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  <a:tabLst>
                <a:tab pos="769620" algn="l"/>
                <a:tab pos="2433320" algn="l"/>
                <a:tab pos="3285490" algn="l"/>
              </a:tabLst>
            </a:pPr>
            <a:r>
              <a:rPr sz="2400" b="1" dirty="0">
                <a:latin typeface="Times New Roman"/>
                <a:cs typeface="Times New Roman"/>
              </a:rPr>
              <a:t>(1)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2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4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165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125"/>
              </a:spcBef>
              <a:tabLst>
                <a:tab pos="760095" algn="l"/>
                <a:tab pos="2900045" algn="l"/>
                <a:tab pos="3751579" algn="l"/>
              </a:tabLst>
            </a:pPr>
            <a:r>
              <a:rPr sz="2400" b="1" dirty="0">
                <a:latin typeface="Times New Roman"/>
                <a:cs typeface="Times New Roman"/>
              </a:rPr>
              <a:t>(2)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315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165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70826" y="1759457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659369" y="1821002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97863" y="4572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81506" y="4711446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83664" y="4113276"/>
            <a:ext cx="818515" cy="306705"/>
          </a:xfrm>
          <a:custGeom>
            <a:avLst/>
            <a:gdLst/>
            <a:ahLst/>
            <a:cxnLst/>
            <a:rect l="l" t="t" r="r" b="b"/>
            <a:pathLst>
              <a:path w="818514" h="306704">
                <a:moveTo>
                  <a:pt x="0" y="306324"/>
                </a:moveTo>
                <a:lnTo>
                  <a:pt x="8183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172461" y="3949065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" y="4191000"/>
            <a:ext cx="664845" cy="152400"/>
          </a:xfrm>
          <a:custGeom>
            <a:avLst/>
            <a:gdLst/>
            <a:ahLst/>
            <a:cxnLst/>
            <a:rect l="l" t="t" r="r" b="b"/>
            <a:pathLst>
              <a:path w="664844" h="152400">
                <a:moveTo>
                  <a:pt x="664464" y="1524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9106" y="3949065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31264" y="4572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019680" y="46345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76800" y="3505200"/>
            <a:ext cx="685800" cy="304800"/>
          </a:xfrm>
          <a:prstGeom prst="rect">
            <a:avLst/>
          </a:prstGeom>
          <a:solidFill>
            <a:srgbClr val="A2B1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sz="2400" b="1" dirty="0"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58000" y="3505200"/>
            <a:ext cx="1143000" cy="30480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0" rIns="0" bIns="0" rtlCol="0">
            <a:spAutoFit/>
          </a:bodyPr>
          <a:lstStyle/>
          <a:p>
            <a:pPr marL="290830">
              <a:lnSpc>
                <a:spcPts val="2400"/>
              </a:lnSpc>
            </a:pPr>
            <a:r>
              <a:rPr sz="2400" b="1" spc="-5" dirty="0">
                <a:latin typeface="Tahoma"/>
                <a:cs typeface="Tahoma"/>
              </a:rPr>
              <a:t>V-U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94054" y="1663699"/>
            <a:ext cx="96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微软雅黑"/>
                <a:cs typeface="微软雅黑"/>
              </a:rPr>
              <a:t>步骤</a:t>
            </a:r>
            <a:r>
              <a:rPr sz="2800" b="1" spc="-5" dirty="0"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15840" y="11689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15840" y="11689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888991" y="1123950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95955" y="548640"/>
            <a:ext cx="906780" cy="556260"/>
          </a:xfrm>
          <a:custGeom>
            <a:avLst/>
            <a:gdLst/>
            <a:ahLst/>
            <a:cxnLst/>
            <a:rect l="l" t="t" r="r" b="b"/>
            <a:pathLst>
              <a:path w="906779" h="556260">
                <a:moveTo>
                  <a:pt x="906780" y="0"/>
                </a:moveTo>
                <a:lnTo>
                  <a:pt x="0" y="5562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67555" y="4953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95955" y="1485900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96539" y="1348739"/>
            <a:ext cx="737870" cy="213360"/>
          </a:xfrm>
          <a:custGeom>
            <a:avLst/>
            <a:gdLst/>
            <a:ahLst/>
            <a:cxnLst/>
            <a:rect l="l" t="t" r="r" b="b"/>
            <a:pathLst>
              <a:path w="737870" h="213359">
                <a:moveTo>
                  <a:pt x="737615" y="21336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91355" y="1331975"/>
            <a:ext cx="817244" cy="306705"/>
          </a:xfrm>
          <a:custGeom>
            <a:avLst/>
            <a:gdLst/>
            <a:ahLst/>
            <a:cxnLst/>
            <a:rect l="l" t="t" r="r" b="b"/>
            <a:pathLst>
              <a:path w="817245" h="306705">
                <a:moveTo>
                  <a:pt x="0" y="306324"/>
                </a:moveTo>
                <a:lnTo>
                  <a:pt x="8168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76828" y="2606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76828" y="2606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649345" y="214630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534155" y="14097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34155" y="14097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606038" y="1363218"/>
            <a:ext cx="346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410967" y="11049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10967" y="11049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483866" y="105930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262628" y="24765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62628" y="24765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24555" y="24765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24555" y="24765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00955" y="15621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62755" y="6477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05555" y="17907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38955" y="17907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288538" y="192951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279138" y="116713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821938" y="78613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888738" y="185331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83483" y="48133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79420" y="2310511"/>
            <a:ext cx="17011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78510" algn="l"/>
                <a:tab pos="1316355" algn="l"/>
              </a:tabLst>
            </a:pP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5</a:t>
            </a:r>
            <a:r>
              <a:rPr sz="1300" b="1" u="sng" spc="10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6</a:t>
            </a:r>
            <a:endParaRPr sz="1950" baseline="-53418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507738" y="48133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35883" y="116713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678683" y="1776425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126738" y="185331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802880" y="244602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02880" y="244602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875778" y="240004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77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9672" y="39502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5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1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5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9672" y="39502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2189" y="3905199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9864" y="32766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0660" y="30419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0660" y="30419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2541" y="2996564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6463" y="41910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6463" y="41910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9361" y="414502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" y="38862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" y="38862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6732" y="384124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56460" y="52578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6460" y="52578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28342" y="521220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6863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4"/>
                </a:lnTo>
                <a:lnTo>
                  <a:pt x="128068" y="19372"/>
                </a:lnTo>
                <a:lnTo>
                  <a:pt x="85623" y="41867"/>
                </a:lnTo>
                <a:lnTo>
                  <a:pt x="50221" y="71374"/>
                </a:lnTo>
                <a:lnTo>
                  <a:pt x="23235" y="106746"/>
                </a:lnTo>
                <a:lnTo>
                  <a:pt x="6037" y="146837"/>
                </a:lnTo>
                <a:lnTo>
                  <a:pt x="0" y="190500"/>
                </a:lnTo>
                <a:lnTo>
                  <a:pt x="6037" y="234162"/>
                </a:lnTo>
                <a:lnTo>
                  <a:pt x="23235" y="274253"/>
                </a:lnTo>
                <a:lnTo>
                  <a:pt x="50221" y="309625"/>
                </a:lnTo>
                <a:lnTo>
                  <a:pt x="85623" y="339132"/>
                </a:lnTo>
                <a:lnTo>
                  <a:pt x="128068" y="361627"/>
                </a:lnTo>
                <a:lnTo>
                  <a:pt x="176184" y="375965"/>
                </a:lnTo>
                <a:lnTo>
                  <a:pt x="228600" y="381000"/>
                </a:lnTo>
                <a:lnTo>
                  <a:pt x="281015" y="375965"/>
                </a:lnTo>
                <a:lnTo>
                  <a:pt x="329131" y="361627"/>
                </a:lnTo>
                <a:lnTo>
                  <a:pt x="371576" y="339132"/>
                </a:lnTo>
                <a:lnTo>
                  <a:pt x="406978" y="309625"/>
                </a:lnTo>
                <a:lnTo>
                  <a:pt x="433964" y="274253"/>
                </a:lnTo>
                <a:lnTo>
                  <a:pt x="451162" y="234162"/>
                </a:lnTo>
                <a:lnTo>
                  <a:pt x="457200" y="190500"/>
                </a:lnTo>
                <a:lnTo>
                  <a:pt x="451162" y="146837"/>
                </a:lnTo>
                <a:lnTo>
                  <a:pt x="433964" y="106746"/>
                </a:lnTo>
                <a:lnTo>
                  <a:pt x="406978" y="71374"/>
                </a:lnTo>
                <a:lnTo>
                  <a:pt x="371576" y="41867"/>
                </a:lnTo>
                <a:lnTo>
                  <a:pt x="329131" y="19372"/>
                </a:lnTo>
                <a:lnTo>
                  <a:pt x="281015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6863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37"/>
                </a:lnTo>
                <a:lnTo>
                  <a:pt x="23235" y="106746"/>
                </a:lnTo>
                <a:lnTo>
                  <a:pt x="50221" y="71374"/>
                </a:lnTo>
                <a:lnTo>
                  <a:pt x="85623" y="41867"/>
                </a:lnTo>
                <a:lnTo>
                  <a:pt x="128068" y="19372"/>
                </a:lnTo>
                <a:lnTo>
                  <a:pt x="176184" y="5034"/>
                </a:lnTo>
                <a:lnTo>
                  <a:pt x="228600" y="0"/>
                </a:lnTo>
                <a:lnTo>
                  <a:pt x="281015" y="5034"/>
                </a:lnTo>
                <a:lnTo>
                  <a:pt x="329131" y="19372"/>
                </a:lnTo>
                <a:lnTo>
                  <a:pt x="371576" y="41867"/>
                </a:lnTo>
                <a:lnTo>
                  <a:pt x="406978" y="71374"/>
                </a:lnTo>
                <a:lnTo>
                  <a:pt x="433964" y="106746"/>
                </a:lnTo>
                <a:lnTo>
                  <a:pt x="451162" y="146837"/>
                </a:lnTo>
                <a:lnTo>
                  <a:pt x="457200" y="190500"/>
                </a:lnTo>
                <a:lnTo>
                  <a:pt x="451162" y="234162"/>
                </a:lnTo>
                <a:lnTo>
                  <a:pt x="433964" y="274253"/>
                </a:lnTo>
                <a:lnTo>
                  <a:pt x="406978" y="309625"/>
                </a:lnTo>
                <a:lnTo>
                  <a:pt x="371576" y="339132"/>
                </a:lnTo>
                <a:lnTo>
                  <a:pt x="329131" y="361627"/>
                </a:lnTo>
                <a:lnTo>
                  <a:pt x="281015" y="375965"/>
                </a:lnTo>
                <a:lnTo>
                  <a:pt x="228600" y="381000"/>
                </a:lnTo>
                <a:lnTo>
                  <a:pt x="176184" y="375965"/>
                </a:lnTo>
                <a:lnTo>
                  <a:pt x="128068" y="361627"/>
                </a:lnTo>
                <a:lnTo>
                  <a:pt x="85623" y="339132"/>
                </a:lnTo>
                <a:lnTo>
                  <a:pt x="50221" y="309625"/>
                </a:lnTo>
                <a:lnTo>
                  <a:pt x="23235" y="274253"/>
                </a:lnTo>
                <a:lnTo>
                  <a:pt x="6037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2337" y="5212207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1061" y="3263264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81977" y="18232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39051" y="133146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94626" y="616458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354569" y="7545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71721" y="3462908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步骤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29000" y="388620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016497" y="102755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67777" y="23985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12306" y="23985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70826" y="1759457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659369" y="1821002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2000" y="4191000"/>
            <a:ext cx="664845" cy="152400"/>
          </a:xfrm>
          <a:custGeom>
            <a:avLst/>
            <a:gdLst/>
            <a:ahLst/>
            <a:cxnLst/>
            <a:rect l="l" t="t" r="r" b="b"/>
            <a:pathLst>
              <a:path w="664844" h="152400">
                <a:moveTo>
                  <a:pt x="664464" y="1524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97863" y="4572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29106" y="3949065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49723" y="5362752"/>
            <a:ext cx="4394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804795" algn="l"/>
              </a:tabLst>
            </a:pPr>
            <a:r>
              <a:rPr sz="2400" b="1" spc="-5" dirty="0">
                <a:latin typeface="微软雅黑"/>
                <a:cs typeface="微软雅黑"/>
              </a:rPr>
              <a:t>｛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-23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4</a:t>
            </a:r>
            <a:r>
              <a:rPr sz="2400" b="1" spc="32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, 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67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36238" y="3822745"/>
            <a:ext cx="5222875" cy="19316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  <a:tabLst>
                <a:tab pos="778510" algn="l"/>
                <a:tab pos="2082800" algn="l"/>
              </a:tabLst>
            </a:pPr>
            <a:r>
              <a:rPr sz="3600" b="1" baseline="5787" dirty="0">
                <a:latin typeface="Times New Roman"/>
                <a:cs typeface="Times New Roman"/>
              </a:rPr>
              <a:t>(0)	</a:t>
            </a:r>
            <a:r>
              <a:rPr sz="2400" b="1" spc="-5" dirty="0">
                <a:latin typeface="微软雅黑"/>
                <a:cs typeface="微软雅黑"/>
              </a:rPr>
              <a:t>｛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3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569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  <a:tabLst>
                <a:tab pos="769620" algn="l"/>
                <a:tab pos="2433320" algn="l"/>
                <a:tab pos="3285490" algn="l"/>
              </a:tabLst>
            </a:pPr>
            <a:r>
              <a:rPr sz="2400" b="1" dirty="0">
                <a:latin typeface="Times New Roman"/>
                <a:cs typeface="Times New Roman"/>
              </a:rPr>
              <a:t>(1)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2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4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165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125"/>
              </a:spcBef>
              <a:tabLst>
                <a:tab pos="760095" algn="l"/>
                <a:tab pos="2900045" algn="l"/>
                <a:tab pos="3751579" algn="l"/>
              </a:tabLst>
            </a:pPr>
            <a:r>
              <a:rPr sz="2400" b="1" dirty="0">
                <a:latin typeface="Times New Roman"/>
                <a:cs typeface="Times New Roman"/>
              </a:rPr>
              <a:t>(2)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315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165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915"/>
              </a:spcBef>
            </a:pPr>
            <a:r>
              <a:rPr sz="2400" b="1" dirty="0">
                <a:latin typeface="Times New Roman"/>
                <a:cs typeface="Times New Roman"/>
              </a:rPr>
              <a:t>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93264" y="43434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782061" y="46345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154161" y="152476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442452" y="181521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76800" y="3505200"/>
            <a:ext cx="685800" cy="304800"/>
          </a:xfrm>
          <a:prstGeom prst="rect">
            <a:avLst/>
          </a:prstGeom>
          <a:solidFill>
            <a:srgbClr val="A2B1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sz="2400" b="1" dirty="0"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58000" y="3505200"/>
            <a:ext cx="1143000" cy="30480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0" rIns="0" bIns="0" rtlCol="0">
            <a:spAutoFit/>
          </a:bodyPr>
          <a:lstStyle/>
          <a:p>
            <a:pPr marL="290830">
              <a:lnSpc>
                <a:spcPts val="2400"/>
              </a:lnSpc>
            </a:pPr>
            <a:r>
              <a:rPr sz="2400" b="1" spc="-5" dirty="0">
                <a:latin typeface="Tahoma"/>
                <a:cs typeface="Tahoma"/>
              </a:rPr>
              <a:t>V-U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4054" y="1654555"/>
            <a:ext cx="96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微软雅黑"/>
                <a:cs typeface="微软雅黑"/>
              </a:rPr>
              <a:t>步骤</a:t>
            </a:r>
            <a:r>
              <a:rPr sz="2800" b="1" spc="-5" dirty="0"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15840" y="109728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15840" y="109728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888991" y="105232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695955" y="478536"/>
            <a:ext cx="906780" cy="554990"/>
          </a:xfrm>
          <a:custGeom>
            <a:avLst/>
            <a:gdLst/>
            <a:ahLst/>
            <a:cxnLst/>
            <a:rect l="l" t="t" r="r" b="b"/>
            <a:pathLst>
              <a:path w="906779" h="554990">
                <a:moveTo>
                  <a:pt x="906780" y="0"/>
                </a:moveTo>
                <a:lnTo>
                  <a:pt x="0" y="554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67555" y="423672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95955" y="1414272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96539" y="1278636"/>
            <a:ext cx="737870" cy="212090"/>
          </a:xfrm>
          <a:custGeom>
            <a:avLst/>
            <a:gdLst/>
            <a:ahLst/>
            <a:cxnLst/>
            <a:rect l="l" t="t" r="r" b="b"/>
            <a:pathLst>
              <a:path w="737870" h="212090">
                <a:moveTo>
                  <a:pt x="737615" y="2118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91355" y="1260347"/>
            <a:ext cx="817244" cy="306705"/>
          </a:xfrm>
          <a:custGeom>
            <a:avLst/>
            <a:gdLst/>
            <a:ahLst/>
            <a:cxnLst/>
            <a:rect l="l" t="t" r="r" b="b"/>
            <a:pathLst>
              <a:path w="817245" h="306705">
                <a:moveTo>
                  <a:pt x="0" y="306324"/>
                </a:moveTo>
                <a:lnTo>
                  <a:pt x="8168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76828" y="18897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76828" y="18897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649345" y="143001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534155" y="13380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34155" y="13380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606038" y="1291844"/>
            <a:ext cx="346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410967" y="103327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10967" y="103327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483866" y="98793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262628" y="24048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62628" y="24048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24555" y="240487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24555" y="240487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00955" y="1490472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62755" y="576072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05555" y="1719072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38955" y="1719072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288538" y="1857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279138" y="1095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821938" y="714197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88738" y="17816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983483" y="4097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979420" y="2238578"/>
            <a:ext cx="17011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78510" algn="l"/>
                <a:tab pos="1316355" algn="l"/>
              </a:tabLst>
            </a:pP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5</a:t>
            </a:r>
            <a:r>
              <a:rPr sz="1300" b="1" u="sng" spc="10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6</a:t>
            </a:r>
            <a:endParaRPr sz="1950" baseline="-53418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507738" y="4097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35883" y="1095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678683" y="17054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126738" y="17816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81506" y="4635855"/>
            <a:ext cx="101981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  <a:tabLst>
                <a:tab pos="469265" algn="l"/>
                <a:tab pos="1006475" algn="l"/>
              </a:tabLst>
            </a:pP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6	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351519" y="1133855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51519" y="1133855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8421878" y="1091641"/>
            <a:ext cx="348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470" dirty="0">
                <a:latin typeface="Times New Roman"/>
                <a:cs typeface="Times New Roman"/>
              </a:rPr>
              <a:t>VV</a:t>
            </a:r>
            <a:r>
              <a:rPr sz="1950" b="1" spc="-70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78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9672" y="39502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5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1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5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9672" y="39502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2189" y="3905199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0660" y="30419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0660" y="30419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2541" y="2996564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6463" y="41910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6463" y="41910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9361" y="414502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38862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38862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732" y="384124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56460" y="52578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6460" y="52578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28342" y="521220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6863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4"/>
                </a:lnTo>
                <a:lnTo>
                  <a:pt x="128068" y="19372"/>
                </a:lnTo>
                <a:lnTo>
                  <a:pt x="85623" y="41867"/>
                </a:lnTo>
                <a:lnTo>
                  <a:pt x="50221" y="71374"/>
                </a:lnTo>
                <a:lnTo>
                  <a:pt x="23235" y="106746"/>
                </a:lnTo>
                <a:lnTo>
                  <a:pt x="6037" y="146837"/>
                </a:lnTo>
                <a:lnTo>
                  <a:pt x="0" y="190500"/>
                </a:lnTo>
                <a:lnTo>
                  <a:pt x="6037" y="234162"/>
                </a:lnTo>
                <a:lnTo>
                  <a:pt x="23235" y="274253"/>
                </a:lnTo>
                <a:lnTo>
                  <a:pt x="50221" y="309625"/>
                </a:lnTo>
                <a:lnTo>
                  <a:pt x="85623" y="339132"/>
                </a:lnTo>
                <a:lnTo>
                  <a:pt x="128068" y="361627"/>
                </a:lnTo>
                <a:lnTo>
                  <a:pt x="176184" y="375965"/>
                </a:lnTo>
                <a:lnTo>
                  <a:pt x="228600" y="381000"/>
                </a:lnTo>
                <a:lnTo>
                  <a:pt x="281015" y="375965"/>
                </a:lnTo>
                <a:lnTo>
                  <a:pt x="329131" y="361627"/>
                </a:lnTo>
                <a:lnTo>
                  <a:pt x="371576" y="339132"/>
                </a:lnTo>
                <a:lnTo>
                  <a:pt x="406978" y="309625"/>
                </a:lnTo>
                <a:lnTo>
                  <a:pt x="433964" y="274253"/>
                </a:lnTo>
                <a:lnTo>
                  <a:pt x="451162" y="234162"/>
                </a:lnTo>
                <a:lnTo>
                  <a:pt x="457200" y="190500"/>
                </a:lnTo>
                <a:lnTo>
                  <a:pt x="451162" y="146837"/>
                </a:lnTo>
                <a:lnTo>
                  <a:pt x="433964" y="106746"/>
                </a:lnTo>
                <a:lnTo>
                  <a:pt x="406978" y="71374"/>
                </a:lnTo>
                <a:lnTo>
                  <a:pt x="371576" y="41867"/>
                </a:lnTo>
                <a:lnTo>
                  <a:pt x="329131" y="19372"/>
                </a:lnTo>
                <a:lnTo>
                  <a:pt x="281015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863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37"/>
                </a:lnTo>
                <a:lnTo>
                  <a:pt x="23235" y="106746"/>
                </a:lnTo>
                <a:lnTo>
                  <a:pt x="50221" y="71374"/>
                </a:lnTo>
                <a:lnTo>
                  <a:pt x="85623" y="41867"/>
                </a:lnTo>
                <a:lnTo>
                  <a:pt x="128068" y="19372"/>
                </a:lnTo>
                <a:lnTo>
                  <a:pt x="176184" y="5034"/>
                </a:lnTo>
                <a:lnTo>
                  <a:pt x="228600" y="0"/>
                </a:lnTo>
                <a:lnTo>
                  <a:pt x="281015" y="5034"/>
                </a:lnTo>
                <a:lnTo>
                  <a:pt x="329131" y="19372"/>
                </a:lnTo>
                <a:lnTo>
                  <a:pt x="371576" y="41867"/>
                </a:lnTo>
                <a:lnTo>
                  <a:pt x="406978" y="71374"/>
                </a:lnTo>
                <a:lnTo>
                  <a:pt x="433964" y="106746"/>
                </a:lnTo>
                <a:lnTo>
                  <a:pt x="451162" y="146837"/>
                </a:lnTo>
                <a:lnTo>
                  <a:pt x="457200" y="190500"/>
                </a:lnTo>
                <a:lnTo>
                  <a:pt x="451162" y="234162"/>
                </a:lnTo>
                <a:lnTo>
                  <a:pt x="433964" y="274253"/>
                </a:lnTo>
                <a:lnTo>
                  <a:pt x="406978" y="309625"/>
                </a:lnTo>
                <a:lnTo>
                  <a:pt x="371576" y="339132"/>
                </a:lnTo>
                <a:lnTo>
                  <a:pt x="329131" y="361627"/>
                </a:lnTo>
                <a:lnTo>
                  <a:pt x="281015" y="375965"/>
                </a:lnTo>
                <a:lnTo>
                  <a:pt x="228600" y="381000"/>
                </a:lnTo>
                <a:lnTo>
                  <a:pt x="176184" y="375965"/>
                </a:lnTo>
                <a:lnTo>
                  <a:pt x="128068" y="361627"/>
                </a:lnTo>
                <a:lnTo>
                  <a:pt x="85623" y="339132"/>
                </a:lnTo>
                <a:lnTo>
                  <a:pt x="50221" y="309625"/>
                </a:lnTo>
                <a:lnTo>
                  <a:pt x="23235" y="274253"/>
                </a:lnTo>
                <a:lnTo>
                  <a:pt x="6037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2337" y="5212207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21878" y="109164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81977" y="18232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39051" y="133146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94626" y="616458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54569" y="7545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71721" y="3462908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步骤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29000" y="388620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867777" y="23985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12306" y="23985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70826" y="1759457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59369" y="1821002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2000" y="4191000"/>
            <a:ext cx="664845" cy="152400"/>
          </a:xfrm>
          <a:custGeom>
            <a:avLst/>
            <a:gdLst/>
            <a:ahLst/>
            <a:cxnLst/>
            <a:rect l="l" t="t" r="r" b="b"/>
            <a:pathLst>
              <a:path w="664844" h="152400">
                <a:moveTo>
                  <a:pt x="664464" y="1524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97863" y="4572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181506" y="4711446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29106" y="3949065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154161" y="152476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442452" y="181521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37023" y="5270977"/>
            <a:ext cx="4419600" cy="94106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25"/>
              </a:spcBef>
              <a:tabLst>
                <a:tab pos="2817495" algn="l"/>
              </a:tabLst>
            </a:pPr>
            <a:r>
              <a:rPr sz="2400" b="1" spc="-5" dirty="0">
                <a:latin typeface="微软雅黑"/>
                <a:cs typeface="微软雅黑"/>
              </a:rPr>
              <a:t>｛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-23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4</a:t>
            </a:r>
            <a:r>
              <a:rPr sz="2400" b="1" spc="32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, 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89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80645">
              <a:lnSpc>
                <a:spcPct val="100000"/>
              </a:lnSpc>
              <a:spcBef>
                <a:spcPts val="720"/>
              </a:spcBef>
              <a:tabLst>
                <a:tab pos="3242945" algn="l"/>
              </a:tabLst>
            </a:pP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3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315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4</a:t>
            </a:r>
            <a:r>
              <a:rPr sz="2400" b="1" spc="33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2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52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36238" y="3822745"/>
            <a:ext cx="5222875" cy="23895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  <a:tabLst>
                <a:tab pos="778510" algn="l"/>
                <a:tab pos="2082800" algn="l"/>
              </a:tabLst>
            </a:pPr>
            <a:r>
              <a:rPr sz="3600" b="1" baseline="5787" dirty="0">
                <a:latin typeface="Times New Roman"/>
                <a:cs typeface="Times New Roman"/>
              </a:rPr>
              <a:t>(0)	</a:t>
            </a:r>
            <a:r>
              <a:rPr sz="2400" b="1" spc="-5" dirty="0">
                <a:latin typeface="微软雅黑"/>
                <a:cs typeface="微软雅黑"/>
              </a:rPr>
              <a:t>｛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3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569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  <a:tabLst>
                <a:tab pos="769620" algn="l"/>
                <a:tab pos="2433320" algn="l"/>
                <a:tab pos="3285490" algn="l"/>
              </a:tabLst>
            </a:pPr>
            <a:r>
              <a:rPr sz="2400" b="1" dirty="0">
                <a:latin typeface="Times New Roman"/>
                <a:cs typeface="Times New Roman"/>
              </a:rPr>
              <a:t>(1)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2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4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165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125"/>
              </a:spcBef>
              <a:tabLst>
                <a:tab pos="760095" algn="l"/>
                <a:tab pos="2900045" algn="l"/>
                <a:tab pos="3751579" algn="l"/>
              </a:tabLst>
            </a:pPr>
            <a:r>
              <a:rPr sz="2400" b="1" dirty="0">
                <a:latin typeface="Times New Roman"/>
                <a:cs typeface="Times New Roman"/>
              </a:rPr>
              <a:t>(2)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315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165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915"/>
              </a:spcBef>
            </a:pPr>
            <a:r>
              <a:rPr sz="2400" b="1" dirty="0">
                <a:latin typeface="Times New Roman"/>
                <a:cs typeface="Times New Roman"/>
              </a:rPr>
              <a:t>(3)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2400" b="1" dirty="0">
                <a:latin typeface="Times New Roman"/>
                <a:cs typeface="Times New Roman"/>
              </a:rPr>
              <a:t>(4)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01561" y="1372361"/>
            <a:ext cx="664845" cy="158750"/>
          </a:xfrm>
          <a:custGeom>
            <a:avLst/>
            <a:gdLst/>
            <a:ahLst/>
            <a:cxnLst/>
            <a:rect l="l" t="t" r="r" b="b"/>
            <a:pathLst>
              <a:path w="664845" h="158750">
                <a:moveTo>
                  <a:pt x="664463" y="158496"/>
                </a:moveTo>
                <a:lnTo>
                  <a:pt x="0" y="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668769" y="11355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76800" y="3505200"/>
            <a:ext cx="685800" cy="304800"/>
          </a:xfrm>
          <a:prstGeom prst="rect">
            <a:avLst/>
          </a:prstGeom>
          <a:solidFill>
            <a:srgbClr val="A2B1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sz="2400" b="1" dirty="0"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58000" y="3505200"/>
            <a:ext cx="1143000" cy="30480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0" rIns="0" bIns="0" rtlCol="0">
            <a:spAutoFit/>
          </a:bodyPr>
          <a:lstStyle/>
          <a:p>
            <a:pPr marL="290830">
              <a:lnSpc>
                <a:spcPts val="2400"/>
              </a:lnSpc>
            </a:pPr>
            <a:r>
              <a:rPr sz="2400" b="1" spc="-5" dirty="0">
                <a:latin typeface="Tahoma"/>
                <a:cs typeface="Tahoma"/>
              </a:rPr>
              <a:t>V-U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94054" y="1654555"/>
            <a:ext cx="96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微软雅黑"/>
                <a:cs typeface="微软雅黑"/>
              </a:rPr>
              <a:t>步骤</a:t>
            </a:r>
            <a:r>
              <a:rPr sz="2800" b="1" spc="-5" dirty="0">
                <a:latin typeface="Tahoma"/>
                <a:cs typeface="Tahoma"/>
              </a:rPr>
              <a:t>4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815840" y="109728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15840" y="109728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888991" y="105232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95955" y="478536"/>
            <a:ext cx="906780" cy="554990"/>
          </a:xfrm>
          <a:custGeom>
            <a:avLst/>
            <a:gdLst/>
            <a:ahLst/>
            <a:cxnLst/>
            <a:rect l="l" t="t" r="r" b="b"/>
            <a:pathLst>
              <a:path w="906779" h="554990">
                <a:moveTo>
                  <a:pt x="906780" y="0"/>
                </a:moveTo>
                <a:lnTo>
                  <a:pt x="0" y="554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67555" y="423672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95955" y="1414272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96539" y="1278636"/>
            <a:ext cx="737870" cy="212090"/>
          </a:xfrm>
          <a:custGeom>
            <a:avLst/>
            <a:gdLst/>
            <a:ahLst/>
            <a:cxnLst/>
            <a:rect l="l" t="t" r="r" b="b"/>
            <a:pathLst>
              <a:path w="737870" h="212090">
                <a:moveTo>
                  <a:pt x="737615" y="2118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91355" y="1260347"/>
            <a:ext cx="817244" cy="306705"/>
          </a:xfrm>
          <a:custGeom>
            <a:avLst/>
            <a:gdLst/>
            <a:ahLst/>
            <a:cxnLst/>
            <a:rect l="l" t="t" r="r" b="b"/>
            <a:pathLst>
              <a:path w="817245" h="306705">
                <a:moveTo>
                  <a:pt x="0" y="306324"/>
                </a:moveTo>
                <a:lnTo>
                  <a:pt x="8168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76828" y="18897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76828" y="18897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649345" y="143001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534155" y="13380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34155" y="13380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606038" y="1291844"/>
            <a:ext cx="346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10967" y="103327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10967" y="103327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483866" y="98793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62628" y="24048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62628" y="24048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24555" y="240487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24555" y="240487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00955" y="1490472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62755" y="576072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05555" y="1719072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38955" y="1719072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288538" y="1857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279138" y="1095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821938" y="714197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88738" y="17816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983483" y="4097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979420" y="2238578"/>
            <a:ext cx="17011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78510" algn="l"/>
                <a:tab pos="1316355" algn="l"/>
              </a:tabLst>
            </a:pP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5</a:t>
            </a:r>
            <a:r>
              <a:rPr sz="1300" b="1" u="sng" spc="10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6</a:t>
            </a:r>
            <a:endParaRPr sz="1950" baseline="-53418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507738" y="4097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135883" y="1095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78683" y="17054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126738" y="17816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946647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46647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019546" y="102755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79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1386662"/>
            <a:ext cx="8382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5" dirty="0">
                <a:solidFill>
                  <a:srgbClr val="C00000"/>
                </a:solidFill>
                <a:latin typeface="Microsoft JhengHei"/>
                <a:cs typeface="Microsoft JhengHei"/>
              </a:rPr>
              <a:t>（2）</a:t>
            </a:r>
            <a:r>
              <a:rPr sz="32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完</a:t>
            </a:r>
            <a:r>
              <a:rPr sz="3200" b="1" spc="15" dirty="0">
                <a:solidFill>
                  <a:srgbClr val="C00000"/>
                </a:solidFill>
                <a:latin typeface="Microsoft JhengHei"/>
                <a:cs typeface="Microsoft JhengHei"/>
              </a:rPr>
              <a:t>全</a:t>
            </a:r>
            <a:r>
              <a:rPr sz="32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图</a:t>
            </a:r>
            <a:r>
              <a:rPr sz="3200" b="1" spc="15" dirty="0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sz="2800" b="1" spc="10" dirty="0">
                <a:latin typeface="Microsoft JhengHei"/>
                <a:cs typeface="Microsoft JhengHei"/>
              </a:rPr>
              <a:t>图</a:t>
            </a:r>
            <a:r>
              <a:rPr sz="2800" b="1" dirty="0">
                <a:latin typeface="Microsoft JhengHei"/>
                <a:cs typeface="Microsoft JhengHei"/>
              </a:rPr>
              <a:t>中任意</a:t>
            </a:r>
            <a:r>
              <a:rPr sz="2800" b="1" spc="10" dirty="0">
                <a:latin typeface="Microsoft JhengHei"/>
                <a:cs typeface="Microsoft JhengHei"/>
              </a:rPr>
              <a:t>两</a:t>
            </a:r>
            <a:r>
              <a:rPr sz="2800" b="1" dirty="0">
                <a:latin typeface="Microsoft JhengHei"/>
                <a:cs typeface="Microsoft JhengHei"/>
              </a:rPr>
              <a:t>个顶点</a:t>
            </a:r>
            <a:r>
              <a:rPr sz="2800" b="1" spc="10" dirty="0">
                <a:latin typeface="Microsoft JhengHei"/>
                <a:cs typeface="Microsoft JhengHei"/>
              </a:rPr>
              <a:t>都</a:t>
            </a:r>
            <a:r>
              <a:rPr sz="2800" b="1" dirty="0">
                <a:latin typeface="Microsoft JhengHei"/>
                <a:cs typeface="Microsoft JhengHei"/>
              </a:rPr>
              <a:t>有一条</a:t>
            </a:r>
            <a:r>
              <a:rPr sz="2800" b="1" spc="10" dirty="0">
                <a:latin typeface="Microsoft JhengHei"/>
                <a:cs typeface="Microsoft JhengHei"/>
              </a:rPr>
              <a:t>边</a:t>
            </a:r>
            <a:r>
              <a:rPr sz="2800" b="1" dirty="0">
                <a:latin typeface="Microsoft JhengHei"/>
                <a:cs typeface="Microsoft JhengHei"/>
              </a:rPr>
              <a:t>相连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311" y="2112264"/>
            <a:ext cx="2508504" cy="2542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9740" y="2112264"/>
            <a:ext cx="2787395" cy="2830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311" y="3913123"/>
            <a:ext cx="1905000" cy="1422400"/>
          </a:xfrm>
          <a:custGeom>
            <a:avLst/>
            <a:gdLst/>
            <a:ahLst/>
            <a:cxnLst/>
            <a:rect l="l" t="t" r="r" b="b"/>
            <a:pathLst>
              <a:path w="1905000" h="1422400">
                <a:moveTo>
                  <a:pt x="1905000" y="965200"/>
                </a:moveTo>
                <a:lnTo>
                  <a:pt x="0" y="965200"/>
                </a:lnTo>
                <a:lnTo>
                  <a:pt x="0" y="1422400"/>
                </a:lnTo>
                <a:lnTo>
                  <a:pt x="1905000" y="1422400"/>
                </a:lnTo>
                <a:lnTo>
                  <a:pt x="1905000" y="965200"/>
                </a:lnTo>
                <a:close/>
              </a:path>
              <a:path w="1905000" h="1422400">
                <a:moveTo>
                  <a:pt x="488950" y="0"/>
                </a:moveTo>
                <a:lnTo>
                  <a:pt x="317500" y="965200"/>
                </a:lnTo>
                <a:lnTo>
                  <a:pt x="793750" y="965200"/>
                </a:lnTo>
                <a:lnTo>
                  <a:pt x="4889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2311" y="3913123"/>
            <a:ext cx="1905000" cy="1422400"/>
          </a:xfrm>
          <a:custGeom>
            <a:avLst/>
            <a:gdLst/>
            <a:ahLst/>
            <a:cxnLst/>
            <a:rect l="l" t="t" r="r" b="b"/>
            <a:pathLst>
              <a:path w="1905000" h="1422400">
                <a:moveTo>
                  <a:pt x="0" y="965200"/>
                </a:moveTo>
                <a:lnTo>
                  <a:pt x="317500" y="965200"/>
                </a:lnTo>
                <a:lnTo>
                  <a:pt x="488950" y="0"/>
                </a:lnTo>
                <a:lnTo>
                  <a:pt x="793750" y="965200"/>
                </a:lnTo>
                <a:lnTo>
                  <a:pt x="1905000" y="965200"/>
                </a:lnTo>
                <a:lnTo>
                  <a:pt x="1905000" y="1041400"/>
                </a:lnTo>
                <a:lnTo>
                  <a:pt x="1905000" y="1155700"/>
                </a:lnTo>
                <a:lnTo>
                  <a:pt x="1905000" y="1422400"/>
                </a:lnTo>
                <a:lnTo>
                  <a:pt x="793750" y="1422400"/>
                </a:lnTo>
                <a:lnTo>
                  <a:pt x="317500" y="1422400"/>
                </a:lnTo>
                <a:lnTo>
                  <a:pt x="0" y="1422400"/>
                </a:lnTo>
                <a:lnTo>
                  <a:pt x="0" y="1155700"/>
                </a:lnTo>
                <a:lnTo>
                  <a:pt x="0" y="1041400"/>
                </a:lnTo>
                <a:lnTo>
                  <a:pt x="0" y="965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0442" y="4921758"/>
            <a:ext cx="155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无向完全图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31664" y="3979798"/>
            <a:ext cx="1828800" cy="1355725"/>
          </a:xfrm>
          <a:custGeom>
            <a:avLst/>
            <a:gdLst/>
            <a:ahLst/>
            <a:cxnLst/>
            <a:rect l="l" t="t" r="r" b="b"/>
            <a:pathLst>
              <a:path w="1828800" h="1355725">
                <a:moveTo>
                  <a:pt x="1828800" y="898525"/>
                </a:moveTo>
                <a:lnTo>
                  <a:pt x="0" y="898525"/>
                </a:lnTo>
                <a:lnTo>
                  <a:pt x="0" y="1355725"/>
                </a:lnTo>
                <a:lnTo>
                  <a:pt x="1828800" y="1355725"/>
                </a:lnTo>
                <a:lnTo>
                  <a:pt x="1828800" y="898525"/>
                </a:lnTo>
                <a:close/>
              </a:path>
              <a:path w="1828800" h="1355725">
                <a:moveTo>
                  <a:pt x="863600" y="0"/>
                </a:moveTo>
                <a:lnTo>
                  <a:pt x="304800" y="898525"/>
                </a:lnTo>
                <a:lnTo>
                  <a:pt x="762000" y="898525"/>
                </a:lnTo>
                <a:lnTo>
                  <a:pt x="863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1664" y="3979798"/>
            <a:ext cx="1828800" cy="1355725"/>
          </a:xfrm>
          <a:custGeom>
            <a:avLst/>
            <a:gdLst/>
            <a:ahLst/>
            <a:cxnLst/>
            <a:rect l="l" t="t" r="r" b="b"/>
            <a:pathLst>
              <a:path w="1828800" h="1355725">
                <a:moveTo>
                  <a:pt x="0" y="898525"/>
                </a:moveTo>
                <a:lnTo>
                  <a:pt x="304800" y="898525"/>
                </a:lnTo>
                <a:lnTo>
                  <a:pt x="863600" y="0"/>
                </a:lnTo>
                <a:lnTo>
                  <a:pt x="762000" y="898525"/>
                </a:lnTo>
                <a:lnTo>
                  <a:pt x="1828800" y="898525"/>
                </a:lnTo>
                <a:lnTo>
                  <a:pt x="1828800" y="974725"/>
                </a:lnTo>
                <a:lnTo>
                  <a:pt x="1828800" y="1089025"/>
                </a:lnTo>
                <a:lnTo>
                  <a:pt x="1828800" y="1355725"/>
                </a:lnTo>
                <a:lnTo>
                  <a:pt x="762000" y="1355725"/>
                </a:lnTo>
                <a:lnTo>
                  <a:pt x="304800" y="1355725"/>
                </a:lnTo>
                <a:lnTo>
                  <a:pt x="0" y="1355725"/>
                </a:lnTo>
                <a:lnTo>
                  <a:pt x="0" y="1089025"/>
                </a:lnTo>
                <a:lnTo>
                  <a:pt x="0" y="974725"/>
                </a:lnTo>
                <a:lnTo>
                  <a:pt x="0" y="8985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11928" y="4921758"/>
            <a:ext cx="155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有向完全图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2039" y="5510784"/>
            <a:ext cx="560070" cy="6804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5963" y="5510784"/>
            <a:ext cx="560069" cy="680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9888" y="5510784"/>
            <a:ext cx="560069" cy="6804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3811" y="5510784"/>
            <a:ext cx="560069" cy="680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7735" y="5510784"/>
            <a:ext cx="1175765" cy="6804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67355" y="5510784"/>
            <a:ext cx="1018794" cy="680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60094" y="5590701"/>
            <a:ext cx="202438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-15" dirty="0">
                <a:solidFill>
                  <a:srgbClr val="FF3300"/>
                </a:solidFill>
                <a:latin typeface="微软雅黑"/>
                <a:cs typeface="微软雅黑"/>
              </a:rPr>
              <a:t>n</a:t>
            </a:r>
            <a:r>
              <a:rPr sz="2400" b="1" spc="-15" dirty="0">
                <a:solidFill>
                  <a:srgbClr val="FF3300"/>
                </a:solidFill>
                <a:latin typeface="微软雅黑"/>
                <a:cs typeface="微软雅黑"/>
              </a:rPr>
              <a:t>(</a:t>
            </a:r>
            <a:r>
              <a:rPr sz="2500" b="1" spc="-15" dirty="0">
                <a:solidFill>
                  <a:srgbClr val="FF3300"/>
                </a:solidFill>
                <a:latin typeface="微软雅黑"/>
                <a:cs typeface="微软雅黑"/>
              </a:rPr>
              <a:t>n</a:t>
            </a:r>
            <a:r>
              <a:rPr sz="2400" b="1" spc="-15" dirty="0">
                <a:solidFill>
                  <a:srgbClr val="FF3300"/>
                </a:solidFill>
                <a:latin typeface="微软雅黑"/>
                <a:cs typeface="微软雅黑"/>
              </a:rPr>
              <a:t>-1)/2</a:t>
            </a:r>
            <a:r>
              <a:rPr sz="2400" b="1" spc="-35" dirty="0">
                <a:solidFill>
                  <a:srgbClr val="FF3300"/>
                </a:solidFill>
                <a:latin typeface="微软雅黑"/>
                <a:cs typeface="微软雅黑"/>
              </a:rPr>
              <a:t> </a:t>
            </a:r>
            <a:r>
              <a:rPr sz="2400" b="1" spc="10" dirty="0">
                <a:solidFill>
                  <a:srgbClr val="FF3300"/>
                </a:solidFill>
                <a:latin typeface="微软雅黑"/>
                <a:cs typeface="微软雅黑"/>
              </a:rPr>
              <a:t>条边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11596" y="5434584"/>
            <a:ext cx="560070" cy="6804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5434584"/>
            <a:ext cx="560070" cy="6804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9444" y="5434584"/>
            <a:ext cx="560070" cy="6804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73367" y="5434584"/>
            <a:ext cx="560069" cy="6804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7292" y="5434584"/>
            <a:ext cx="867918" cy="6804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89064" y="5434584"/>
            <a:ext cx="1018794" cy="6804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91554" y="5514501"/>
            <a:ext cx="17157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dirty="0">
                <a:solidFill>
                  <a:srgbClr val="FF3300"/>
                </a:solidFill>
                <a:latin typeface="微软雅黑"/>
                <a:cs typeface="微软雅黑"/>
              </a:rPr>
              <a:t>n</a:t>
            </a:r>
            <a:r>
              <a:rPr sz="2400" b="1" dirty="0">
                <a:solidFill>
                  <a:srgbClr val="FF3300"/>
                </a:solidFill>
                <a:latin typeface="微软雅黑"/>
                <a:cs typeface="微软雅黑"/>
              </a:rPr>
              <a:t>(</a:t>
            </a:r>
            <a:r>
              <a:rPr sz="2500" b="1" dirty="0">
                <a:solidFill>
                  <a:srgbClr val="FF3300"/>
                </a:solidFill>
                <a:latin typeface="微软雅黑"/>
                <a:cs typeface="微软雅黑"/>
              </a:rPr>
              <a:t>n</a:t>
            </a:r>
            <a:r>
              <a:rPr sz="2400" b="1" dirty="0">
                <a:solidFill>
                  <a:srgbClr val="FF3300"/>
                </a:solidFill>
                <a:latin typeface="微软雅黑"/>
                <a:cs typeface="微软雅黑"/>
              </a:rPr>
              <a:t>-1)</a:t>
            </a:r>
            <a:r>
              <a:rPr sz="2400" b="1" spc="40" dirty="0">
                <a:solidFill>
                  <a:srgbClr val="FF3300"/>
                </a:solidFill>
                <a:latin typeface="微软雅黑"/>
                <a:cs typeface="微软雅黑"/>
              </a:rPr>
              <a:t> </a:t>
            </a:r>
            <a:r>
              <a:rPr sz="2400" b="1" spc="5" dirty="0">
                <a:solidFill>
                  <a:srgbClr val="FF3300"/>
                </a:solidFill>
                <a:latin typeface="微软雅黑"/>
                <a:cs typeface="微软雅黑"/>
              </a:rPr>
              <a:t>条边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8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34644" y="507872"/>
            <a:ext cx="3778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>
                <a:solidFill>
                  <a:srgbClr val="000000"/>
                </a:solidFill>
                <a:latin typeface="Verdana"/>
                <a:cs typeface="Verdana"/>
              </a:rPr>
              <a:t>6.1.1</a:t>
            </a:r>
            <a:r>
              <a:rPr u="none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图的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基本术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语</a:t>
            </a:r>
          </a:p>
        </p:txBody>
      </p:sp>
      <p:sp>
        <p:nvSpPr>
          <p:cNvPr id="30" name="object 3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9672" y="39502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5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1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5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9672" y="39502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5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2189" y="3905199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0660" y="30419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0660" y="30419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2541" y="2996564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6463" y="41910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6463" y="41910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9361" y="414502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38862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38862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732" y="384124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56460" y="52578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6460" y="52578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28342" y="521220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6863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4"/>
                </a:lnTo>
                <a:lnTo>
                  <a:pt x="128068" y="19372"/>
                </a:lnTo>
                <a:lnTo>
                  <a:pt x="85623" y="41867"/>
                </a:lnTo>
                <a:lnTo>
                  <a:pt x="50221" y="71374"/>
                </a:lnTo>
                <a:lnTo>
                  <a:pt x="23235" y="106746"/>
                </a:lnTo>
                <a:lnTo>
                  <a:pt x="6037" y="146837"/>
                </a:lnTo>
                <a:lnTo>
                  <a:pt x="0" y="190500"/>
                </a:lnTo>
                <a:lnTo>
                  <a:pt x="6037" y="234162"/>
                </a:lnTo>
                <a:lnTo>
                  <a:pt x="23235" y="274253"/>
                </a:lnTo>
                <a:lnTo>
                  <a:pt x="50221" y="309625"/>
                </a:lnTo>
                <a:lnTo>
                  <a:pt x="85623" y="339132"/>
                </a:lnTo>
                <a:lnTo>
                  <a:pt x="128068" y="361627"/>
                </a:lnTo>
                <a:lnTo>
                  <a:pt x="176184" y="375965"/>
                </a:lnTo>
                <a:lnTo>
                  <a:pt x="228600" y="381000"/>
                </a:lnTo>
                <a:lnTo>
                  <a:pt x="281015" y="375965"/>
                </a:lnTo>
                <a:lnTo>
                  <a:pt x="329131" y="361627"/>
                </a:lnTo>
                <a:lnTo>
                  <a:pt x="371576" y="339132"/>
                </a:lnTo>
                <a:lnTo>
                  <a:pt x="406978" y="309625"/>
                </a:lnTo>
                <a:lnTo>
                  <a:pt x="433964" y="274253"/>
                </a:lnTo>
                <a:lnTo>
                  <a:pt x="451162" y="234162"/>
                </a:lnTo>
                <a:lnTo>
                  <a:pt x="457200" y="190500"/>
                </a:lnTo>
                <a:lnTo>
                  <a:pt x="451162" y="146837"/>
                </a:lnTo>
                <a:lnTo>
                  <a:pt x="433964" y="106746"/>
                </a:lnTo>
                <a:lnTo>
                  <a:pt x="406978" y="71374"/>
                </a:lnTo>
                <a:lnTo>
                  <a:pt x="371576" y="41867"/>
                </a:lnTo>
                <a:lnTo>
                  <a:pt x="329131" y="19372"/>
                </a:lnTo>
                <a:lnTo>
                  <a:pt x="281015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863" y="5257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37"/>
                </a:lnTo>
                <a:lnTo>
                  <a:pt x="23235" y="106746"/>
                </a:lnTo>
                <a:lnTo>
                  <a:pt x="50221" y="71374"/>
                </a:lnTo>
                <a:lnTo>
                  <a:pt x="85623" y="41867"/>
                </a:lnTo>
                <a:lnTo>
                  <a:pt x="128068" y="19372"/>
                </a:lnTo>
                <a:lnTo>
                  <a:pt x="176184" y="5034"/>
                </a:lnTo>
                <a:lnTo>
                  <a:pt x="228600" y="0"/>
                </a:lnTo>
                <a:lnTo>
                  <a:pt x="281015" y="5034"/>
                </a:lnTo>
                <a:lnTo>
                  <a:pt x="329131" y="19372"/>
                </a:lnTo>
                <a:lnTo>
                  <a:pt x="371576" y="41867"/>
                </a:lnTo>
                <a:lnTo>
                  <a:pt x="406978" y="71374"/>
                </a:lnTo>
                <a:lnTo>
                  <a:pt x="433964" y="106746"/>
                </a:lnTo>
                <a:lnTo>
                  <a:pt x="451162" y="146837"/>
                </a:lnTo>
                <a:lnTo>
                  <a:pt x="457200" y="190500"/>
                </a:lnTo>
                <a:lnTo>
                  <a:pt x="451162" y="234162"/>
                </a:lnTo>
                <a:lnTo>
                  <a:pt x="433964" y="274253"/>
                </a:lnTo>
                <a:lnTo>
                  <a:pt x="406978" y="309625"/>
                </a:lnTo>
                <a:lnTo>
                  <a:pt x="371576" y="339132"/>
                </a:lnTo>
                <a:lnTo>
                  <a:pt x="329131" y="361627"/>
                </a:lnTo>
                <a:lnTo>
                  <a:pt x="281015" y="375965"/>
                </a:lnTo>
                <a:lnTo>
                  <a:pt x="228600" y="381000"/>
                </a:lnTo>
                <a:lnTo>
                  <a:pt x="176184" y="375965"/>
                </a:lnTo>
                <a:lnTo>
                  <a:pt x="128068" y="361627"/>
                </a:lnTo>
                <a:lnTo>
                  <a:pt x="85623" y="339132"/>
                </a:lnTo>
                <a:lnTo>
                  <a:pt x="50221" y="309625"/>
                </a:lnTo>
                <a:lnTo>
                  <a:pt x="23235" y="274253"/>
                </a:lnTo>
                <a:lnTo>
                  <a:pt x="6037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2337" y="5212207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8471" y="1136903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21878" y="109164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09459" y="228600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81977" y="18232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65264" y="1377696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39051" y="133146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94626" y="616458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54569" y="7545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71721" y="3462908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微软雅黑"/>
                <a:cs typeface="微软雅黑"/>
              </a:rPr>
              <a:t>步骤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29000" y="388620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43600" y="107289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16497" y="102755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95259" y="2444495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67777" y="239852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55664" y="244449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0826" y="1759457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59369" y="1821002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97863" y="4572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81506" y="4711446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49723" y="5362752"/>
            <a:ext cx="4394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804795" algn="l"/>
              </a:tabLst>
            </a:pPr>
            <a:r>
              <a:rPr sz="2400" b="1" spc="-5" dirty="0">
                <a:latin typeface="微软雅黑"/>
                <a:cs typeface="微软雅黑"/>
              </a:rPr>
              <a:t>｛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-23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4</a:t>
            </a:r>
            <a:r>
              <a:rPr sz="2400" b="1" spc="32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, 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67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36238" y="3822745"/>
            <a:ext cx="5222875" cy="19316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  <a:tabLst>
                <a:tab pos="778510" algn="l"/>
                <a:tab pos="2082800" algn="l"/>
              </a:tabLst>
            </a:pPr>
            <a:r>
              <a:rPr sz="3600" b="1" baseline="5787" dirty="0">
                <a:latin typeface="Times New Roman"/>
                <a:cs typeface="Times New Roman"/>
              </a:rPr>
              <a:t>(0)	</a:t>
            </a:r>
            <a:r>
              <a:rPr sz="2400" b="1" spc="-5" dirty="0">
                <a:latin typeface="微软雅黑"/>
                <a:cs typeface="微软雅黑"/>
              </a:rPr>
              <a:t>｛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3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569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  <a:tabLst>
                <a:tab pos="769620" algn="l"/>
                <a:tab pos="2433320" algn="l"/>
                <a:tab pos="3285490" algn="l"/>
              </a:tabLst>
            </a:pPr>
            <a:r>
              <a:rPr sz="2400" b="1" dirty="0">
                <a:latin typeface="Times New Roman"/>
                <a:cs typeface="Times New Roman"/>
              </a:rPr>
              <a:t>(1)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2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4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 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6 </a:t>
            </a:r>
            <a:r>
              <a:rPr sz="2400" b="1" spc="165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125"/>
              </a:spcBef>
              <a:tabLst>
                <a:tab pos="760095" algn="l"/>
                <a:tab pos="2900045" algn="l"/>
                <a:tab pos="3751579" algn="l"/>
              </a:tabLst>
            </a:pPr>
            <a:r>
              <a:rPr sz="2400" b="1" dirty="0">
                <a:latin typeface="Times New Roman"/>
                <a:cs typeface="Times New Roman"/>
              </a:rPr>
              <a:t>(2)	</a:t>
            </a: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315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</a:t>
            </a:r>
            <a:r>
              <a:rPr sz="2400" b="1" spc="-1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latin typeface="Times New Roman"/>
                <a:cs typeface="Times New Roman"/>
              </a:rPr>
              <a:t>4  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165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915"/>
              </a:spcBef>
            </a:pPr>
            <a:r>
              <a:rPr sz="2400" b="1" dirty="0">
                <a:latin typeface="Times New Roman"/>
                <a:cs typeface="Times New Roman"/>
              </a:rPr>
              <a:t>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154161" y="152476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442452" y="181521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01561" y="1372361"/>
            <a:ext cx="664845" cy="158750"/>
          </a:xfrm>
          <a:custGeom>
            <a:avLst/>
            <a:gdLst/>
            <a:ahLst/>
            <a:cxnLst/>
            <a:rect l="l" t="t" r="r" b="b"/>
            <a:pathLst>
              <a:path w="664845" h="158750">
                <a:moveTo>
                  <a:pt x="664463" y="158496"/>
                </a:moveTo>
                <a:lnTo>
                  <a:pt x="0" y="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668769" y="11355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27826" y="1454658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11570" y="174510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8263" y="4267200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71906" y="45583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76800" y="3505200"/>
            <a:ext cx="685800" cy="304800"/>
          </a:xfrm>
          <a:prstGeom prst="rect">
            <a:avLst/>
          </a:prstGeom>
          <a:solidFill>
            <a:srgbClr val="A2B1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sz="2400" b="1" dirty="0"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58000" y="3505200"/>
            <a:ext cx="1143000" cy="30480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0" rIns="0" bIns="0" rtlCol="0">
            <a:spAutoFit/>
          </a:bodyPr>
          <a:lstStyle/>
          <a:p>
            <a:pPr marL="290830">
              <a:lnSpc>
                <a:spcPts val="2400"/>
              </a:lnSpc>
            </a:pPr>
            <a:r>
              <a:rPr sz="2400" b="1" spc="-5" dirty="0">
                <a:latin typeface="Tahoma"/>
                <a:cs typeface="Tahoma"/>
              </a:rPr>
              <a:t>V-U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94054" y="1654555"/>
            <a:ext cx="96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微软雅黑"/>
                <a:cs typeface="微软雅黑"/>
              </a:rPr>
              <a:t>步骤</a:t>
            </a:r>
            <a:r>
              <a:rPr sz="2800" b="1" spc="-5" dirty="0">
                <a:latin typeface="Tahoma"/>
                <a:cs typeface="Tahoma"/>
              </a:rPr>
              <a:t>5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815840" y="109728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15840" y="109728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888991" y="105232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95955" y="478536"/>
            <a:ext cx="906780" cy="554990"/>
          </a:xfrm>
          <a:custGeom>
            <a:avLst/>
            <a:gdLst/>
            <a:ahLst/>
            <a:cxnLst/>
            <a:rect l="l" t="t" r="r" b="b"/>
            <a:pathLst>
              <a:path w="906779" h="554990">
                <a:moveTo>
                  <a:pt x="906780" y="0"/>
                </a:moveTo>
                <a:lnTo>
                  <a:pt x="0" y="554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67555" y="423672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95955" y="1414272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96539" y="1278636"/>
            <a:ext cx="737870" cy="212090"/>
          </a:xfrm>
          <a:custGeom>
            <a:avLst/>
            <a:gdLst/>
            <a:ahLst/>
            <a:cxnLst/>
            <a:rect l="l" t="t" r="r" b="b"/>
            <a:pathLst>
              <a:path w="737870" h="212090">
                <a:moveTo>
                  <a:pt x="737615" y="2118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91355" y="1260347"/>
            <a:ext cx="817244" cy="306705"/>
          </a:xfrm>
          <a:custGeom>
            <a:avLst/>
            <a:gdLst/>
            <a:ahLst/>
            <a:cxnLst/>
            <a:rect l="l" t="t" r="r" b="b"/>
            <a:pathLst>
              <a:path w="817245" h="306705">
                <a:moveTo>
                  <a:pt x="0" y="306324"/>
                </a:moveTo>
                <a:lnTo>
                  <a:pt x="8168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76828" y="18897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76828" y="188976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649345" y="143001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534155" y="13380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34155" y="13380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606038" y="1291844"/>
            <a:ext cx="346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10967" y="103327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10967" y="103327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483866" y="98793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262628" y="24048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62628" y="240487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24555" y="240487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24555" y="240487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00955" y="1490472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62755" y="576072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05555" y="1719072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38955" y="1719072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288538" y="1857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279138" y="1095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821938" y="714197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88738" y="17816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983483" y="4097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79420" y="2238578"/>
            <a:ext cx="17011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78510" algn="l"/>
                <a:tab pos="1316355" algn="l"/>
              </a:tabLst>
            </a:pP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5</a:t>
            </a:r>
            <a:r>
              <a:rPr sz="1300" b="1" u="sng" spc="10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6</a:t>
            </a:r>
            <a:endParaRPr sz="1950" baseline="-53418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07738" y="4097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35883" y="10958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678683" y="17054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126738" y="17816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460235" y="2438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B5B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60235" y="2438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515354" y="239217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961638" y="5853751"/>
            <a:ext cx="381000" cy="820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/>
                <a:cs typeface="Times New Roman"/>
              </a:rPr>
              <a:t>(4)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/>
                <a:cs typeface="Times New Roman"/>
              </a:rPr>
              <a:t>(5)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705603" y="5853751"/>
            <a:ext cx="426847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  <a:tabLst>
                <a:tab pos="3174365" algn="l"/>
              </a:tabLst>
            </a:pP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</a:t>
            </a:r>
            <a:r>
              <a:rPr sz="2400" b="1" spc="33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</a:t>
            </a:r>
            <a:r>
              <a:rPr sz="2400" b="1" spc="315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4</a:t>
            </a:r>
            <a:r>
              <a:rPr sz="2400" b="1" spc="330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2</a:t>
            </a:r>
            <a:r>
              <a:rPr sz="2400" b="1" spc="30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	｛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12152" dirty="0">
                <a:latin typeface="Times New Roman"/>
                <a:cs typeface="Times New Roman"/>
              </a:rPr>
              <a:t>5</a:t>
            </a:r>
            <a:r>
              <a:rPr sz="2400" b="1" spc="-37" baseline="-12152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658359" y="6310951"/>
            <a:ext cx="340931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dirty="0">
                <a:solidFill>
                  <a:srgbClr val="336699"/>
                </a:solidFill>
                <a:latin typeface="Times New Roman"/>
                <a:cs typeface="Times New Roman"/>
              </a:rPr>
              <a:t>V</a:t>
            </a:r>
            <a:r>
              <a:rPr sz="2400" b="1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1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3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6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4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2 </a:t>
            </a:r>
            <a:r>
              <a:rPr sz="2400" b="1" spc="-5" dirty="0">
                <a:solidFill>
                  <a:srgbClr val="336699"/>
                </a:solidFill>
                <a:latin typeface="Times New Roman"/>
                <a:cs typeface="Times New Roman"/>
              </a:rPr>
              <a:t>,V</a:t>
            </a:r>
            <a:r>
              <a:rPr sz="2400" b="1" spc="-7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5</a:t>
            </a:r>
            <a:r>
              <a:rPr sz="2400" b="1" spc="52" baseline="-12152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254745" y="6320625"/>
            <a:ext cx="7131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400" b="1" dirty="0">
                <a:latin typeface="微软雅黑"/>
                <a:cs typeface="微软雅黑"/>
              </a:rPr>
              <a:t>｛</a:t>
            </a:r>
            <a:r>
              <a:rPr sz="2400" b="1" spc="-19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12140" y="6331537"/>
            <a:ext cx="18091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0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 </a:t>
            </a:r>
            <a:r>
              <a:rPr sz="1600" dirty="0">
                <a:solidFill>
                  <a:srgbClr val="CC0000"/>
                </a:solidFill>
                <a:latin typeface="Verdana"/>
                <a:cs typeface="Verdana"/>
              </a:rPr>
              <a:t>80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  <a:tabLst>
                <a:tab pos="8004175" algn="l"/>
              </a:tabLst>
            </a:pPr>
            <a:r>
              <a:rPr sz="3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Pri</a:t>
            </a:r>
            <a:r>
              <a:rPr sz="3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3600" b="0" spc="-5" dirty="0">
                <a:solidFill>
                  <a:srgbClr val="000000"/>
                </a:solidFill>
                <a:latin typeface="宋体"/>
                <a:cs typeface="宋体"/>
              </a:rPr>
              <a:t>算法的实现	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17" y="1549146"/>
            <a:ext cx="4631690" cy="145288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65"/>
              </a:spcBef>
              <a:buClr>
                <a:srgbClr val="990000"/>
              </a:buClr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400" b="1" spc="10" dirty="0">
                <a:latin typeface="微软雅黑"/>
                <a:cs typeface="微软雅黑"/>
              </a:rPr>
              <a:t>顶点集合如何表示？</a:t>
            </a:r>
            <a:endParaRPr sz="2400">
              <a:latin typeface="微软雅黑"/>
              <a:cs typeface="微软雅黑"/>
            </a:endParaRPr>
          </a:p>
          <a:p>
            <a:pPr marL="481965" indent="-469900">
              <a:lnSpc>
                <a:spcPct val="100000"/>
              </a:lnSpc>
              <a:spcBef>
                <a:spcPts val="865"/>
              </a:spcBef>
              <a:buClr>
                <a:srgbClr val="990000"/>
              </a:buClr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400" b="1" spc="10" dirty="0">
                <a:latin typeface="微软雅黑"/>
                <a:cs typeface="微软雅黑"/>
              </a:rPr>
              <a:t>最小边如何选择？</a:t>
            </a:r>
            <a:endParaRPr sz="2400">
              <a:latin typeface="微软雅黑"/>
              <a:cs typeface="微软雅黑"/>
            </a:endParaRPr>
          </a:p>
          <a:p>
            <a:pPr marL="481965" indent="-469900">
              <a:lnSpc>
                <a:spcPct val="100000"/>
              </a:lnSpc>
              <a:spcBef>
                <a:spcPts val="865"/>
              </a:spcBef>
              <a:buClr>
                <a:srgbClr val="990000"/>
              </a:buClr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400" b="1" spc="10" dirty="0">
                <a:latin typeface="微软雅黑"/>
                <a:cs typeface="微软雅黑"/>
              </a:rPr>
              <a:t>一个顶点加入</a:t>
            </a:r>
            <a:r>
              <a:rPr sz="2400" b="1" spc="-655" dirty="0">
                <a:latin typeface="微软雅黑"/>
                <a:cs typeface="微软雅黑"/>
              </a:rPr>
              <a:t>U</a:t>
            </a:r>
            <a:r>
              <a:rPr sz="2400" b="1" spc="10" dirty="0">
                <a:latin typeface="微软雅黑"/>
                <a:cs typeface="微软雅黑"/>
              </a:rPr>
              <a:t>集合如何表示？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16" y="3388232"/>
            <a:ext cx="98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struct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16" y="3754373"/>
            <a:ext cx="277685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5080" indent="10160">
              <a:lnSpc>
                <a:spcPct val="130000"/>
              </a:lnSpc>
              <a:spcBef>
                <a:spcPts val="100"/>
              </a:spcBef>
            </a:pPr>
            <a:r>
              <a:rPr sz="2400" b="1" spc="-65" dirty="0">
                <a:latin typeface="Times New Roman"/>
                <a:cs typeface="Times New Roman"/>
              </a:rPr>
              <a:t>VerTexType </a:t>
            </a:r>
            <a:r>
              <a:rPr sz="2400" b="1" dirty="0">
                <a:latin typeface="Times New Roman"/>
                <a:cs typeface="Times New Roman"/>
              </a:rPr>
              <a:t>adjvex;  </a:t>
            </a:r>
            <a:r>
              <a:rPr sz="2400" b="1" spc="-35" dirty="0">
                <a:latin typeface="Times New Roman"/>
                <a:cs typeface="Times New Roman"/>
              </a:rPr>
              <a:t>ArcType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lowcost;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spc="-5" dirty="0">
                <a:latin typeface="Times New Roman"/>
                <a:cs typeface="Times New Roman"/>
              </a:rPr>
              <a:t>}closedge[MVNum];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46482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628650" y="0"/>
                </a:moveTo>
                <a:lnTo>
                  <a:pt x="62865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628650" y="228600"/>
                </a:lnTo>
                <a:lnTo>
                  <a:pt x="628650" y="304800"/>
                </a:lnTo>
                <a:lnTo>
                  <a:pt x="838200" y="152400"/>
                </a:lnTo>
                <a:lnTo>
                  <a:pt x="62865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8771" y="4042029"/>
            <a:ext cx="283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edge</a:t>
            </a:r>
            <a:r>
              <a:rPr sz="2400" b="1" dirty="0">
                <a:latin typeface="Times New Roman"/>
                <a:cs typeface="Times New Roman"/>
              </a:rPr>
              <a:t>[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]</a:t>
            </a:r>
            <a:r>
              <a:rPr sz="2400" b="1" spc="-5" dirty="0">
                <a:latin typeface="Times New Roman"/>
                <a:cs typeface="Times New Roman"/>
              </a:rPr>
              <a:t>.adjvex=vk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4050" y="4724780"/>
            <a:ext cx="2764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closedge[i].lowcost=0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961" y="2362961"/>
            <a:ext cx="2590800" cy="1695450"/>
          </a:xfrm>
          <a:custGeom>
            <a:avLst/>
            <a:gdLst/>
            <a:ahLst/>
            <a:cxnLst/>
            <a:rect l="l" t="t" r="r" b="b"/>
            <a:pathLst>
              <a:path w="2590800" h="1695450">
                <a:moveTo>
                  <a:pt x="1079500" y="1143000"/>
                </a:moveTo>
                <a:lnTo>
                  <a:pt x="431800" y="1143000"/>
                </a:lnTo>
                <a:lnTo>
                  <a:pt x="895350" y="1695450"/>
                </a:lnTo>
                <a:lnTo>
                  <a:pt x="1079500" y="1143000"/>
                </a:lnTo>
                <a:close/>
              </a:path>
              <a:path w="2590800" h="1695450">
                <a:moveTo>
                  <a:pt x="2590800" y="0"/>
                </a:moveTo>
                <a:lnTo>
                  <a:pt x="0" y="0"/>
                </a:lnTo>
                <a:lnTo>
                  <a:pt x="0" y="1143000"/>
                </a:lnTo>
                <a:lnTo>
                  <a:pt x="2590800" y="1143000"/>
                </a:lnTo>
                <a:lnTo>
                  <a:pt x="2590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2961" y="2362961"/>
            <a:ext cx="2590800" cy="1695450"/>
          </a:xfrm>
          <a:custGeom>
            <a:avLst/>
            <a:gdLst/>
            <a:ahLst/>
            <a:cxnLst/>
            <a:rect l="l" t="t" r="r" b="b"/>
            <a:pathLst>
              <a:path w="2590800" h="1695450">
                <a:moveTo>
                  <a:pt x="0" y="0"/>
                </a:moveTo>
                <a:lnTo>
                  <a:pt x="431800" y="0"/>
                </a:lnTo>
                <a:lnTo>
                  <a:pt x="1079500" y="0"/>
                </a:lnTo>
                <a:lnTo>
                  <a:pt x="2590800" y="0"/>
                </a:lnTo>
                <a:lnTo>
                  <a:pt x="2590800" y="666750"/>
                </a:lnTo>
                <a:lnTo>
                  <a:pt x="2590800" y="952500"/>
                </a:lnTo>
                <a:lnTo>
                  <a:pt x="2590800" y="1143000"/>
                </a:lnTo>
                <a:lnTo>
                  <a:pt x="1079500" y="1143000"/>
                </a:lnTo>
                <a:lnTo>
                  <a:pt x="895350" y="1695450"/>
                </a:lnTo>
                <a:lnTo>
                  <a:pt x="431800" y="1143000"/>
                </a:lnTo>
                <a:lnTo>
                  <a:pt x="0" y="1143000"/>
                </a:lnTo>
                <a:lnTo>
                  <a:pt x="0" y="95250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51828" y="2209647"/>
            <a:ext cx="240030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顶点</a:t>
            </a:r>
            <a:r>
              <a:rPr sz="2000" b="1" spc="-5" dirty="0">
                <a:latin typeface="Times New Roman"/>
                <a:cs typeface="Times New Roman"/>
              </a:rPr>
              <a:t>i</a:t>
            </a:r>
            <a:r>
              <a:rPr sz="2000" b="1" spc="10" dirty="0">
                <a:latin typeface="微软雅黑"/>
                <a:cs typeface="微软雅黑"/>
              </a:rPr>
              <a:t>与顶点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r>
              <a:rPr sz="2000" b="1" spc="10" dirty="0">
                <a:latin typeface="微软雅黑"/>
                <a:cs typeface="微软雅黑"/>
              </a:rPr>
              <a:t>邻接 顶点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r>
              <a:rPr sz="2000" b="1" spc="10" dirty="0">
                <a:latin typeface="微软雅黑"/>
                <a:cs typeface="微软雅黑"/>
              </a:rPr>
              <a:t>已经在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spc="10" dirty="0">
                <a:latin typeface="微软雅黑"/>
                <a:cs typeface="微软雅黑"/>
              </a:rPr>
              <a:t>集合中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00978" y="5186553"/>
            <a:ext cx="2590800" cy="1076325"/>
          </a:xfrm>
          <a:custGeom>
            <a:avLst/>
            <a:gdLst/>
            <a:ahLst/>
            <a:cxnLst/>
            <a:rect l="l" t="t" r="r" b="b"/>
            <a:pathLst>
              <a:path w="2590800" h="1076325">
                <a:moveTo>
                  <a:pt x="2590800" y="619125"/>
                </a:moveTo>
                <a:lnTo>
                  <a:pt x="0" y="619125"/>
                </a:lnTo>
                <a:lnTo>
                  <a:pt x="0" y="1076325"/>
                </a:lnTo>
                <a:lnTo>
                  <a:pt x="2590800" y="1076325"/>
                </a:lnTo>
                <a:lnTo>
                  <a:pt x="2590800" y="619125"/>
                </a:lnTo>
                <a:close/>
              </a:path>
              <a:path w="2590800" h="1076325">
                <a:moveTo>
                  <a:pt x="598551" y="0"/>
                </a:moveTo>
                <a:lnTo>
                  <a:pt x="431800" y="619125"/>
                </a:lnTo>
                <a:lnTo>
                  <a:pt x="1079500" y="619125"/>
                </a:lnTo>
                <a:lnTo>
                  <a:pt x="598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00978" y="5186553"/>
            <a:ext cx="2590800" cy="1076325"/>
          </a:xfrm>
          <a:custGeom>
            <a:avLst/>
            <a:gdLst/>
            <a:ahLst/>
            <a:cxnLst/>
            <a:rect l="l" t="t" r="r" b="b"/>
            <a:pathLst>
              <a:path w="2590800" h="1076325">
                <a:moveTo>
                  <a:pt x="0" y="619125"/>
                </a:moveTo>
                <a:lnTo>
                  <a:pt x="431800" y="619125"/>
                </a:lnTo>
                <a:lnTo>
                  <a:pt x="598551" y="0"/>
                </a:lnTo>
                <a:lnTo>
                  <a:pt x="1079500" y="619125"/>
                </a:lnTo>
                <a:lnTo>
                  <a:pt x="2590800" y="619125"/>
                </a:lnTo>
                <a:lnTo>
                  <a:pt x="2590800" y="695325"/>
                </a:lnTo>
                <a:lnTo>
                  <a:pt x="2590800" y="809625"/>
                </a:lnTo>
                <a:lnTo>
                  <a:pt x="2590800" y="1076325"/>
                </a:lnTo>
                <a:lnTo>
                  <a:pt x="1079500" y="1076325"/>
                </a:lnTo>
                <a:lnTo>
                  <a:pt x="431800" y="1076325"/>
                </a:lnTo>
                <a:lnTo>
                  <a:pt x="0" y="1076325"/>
                </a:lnTo>
                <a:lnTo>
                  <a:pt x="0" y="809625"/>
                </a:lnTo>
                <a:lnTo>
                  <a:pt x="0" y="695325"/>
                </a:lnTo>
                <a:lnTo>
                  <a:pt x="0" y="619125"/>
                </a:lnTo>
                <a:close/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80479" y="5787034"/>
            <a:ext cx="20726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微软雅黑"/>
                <a:cs typeface="微软雅黑"/>
              </a:rPr>
              <a:t>顶点</a:t>
            </a:r>
            <a:r>
              <a:rPr sz="2000" b="1" spc="-5" dirty="0">
                <a:latin typeface="Times New Roman"/>
                <a:cs typeface="Times New Roman"/>
              </a:rPr>
              <a:t>i</a:t>
            </a:r>
            <a:r>
              <a:rPr sz="2000" b="1" spc="10" dirty="0">
                <a:latin typeface="微软雅黑"/>
                <a:cs typeface="微软雅黑"/>
              </a:rPr>
              <a:t>加入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spc="10" dirty="0">
                <a:latin typeface="微软雅黑"/>
                <a:cs typeface="微软雅黑"/>
              </a:rPr>
              <a:t>集合时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81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2004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0"/>
                </a:moveTo>
                <a:lnTo>
                  <a:pt x="12954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0369" y="4629508"/>
            <a:ext cx="2454275" cy="7689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165" algn="r">
              <a:lnSpc>
                <a:spcPct val="100000"/>
              </a:lnSpc>
              <a:spcBef>
                <a:spcPts val="625"/>
              </a:spcBef>
            </a:pPr>
            <a:r>
              <a:rPr sz="2000" b="1" spc="-5" dirty="0">
                <a:latin typeface="Times New Roman"/>
                <a:cs typeface="Times New Roman"/>
              </a:rPr>
              <a:t>closedge[1].adjvex=v1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2000" b="1" dirty="0">
                <a:latin typeface="Times New Roman"/>
                <a:cs typeface="Times New Roman"/>
              </a:rPr>
              <a:t>.lo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cost=6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5748" y="5059578"/>
            <a:ext cx="2454275" cy="7696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165" algn="r">
              <a:lnSpc>
                <a:spcPct val="100000"/>
              </a:lnSpc>
              <a:spcBef>
                <a:spcPts val="625"/>
              </a:spcBef>
            </a:pP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osedge</a:t>
            </a:r>
            <a:r>
              <a:rPr sz="2000" b="1" spc="5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r>
              <a:rPr sz="2000" b="1" spc="-15" dirty="0">
                <a:latin typeface="Times New Roman"/>
                <a:cs typeface="Times New Roman"/>
              </a:rPr>
              <a:t>]</a:t>
            </a:r>
            <a:r>
              <a:rPr sz="2000" b="1" dirty="0">
                <a:latin typeface="Times New Roman"/>
                <a:cs typeface="Times New Roman"/>
              </a:rPr>
              <a:t>.ad</a:t>
            </a:r>
            <a:r>
              <a:rPr sz="2000" b="1" spc="-10" dirty="0">
                <a:latin typeface="Times New Roman"/>
                <a:cs typeface="Times New Roman"/>
              </a:rPr>
              <a:t>j</a:t>
            </a:r>
            <a:r>
              <a:rPr sz="2000" b="1" dirty="0">
                <a:latin typeface="Times New Roman"/>
                <a:cs typeface="Times New Roman"/>
              </a:rPr>
              <a:t>vex</a:t>
            </a:r>
            <a:r>
              <a:rPr sz="2000" b="1" spc="5" dirty="0">
                <a:latin typeface="Times New Roman"/>
                <a:cs typeface="Times New Roman"/>
              </a:rPr>
              <a:t>=</a:t>
            </a:r>
            <a:r>
              <a:rPr sz="2000" b="1" spc="-10" dirty="0">
                <a:latin typeface="Times New Roman"/>
                <a:cs typeface="Times New Roman"/>
              </a:rPr>
              <a:t>v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2000" b="1" dirty="0">
                <a:latin typeface="Times New Roman"/>
                <a:cs typeface="Times New Roman"/>
              </a:rPr>
              <a:t>.lowcost=1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9584" y="5059578"/>
            <a:ext cx="2454275" cy="7696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165" algn="r">
              <a:lnSpc>
                <a:spcPct val="100000"/>
              </a:lnSpc>
              <a:spcBef>
                <a:spcPts val="625"/>
              </a:spcBef>
            </a:pPr>
            <a:r>
              <a:rPr sz="2000" b="1" spc="-5" dirty="0">
                <a:latin typeface="Times New Roman"/>
                <a:cs typeface="Times New Roman"/>
              </a:rPr>
              <a:t>closedge[3].adjvex=v1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2000" b="1" dirty="0">
                <a:latin typeface="Times New Roman"/>
                <a:cs typeface="Times New Roman"/>
              </a:rPr>
              <a:t>.lowcost=5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72500" y="167640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2500" y="167640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45652" y="1631950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3700" y="1348739"/>
            <a:ext cx="657225" cy="403860"/>
          </a:xfrm>
          <a:custGeom>
            <a:avLst/>
            <a:gdLst/>
            <a:ahLst/>
            <a:cxnLst/>
            <a:rect l="l" t="t" r="r" b="b"/>
            <a:pathLst>
              <a:path w="657225" h="403860">
                <a:moveTo>
                  <a:pt x="656844" y="0"/>
                </a:moveTo>
                <a:lnTo>
                  <a:pt x="0" y="4038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5364" y="1295400"/>
            <a:ext cx="783590" cy="457200"/>
          </a:xfrm>
          <a:custGeom>
            <a:avLst/>
            <a:gdLst/>
            <a:ahLst/>
            <a:cxnLst/>
            <a:rect l="l" t="t" r="r" b="b"/>
            <a:pathLst>
              <a:path w="783590" h="457200">
                <a:moveTo>
                  <a:pt x="0" y="0"/>
                </a:moveTo>
                <a:lnTo>
                  <a:pt x="783336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76159" y="1060703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6159" y="1060703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4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49057" y="1014730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53300" y="19812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53300" y="19812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26452" y="193497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05371" y="17465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5371" y="17465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78523" y="170091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61959" y="28194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1959" y="28194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34477" y="277317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22364" y="2819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22364" y="2819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79006" y="277317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81900" y="14478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21269" y="1585925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83069" y="128143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07451" y="128143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55748" y="1159763"/>
            <a:ext cx="486409" cy="419100"/>
          </a:xfrm>
          <a:custGeom>
            <a:avLst/>
            <a:gdLst/>
            <a:ahLst/>
            <a:cxnLst/>
            <a:rect l="l" t="t" r="r" b="b"/>
            <a:pathLst>
              <a:path w="486410" h="419100">
                <a:moveTo>
                  <a:pt x="243078" y="0"/>
                </a:moveTo>
                <a:lnTo>
                  <a:pt x="194091" y="4258"/>
                </a:lnTo>
                <a:lnTo>
                  <a:pt x="148464" y="16472"/>
                </a:lnTo>
                <a:lnTo>
                  <a:pt x="107174" y="35796"/>
                </a:lnTo>
                <a:lnTo>
                  <a:pt x="71199" y="61388"/>
                </a:lnTo>
                <a:lnTo>
                  <a:pt x="41516" y="92403"/>
                </a:lnTo>
                <a:lnTo>
                  <a:pt x="19103" y="127998"/>
                </a:lnTo>
                <a:lnTo>
                  <a:pt x="4938" y="167328"/>
                </a:lnTo>
                <a:lnTo>
                  <a:pt x="0" y="209550"/>
                </a:lnTo>
                <a:lnTo>
                  <a:pt x="4938" y="251771"/>
                </a:lnTo>
                <a:lnTo>
                  <a:pt x="19103" y="291101"/>
                </a:lnTo>
                <a:lnTo>
                  <a:pt x="41516" y="326696"/>
                </a:lnTo>
                <a:lnTo>
                  <a:pt x="71199" y="357711"/>
                </a:lnTo>
                <a:lnTo>
                  <a:pt x="107174" y="383303"/>
                </a:lnTo>
                <a:lnTo>
                  <a:pt x="148464" y="402627"/>
                </a:lnTo>
                <a:lnTo>
                  <a:pt x="194091" y="414841"/>
                </a:lnTo>
                <a:lnTo>
                  <a:pt x="243078" y="419100"/>
                </a:lnTo>
                <a:lnTo>
                  <a:pt x="292064" y="414841"/>
                </a:lnTo>
                <a:lnTo>
                  <a:pt x="337691" y="402627"/>
                </a:lnTo>
                <a:lnTo>
                  <a:pt x="378981" y="383303"/>
                </a:lnTo>
                <a:lnTo>
                  <a:pt x="414956" y="357711"/>
                </a:lnTo>
                <a:lnTo>
                  <a:pt x="444639" y="326696"/>
                </a:lnTo>
                <a:lnTo>
                  <a:pt x="467052" y="291101"/>
                </a:lnTo>
                <a:lnTo>
                  <a:pt x="481217" y="251771"/>
                </a:lnTo>
                <a:lnTo>
                  <a:pt x="486156" y="209550"/>
                </a:lnTo>
                <a:lnTo>
                  <a:pt x="481217" y="167328"/>
                </a:lnTo>
                <a:lnTo>
                  <a:pt x="467052" y="127998"/>
                </a:lnTo>
                <a:lnTo>
                  <a:pt x="444639" y="92403"/>
                </a:lnTo>
                <a:lnTo>
                  <a:pt x="414956" y="61388"/>
                </a:lnTo>
                <a:lnTo>
                  <a:pt x="378981" y="35796"/>
                </a:lnTo>
                <a:lnTo>
                  <a:pt x="337691" y="16472"/>
                </a:lnTo>
                <a:lnTo>
                  <a:pt x="292064" y="4258"/>
                </a:lnTo>
                <a:lnTo>
                  <a:pt x="243078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748" y="1159763"/>
            <a:ext cx="486409" cy="419100"/>
          </a:xfrm>
          <a:custGeom>
            <a:avLst/>
            <a:gdLst/>
            <a:ahLst/>
            <a:cxnLst/>
            <a:rect l="l" t="t" r="r" b="b"/>
            <a:pathLst>
              <a:path w="486410" h="419100">
                <a:moveTo>
                  <a:pt x="0" y="209550"/>
                </a:moveTo>
                <a:lnTo>
                  <a:pt x="4938" y="167328"/>
                </a:lnTo>
                <a:lnTo>
                  <a:pt x="19103" y="127998"/>
                </a:lnTo>
                <a:lnTo>
                  <a:pt x="41516" y="92403"/>
                </a:lnTo>
                <a:lnTo>
                  <a:pt x="71199" y="61388"/>
                </a:lnTo>
                <a:lnTo>
                  <a:pt x="107174" y="35796"/>
                </a:lnTo>
                <a:lnTo>
                  <a:pt x="148464" y="16472"/>
                </a:lnTo>
                <a:lnTo>
                  <a:pt x="194091" y="4258"/>
                </a:lnTo>
                <a:lnTo>
                  <a:pt x="243078" y="0"/>
                </a:lnTo>
                <a:lnTo>
                  <a:pt x="292064" y="4258"/>
                </a:lnTo>
                <a:lnTo>
                  <a:pt x="337691" y="16472"/>
                </a:lnTo>
                <a:lnTo>
                  <a:pt x="378981" y="35796"/>
                </a:lnTo>
                <a:lnTo>
                  <a:pt x="414956" y="61388"/>
                </a:lnTo>
                <a:lnTo>
                  <a:pt x="444639" y="92403"/>
                </a:lnTo>
                <a:lnTo>
                  <a:pt x="467052" y="127998"/>
                </a:lnTo>
                <a:lnTo>
                  <a:pt x="481217" y="167328"/>
                </a:lnTo>
                <a:lnTo>
                  <a:pt x="486156" y="209550"/>
                </a:lnTo>
                <a:lnTo>
                  <a:pt x="481217" y="251771"/>
                </a:lnTo>
                <a:lnTo>
                  <a:pt x="467052" y="291101"/>
                </a:lnTo>
                <a:lnTo>
                  <a:pt x="444639" y="326696"/>
                </a:lnTo>
                <a:lnTo>
                  <a:pt x="414956" y="357711"/>
                </a:lnTo>
                <a:lnTo>
                  <a:pt x="378981" y="383303"/>
                </a:lnTo>
                <a:lnTo>
                  <a:pt x="337691" y="402627"/>
                </a:lnTo>
                <a:lnTo>
                  <a:pt x="292064" y="414841"/>
                </a:lnTo>
                <a:lnTo>
                  <a:pt x="243078" y="419100"/>
                </a:lnTo>
                <a:lnTo>
                  <a:pt x="194091" y="414841"/>
                </a:lnTo>
                <a:lnTo>
                  <a:pt x="148464" y="402627"/>
                </a:lnTo>
                <a:lnTo>
                  <a:pt x="107174" y="383303"/>
                </a:lnTo>
                <a:lnTo>
                  <a:pt x="71199" y="357711"/>
                </a:lnTo>
                <a:lnTo>
                  <a:pt x="41516" y="326696"/>
                </a:lnTo>
                <a:lnTo>
                  <a:pt x="19103" y="291101"/>
                </a:lnTo>
                <a:lnTo>
                  <a:pt x="4938" y="251771"/>
                </a:lnTo>
                <a:lnTo>
                  <a:pt x="0" y="2095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55748" y="161086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55748" y="161086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1303" y="1068324"/>
            <a:ext cx="439420" cy="349250"/>
          </a:xfrm>
          <a:custGeom>
            <a:avLst/>
            <a:gdLst/>
            <a:ahLst/>
            <a:cxnLst/>
            <a:rect l="l" t="t" r="r" b="b"/>
            <a:pathLst>
              <a:path w="439420" h="349250">
                <a:moveTo>
                  <a:pt x="219456" y="0"/>
                </a:moveTo>
                <a:lnTo>
                  <a:pt x="169150" y="4607"/>
                </a:lnTo>
                <a:lnTo>
                  <a:pt x="122964" y="17732"/>
                </a:lnTo>
                <a:lnTo>
                  <a:pt x="82216" y="38328"/>
                </a:lnTo>
                <a:lnTo>
                  <a:pt x="48225" y="65349"/>
                </a:lnTo>
                <a:lnTo>
                  <a:pt x="22313" y="97749"/>
                </a:lnTo>
                <a:lnTo>
                  <a:pt x="5798" y="134480"/>
                </a:lnTo>
                <a:lnTo>
                  <a:pt x="0" y="174498"/>
                </a:lnTo>
                <a:lnTo>
                  <a:pt x="5798" y="214515"/>
                </a:lnTo>
                <a:lnTo>
                  <a:pt x="22313" y="251246"/>
                </a:lnTo>
                <a:lnTo>
                  <a:pt x="48225" y="283646"/>
                </a:lnTo>
                <a:lnTo>
                  <a:pt x="82216" y="310667"/>
                </a:lnTo>
                <a:lnTo>
                  <a:pt x="122964" y="331263"/>
                </a:lnTo>
                <a:lnTo>
                  <a:pt x="169150" y="344388"/>
                </a:lnTo>
                <a:lnTo>
                  <a:pt x="219456" y="348996"/>
                </a:lnTo>
                <a:lnTo>
                  <a:pt x="269761" y="344388"/>
                </a:lnTo>
                <a:lnTo>
                  <a:pt x="315947" y="331263"/>
                </a:lnTo>
                <a:lnTo>
                  <a:pt x="356695" y="310667"/>
                </a:lnTo>
                <a:lnTo>
                  <a:pt x="390686" y="283646"/>
                </a:lnTo>
                <a:lnTo>
                  <a:pt x="416598" y="251246"/>
                </a:lnTo>
                <a:lnTo>
                  <a:pt x="433113" y="214515"/>
                </a:lnTo>
                <a:lnTo>
                  <a:pt x="438912" y="174498"/>
                </a:lnTo>
                <a:lnTo>
                  <a:pt x="433113" y="134480"/>
                </a:lnTo>
                <a:lnTo>
                  <a:pt x="416598" y="97749"/>
                </a:lnTo>
                <a:lnTo>
                  <a:pt x="390686" y="65349"/>
                </a:lnTo>
                <a:lnTo>
                  <a:pt x="356695" y="38328"/>
                </a:lnTo>
                <a:lnTo>
                  <a:pt x="315947" y="17732"/>
                </a:lnTo>
                <a:lnTo>
                  <a:pt x="269761" y="4607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61303" y="1068324"/>
            <a:ext cx="439420" cy="349250"/>
          </a:xfrm>
          <a:custGeom>
            <a:avLst/>
            <a:gdLst/>
            <a:ahLst/>
            <a:cxnLst/>
            <a:rect l="l" t="t" r="r" b="b"/>
            <a:pathLst>
              <a:path w="439420" h="349250">
                <a:moveTo>
                  <a:pt x="0" y="174498"/>
                </a:moveTo>
                <a:lnTo>
                  <a:pt x="5798" y="134480"/>
                </a:lnTo>
                <a:lnTo>
                  <a:pt x="22313" y="97749"/>
                </a:lnTo>
                <a:lnTo>
                  <a:pt x="48225" y="65349"/>
                </a:lnTo>
                <a:lnTo>
                  <a:pt x="82216" y="38328"/>
                </a:lnTo>
                <a:lnTo>
                  <a:pt x="122964" y="17732"/>
                </a:lnTo>
                <a:lnTo>
                  <a:pt x="169150" y="4607"/>
                </a:lnTo>
                <a:lnTo>
                  <a:pt x="219456" y="0"/>
                </a:lnTo>
                <a:lnTo>
                  <a:pt x="269761" y="4607"/>
                </a:lnTo>
                <a:lnTo>
                  <a:pt x="315947" y="17732"/>
                </a:lnTo>
                <a:lnTo>
                  <a:pt x="356695" y="38328"/>
                </a:lnTo>
                <a:lnTo>
                  <a:pt x="390686" y="65349"/>
                </a:lnTo>
                <a:lnTo>
                  <a:pt x="416598" y="97749"/>
                </a:lnTo>
                <a:lnTo>
                  <a:pt x="433113" y="134480"/>
                </a:lnTo>
                <a:lnTo>
                  <a:pt x="438912" y="174498"/>
                </a:lnTo>
                <a:lnTo>
                  <a:pt x="433113" y="214515"/>
                </a:lnTo>
                <a:lnTo>
                  <a:pt x="416598" y="251246"/>
                </a:lnTo>
                <a:lnTo>
                  <a:pt x="390686" y="283646"/>
                </a:lnTo>
                <a:lnTo>
                  <a:pt x="356695" y="310667"/>
                </a:lnTo>
                <a:lnTo>
                  <a:pt x="315947" y="331263"/>
                </a:lnTo>
                <a:lnTo>
                  <a:pt x="269761" y="344388"/>
                </a:lnTo>
                <a:lnTo>
                  <a:pt x="219456" y="348996"/>
                </a:lnTo>
                <a:lnTo>
                  <a:pt x="169150" y="344388"/>
                </a:lnTo>
                <a:lnTo>
                  <a:pt x="122964" y="331263"/>
                </a:lnTo>
                <a:lnTo>
                  <a:pt x="82216" y="310667"/>
                </a:lnTo>
                <a:lnTo>
                  <a:pt x="48225" y="283646"/>
                </a:lnTo>
                <a:lnTo>
                  <a:pt x="22313" y="251246"/>
                </a:lnTo>
                <a:lnTo>
                  <a:pt x="5798" y="214515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08802" y="101688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62400" y="516636"/>
            <a:ext cx="812800" cy="495300"/>
          </a:xfrm>
          <a:custGeom>
            <a:avLst/>
            <a:gdLst/>
            <a:ahLst/>
            <a:cxnLst/>
            <a:rect l="l" t="t" r="r" b="b"/>
            <a:pathLst>
              <a:path w="812800" h="495300">
                <a:moveTo>
                  <a:pt x="812291" y="0"/>
                </a:moveTo>
                <a:lnTo>
                  <a:pt x="0" y="4953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90744" y="469391"/>
            <a:ext cx="887094" cy="609600"/>
          </a:xfrm>
          <a:custGeom>
            <a:avLst/>
            <a:gdLst/>
            <a:ahLst/>
            <a:cxnLst/>
            <a:rect l="l" t="t" r="r" b="b"/>
            <a:pathLst>
              <a:path w="887095" h="609600">
                <a:moveTo>
                  <a:pt x="0" y="0"/>
                </a:moveTo>
                <a:lnTo>
                  <a:pt x="886968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2400" y="1350263"/>
            <a:ext cx="410209" cy="881380"/>
          </a:xfrm>
          <a:custGeom>
            <a:avLst/>
            <a:gdLst/>
            <a:ahLst/>
            <a:cxnLst/>
            <a:rect l="l" t="t" r="r" b="b"/>
            <a:pathLst>
              <a:path w="410210" h="881380">
                <a:moveTo>
                  <a:pt x="0" y="0"/>
                </a:moveTo>
                <a:lnTo>
                  <a:pt x="409956" y="8808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53840" y="1228344"/>
            <a:ext cx="660400" cy="189230"/>
          </a:xfrm>
          <a:custGeom>
            <a:avLst/>
            <a:gdLst/>
            <a:ahLst/>
            <a:cxnLst/>
            <a:rect l="l" t="t" r="r" b="b"/>
            <a:pathLst>
              <a:path w="660400" h="189230">
                <a:moveTo>
                  <a:pt x="659891" y="18897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2164" y="1214627"/>
            <a:ext cx="733425" cy="271780"/>
          </a:xfrm>
          <a:custGeom>
            <a:avLst/>
            <a:gdLst/>
            <a:ahLst/>
            <a:cxnLst/>
            <a:rect l="l" t="t" r="r" b="b"/>
            <a:pathLst>
              <a:path w="733425" h="271780">
                <a:moveTo>
                  <a:pt x="0" y="271272"/>
                </a:moveTo>
                <a:lnTo>
                  <a:pt x="7330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51832" y="260604"/>
            <a:ext cx="439420" cy="344805"/>
          </a:xfrm>
          <a:custGeom>
            <a:avLst/>
            <a:gdLst/>
            <a:ahLst/>
            <a:cxnLst/>
            <a:rect l="l" t="t" r="r" b="b"/>
            <a:pathLst>
              <a:path w="439420" h="344805">
                <a:moveTo>
                  <a:pt x="219456" y="0"/>
                </a:moveTo>
                <a:lnTo>
                  <a:pt x="169150" y="4547"/>
                </a:lnTo>
                <a:lnTo>
                  <a:pt x="122964" y="17501"/>
                </a:lnTo>
                <a:lnTo>
                  <a:pt x="82216" y="37828"/>
                </a:lnTo>
                <a:lnTo>
                  <a:pt x="48225" y="64496"/>
                </a:lnTo>
                <a:lnTo>
                  <a:pt x="22313" y="96471"/>
                </a:lnTo>
                <a:lnTo>
                  <a:pt x="5798" y="132721"/>
                </a:lnTo>
                <a:lnTo>
                  <a:pt x="0" y="172212"/>
                </a:lnTo>
                <a:lnTo>
                  <a:pt x="5798" y="211702"/>
                </a:lnTo>
                <a:lnTo>
                  <a:pt x="22313" y="247952"/>
                </a:lnTo>
                <a:lnTo>
                  <a:pt x="48225" y="279927"/>
                </a:lnTo>
                <a:lnTo>
                  <a:pt x="82216" y="306595"/>
                </a:lnTo>
                <a:lnTo>
                  <a:pt x="122964" y="326922"/>
                </a:lnTo>
                <a:lnTo>
                  <a:pt x="169150" y="339876"/>
                </a:lnTo>
                <a:lnTo>
                  <a:pt x="219456" y="344424"/>
                </a:lnTo>
                <a:lnTo>
                  <a:pt x="269761" y="339876"/>
                </a:lnTo>
                <a:lnTo>
                  <a:pt x="315947" y="326922"/>
                </a:lnTo>
                <a:lnTo>
                  <a:pt x="356695" y="306595"/>
                </a:lnTo>
                <a:lnTo>
                  <a:pt x="390686" y="279927"/>
                </a:lnTo>
                <a:lnTo>
                  <a:pt x="416598" y="247952"/>
                </a:lnTo>
                <a:lnTo>
                  <a:pt x="433113" y="211702"/>
                </a:lnTo>
                <a:lnTo>
                  <a:pt x="438912" y="172212"/>
                </a:lnTo>
                <a:lnTo>
                  <a:pt x="433113" y="132721"/>
                </a:lnTo>
                <a:lnTo>
                  <a:pt x="416598" y="96471"/>
                </a:lnTo>
                <a:lnTo>
                  <a:pt x="390686" y="64496"/>
                </a:lnTo>
                <a:lnTo>
                  <a:pt x="356695" y="37828"/>
                </a:lnTo>
                <a:lnTo>
                  <a:pt x="315947" y="17501"/>
                </a:lnTo>
                <a:lnTo>
                  <a:pt x="269761" y="4547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51832" y="260604"/>
            <a:ext cx="439420" cy="344805"/>
          </a:xfrm>
          <a:custGeom>
            <a:avLst/>
            <a:gdLst/>
            <a:ahLst/>
            <a:cxnLst/>
            <a:rect l="l" t="t" r="r" b="b"/>
            <a:pathLst>
              <a:path w="439420" h="344805">
                <a:moveTo>
                  <a:pt x="0" y="172212"/>
                </a:moveTo>
                <a:lnTo>
                  <a:pt x="5798" y="132721"/>
                </a:lnTo>
                <a:lnTo>
                  <a:pt x="22313" y="96471"/>
                </a:lnTo>
                <a:lnTo>
                  <a:pt x="48225" y="64496"/>
                </a:lnTo>
                <a:lnTo>
                  <a:pt x="82216" y="37828"/>
                </a:lnTo>
                <a:lnTo>
                  <a:pt x="122964" y="17501"/>
                </a:lnTo>
                <a:lnTo>
                  <a:pt x="169150" y="4547"/>
                </a:lnTo>
                <a:lnTo>
                  <a:pt x="219456" y="0"/>
                </a:lnTo>
                <a:lnTo>
                  <a:pt x="269761" y="4547"/>
                </a:lnTo>
                <a:lnTo>
                  <a:pt x="315947" y="17501"/>
                </a:lnTo>
                <a:lnTo>
                  <a:pt x="356695" y="37828"/>
                </a:lnTo>
                <a:lnTo>
                  <a:pt x="390686" y="64496"/>
                </a:lnTo>
                <a:lnTo>
                  <a:pt x="416598" y="96471"/>
                </a:lnTo>
                <a:lnTo>
                  <a:pt x="433113" y="132721"/>
                </a:lnTo>
                <a:lnTo>
                  <a:pt x="438912" y="172212"/>
                </a:lnTo>
                <a:lnTo>
                  <a:pt x="433113" y="211702"/>
                </a:lnTo>
                <a:lnTo>
                  <a:pt x="416598" y="247952"/>
                </a:lnTo>
                <a:lnTo>
                  <a:pt x="390686" y="279927"/>
                </a:lnTo>
                <a:lnTo>
                  <a:pt x="356695" y="306595"/>
                </a:lnTo>
                <a:lnTo>
                  <a:pt x="315947" y="326922"/>
                </a:lnTo>
                <a:lnTo>
                  <a:pt x="269761" y="339876"/>
                </a:lnTo>
                <a:lnTo>
                  <a:pt x="219456" y="344424"/>
                </a:lnTo>
                <a:lnTo>
                  <a:pt x="169150" y="339876"/>
                </a:lnTo>
                <a:lnTo>
                  <a:pt x="122964" y="326922"/>
                </a:lnTo>
                <a:lnTo>
                  <a:pt x="82216" y="306595"/>
                </a:lnTo>
                <a:lnTo>
                  <a:pt x="48225" y="279927"/>
                </a:lnTo>
                <a:lnTo>
                  <a:pt x="22313" y="247952"/>
                </a:lnTo>
                <a:lnTo>
                  <a:pt x="5798" y="211702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798440" y="20828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13732" y="1283208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219456" y="0"/>
                </a:moveTo>
                <a:lnTo>
                  <a:pt x="169150" y="4465"/>
                </a:lnTo>
                <a:lnTo>
                  <a:pt x="122964" y="17186"/>
                </a:lnTo>
                <a:lnTo>
                  <a:pt x="82216" y="37149"/>
                </a:lnTo>
                <a:lnTo>
                  <a:pt x="48225" y="63341"/>
                </a:lnTo>
                <a:lnTo>
                  <a:pt x="22313" y="94750"/>
                </a:lnTo>
                <a:lnTo>
                  <a:pt x="5798" y="130361"/>
                </a:lnTo>
                <a:lnTo>
                  <a:pt x="0" y="169163"/>
                </a:lnTo>
                <a:lnTo>
                  <a:pt x="5798" y="207966"/>
                </a:lnTo>
                <a:lnTo>
                  <a:pt x="22313" y="243577"/>
                </a:lnTo>
                <a:lnTo>
                  <a:pt x="48225" y="274986"/>
                </a:lnTo>
                <a:lnTo>
                  <a:pt x="82216" y="301178"/>
                </a:lnTo>
                <a:lnTo>
                  <a:pt x="122964" y="321141"/>
                </a:lnTo>
                <a:lnTo>
                  <a:pt x="169150" y="333862"/>
                </a:lnTo>
                <a:lnTo>
                  <a:pt x="219456" y="338327"/>
                </a:lnTo>
                <a:lnTo>
                  <a:pt x="269761" y="333862"/>
                </a:lnTo>
                <a:lnTo>
                  <a:pt x="315947" y="321141"/>
                </a:lnTo>
                <a:lnTo>
                  <a:pt x="356695" y="301178"/>
                </a:lnTo>
                <a:lnTo>
                  <a:pt x="390686" y="274986"/>
                </a:lnTo>
                <a:lnTo>
                  <a:pt x="416598" y="243577"/>
                </a:lnTo>
                <a:lnTo>
                  <a:pt x="433113" y="207966"/>
                </a:lnTo>
                <a:lnTo>
                  <a:pt x="438912" y="169163"/>
                </a:lnTo>
                <a:lnTo>
                  <a:pt x="433113" y="130361"/>
                </a:lnTo>
                <a:lnTo>
                  <a:pt x="416598" y="94750"/>
                </a:lnTo>
                <a:lnTo>
                  <a:pt x="390686" y="63341"/>
                </a:lnTo>
                <a:lnTo>
                  <a:pt x="356695" y="37149"/>
                </a:lnTo>
                <a:lnTo>
                  <a:pt x="315947" y="17186"/>
                </a:lnTo>
                <a:lnTo>
                  <a:pt x="269761" y="4465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13732" y="1283208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0" y="169163"/>
                </a:moveTo>
                <a:lnTo>
                  <a:pt x="5798" y="130361"/>
                </a:lnTo>
                <a:lnTo>
                  <a:pt x="22313" y="94750"/>
                </a:lnTo>
                <a:lnTo>
                  <a:pt x="48225" y="63341"/>
                </a:lnTo>
                <a:lnTo>
                  <a:pt x="82216" y="37149"/>
                </a:lnTo>
                <a:lnTo>
                  <a:pt x="122964" y="17186"/>
                </a:lnTo>
                <a:lnTo>
                  <a:pt x="169150" y="4465"/>
                </a:lnTo>
                <a:lnTo>
                  <a:pt x="219456" y="0"/>
                </a:lnTo>
                <a:lnTo>
                  <a:pt x="269761" y="4465"/>
                </a:lnTo>
                <a:lnTo>
                  <a:pt x="315947" y="17186"/>
                </a:lnTo>
                <a:lnTo>
                  <a:pt x="356695" y="37149"/>
                </a:lnTo>
                <a:lnTo>
                  <a:pt x="390686" y="63341"/>
                </a:lnTo>
                <a:lnTo>
                  <a:pt x="416598" y="94750"/>
                </a:lnTo>
                <a:lnTo>
                  <a:pt x="433113" y="130361"/>
                </a:lnTo>
                <a:lnTo>
                  <a:pt x="438912" y="169163"/>
                </a:lnTo>
                <a:lnTo>
                  <a:pt x="433113" y="207966"/>
                </a:lnTo>
                <a:lnTo>
                  <a:pt x="416598" y="243577"/>
                </a:lnTo>
                <a:lnTo>
                  <a:pt x="390686" y="274986"/>
                </a:lnTo>
                <a:lnTo>
                  <a:pt x="356695" y="301178"/>
                </a:lnTo>
                <a:lnTo>
                  <a:pt x="315947" y="321141"/>
                </a:lnTo>
                <a:lnTo>
                  <a:pt x="269761" y="333862"/>
                </a:lnTo>
                <a:lnTo>
                  <a:pt x="219456" y="338327"/>
                </a:lnTo>
                <a:lnTo>
                  <a:pt x="169150" y="333862"/>
                </a:lnTo>
                <a:lnTo>
                  <a:pt x="122964" y="321141"/>
                </a:lnTo>
                <a:lnTo>
                  <a:pt x="82216" y="301178"/>
                </a:lnTo>
                <a:lnTo>
                  <a:pt x="48225" y="274986"/>
                </a:lnTo>
                <a:lnTo>
                  <a:pt x="22313" y="243577"/>
                </a:lnTo>
                <a:lnTo>
                  <a:pt x="5798" y="207966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760340" y="122999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07891" y="1011936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220218" y="0"/>
                </a:moveTo>
                <a:lnTo>
                  <a:pt x="169710" y="4547"/>
                </a:lnTo>
                <a:lnTo>
                  <a:pt x="123352" y="17501"/>
                </a:lnTo>
                <a:lnTo>
                  <a:pt x="82464" y="37828"/>
                </a:lnTo>
                <a:lnTo>
                  <a:pt x="48365" y="64496"/>
                </a:lnTo>
                <a:lnTo>
                  <a:pt x="22375" y="96471"/>
                </a:lnTo>
                <a:lnTo>
                  <a:pt x="5813" y="132721"/>
                </a:lnTo>
                <a:lnTo>
                  <a:pt x="0" y="172212"/>
                </a:lnTo>
                <a:lnTo>
                  <a:pt x="5813" y="211702"/>
                </a:lnTo>
                <a:lnTo>
                  <a:pt x="22375" y="247952"/>
                </a:lnTo>
                <a:lnTo>
                  <a:pt x="48365" y="279927"/>
                </a:lnTo>
                <a:lnTo>
                  <a:pt x="82464" y="306595"/>
                </a:lnTo>
                <a:lnTo>
                  <a:pt x="123352" y="326922"/>
                </a:lnTo>
                <a:lnTo>
                  <a:pt x="169710" y="339876"/>
                </a:lnTo>
                <a:lnTo>
                  <a:pt x="220218" y="344424"/>
                </a:lnTo>
                <a:lnTo>
                  <a:pt x="270725" y="339876"/>
                </a:lnTo>
                <a:lnTo>
                  <a:pt x="317083" y="326922"/>
                </a:lnTo>
                <a:lnTo>
                  <a:pt x="357971" y="306595"/>
                </a:lnTo>
                <a:lnTo>
                  <a:pt x="392070" y="279927"/>
                </a:lnTo>
                <a:lnTo>
                  <a:pt x="418060" y="247952"/>
                </a:lnTo>
                <a:lnTo>
                  <a:pt x="434622" y="211702"/>
                </a:lnTo>
                <a:lnTo>
                  <a:pt x="440436" y="172212"/>
                </a:lnTo>
                <a:lnTo>
                  <a:pt x="434622" y="132721"/>
                </a:lnTo>
                <a:lnTo>
                  <a:pt x="418060" y="96471"/>
                </a:lnTo>
                <a:lnTo>
                  <a:pt x="392070" y="64496"/>
                </a:lnTo>
                <a:lnTo>
                  <a:pt x="357971" y="37828"/>
                </a:lnTo>
                <a:lnTo>
                  <a:pt x="317083" y="17501"/>
                </a:lnTo>
                <a:lnTo>
                  <a:pt x="270725" y="4547"/>
                </a:lnTo>
                <a:lnTo>
                  <a:pt x="22021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07891" y="1011936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0" y="172212"/>
                </a:moveTo>
                <a:lnTo>
                  <a:pt x="5813" y="132721"/>
                </a:lnTo>
                <a:lnTo>
                  <a:pt x="22375" y="96471"/>
                </a:lnTo>
                <a:lnTo>
                  <a:pt x="48365" y="64496"/>
                </a:lnTo>
                <a:lnTo>
                  <a:pt x="82464" y="37828"/>
                </a:lnTo>
                <a:lnTo>
                  <a:pt x="123352" y="17501"/>
                </a:lnTo>
                <a:lnTo>
                  <a:pt x="169710" y="4547"/>
                </a:lnTo>
                <a:lnTo>
                  <a:pt x="220218" y="0"/>
                </a:lnTo>
                <a:lnTo>
                  <a:pt x="270725" y="4547"/>
                </a:lnTo>
                <a:lnTo>
                  <a:pt x="317083" y="17501"/>
                </a:lnTo>
                <a:lnTo>
                  <a:pt x="357971" y="37828"/>
                </a:lnTo>
                <a:lnTo>
                  <a:pt x="392070" y="64496"/>
                </a:lnTo>
                <a:lnTo>
                  <a:pt x="418060" y="96471"/>
                </a:lnTo>
                <a:lnTo>
                  <a:pt x="434622" y="132721"/>
                </a:lnTo>
                <a:lnTo>
                  <a:pt x="440436" y="172212"/>
                </a:lnTo>
                <a:lnTo>
                  <a:pt x="434622" y="211702"/>
                </a:lnTo>
                <a:lnTo>
                  <a:pt x="418060" y="247952"/>
                </a:lnTo>
                <a:lnTo>
                  <a:pt x="392070" y="279927"/>
                </a:lnTo>
                <a:lnTo>
                  <a:pt x="357971" y="306595"/>
                </a:lnTo>
                <a:lnTo>
                  <a:pt x="317083" y="326922"/>
                </a:lnTo>
                <a:lnTo>
                  <a:pt x="270725" y="339876"/>
                </a:lnTo>
                <a:lnTo>
                  <a:pt x="220218" y="344424"/>
                </a:lnTo>
                <a:lnTo>
                  <a:pt x="169710" y="339876"/>
                </a:lnTo>
                <a:lnTo>
                  <a:pt x="123352" y="326922"/>
                </a:lnTo>
                <a:lnTo>
                  <a:pt x="82464" y="306595"/>
                </a:lnTo>
                <a:lnTo>
                  <a:pt x="48365" y="279927"/>
                </a:lnTo>
                <a:lnTo>
                  <a:pt x="22375" y="247952"/>
                </a:lnTo>
                <a:lnTo>
                  <a:pt x="5813" y="211702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6003" y="2231135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219456" y="0"/>
                </a:moveTo>
                <a:lnTo>
                  <a:pt x="169150" y="4465"/>
                </a:lnTo>
                <a:lnTo>
                  <a:pt x="122964" y="17186"/>
                </a:lnTo>
                <a:lnTo>
                  <a:pt x="82216" y="37149"/>
                </a:lnTo>
                <a:lnTo>
                  <a:pt x="48225" y="63341"/>
                </a:lnTo>
                <a:lnTo>
                  <a:pt x="22313" y="94750"/>
                </a:lnTo>
                <a:lnTo>
                  <a:pt x="5798" y="130361"/>
                </a:lnTo>
                <a:lnTo>
                  <a:pt x="0" y="169163"/>
                </a:lnTo>
                <a:lnTo>
                  <a:pt x="5798" y="207966"/>
                </a:lnTo>
                <a:lnTo>
                  <a:pt x="22313" y="243577"/>
                </a:lnTo>
                <a:lnTo>
                  <a:pt x="48225" y="274986"/>
                </a:lnTo>
                <a:lnTo>
                  <a:pt x="82216" y="301178"/>
                </a:lnTo>
                <a:lnTo>
                  <a:pt x="122964" y="321141"/>
                </a:lnTo>
                <a:lnTo>
                  <a:pt x="169150" y="333862"/>
                </a:lnTo>
                <a:lnTo>
                  <a:pt x="219456" y="338327"/>
                </a:lnTo>
                <a:lnTo>
                  <a:pt x="269761" y="333862"/>
                </a:lnTo>
                <a:lnTo>
                  <a:pt x="315947" y="321141"/>
                </a:lnTo>
                <a:lnTo>
                  <a:pt x="356695" y="301178"/>
                </a:lnTo>
                <a:lnTo>
                  <a:pt x="390686" y="274986"/>
                </a:lnTo>
                <a:lnTo>
                  <a:pt x="416598" y="243577"/>
                </a:lnTo>
                <a:lnTo>
                  <a:pt x="433113" y="207966"/>
                </a:lnTo>
                <a:lnTo>
                  <a:pt x="438912" y="169163"/>
                </a:lnTo>
                <a:lnTo>
                  <a:pt x="433113" y="130361"/>
                </a:lnTo>
                <a:lnTo>
                  <a:pt x="416598" y="94750"/>
                </a:lnTo>
                <a:lnTo>
                  <a:pt x="390686" y="63341"/>
                </a:lnTo>
                <a:lnTo>
                  <a:pt x="356695" y="37149"/>
                </a:lnTo>
                <a:lnTo>
                  <a:pt x="315947" y="17186"/>
                </a:lnTo>
                <a:lnTo>
                  <a:pt x="269761" y="4465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66003" y="2231135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0" y="169163"/>
                </a:moveTo>
                <a:lnTo>
                  <a:pt x="5798" y="130361"/>
                </a:lnTo>
                <a:lnTo>
                  <a:pt x="22313" y="94750"/>
                </a:lnTo>
                <a:lnTo>
                  <a:pt x="48225" y="63341"/>
                </a:lnTo>
                <a:lnTo>
                  <a:pt x="82216" y="37149"/>
                </a:lnTo>
                <a:lnTo>
                  <a:pt x="122964" y="17186"/>
                </a:lnTo>
                <a:lnTo>
                  <a:pt x="169150" y="4465"/>
                </a:lnTo>
                <a:lnTo>
                  <a:pt x="219456" y="0"/>
                </a:lnTo>
                <a:lnTo>
                  <a:pt x="269761" y="4465"/>
                </a:lnTo>
                <a:lnTo>
                  <a:pt x="315947" y="17186"/>
                </a:lnTo>
                <a:lnTo>
                  <a:pt x="356695" y="37149"/>
                </a:lnTo>
                <a:lnTo>
                  <a:pt x="390686" y="63341"/>
                </a:lnTo>
                <a:lnTo>
                  <a:pt x="416598" y="94750"/>
                </a:lnTo>
                <a:lnTo>
                  <a:pt x="433113" y="130361"/>
                </a:lnTo>
                <a:lnTo>
                  <a:pt x="438912" y="169163"/>
                </a:lnTo>
                <a:lnTo>
                  <a:pt x="433113" y="207966"/>
                </a:lnTo>
                <a:lnTo>
                  <a:pt x="416598" y="243577"/>
                </a:lnTo>
                <a:lnTo>
                  <a:pt x="390686" y="274986"/>
                </a:lnTo>
                <a:lnTo>
                  <a:pt x="356695" y="301178"/>
                </a:lnTo>
                <a:lnTo>
                  <a:pt x="315947" y="321141"/>
                </a:lnTo>
                <a:lnTo>
                  <a:pt x="269761" y="333862"/>
                </a:lnTo>
                <a:lnTo>
                  <a:pt x="219456" y="338327"/>
                </a:lnTo>
                <a:lnTo>
                  <a:pt x="169150" y="333862"/>
                </a:lnTo>
                <a:lnTo>
                  <a:pt x="122964" y="321141"/>
                </a:lnTo>
                <a:lnTo>
                  <a:pt x="82216" y="301178"/>
                </a:lnTo>
                <a:lnTo>
                  <a:pt x="48225" y="274986"/>
                </a:lnTo>
                <a:lnTo>
                  <a:pt x="22313" y="243577"/>
                </a:lnTo>
                <a:lnTo>
                  <a:pt x="5798" y="207966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622416" y="2303779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68140" y="2231135"/>
            <a:ext cx="408940" cy="338455"/>
          </a:xfrm>
          <a:custGeom>
            <a:avLst/>
            <a:gdLst/>
            <a:ahLst/>
            <a:cxnLst/>
            <a:rect l="l" t="t" r="r" b="b"/>
            <a:pathLst>
              <a:path w="408939" h="338455">
                <a:moveTo>
                  <a:pt x="204215" y="0"/>
                </a:moveTo>
                <a:lnTo>
                  <a:pt x="149930" y="6039"/>
                </a:lnTo>
                <a:lnTo>
                  <a:pt x="101148" y="23085"/>
                </a:lnTo>
                <a:lnTo>
                  <a:pt x="59816" y="49529"/>
                </a:lnTo>
                <a:lnTo>
                  <a:pt x="27883" y="83763"/>
                </a:lnTo>
                <a:lnTo>
                  <a:pt x="7295" y="124177"/>
                </a:lnTo>
                <a:lnTo>
                  <a:pt x="0" y="169163"/>
                </a:lnTo>
                <a:lnTo>
                  <a:pt x="7295" y="214150"/>
                </a:lnTo>
                <a:lnTo>
                  <a:pt x="27883" y="254564"/>
                </a:lnTo>
                <a:lnTo>
                  <a:pt x="59816" y="288797"/>
                </a:lnTo>
                <a:lnTo>
                  <a:pt x="101148" y="315242"/>
                </a:lnTo>
                <a:lnTo>
                  <a:pt x="149930" y="332288"/>
                </a:lnTo>
                <a:lnTo>
                  <a:pt x="204215" y="338327"/>
                </a:lnTo>
                <a:lnTo>
                  <a:pt x="258501" y="332288"/>
                </a:lnTo>
                <a:lnTo>
                  <a:pt x="307283" y="315242"/>
                </a:lnTo>
                <a:lnTo>
                  <a:pt x="348615" y="288797"/>
                </a:lnTo>
                <a:lnTo>
                  <a:pt x="380548" y="254564"/>
                </a:lnTo>
                <a:lnTo>
                  <a:pt x="401136" y="214150"/>
                </a:lnTo>
                <a:lnTo>
                  <a:pt x="408431" y="169163"/>
                </a:lnTo>
                <a:lnTo>
                  <a:pt x="401136" y="124177"/>
                </a:lnTo>
                <a:lnTo>
                  <a:pt x="380548" y="83763"/>
                </a:lnTo>
                <a:lnTo>
                  <a:pt x="348615" y="49529"/>
                </a:lnTo>
                <a:lnTo>
                  <a:pt x="307283" y="23085"/>
                </a:lnTo>
                <a:lnTo>
                  <a:pt x="258501" y="6039"/>
                </a:lnTo>
                <a:lnTo>
                  <a:pt x="204215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8140" y="2231135"/>
            <a:ext cx="408940" cy="338455"/>
          </a:xfrm>
          <a:custGeom>
            <a:avLst/>
            <a:gdLst/>
            <a:ahLst/>
            <a:cxnLst/>
            <a:rect l="l" t="t" r="r" b="b"/>
            <a:pathLst>
              <a:path w="408939" h="338455">
                <a:moveTo>
                  <a:pt x="0" y="169163"/>
                </a:moveTo>
                <a:lnTo>
                  <a:pt x="7295" y="124177"/>
                </a:lnTo>
                <a:lnTo>
                  <a:pt x="27883" y="83763"/>
                </a:lnTo>
                <a:lnTo>
                  <a:pt x="59816" y="49529"/>
                </a:lnTo>
                <a:lnTo>
                  <a:pt x="101148" y="23085"/>
                </a:lnTo>
                <a:lnTo>
                  <a:pt x="149930" y="6039"/>
                </a:lnTo>
                <a:lnTo>
                  <a:pt x="204215" y="0"/>
                </a:lnTo>
                <a:lnTo>
                  <a:pt x="258501" y="6039"/>
                </a:lnTo>
                <a:lnTo>
                  <a:pt x="307283" y="23085"/>
                </a:lnTo>
                <a:lnTo>
                  <a:pt x="348615" y="49529"/>
                </a:lnTo>
                <a:lnTo>
                  <a:pt x="380548" y="83763"/>
                </a:lnTo>
                <a:lnTo>
                  <a:pt x="401136" y="124177"/>
                </a:lnTo>
                <a:lnTo>
                  <a:pt x="408431" y="169163"/>
                </a:lnTo>
                <a:lnTo>
                  <a:pt x="401136" y="214150"/>
                </a:lnTo>
                <a:lnTo>
                  <a:pt x="380548" y="254564"/>
                </a:lnTo>
                <a:lnTo>
                  <a:pt x="348615" y="288797"/>
                </a:lnTo>
                <a:lnTo>
                  <a:pt x="307283" y="315242"/>
                </a:lnTo>
                <a:lnTo>
                  <a:pt x="258501" y="332288"/>
                </a:lnTo>
                <a:lnTo>
                  <a:pt x="204215" y="338327"/>
                </a:lnTo>
                <a:lnTo>
                  <a:pt x="149930" y="332288"/>
                </a:lnTo>
                <a:lnTo>
                  <a:pt x="101148" y="315242"/>
                </a:lnTo>
                <a:lnTo>
                  <a:pt x="59816" y="288797"/>
                </a:lnTo>
                <a:lnTo>
                  <a:pt x="27883" y="254564"/>
                </a:lnTo>
                <a:lnTo>
                  <a:pt x="7295" y="214150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02742" y="2303779"/>
            <a:ext cx="4866640" cy="721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754380" algn="r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  <a:p>
            <a:pPr marL="481965" marR="5080" indent="-469900">
              <a:lnSpc>
                <a:spcPct val="100000"/>
              </a:lnSpc>
              <a:spcBef>
                <a:spcPts val="45"/>
              </a:spcBef>
              <a:buClr>
                <a:srgbClr val="A2B1C1"/>
              </a:buClr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当</a:t>
            </a:r>
            <a:r>
              <a:rPr sz="16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U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集合中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加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入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一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个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新顶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点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时</a:t>
            </a:r>
            <a:r>
              <a:rPr sz="1600" b="1" dirty="0">
                <a:solidFill>
                  <a:srgbClr val="990000"/>
                </a:solidFill>
                <a:latin typeface="Microsoft JhengHei"/>
                <a:cs typeface="Microsoft JhengHei"/>
              </a:rPr>
              <a:t>，</a:t>
            </a:r>
            <a:r>
              <a:rPr sz="16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V-U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集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合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中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的顶点 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到</a:t>
            </a:r>
            <a:r>
              <a:rPr sz="16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U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的最小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代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价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边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可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能会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更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新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669279" y="1417319"/>
            <a:ext cx="408940" cy="814069"/>
          </a:xfrm>
          <a:custGeom>
            <a:avLst/>
            <a:gdLst/>
            <a:ahLst/>
            <a:cxnLst/>
            <a:rect l="l" t="t" r="r" b="b"/>
            <a:pathLst>
              <a:path w="408939" h="814069">
                <a:moveTo>
                  <a:pt x="408432" y="0"/>
                </a:moveTo>
                <a:lnTo>
                  <a:pt x="0" y="8138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17947" y="605027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09515" y="1621536"/>
            <a:ext cx="408940" cy="609600"/>
          </a:xfrm>
          <a:custGeom>
            <a:avLst/>
            <a:gdLst/>
            <a:ahLst/>
            <a:cxnLst/>
            <a:rect l="l" t="t" r="r" b="b"/>
            <a:pathLst>
              <a:path w="408939" h="609600">
                <a:moveTo>
                  <a:pt x="408431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86528" y="1621536"/>
            <a:ext cx="546100" cy="609600"/>
          </a:xfrm>
          <a:custGeom>
            <a:avLst/>
            <a:gdLst/>
            <a:ahLst/>
            <a:cxnLst/>
            <a:rect l="l" t="t" r="r" b="b"/>
            <a:pathLst>
              <a:path w="546100" h="609600">
                <a:moveTo>
                  <a:pt x="0" y="0"/>
                </a:moveTo>
                <a:lnTo>
                  <a:pt x="545592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373379" y="3196589"/>
          <a:ext cx="8559800" cy="1453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2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4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671830">
                        <a:lnSpc>
                          <a:spcPts val="2395"/>
                        </a:lnSpc>
                        <a:spcBef>
                          <a:spcPts val="850"/>
                        </a:spcBef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顶点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914"/>
                        </a:lnSpc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closedge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V-U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240665" marR="237490" indent="406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adjvex  low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 marR="155575" indent="-641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182245" indent="-52069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dirty="0">
                          <a:latin typeface="微软雅黑"/>
                          <a:cs typeface="微软雅黑"/>
                        </a:rPr>
                        <a:t>∞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24193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400" b="1" dirty="0">
                          <a:latin typeface="微软雅黑"/>
                          <a:cs typeface="微软雅黑"/>
                        </a:rPr>
                        <a:t>∞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2266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{v2,v3,v4,v5,v6}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b="1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object 71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82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84370" y="17432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1338" y="106540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61890" y="726439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11192" y="45516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199509" y="2082164"/>
            <a:ext cx="1473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76555" algn="l"/>
                <a:tab pos="706755" algn="l"/>
                <a:tab pos="1196340" algn="l"/>
              </a:tabLst>
            </a:pPr>
            <a:r>
              <a:rPr sz="3000" b="1" baseline="-20833" dirty="0">
                <a:latin typeface="Times New Roman"/>
                <a:cs typeface="Times New Roman"/>
              </a:rPr>
              <a:t>V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baseline="-20833" dirty="0">
                <a:latin typeface="Times New Roman"/>
                <a:cs typeface="Times New Roman"/>
              </a:rPr>
              <a:t>V</a:t>
            </a:r>
            <a:endParaRPr sz="3000" baseline="-20833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76061" y="45516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47717" y="106540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6265" y="959612"/>
            <a:ext cx="3855085" cy="991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1280" algn="r">
              <a:lnSpc>
                <a:spcPts val="2235"/>
              </a:lnSpc>
              <a:spcBef>
                <a:spcPts val="105"/>
              </a:spcBef>
            </a:pPr>
            <a:r>
              <a:rPr sz="2000" b="1" spc="5" dirty="0">
                <a:latin typeface="Times New Roman"/>
                <a:cs typeface="Times New Roman"/>
              </a:rPr>
              <a:t>V</a:t>
            </a:r>
            <a:r>
              <a:rPr sz="1950" b="1" spc="22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  <a:p>
            <a:pPr marL="162560">
              <a:lnSpc>
                <a:spcPts val="2235"/>
              </a:lnSpc>
            </a:pP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spc="10" dirty="0">
                <a:latin typeface="微软雅黑"/>
                <a:cs typeface="微软雅黑"/>
              </a:rPr>
              <a:t>集合的成员：</a:t>
            </a:r>
            <a:endParaRPr sz="20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  <a:tabLst>
                <a:tab pos="3654425" algn="l"/>
              </a:tabLst>
            </a:pPr>
            <a:r>
              <a:rPr sz="2000" b="1" spc="-45" dirty="0">
                <a:latin typeface="Times New Roman"/>
                <a:cs typeface="Times New Roman"/>
              </a:rPr>
              <a:t>V-U</a:t>
            </a:r>
            <a:r>
              <a:rPr sz="2000" b="1" spc="15" dirty="0">
                <a:latin typeface="微软雅黑"/>
                <a:cs typeface="微软雅黑"/>
              </a:rPr>
              <a:t>集合的成员</a:t>
            </a:r>
            <a:r>
              <a:rPr sz="2000" b="1" spc="5" dirty="0">
                <a:latin typeface="微软雅黑"/>
                <a:cs typeface="微软雅黑"/>
              </a:rPr>
              <a:t>：	</a:t>
            </a:r>
            <a:r>
              <a:rPr sz="3000" b="1" baseline="2777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3000" baseline="2777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34685" y="1675257"/>
            <a:ext cx="869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4690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676" y="3560064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0"/>
                </a:moveTo>
                <a:lnTo>
                  <a:pt x="12954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0530" y="3556253"/>
          <a:ext cx="8562340" cy="2063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9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673735">
                        <a:lnSpc>
                          <a:spcPts val="2395"/>
                        </a:lnSpc>
                        <a:spcBef>
                          <a:spcPts val="855"/>
                        </a:spcBef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顶点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270">
                        <a:lnSpc>
                          <a:spcPts val="1914"/>
                        </a:lnSpc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closedge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V-U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23215" marR="315595" indent="349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182245" indent="-52069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{v2,v3,v4,v5,v6}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3215" marR="315595" indent="349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182245" indent="-5206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340" indent="-5206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181610" indent="-508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b="1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631935" y="2036064"/>
            <a:ext cx="489584" cy="394970"/>
          </a:xfrm>
          <a:custGeom>
            <a:avLst/>
            <a:gdLst/>
            <a:ahLst/>
            <a:cxnLst/>
            <a:rect l="l" t="t" r="r" b="b"/>
            <a:pathLst>
              <a:path w="489584" h="394969">
                <a:moveTo>
                  <a:pt x="244602" y="0"/>
                </a:moveTo>
                <a:lnTo>
                  <a:pt x="195295" y="4010"/>
                </a:lnTo>
                <a:lnTo>
                  <a:pt x="149375" y="15513"/>
                </a:lnTo>
                <a:lnTo>
                  <a:pt x="107825" y="33714"/>
                </a:lnTo>
                <a:lnTo>
                  <a:pt x="71628" y="57816"/>
                </a:lnTo>
                <a:lnTo>
                  <a:pt x="41764" y="87027"/>
                </a:lnTo>
                <a:lnTo>
                  <a:pt x="19216" y="120550"/>
                </a:lnTo>
                <a:lnTo>
                  <a:pt x="4967" y="157592"/>
                </a:lnTo>
                <a:lnTo>
                  <a:pt x="0" y="197358"/>
                </a:lnTo>
                <a:lnTo>
                  <a:pt x="4967" y="237123"/>
                </a:lnTo>
                <a:lnTo>
                  <a:pt x="19216" y="274165"/>
                </a:lnTo>
                <a:lnTo>
                  <a:pt x="41764" y="307688"/>
                </a:lnTo>
                <a:lnTo>
                  <a:pt x="71627" y="336899"/>
                </a:lnTo>
                <a:lnTo>
                  <a:pt x="107825" y="361001"/>
                </a:lnTo>
                <a:lnTo>
                  <a:pt x="149375" y="379202"/>
                </a:lnTo>
                <a:lnTo>
                  <a:pt x="195295" y="390705"/>
                </a:lnTo>
                <a:lnTo>
                  <a:pt x="244602" y="394716"/>
                </a:lnTo>
                <a:lnTo>
                  <a:pt x="293908" y="390705"/>
                </a:lnTo>
                <a:lnTo>
                  <a:pt x="339828" y="379202"/>
                </a:lnTo>
                <a:lnTo>
                  <a:pt x="381378" y="361001"/>
                </a:lnTo>
                <a:lnTo>
                  <a:pt x="417576" y="336899"/>
                </a:lnTo>
                <a:lnTo>
                  <a:pt x="447439" y="307688"/>
                </a:lnTo>
                <a:lnTo>
                  <a:pt x="469987" y="274165"/>
                </a:lnTo>
                <a:lnTo>
                  <a:pt x="484236" y="237123"/>
                </a:lnTo>
                <a:lnTo>
                  <a:pt x="489204" y="197358"/>
                </a:lnTo>
                <a:lnTo>
                  <a:pt x="484236" y="157592"/>
                </a:lnTo>
                <a:lnTo>
                  <a:pt x="469987" y="120550"/>
                </a:lnTo>
                <a:lnTo>
                  <a:pt x="447439" y="87027"/>
                </a:lnTo>
                <a:lnTo>
                  <a:pt x="417576" y="57816"/>
                </a:lnTo>
                <a:lnTo>
                  <a:pt x="381378" y="33714"/>
                </a:lnTo>
                <a:lnTo>
                  <a:pt x="339828" y="15513"/>
                </a:lnTo>
                <a:lnTo>
                  <a:pt x="293908" y="4010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1935" y="2036064"/>
            <a:ext cx="489584" cy="394970"/>
          </a:xfrm>
          <a:custGeom>
            <a:avLst/>
            <a:gdLst/>
            <a:ahLst/>
            <a:cxnLst/>
            <a:rect l="l" t="t" r="r" b="b"/>
            <a:pathLst>
              <a:path w="489584" h="394969">
                <a:moveTo>
                  <a:pt x="0" y="197358"/>
                </a:moveTo>
                <a:lnTo>
                  <a:pt x="4967" y="157592"/>
                </a:lnTo>
                <a:lnTo>
                  <a:pt x="19216" y="120550"/>
                </a:lnTo>
                <a:lnTo>
                  <a:pt x="41764" y="87027"/>
                </a:lnTo>
                <a:lnTo>
                  <a:pt x="71628" y="57816"/>
                </a:lnTo>
                <a:lnTo>
                  <a:pt x="107825" y="33714"/>
                </a:lnTo>
                <a:lnTo>
                  <a:pt x="149375" y="15513"/>
                </a:lnTo>
                <a:lnTo>
                  <a:pt x="195295" y="4010"/>
                </a:lnTo>
                <a:lnTo>
                  <a:pt x="244602" y="0"/>
                </a:lnTo>
                <a:lnTo>
                  <a:pt x="293908" y="4010"/>
                </a:lnTo>
                <a:lnTo>
                  <a:pt x="339828" y="15513"/>
                </a:lnTo>
                <a:lnTo>
                  <a:pt x="381378" y="33714"/>
                </a:lnTo>
                <a:lnTo>
                  <a:pt x="417576" y="57816"/>
                </a:lnTo>
                <a:lnTo>
                  <a:pt x="447439" y="87027"/>
                </a:lnTo>
                <a:lnTo>
                  <a:pt x="469987" y="120550"/>
                </a:lnTo>
                <a:lnTo>
                  <a:pt x="484236" y="157592"/>
                </a:lnTo>
                <a:lnTo>
                  <a:pt x="489204" y="197358"/>
                </a:lnTo>
                <a:lnTo>
                  <a:pt x="484236" y="237123"/>
                </a:lnTo>
                <a:lnTo>
                  <a:pt x="469987" y="274165"/>
                </a:lnTo>
                <a:lnTo>
                  <a:pt x="447439" y="307688"/>
                </a:lnTo>
                <a:lnTo>
                  <a:pt x="417576" y="336899"/>
                </a:lnTo>
                <a:lnTo>
                  <a:pt x="381378" y="361001"/>
                </a:lnTo>
                <a:lnTo>
                  <a:pt x="339828" y="379202"/>
                </a:lnTo>
                <a:lnTo>
                  <a:pt x="293908" y="390705"/>
                </a:lnTo>
                <a:lnTo>
                  <a:pt x="244602" y="394716"/>
                </a:lnTo>
                <a:lnTo>
                  <a:pt x="195295" y="390705"/>
                </a:lnTo>
                <a:lnTo>
                  <a:pt x="149375" y="379202"/>
                </a:lnTo>
                <a:lnTo>
                  <a:pt x="107825" y="361001"/>
                </a:lnTo>
                <a:lnTo>
                  <a:pt x="71627" y="336899"/>
                </a:lnTo>
                <a:lnTo>
                  <a:pt x="41764" y="307688"/>
                </a:lnTo>
                <a:lnTo>
                  <a:pt x="19216" y="274165"/>
                </a:lnTo>
                <a:lnTo>
                  <a:pt x="4967" y="237123"/>
                </a:lnTo>
                <a:lnTo>
                  <a:pt x="0" y="19735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04453" y="1992249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5561" y="1655826"/>
            <a:ext cx="783590" cy="457200"/>
          </a:xfrm>
          <a:custGeom>
            <a:avLst/>
            <a:gdLst/>
            <a:ahLst/>
            <a:cxnLst/>
            <a:rect l="l" t="t" r="r" b="b"/>
            <a:pathLst>
              <a:path w="783590" h="457200">
                <a:moveTo>
                  <a:pt x="0" y="0"/>
                </a:moveTo>
                <a:lnTo>
                  <a:pt x="783336" y="4572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4071" y="142036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34071" y="142036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07858" y="1375409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12735" y="2340864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2735" y="2340864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10398" y="2295270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5056" y="2420239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64808" y="210616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4808" y="210616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62725" y="2061210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19871" y="3179064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19871" y="3179064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1800" y="3179064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1800" y="3179064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66252" y="164211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56297" y="2341626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457200" y="1524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47129" y="2100833"/>
            <a:ext cx="532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6235" algn="l"/>
              </a:tabLst>
            </a:pPr>
            <a:r>
              <a:rPr sz="1300" b="1" spc="15" dirty="0">
                <a:latin typeface="Times New Roman"/>
                <a:cs typeface="Times New Roman"/>
              </a:rPr>
              <a:t>2	</a:t>
            </a: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56297" y="272262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60960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37553" y="2589117"/>
            <a:ext cx="391160" cy="87566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4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44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94497" y="2722626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533400" y="4572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32698" y="2589117"/>
            <a:ext cx="405765" cy="87566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98425">
              <a:lnSpc>
                <a:spcPct val="100000"/>
              </a:lnSpc>
              <a:spcBef>
                <a:spcPts val="944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50135" y="1502663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0135" y="1502663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0298" y="1610995"/>
            <a:ext cx="1226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微软雅黑"/>
                <a:cs typeface="微软雅黑"/>
              </a:rPr>
              <a:t>集合</a:t>
            </a:r>
            <a:r>
              <a:rPr sz="1400" b="1" dirty="0">
                <a:latin typeface="微软雅黑"/>
                <a:cs typeface="微软雅黑"/>
              </a:rPr>
              <a:t>的成员：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6925" y="2007870"/>
            <a:ext cx="1400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4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微软雅黑"/>
                <a:cs typeface="微软雅黑"/>
              </a:rPr>
              <a:t>集合</a:t>
            </a:r>
            <a:r>
              <a:rPr sz="1400" b="1" dirty="0">
                <a:latin typeface="微软雅黑"/>
                <a:cs typeface="微软雅黑"/>
              </a:rPr>
              <a:t>的成员：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82139" y="1959864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5" h="388619">
                <a:moveTo>
                  <a:pt x="245364" y="0"/>
                </a:moveTo>
                <a:lnTo>
                  <a:pt x="195915" y="3947"/>
                </a:lnTo>
                <a:lnTo>
                  <a:pt x="149858" y="15269"/>
                </a:lnTo>
                <a:lnTo>
                  <a:pt x="108179" y="33184"/>
                </a:lnTo>
                <a:lnTo>
                  <a:pt x="71866" y="56911"/>
                </a:lnTo>
                <a:lnTo>
                  <a:pt x="41904" y="85669"/>
                </a:lnTo>
                <a:lnTo>
                  <a:pt x="19282" y="118675"/>
                </a:lnTo>
                <a:lnTo>
                  <a:pt x="4984" y="155149"/>
                </a:lnTo>
                <a:lnTo>
                  <a:pt x="0" y="194310"/>
                </a:lnTo>
                <a:lnTo>
                  <a:pt x="4984" y="233470"/>
                </a:lnTo>
                <a:lnTo>
                  <a:pt x="19282" y="269944"/>
                </a:lnTo>
                <a:lnTo>
                  <a:pt x="41904" y="302950"/>
                </a:lnTo>
                <a:lnTo>
                  <a:pt x="71866" y="331708"/>
                </a:lnTo>
                <a:lnTo>
                  <a:pt x="108179" y="355435"/>
                </a:lnTo>
                <a:lnTo>
                  <a:pt x="149858" y="373350"/>
                </a:lnTo>
                <a:lnTo>
                  <a:pt x="195915" y="384672"/>
                </a:lnTo>
                <a:lnTo>
                  <a:pt x="245364" y="388620"/>
                </a:lnTo>
                <a:lnTo>
                  <a:pt x="294812" y="384672"/>
                </a:lnTo>
                <a:lnTo>
                  <a:pt x="340869" y="373350"/>
                </a:lnTo>
                <a:lnTo>
                  <a:pt x="382548" y="355435"/>
                </a:lnTo>
                <a:lnTo>
                  <a:pt x="418861" y="331708"/>
                </a:lnTo>
                <a:lnTo>
                  <a:pt x="448823" y="302950"/>
                </a:lnTo>
                <a:lnTo>
                  <a:pt x="471445" y="269944"/>
                </a:lnTo>
                <a:lnTo>
                  <a:pt x="485743" y="233470"/>
                </a:lnTo>
                <a:lnTo>
                  <a:pt x="490728" y="194310"/>
                </a:lnTo>
                <a:lnTo>
                  <a:pt x="485743" y="155149"/>
                </a:lnTo>
                <a:lnTo>
                  <a:pt x="471445" y="118675"/>
                </a:lnTo>
                <a:lnTo>
                  <a:pt x="448823" y="85669"/>
                </a:lnTo>
                <a:lnTo>
                  <a:pt x="418861" y="56911"/>
                </a:lnTo>
                <a:lnTo>
                  <a:pt x="382548" y="33184"/>
                </a:lnTo>
                <a:lnTo>
                  <a:pt x="340869" y="15269"/>
                </a:lnTo>
                <a:lnTo>
                  <a:pt x="294812" y="3947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82139" y="1959864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5" h="388619">
                <a:moveTo>
                  <a:pt x="0" y="194310"/>
                </a:moveTo>
                <a:lnTo>
                  <a:pt x="4984" y="155149"/>
                </a:lnTo>
                <a:lnTo>
                  <a:pt x="19282" y="118675"/>
                </a:lnTo>
                <a:lnTo>
                  <a:pt x="41904" y="85669"/>
                </a:lnTo>
                <a:lnTo>
                  <a:pt x="71866" y="56911"/>
                </a:lnTo>
                <a:lnTo>
                  <a:pt x="108179" y="33184"/>
                </a:lnTo>
                <a:lnTo>
                  <a:pt x="149858" y="15269"/>
                </a:lnTo>
                <a:lnTo>
                  <a:pt x="195915" y="3947"/>
                </a:lnTo>
                <a:lnTo>
                  <a:pt x="245364" y="0"/>
                </a:lnTo>
                <a:lnTo>
                  <a:pt x="294812" y="3947"/>
                </a:lnTo>
                <a:lnTo>
                  <a:pt x="340869" y="15269"/>
                </a:lnTo>
                <a:lnTo>
                  <a:pt x="382548" y="33184"/>
                </a:lnTo>
                <a:lnTo>
                  <a:pt x="418861" y="56911"/>
                </a:lnTo>
                <a:lnTo>
                  <a:pt x="448823" y="85669"/>
                </a:lnTo>
                <a:lnTo>
                  <a:pt x="471445" y="118675"/>
                </a:lnTo>
                <a:lnTo>
                  <a:pt x="485743" y="155149"/>
                </a:lnTo>
                <a:lnTo>
                  <a:pt x="490728" y="194310"/>
                </a:lnTo>
                <a:lnTo>
                  <a:pt x="485743" y="233470"/>
                </a:lnTo>
                <a:lnTo>
                  <a:pt x="471445" y="269944"/>
                </a:lnTo>
                <a:lnTo>
                  <a:pt x="448823" y="302950"/>
                </a:lnTo>
                <a:lnTo>
                  <a:pt x="418861" y="331708"/>
                </a:lnTo>
                <a:lnTo>
                  <a:pt x="382548" y="355435"/>
                </a:lnTo>
                <a:lnTo>
                  <a:pt x="340869" y="373350"/>
                </a:lnTo>
                <a:lnTo>
                  <a:pt x="294812" y="384672"/>
                </a:lnTo>
                <a:lnTo>
                  <a:pt x="245364" y="388620"/>
                </a:lnTo>
                <a:lnTo>
                  <a:pt x="195915" y="384672"/>
                </a:lnTo>
                <a:lnTo>
                  <a:pt x="149858" y="373350"/>
                </a:lnTo>
                <a:lnTo>
                  <a:pt x="108179" y="355435"/>
                </a:lnTo>
                <a:lnTo>
                  <a:pt x="71866" y="331708"/>
                </a:lnTo>
                <a:lnTo>
                  <a:pt x="41904" y="302950"/>
                </a:lnTo>
                <a:lnTo>
                  <a:pt x="19282" y="269944"/>
                </a:lnTo>
                <a:lnTo>
                  <a:pt x="4984" y="233470"/>
                </a:lnTo>
                <a:lnTo>
                  <a:pt x="0" y="1943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3016" y="2728341"/>
            <a:ext cx="4866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5"/>
              </a:spcBef>
              <a:buClr>
                <a:srgbClr val="A2B1C1"/>
              </a:buClr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当</a:t>
            </a:r>
            <a:r>
              <a:rPr sz="16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U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集合中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加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入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一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个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新顶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点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时</a:t>
            </a:r>
            <a:r>
              <a:rPr sz="1600" b="1" dirty="0">
                <a:solidFill>
                  <a:srgbClr val="990000"/>
                </a:solidFill>
                <a:latin typeface="Microsoft JhengHei"/>
                <a:cs typeface="Microsoft JhengHei"/>
              </a:rPr>
              <a:t>，</a:t>
            </a:r>
            <a:r>
              <a:rPr sz="16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V-U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集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合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中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的顶点 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到</a:t>
            </a:r>
            <a:r>
              <a:rPr sz="16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U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的最小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代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价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边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可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能会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更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新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61303" y="1068324"/>
            <a:ext cx="439420" cy="349250"/>
          </a:xfrm>
          <a:custGeom>
            <a:avLst/>
            <a:gdLst/>
            <a:ahLst/>
            <a:cxnLst/>
            <a:rect l="l" t="t" r="r" b="b"/>
            <a:pathLst>
              <a:path w="439420" h="349250">
                <a:moveTo>
                  <a:pt x="219456" y="0"/>
                </a:moveTo>
                <a:lnTo>
                  <a:pt x="169150" y="4607"/>
                </a:lnTo>
                <a:lnTo>
                  <a:pt x="122964" y="17732"/>
                </a:lnTo>
                <a:lnTo>
                  <a:pt x="82216" y="38328"/>
                </a:lnTo>
                <a:lnTo>
                  <a:pt x="48225" y="65349"/>
                </a:lnTo>
                <a:lnTo>
                  <a:pt x="22313" y="97749"/>
                </a:lnTo>
                <a:lnTo>
                  <a:pt x="5798" y="134480"/>
                </a:lnTo>
                <a:lnTo>
                  <a:pt x="0" y="174498"/>
                </a:lnTo>
                <a:lnTo>
                  <a:pt x="5798" y="214515"/>
                </a:lnTo>
                <a:lnTo>
                  <a:pt x="22313" y="251246"/>
                </a:lnTo>
                <a:lnTo>
                  <a:pt x="48225" y="283646"/>
                </a:lnTo>
                <a:lnTo>
                  <a:pt x="82216" y="310667"/>
                </a:lnTo>
                <a:lnTo>
                  <a:pt x="122964" y="331263"/>
                </a:lnTo>
                <a:lnTo>
                  <a:pt x="169150" y="344388"/>
                </a:lnTo>
                <a:lnTo>
                  <a:pt x="219456" y="348996"/>
                </a:lnTo>
                <a:lnTo>
                  <a:pt x="269761" y="344388"/>
                </a:lnTo>
                <a:lnTo>
                  <a:pt x="315947" y="331263"/>
                </a:lnTo>
                <a:lnTo>
                  <a:pt x="356695" y="310667"/>
                </a:lnTo>
                <a:lnTo>
                  <a:pt x="390686" y="283646"/>
                </a:lnTo>
                <a:lnTo>
                  <a:pt x="416598" y="251246"/>
                </a:lnTo>
                <a:lnTo>
                  <a:pt x="433113" y="214515"/>
                </a:lnTo>
                <a:lnTo>
                  <a:pt x="438912" y="174498"/>
                </a:lnTo>
                <a:lnTo>
                  <a:pt x="433113" y="134480"/>
                </a:lnTo>
                <a:lnTo>
                  <a:pt x="416598" y="97749"/>
                </a:lnTo>
                <a:lnTo>
                  <a:pt x="390686" y="65349"/>
                </a:lnTo>
                <a:lnTo>
                  <a:pt x="356695" y="38328"/>
                </a:lnTo>
                <a:lnTo>
                  <a:pt x="315947" y="17732"/>
                </a:lnTo>
                <a:lnTo>
                  <a:pt x="269761" y="4607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1303" y="1068324"/>
            <a:ext cx="439420" cy="349250"/>
          </a:xfrm>
          <a:custGeom>
            <a:avLst/>
            <a:gdLst/>
            <a:ahLst/>
            <a:cxnLst/>
            <a:rect l="l" t="t" r="r" b="b"/>
            <a:pathLst>
              <a:path w="439420" h="349250">
                <a:moveTo>
                  <a:pt x="0" y="174498"/>
                </a:moveTo>
                <a:lnTo>
                  <a:pt x="5798" y="134480"/>
                </a:lnTo>
                <a:lnTo>
                  <a:pt x="22313" y="97749"/>
                </a:lnTo>
                <a:lnTo>
                  <a:pt x="48225" y="65349"/>
                </a:lnTo>
                <a:lnTo>
                  <a:pt x="82216" y="38328"/>
                </a:lnTo>
                <a:lnTo>
                  <a:pt x="122964" y="17732"/>
                </a:lnTo>
                <a:lnTo>
                  <a:pt x="169150" y="4607"/>
                </a:lnTo>
                <a:lnTo>
                  <a:pt x="219456" y="0"/>
                </a:lnTo>
                <a:lnTo>
                  <a:pt x="269761" y="4607"/>
                </a:lnTo>
                <a:lnTo>
                  <a:pt x="315947" y="17732"/>
                </a:lnTo>
                <a:lnTo>
                  <a:pt x="356695" y="38328"/>
                </a:lnTo>
                <a:lnTo>
                  <a:pt x="390686" y="65349"/>
                </a:lnTo>
                <a:lnTo>
                  <a:pt x="416598" y="97749"/>
                </a:lnTo>
                <a:lnTo>
                  <a:pt x="433113" y="134480"/>
                </a:lnTo>
                <a:lnTo>
                  <a:pt x="438912" y="174498"/>
                </a:lnTo>
                <a:lnTo>
                  <a:pt x="433113" y="214515"/>
                </a:lnTo>
                <a:lnTo>
                  <a:pt x="416598" y="251246"/>
                </a:lnTo>
                <a:lnTo>
                  <a:pt x="390686" y="283646"/>
                </a:lnTo>
                <a:lnTo>
                  <a:pt x="356695" y="310667"/>
                </a:lnTo>
                <a:lnTo>
                  <a:pt x="315947" y="331263"/>
                </a:lnTo>
                <a:lnTo>
                  <a:pt x="269761" y="344388"/>
                </a:lnTo>
                <a:lnTo>
                  <a:pt x="219456" y="348996"/>
                </a:lnTo>
                <a:lnTo>
                  <a:pt x="169150" y="344388"/>
                </a:lnTo>
                <a:lnTo>
                  <a:pt x="122964" y="331263"/>
                </a:lnTo>
                <a:lnTo>
                  <a:pt x="82216" y="310667"/>
                </a:lnTo>
                <a:lnTo>
                  <a:pt x="48225" y="283646"/>
                </a:lnTo>
                <a:lnTo>
                  <a:pt x="22313" y="251246"/>
                </a:lnTo>
                <a:lnTo>
                  <a:pt x="5798" y="214515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908802" y="101688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62400" y="516636"/>
            <a:ext cx="812800" cy="495300"/>
          </a:xfrm>
          <a:custGeom>
            <a:avLst/>
            <a:gdLst/>
            <a:ahLst/>
            <a:cxnLst/>
            <a:rect l="l" t="t" r="r" b="b"/>
            <a:pathLst>
              <a:path w="812800" h="495300">
                <a:moveTo>
                  <a:pt x="812291" y="0"/>
                </a:moveTo>
                <a:lnTo>
                  <a:pt x="0" y="4953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90744" y="469391"/>
            <a:ext cx="887094" cy="609600"/>
          </a:xfrm>
          <a:custGeom>
            <a:avLst/>
            <a:gdLst/>
            <a:ahLst/>
            <a:cxnLst/>
            <a:rect l="l" t="t" r="r" b="b"/>
            <a:pathLst>
              <a:path w="887095" h="609600">
                <a:moveTo>
                  <a:pt x="0" y="0"/>
                </a:moveTo>
                <a:lnTo>
                  <a:pt x="886968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62400" y="1350263"/>
            <a:ext cx="410209" cy="881380"/>
          </a:xfrm>
          <a:custGeom>
            <a:avLst/>
            <a:gdLst/>
            <a:ahLst/>
            <a:cxnLst/>
            <a:rect l="l" t="t" r="r" b="b"/>
            <a:pathLst>
              <a:path w="410210" h="881380">
                <a:moveTo>
                  <a:pt x="0" y="0"/>
                </a:moveTo>
                <a:lnTo>
                  <a:pt x="409956" y="8808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53840" y="1228344"/>
            <a:ext cx="660400" cy="189230"/>
          </a:xfrm>
          <a:custGeom>
            <a:avLst/>
            <a:gdLst/>
            <a:ahLst/>
            <a:cxnLst/>
            <a:rect l="l" t="t" r="r" b="b"/>
            <a:pathLst>
              <a:path w="660400" h="189230">
                <a:moveTo>
                  <a:pt x="659891" y="18897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2164" y="1214627"/>
            <a:ext cx="733425" cy="271780"/>
          </a:xfrm>
          <a:custGeom>
            <a:avLst/>
            <a:gdLst/>
            <a:ahLst/>
            <a:cxnLst/>
            <a:rect l="l" t="t" r="r" b="b"/>
            <a:pathLst>
              <a:path w="733425" h="271780">
                <a:moveTo>
                  <a:pt x="0" y="271272"/>
                </a:moveTo>
                <a:lnTo>
                  <a:pt x="7330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51832" y="260604"/>
            <a:ext cx="439420" cy="344805"/>
          </a:xfrm>
          <a:custGeom>
            <a:avLst/>
            <a:gdLst/>
            <a:ahLst/>
            <a:cxnLst/>
            <a:rect l="l" t="t" r="r" b="b"/>
            <a:pathLst>
              <a:path w="439420" h="344805">
                <a:moveTo>
                  <a:pt x="219456" y="0"/>
                </a:moveTo>
                <a:lnTo>
                  <a:pt x="169150" y="4547"/>
                </a:lnTo>
                <a:lnTo>
                  <a:pt x="122964" y="17501"/>
                </a:lnTo>
                <a:lnTo>
                  <a:pt x="82216" y="37828"/>
                </a:lnTo>
                <a:lnTo>
                  <a:pt x="48225" y="64496"/>
                </a:lnTo>
                <a:lnTo>
                  <a:pt x="22313" y="96471"/>
                </a:lnTo>
                <a:lnTo>
                  <a:pt x="5798" y="132721"/>
                </a:lnTo>
                <a:lnTo>
                  <a:pt x="0" y="172212"/>
                </a:lnTo>
                <a:lnTo>
                  <a:pt x="5798" y="211702"/>
                </a:lnTo>
                <a:lnTo>
                  <a:pt x="22313" y="247952"/>
                </a:lnTo>
                <a:lnTo>
                  <a:pt x="48225" y="279927"/>
                </a:lnTo>
                <a:lnTo>
                  <a:pt x="82216" y="306595"/>
                </a:lnTo>
                <a:lnTo>
                  <a:pt x="122964" y="326922"/>
                </a:lnTo>
                <a:lnTo>
                  <a:pt x="169150" y="339876"/>
                </a:lnTo>
                <a:lnTo>
                  <a:pt x="219456" y="344424"/>
                </a:lnTo>
                <a:lnTo>
                  <a:pt x="269761" y="339876"/>
                </a:lnTo>
                <a:lnTo>
                  <a:pt x="315947" y="326922"/>
                </a:lnTo>
                <a:lnTo>
                  <a:pt x="356695" y="306595"/>
                </a:lnTo>
                <a:lnTo>
                  <a:pt x="390686" y="279927"/>
                </a:lnTo>
                <a:lnTo>
                  <a:pt x="416598" y="247952"/>
                </a:lnTo>
                <a:lnTo>
                  <a:pt x="433113" y="211702"/>
                </a:lnTo>
                <a:lnTo>
                  <a:pt x="438912" y="172212"/>
                </a:lnTo>
                <a:lnTo>
                  <a:pt x="433113" y="132721"/>
                </a:lnTo>
                <a:lnTo>
                  <a:pt x="416598" y="96471"/>
                </a:lnTo>
                <a:lnTo>
                  <a:pt x="390686" y="64496"/>
                </a:lnTo>
                <a:lnTo>
                  <a:pt x="356695" y="37828"/>
                </a:lnTo>
                <a:lnTo>
                  <a:pt x="315947" y="17501"/>
                </a:lnTo>
                <a:lnTo>
                  <a:pt x="269761" y="4547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51832" y="260604"/>
            <a:ext cx="439420" cy="344805"/>
          </a:xfrm>
          <a:custGeom>
            <a:avLst/>
            <a:gdLst/>
            <a:ahLst/>
            <a:cxnLst/>
            <a:rect l="l" t="t" r="r" b="b"/>
            <a:pathLst>
              <a:path w="439420" h="344805">
                <a:moveTo>
                  <a:pt x="0" y="172212"/>
                </a:moveTo>
                <a:lnTo>
                  <a:pt x="5798" y="132721"/>
                </a:lnTo>
                <a:lnTo>
                  <a:pt x="22313" y="96471"/>
                </a:lnTo>
                <a:lnTo>
                  <a:pt x="48225" y="64496"/>
                </a:lnTo>
                <a:lnTo>
                  <a:pt x="82216" y="37828"/>
                </a:lnTo>
                <a:lnTo>
                  <a:pt x="122964" y="17501"/>
                </a:lnTo>
                <a:lnTo>
                  <a:pt x="169150" y="4547"/>
                </a:lnTo>
                <a:lnTo>
                  <a:pt x="219456" y="0"/>
                </a:lnTo>
                <a:lnTo>
                  <a:pt x="269761" y="4547"/>
                </a:lnTo>
                <a:lnTo>
                  <a:pt x="315947" y="17501"/>
                </a:lnTo>
                <a:lnTo>
                  <a:pt x="356695" y="37828"/>
                </a:lnTo>
                <a:lnTo>
                  <a:pt x="390686" y="64496"/>
                </a:lnTo>
                <a:lnTo>
                  <a:pt x="416598" y="96471"/>
                </a:lnTo>
                <a:lnTo>
                  <a:pt x="433113" y="132721"/>
                </a:lnTo>
                <a:lnTo>
                  <a:pt x="438912" y="172212"/>
                </a:lnTo>
                <a:lnTo>
                  <a:pt x="433113" y="211702"/>
                </a:lnTo>
                <a:lnTo>
                  <a:pt x="416598" y="247952"/>
                </a:lnTo>
                <a:lnTo>
                  <a:pt x="390686" y="279927"/>
                </a:lnTo>
                <a:lnTo>
                  <a:pt x="356695" y="306595"/>
                </a:lnTo>
                <a:lnTo>
                  <a:pt x="315947" y="326922"/>
                </a:lnTo>
                <a:lnTo>
                  <a:pt x="269761" y="339876"/>
                </a:lnTo>
                <a:lnTo>
                  <a:pt x="219456" y="344424"/>
                </a:lnTo>
                <a:lnTo>
                  <a:pt x="169150" y="339876"/>
                </a:lnTo>
                <a:lnTo>
                  <a:pt x="122964" y="326922"/>
                </a:lnTo>
                <a:lnTo>
                  <a:pt x="82216" y="306595"/>
                </a:lnTo>
                <a:lnTo>
                  <a:pt x="48225" y="279927"/>
                </a:lnTo>
                <a:lnTo>
                  <a:pt x="22313" y="247952"/>
                </a:lnTo>
                <a:lnTo>
                  <a:pt x="5798" y="211702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798440" y="20828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13732" y="1283208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219456" y="0"/>
                </a:moveTo>
                <a:lnTo>
                  <a:pt x="169150" y="4465"/>
                </a:lnTo>
                <a:lnTo>
                  <a:pt x="122964" y="17186"/>
                </a:lnTo>
                <a:lnTo>
                  <a:pt x="82216" y="37149"/>
                </a:lnTo>
                <a:lnTo>
                  <a:pt x="48225" y="63341"/>
                </a:lnTo>
                <a:lnTo>
                  <a:pt x="22313" y="94750"/>
                </a:lnTo>
                <a:lnTo>
                  <a:pt x="5798" y="130361"/>
                </a:lnTo>
                <a:lnTo>
                  <a:pt x="0" y="169163"/>
                </a:lnTo>
                <a:lnTo>
                  <a:pt x="5798" y="207966"/>
                </a:lnTo>
                <a:lnTo>
                  <a:pt x="22313" y="243577"/>
                </a:lnTo>
                <a:lnTo>
                  <a:pt x="48225" y="274986"/>
                </a:lnTo>
                <a:lnTo>
                  <a:pt x="82216" y="301178"/>
                </a:lnTo>
                <a:lnTo>
                  <a:pt x="122964" y="321141"/>
                </a:lnTo>
                <a:lnTo>
                  <a:pt x="169150" y="333862"/>
                </a:lnTo>
                <a:lnTo>
                  <a:pt x="219456" y="338327"/>
                </a:lnTo>
                <a:lnTo>
                  <a:pt x="269761" y="333862"/>
                </a:lnTo>
                <a:lnTo>
                  <a:pt x="315947" y="321141"/>
                </a:lnTo>
                <a:lnTo>
                  <a:pt x="356695" y="301178"/>
                </a:lnTo>
                <a:lnTo>
                  <a:pt x="390686" y="274986"/>
                </a:lnTo>
                <a:lnTo>
                  <a:pt x="416598" y="243577"/>
                </a:lnTo>
                <a:lnTo>
                  <a:pt x="433113" y="207966"/>
                </a:lnTo>
                <a:lnTo>
                  <a:pt x="438912" y="169163"/>
                </a:lnTo>
                <a:lnTo>
                  <a:pt x="433113" y="130361"/>
                </a:lnTo>
                <a:lnTo>
                  <a:pt x="416598" y="94750"/>
                </a:lnTo>
                <a:lnTo>
                  <a:pt x="390686" y="63341"/>
                </a:lnTo>
                <a:lnTo>
                  <a:pt x="356695" y="37149"/>
                </a:lnTo>
                <a:lnTo>
                  <a:pt x="315947" y="17186"/>
                </a:lnTo>
                <a:lnTo>
                  <a:pt x="269761" y="4465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13732" y="1283208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0" y="169163"/>
                </a:moveTo>
                <a:lnTo>
                  <a:pt x="5798" y="130361"/>
                </a:lnTo>
                <a:lnTo>
                  <a:pt x="22313" y="94750"/>
                </a:lnTo>
                <a:lnTo>
                  <a:pt x="48225" y="63341"/>
                </a:lnTo>
                <a:lnTo>
                  <a:pt x="82216" y="37149"/>
                </a:lnTo>
                <a:lnTo>
                  <a:pt x="122964" y="17186"/>
                </a:lnTo>
                <a:lnTo>
                  <a:pt x="169150" y="4465"/>
                </a:lnTo>
                <a:lnTo>
                  <a:pt x="219456" y="0"/>
                </a:lnTo>
                <a:lnTo>
                  <a:pt x="269761" y="4465"/>
                </a:lnTo>
                <a:lnTo>
                  <a:pt x="315947" y="17186"/>
                </a:lnTo>
                <a:lnTo>
                  <a:pt x="356695" y="37149"/>
                </a:lnTo>
                <a:lnTo>
                  <a:pt x="390686" y="63341"/>
                </a:lnTo>
                <a:lnTo>
                  <a:pt x="416598" y="94750"/>
                </a:lnTo>
                <a:lnTo>
                  <a:pt x="433113" y="130361"/>
                </a:lnTo>
                <a:lnTo>
                  <a:pt x="438912" y="169163"/>
                </a:lnTo>
                <a:lnTo>
                  <a:pt x="433113" y="207966"/>
                </a:lnTo>
                <a:lnTo>
                  <a:pt x="416598" y="243577"/>
                </a:lnTo>
                <a:lnTo>
                  <a:pt x="390686" y="274986"/>
                </a:lnTo>
                <a:lnTo>
                  <a:pt x="356695" y="301178"/>
                </a:lnTo>
                <a:lnTo>
                  <a:pt x="315947" y="321141"/>
                </a:lnTo>
                <a:lnTo>
                  <a:pt x="269761" y="333862"/>
                </a:lnTo>
                <a:lnTo>
                  <a:pt x="219456" y="338327"/>
                </a:lnTo>
                <a:lnTo>
                  <a:pt x="169150" y="333862"/>
                </a:lnTo>
                <a:lnTo>
                  <a:pt x="122964" y="321141"/>
                </a:lnTo>
                <a:lnTo>
                  <a:pt x="82216" y="301178"/>
                </a:lnTo>
                <a:lnTo>
                  <a:pt x="48225" y="274986"/>
                </a:lnTo>
                <a:lnTo>
                  <a:pt x="22313" y="243577"/>
                </a:lnTo>
                <a:lnTo>
                  <a:pt x="5798" y="207966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760340" y="122999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707891" y="1011936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220218" y="0"/>
                </a:moveTo>
                <a:lnTo>
                  <a:pt x="169710" y="4547"/>
                </a:lnTo>
                <a:lnTo>
                  <a:pt x="123352" y="17501"/>
                </a:lnTo>
                <a:lnTo>
                  <a:pt x="82464" y="37828"/>
                </a:lnTo>
                <a:lnTo>
                  <a:pt x="48365" y="64496"/>
                </a:lnTo>
                <a:lnTo>
                  <a:pt x="22375" y="96471"/>
                </a:lnTo>
                <a:lnTo>
                  <a:pt x="5813" y="132721"/>
                </a:lnTo>
                <a:lnTo>
                  <a:pt x="0" y="172212"/>
                </a:lnTo>
                <a:lnTo>
                  <a:pt x="5813" y="211702"/>
                </a:lnTo>
                <a:lnTo>
                  <a:pt x="22375" y="247952"/>
                </a:lnTo>
                <a:lnTo>
                  <a:pt x="48365" y="279927"/>
                </a:lnTo>
                <a:lnTo>
                  <a:pt x="82464" y="306595"/>
                </a:lnTo>
                <a:lnTo>
                  <a:pt x="123352" y="326922"/>
                </a:lnTo>
                <a:lnTo>
                  <a:pt x="169710" y="339876"/>
                </a:lnTo>
                <a:lnTo>
                  <a:pt x="220218" y="344424"/>
                </a:lnTo>
                <a:lnTo>
                  <a:pt x="270725" y="339876"/>
                </a:lnTo>
                <a:lnTo>
                  <a:pt x="317083" y="326922"/>
                </a:lnTo>
                <a:lnTo>
                  <a:pt x="357971" y="306595"/>
                </a:lnTo>
                <a:lnTo>
                  <a:pt x="392070" y="279927"/>
                </a:lnTo>
                <a:lnTo>
                  <a:pt x="418060" y="247952"/>
                </a:lnTo>
                <a:lnTo>
                  <a:pt x="434622" y="211702"/>
                </a:lnTo>
                <a:lnTo>
                  <a:pt x="440436" y="172212"/>
                </a:lnTo>
                <a:lnTo>
                  <a:pt x="434622" y="132721"/>
                </a:lnTo>
                <a:lnTo>
                  <a:pt x="418060" y="96471"/>
                </a:lnTo>
                <a:lnTo>
                  <a:pt x="392070" y="64496"/>
                </a:lnTo>
                <a:lnTo>
                  <a:pt x="357971" y="37828"/>
                </a:lnTo>
                <a:lnTo>
                  <a:pt x="317083" y="17501"/>
                </a:lnTo>
                <a:lnTo>
                  <a:pt x="270725" y="4547"/>
                </a:lnTo>
                <a:lnTo>
                  <a:pt x="22021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07891" y="1011936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0" y="172212"/>
                </a:moveTo>
                <a:lnTo>
                  <a:pt x="5813" y="132721"/>
                </a:lnTo>
                <a:lnTo>
                  <a:pt x="22375" y="96471"/>
                </a:lnTo>
                <a:lnTo>
                  <a:pt x="48365" y="64496"/>
                </a:lnTo>
                <a:lnTo>
                  <a:pt x="82464" y="37828"/>
                </a:lnTo>
                <a:lnTo>
                  <a:pt x="123352" y="17501"/>
                </a:lnTo>
                <a:lnTo>
                  <a:pt x="169710" y="4547"/>
                </a:lnTo>
                <a:lnTo>
                  <a:pt x="220218" y="0"/>
                </a:lnTo>
                <a:lnTo>
                  <a:pt x="270725" y="4547"/>
                </a:lnTo>
                <a:lnTo>
                  <a:pt x="317083" y="17501"/>
                </a:lnTo>
                <a:lnTo>
                  <a:pt x="357971" y="37828"/>
                </a:lnTo>
                <a:lnTo>
                  <a:pt x="392070" y="64496"/>
                </a:lnTo>
                <a:lnTo>
                  <a:pt x="418060" y="96471"/>
                </a:lnTo>
                <a:lnTo>
                  <a:pt x="434622" y="132721"/>
                </a:lnTo>
                <a:lnTo>
                  <a:pt x="440436" y="172212"/>
                </a:lnTo>
                <a:lnTo>
                  <a:pt x="434622" y="211702"/>
                </a:lnTo>
                <a:lnTo>
                  <a:pt x="418060" y="247952"/>
                </a:lnTo>
                <a:lnTo>
                  <a:pt x="392070" y="279927"/>
                </a:lnTo>
                <a:lnTo>
                  <a:pt x="357971" y="306595"/>
                </a:lnTo>
                <a:lnTo>
                  <a:pt x="317083" y="326922"/>
                </a:lnTo>
                <a:lnTo>
                  <a:pt x="270725" y="339876"/>
                </a:lnTo>
                <a:lnTo>
                  <a:pt x="220218" y="344424"/>
                </a:lnTo>
                <a:lnTo>
                  <a:pt x="169710" y="339876"/>
                </a:lnTo>
                <a:lnTo>
                  <a:pt x="123352" y="326922"/>
                </a:lnTo>
                <a:lnTo>
                  <a:pt x="82464" y="306595"/>
                </a:lnTo>
                <a:lnTo>
                  <a:pt x="48365" y="279927"/>
                </a:lnTo>
                <a:lnTo>
                  <a:pt x="22375" y="247952"/>
                </a:lnTo>
                <a:lnTo>
                  <a:pt x="5813" y="211702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755135" y="95961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66003" y="2231135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219456" y="0"/>
                </a:moveTo>
                <a:lnTo>
                  <a:pt x="169150" y="4465"/>
                </a:lnTo>
                <a:lnTo>
                  <a:pt x="122964" y="17186"/>
                </a:lnTo>
                <a:lnTo>
                  <a:pt x="82216" y="37149"/>
                </a:lnTo>
                <a:lnTo>
                  <a:pt x="48225" y="63341"/>
                </a:lnTo>
                <a:lnTo>
                  <a:pt x="22313" y="94750"/>
                </a:lnTo>
                <a:lnTo>
                  <a:pt x="5798" y="130361"/>
                </a:lnTo>
                <a:lnTo>
                  <a:pt x="0" y="169163"/>
                </a:lnTo>
                <a:lnTo>
                  <a:pt x="5798" y="207966"/>
                </a:lnTo>
                <a:lnTo>
                  <a:pt x="22313" y="243577"/>
                </a:lnTo>
                <a:lnTo>
                  <a:pt x="48225" y="274986"/>
                </a:lnTo>
                <a:lnTo>
                  <a:pt x="82216" y="301178"/>
                </a:lnTo>
                <a:lnTo>
                  <a:pt x="122964" y="321141"/>
                </a:lnTo>
                <a:lnTo>
                  <a:pt x="169150" y="333862"/>
                </a:lnTo>
                <a:lnTo>
                  <a:pt x="219456" y="338327"/>
                </a:lnTo>
                <a:lnTo>
                  <a:pt x="269761" y="333862"/>
                </a:lnTo>
                <a:lnTo>
                  <a:pt x="315947" y="321141"/>
                </a:lnTo>
                <a:lnTo>
                  <a:pt x="356695" y="301178"/>
                </a:lnTo>
                <a:lnTo>
                  <a:pt x="390686" y="274986"/>
                </a:lnTo>
                <a:lnTo>
                  <a:pt x="416598" y="243577"/>
                </a:lnTo>
                <a:lnTo>
                  <a:pt x="433113" y="207966"/>
                </a:lnTo>
                <a:lnTo>
                  <a:pt x="438912" y="169163"/>
                </a:lnTo>
                <a:lnTo>
                  <a:pt x="433113" y="130361"/>
                </a:lnTo>
                <a:lnTo>
                  <a:pt x="416598" y="94750"/>
                </a:lnTo>
                <a:lnTo>
                  <a:pt x="390686" y="63341"/>
                </a:lnTo>
                <a:lnTo>
                  <a:pt x="356695" y="37149"/>
                </a:lnTo>
                <a:lnTo>
                  <a:pt x="315947" y="17186"/>
                </a:lnTo>
                <a:lnTo>
                  <a:pt x="269761" y="4465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66003" y="2231135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0" y="169163"/>
                </a:moveTo>
                <a:lnTo>
                  <a:pt x="5798" y="130361"/>
                </a:lnTo>
                <a:lnTo>
                  <a:pt x="22313" y="94750"/>
                </a:lnTo>
                <a:lnTo>
                  <a:pt x="48225" y="63341"/>
                </a:lnTo>
                <a:lnTo>
                  <a:pt x="82216" y="37149"/>
                </a:lnTo>
                <a:lnTo>
                  <a:pt x="122964" y="17186"/>
                </a:lnTo>
                <a:lnTo>
                  <a:pt x="169150" y="4465"/>
                </a:lnTo>
                <a:lnTo>
                  <a:pt x="219456" y="0"/>
                </a:lnTo>
                <a:lnTo>
                  <a:pt x="269761" y="4465"/>
                </a:lnTo>
                <a:lnTo>
                  <a:pt x="315947" y="17186"/>
                </a:lnTo>
                <a:lnTo>
                  <a:pt x="356695" y="37149"/>
                </a:lnTo>
                <a:lnTo>
                  <a:pt x="390686" y="63341"/>
                </a:lnTo>
                <a:lnTo>
                  <a:pt x="416598" y="94750"/>
                </a:lnTo>
                <a:lnTo>
                  <a:pt x="433113" y="130361"/>
                </a:lnTo>
                <a:lnTo>
                  <a:pt x="438912" y="169163"/>
                </a:lnTo>
                <a:lnTo>
                  <a:pt x="433113" y="207966"/>
                </a:lnTo>
                <a:lnTo>
                  <a:pt x="416598" y="243577"/>
                </a:lnTo>
                <a:lnTo>
                  <a:pt x="390686" y="274986"/>
                </a:lnTo>
                <a:lnTo>
                  <a:pt x="356695" y="301178"/>
                </a:lnTo>
                <a:lnTo>
                  <a:pt x="315947" y="321141"/>
                </a:lnTo>
                <a:lnTo>
                  <a:pt x="269761" y="333862"/>
                </a:lnTo>
                <a:lnTo>
                  <a:pt x="219456" y="338327"/>
                </a:lnTo>
                <a:lnTo>
                  <a:pt x="169150" y="333862"/>
                </a:lnTo>
                <a:lnTo>
                  <a:pt x="122964" y="321141"/>
                </a:lnTo>
                <a:lnTo>
                  <a:pt x="82216" y="301178"/>
                </a:lnTo>
                <a:lnTo>
                  <a:pt x="48225" y="274986"/>
                </a:lnTo>
                <a:lnTo>
                  <a:pt x="22313" y="243577"/>
                </a:lnTo>
                <a:lnTo>
                  <a:pt x="5798" y="207966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68140" y="2231135"/>
            <a:ext cx="408940" cy="338455"/>
          </a:xfrm>
          <a:custGeom>
            <a:avLst/>
            <a:gdLst/>
            <a:ahLst/>
            <a:cxnLst/>
            <a:rect l="l" t="t" r="r" b="b"/>
            <a:pathLst>
              <a:path w="408939" h="338455">
                <a:moveTo>
                  <a:pt x="204215" y="0"/>
                </a:moveTo>
                <a:lnTo>
                  <a:pt x="149930" y="6039"/>
                </a:lnTo>
                <a:lnTo>
                  <a:pt x="101148" y="23085"/>
                </a:lnTo>
                <a:lnTo>
                  <a:pt x="59816" y="49529"/>
                </a:lnTo>
                <a:lnTo>
                  <a:pt x="27883" y="83763"/>
                </a:lnTo>
                <a:lnTo>
                  <a:pt x="7295" y="124177"/>
                </a:lnTo>
                <a:lnTo>
                  <a:pt x="0" y="169163"/>
                </a:lnTo>
                <a:lnTo>
                  <a:pt x="7295" y="214150"/>
                </a:lnTo>
                <a:lnTo>
                  <a:pt x="27883" y="254564"/>
                </a:lnTo>
                <a:lnTo>
                  <a:pt x="59816" y="288797"/>
                </a:lnTo>
                <a:lnTo>
                  <a:pt x="101148" y="315242"/>
                </a:lnTo>
                <a:lnTo>
                  <a:pt x="149930" y="332288"/>
                </a:lnTo>
                <a:lnTo>
                  <a:pt x="204215" y="338327"/>
                </a:lnTo>
                <a:lnTo>
                  <a:pt x="258501" y="332288"/>
                </a:lnTo>
                <a:lnTo>
                  <a:pt x="307283" y="315242"/>
                </a:lnTo>
                <a:lnTo>
                  <a:pt x="348615" y="288797"/>
                </a:lnTo>
                <a:lnTo>
                  <a:pt x="380548" y="254564"/>
                </a:lnTo>
                <a:lnTo>
                  <a:pt x="401136" y="214150"/>
                </a:lnTo>
                <a:lnTo>
                  <a:pt x="408431" y="169163"/>
                </a:lnTo>
                <a:lnTo>
                  <a:pt x="401136" y="124177"/>
                </a:lnTo>
                <a:lnTo>
                  <a:pt x="380548" y="83763"/>
                </a:lnTo>
                <a:lnTo>
                  <a:pt x="348615" y="49529"/>
                </a:lnTo>
                <a:lnTo>
                  <a:pt x="307283" y="23085"/>
                </a:lnTo>
                <a:lnTo>
                  <a:pt x="258501" y="6039"/>
                </a:lnTo>
                <a:lnTo>
                  <a:pt x="204215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68140" y="2231135"/>
            <a:ext cx="408940" cy="338455"/>
          </a:xfrm>
          <a:custGeom>
            <a:avLst/>
            <a:gdLst/>
            <a:ahLst/>
            <a:cxnLst/>
            <a:rect l="l" t="t" r="r" b="b"/>
            <a:pathLst>
              <a:path w="408939" h="338455">
                <a:moveTo>
                  <a:pt x="0" y="169163"/>
                </a:moveTo>
                <a:lnTo>
                  <a:pt x="7295" y="124177"/>
                </a:lnTo>
                <a:lnTo>
                  <a:pt x="27883" y="83763"/>
                </a:lnTo>
                <a:lnTo>
                  <a:pt x="59816" y="49529"/>
                </a:lnTo>
                <a:lnTo>
                  <a:pt x="101148" y="23085"/>
                </a:lnTo>
                <a:lnTo>
                  <a:pt x="149930" y="6039"/>
                </a:lnTo>
                <a:lnTo>
                  <a:pt x="204215" y="0"/>
                </a:lnTo>
                <a:lnTo>
                  <a:pt x="258501" y="6039"/>
                </a:lnTo>
                <a:lnTo>
                  <a:pt x="307283" y="23085"/>
                </a:lnTo>
                <a:lnTo>
                  <a:pt x="348615" y="49529"/>
                </a:lnTo>
                <a:lnTo>
                  <a:pt x="380548" y="83763"/>
                </a:lnTo>
                <a:lnTo>
                  <a:pt x="401136" y="124177"/>
                </a:lnTo>
                <a:lnTo>
                  <a:pt x="408431" y="169163"/>
                </a:lnTo>
                <a:lnTo>
                  <a:pt x="401136" y="214150"/>
                </a:lnTo>
                <a:lnTo>
                  <a:pt x="380548" y="254564"/>
                </a:lnTo>
                <a:lnTo>
                  <a:pt x="348615" y="288797"/>
                </a:lnTo>
                <a:lnTo>
                  <a:pt x="307283" y="315242"/>
                </a:lnTo>
                <a:lnTo>
                  <a:pt x="258501" y="332288"/>
                </a:lnTo>
                <a:lnTo>
                  <a:pt x="204215" y="338327"/>
                </a:lnTo>
                <a:lnTo>
                  <a:pt x="149930" y="332288"/>
                </a:lnTo>
                <a:lnTo>
                  <a:pt x="101148" y="315242"/>
                </a:lnTo>
                <a:lnTo>
                  <a:pt x="59816" y="288797"/>
                </a:lnTo>
                <a:lnTo>
                  <a:pt x="27883" y="254564"/>
                </a:lnTo>
                <a:lnTo>
                  <a:pt x="7295" y="214150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86809" y="2178812"/>
            <a:ext cx="1583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263650" algn="l"/>
              </a:tabLst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	</a:t>
            </a: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69279" y="1417319"/>
            <a:ext cx="408940" cy="814069"/>
          </a:xfrm>
          <a:custGeom>
            <a:avLst/>
            <a:gdLst/>
            <a:ahLst/>
            <a:cxnLst/>
            <a:rect l="l" t="t" r="r" b="b"/>
            <a:pathLst>
              <a:path w="408939" h="814069">
                <a:moveTo>
                  <a:pt x="408432" y="0"/>
                </a:moveTo>
                <a:lnTo>
                  <a:pt x="0" y="8138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17947" y="605027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09515" y="1621536"/>
            <a:ext cx="408940" cy="609600"/>
          </a:xfrm>
          <a:custGeom>
            <a:avLst/>
            <a:gdLst/>
            <a:ahLst/>
            <a:cxnLst/>
            <a:rect l="l" t="t" r="r" b="b"/>
            <a:pathLst>
              <a:path w="408939" h="609600">
                <a:moveTo>
                  <a:pt x="408431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86528" y="1621536"/>
            <a:ext cx="546100" cy="609600"/>
          </a:xfrm>
          <a:custGeom>
            <a:avLst/>
            <a:gdLst/>
            <a:ahLst/>
            <a:cxnLst/>
            <a:rect l="l" t="t" r="r" b="b"/>
            <a:pathLst>
              <a:path w="546100" h="609600">
                <a:moveTo>
                  <a:pt x="0" y="0"/>
                </a:moveTo>
                <a:lnTo>
                  <a:pt x="545592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84370" y="17432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371338" y="106540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61890" y="726439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11192" y="45516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63871" y="2082164"/>
            <a:ext cx="8458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2265" algn="l"/>
                <a:tab pos="832485" algn="l"/>
              </a:tabLst>
            </a:pP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6	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576061" y="45516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47717" y="106540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38396" y="1607565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234685" y="1675257"/>
            <a:ext cx="869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4690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669530" y="1774698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729473" y="1831086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83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676" y="3345179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0"/>
                </a:moveTo>
                <a:lnTo>
                  <a:pt x="12954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0530" y="3341370"/>
          <a:ext cx="8562340" cy="267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9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pPr marL="673735">
                        <a:lnSpc>
                          <a:spcPts val="2395"/>
                        </a:lnSpc>
                        <a:spcBef>
                          <a:spcPts val="844"/>
                        </a:spcBef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顶点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270">
                        <a:lnSpc>
                          <a:spcPts val="1914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closedge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V-U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marL="323215" marR="315595" indent="3492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182245" indent="-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{v2,v3,v4,v5,v6}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3215" marR="315595" indent="34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182245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340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181610" indent="-508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3215" marR="315595" indent="34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182245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v6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340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{v2,v4,v5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b="1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631935" y="1821179"/>
            <a:ext cx="489584" cy="393700"/>
          </a:xfrm>
          <a:custGeom>
            <a:avLst/>
            <a:gdLst/>
            <a:ahLst/>
            <a:cxnLst/>
            <a:rect l="l" t="t" r="r" b="b"/>
            <a:pathLst>
              <a:path w="489584" h="393700">
                <a:moveTo>
                  <a:pt x="244602" y="0"/>
                </a:moveTo>
                <a:lnTo>
                  <a:pt x="195295" y="3993"/>
                </a:lnTo>
                <a:lnTo>
                  <a:pt x="149375" y="15448"/>
                </a:lnTo>
                <a:lnTo>
                  <a:pt x="107825" y="33573"/>
                </a:lnTo>
                <a:lnTo>
                  <a:pt x="71628" y="57578"/>
                </a:lnTo>
                <a:lnTo>
                  <a:pt x="41764" y="86673"/>
                </a:lnTo>
                <a:lnTo>
                  <a:pt x="19216" y="120068"/>
                </a:lnTo>
                <a:lnTo>
                  <a:pt x="4967" y="156972"/>
                </a:lnTo>
                <a:lnTo>
                  <a:pt x="0" y="196596"/>
                </a:lnTo>
                <a:lnTo>
                  <a:pt x="4967" y="236219"/>
                </a:lnTo>
                <a:lnTo>
                  <a:pt x="19216" y="273123"/>
                </a:lnTo>
                <a:lnTo>
                  <a:pt x="41764" y="306518"/>
                </a:lnTo>
                <a:lnTo>
                  <a:pt x="71627" y="335613"/>
                </a:lnTo>
                <a:lnTo>
                  <a:pt x="107825" y="359618"/>
                </a:lnTo>
                <a:lnTo>
                  <a:pt x="149375" y="377743"/>
                </a:lnTo>
                <a:lnTo>
                  <a:pt x="195295" y="389198"/>
                </a:lnTo>
                <a:lnTo>
                  <a:pt x="244602" y="393192"/>
                </a:lnTo>
                <a:lnTo>
                  <a:pt x="293908" y="389198"/>
                </a:lnTo>
                <a:lnTo>
                  <a:pt x="339828" y="377743"/>
                </a:lnTo>
                <a:lnTo>
                  <a:pt x="381378" y="359618"/>
                </a:lnTo>
                <a:lnTo>
                  <a:pt x="417576" y="335613"/>
                </a:lnTo>
                <a:lnTo>
                  <a:pt x="447439" y="306518"/>
                </a:lnTo>
                <a:lnTo>
                  <a:pt x="469987" y="273123"/>
                </a:lnTo>
                <a:lnTo>
                  <a:pt x="484236" y="236219"/>
                </a:lnTo>
                <a:lnTo>
                  <a:pt x="489204" y="196596"/>
                </a:lnTo>
                <a:lnTo>
                  <a:pt x="484236" y="156972"/>
                </a:lnTo>
                <a:lnTo>
                  <a:pt x="469987" y="120068"/>
                </a:lnTo>
                <a:lnTo>
                  <a:pt x="447439" y="86673"/>
                </a:lnTo>
                <a:lnTo>
                  <a:pt x="417576" y="57578"/>
                </a:lnTo>
                <a:lnTo>
                  <a:pt x="381378" y="33573"/>
                </a:lnTo>
                <a:lnTo>
                  <a:pt x="339828" y="15448"/>
                </a:lnTo>
                <a:lnTo>
                  <a:pt x="293908" y="3993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1935" y="1821179"/>
            <a:ext cx="489584" cy="393700"/>
          </a:xfrm>
          <a:custGeom>
            <a:avLst/>
            <a:gdLst/>
            <a:ahLst/>
            <a:cxnLst/>
            <a:rect l="l" t="t" r="r" b="b"/>
            <a:pathLst>
              <a:path w="489584" h="393700">
                <a:moveTo>
                  <a:pt x="0" y="196596"/>
                </a:moveTo>
                <a:lnTo>
                  <a:pt x="4967" y="156972"/>
                </a:lnTo>
                <a:lnTo>
                  <a:pt x="19216" y="120068"/>
                </a:lnTo>
                <a:lnTo>
                  <a:pt x="41764" y="86673"/>
                </a:lnTo>
                <a:lnTo>
                  <a:pt x="71628" y="57578"/>
                </a:lnTo>
                <a:lnTo>
                  <a:pt x="107825" y="33573"/>
                </a:lnTo>
                <a:lnTo>
                  <a:pt x="149375" y="15448"/>
                </a:lnTo>
                <a:lnTo>
                  <a:pt x="195295" y="3993"/>
                </a:lnTo>
                <a:lnTo>
                  <a:pt x="244602" y="0"/>
                </a:lnTo>
                <a:lnTo>
                  <a:pt x="293908" y="3993"/>
                </a:lnTo>
                <a:lnTo>
                  <a:pt x="339828" y="15448"/>
                </a:lnTo>
                <a:lnTo>
                  <a:pt x="381378" y="33573"/>
                </a:lnTo>
                <a:lnTo>
                  <a:pt x="417576" y="57578"/>
                </a:lnTo>
                <a:lnTo>
                  <a:pt x="447439" y="86673"/>
                </a:lnTo>
                <a:lnTo>
                  <a:pt x="469987" y="120068"/>
                </a:lnTo>
                <a:lnTo>
                  <a:pt x="484236" y="156972"/>
                </a:lnTo>
                <a:lnTo>
                  <a:pt x="489204" y="196596"/>
                </a:lnTo>
                <a:lnTo>
                  <a:pt x="484236" y="236219"/>
                </a:lnTo>
                <a:lnTo>
                  <a:pt x="469987" y="273123"/>
                </a:lnTo>
                <a:lnTo>
                  <a:pt x="447439" y="306518"/>
                </a:lnTo>
                <a:lnTo>
                  <a:pt x="417576" y="335613"/>
                </a:lnTo>
                <a:lnTo>
                  <a:pt x="381378" y="359618"/>
                </a:lnTo>
                <a:lnTo>
                  <a:pt x="339828" y="377743"/>
                </a:lnTo>
                <a:lnTo>
                  <a:pt x="293908" y="389198"/>
                </a:lnTo>
                <a:lnTo>
                  <a:pt x="244602" y="393192"/>
                </a:lnTo>
                <a:lnTo>
                  <a:pt x="195295" y="389198"/>
                </a:lnTo>
                <a:lnTo>
                  <a:pt x="149375" y="377743"/>
                </a:lnTo>
                <a:lnTo>
                  <a:pt x="107825" y="359618"/>
                </a:lnTo>
                <a:lnTo>
                  <a:pt x="71627" y="335613"/>
                </a:lnTo>
                <a:lnTo>
                  <a:pt x="41764" y="306518"/>
                </a:lnTo>
                <a:lnTo>
                  <a:pt x="19216" y="273123"/>
                </a:lnTo>
                <a:lnTo>
                  <a:pt x="4967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04453" y="1776476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34071" y="1205483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4071" y="1205483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07858" y="1159256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12735" y="2125979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12735" y="2125979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84998" y="207949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64808" y="1891283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4808" y="1891283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62725" y="1845310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19871" y="2964179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19871" y="2964179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93278" y="291769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81800" y="2964179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1800" y="2964179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56297" y="2126742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457200" y="1524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47129" y="1884933"/>
            <a:ext cx="532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6235" algn="l"/>
              </a:tabLst>
            </a:pPr>
            <a:r>
              <a:rPr sz="1300" b="1" spc="15" dirty="0">
                <a:latin typeface="Times New Roman"/>
                <a:cs typeface="Times New Roman"/>
              </a:rPr>
              <a:t>2	</a:t>
            </a: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56297" y="2507742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60960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37553" y="2373731"/>
            <a:ext cx="390525" cy="87503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4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44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62898" y="234061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80297" y="2202942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0135" y="128778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50135" y="128778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0298" y="1394840"/>
            <a:ext cx="1226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微软雅黑"/>
                <a:cs typeface="微软雅黑"/>
              </a:rPr>
              <a:t>集合</a:t>
            </a:r>
            <a:r>
              <a:rPr sz="1400" b="1" dirty="0">
                <a:latin typeface="微软雅黑"/>
                <a:cs typeface="微软雅黑"/>
              </a:rPr>
              <a:t>的成员：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6925" y="1791411"/>
            <a:ext cx="14008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4" dirty="0">
                <a:latin typeface="Times New Roman"/>
                <a:cs typeface="Times New Roman"/>
              </a:rPr>
              <a:t>V</a:t>
            </a:r>
            <a:r>
              <a:rPr sz="1400" b="1" spc="-5" dirty="0">
                <a:latin typeface="Times New Roman"/>
                <a:cs typeface="Times New Roman"/>
              </a:rPr>
              <a:t>-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微软雅黑"/>
                <a:cs typeface="微软雅黑"/>
              </a:rPr>
              <a:t>集合</a:t>
            </a:r>
            <a:r>
              <a:rPr sz="1400" b="1" spc="5" dirty="0">
                <a:latin typeface="微软雅黑"/>
                <a:cs typeface="微软雅黑"/>
              </a:rPr>
              <a:t>的</a:t>
            </a:r>
            <a:r>
              <a:rPr sz="1400" b="1" dirty="0">
                <a:latin typeface="微软雅黑"/>
                <a:cs typeface="微软雅黑"/>
              </a:rPr>
              <a:t>成</a:t>
            </a:r>
            <a:r>
              <a:rPr sz="1400" b="1" spc="5" dirty="0">
                <a:latin typeface="微软雅黑"/>
                <a:cs typeface="微软雅黑"/>
              </a:rPr>
              <a:t>员：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82139" y="1744979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82139" y="1744979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02742" y="2585466"/>
            <a:ext cx="4866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5"/>
              </a:spcBef>
              <a:buClr>
                <a:srgbClr val="A2B1C1"/>
              </a:buClr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当</a:t>
            </a:r>
            <a:r>
              <a:rPr sz="16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U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集合中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加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入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一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个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新顶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点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时</a:t>
            </a:r>
            <a:r>
              <a:rPr sz="1600" b="1" dirty="0">
                <a:solidFill>
                  <a:srgbClr val="990000"/>
                </a:solidFill>
                <a:latin typeface="Microsoft JhengHei"/>
                <a:cs typeface="Microsoft JhengHei"/>
              </a:rPr>
              <a:t>，</a:t>
            </a:r>
            <a:r>
              <a:rPr sz="16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V-U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集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合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中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的顶点 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到</a:t>
            </a:r>
            <a:r>
              <a:rPr sz="16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U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的最小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代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价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边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可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能会</a:t>
            </a:r>
            <a:r>
              <a:rPr sz="1600" b="1" spc="5" dirty="0">
                <a:solidFill>
                  <a:srgbClr val="990000"/>
                </a:solidFill>
                <a:latin typeface="Microsoft JhengHei"/>
                <a:cs typeface="Microsoft JhengHei"/>
              </a:rPr>
              <a:t>更</a:t>
            </a:r>
            <a:r>
              <a:rPr sz="1600" b="1" spc="-5" dirty="0">
                <a:solidFill>
                  <a:srgbClr val="990000"/>
                </a:solidFill>
                <a:latin typeface="Microsoft JhengHei"/>
                <a:cs typeface="Microsoft JhengHei"/>
              </a:rPr>
              <a:t>新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61303" y="1068324"/>
            <a:ext cx="439420" cy="349250"/>
          </a:xfrm>
          <a:custGeom>
            <a:avLst/>
            <a:gdLst/>
            <a:ahLst/>
            <a:cxnLst/>
            <a:rect l="l" t="t" r="r" b="b"/>
            <a:pathLst>
              <a:path w="439420" h="349250">
                <a:moveTo>
                  <a:pt x="219456" y="0"/>
                </a:moveTo>
                <a:lnTo>
                  <a:pt x="169150" y="4607"/>
                </a:lnTo>
                <a:lnTo>
                  <a:pt x="122964" y="17732"/>
                </a:lnTo>
                <a:lnTo>
                  <a:pt x="82216" y="38328"/>
                </a:lnTo>
                <a:lnTo>
                  <a:pt x="48225" y="65349"/>
                </a:lnTo>
                <a:lnTo>
                  <a:pt x="22313" y="97749"/>
                </a:lnTo>
                <a:lnTo>
                  <a:pt x="5798" y="134480"/>
                </a:lnTo>
                <a:lnTo>
                  <a:pt x="0" y="174498"/>
                </a:lnTo>
                <a:lnTo>
                  <a:pt x="5798" y="214515"/>
                </a:lnTo>
                <a:lnTo>
                  <a:pt x="22313" y="251246"/>
                </a:lnTo>
                <a:lnTo>
                  <a:pt x="48225" y="283646"/>
                </a:lnTo>
                <a:lnTo>
                  <a:pt x="82216" y="310667"/>
                </a:lnTo>
                <a:lnTo>
                  <a:pt x="122964" y="331263"/>
                </a:lnTo>
                <a:lnTo>
                  <a:pt x="169150" y="344388"/>
                </a:lnTo>
                <a:lnTo>
                  <a:pt x="219456" y="348996"/>
                </a:lnTo>
                <a:lnTo>
                  <a:pt x="269761" y="344388"/>
                </a:lnTo>
                <a:lnTo>
                  <a:pt x="315947" y="331263"/>
                </a:lnTo>
                <a:lnTo>
                  <a:pt x="356695" y="310667"/>
                </a:lnTo>
                <a:lnTo>
                  <a:pt x="390686" y="283646"/>
                </a:lnTo>
                <a:lnTo>
                  <a:pt x="416598" y="251246"/>
                </a:lnTo>
                <a:lnTo>
                  <a:pt x="433113" y="214515"/>
                </a:lnTo>
                <a:lnTo>
                  <a:pt x="438912" y="174498"/>
                </a:lnTo>
                <a:lnTo>
                  <a:pt x="433113" y="134480"/>
                </a:lnTo>
                <a:lnTo>
                  <a:pt x="416598" y="97749"/>
                </a:lnTo>
                <a:lnTo>
                  <a:pt x="390686" y="65349"/>
                </a:lnTo>
                <a:lnTo>
                  <a:pt x="356695" y="38328"/>
                </a:lnTo>
                <a:lnTo>
                  <a:pt x="315947" y="17732"/>
                </a:lnTo>
                <a:lnTo>
                  <a:pt x="269761" y="4607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1303" y="1068324"/>
            <a:ext cx="439420" cy="349250"/>
          </a:xfrm>
          <a:custGeom>
            <a:avLst/>
            <a:gdLst/>
            <a:ahLst/>
            <a:cxnLst/>
            <a:rect l="l" t="t" r="r" b="b"/>
            <a:pathLst>
              <a:path w="439420" h="349250">
                <a:moveTo>
                  <a:pt x="0" y="174498"/>
                </a:moveTo>
                <a:lnTo>
                  <a:pt x="5798" y="134480"/>
                </a:lnTo>
                <a:lnTo>
                  <a:pt x="22313" y="97749"/>
                </a:lnTo>
                <a:lnTo>
                  <a:pt x="48225" y="65349"/>
                </a:lnTo>
                <a:lnTo>
                  <a:pt x="82216" y="38328"/>
                </a:lnTo>
                <a:lnTo>
                  <a:pt x="122964" y="17732"/>
                </a:lnTo>
                <a:lnTo>
                  <a:pt x="169150" y="4607"/>
                </a:lnTo>
                <a:lnTo>
                  <a:pt x="219456" y="0"/>
                </a:lnTo>
                <a:lnTo>
                  <a:pt x="269761" y="4607"/>
                </a:lnTo>
                <a:lnTo>
                  <a:pt x="315947" y="17732"/>
                </a:lnTo>
                <a:lnTo>
                  <a:pt x="356695" y="38328"/>
                </a:lnTo>
                <a:lnTo>
                  <a:pt x="390686" y="65349"/>
                </a:lnTo>
                <a:lnTo>
                  <a:pt x="416598" y="97749"/>
                </a:lnTo>
                <a:lnTo>
                  <a:pt x="433113" y="134480"/>
                </a:lnTo>
                <a:lnTo>
                  <a:pt x="438912" y="174498"/>
                </a:lnTo>
                <a:lnTo>
                  <a:pt x="433113" y="214515"/>
                </a:lnTo>
                <a:lnTo>
                  <a:pt x="416598" y="251246"/>
                </a:lnTo>
                <a:lnTo>
                  <a:pt x="390686" y="283646"/>
                </a:lnTo>
                <a:lnTo>
                  <a:pt x="356695" y="310667"/>
                </a:lnTo>
                <a:lnTo>
                  <a:pt x="315947" y="331263"/>
                </a:lnTo>
                <a:lnTo>
                  <a:pt x="269761" y="344388"/>
                </a:lnTo>
                <a:lnTo>
                  <a:pt x="219456" y="348996"/>
                </a:lnTo>
                <a:lnTo>
                  <a:pt x="169150" y="344388"/>
                </a:lnTo>
                <a:lnTo>
                  <a:pt x="122964" y="331263"/>
                </a:lnTo>
                <a:lnTo>
                  <a:pt x="82216" y="310667"/>
                </a:lnTo>
                <a:lnTo>
                  <a:pt x="48225" y="283646"/>
                </a:lnTo>
                <a:lnTo>
                  <a:pt x="22313" y="251246"/>
                </a:lnTo>
                <a:lnTo>
                  <a:pt x="5798" y="214515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08802" y="101688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62400" y="516636"/>
            <a:ext cx="812800" cy="495300"/>
          </a:xfrm>
          <a:custGeom>
            <a:avLst/>
            <a:gdLst/>
            <a:ahLst/>
            <a:cxnLst/>
            <a:rect l="l" t="t" r="r" b="b"/>
            <a:pathLst>
              <a:path w="812800" h="495300">
                <a:moveTo>
                  <a:pt x="812291" y="0"/>
                </a:moveTo>
                <a:lnTo>
                  <a:pt x="0" y="4953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90744" y="469391"/>
            <a:ext cx="887094" cy="609600"/>
          </a:xfrm>
          <a:custGeom>
            <a:avLst/>
            <a:gdLst/>
            <a:ahLst/>
            <a:cxnLst/>
            <a:rect l="l" t="t" r="r" b="b"/>
            <a:pathLst>
              <a:path w="887095" h="609600">
                <a:moveTo>
                  <a:pt x="0" y="0"/>
                </a:moveTo>
                <a:lnTo>
                  <a:pt x="886968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62400" y="1350263"/>
            <a:ext cx="410209" cy="881380"/>
          </a:xfrm>
          <a:custGeom>
            <a:avLst/>
            <a:gdLst/>
            <a:ahLst/>
            <a:cxnLst/>
            <a:rect l="l" t="t" r="r" b="b"/>
            <a:pathLst>
              <a:path w="410210" h="881380">
                <a:moveTo>
                  <a:pt x="0" y="0"/>
                </a:moveTo>
                <a:lnTo>
                  <a:pt x="409956" y="8808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53840" y="1228344"/>
            <a:ext cx="660400" cy="189230"/>
          </a:xfrm>
          <a:custGeom>
            <a:avLst/>
            <a:gdLst/>
            <a:ahLst/>
            <a:cxnLst/>
            <a:rect l="l" t="t" r="r" b="b"/>
            <a:pathLst>
              <a:path w="660400" h="189230">
                <a:moveTo>
                  <a:pt x="659891" y="18897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22164" y="1214627"/>
            <a:ext cx="733425" cy="271780"/>
          </a:xfrm>
          <a:custGeom>
            <a:avLst/>
            <a:gdLst/>
            <a:ahLst/>
            <a:cxnLst/>
            <a:rect l="l" t="t" r="r" b="b"/>
            <a:pathLst>
              <a:path w="733425" h="271780">
                <a:moveTo>
                  <a:pt x="0" y="271272"/>
                </a:moveTo>
                <a:lnTo>
                  <a:pt x="7330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51832" y="260604"/>
            <a:ext cx="439420" cy="344805"/>
          </a:xfrm>
          <a:custGeom>
            <a:avLst/>
            <a:gdLst/>
            <a:ahLst/>
            <a:cxnLst/>
            <a:rect l="l" t="t" r="r" b="b"/>
            <a:pathLst>
              <a:path w="439420" h="344805">
                <a:moveTo>
                  <a:pt x="219456" y="0"/>
                </a:moveTo>
                <a:lnTo>
                  <a:pt x="169150" y="4547"/>
                </a:lnTo>
                <a:lnTo>
                  <a:pt x="122964" y="17501"/>
                </a:lnTo>
                <a:lnTo>
                  <a:pt x="82216" y="37828"/>
                </a:lnTo>
                <a:lnTo>
                  <a:pt x="48225" y="64496"/>
                </a:lnTo>
                <a:lnTo>
                  <a:pt x="22313" y="96471"/>
                </a:lnTo>
                <a:lnTo>
                  <a:pt x="5798" y="132721"/>
                </a:lnTo>
                <a:lnTo>
                  <a:pt x="0" y="172212"/>
                </a:lnTo>
                <a:lnTo>
                  <a:pt x="5798" y="211702"/>
                </a:lnTo>
                <a:lnTo>
                  <a:pt x="22313" y="247952"/>
                </a:lnTo>
                <a:lnTo>
                  <a:pt x="48225" y="279927"/>
                </a:lnTo>
                <a:lnTo>
                  <a:pt x="82216" y="306595"/>
                </a:lnTo>
                <a:lnTo>
                  <a:pt x="122964" y="326922"/>
                </a:lnTo>
                <a:lnTo>
                  <a:pt x="169150" y="339876"/>
                </a:lnTo>
                <a:lnTo>
                  <a:pt x="219456" y="344424"/>
                </a:lnTo>
                <a:lnTo>
                  <a:pt x="269761" y="339876"/>
                </a:lnTo>
                <a:lnTo>
                  <a:pt x="315947" y="326922"/>
                </a:lnTo>
                <a:lnTo>
                  <a:pt x="356695" y="306595"/>
                </a:lnTo>
                <a:lnTo>
                  <a:pt x="390686" y="279927"/>
                </a:lnTo>
                <a:lnTo>
                  <a:pt x="416598" y="247952"/>
                </a:lnTo>
                <a:lnTo>
                  <a:pt x="433113" y="211702"/>
                </a:lnTo>
                <a:lnTo>
                  <a:pt x="438912" y="172212"/>
                </a:lnTo>
                <a:lnTo>
                  <a:pt x="433113" y="132721"/>
                </a:lnTo>
                <a:lnTo>
                  <a:pt x="416598" y="96471"/>
                </a:lnTo>
                <a:lnTo>
                  <a:pt x="390686" y="64496"/>
                </a:lnTo>
                <a:lnTo>
                  <a:pt x="356695" y="37828"/>
                </a:lnTo>
                <a:lnTo>
                  <a:pt x="315947" y="17501"/>
                </a:lnTo>
                <a:lnTo>
                  <a:pt x="269761" y="4547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51832" y="260604"/>
            <a:ext cx="439420" cy="344805"/>
          </a:xfrm>
          <a:custGeom>
            <a:avLst/>
            <a:gdLst/>
            <a:ahLst/>
            <a:cxnLst/>
            <a:rect l="l" t="t" r="r" b="b"/>
            <a:pathLst>
              <a:path w="439420" h="344805">
                <a:moveTo>
                  <a:pt x="0" y="172212"/>
                </a:moveTo>
                <a:lnTo>
                  <a:pt x="5798" y="132721"/>
                </a:lnTo>
                <a:lnTo>
                  <a:pt x="22313" y="96471"/>
                </a:lnTo>
                <a:lnTo>
                  <a:pt x="48225" y="64496"/>
                </a:lnTo>
                <a:lnTo>
                  <a:pt x="82216" y="37828"/>
                </a:lnTo>
                <a:lnTo>
                  <a:pt x="122964" y="17501"/>
                </a:lnTo>
                <a:lnTo>
                  <a:pt x="169150" y="4547"/>
                </a:lnTo>
                <a:lnTo>
                  <a:pt x="219456" y="0"/>
                </a:lnTo>
                <a:lnTo>
                  <a:pt x="269761" y="4547"/>
                </a:lnTo>
                <a:lnTo>
                  <a:pt x="315947" y="17501"/>
                </a:lnTo>
                <a:lnTo>
                  <a:pt x="356695" y="37828"/>
                </a:lnTo>
                <a:lnTo>
                  <a:pt x="390686" y="64496"/>
                </a:lnTo>
                <a:lnTo>
                  <a:pt x="416598" y="96471"/>
                </a:lnTo>
                <a:lnTo>
                  <a:pt x="433113" y="132721"/>
                </a:lnTo>
                <a:lnTo>
                  <a:pt x="438912" y="172212"/>
                </a:lnTo>
                <a:lnTo>
                  <a:pt x="433113" y="211702"/>
                </a:lnTo>
                <a:lnTo>
                  <a:pt x="416598" y="247952"/>
                </a:lnTo>
                <a:lnTo>
                  <a:pt x="390686" y="279927"/>
                </a:lnTo>
                <a:lnTo>
                  <a:pt x="356695" y="306595"/>
                </a:lnTo>
                <a:lnTo>
                  <a:pt x="315947" y="326922"/>
                </a:lnTo>
                <a:lnTo>
                  <a:pt x="269761" y="339876"/>
                </a:lnTo>
                <a:lnTo>
                  <a:pt x="219456" y="344424"/>
                </a:lnTo>
                <a:lnTo>
                  <a:pt x="169150" y="339876"/>
                </a:lnTo>
                <a:lnTo>
                  <a:pt x="122964" y="326922"/>
                </a:lnTo>
                <a:lnTo>
                  <a:pt x="82216" y="306595"/>
                </a:lnTo>
                <a:lnTo>
                  <a:pt x="48225" y="279927"/>
                </a:lnTo>
                <a:lnTo>
                  <a:pt x="22313" y="247952"/>
                </a:lnTo>
                <a:lnTo>
                  <a:pt x="5798" y="211702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798440" y="20828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13732" y="1283208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219456" y="0"/>
                </a:moveTo>
                <a:lnTo>
                  <a:pt x="169150" y="4465"/>
                </a:lnTo>
                <a:lnTo>
                  <a:pt x="122964" y="17186"/>
                </a:lnTo>
                <a:lnTo>
                  <a:pt x="82216" y="37149"/>
                </a:lnTo>
                <a:lnTo>
                  <a:pt x="48225" y="63341"/>
                </a:lnTo>
                <a:lnTo>
                  <a:pt x="22313" y="94750"/>
                </a:lnTo>
                <a:lnTo>
                  <a:pt x="5798" y="130361"/>
                </a:lnTo>
                <a:lnTo>
                  <a:pt x="0" y="169163"/>
                </a:lnTo>
                <a:lnTo>
                  <a:pt x="5798" y="207966"/>
                </a:lnTo>
                <a:lnTo>
                  <a:pt x="22313" y="243577"/>
                </a:lnTo>
                <a:lnTo>
                  <a:pt x="48225" y="274986"/>
                </a:lnTo>
                <a:lnTo>
                  <a:pt x="82216" y="301178"/>
                </a:lnTo>
                <a:lnTo>
                  <a:pt x="122964" y="321141"/>
                </a:lnTo>
                <a:lnTo>
                  <a:pt x="169150" y="333862"/>
                </a:lnTo>
                <a:lnTo>
                  <a:pt x="219456" y="338327"/>
                </a:lnTo>
                <a:lnTo>
                  <a:pt x="269761" y="333862"/>
                </a:lnTo>
                <a:lnTo>
                  <a:pt x="315947" y="321141"/>
                </a:lnTo>
                <a:lnTo>
                  <a:pt x="356695" y="301178"/>
                </a:lnTo>
                <a:lnTo>
                  <a:pt x="390686" y="274986"/>
                </a:lnTo>
                <a:lnTo>
                  <a:pt x="416598" y="243577"/>
                </a:lnTo>
                <a:lnTo>
                  <a:pt x="433113" y="207966"/>
                </a:lnTo>
                <a:lnTo>
                  <a:pt x="438912" y="169163"/>
                </a:lnTo>
                <a:lnTo>
                  <a:pt x="433113" y="130361"/>
                </a:lnTo>
                <a:lnTo>
                  <a:pt x="416598" y="94750"/>
                </a:lnTo>
                <a:lnTo>
                  <a:pt x="390686" y="63341"/>
                </a:lnTo>
                <a:lnTo>
                  <a:pt x="356695" y="37149"/>
                </a:lnTo>
                <a:lnTo>
                  <a:pt x="315947" y="17186"/>
                </a:lnTo>
                <a:lnTo>
                  <a:pt x="269761" y="4465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13732" y="1283208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0" y="169163"/>
                </a:moveTo>
                <a:lnTo>
                  <a:pt x="5798" y="130361"/>
                </a:lnTo>
                <a:lnTo>
                  <a:pt x="22313" y="94750"/>
                </a:lnTo>
                <a:lnTo>
                  <a:pt x="48225" y="63341"/>
                </a:lnTo>
                <a:lnTo>
                  <a:pt x="82216" y="37149"/>
                </a:lnTo>
                <a:lnTo>
                  <a:pt x="122964" y="17186"/>
                </a:lnTo>
                <a:lnTo>
                  <a:pt x="169150" y="4465"/>
                </a:lnTo>
                <a:lnTo>
                  <a:pt x="219456" y="0"/>
                </a:lnTo>
                <a:lnTo>
                  <a:pt x="269761" y="4465"/>
                </a:lnTo>
                <a:lnTo>
                  <a:pt x="315947" y="17186"/>
                </a:lnTo>
                <a:lnTo>
                  <a:pt x="356695" y="37149"/>
                </a:lnTo>
                <a:lnTo>
                  <a:pt x="390686" y="63341"/>
                </a:lnTo>
                <a:lnTo>
                  <a:pt x="416598" y="94750"/>
                </a:lnTo>
                <a:lnTo>
                  <a:pt x="433113" y="130361"/>
                </a:lnTo>
                <a:lnTo>
                  <a:pt x="438912" y="169163"/>
                </a:lnTo>
                <a:lnTo>
                  <a:pt x="433113" y="207966"/>
                </a:lnTo>
                <a:lnTo>
                  <a:pt x="416598" y="243577"/>
                </a:lnTo>
                <a:lnTo>
                  <a:pt x="390686" y="274986"/>
                </a:lnTo>
                <a:lnTo>
                  <a:pt x="356695" y="301178"/>
                </a:lnTo>
                <a:lnTo>
                  <a:pt x="315947" y="321141"/>
                </a:lnTo>
                <a:lnTo>
                  <a:pt x="269761" y="333862"/>
                </a:lnTo>
                <a:lnTo>
                  <a:pt x="219456" y="338327"/>
                </a:lnTo>
                <a:lnTo>
                  <a:pt x="169150" y="333862"/>
                </a:lnTo>
                <a:lnTo>
                  <a:pt x="122964" y="321141"/>
                </a:lnTo>
                <a:lnTo>
                  <a:pt x="82216" y="301178"/>
                </a:lnTo>
                <a:lnTo>
                  <a:pt x="48225" y="274986"/>
                </a:lnTo>
                <a:lnTo>
                  <a:pt x="22313" y="243577"/>
                </a:lnTo>
                <a:lnTo>
                  <a:pt x="5798" y="207966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785740" y="1229995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70145" y="1354963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07891" y="1011936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220218" y="0"/>
                </a:moveTo>
                <a:lnTo>
                  <a:pt x="169710" y="4547"/>
                </a:lnTo>
                <a:lnTo>
                  <a:pt x="123352" y="17501"/>
                </a:lnTo>
                <a:lnTo>
                  <a:pt x="82464" y="37828"/>
                </a:lnTo>
                <a:lnTo>
                  <a:pt x="48365" y="64496"/>
                </a:lnTo>
                <a:lnTo>
                  <a:pt x="22375" y="96471"/>
                </a:lnTo>
                <a:lnTo>
                  <a:pt x="5813" y="132721"/>
                </a:lnTo>
                <a:lnTo>
                  <a:pt x="0" y="172212"/>
                </a:lnTo>
                <a:lnTo>
                  <a:pt x="5813" y="211702"/>
                </a:lnTo>
                <a:lnTo>
                  <a:pt x="22375" y="247952"/>
                </a:lnTo>
                <a:lnTo>
                  <a:pt x="48365" y="279927"/>
                </a:lnTo>
                <a:lnTo>
                  <a:pt x="82464" y="306595"/>
                </a:lnTo>
                <a:lnTo>
                  <a:pt x="123352" y="326922"/>
                </a:lnTo>
                <a:lnTo>
                  <a:pt x="169710" y="339876"/>
                </a:lnTo>
                <a:lnTo>
                  <a:pt x="220218" y="344424"/>
                </a:lnTo>
                <a:lnTo>
                  <a:pt x="270725" y="339876"/>
                </a:lnTo>
                <a:lnTo>
                  <a:pt x="317083" y="326922"/>
                </a:lnTo>
                <a:lnTo>
                  <a:pt x="357971" y="306595"/>
                </a:lnTo>
                <a:lnTo>
                  <a:pt x="392070" y="279927"/>
                </a:lnTo>
                <a:lnTo>
                  <a:pt x="418060" y="247952"/>
                </a:lnTo>
                <a:lnTo>
                  <a:pt x="434622" y="211702"/>
                </a:lnTo>
                <a:lnTo>
                  <a:pt x="440436" y="172212"/>
                </a:lnTo>
                <a:lnTo>
                  <a:pt x="434622" y="132721"/>
                </a:lnTo>
                <a:lnTo>
                  <a:pt x="418060" y="96471"/>
                </a:lnTo>
                <a:lnTo>
                  <a:pt x="392070" y="64496"/>
                </a:lnTo>
                <a:lnTo>
                  <a:pt x="357971" y="37828"/>
                </a:lnTo>
                <a:lnTo>
                  <a:pt x="317083" y="17501"/>
                </a:lnTo>
                <a:lnTo>
                  <a:pt x="270725" y="4547"/>
                </a:lnTo>
                <a:lnTo>
                  <a:pt x="22021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07891" y="1011936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0" y="172212"/>
                </a:moveTo>
                <a:lnTo>
                  <a:pt x="5813" y="132721"/>
                </a:lnTo>
                <a:lnTo>
                  <a:pt x="22375" y="96471"/>
                </a:lnTo>
                <a:lnTo>
                  <a:pt x="48365" y="64496"/>
                </a:lnTo>
                <a:lnTo>
                  <a:pt x="82464" y="37828"/>
                </a:lnTo>
                <a:lnTo>
                  <a:pt x="123352" y="17501"/>
                </a:lnTo>
                <a:lnTo>
                  <a:pt x="169710" y="4547"/>
                </a:lnTo>
                <a:lnTo>
                  <a:pt x="220218" y="0"/>
                </a:lnTo>
                <a:lnTo>
                  <a:pt x="270725" y="4547"/>
                </a:lnTo>
                <a:lnTo>
                  <a:pt x="317083" y="17501"/>
                </a:lnTo>
                <a:lnTo>
                  <a:pt x="357971" y="37828"/>
                </a:lnTo>
                <a:lnTo>
                  <a:pt x="392070" y="64496"/>
                </a:lnTo>
                <a:lnTo>
                  <a:pt x="418060" y="96471"/>
                </a:lnTo>
                <a:lnTo>
                  <a:pt x="434622" y="132721"/>
                </a:lnTo>
                <a:lnTo>
                  <a:pt x="440436" y="172212"/>
                </a:lnTo>
                <a:lnTo>
                  <a:pt x="434622" y="211702"/>
                </a:lnTo>
                <a:lnTo>
                  <a:pt x="418060" y="247952"/>
                </a:lnTo>
                <a:lnTo>
                  <a:pt x="392070" y="279927"/>
                </a:lnTo>
                <a:lnTo>
                  <a:pt x="357971" y="306595"/>
                </a:lnTo>
                <a:lnTo>
                  <a:pt x="317083" y="326922"/>
                </a:lnTo>
                <a:lnTo>
                  <a:pt x="270725" y="339876"/>
                </a:lnTo>
                <a:lnTo>
                  <a:pt x="220218" y="344424"/>
                </a:lnTo>
                <a:lnTo>
                  <a:pt x="169710" y="339876"/>
                </a:lnTo>
                <a:lnTo>
                  <a:pt x="123352" y="326922"/>
                </a:lnTo>
                <a:lnTo>
                  <a:pt x="82464" y="306595"/>
                </a:lnTo>
                <a:lnTo>
                  <a:pt x="48365" y="279927"/>
                </a:lnTo>
                <a:lnTo>
                  <a:pt x="22375" y="247952"/>
                </a:lnTo>
                <a:lnTo>
                  <a:pt x="5813" y="211702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755135" y="95961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66003" y="2231135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219456" y="0"/>
                </a:moveTo>
                <a:lnTo>
                  <a:pt x="169150" y="4465"/>
                </a:lnTo>
                <a:lnTo>
                  <a:pt x="122964" y="17186"/>
                </a:lnTo>
                <a:lnTo>
                  <a:pt x="82216" y="37149"/>
                </a:lnTo>
                <a:lnTo>
                  <a:pt x="48225" y="63341"/>
                </a:lnTo>
                <a:lnTo>
                  <a:pt x="22313" y="94750"/>
                </a:lnTo>
                <a:lnTo>
                  <a:pt x="5798" y="130361"/>
                </a:lnTo>
                <a:lnTo>
                  <a:pt x="0" y="169163"/>
                </a:lnTo>
                <a:lnTo>
                  <a:pt x="5798" y="207966"/>
                </a:lnTo>
                <a:lnTo>
                  <a:pt x="22313" y="243577"/>
                </a:lnTo>
                <a:lnTo>
                  <a:pt x="48225" y="274986"/>
                </a:lnTo>
                <a:lnTo>
                  <a:pt x="82216" y="301178"/>
                </a:lnTo>
                <a:lnTo>
                  <a:pt x="122964" y="321141"/>
                </a:lnTo>
                <a:lnTo>
                  <a:pt x="169150" y="333862"/>
                </a:lnTo>
                <a:lnTo>
                  <a:pt x="219456" y="338327"/>
                </a:lnTo>
                <a:lnTo>
                  <a:pt x="269761" y="333862"/>
                </a:lnTo>
                <a:lnTo>
                  <a:pt x="315947" y="321141"/>
                </a:lnTo>
                <a:lnTo>
                  <a:pt x="356695" y="301178"/>
                </a:lnTo>
                <a:lnTo>
                  <a:pt x="390686" y="274986"/>
                </a:lnTo>
                <a:lnTo>
                  <a:pt x="416598" y="243577"/>
                </a:lnTo>
                <a:lnTo>
                  <a:pt x="433113" y="207966"/>
                </a:lnTo>
                <a:lnTo>
                  <a:pt x="438912" y="169163"/>
                </a:lnTo>
                <a:lnTo>
                  <a:pt x="433113" y="130361"/>
                </a:lnTo>
                <a:lnTo>
                  <a:pt x="416598" y="94750"/>
                </a:lnTo>
                <a:lnTo>
                  <a:pt x="390686" y="63341"/>
                </a:lnTo>
                <a:lnTo>
                  <a:pt x="356695" y="37149"/>
                </a:lnTo>
                <a:lnTo>
                  <a:pt x="315947" y="17186"/>
                </a:lnTo>
                <a:lnTo>
                  <a:pt x="269761" y="4465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66003" y="2231135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0" y="169163"/>
                </a:moveTo>
                <a:lnTo>
                  <a:pt x="5798" y="130361"/>
                </a:lnTo>
                <a:lnTo>
                  <a:pt x="22313" y="94750"/>
                </a:lnTo>
                <a:lnTo>
                  <a:pt x="48225" y="63341"/>
                </a:lnTo>
                <a:lnTo>
                  <a:pt x="82216" y="37149"/>
                </a:lnTo>
                <a:lnTo>
                  <a:pt x="122964" y="17186"/>
                </a:lnTo>
                <a:lnTo>
                  <a:pt x="169150" y="4465"/>
                </a:lnTo>
                <a:lnTo>
                  <a:pt x="219456" y="0"/>
                </a:lnTo>
                <a:lnTo>
                  <a:pt x="269761" y="4465"/>
                </a:lnTo>
                <a:lnTo>
                  <a:pt x="315947" y="17186"/>
                </a:lnTo>
                <a:lnTo>
                  <a:pt x="356695" y="37149"/>
                </a:lnTo>
                <a:lnTo>
                  <a:pt x="390686" y="63341"/>
                </a:lnTo>
                <a:lnTo>
                  <a:pt x="416598" y="94750"/>
                </a:lnTo>
                <a:lnTo>
                  <a:pt x="433113" y="130361"/>
                </a:lnTo>
                <a:lnTo>
                  <a:pt x="438912" y="169163"/>
                </a:lnTo>
                <a:lnTo>
                  <a:pt x="433113" y="207966"/>
                </a:lnTo>
                <a:lnTo>
                  <a:pt x="416598" y="243577"/>
                </a:lnTo>
                <a:lnTo>
                  <a:pt x="390686" y="274986"/>
                </a:lnTo>
                <a:lnTo>
                  <a:pt x="356695" y="301178"/>
                </a:lnTo>
                <a:lnTo>
                  <a:pt x="315947" y="321141"/>
                </a:lnTo>
                <a:lnTo>
                  <a:pt x="269761" y="333862"/>
                </a:lnTo>
                <a:lnTo>
                  <a:pt x="219456" y="338327"/>
                </a:lnTo>
                <a:lnTo>
                  <a:pt x="169150" y="333862"/>
                </a:lnTo>
                <a:lnTo>
                  <a:pt x="122964" y="321141"/>
                </a:lnTo>
                <a:lnTo>
                  <a:pt x="82216" y="301178"/>
                </a:lnTo>
                <a:lnTo>
                  <a:pt x="48225" y="274986"/>
                </a:lnTo>
                <a:lnTo>
                  <a:pt x="22313" y="243577"/>
                </a:lnTo>
                <a:lnTo>
                  <a:pt x="5798" y="207966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8140" y="2231135"/>
            <a:ext cx="408940" cy="338455"/>
          </a:xfrm>
          <a:custGeom>
            <a:avLst/>
            <a:gdLst/>
            <a:ahLst/>
            <a:cxnLst/>
            <a:rect l="l" t="t" r="r" b="b"/>
            <a:pathLst>
              <a:path w="408939" h="338455">
                <a:moveTo>
                  <a:pt x="204215" y="0"/>
                </a:moveTo>
                <a:lnTo>
                  <a:pt x="149930" y="6039"/>
                </a:lnTo>
                <a:lnTo>
                  <a:pt x="101148" y="23085"/>
                </a:lnTo>
                <a:lnTo>
                  <a:pt x="59816" y="49529"/>
                </a:lnTo>
                <a:lnTo>
                  <a:pt x="27883" y="83763"/>
                </a:lnTo>
                <a:lnTo>
                  <a:pt x="7295" y="124177"/>
                </a:lnTo>
                <a:lnTo>
                  <a:pt x="0" y="169163"/>
                </a:lnTo>
                <a:lnTo>
                  <a:pt x="7295" y="214150"/>
                </a:lnTo>
                <a:lnTo>
                  <a:pt x="27883" y="254564"/>
                </a:lnTo>
                <a:lnTo>
                  <a:pt x="59816" y="288797"/>
                </a:lnTo>
                <a:lnTo>
                  <a:pt x="101148" y="315242"/>
                </a:lnTo>
                <a:lnTo>
                  <a:pt x="149930" y="332288"/>
                </a:lnTo>
                <a:lnTo>
                  <a:pt x="204215" y="338327"/>
                </a:lnTo>
                <a:lnTo>
                  <a:pt x="258501" y="332288"/>
                </a:lnTo>
                <a:lnTo>
                  <a:pt x="307283" y="315242"/>
                </a:lnTo>
                <a:lnTo>
                  <a:pt x="348615" y="288797"/>
                </a:lnTo>
                <a:lnTo>
                  <a:pt x="380548" y="254564"/>
                </a:lnTo>
                <a:lnTo>
                  <a:pt x="401136" y="214150"/>
                </a:lnTo>
                <a:lnTo>
                  <a:pt x="408431" y="169163"/>
                </a:lnTo>
                <a:lnTo>
                  <a:pt x="401136" y="124177"/>
                </a:lnTo>
                <a:lnTo>
                  <a:pt x="380548" y="83763"/>
                </a:lnTo>
                <a:lnTo>
                  <a:pt x="348615" y="49529"/>
                </a:lnTo>
                <a:lnTo>
                  <a:pt x="307283" y="23085"/>
                </a:lnTo>
                <a:lnTo>
                  <a:pt x="258501" y="6039"/>
                </a:lnTo>
                <a:lnTo>
                  <a:pt x="204215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68140" y="2231135"/>
            <a:ext cx="408940" cy="338455"/>
          </a:xfrm>
          <a:custGeom>
            <a:avLst/>
            <a:gdLst/>
            <a:ahLst/>
            <a:cxnLst/>
            <a:rect l="l" t="t" r="r" b="b"/>
            <a:pathLst>
              <a:path w="408939" h="338455">
                <a:moveTo>
                  <a:pt x="0" y="169163"/>
                </a:moveTo>
                <a:lnTo>
                  <a:pt x="7295" y="124177"/>
                </a:lnTo>
                <a:lnTo>
                  <a:pt x="27883" y="83763"/>
                </a:lnTo>
                <a:lnTo>
                  <a:pt x="59816" y="49529"/>
                </a:lnTo>
                <a:lnTo>
                  <a:pt x="101148" y="23085"/>
                </a:lnTo>
                <a:lnTo>
                  <a:pt x="149930" y="6039"/>
                </a:lnTo>
                <a:lnTo>
                  <a:pt x="204215" y="0"/>
                </a:lnTo>
                <a:lnTo>
                  <a:pt x="258501" y="6039"/>
                </a:lnTo>
                <a:lnTo>
                  <a:pt x="307283" y="23085"/>
                </a:lnTo>
                <a:lnTo>
                  <a:pt x="348615" y="49529"/>
                </a:lnTo>
                <a:lnTo>
                  <a:pt x="380548" y="83763"/>
                </a:lnTo>
                <a:lnTo>
                  <a:pt x="401136" y="124177"/>
                </a:lnTo>
                <a:lnTo>
                  <a:pt x="408431" y="169163"/>
                </a:lnTo>
                <a:lnTo>
                  <a:pt x="401136" y="214150"/>
                </a:lnTo>
                <a:lnTo>
                  <a:pt x="380548" y="254564"/>
                </a:lnTo>
                <a:lnTo>
                  <a:pt x="348615" y="288797"/>
                </a:lnTo>
                <a:lnTo>
                  <a:pt x="307283" y="315242"/>
                </a:lnTo>
                <a:lnTo>
                  <a:pt x="258501" y="332288"/>
                </a:lnTo>
                <a:lnTo>
                  <a:pt x="204215" y="338327"/>
                </a:lnTo>
                <a:lnTo>
                  <a:pt x="149930" y="332288"/>
                </a:lnTo>
                <a:lnTo>
                  <a:pt x="101148" y="315242"/>
                </a:lnTo>
                <a:lnTo>
                  <a:pt x="59816" y="288797"/>
                </a:lnTo>
                <a:lnTo>
                  <a:pt x="27883" y="254564"/>
                </a:lnTo>
                <a:lnTo>
                  <a:pt x="7295" y="214150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69279" y="1417319"/>
            <a:ext cx="408940" cy="814069"/>
          </a:xfrm>
          <a:custGeom>
            <a:avLst/>
            <a:gdLst/>
            <a:ahLst/>
            <a:cxnLst/>
            <a:rect l="l" t="t" r="r" b="b"/>
            <a:pathLst>
              <a:path w="408939" h="814069">
                <a:moveTo>
                  <a:pt x="408432" y="0"/>
                </a:moveTo>
                <a:lnTo>
                  <a:pt x="0" y="8138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17947" y="605027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09515" y="1621536"/>
            <a:ext cx="408940" cy="609600"/>
          </a:xfrm>
          <a:custGeom>
            <a:avLst/>
            <a:gdLst/>
            <a:ahLst/>
            <a:cxnLst/>
            <a:rect l="l" t="t" r="r" b="b"/>
            <a:pathLst>
              <a:path w="408939" h="609600">
                <a:moveTo>
                  <a:pt x="408431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86528" y="1621536"/>
            <a:ext cx="546100" cy="609600"/>
          </a:xfrm>
          <a:custGeom>
            <a:avLst/>
            <a:gdLst/>
            <a:ahLst/>
            <a:cxnLst/>
            <a:rect l="l" t="t" r="r" b="b"/>
            <a:pathLst>
              <a:path w="546100" h="609600">
                <a:moveTo>
                  <a:pt x="0" y="0"/>
                </a:moveTo>
                <a:lnTo>
                  <a:pt x="545592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484370" y="17432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71338" y="106540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961890" y="726439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11192" y="45516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99509" y="2082164"/>
            <a:ext cx="15582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06755" algn="l"/>
                <a:tab pos="1196340" algn="l"/>
              </a:tabLst>
            </a:pPr>
            <a:r>
              <a:rPr sz="3000" b="1" spc="15" baseline="-20833" dirty="0">
                <a:latin typeface="Times New Roman"/>
                <a:cs typeface="Times New Roman"/>
              </a:rPr>
              <a:t>V</a:t>
            </a:r>
            <a:r>
              <a:rPr sz="1950" b="1" spc="15" baseline="-44871" dirty="0">
                <a:latin typeface="Times New Roman"/>
                <a:cs typeface="Times New Roman"/>
              </a:rPr>
              <a:t>5</a:t>
            </a:r>
            <a:r>
              <a:rPr sz="1300" b="1" u="sng" spc="10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spc="15" baseline="-20833" dirty="0">
                <a:latin typeface="Times New Roman"/>
                <a:cs typeface="Times New Roman"/>
              </a:rPr>
              <a:t>V</a:t>
            </a:r>
            <a:r>
              <a:rPr sz="1950" b="1" spc="15" baseline="-44871" dirty="0">
                <a:latin typeface="Times New Roman"/>
                <a:cs typeface="Times New Roman"/>
              </a:rPr>
              <a:t>6</a:t>
            </a:r>
            <a:endParaRPr sz="1950" baseline="-44871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76061" y="45516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47717" y="106540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38396" y="1607565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34685" y="1675257"/>
            <a:ext cx="869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4690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797545" y="249250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533400" y="4572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161401" y="2478786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669530" y="1558289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729473" y="161493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84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2769107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0"/>
                </a:moveTo>
                <a:lnTo>
                  <a:pt x="12954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4122" y="2765298"/>
          <a:ext cx="8561070" cy="328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2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4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672465">
                        <a:lnSpc>
                          <a:spcPts val="2395"/>
                        </a:lnSpc>
                        <a:spcBef>
                          <a:spcPts val="845"/>
                        </a:spcBef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顶点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914"/>
                        </a:lnSpc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closedge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73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V-U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marL="321945" marR="316230" indent="349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180975" indent="-5206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{v2,v3,v4,v5,v6}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574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1945" marR="316230" indent="349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180975" indent="-52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181610" indent="-52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0975" indent="-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1945" marR="316230" indent="349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180975" indent="-52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v6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181610" indent="-52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{v2,v4,v5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lowcost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v3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v3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{v1,v3,v6,v4}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{v2,v5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b="1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14004" y="12451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4004" y="12451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12302" y="1200150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1325118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16140" y="62941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16140" y="62941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90181" y="582930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4804" y="1549908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4804" y="1549908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67702" y="150304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46876" y="131521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6876" y="131521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19773" y="1268983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01940" y="2388107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1940" y="2388107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63868" y="2388107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3868" y="2388107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38366" y="1550669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457200" y="1524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73620" y="1306525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38366" y="193167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60960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20256" y="1797532"/>
            <a:ext cx="390525" cy="87503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4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44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32204" y="711708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2204" y="711708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2671" y="818514"/>
            <a:ext cx="1226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微软雅黑"/>
                <a:cs typeface="微软雅黑"/>
              </a:rPr>
              <a:t>集合</a:t>
            </a:r>
            <a:r>
              <a:rPr sz="1400" b="1" dirty="0">
                <a:latin typeface="微软雅黑"/>
                <a:cs typeface="微软雅黑"/>
              </a:rPr>
              <a:t>的成员：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603" y="1215389"/>
            <a:ext cx="1400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4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微软雅黑"/>
                <a:cs typeface="微软雅黑"/>
              </a:rPr>
              <a:t>集合</a:t>
            </a:r>
            <a:r>
              <a:rPr sz="1400" b="1" dirty="0">
                <a:latin typeface="微软雅黑"/>
                <a:cs typeface="微软雅黑"/>
              </a:rPr>
              <a:t>的成员：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65732" y="1168908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65732" y="1168908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3603" y="1068324"/>
            <a:ext cx="437515" cy="349250"/>
          </a:xfrm>
          <a:custGeom>
            <a:avLst/>
            <a:gdLst/>
            <a:ahLst/>
            <a:cxnLst/>
            <a:rect l="l" t="t" r="r" b="b"/>
            <a:pathLst>
              <a:path w="437514" h="349250">
                <a:moveTo>
                  <a:pt x="218694" y="0"/>
                </a:moveTo>
                <a:lnTo>
                  <a:pt x="168550" y="4607"/>
                </a:lnTo>
                <a:lnTo>
                  <a:pt x="122519" y="17732"/>
                </a:lnTo>
                <a:lnTo>
                  <a:pt x="81913" y="38328"/>
                </a:lnTo>
                <a:lnTo>
                  <a:pt x="48045" y="65349"/>
                </a:lnTo>
                <a:lnTo>
                  <a:pt x="22229" y="97749"/>
                </a:lnTo>
                <a:lnTo>
                  <a:pt x="5776" y="134480"/>
                </a:lnTo>
                <a:lnTo>
                  <a:pt x="0" y="174498"/>
                </a:lnTo>
                <a:lnTo>
                  <a:pt x="5776" y="214515"/>
                </a:lnTo>
                <a:lnTo>
                  <a:pt x="22229" y="251246"/>
                </a:lnTo>
                <a:lnTo>
                  <a:pt x="48045" y="283646"/>
                </a:lnTo>
                <a:lnTo>
                  <a:pt x="81913" y="310667"/>
                </a:lnTo>
                <a:lnTo>
                  <a:pt x="122519" y="331263"/>
                </a:lnTo>
                <a:lnTo>
                  <a:pt x="168550" y="344388"/>
                </a:lnTo>
                <a:lnTo>
                  <a:pt x="218694" y="348996"/>
                </a:lnTo>
                <a:lnTo>
                  <a:pt x="268837" y="344388"/>
                </a:lnTo>
                <a:lnTo>
                  <a:pt x="314868" y="331263"/>
                </a:lnTo>
                <a:lnTo>
                  <a:pt x="355474" y="310667"/>
                </a:lnTo>
                <a:lnTo>
                  <a:pt x="389342" y="283646"/>
                </a:lnTo>
                <a:lnTo>
                  <a:pt x="415158" y="251246"/>
                </a:lnTo>
                <a:lnTo>
                  <a:pt x="431611" y="214515"/>
                </a:lnTo>
                <a:lnTo>
                  <a:pt x="437388" y="174498"/>
                </a:lnTo>
                <a:lnTo>
                  <a:pt x="431611" y="134480"/>
                </a:lnTo>
                <a:lnTo>
                  <a:pt x="415158" y="97749"/>
                </a:lnTo>
                <a:lnTo>
                  <a:pt x="389342" y="65349"/>
                </a:lnTo>
                <a:lnTo>
                  <a:pt x="355474" y="38328"/>
                </a:lnTo>
                <a:lnTo>
                  <a:pt x="314868" y="17732"/>
                </a:lnTo>
                <a:lnTo>
                  <a:pt x="268837" y="4607"/>
                </a:lnTo>
                <a:lnTo>
                  <a:pt x="21869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13603" y="1068324"/>
            <a:ext cx="437515" cy="349250"/>
          </a:xfrm>
          <a:custGeom>
            <a:avLst/>
            <a:gdLst/>
            <a:ahLst/>
            <a:cxnLst/>
            <a:rect l="l" t="t" r="r" b="b"/>
            <a:pathLst>
              <a:path w="437514" h="349250">
                <a:moveTo>
                  <a:pt x="0" y="174498"/>
                </a:moveTo>
                <a:lnTo>
                  <a:pt x="5776" y="134480"/>
                </a:lnTo>
                <a:lnTo>
                  <a:pt x="22229" y="97749"/>
                </a:lnTo>
                <a:lnTo>
                  <a:pt x="48045" y="65349"/>
                </a:lnTo>
                <a:lnTo>
                  <a:pt x="81913" y="38328"/>
                </a:lnTo>
                <a:lnTo>
                  <a:pt x="122519" y="17732"/>
                </a:lnTo>
                <a:lnTo>
                  <a:pt x="168550" y="4607"/>
                </a:lnTo>
                <a:lnTo>
                  <a:pt x="218694" y="0"/>
                </a:lnTo>
                <a:lnTo>
                  <a:pt x="268837" y="4607"/>
                </a:lnTo>
                <a:lnTo>
                  <a:pt x="314868" y="17732"/>
                </a:lnTo>
                <a:lnTo>
                  <a:pt x="355474" y="38328"/>
                </a:lnTo>
                <a:lnTo>
                  <a:pt x="389342" y="65349"/>
                </a:lnTo>
                <a:lnTo>
                  <a:pt x="415158" y="97749"/>
                </a:lnTo>
                <a:lnTo>
                  <a:pt x="431611" y="134480"/>
                </a:lnTo>
                <a:lnTo>
                  <a:pt x="437388" y="174498"/>
                </a:lnTo>
                <a:lnTo>
                  <a:pt x="431611" y="214515"/>
                </a:lnTo>
                <a:lnTo>
                  <a:pt x="415158" y="251246"/>
                </a:lnTo>
                <a:lnTo>
                  <a:pt x="389342" y="283646"/>
                </a:lnTo>
                <a:lnTo>
                  <a:pt x="355474" y="310667"/>
                </a:lnTo>
                <a:lnTo>
                  <a:pt x="314868" y="331263"/>
                </a:lnTo>
                <a:lnTo>
                  <a:pt x="268837" y="344388"/>
                </a:lnTo>
                <a:lnTo>
                  <a:pt x="218694" y="348996"/>
                </a:lnTo>
                <a:lnTo>
                  <a:pt x="168550" y="344388"/>
                </a:lnTo>
                <a:lnTo>
                  <a:pt x="122519" y="331263"/>
                </a:lnTo>
                <a:lnTo>
                  <a:pt x="81913" y="310667"/>
                </a:lnTo>
                <a:lnTo>
                  <a:pt x="48045" y="283646"/>
                </a:lnTo>
                <a:lnTo>
                  <a:pt x="22229" y="251246"/>
                </a:lnTo>
                <a:lnTo>
                  <a:pt x="5776" y="214515"/>
                </a:lnTo>
                <a:lnTo>
                  <a:pt x="0" y="1744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59578" y="101688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4700" y="516636"/>
            <a:ext cx="810895" cy="495300"/>
          </a:xfrm>
          <a:custGeom>
            <a:avLst/>
            <a:gdLst/>
            <a:ahLst/>
            <a:cxnLst/>
            <a:rect l="l" t="t" r="r" b="b"/>
            <a:pathLst>
              <a:path w="810895" h="495300">
                <a:moveTo>
                  <a:pt x="810767" y="0"/>
                </a:moveTo>
                <a:lnTo>
                  <a:pt x="0" y="4953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43044" y="469391"/>
            <a:ext cx="885825" cy="609600"/>
          </a:xfrm>
          <a:custGeom>
            <a:avLst/>
            <a:gdLst/>
            <a:ahLst/>
            <a:cxnLst/>
            <a:rect l="l" t="t" r="r" b="b"/>
            <a:pathLst>
              <a:path w="885825" h="609600">
                <a:moveTo>
                  <a:pt x="0" y="0"/>
                </a:moveTo>
                <a:lnTo>
                  <a:pt x="885444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14700" y="1350263"/>
            <a:ext cx="410209" cy="881380"/>
          </a:xfrm>
          <a:custGeom>
            <a:avLst/>
            <a:gdLst/>
            <a:ahLst/>
            <a:cxnLst/>
            <a:rect l="l" t="t" r="r" b="b"/>
            <a:pathLst>
              <a:path w="410210" h="881380">
                <a:moveTo>
                  <a:pt x="0" y="0"/>
                </a:moveTo>
                <a:lnTo>
                  <a:pt x="409956" y="8808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06140" y="1228344"/>
            <a:ext cx="658495" cy="189230"/>
          </a:xfrm>
          <a:custGeom>
            <a:avLst/>
            <a:gdLst/>
            <a:ahLst/>
            <a:cxnLst/>
            <a:rect l="l" t="t" r="r" b="b"/>
            <a:pathLst>
              <a:path w="658495" h="189230">
                <a:moveTo>
                  <a:pt x="658367" y="188975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74464" y="1214627"/>
            <a:ext cx="731520" cy="271780"/>
          </a:xfrm>
          <a:custGeom>
            <a:avLst/>
            <a:gdLst/>
            <a:ahLst/>
            <a:cxnLst/>
            <a:rect l="l" t="t" r="r" b="b"/>
            <a:pathLst>
              <a:path w="731520" h="271780">
                <a:moveTo>
                  <a:pt x="0" y="271272"/>
                </a:moveTo>
                <a:lnTo>
                  <a:pt x="73152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2608" y="260604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220218" y="0"/>
                </a:moveTo>
                <a:lnTo>
                  <a:pt x="169710" y="4547"/>
                </a:lnTo>
                <a:lnTo>
                  <a:pt x="123352" y="17501"/>
                </a:lnTo>
                <a:lnTo>
                  <a:pt x="82464" y="37828"/>
                </a:lnTo>
                <a:lnTo>
                  <a:pt x="48365" y="64496"/>
                </a:lnTo>
                <a:lnTo>
                  <a:pt x="22375" y="96471"/>
                </a:lnTo>
                <a:lnTo>
                  <a:pt x="5813" y="132721"/>
                </a:lnTo>
                <a:lnTo>
                  <a:pt x="0" y="172212"/>
                </a:lnTo>
                <a:lnTo>
                  <a:pt x="5813" y="211702"/>
                </a:lnTo>
                <a:lnTo>
                  <a:pt x="22375" y="247952"/>
                </a:lnTo>
                <a:lnTo>
                  <a:pt x="48365" y="279927"/>
                </a:lnTo>
                <a:lnTo>
                  <a:pt x="82464" y="306595"/>
                </a:lnTo>
                <a:lnTo>
                  <a:pt x="123352" y="326922"/>
                </a:lnTo>
                <a:lnTo>
                  <a:pt x="169710" y="339876"/>
                </a:lnTo>
                <a:lnTo>
                  <a:pt x="220218" y="344424"/>
                </a:lnTo>
                <a:lnTo>
                  <a:pt x="270725" y="339876"/>
                </a:lnTo>
                <a:lnTo>
                  <a:pt x="317083" y="326922"/>
                </a:lnTo>
                <a:lnTo>
                  <a:pt x="357971" y="306595"/>
                </a:lnTo>
                <a:lnTo>
                  <a:pt x="392070" y="279927"/>
                </a:lnTo>
                <a:lnTo>
                  <a:pt x="418060" y="247952"/>
                </a:lnTo>
                <a:lnTo>
                  <a:pt x="434622" y="211702"/>
                </a:lnTo>
                <a:lnTo>
                  <a:pt x="440436" y="172212"/>
                </a:lnTo>
                <a:lnTo>
                  <a:pt x="434622" y="132721"/>
                </a:lnTo>
                <a:lnTo>
                  <a:pt x="418060" y="96471"/>
                </a:lnTo>
                <a:lnTo>
                  <a:pt x="392070" y="64496"/>
                </a:lnTo>
                <a:lnTo>
                  <a:pt x="357971" y="37828"/>
                </a:lnTo>
                <a:lnTo>
                  <a:pt x="317083" y="17501"/>
                </a:lnTo>
                <a:lnTo>
                  <a:pt x="270725" y="4547"/>
                </a:lnTo>
                <a:lnTo>
                  <a:pt x="22021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2608" y="260604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0" y="172212"/>
                </a:moveTo>
                <a:lnTo>
                  <a:pt x="5813" y="132721"/>
                </a:lnTo>
                <a:lnTo>
                  <a:pt x="22375" y="96471"/>
                </a:lnTo>
                <a:lnTo>
                  <a:pt x="48365" y="64496"/>
                </a:lnTo>
                <a:lnTo>
                  <a:pt x="82464" y="37828"/>
                </a:lnTo>
                <a:lnTo>
                  <a:pt x="123352" y="17501"/>
                </a:lnTo>
                <a:lnTo>
                  <a:pt x="169710" y="4547"/>
                </a:lnTo>
                <a:lnTo>
                  <a:pt x="220218" y="0"/>
                </a:lnTo>
                <a:lnTo>
                  <a:pt x="270725" y="4547"/>
                </a:lnTo>
                <a:lnTo>
                  <a:pt x="317083" y="17501"/>
                </a:lnTo>
                <a:lnTo>
                  <a:pt x="357971" y="37828"/>
                </a:lnTo>
                <a:lnTo>
                  <a:pt x="392070" y="64496"/>
                </a:lnTo>
                <a:lnTo>
                  <a:pt x="418060" y="96471"/>
                </a:lnTo>
                <a:lnTo>
                  <a:pt x="434622" y="132721"/>
                </a:lnTo>
                <a:lnTo>
                  <a:pt x="440436" y="172212"/>
                </a:lnTo>
                <a:lnTo>
                  <a:pt x="434622" y="211702"/>
                </a:lnTo>
                <a:lnTo>
                  <a:pt x="418060" y="247952"/>
                </a:lnTo>
                <a:lnTo>
                  <a:pt x="392070" y="279927"/>
                </a:lnTo>
                <a:lnTo>
                  <a:pt x="357971" y="306595"/>
                </a:lnTo>
                <a:lnTo>
                  <a:pt x="317083" y="326922"/>
                </a:lnTo>
                <a:lnTo>
                  <a:pt x="270725" y="339876"/>
                </a:lnTo>
                <a:lnTo>
                  <a:pt x="220218" y="344424"/>
                </a:lnTo>
                <a:lnTo>
                  <a:pt x="169710" y="339876"/>
                </a:lnTo>
                <a:lnTo>
                  <a:pt x="123352" y="326922"/>
                </a:lnTo>
                <a:lnTo>
                  <a:pt x="82464" y="306595"/>
                </a:lnTo>
                <a:lnTo>
                  <a:pt x="48365" y="279927"/>
                </a:lnTo>
                <a:lnTo>
                  <a:pt x="22375" y="247952"/>
                </a:lnTo>
                <a:lnTo>
                  <a:pt x="5813" y="211702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49852" y="20828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64508" y="1283208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219456" y="0"/>
                </a:moveTo>
                <a:lnTo>
                  <a:pt x="169150" y="4465"/>
                </a:lnTo>
                <a:lnTo>
                  <a:pt x="122964" y="17186"/>
                </a:lnTo>
                <a:lnTo>
                  <a:pt x="82216" y="37149"/>
                </a:lnTo>
                <a:lnTo>
                  <a:pt x="48225" y="63341"/>
                </a:lnTo>
                <a:lnTo>
                  <a:pt x="22313" y="94750"/>
                </a:lnTo>
                <a:lnTo>
                  <a:pt x="5798" y="130361"/>
                </a:lnTo>
                <a:lnTo>
                  <a:pt x="0" y="169163"/>
                </a:lnTo>
                <a:lnTo>
                  <a:pt x="5798" y="207966"/>
                </a:lnTo>
                <a:lnTo>
                  <a:pt x="22313" y="243577"/>
                </a:lnTo>
                <a:lnTo>
                  <a:pt x="48225" y="274986"/>
                </a:lnTo>
                <a:lnTo>
                  <a:pt x="82216" y="301178"/>
                </a:lnTo>
                <a:lnTo>
                  <a:pt x="122964" y="321141"/>
                </a:lnTo>
                <a:lnTo>
                  <a:pt x="169150" y="333862"/>
                </a:lnTo>
                <a:lnTo>
                  <a:pt x="219456" y="338327"/>
                </a:lnTo>
                <a:lnTo>
                  <a:pt x="269761" y="333862"/>
                </a:lnTo>
                <a:lnTo>
                  <a:pt x="315947" y="321141"/>
                </a:lnTo>
                <a:lnTo>
                  <a:pt x="356695" y="301178"/>
                </a:lnTo>
                <a:lnTo>
                  <a:pt x="390686" y="274986"/>
                </a:lnTo>
                <a:lnTo>
                  <a:pt x="416598" y="243577"/>
                </a:lnTo>
                <a:lnTo>
                  <a:pt x="433113" y="207966"/>
                </a:lnTo>
                <a:lnTo>
                  <a:pt x="438912" y="169163"/>
                </a:lnTo>
                <a:lnTo>
                  <a:pt x="433113" y="130361"/>
                </a:lnTo>
                <a:lnTo>
                  <a:pt x="416598" y="94750"/>
                </a:lnTo>
                <a:lnTo>
                  <a:pt x="390686" y="63341"/>
                </a:lnTo>
                <a:lnTo>
                  <a:pt x="356695" y="37149"/>
                </a:lnTo>
                <a:lnTo>
                  <a:pt x="315947" y="17186"/>
                </a:lnTo>
                <a:lnTo>
                  <a:pt x="269761" y="4465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4508" y="1283208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0" y="169163"/>
                </a:moveTo>
                <a:lnTo>
                  <a:pt x="5798" y="130361"/>
                </a:lnTo>
                <a:lnTo>
                  <a:pt x="22313" y="94750"/>
                </a:lnTo>
                <a:lnTo>
                  <a:pt x="48225" y="63341"/>
                </a:lnTo>
                <a:lnTo>
                  <a:pt x="82216" y="37149"/>
                </a:lnTo>
                <a:lnTo>
                  <a:pt x="122964" y="17186"/>
                </a:lnTo>
                <a:lnTo>
                  <a:pt x="169150" y="4465"/>
                </a:lnTo>
                <a:lnTo>
                  <a:pt x="219456" y="0"/>
                </a:lnTo>
                <a:lnTo>
                  <a:pt x="269761" y="4465"/>
                </a:lnTo>
                <a:lnTo>
                  <a:pt x="315947" y="17186"/>
                </a:lnTo>
                <a:lnTo>
                  <a:pt x="356695" y="37149"/>
                </a:lnTo>
                <a:lnTo>
                  <a:pt x="390686" y="63341"/>
                </a:lnTo>
                <a:lnTo>
                  <a:pt x="416598" y="94750"/>
                </a:lnTo>
                <a:lnTo>
                  <a:pt x="433113" y="130361"/>
                </a:lnTo>
                <a:lnTo>
                  <a:pt x="438912" y="169163"/>
                </a:lnTo>
                <a:lnTo>
                  <a:pt x="433113" y="207966"/>
                </a:lnTo>
                <a:lnTo>
                  <a:pt x="416598" y="243577"/>
                </a:lnTo>
                <a:lnTo>
                  <a:pt x="390686" y="274986"/>
                </a:lnTo>
                <a:lnTo>
                  <a:pt x="356695" y="301178"/>
                </a:lnTo>
                <a:lnTo>
                  <a:pt x="315947" y="321141"/>
                </a:lnTo>
                <a:lnTo>
                  <a:pt x="269761" y="333862"/>
                </a:lnTo>
                <a:lnTo>
                  <a:pt x="219456" y="338327"/>
                </a:lnTo>
                <a:lnTo>
                  <a:pt x="169150" y="333862"/>
                </a:lnTo>
                <a:lnTo>
                  <a:pt x="122964" y="321141"/>
                </a:lnTo>
                <a:lnTo>
                  <a:pt x="82216" y="301178"/>
                </a:lnTo>
                <a:lnTo>
                  <a:pt x="48225" y="274986"/>
                </a:lnTo>
                <a:lnTo>
                  <a:pt x="22313" y="243577"/>
                </a:lnTo>
                <a:lnTo>
                  <a:pt x="5798" y="207966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37152" y="1229995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1555" y="1354963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60192" y="1011936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220218" y="0"/>
                </a:moveTo>
                <a:lnTo>
                  <a:pt x="169710" y="4547"/>
                </a:lnTo>
                <a:lnTo>
                  <a:pt x="123352" y="17501"/>
                </a:lnTo>
                <a:lnTo>
                  <a:pt x="82464" y="37828"/>
                </a:lnTo>
                <a:lnTo>
                  <a:pt x="48365" y="64496"/>
                </a:lnTo>
                <a:lnTo>
                  <a:pt x="22375" y="96471"/>
                </a:lnTo>
                <a:lnTo>
                  <a:pt x="5813" y="132721"/>
                </a:lnTo>
                <a:lnTo>
                  <a:pt x="0" y="172212"/>
                </a:lnTo>
                <a:lnTo>
                  <a:pt x="5813" y="211702"/>
                </a:lnTo>
                <a:lnTo>
                  <a:pt x="22375" y="247952"/>
                </a:lnTo>
                <a:lnTo>
                  <a:pt x="48365" y="279927"/>
                </a:lnTo>
                <a:lnTo>
                  <a:pt x="82464" y="306595"/>
                </a:lnTo>
                <a:lnTo>
                  <a:pt x="123352" y="326922"/>
                </a:lnTo>
                <a:lnTo>
                  <a:pt x="169710" y="339876"/>
                </a:lnTo>
                <a:lnTo>
                  <a:pt x="220218" y="344424"/>
                </a:lnTo>
                <a:lnTo>
                  <a:pt x="270725" y="339876"/>
                </a:lnTo>
                <a:lnTo>
                  <a:pt x="317083" y="326922"/>
                </a:lnTo>
                <a:lnTo>
                  <a:pt x="357971" y="306595"/>
                </a:lnTo>
                <a:lnTo>
                  <a:pt x="392070" y="279927"/>
                </a:lnTo>
                <a:lnTo>
                  <a:pt x="418060" y="247952"/>
                </a:lnTo>
                <a:lnTo>
                  <a:pt x="434622" y="211702"/>
                </a:lnTo>
                <a:lnTo>
                  <a:pt x="440436" y="172212"/>
                </a:lnTo>
                <a:lnTo>
                  <a:pt x="434622" y="132721"/>
                </a:lnTo>
                <a:lnTo>
                  <a:pt x="418060" y="96471"/>
                </a:lnTo>
                <a:lnTo>
                  <a:pt x="392070" y="64496"/>
                </a:lnTo>
                <a:lnTo>
                  <a:pt x="357971" y="37828"/>
                </a:lnTo>
                <a:lnTo>
                  <a:pt x="317083" y="17501"/>
                </a:lnTo>
                <a:lnTo>
                  <a:pt x="270725" y="4547"/>
                </a:lnTo>
                <a:lnTo>
                  <a:pt x="22021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0192" y="1011936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0" y="172212"/>
                </a:moveTo>
                <a:lnTo>
                  <a:pt x="5813" y="132721"/>
                </a:lnTo>
                <a:lnTo>
                  <a:pt x="22375" y="96471"/>
                </a:lnTo>
                <a:lnTo>
                  <a:pt x="48365" y="64496"/>
                </a:lnTo>
                <a:lnTo>
                  <a:pt x="82464" y="37828"/>
                </a:lnTo>
                <a:lnTo>
                  <a:pt x="123352" y="17501"/>
                </a:lnTo>
                <a:lnTo>
                  <a:pt x="169710" y="4547"/>
                </a:lnTo>
                <a:lnTo>
                  <a:pt x="220218" y="0"/>
                </a:lnTo>
                <a:lnTo>
                  <a:pt x="270725" y="4547"/>
                </a:lnTo>
                <a:lnTo>
                  <a:pt x="317083" y="17501"/>
                </a:lnTo>
                <a:lnTo>
                  <a:pt x="357971" y="37828"/>
                </a:lnTo>
                <a:lnTo>
                  <a:pt x="392070" y="64496"/>
                </a:lnTo>
                <a:lnTo>
                  <a:pt x="418060" y="96471"/>
                </a:lnTo>
                <a:lnTo>
                  <a:pt x="434622" y="132721"/>
                </a:lnTo>
                <a:lnTo>
                  <a:pt x="440436" y="172212"/>
                </a:lnTo>
                <a:lnTo>
                  <a:pt x="434622" y="211702"/>
                </a:lnTo>
                <a:lnTo>
                  <a:pt x="418060" y="247952"/>
                </a:lnTo>
                <a:lnTo>
                  <a:pt x="392070" y="279927"/>
                </a:lnTo>
                <a:lnTo>
                  <a:pt x="357971" y="306595"/>
                </a:lnTo>
                <a:lnTo>
                  <a:pt x="317083" y="326922"/>
                </a:lnTo>
                <a:lnTo>
                  <a:pt x="270725" y="339876"/>
                </a:lnTo>
                <a:lnTo>
                  <a:pt x="220218" y="344424"/>
                </a:lnTo>
                <a:lnTo>
                  <a:pt x="169710" y="339876"/>
                </a:lnTo>
                <a:lnTo>
                  <a:pt x="123352" y="326922"/>
                </a:lnTo>
                <a:lnTo>
                  <a:pt x="82464" y="306595"/>
                </a:lnTo>
                <a:lnTo>
                  <a:pt x="48365" y="279927"/>
                </a:lnTo>
                <a:lnTo>
                  <a:pt x="22375" y="247952"/>
                </a:lnTo>
                <a:lnTo>
                  <a:pt x="5813" y="211702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107182" y="95961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16779" y="2231135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219456" y="0"/>
                </a:moveTo>
                <a:lnTo>
                  <a:pt x="169150" y="4465"/>
                </a:lnTo>
                <a:lnTo>
                  <a:pt x="122964" y="17186"/>
                </a:lnTo>
                <a:lnTo>
                  <a:pt x="82216" y="37149"/>
                </a:lnTo>
                <a:lnTo>
                  <a:pt x="48225" y="63341"/>
                </a:lnTo>
                <a:lnTo>
                  <a:pt x="22313" y="94750"/>
                </a:lnTo>
                <a:lnTo>
                  <a:pt x="5798" y="130361"/>
                </a:lnTo>
                <a:lnTo>
                  <a:pt x="0" y="169163"/>
                </a:lnTo>
                <a:lnTo>
                  <a:pt x="5798" y="207966"/>
                </a:lnTo>
                <a:lnTo>
                  <a:pt x="22313" y="243577"/>
                </a:lnTo>
                <a:lnTo>
                  <a:pt x="48225" y="274986"/>
                </a:lnTo>
                <a:lnTo>
                  <a:pt x="82216" y="301178"/>
                </a:lnTo>
                <a:lnTo>
                  <a:pt x="122964" y="321141"/>
                </a:lnTo>
                <a:lnTo>
                  <a:pt x="169150" y="333862"/>
                </a:lnTo>
                <a:lnTo>
                  <a:pt x="219456" y="338327"/>
                </a:lnTo>
                <a:lnTo>
                  <a:pt x="269761" y="333862"/>
                </a:lnTo>
                <a:lnTo>
                  <a:pt x="315947" y="321141"/>
                </a:lnTo>
                <a:lnTo>
                  <a:pt x="356695" y="301178"/>
                </a:lnTo>
                <a:lnTo>
                  <a:pt x="390686" y="274986"/>
                </a:lnTo>
                <a:lnTo>
                  <a:pt x="416598" y="243577"/>
                </a:lnTo>
                <a:lnTo>
                  <a:pt x="433113" y="207966"/>
                </a:lnTo>
                <a:lnTo>
                  <a:pt x="438912" y="169163"/>
                </a:lnTo>
                <a:lnTo>
                  <a:pt x="433113" y="130361"/>
                </a:lnTo>
                <a:lnTo>
                  <a:pt x="416598" y="94750"/>
                </a:lnTo>
                <a:lnTo>
                  <a:pt x="390686" y="63341"/>
                </a:lnTo>
                <a:lnTo>
                  <a:pt x="356695" y="37149"/>
                </a:lnTo>
                <a:lnTo>
                  <a:pt x="315947" y="17186"/>
                </a:lnTo>
                <a:lnTo>
                  <a:pt x="269761" y="4465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16779" y="2231135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0" y="169163"/>
                </a:moveTo>
                <a:lnTo>
                  <a:pt x="5798" y="130361"/>
                </a:lnTo>
                <a:lnTo>
                  <a:pt x="22313" y="94750"/>
                </a:lnTo>
                <a:lnTo>
                  <a:pt x="48225" y="63341"/>
                </a:lnTo>
                <a:lnTo>
                  <a:pt x="82216" y="37149"/>
                </a:lnTo>
                <a:lnTo>
                  <a:pt x="122964" y="17186"/>
                </a:lnTo>
                <a:lnTo>
                  <a:pt x="169150" y="4465"/>
                </a:lnTo>
                <a:lnTo>
                  <a:pt x="219456" y="0"/>
                </a:lnTo>
                <a:lnTo>
                  <a:pt x="269761" y="4465"/>
                </a:lnTo>
                <a:lnTo>
                  <a:pt x="315947" y="17186"/>
                </a:lnTo>
                <a:lnTo>
                  <a:pt x="356695" y="37149"/>
                </a:lnTo>
                <a:lnTo>
                  <a:pt x="390686" y="63341"/>
                </a:lnTo>
                <a:lnTo>
                  <a:pt x="416598" y="94750"/>
                </a:lnTo>
                <a:lnTo>
                  <a:pt x="433113" y="130361"/>
                </a:lnTo>
                <a:lnTo>
                  <a:pt x="438912" y="169163"/>
                </a:lnTo>
                <a:lnTo>
                  <a:pt x="433113" y="207966"/>
                </a:lnTo>
                <a:lnTo>
                  <a:pt x="416598" y="243577"/>
                </a:lnTo>
                <a:lnTo>
                  <a:pt x="390686" y="274986"/>
                </a:lnTo>
                <a:lnTo>
                  <a:pt x="356695" y="301178"/>
                </a:lnTo>
                <a:lnTo>
                  <a:pt x="315947" y="321141"/>
                </a:lnTo>
                <a:lnTo>
                  <a:pt x="269761" y="333862"/>
                </a:lnTo>
                <a:lnTo>
                  <a:pt x="219456" y="338327"/>
                </a:lnTo>
                <a:lnTo>
                  <a:pt x="169150" y="333862"/>
                </a:lnTo>
                <a:lnTo>
                  <a:pt x="122964" y="321141"/>
                </a:lnTo>
                <a:lnTo>
                  <a:pt x="82216" y="301178"/>
                </a:lnTo>
                <a:lnTo>
                  <a:pt x="48225" y="274986"/>
                </a:lnTo>
                <a:lnTo>
                  <a:pt x="22313" y="243577"/>
                </a:lnTo>
                <a:lnTo>
                  <a:pt x="5798" y="207966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763770" y="217881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20440" y="2231135"/>
            <a:ext cx="408940" cy="338455"/>
          </a:xfrm>
          <a:custGeom>
            <a:avLst/>
            <a:gdLst/>
            <a:ahLst/>
            <a:cxnLst/>
            <a:rect l="l" t="t" r="r" b="b"/>
            <a:pathLst>
              <a:path w="408939" h="338455">
                <a:moveTo>
                  <a:pt x="204215" y="0"/>
                </a:moveTo>
                <a:lnTo>
                  <a:pt x="149930" y="6039"/>
                </a:lnTo>
                <a:lnTo>
                  <a:pt x="101148" y="23085"/>
                </a:lnTo>
                <a:lnTo>
                  <a:pt x="59816" y="49529"/>
                </a:lnTo>
                <a:lnTo>
                  <a:pt x="27883" y="83763"/>
                </a:lnTo>
                <a:lnTo>
                  <a:pt x="7295" y="124177"/>
                </a:lnTo>
                <a:lnTo>
                  <a:pt x="0" y="169163"/>
                </a:lnTo>
                <a:lnTo>
                  <a:pt x="7295" y="214150"/>
                </a:lnTo>
                <a:lnTo>
                  <a:pt x="27883" y="254564"/>
                </a:lnTo>
                <a:lnTo>
                  <a:pt x="59816" y="288797"/>
                </a:lnTo>
                <a:lnTo>
                  <a:pt x="101148" y="315242"/>
                </a:lnTo>
                <a:lnTo>
                  <a:pt x="149930" y="332288"/>
                </a:lnTo>
                <a:lnTo>
                  <a:pt x="204215" y="338327"/>
                </a:lnTo>
                <a:lnTo>
                  <a:pt x="258501" y="332288"/>
                </a:lnTo>
                <a:lnTo>
                  <a:pt x="307283" y="315242"/>
                </a:lnTo>
                <a:lnTo>
                  <a:pt x="348615" y="288797"/>
                </a:lnTo>
                <a:lnTo>
                  <a:pt x="380548" y="254564"/>
                </a:lnTo>
                <a:lnTo>
                  <a:pt x="401136" y="214150"/>
                </a:lnTo>
                <a:lnTo>
                  <a:pt x="408431" y="169163"/>
                </a:lnTo>
                <a:lnTo>
                  <a:pt x="401136" y="124177"/>
                </a:lnTo>
                <a:lnTo>
                  <a:pt x="380548" y="83763"/>
                </a:lnTo>
                <a:lnTo>
                  <a:pt x="348615" y="49529"/>
                </a:lnTo>
                <a:lnTo>
                  <a:pt x="307283" y="23085"/>
                </a:lnTo>
                <a:lnTo>
                  <a:pt x="258501" y="6039"/>
                </a:lnTo>
                <a:lnTo>
                  <a:pt x="204215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20440" y="2231135"/>
            <a:ext cx="408940" cy="338455"/>
          </a:xfrm>
          <a:custGeom>
            <a:avLst/>
            <a:gdLst/>
            <a:ahLst/>
            <a:cxnLst/>
            <a:rect l="l" t="t" r="r" b="b"/>
            <a:pathLst>
              <a:path w="408939" h="338455">
                <a:moveTo>
                  <a:pt x="0" y="169163"/>
                </a:moveTo>
                <a:lnTo>
                  <a:pt x="7295" y="124177"/>
                </a:lnTo>
                <a:lnTo>
                  <a:pt x="27883" y="83763"/>
                </a:lnTo>
                <a:lnTo>
                  <a:pt x="59816" y="49529"/>
                </a:lnTo>
                <a:lnTo>
                  <a:pt x="101148" y="23085"/>
                </a:lnTo>
                <a:lnTo>
                  <a:pt x="149930" y="6039"/>
                </a:lnTo>
                <a:lnTo>
                  <a:pt x="204215" y="0"/>
                </a:lnTo>
                <a:lnTo>
                  <a:pt x="258501" y="6039"/>
                </a:lnTo>
                <a:lnTo>
                  <a:pt x="307283" y="23085"/>
                </a:lnTo>
                <a:lnTo>
                  <a:pt x="348615" y="49529"/>
                </a:lnTo>
                <a:lnTo>
                  <a:pt x="380548" y="83763"/>
                </a:lnTo>
                <a:lnTo>
                  <a:pt x="401136" y="124177"/>
                </a:lnTo>
                <a:lnTo>
                  <a:pt x="408431" y="169163"/>
                </a:lnTo>
                <a:lnTo>
                  <a:pt x="401136" y="214150"/>
                </a:lnTo>
                <a:lnTo>
                  <a:pt x="380548" y="254564"/>
                </a:lnTo>
                <a:lnTo>
                  <a:pt x="348615" y="288797"/>
                </a:lnTo>
                <a:lnTo>
                  <a:pt x="307283" y="315242"/>
                </a:lnTo>
                <a:lnTo>
                  <a:pt x="258501" y="332288"/>
                </a:lnTo>
                <a:lnTo>
                  <a:pt x="204215" y="338327"/>
                </a:lnTo>
                <a:lnTo>
                  <a:pt x="149930" y="332288"/>
                </a:lnTo>
                <a:lnTo>
                  <a:pt x="101148" y="315242"/>
                </a:lnTo>
                <a:lnTo>
                  <a:pt x="59816" y="288797"/>
                </a:lnTo>
                <a:lnTo>
                  <a:pt x="27883" y="254564"/>
                </a:lnTo>
                <a:lnTo>
                  <a:pt x="7295" y="214150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551173" y="217881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020055" y="1417319"/>
            <a:ext cx="408940" cy="814069"/>
          </a:xfrm>
          <a:custGeom>
            <a:avLst/>
            <a:gdLst/>
            <a:ahLst/>
            <a:cxnLst/>
            <a:rect l="l" t="t" r="r" b="b"/>
            <a:pathLst>
              <a:path w="408939" h="814069">
                <a:moveTo>
                  <a:pt x="408432" y="0"/>
                </a:moveTo>
                <a:lnTo>
                  <a:pt x="0" y="8138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70247" y="605027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60291" y="1621536"/>
            <a:ext cx="410209" cy="609600"/>
          </a:xfrm>
          <a:custGeom>
            <a:avLst/>
            <a:gdLst/>
            <a:ahLst/>
            <a:cxnLst/>
            <a:rect l="l" t="t" r="r" b="b"/>
            <a:pathLst>
              <a:path w="410210" h="609600">
                <a:moveTo>
                  <a:pt x="409955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37303" y="1621536"/>
            <a:ext cx="546100" cy="609600"/>
          </a:xfrm>
          <a:custGeom>
            <a:avLst/>
            <a:gdLst/>
            <a:ahLst/>
            <a:cxnLst/>
            <a:rect l="l" t="t" r="r" b="b"/>
            <a:pathLst>
              <a:path w="546100" h="609600">
                <a:moveTo>
                  <a:pt x="0" y="0"/>
                </a:moveTo>
                <a:lnTo>
                  <a:pt x="545592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836034" y="174320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22367" y="106540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13301" y="726439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63239" y="45516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916171" y="2082164"/>
            <a:ext cx="843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0995" algn="l"/>
                <a:tab pos="830580" algn="l"/>
              </a:tabLst>
            </a:pP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6	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26838" y="45516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99509" y="106540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90442" y="1607565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86096" y="1675257"/>
            <a:ext cx="86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4055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581138" y="190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533400" y="4572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919973" y="1746986"/>
            <a:ext cx="401320" cy="92519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14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54645" y="968502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513446" y="102755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305927" y="175945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245602" y="1629917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85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136" y="22098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0"/>
                </a:moveTo>
                <a:lnTo>
                  <a:pt x="12954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0871" y="68580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0871" y="68580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74278" y="64109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04531" y="70103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4531" y="70103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77683" y="2413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81671" y="9906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1671" y="9906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80223" y="944118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4628" y="1069086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33744" y="7559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3744" y="7559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32296" y="709930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6954" y="834897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90331" y="18288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0331" y="18288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63230" y="178257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52259" y="1828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52259" y="1828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07378" y="178257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96633" y="1143761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19072" y="1524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9072" y="1524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9844" y="259461"/>
            <a:ext cx="1227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微软雅黑"/>
                <a:cs typeface="微软雅黑"/>
              </a:rPr>
              <a:t>集合</a:t>
            </a:r>
            <a:r>
              <a:rPr sz="1400" b="1" dirty="0">
                <a:latin typeface="微软雅黑"/>
                <a:cs typeface="微软雅黑"/>
              </a:rPr>
              <a:t>的成员：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6775" y="656589"/>
            <a:ext cx="1400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0" dirty="0">
                <a:latin typeface="Times New Roman"/>
                <a:cs typeface="Times New Roman"/>
              </a:rPr>
              <a:t>V-U</a:t>
            </a:r>
            <a:r>
              <a:rPr sz="1400" b="1" spc="10" dirty="0">
                <a:latin typeface="微软雅黑"/>
                <a:cs typeface="微软雅黑"/>
              </a:rPr>
              <a:t>集合</a:t>
            </a:r>
            <a:r>
              <a:rPr sz="1400" b="1" dirty="0">
                <a:latin typeface="微软雅黑"/>
                <a:cs typeface="微软雅黑"/>
              </a:rPr>
              <a:t>的成员：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52600" y="6096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2600" y="6096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3940" y="851916"/>
            <a:ext cx="439420" cy="350520"/>
          </a:xfrm>
          <a:custGeom>
            <a:avLst/>
            <a:gdLst/>
            <a:ahLst/>
            <a:cxnLst/>
            <a:rect l="l" t="t" r="r" b="b"/>
            <a:pathLst>
              <a:path w="439420" h="350519">
                <a:moveTo>
                  <a:pt x="219456" y="0"/>
                </a:moveTo>
                <a:lnTo>
                  <a:pt x="169150" y="4629"/>
                </a:lnTo>
                <a:lnTo>
                  <a:pt x="122964" y="17817"/>
                </a:lnTo>
                <a:lnTo>
                  <a:pt x="82216" y="38508"/>
                </a:lnTo>
                <a:lnTo>
                  <a:pt x="48225" y="65651"/>
                </a:lnTo>
                <a:lnTo>
                  <a:pt x="22313" y="98193"/>
                </a:lnTo>
                <a:lnTo>
                  <a:pt x="5798" y="135080"/>
                </a:lnTo>
                <a:lnTo>
                  <a:pt x="0" y="175260"/>
                </a:lnTo>
                <a:lnTo>
                  <a:pt x="5798" y="215439"/>
                </a:lnTo>
                <a:lnTo>
                  <a:pt x="22313" y="252326"/>
                </a:lnTo>
                <a:lnTo>
                  <a:pt x="48225" y="284868"/>
                </a:lnTo>
                <a:lnTo>
                  <a:pt x="82216" y="312011"/>
                </a:lnTo>
                <a:lnTo>
                  <a:pt x="122964" y="332702"/>
                </a:lnTo>
                <a:lnTo>
                  <a:pt x="169150" y="345890"/>
                </a:lnTo>
                <a:lnTo>
                  <a:pt x="219456" y="350520"/>
                </a:lnTo>
                <a:lnTo>
                  <a:pt x="269761" y="345890"/>
                </a:lnTo>
                <a:lnTo>
                  <a:pt x="315947" y="332702"/>
                </a:lnTo>
                <a:lnTo>
                  <a:pt x="356695" y="312011"/>
                </a:lnTo>
                <a:lnTo>
                  <a:pt x="390686" y="284868"/>
                </a:lnTo>
                <a:lnTo>
                  <a:pt x="416598" y="252326"/>
                </a:lnTo>
                <a:lnTo>
                  <a:pt x="433113" y="215439"/>
                </a:lnTo>
                <a:lnTo>
                  <a:pt x="438912" y="175260"/>
                </a:lnTo>
                <a:lnTo>
                  <a:pt x="433113" y="135080"/>
                </a:lnTo>
                <a:lnTo>
                  <a:pt x="416598" y="98193"/>
                </a:lnTo>
                <a:lnTo>
                  <a:pt x="390686" y="65651"/>
                </a:lnTo>
                <a:lnTo>
                  <a:pt x="356695" y="38508"/>
                </a:lnTo>
                <a:lnTo>
                  <a:pt x="315947" y="17817"/>
                </a:lnTo>
                <a:lnTo>
                  <a:pt x="269761" y="4629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53940" y="851916"/>
            <a:ext cx="439420" cy="350520"/>
          </a:xfrm>
          <a:custGeom>
            <a:avLst/>
            <a:gdLst/>
            <a:ahLst/>
            <a:cxnLst/>
            <a:rect l="l" t="t" r="r" b="b"/>
            <a:pathLst>
              <a:path w="439420" h="350519">
                <a:moveTo>
                  <a:pt x="0" y="175260"/>
                </a:moveTo>
                <a:lnTo>
                  <a:pt x="5798" y="135080"/>
                </a:lnTo>
                <a:lnTo>
                  <a:pt x="22313" y="98193"/>
                </a:lnTo>
                <a:lnTo>
                  <a:pt x="48225" y="65651"/>
                </a:lnTo>
                <a:lnTo>
                  <a:pt x="82216" y="38508"/>
                </a:lnTo>
                <a:lnTo>
                  <a:pt x="122964" y="17817"/>
                </a:lnTo>
                <a:lnTo>
                  <a:pt x="169150" y="4629"/>
                </a:lnTo>
                <a:lnTo>
                  <a:pt x="219456" y="0"/>
                </a:lnTo>
                <a:lnTo>
                  <a:pt x="269761" y="4629"/>
                </a:lnTo>
                <a:lnTo>
                  <a:pt x="315947" y="17817"/>
                </a:lnTo>
                <a:lnTo>
                  <a:pt x="356695" y="38508"/>
                </a:lnTo>
                <a:lnTo>
                  <a:pt x="390686" y="65651"/>
                </a:lnTo>
                <a:lnTo>
                  <a:pt x="416598" y="98193"/>
                </a:lnTo>
                <a:lnTo>
                  <a:pt x="433113" y="135080"/>
                </a:lnTo>
                <a:lnTo>
                  <a:pt x="438912" y="175260"/>
                </a:lnTo>
                <a:lnTo>
                  <a:pt x="433113" y="215439"/>
                </a:lnTo>
                <a:lnTo>
                  <a:pt x="416598" y="252326"/>
                </a:lnTo>
                <a:lnTo>
                  <a:pt x="390686" y="284868"/>
                </a:lnTo>
                <a:lnTo>
                  <a:pt x="356695" y="312011"/>
                </a:lnTo>
                <a:lnTo>
                  <a:pt x="315947" y="332702"/>
                </a:lnTo>
                <a:lnTo>
                  <a:pt x="269761" y="345890"/>
                </a:lnTo>
                <a:lnTo>
                  <a:pt x="219456" y="350520"/>
                </a:lnTo>
                <a:lnTo>
                  <a:pt x="169150" y="345890"/>
                </a:lnTo>
                <a:lnTo>
                  <a:pt x="122964" y="332702"/>
                </a:lnTo>
                <a:lnTo>
                  <a:pt x="82216" y="312011"/>
                </a:lnTo>
                <a:lnTo>
                  <a:pt x="48225" y="284868"/>
                </a:lnTo>
                <a:lnTo>
                  <a:pt x="22313" y="252326"/>
                </a:lnTo>
                <a:lnTo>
                  <a:pt x="5798" y="215439"/>
                </a:lnTo>
                <a:lnTo>
                  <a:pt x="0" y="1752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00548" y="800557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55035" y="301752"/>
            <a:ext cx="810895" cy="494030"/>
          </a:xfrm>
          <a:custGeom>
            <a:avLst/>
            <a:gdLst/>
            <a:ahLst/>
            <a:cxnLst/>
            <a:rect l="l" t="t" r="r" b="b"/>
            <a:pathLst>
              <a:path w="810895" h="494030">
                <a:moveTo>
                  <a:pt x="810768" y="0"/>
                </a:moveTo>
                <a:lnTo>
                  <a:pt x="0" y="4937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83379" y="252984"/>
            <a:ext cx="887094" cy="609600"/>
          </a:xfrm>
          <a:custGeom>
            <a:avLst/>
            <a:gdLst/>
            <a:ahLst/>
            <a:cxnLst/>
            <a:rect l="l" t="t" r="r" b="b"/>
            <a:pathLst>
              <a:path w="887095" h="609600">
                <a:moveTo>
                  <a:pt x="0" y="0"/>
                </a:moveTo>
                <a:lnTo>
                  <a:pt x="886968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55035" y="1133855"/>
            <a:ext cx="410209" cy="881380"/>
          </a:xfrm>
          <a:custGeom>
            <a:avLst/>
            <a:gdLst/>
            <a:ahLst/>
            <a:cxnLst/>
            <a:rect l="l" t="t" r="r" b="b"/>
            <a:pathLst>
              <a:path w="410210" h="881380">
                <a:moveTo>
                  <a:pt x="0" y="0"/>
                </a:moveTo>
                <a:lnTo>
                  <a:pt x="409956" y="8808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6476" y="1013460"/>
            <a:ext cx="658495" cy="189230"/>
          </a:xfrm>
          <a:custGeom>
            <a:avLst/>
            <a:gdLst/>
            <a:ahLst/>
            <a:cxnLst/>
            <a:rect l="l" t="t" r="r" b="b"/>
            <a:pathLst>
              <a:path w="658495" h="189230">
                <a:moveTo>
                  <a:pt x="658368" y="188975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4800" y="998219"/>
            <a:ext cx="731520" cy="271780"/>
          </a:xfrm>
          <a:custGeom>
            <a:avLst/>
            <a:gdLst/>
            <a:ahLst/>
            <a:cxnLst/>
            <a:rect l="l" t="t" r="r" b="b"/>
            <a:pathLst>
              <a:path w="731520" h="271780">
                <a:moveTo>
                  <a:pt x="0" y="271272"/>
                </a:moveTo>
                <a:lnTo>
                  <a:pt x="73152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42944" y="44196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220218" y="0"/>
                </a:moveTo>
                <a:lnTo>
                  <a:pt x="169710" y="4547"/>
                </a:lnTo>
                <a:lnTo>
                  <a:pt x="123352" y="17501"/>
                </a:lnTo>
                <a:lnTo>
                  <a:pt x="82464" y="37828"/>
                </a:lnTo>
                <a:lnTo>
                  <a:pt x="48365" y="64496"/>
                </a:lnTo>
                <a:lnTo>
                  <a:pt x="22375" y="96471"/>
                </a:lnTo>
                <a:lnTo>
                  <a:pt x="5813" y="132721"/>
                </a:lnTo>
                <a:lnTo>
                  <a:pt x="0" y="172211"/>
                </a:lnTo>
                <a:lnTo>
                  <a:pt x="5813" y="211702"/>
                </a:lnTo>
                <a:lnTo>
                  <a:pt x="22375" y="247952"/>
                </a:lnTo>
                <a:lnTo>
                  <a:pt x="48365" y="279927"/>
                </a:lnTo>
                <a:lnTo>
                  <a:pt x="82464" y="306595"/>
                </a:lnTo>
                <a:lnTo>
                  <a:pt x="123352" y="326922"/>
                </a:lnTo>
                <a:lnTo>
                  <a:pt x="169710" y="339876"/>
                </a:lnTo>
                <a:lnTo>
                  <a:pt x="220218" y="344423"/>
                </a:lnTo>
                <a:lnTo>
                  <a:pt x="270725" y="339876"/>
                </a:lnTo>
                <a:lnTo>
                  <a:pt x="317083" y="326922"/>
                </a:lnTo>
                <a:lnTo>
                  <a:pt x="357971" y="306595"/>
                </a:lnTo>
                <a:lnTo>
                  <a:pt x="392070" y="279927"/>
                </a:lnTo>
                <a:lnTo>
                  <a:pt x="418060" y="247952"/>
                </a:lnTo>
                <a:lnTo>
                  <a:pt x="434622" y="211702"/>
                </a:lnTo>
                <a:lnTo>
                  <a:pt x="440436" y="172211"/>
                </a:lnTo>
                <a:lnTo>
                  <a:pt x="434622" y="132721"/>
                </a:lnTo>
                <a:lnTo>
                  <a:pt x="418060" y="96471"/>
                </a:lnTo>
                <a:lnTo>
                  <a:pt x="392070" y="64496"/>
                </a:lnTo>
                <a:lnTo>
                  <a:pt x="357971" y="37828"/>
                </a:lnTo>
                <a:lnTo>
                  <a:pt x="317083" y="17501"/>
                </a:lnTo>
                <a:lnTo>
                  <a:pt x="270725" y="4547"/>
                </a:lnTo>
                <a:lnTo>
                  <a:pt x="22021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2944" y="44196"/>
            <a:ext cx="440690" cy="344805"/>
          </a:xfrm>
          <a:custGeom>
            <a:avLst/>
            <a:gdLst/>
            <a:ahLst/>
            <a:cxnLst/>
            <a:rect l="l" t="t" r="r" b="b"/>
            <a:pathLst>
              <a:path w="440689" h="344805">
                <a:moveTo>
                  <a:pt x="0" y="172211"/>
                </a:moveTo>
                <a:lnTo>
                  <a:pt x="5813" y="132721"/>
                </a:lnTo>
                <a:lnTo>
                  <a:pt x="22375" y="96471"/>
                </a:lnTo>
                <a:lnTo>
                  <a:pt x="48365" y="64496"/>
                </a:lnTo>
                <a:lnTo>
                  <a:pt x="82464" y="37828"/>
                </a:lnTo>
                <a:lnTo>
                  <a:pt x="123352" y="17501"/>
                </a:lnTo>
                <a:lnTo>
                  <a:pt x="169710" y="4547"/>
                </a:lnTo>
                <a:lnTo>
                  <a:pt x="220218" y="0"/>
                </a:lnTo>
                <a:lnTo>
                  <a:pt x="270725" y="4547"/>
                </a:lnTo>
                <a:lnTo>
                  <a:pt x="317083" y="17501"/>
                </a:lnTo>
                <a:lnTo>
                  <a:pt x="357971" y="37828"/>
                </a:lnTo>
                <a:lnTo>
                  <a:pt x="392070" y="64496"/>
                </a:lnTo>
                <a:lnTo>
                  <a:pt x="418060" y="96471"/>
                </a:lnTo>
                <a:lnTo>
                  <a:pt x="434622" y="132721"/>
                </a:lnTo>
                <a:lnTo>
                  <a:pt x="440436" y="172211"/>
                </a:lnTo>
                <a:lnTo>
                  <a:pt x="434622" y="211702"/>
                </a:lnTo>
                <a:lnTo>
                  <a:pt x="418060" y="247952"/>
                </a:lnTo>
                <a:lnTo>
                  <a:pt x="392070" y="279927"/>
                </a:lnTo>
                <a:lnTo>
                  <a:pt x="357971" y="306595"/>
                </a:lnTo>
                <a:lnTo>
                  <a:pt x="317083" y="326922"/>
                </a:lnTo>
                <a:lnTo>
                  <a:pt x="270725" y="339876"/>
                </a:lnTo>
                <a:lnTo>
                  <a:pt x="220218" y="344423"/>
                </a:lnTo>
                <a:lnTo>
                  <a:pt x="169710" y="339876"/>
                </a:lnTo>
                <a:lnTo>
                  <a:pt x="123352" y="326922"/>
                </a:lnTo>
                <a:lnTo>
                  <a:pt x="82464" y="306595"/>
                </a:lnTo>
                <a:lnTo>
                  <a:pt x="48365" y="279927"/>
                </a:lnTo>
                <a:lnTo>
                  <a:pt x="22375" y="247952"/>
                </a:lnTo>
                <a:lnTo>
                  <a:pt x="5813" y="211702"/>
                </a:lnTo>
                <a:lnTo>
                  <a:pt x="0" y="17221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90188" y="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04844" y="1066800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219456" y="0"/>
                </a:moveTo>
                <a:lnTo>
                  <a:pt x="169150" y="4465"/>
                </a:lnTo>
                <a:lnTo>
                  <a:pt x="122964" y="17186"/>
                </a:lnTo>
                <a:lnTo>
                  <a:pt x="82216" y="37149"/>
                </a:lnTo>
                <a:lnTo>
                  <a:pt x="48225" y="63341"/>
                </a:lnTo>
                <a:lnTo>
                  <a:pt x="22313" y="94750"/>
                </a:lnTo>
                <a:lnTo>
                  <a:pt x="5798" y="130361"/>
                </a:lnTo>
                <a:lnTo>
                  <a:pt x="0" y="169163"/>
                </a:lnTo>
                <a:lnTo>
                  <a:pt x="5798" y="207966"/>
                </a:lnTo>
                <a:lnTo>
                  <a:pt x="22313" y="243577"/>
                </a:lnTo>
                <a:lnTo>
                  <a:pt x="48225" y="274986"/>
                </a:lnTo>
                <a:lnTo>
                  <a:pt x="82216" y="301178"/>
                </a:lnTo>
                <a:lnTo>
                  <a:pt x="122964" y="321141"/>
                </a:lnTo>
                <a:lnTo>
                  <a:pt x="169150" y="333862"/>
                </a:lnTo>
                <a:lnTo>
                  <a:pt x="219456" y="338327"/>
                </a:lnTo>
                <a:lnTo>
                  <a:pt x="269761" y="333862"/>
                </a:lnTo>
                <a:lnTo>
                  <a:pt x="315947" y="321141"/>
                </a:lnTo>
                <a:lnTo>
                  <a:pt x="356695" y="301178"/>
                </a:lnTo>
                <a:lnTo>
                  <a:pt x="390686" y="274986"/>
                </a:lnTo>
                <a:lnTo>
                  <a:pt x="416598" y="243577"/>
                </a:lnTo>
                <a:lnTo>
                  <a:pt x="433113" y="207966"/>
                </a:lnTo>
                <a:lnTo>
                  <a:pt x="438912" y="169163"/>
                </a:lnTo>
                <a:lnTo>
                  <a:pt x="433113" y="130361"/>
                </a:lnTo>
                <a:lnTo>
                  <a:pt x="416598" y="94750"/>
                </a:lnTo>
                <a:lnTo>
                  <a:pt x="390686" y="63341"/>
                </a:lnTo>
                <a:lnTo>
                  <a:pt x="356695" y="37149"/>
                </a:lnTo>
                <a:lnTo>
                  <a:pt x="315947" y="17186"/>
                </a:lnTo>
                <a:lnTo>
                  <a:pt x="269761" y="4465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04844" y="1066800"/>
            <a:ext cx="439420" cy="338455"/>
          </a:xfrm>
          <a:custGeom>
            <a:avLst/>
            <a:gdLst/>
            <a:ahLst/>
            <a:cxnLst/>
            <a:rect l="l" t="t" r="r" b="b"/>
            <a:pathLst>
              <a:path w="439420" h="338455">
                <a:moveTo>
                  <a:pt x="0" y="169163"/>
                </a:moveTo>
                <a:lnTo>
                  <a:pt x="5798" y="130361"/>
                </a:lnTo>
                <a:lnTo>
                  <a:pt x="22313" y="94750"/>
                </a:lnTo>
                <a:lnTo>
                  <a:pt x="48225" y="63341"/>
                </a:lnTo>
                <a:lnTo>
                  <a:pt x="82216" y="37149"/>
                </a:lnTo>
                <a:lnTo>
                  <a:pt x="122964" y="17186"/>
                </a:lnTo>
                <a:lnTo>
                  <a:pt x="169150" y="4465"/>
                </a:lnTo>
                <a:lnTo>
                  <a:pt x="219456" y="0"/>
                </a:lnTo>
                <a:lnTo>
                  <a:pt x="269761" y="4465"/>
                </a:lnTo>
                <a:lnTo>
                  <a:pt x="315947" y="17186"/>
                </a:lnTo>
                <a:lnTo>
                  <a:pt x="356695" y="37149"/>
                </a:lnTo>
                <a:lnTo>
                  <a:pt x="390686" y="63341"/>
                </a:lnTo>
                <a:lnTo>
                  <a:pt x="416598" y="94750"/>
                </a:lnTo>
                <a:lnTo>
                  <a:pt x="433113" y="130361"/>
                </a:lnTo>
                <a:lnTo>
                  <a:pt x="438912" y="169163"/>
                </a:lnTo>
                <a:lnTo>
                  <a:pt x="433113" y="207966"/>
                </a:lnTo>
                <a:lnTo>
                  <a:pt x="416598" y="243577"/>
                </a:lnTo>
                <a:lnTo>
                  <a:pt x="390686" y="274986"/>
                </a:lnTo>
                <a:lnTo>
                  <a:pt x="356695" y="301178"/>
                </a:lnTo>
                <a:lnTo>
                  <a:pt x="315947" y="321141"/>
                </a:lnTo>
                <a:lnTo>
                  <a:pt x="269761" y="333862"/>
                </a:lnTo>
                <a:lnTo>
                  <a:pt x="219456" y="338327"/>
                </a:lnTo>
                <a:lnTo>
                  <a:pt x="169150" y="333862"/>
                </a:lnTo>
                <a:lnTo>
                  <a:pt x="122964" y="321141"/>
                </a:lnTo>
                <a:lnTo>
                  <a:pt x="82216" y="301178"/>
                </a:lnTo>
                <a:lnTo>
                  <a:pt x="48225" y="274986"/>
                </a:lnTo>
                <a:lnTo>
                  <a:pt x="22313" y="243577"/>
                </a:lnTo>
                <a:lnTo>
                  <a:pt x="5798" y="207966"/>
                </a:lnTo>
                <a:lnTo>
                  <a:pt x="0" y="1691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752088" y="1013840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00527" y="795527"/>
            <a:ext cx="439420" cy="344805"/>
          </a:xfrm>
          <a:custGeom>
            <a:avLst/>
            <a:gdLst/>
            <a:ahLst/>
            <a:cxnLst/>
            <a:rect l="l" t="t" r="r" b="b"/>
            <a:pathLst>
              <a:path w="439419" h="344805">
                <a:moveTo>
                  <a:pt x="219456" y="0"/>
                </a:moveTo>
                <a:lnTo>
                  <a:pt x="169150" y="4547"/>
                </a:lnTo>
                <a:lnTo>
                  <a:pt x="122964" y="17501"/>
                </a:lnTo>
                <a:lnTo>
                  <a:pt x="82216" y="37828"/>
                </a:lnTo>
                <a:lnTo>
                  <a:pt x="48225" y="64496"/>
                </a:lnTo>
                <a:lnTo>
                  <a:pt x="22313" y="96471"/>
                </a:lnTo>
                <a:lnTo>
                  <a:pt x="5798" y="132721"/>
                </a:lnTo>
                <a:lnTo>
                  <a:pt x="0" y="172212"/>
                </a:lnTo>
                <a:lnTo>
                  <a:pt x="5798" y="211702"/>
                </a:lnTo>
                <a:lnTo>
                  <a:pt x="22313" y="247952"/>
                </a:lnTo>
                <a:lnTo>
                  <a:pt x="48225" y="279927"/>
                </a:lnTo>
                <a:lnTo>
                  <a:pt x="82216" y="306595"/>
                </a:lnTo>
                <a:lnTo>
                  <a:pt x="122964" y="326922"/>
                </a:lnTo>
                <a:lnTo>
                  <a:pt x="169150" y="339876"/>
                </a:lnTo>
                <a:lnTo>
                  <a:pt x="219456" y="344424"/>
                </a:lnTo>
                <a:lnTo>
                  <a:pt x="269761" y="339876"/>
                </a:lnTo>
                <a:lnTo>
                  <a:pt x="315947" y="326922"/>
                </a:lnTo>
                <a:lnTo>
                  <a:pt x="356695" y="306595"/>
                </a:lnTo>
                <a:lnTo>
                  <a:pt x="390686" y="279927"/>
                </a:lnTo>
                <a:lnTo>
                  <a:pt x="416598" y="247952"/>
                </a:lnTo>
                <a:lnTo>
                  <a:pt x="433113" y="211702"/>
                </a:lnTo>
                <a:lnTo>
                  <a:pt x="438912" y="172212"/>
                </a:lnTo>
                <a:lnTo>
                  <a:pt x="433113" y="132721"/>
                </a:lnTo>
                <a:lnTo>
                  <a:pt x="416598" y="96471"/>
                </a:lnTo>
                <a:lnTo>
                  <a:pt x="390686" y="64496"/>
                </a:lnTo>
                <a:lnTo>
                  <a:pt x="356695" y="37828"/>
                </a:lnTo>
                <a:lnTo>
                  <a:pt x="315947" y="17501"/>
                </a:lnTo>
                <a:lnTo>
                  <a:pt x="269761" y="4547"/>
                </a:lnTo>
                <a:lnTo>
                  <a:pt x="21945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0527" y="795527"/>
            <a:ext cx="439420" cy="344805"/>
          </a:xfrm>
          <a:custGeom>
            <a:avLst/>
            <a:gdLst/>
            <a:ahLst/>
            <a:cxnLst/>
            <a:rect l="l" t="t" r="r" b="b"/>
            <a:pathLst>
              <a:path w="439419" h="344805">
                <a:moveTo>
                  <a:pt x="0" y="172212"/>
                </a:moveTo>
                <a:lnTo>
                  <a:pt x="5798" y="132721"/>
                </a:lnTo>
                <a:lnTo>
                  <a:pt x="22313" y="96471"/>
                </a:lnTo>
                <a:lnTo>
                  <a:pt x="48225" y="64496"/>
                </a:lnTo>
                <a:lnTo>
                  <a:pt x="82216" y="37828"/>
                </a:lnTo>
                <a:lnTo>
                  <a:pt x="122964" y="17501"/>
                </a:lnTo>
                <a:lnTo>
                  <a:pt x="169150" y="4547"/>
                </a:lnTo>
                <a:lnTo>
                  <a:pt x="219456" y="0"/>
                </a:lnTo>
                <a:lnTo>
                  <a:pt x="269761" y="4547"/>
                </a:lnTo>
                <a:lnTo>
                  <a:pt x="315947" y="17501"/>
                </a:lnTo>
                <a:lnTo>
                  <a:pt x="356695" y="37828"/>
                </a:lnTo>
                <a:lnTo>
                  <a:pt x="390686" y="64496"/>
                </a:lnTo>
                <a:lnTo>
                  <a:pt x="416598" y="96471"/>
                </a:lnTo>
                <a:lnTo>
                  <a:pt x="433113" y="132721"/>
                </a:lnTo>
                <a:lnTo>
                  <a:pt x="438912" y="172212"/>
                </a:lnTo>
                <a:lnTo>
                  <a:pt x="433113" y="211702"/>
                </a:lnTo>
                <a:lnTo>
                  <a:pt x="416598" y="247952"/>
                </a:lnTo>
                <a:lnTo>
                  <a:pt x="390686" y="279927"/>
                </a:lnTo>
                <a:lnTo>
                  <a:pt x="356695" y="306595"/>
                </a:lnTo>
                <a:lnTo>
                  <a:pt x="315947" y="326922"/>
                </a:lnTo>
                <a:lnTo>
                  <a:pt x="269761" y="339876"/>
                </a:lnTo>
                <a:lnTo>
                  <a:pt x="219456" y="344424"/>
                </a:lnTo>
                <a:lnTo>
                  <a:pt x="169150" y="339876"/>
                </a:lnTo>
                <a:lnTo>
                  <a:pt x="122964" y="326922"/>
                </a:lnTo>
                <a:lnTo>
                  <a:pt x="82216" y="306595"/>
                </a:lnTo>
                <a:lnTo>
                  <a:pt x="48225" y="279927"/>
                </a:lnTo>
                <a:lnTo>
                  <a:pt x="22313" y="247952"/>
                </a:lnTo>
                <a:lnTo>
                  <a:pt x="5798" y="211702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772282" y="743153"/>
            <a:ext cx="209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56686" y="868121"/>
            <a:ext cx="11048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1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57115" y="2014727"/>
            <a:ext cx="440690" cy="340360"/>
          </a:xfrm>
          <a:custGeom>
            <a:avLst/>
            <a:gdLst/>
            <a:ahLst/>
            <a:cxnLst/>
            <a:rect l="l" t="t" r="r" b="b"/>
            <a:pathLst>
              <a:path w="440689" h="340360">
                <a:moveTo>
                  <a:pt x="220218" y="0"/>
                </a:moveTo>
                <a:lnTo>
                  <a:pt x="169710" y="4487"/>
                </a:lnTo>
                <a:lnTo>
                  <a:pt x="123352" y="17270"/>
                </a:lnTo>
                <a:lnTo>
                  <a:pt x="82464" y="37329"/>
                </a:lnTo>
                <a:lnTo>
                  <a:pt x="48365" y="63643"/>
                </a:lnTo>
                <a:lnTo>
                  <a:pt x="22375" y="95194"/>
                </a:lnTo>
                <a:lnTo>
                  <a:pt x="5813" y="130961"/>
                </a:lnTo>
                <a:lnTo>
                  <a:pt x="0" y="169925"/>
                </a:lnTo>
                <a:lnTo>
                  <a:pt x="5813" y="208890"/>
                </a:lnTo>
                <a:lnTo>
                  <a:pt x="22375" y="244657"/>
                </a:lnTo>
                <a:lnTo>
                  <a:pt x="48365" y="276208"/>
                </a:lnTo>
                <a:lnTo>
                  <a:pt x="82464" y="302522"/>
                </a:lnTo>
                <a:lnTo>
                  <a:pt x="123352" y="322581"/>
                </a:lnTo>
                <a:lnTo>
                  <a:pt x="169710" y="335364"/>
                </a:lnTo>
                <a:lnTo>
                  <a:pt x="220218" y="339852"/>
                </a:lnTo>
                <a:lnTo>
                  <a:pt x="270725" y="335364"/>
                </a:lnTo>
                <a:lnTo>
                  <a:pt x="317083" y="322581"/>
                </a:lnTo>
                <a:lnTo>
                  <a:pt x="357971" y="302522"/>
                </a:lnTo>
                <a:lnTo>
                  <a:pt x="392070" y="276208"/>
                </a:lnTo>
                <a:lnTo>
                  <a:pt x="418060" y="244657"/>
                </a:lnTo>
                <a:lnTo>
                  <a:pt x="434622" y="208890"/>
                </a:lnTo>
                <a:lnTo>
                  <a:pt x="440436" y="169925"/>
                </a:lnTo>
                <a:lnTo>
                  <a:pt x="434622" y="130961"/>
                </a:lnTo>
                <a:lnTo>
                  <a:pt x="418060" y="95194"/>
                </a:lnTo>
                <a:lnTo>
                  <a:pt x="392070" y="63643"/>
                </a:lnTo>
                <a:lnTo>
                  <a:pt x="357971" y="37329"/>
                </a:lnTo>
                <a:lnTo>
                  <a:pt x="317083" y="17270"/>
                </a:lnTo>
                <a:lnTo>
                  <a:pt x="270725" y="4487"/>
                </a:lnTo>
                <a:lnTo>
                  <a:pt x="22021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57115" y="2014727"/>
            <a:ext cx="440690" cy="340360"/>
          </a:xfrm>
          <a:custGeom>
            <a:avLst/>
            <a:gdLst/>
            <a:ahLst/>
            <a:cxnLst/>
            <a:rect l="l" t="t" r="r" b="b"/>
            <a:pathLst>
              <a:path w="440689" h="340360">
                <a:moveTo>
                  <a:pt x="0" y="169925"/>
                </a:moveTo>
                <a:lnTo>
                  <a:pt x="5813" y="130961"/>
                </a:lnTo>
                <a:lnTo>
                  <a:pt x="22375" y="95194"/>
                </a:lnTo>
                <a:lnTo>
                  <a:pt x="48365" y="63643"/>
                </a:lnTo>
                <a:lnTo>
                  <a:pt x="82464" y="37329"/>
                </a:lnTo>
                <a:lnTo>
                  <a:pt x="123352" y="17270"/>
                </a:lnTo>
                <a:lnTo>
                  <a:pt x="169710" y="4487"/>
                </a:lnTo>
                <a:lnTo>
                  <a:pt x="220218" y="0"/>
                </a:lnTo>
                <a:lnTo>
                  <a:pt x="270725" y="4487"/>
                </a:lnTo>
                <a:lnTo>
                  <a:pt x="317083" y="17270"/>
                </a:lnTo>
                <a:lnTo>
                  <a:pt x="357971" y="37329"/>
                </a:lnTo>
                <a:lnTo>
                  <a:pt x="392070" y="63643"/>
                </a:lnTo>
                <a:lnTo>
                  <a:pt x="418060" y="95194"/>
                </a:lnTo>
                <a:lnTo>
                  <a:pt x="434622" y="130961"/>
                </a:lnTo>
                <a:lnTo>
                  <a:pt x="440436" y="169925"/>
                </a:lnTo>
                <a:lnTo>
                  <a:pt x="434622" y="208890"/>
                </a:lnTo>
                <a:lnTo>
                  <a:pt x="418060" y="244657"/>
                </a:lnTo>
                <a:lnTo>
                  <a:pt x="392070" y="276208"/>
                </a:lnTo>
                <a:lnTo>
                  <a:pt x="357971" y="302522"/>
                </a:lnTo>
                <a:lnTo>
                  <a:pt x="317083" y="322581"/>
                </a:lnTo>
                <a:lnTo>
                  <a:pt x="270725" y="335364"/>
                </a:lnTo>
                <a:lnTo>
                  <a:pt x="220218" y="339852"/>
                </a:lnTo>
                <a:lnTo>
                  <a:pt x="169710" y="335364"/>
                </a:lnTo>
                <a:lnTo>
                  <a:pt x="123352" y="322581"/>
                </a:lnTo>
                <a:lnTo>
                  <a:pt x="82464" y="302522"/>
                </a:lnTo>
                <a:lnTo>
                  <a:pt x="48365" y="276208"/>
                </a:lnTo>
                <a:lnTo>
                  <a:pt x="22375" y="244657"/>
                </a:lnTo>
                <a:lnTo>
                  <a:pt x="5813" y="208890"/>
                </a:lnTo>
                <a:lnTo>
                  <a:pt x="0" y="1699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59251" y="2014727"/>
            <a:ext cx="410209" cy="340360"/>
          </a:xfrm>
          <a:custGeom>
            <a:avLst/>
            <a:gdLst/>
            <a:ahLst/>
            <a:cxnLst/>
            <a:rect l="l" t="t" r="r" b="b"/>
            <a:pathLst>
              <a:path w="410210" h="340360">
                <a:moveTo>
                  <a:pt x="204978" y="0"/>
                </a:moveTo>
                <a:lnTo>
                  <a:pt x="150503" y="6069"/>
                </a:lnTo>
                <a:lnTo>
                  <a:pt x="101543" y="23198"/>
                </a:lnTo>
                <a:lnTo>
                  <a:pt x="60055" y="49768"/>
                </a:lnTo>
                <a:lnTo>
                  <a:pt x="27996" y="84158"/>
                </a:lnTo>
                <a:lnTo>
                  <a:pt x="7325" y="124751"/>
                </a:lnTo>
                <a:lnTo>
                  <a:pt x="0" y="169925"/>
                </a:lnTo>
                <a:lnTo>
                  <a:pt x="7325" y="215100"/>
                </a:lnTo>
                <a:lnTo>
                  <a:pt x="27996" y="255693"/>
                </a:lnTo>
                <a:lnTo>
                  <a:pt x="60055" y="290083"/>
                </a:lnTo>
                <a:lnTo>
                  <a:pt x="101543" y="316653"/>
                </a:lnTo>
                <a:lnTo>
                  <a:pt x="150503" y="333782"/>
                </a:lnTo>
                <a:lnTo>
                  <a:pt x="204978" y="339852"/>
                </a:lnTo>
                <a:lnTo>
                  <a:pt x="259452" y="333782"/>
                </a:lnTo>
                <a:lnTo>
                  <a:pt x="308412" y="316653"/>
                </a:lnTo>
                <a:lnTo>
                  <a:pt x="349900" y="290083"/>
                </a:lnTo>
                <a:lnTo>
                  <a:pt x="381959" y="255693"/>
                </a:lnTo>
                <a:lnTo>
                  <a:pt x="402630" y="215100"/>
                </a:lnTo>
                <a:lnTo>
                  <a:pt x="409956" y="169925"/>
                </a:lnTo>
                <a:lnTo>
                  <a:pt x="402630" y="124751"/>
                </a:lnTo>
                <a:lnTo>
                  <a:pt x="381959" y="84158"/>
                </a:lnTo>
                <a:lnTo>
                  <a:pt x="349900" y="49768"/>
                </a:lnTo>
                <a:lnTo>
                  <a:pt x="308412" y="23198"/>
                </a:lnTo>
                <a:lnTo>
                  <a:pt x="259452" y="6069"/>
                </a:lnTo>
                <a:lnTo>
                  <a:pt x="2049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59251" y="2014727"/>
            <a:ext cx="410209" cy="340360"/>
          </a:xfrm>
          <a:custGeom>
            <a:avLst/>
            <a:gdLst/>
            <a:ahLst/>
            <a:cxnLst/>
            <a:rect l="l" t="t" r="r" b="b"/>
            <a:pathLst>
              <a:path w="410210" h="340360">
                <a:moveTo>
                  <a:pt x="0" y="169925"/>
                </a:moveTo>
                <a:lnTo>
                  <a:pt x="7325" y="124751"/>
                </a:lnTo>
                <a:lnTo>
                  <a:pt x="27996" y="84158"/>
                </a:lnTo>
                <a:lnTo>
                  <a:pt x="60055" y="49768"/>
                </a:lnTo>
                <a:lnTo>
                  <a:pt x="101543" y="23198"/>
                </a:lnTo>
                <a:lnTo>
                  <a:pt x="150503" y="6069"/>
                </a:lnTo>
                <a:lnTo>
                  <a:pt x="204978" y="0"/>
                </a:lnTo>
                <a:lnTo>
                  <a:pt x="259452" y="6069"/>
                </a:lnTo>
                <a:lnTo>
                  <a:pt x="308412" y="23198"/>
                </a:lnTo>
                <a:lnTo>
                  <a:pt x="349900" y="49768"/>
                </a:lnTo>
                <a:lnTo>
                  <a:pt x="381959" y="84158"/>
                </a:lnTo>
                <a:lnTo>
                  <a:pt x="402630" y="124751"/>
                </a:lnTo>
                <a:lnTo>
                  <a:pt x="409956" y="169925"/>
                </a:lnTo>
                <a:lnTo>
                  <a:pt x="402630" y="215100"/>
                </a:lnTo>
                <a:lnTo>
                  <a:pt x="381959" y="255693"/>
                </a:lnTo>
                <a:lnTo>
                  <a:pt x="349900" y="290083"/>
                </a:lnTo>
                <a:lnTo>
                  <a:pt x="308412" y="316653"/>
                </a:lnTo>
                <a:lnTo>
                  <a:pt x="259452" y="333782"/>
                </a:lnTo>
                <a:lnTo>
                  <a:pt x="204978" y="339852"/>
                </a:lnTo>
                <a:lnTo>
                  <a:pt x="150503" y="333782"/>
                </a:lnTo>
                <a:lnTo>
                  <a:pt x="101543" y="316653"/>
                </a:lnTo>
                <a:lnTo>
                  <a:pt x="60055" y="290083"/>
                </a:lnTo>
                <a:lnTo>
                  <a:pt x="27996" y="255693"/>
                </a:lnTo>
                <a:lnTo>
                  <a:pt x="7325" y="215100"/>
                </a:lnTo>
                <a:lnTo>
                  <a:pt x="0" y="1699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191255" y="1866138"/>
            <a:ext cx="1473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77825" algn="l"/>
                <a:tab pos="706755" algn="l"/>
                <a:tab pos="1195705" algn="l"/>
              </a:tabLst>
            </a:pPr>
            <a:r>
              <a:rPr sz="3000" b="1" baseline="-20833" dirty="0">
                <a:latin typeface="Times New Roman"/>
                <a:cs typeface="Times New Roman"/>
              </a:rPr>
              <a:t>V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baseline="-20833" dirty="0">
                <a:latin typeface="Times New Roman"/>
                <a:cs typeface="Times New Roman"/>
              </a:rPr>
              <a:t>V</a:t>
            </a:r>
            <a:endParaRPr sz="3000" baseline="-20833">
              <a:latin typeface="Times New Roman"/>
              <a:cs typeface="Times New Roman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300990" y="2205989"/>
          <a:ext cx="8562340" cy="389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2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673100">
                        <a:lnSpc>
                          <a:spcPts val="2395"/>
                        </a:lnSpc>
                        <a:spcBef>
                          <a:spcPts val="844"/>
                        </a:spcBef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顶点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35">
                        <a:lnSpc>
                          <a:spcPts val="1914"/>
                        </a:lnSpc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closedge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72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72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V-U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22580" marR="316230" indent="3492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181610" indent="-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{v2,v3,v4,v5,v6}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2580" marR="316230" indent="34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181610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08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lowcost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v3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v6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v3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{v2,v4,v5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2580" marR="316230" indent="34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{v1,v3,v6,v4}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{v2,v5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2580" marR="316230" indent="34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v2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{v1,v3,v6,v4,v2}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{v5 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b="1" dirty="0">
                          <a:solidFill>
                            <a:srgbClr val="3366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4660391" y="1202436"/>
            <a:ext cx="410209" cy="812800"/>
          </a:xfrm>
          <a:custGeom>
            <a:avLst/>
            <a:gdLst/>
            <a:ahLst/>
            <a:cxnLst/>
            <a:rect l="l" t="t" r="r" b="b"/>
            <a:pathLst>
              <a:path w="410210" h="812800">
                <a:moveTo>
                  <a:pt x="409955" y="0"/>
                </a:moveTo>
                <a:lnTo>
                  <a:pt x="0" y="8122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10584" y="38862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00628" y="1405127"/>
            <a:ext cx="410209" cy="609600"/>
          </a:xfrm>
          <a:custGeom>
            <a:avLst/>
            <a:gdLst/>
            <a:ahLst/>
            <a:cxnLst/>
            <a:rect l="l" t="t" r="r" b="b"/>
            <a:pathLst>
              <a:path w="410210" h="609600">
                <a:moveTo>
                  <a:pt x="409956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77640" y="1405127"/>
            <a:ext cx="547370" cy="609600"/>
          </a:xfrm>
          <a:custGeom>
            <a:avLst/>
            <a:gdLst/>
            <a:ahLst/>
            <a:cxnLst/>
            <a:rect l="l" t="t" r="r" b="b"/>
            <a:pathLst>
              <a:path w="547370" h="609600">
                <a:moveTo>
                  <a:pt x="0" y="0"/>
                </a:moveTo>
                <a:lnTo>
                  <a:pt x="547116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475990" y="1527175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62958" y="849249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53636" y="509981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03194" y="239395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67809" y="239395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339465" y="849249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30144" y="1391233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26814" y="1459483"/>
            <a:ext cx="869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4690" algn="l"/>
              </a:tabLst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	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808469" y="1041653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457200" y="1524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760844" y="584936"/>
            <a:ext cx="300355" cy="99441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51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596378" y="1341882"/>
            <a:ext cx="533400" cy="528955"/>
          </a:xfrm>
          <a:custGeom>
            <a:avLst/>
            <a:gdLst/>
            <a:ahLst/>
            <a:cxnLst/>
            <a:rect l="l" t="t" r="r" b="b"/>
            <a:pathLst>
              <a:path w="533400" h="528955">
                <a:moveTo>
                  <a:pt x="0" y="0"/>
                </a:moveTo>
                <a:lnTo>
                  <a:pt x="533400" y="528828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945373" y="134823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54645" y="425958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513446" y="484377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32775" y="1110233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245602" y="1087374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12140" y="6331537"/>
            <a:ext cx="1834514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宋体"/>
                <a:cs typeface="宋体"/>
              </a:rPr>
              <a:t>数据结构</a:t>
            </a:r>
            <a:r>
              <a:rPr sz="1600" spc="295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</a:t>
            </a:r>
            <a:fld id="{81D60167-4931-47E6-BA6A-407CBD079E47}" type="slidenum">
              <a:rPr sz="1600" spc="-5" dirty="0">
                <a:solidFill>
                  <a:srgbClr val="CC0000"/>
                </a:solidFill>
                <a:latin typeface="Verdana"/>
                <a:cs typeface="Verdana"/>
              </a:rPr>
              <a:t>86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136" y="22098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0"/>
                </a:moveTo>
                <a:lnTo>
                  <a:pt x="12954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0871" y="68580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0871" y="68580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74278" y="64109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04531" y="70103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4531" y="70103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77683" y="2413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81671" y="9906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1671" y="9906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54823" y="94411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3744" y="7559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3744" y="755904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6896" y="709930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90331" y="18288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90331" y="18288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2259" y="1828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2259" y="1828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00990" y="2205989"/>
          <a:ext cx="8562340" cy="4501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2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673100">
                        <a:lnSpc>
                          <a:spcPts val="2395"/>
                        </a:lnSpc>
                        <a:spcBef>
                          <a:spcPts val="844"/>
                        </a:spcBef>
                      </a:pPr>
                      <a:r>
                        <a:rPr sz="2000" b="1" spc="10" dirty="0">
                          <a:latin typeface="微软雅黑"/>
                          <a:cs typeface="微软雅黑"/>
                        </a:rPr>
                        <a:t>顶点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35">
                        <a:lnSpc>
                          <a:spcPts val="1914"/>
                        </a:lnSpc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closedge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V-U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22580" marR="316230" indent="3492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181610" indent="-5206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{v2,v3,v4,v5,v6}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2580" marR="316230" indent="34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181610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v1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08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{v2,v4,v5,v6}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lowcost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v3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v6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v3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{v1,v3,v6}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{v2,v4,v5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2580" marR="316230" indent="34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80975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v3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{v1,v3,v6,v4}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{v2,v5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2580" marR="316230" indent="34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81610" indent="-520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v2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{v1,v3,v6,v4,v2}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{v5 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22580" marR="316230" indent="349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adjvex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{v1,v3,v6,v4,v2,v5}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{}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707378" y="178257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0022" y="59563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11033" y="457962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63433" y="13723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533400" y="4572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02523" y="1205230"/>
            <a:ext cx="543560" cy="908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2265" algn="l"/>
              </a:tabLst>
            </a:pPr>
            <a:r>
              <a:rPr sz="3000" b="1" baseline="-33333" dirty="0">
                <a:solidFill>
                  <a:srgbClr val="003366"/>
                </a:solidFill>
                <a:latin typeface="Tahoma"/>
                <a:cs typeface="Tahoma"/>
              </a:rPr>
              <a:t>4	</a:t>
            </a: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98425">
              <a:lnSpc>
                <a:spcPct val="100000"/>
              </a:lnSpc>
              <a:spcBef>
                <a:spcPts val="214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49233" y="10675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5233" y="991361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457200" y="1524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60869" y="74803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96633" y="1143761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60844" y="1248282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19072" y="1524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A2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9072" y="1524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9844" y="259461"/>
            <a:ext cx="1227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微软雅黑"/>
                <a:cs typeface="微软雅黑"/>
              </a:rPr>
              <a:t>集合</a:t>
            </a:r>
            <a:r>
              <a:rPr sz="1400" b="1" dirty="0">
                <a:latin typeface="微软雅黑"/>
                <a:cs typeface="微软雅黑"/>
              </a:rPr>
              <a:t>的成员：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6775" y="656589"/>
            <a:ext cx="1400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0" dirty="0">
                <a:latin typeface="Times New Roman"/>
                <a:cs typeface="Times New Roman"/>
              </a:rPr>
              <a:t>V-U</a:t>
            </a:r>
            <a:r>
              <a:rPr sz="1400" b="1" spc="10" dirty="0">
                <a:latin typeface="微软雅黑"/>
                <a:cs typeface="微软雅黑"/>
              </a:rPr>
              <a:t>集合</a:t>
            </a:r>
            <a:r>
              <a:rPr sz="1400" b="1" dirty="0">
                <a:latin typeface="微软雅黑"/>
                <a:cs typeface="微软雅黑"/>
              </a:rPr>
              <a:t>的成员：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52600" y="6096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2600" y="6096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82067"/>
            <a:ext cx="73888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>
                <a:solidFill>
                  <a:srgbClr val="000000"/>
                </a:solidFill>
              </a:rPr>
              <a:t>void MiniSpanTree_Prim (AMGraph G, VertexType</a:t>
            </a:r>
            <a:r>
              <a:rPr sz="2400" u="none" spc="-15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u){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07340" y="548386"/>
            <a:ext cx="5975985" cy="14522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65"/>
              </a:spcBef>
            </a:pPr>
            <a:r>
              <a:rPr sz="2400" b="1" dirty="0">
                <a:latin typeface="Times New Roman"/>
                <a:cs typeface="Times New Roman"/>
              </a:rPr>
              <a:t>k=LocateVex(G,u);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912870" algn="l"/>
              </a:tabLst>
            </a:pPr>
            <a:r>
              <a:rPr sz="2400" b="1" dirty="0">
                <a:latin typeface="Times New Roman"/>
                <a:cs typeface="Times New Roman"/>
              </a:rPr>
              <a:t>for(j = 0; j &lt;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G.vexnum;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++j)	</a:t>
            </a:r>
            <a:r>
              <a:rPr sz="2000" b="1" spc="70" dirty="0">
                <a:latin typeface="微软雅黑"/>
                <a:cs typeface="微软雅黑"/>
              </a:rPr>
              <a:t>//</a:t>
            </a:r>
            <a:r>
              <a:rPr sz="2000" b="1" spc="20" dirty="0">
                <a:latin typeface="微软雅黑"/>
                <a:cs typeface="微软雅黑"/>
              </a:rPr>
              <a:t>辅</a:t>
            </a:r>
            <a:r>
              <a:rPr sz="2000" b="1" spc="10" dirty="0">
                <a:latin typeface="微软雅黑"/>
                <a:cs typeface="微软雅黑"/>
              </a:rPr>
              <a:t>助数组初</a:t>
            </a:r>
            <a:r>
              <a:rPr sz="2000" b="1" dirty="0">
                <a:latin typeface="微软雅黑"/>
                <a:cs typeface="微软雅黑"/>
              </a:rPr>
              <a:t>始化</a:t>
            </a:r>
            <a:endParaRPr sz="2000">
              <a:latin typeface="微软雅黑"/>
              <a:cs typeface="微软雅黑"/>
            </a:endParaRPr>
          </a:p>
          <a:p>
            <a:pPr marL="3937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latin typeface="Times New Roman"/>
                <a:cs typeface="Times New Roman"/>
              </a:rPr>
              <a:t>if ( j != k ) closedge[j] = {u,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G.arcs[k][j]};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88007"/>
            <a:ext cx="3100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closedge[k].lowcost 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0730" y="2138299"/>
            <a:ext cx="1568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70" dirty="0">
                <a:latin typeface="微软雅黑"/>
                <a:cs typeface="微软雅黑"/>
              </a:rPr>
              <a:t>//</a:t>
            </a:r>
            <a:r>
              <a:rPr sz="2000" b="1" spc="20" dirty="0">
                <a:latin typeface="微软雅黑"/>
                <a:cs typeface="微软雅黑"/>
              </a:rPr>
              <a:t>初</a:t>
            </a:r>
            <a:r>
              <a:rPr sz="2000" b="1" spc="10" dirty="0">
                <a:latin typeface="微软雅黑"/>
                <a:cs typeface="微软雅黑"/>
              </a:rPr>
              <a:t>始</a:t>
            </a:r>
            <a:r>
              <a:rPr sz="2000" b="1" spc="-35" dirty="0">
                <a:latin typeface="微软雅黑"/>
                <a:cs typeface="微软雅黑"/>
              </a:rPr>
              <a:t>,</a:t>
            </a:r>
            <a:r>
              <a:rPr sz="2000" b="1" spc="-70" dirty="0">
                <a:latin typeface="微软雅黑"/>
                <a:cs typeface="微软雅黑"/>
              </a:rPr>
              <a:t>U</a:t>
            </a:r>
            <a:r>
              <a:rPr sz="2000" b="1" spc="-200" dirty="0">
                <a:latin typeface="微软雅黑"/>
                <a:cs typeface="微软雅黑"/>
              </a:rPr>
              <a:t>=</a:t>
            </a:r>
            <a:r>
              <a:rPr sz="2000" b="1" spc="-95" dirty="0">
                <a:latin typeface="微软雅黑"/>
                <a:cs typeface="微软雅黑"/>
              </a:rPr>
              <a:t>{</a:t>
            </a:r>
            <a:r>
              <a:rPr sz="2000" b="1" spc="-280" dirty="0">
                <a:latin typeface="微软雅黑"/>
                <a:cs typeface="微软雅黑"/>
              </a:rPr>
              <a:t>u</a:t>
            </a:r>
            <a:r>
              <a:rPr sz="2000" b="1" spc="220" dirty="0">
                <a:latin typeface="微软雅黑"/>
                <a:cs typeface="微软雅黑"/>
              </a:rPr>
              <a:t>}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439" y="4511318"/>
            <a:ext cx="555053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for(j = 0; j &lt; G.vexnum;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++j)</a:t>
            </a:r>
            <a:endParaRPr sz="24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(G.arcs[k][j].adj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&lt;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closedge[j].lowcost)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375" y="2971800"/>
            <a:ext cx="8803005" cy="457200"/>
          </a:xfrm>
          <a:custGeom>
            <a:avLst/>
            <a:gdLst/>
            <a:ahLst/>
            <a:cxnLst/>
            <a:rect l="l" t="t" r="r" b="b"/>
            <a:pathLst>
              <a:path w="8803005" h="457200">
                <a:moveTo>
                  <a:pt x="0" y="457200"/>
                </a:moveTo>
                <a:lnTo>
                  <a:pt x="8802624" y="457200"/>
                </a:lnTo>
                <a:lnTo>
                  <a:pt x="88026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7616" y="3524037"/>
            <a:ext cx="8042909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spc="75" dirty="0">
                <a:solidFill>
                  <a:srgbClr val="990000"/>
                </a:solidFill>
                <a:latin typeface="微软雅黑"/>
                <a:cs typeface="微软雅黑"/>
              </a:rPr>
              <a:t>//</a:t>
            </a:r>
            <a:r>
              <a:rPr sz="2400" b="1" spc="10" dirty="0">
                <a:solidFill>
                  <a:srgbClr val="990000"/>
                </a:solidFill>
                <a:latin typeface="微软雅黑"/>
                <a:cs typeface="微软雅黑"/>
              </a:rPr>
              <a:t>此时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closedge[k].lowcost</a:t>
            </a:r>
            <a:r>
              <a:rPr sz="2400" b="1" spc="-2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  <a:spcBef>
                <a:spcPts val="865"/>
              </a:spcBef>
            </a:pPr>
            <a:r>
              <a:rPr sz="2400" b="1" spc="5" dirty="0">
                <a:solidFill>
                  <a:srgbClr val="990000"/>
                </a:solidFill>
                <a:latin typeface="微软雅黑"/>
                <a:cs typeface="微软雅黑"/>
              </a:rPr>
              <a:t>//</a:t>
            </a:r>
            <a:r>
              <a:rPr sz="24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MIN{closedge[v</a:t>
            </a:r>
            <a:r>
              <a:rPr sz="2400" b="1" spc="7" baseline="-13888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4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].lowcost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|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closedge[v</a:t>
            </a:r>
            <a:r>
              <a:rPr sz="2400" b="1" baseline="-13888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].lowcost&gt;0, v</a:t>
            </a:r>
            <a:r>
              <a:rPr sz="2400" b="1" baseline="-13888" dirty="0">
                <a:solidFill>
                  <a:srgbClr val="990000"/>
                </a:solidFill>
                <a:latin typeface="Times New Roman"/>
                <a:cs typeface="Times New Roman"/>
              </a:rPr>
              <a:t>i </a:t>
            </a:r>
            <a:r>
              <a:rPr sz="2400" b="1" dirty="0">
                <a:solidFill>
                  <a:srgbClr val="990000"/>
                </a:solidFill>
                <a:latin typeface="微软雅黑"/>
                <a:cs typeface="微软雅黑"/>
              </a:rPr>
              <a:t>∈</a:t>
            </a:r>
            <a:r>
              <a:rPr sz="2400" b="1" spc="-390" dirty="0">
                <a:solidFill>
                  <a:srgbClr val="990000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v-u}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375" y="3429000"/>
            <a:ext cx="8803005" cy="990600"/>
          </a:xfrm>
          <a:custGeom>
            <a:avLst/>
            <a:gdLst/>
            <a:ahLst/>
            <a:cxnLst/>
            <a:rect l="l" t="t" r="r" b="b"/>
            <a:pathLst>
              <a:path w="8803005" h="990600">
                <a:moveTo>
                  <a:pt x="0" y="990600"/>
                </a:moveTo>
                <a:lnTo>
                  <a:pt x="8802624" y="990600"/>
                </a:lnTo>
                <a:lnTo>
                  <a:pt x="8802624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2490720"/>
            <a:ext cx="7866380" cy="13608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for(i = 1; i &lt; G.vexnum; ++i)</a:t>
            </a:r>
            <a:r>
              <a:rPr sz="2400" b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29895">
              <a:lnSpc>
                <a:spcPct val="100000"/>
              </a:lnSpc>
              <a:spcBef>
                <a:spcPts val="580"/>
              </a:spcBef>
              <a:tabLst>
                <a:tab pos="3083560" algn="l"/>
              </a:tabLst>
            </a:pPr>
            <a:r>
              <a:rPr sz="2400" b="1" dirty="0">
                <a:latin typeface="Times New Roman"/>
                <a:cs typeface="Times New Roman"/>
              </a:rPr>
              <a:t>k =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(closedge);	</a:t>
            </a:r>
            <a:r>
              <a:rPr sz="2000" b="1" spc="70" dirty="0">
                <a:latin typeface="微软雅黑"/>
                <a:cs typeface="微软雅黑"/>
              </a:rPr>
              <a:t>//</a:t>
            </a:r>
            <a:r>
              <a:rPr sz="2000" b="1" spc="25" dirty="0">
                <a:latin typeface="微软雅黑"/>
                <a:cs typeface="微软雅黑"/>
              </a:rPr>
              <a:t>求</a:t>
            </a:r>
            <a:r>
              <a:rPr sz="2000" b="1" spc="10" dirty="0">
                <a:latin typeface="微软雅黑"/>
                <a:cs typeface="微软雅黑"/>
              </a:rPr>
              <a:t>生成</a:t>
            </a:r>
            <a:r>
              <a:rPr sz="2000" b="1" spc="5" dirty="0">
                <a:latin typeface="微软雅黑"/>
                <a:cs typeface="微软雅黑"/>
              </a:rPr>
              <a:t>树</a:t>
            </a:r>
            <a:r>
              <a:rPr sz="2000" b="1" spc="10" dirty="0">
                <a:latin typeface="微软雅黑"/>
                <a:cs typeface="微软雅黑"/>
              </a:rPr>
              <a:t>的下</a:t>
            </a:r>
            <a:r>
              <a:rPr sz="2000" b="1" spc="5" dirty="0">
                <a:latin typeface="微软雅黑"/>
                <a:cs typeface="微软雅黑"/>
              </a:rPr>
              <a:t>一</a:t>
            </a:r>
            <a:r>
              <a:rPr sz="2000" b="1" spc="10" dirty="0">
                <a:latin typeface="微软雅黑"/>
                <a:cs typeface="微软雅黑"/>
              </a:rPr>
              <a:t>个顶点</a:t>
            </a:r>
            <a:r>
              <a:rPr sz="2000" b="1" spc="-190" dirty="0">
                <a:latin typeface="微软雅黑"/>
                <a:cs typeface="微软雅黑"/>
              </a:rPr>
              <a:t>k</a:t>
            </a:r>
            <a:endParaRPr sz="2000">
              <a:latin typeface="微软雅黑"/>
              <a:cs typeface="微软雅黑"/>
            </a:endParaRPr>
          </a:p>
          <a:p>
            <a:pPr marL="429895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Times New Roman"/>
                <a:cs typeface="Times New Roman"/>
              </a:rPr>
              <a:t>cout &lt;&lt;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closedge[k].adjvex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&lt;&lt;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G.vexs[k];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微软雅黑"/>
                <a:cs typeface="微软雅黑"/>
              </a:rPr>
              <a:t>//</a:t>
            </a:r>
            <a:r>
              <a:rPr sz="2000" b="1" spc="20" dirty="0">
                <a:latin typeface="微软雅黑"/>
                <a:cs typeface="微软雅黑"/>
              </a:rPr>
              <a:t>输</a:t>
            </a:r>
            <a:r>
              <a:rPr sz="2000" b="1" spc="10" dirty="0">
                <a:latin typeface="微软雅黑"/>
                <a:cs typeface="微软雅黑"/>
              </a:rPr>
              <a:t>出生成</a:t>
            </a:r>
            <a:r>
              <a:rPr sz="2000" b="1" dirty="0">
                <a:latin typeface="微软雅黑"/>
                <a:cs typeface="微软雅黑"/>
              </a:rPr>
              <a:t>树</a:t>
            </a:r>
            <a:r>
              <a:rPr sz="2000" b="1" spc="10" dirty="0">
                <a:latin typeface="微软雅黑"/>
                <a:cs typeface="微软雅黑"/>
              </a:rPr>
              <a:t>的</a:t>
            </a:r>
            <a:r>
              <a:rPr sz="2000" b="1" dirty="0">
                <a:latin typeface="微软雅黑"/>
                <a:cs typeface="微软雅黑"/>
              </a:rPr>
              <a:t>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116" y="3935348"/>
            <a:ext cx="3100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closedge[k].lowcost 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5907" y="3985640"/>
            <a:ext cx="20789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0" dirty="0">
                <a:latin typeface="微软雅黑"/>
                <a:cs typeface="微软雅黑"/>
              </a:rPr>
              <a:t>//</a:t>
            </a:r>
            <a:r>
              <a:rPr sz="2000" b="1" spc="20" dirty="0">
                <a:latin typeface="微软雅黑"/>
                <a:cs typeface="微软雅黑"/>
              </a:rPr>
              <a:t>顶</a:t>
            </a:r>
            <a:r>
              <a:rPr sz="2000" b="1" spc="10" dirty="0">
                <a:latin typeface="微软雅黑"/>
                <a:cs typeface="微软雅黑"/>
              </a:rPr>
              <a:t>点</a:t>
            </a:r>
            <a:r>
              <a:rPr sz="2000" b="1" spc="-190" dirty="0">
                <a:latin typeface="微软雅黑"/>
                <a:cs typeface="微软雅黑"/>
              </a:rPr>
              <a:t>k</a:t>
            </a:r>
            <a:r>
              <a:rPr sz="2000" b="1" spc="10" dirty="0">
                <a:latin typeface="微软雅黑"/>
                <a:cs typeface="微软雅黑"/>
              </a:rPr>
              <a:t>并入</a:t>
            </a:r>
            <a:r>
              <a:rPr sz="2000" b="1" spc="-550" dirty="0">
                <a:latin typeface="微软雅黑"/>
                <a:cs typeface="微软雅黑"/>
              </a:rPr>
              <a:t>U</a:t>
            </a:r>
            <a:r>
              <a:rPr sz="2000" b="1" spc="10" dirty="0">
                <a:latin typeface="微软雅黑"/>
                <a:cs typeface="微软雅黑"/>
              </a:rPr>
              <a:t>集合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9184" y="4457700"/>
            <a:ext cx="8803005" cy="1524000"/>
          </a:xfrm>
          <a:custGeom>
            <a:avLst/>
            <a:gdLst/>
            <a:ahLst/>
            <a:cxnLst/>
            <a:rect l="l" t="t" r="r" b="b"/>
            <a:pathLst>
              <a:path w="8803005" h="1524000">
                <a:moveTo>
                  <a:pt x="0" y="1524000"/>
                </a:moveTo>
                <a:lnTo>
                  <a:pt x="8802624" y="1524000"/>
                </a:lnTo>
                <a:lnTo>
                  <a:pt x="8802624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4939" y="4378097"/>
            <a:ext cx="6553834" cy="238188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970"/>
              </a:spcBef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for(j = 0; j &lt; G.vexnum;</a:t>
            </a:r>
            <a:r>
              <a:rPr sz="2400" b="1" spc="-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++j)</a:t>
            </a:r>
            <a:endParaRPr sz="2400">
              <a:latin typeface="Times New Roman"/>
              <a:cs typeface="Times New Roman"/>
            </a:endParaRPr>
          </a:p>
          <a:p>
            <a:pPr marL="1560195" marR="5080" indent="-534035">
              <a:lnSpc>
                <a:spcPct val="130000"/>
              </a:lnSpc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if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(G.arcs[k][j]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&lt;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closedge[j].lowcost) 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closedge[j] = {G.vexs[k],</a:t>
            </a:r>
            <a:r>
              <a:rPr sz="2400" b="1" spc="-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G.arcs[k][j]};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85"/>
              </a:spcBef>
            </a:pP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}//for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latin typeface="Times New Roman"/>
                <a:cs typeface="Times New Roman"/>
              </a:rPr>
              <a:t>}//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MiniSpanTree_Prim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562178"/>
            <a:ext cx="2540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C3300"/>
                </a:solidFill>
                <a:latin typeface="Times New Roman"/>
                <a:cs typeface="Times New Roman"/>
              </a:rPr>
              <a:t>Pri</a:t>
            </a:r>
            <a:r>
              <a:rPr sz="3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3200" b="1" spc="20" dirty="0">
                <a:solidFill>
                  <a:srgbClr val="CC3300"/>
                </a:solidFill>
                <a:latin typeface="Microsoft JhengHei"/>
                <a:cs typeface="Microsoft JhengHei"/>
              </a:rPr>
              <a:t>算</a:t>
            </a:r>
            <a:r>
              <a:rPr sz="3200" b="1" spc="5" dirty="0">
                <a:solidFill>
                  <a:srgbClr val="CC3300"/>
                </a:solidFill>
                <a:latin typeface="Microsoft JhengHei"/>
                <a:cs typeface="Microsoft JhengHei"/>
              </a:rPr>
              <a:t>法</a:t>
            </a:r>
            <a:r>
              <a:rPr sz="3200" b="1" spc="20" dirty="0">
                <a:solidFill>
                  <a:srgbClr val="CC3300"/>
                </a:solidFill>
                <a:latin typeface="Microsoft JhengHei"/>
                <a:cs typeface="Microsoft JhengHei"/>
              </a:rPr>
              <a:t>分</a:t>
            </a:r>
            <a:r>
              <a:rPr sz="3200" b="1" spc="5" dirty="0">
                <a:solidFill>
                  <a:srgbClr val="CC3300"/>
                </a:solidFill>
                <a:latin typeface="Microsoft JhengHei"/>
                <a:cs typeface="Microsoft JhengHei"/>
              </a:rPr>
              <a:t>析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89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042" y="2072491"/>
            <a:ext cx="7563484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01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Prim</a:t>
            </a:r>
            <a:r>
              <a:rPr sz="2800" b="1" spc="15" dirty="0">
                <a:latin typeface="Microsoft JhengHei"/>
                <a:cs typeface="Microsoft JhengHei"/>
              </a:rPr>
              <a:t>算法的时间复杂</a:t>
            </a:r>
            <a:r>
              <a:rPr sz="2800" b="1" spc="5" dirty="0">
                <a:latin typeface="Microsoft JhengHei"/>
                <a:cs typeface="Microsoft JhengHei"/>
              </a:rPr>
              <a:t>度</a:t>
            </a:r>
            <a:r>
              <a:rPr sz="2800" b="1" spc="15" dirty="0">
                <a:latin typeface="Microsoft JhengHei"/>
                <a:cs typeface="Microsoft JhengHei"/>
              </a:rPr>
              <a:t>是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Microsoft JhengHei"/>
                <a:cs typeface="Microsoft JhengHei"/>
              </a:rPr>
              <a:t>（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775" b="1" spc="7" baseline="25525" dirty="0">
                <a:latin typeface="Times New Roman"/>
                <a:cs typeface="Times New Roman"/>
              </a:rPr>
              <a:t>2</a:t>
            </a:r>
            <a:r>
              <a:rPr sz="2800" b="1" spc="5" dirty="0">
                <a:latin typeface="Microsoft JhengHei"/>
                <a:cs typeface="Microsoft JhengHei"/>
              </a:rPr>
              <a:t>），</a:t>
            </a:r>
            <a:r>
              <a:rPr sz="2800" b="1" spc="10" dirty="0">
                <a:latin typeface="Microsoft JhengHei"/>
                <a:cs typeface="Microsoft JhengHei"/>
              </a:rPr>
              <a:t>与</a:t>
            </a:r>
            <a:r>
              <a:rPr sz="2800" b="1" dirty="0">
                <a:latin typeface="Microsoft JhengHei"/>
                <a:cs typeface="Microsoft JhengHei"/>
              </a:rPr>
              <a:t>网中</a:t>
            </a:r>
            <a:r>
              <a:rPr sz="2800" b="1" spc="10" dirty="0">
                <a:latin typeface="Microsoft JhengHei"/>
                <a:cs typeface="Microsoft JhengHei"/>
              </a:rPr>
              <a:t>边</a:t>
            </a:r>
            <a:r>
              <a:rPr sz="2800" b="1" spc="-5" dirty="0">
                <a:latin typeface="Microsoft JhengHei"/>
                <a:cs typeface="Microsoft JhengHei"/>
              </a:rPr>
              <a:t>数 </a:t>
            </a:r>
            <a:r>
              <a:rPr sz="2800" b="1" spc="15" dirty="0">
                <a:latin typeface="Microsoft JhengHei"/>
                <a:cs typeface="Microsoft JhengHei"/>
              </a:rPr>
              <a:t>无</a:t>
            </a:r>
            <a:r>
              <a:rPr sz="2800" b="1" dirty="0">
                <a:latin typeface="Microsoft JhengHei"/>
                <a:cs typeface="Microsoft JhengHei"/>
              </a:rPr>
              <a:t>关，因</a:t>
            </a:r>
            <a:r>
              <a:rPr sz="2800" b="1" spc="15" dirty="0">
                <a:latin typeface="Microsoft JhengHei"/>
                <a:cs typeface="Microsoft JhengHei"/>
              </a:rPr>
              <a:t>此</a:t>
            </a:r>
            <a:r>
              <a:rPr sz="2800" b="1" dirty="0">
                <a:latin typeface="Microsoft JhengHei"/>
                <a:cs typeface="Microsoft JhengHei"/>
              </a:rPr>
              <a:t>适用于</a:t>
            </a:r>
            <a:r>
              <a:rPr sz="2800" b="1" spc="15" dirty="0">
                <a:latin typeface="Microsoft JhengHei"/>
                <a:cs typeface="Microsoft JhengHei"/>
              </a:rPr>
              <a:t>求</a:t>
            </a:r>
            <a:r>
              <a:rPr sz="2800" b="1" dirty="0">
                <a:latin typeface="Microsoft JhengHei"/>
                <a:cs typeface="Microsoft JhengHei"/>
              </a:rPr>
              <a:t>边稠密</a:t>
            </a:r>
            <a:r>
              <a:rPr sz="2800" b="1" spc="15" dirty="0">
                <a:latin typeface="Microsoft JhengHei"/>
                <a:cs typeface="Microsoft JhengHei"/>
              </a:rPr>
              <a:t>的</a:t>
            </a:r>
            <a:r>
              <a:rPr sz="2800" b="1" dirty="0">
                <a:latin typeface="Microsoft JhengHei"/>
                <a:cs typeface="Microsoft JhengHei"/>
              </a:rPr>
              <a:t>网的最</a:t>
            </a:r>
            <a:r>
              <a:rPr sz="2800" b="1" spc="15" dirty="0">
                <a:latin typeface="Microsoft JhengHei"/>
                <a:cs typeface="Microsoft JhengHei"/>
              </a:rPr>
              <a:t>小</a:t>
            </a:r>
            <a:r>
              <a:rPr sz="2800" b="1" dirty="0">
                <a:latin typeface="Microsoft JhengHei"/>
                <a:cs typeface="Microsoft JhengHei"/>
              </a:rPr>
              <a:t>生成树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3016" y="497205"/>
            <a:ext cx="3777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>
                <a:solidFill>
                  <a:srgbClr val="000000"/>
                </a:solidFill>
                <a:latin typeface="Verdana"/>
                <a:cs typeface="Verdana"/>
              </a:rPr>
              <a:t>6.1.1</a:t>
            </a:r>
            <a:r>
              <a:rPr u="none" spc="-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图的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基本术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语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宋体"/>
                <a:cs typeface="宋体"/>
              </a:rPr>
              <a:t>数据结构</a:t>
            </a:r>
            <a:r>
              <a:rPr spc="300" dirty="0">
                <a:latin typeface="宋体"/>
                <a:cs typeface="宋体"/>
              </a:rPr>
              <a:t> </a:t>
            </a: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</a:rPr>
              <a:t>9</a:t>
            </a:fld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665" y="1322594"/>
            <a:ext cx="7912100" cy="396049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0" marR="1134110" indent="-342900">
              <a:lnSpc>
                <a:spcPct val="112999"/>
              </a:lnSpc>
              <a:spcBef>
                <a:spcPts val="165"/>
              </a:spcBef>
              <a:buSzPct val="96428"/>
              <a:buAutoNum type="arabicPlain" startAt="3"/>
              <a:tabLst>
                <a:tab pos="934085" algn="l"/>
              </a:tabLst>
            </a:pPr>
            <a:r>
              <a:rPr sz="2800" b="1" spc="15" dirty="0">
                <a:solidFill>
                  <a:srgbClr val="C00000"/>
                </a:solidFill>
                <a:latin typeface="Microsoft JhengHei"/>
                <a:cs typeface="Microsoft JhengHei"/>
              </a:rPr>
              <a:t>稀疏图</a:t>
            </a:r>
            <a:r>
              <a:rPr sz="28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和稠</a:t>
            </a:r>
            <a:r>
              <a:rPr sz="2800" b="1" spc="15" dirty="0">
                <a:solidFill>
                  <a:srgbClr val="C00000"/>
                </a:solidFill>
                <a:latin typeface="Microsoft JhengHei"/>
                <a:cs typeface="Microsoft JhengHei"/>
              </a:rPr>
              <a:t>密</a:t>
            </a:r>
            <a:r>
              <a:rPr sz="28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图</a:t>
            </a:r>
            <a:r>
              <a:rPr sz="2800" b="1" spc="20" dirty="0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微软雅黑"/>
                <a:cs typeface="微软雅黑"/>
              </a:rPr>
              <a:t>有很少条边或弧（如 </a:t>
            </a:r>
            <a:r>
              <a:rPr sz="2400" b="1" spc="-235" dirty="0">
                <a:latin typeface="微软雅黑"/>
                <a:cs typeface="微软雅黑"/>
              </a:rPr>
              <a:t>e&lt;nlog</a:t>
            </a:r>
            <a:r>
              <a:rPr sz="2400" b="1" spc="-262" baseline="-20833" dirty="0">
                <a:latin typeface="微软雅黑"/>
                <a:cs typeface="微软雅黑"/>
              </a:rPr>
              <a:t>2</a:t>
            </a:r>
            <a:r>
              <a:rPr sz="2400" b="1" spc="-350" dirty="0">
                <a:latin typeface="微软雅黑"/>
                <a:cs typeface="微软雅黑"/>
              </a:rPr>
              <a:t>n</a:t>
            </a:r>
            <a:r>
              <a:rPr sz="2400" b="1" spc="10" dirty="0">
                <a:latin typeface="微软雅黑"/>
                <a:cs typeface="微软雅黑"/>
              </a:rPr>
              <a:t>）的图称为稀疏图，反之称为稠密图。</a:t>
            </a:r>
            <a:endParaRPr sz="2400">
              <a:latin typeface="微软雅黑"/>
              <a:cs typeface="微软雅黑"/>
            </a:endParaRPr>
          </a:p>
          <a:p>
            <a:pPr marL="381000" marR="30480" indent="-342900">
              <a:lnSpc>
                <a:spcPts val="3410"/>
              </a:lnSpc>
              <a:spcBef>
                <a:spcPts val="195"/>
              </a:spcBef>
              <a:buSzPct val="96428"/>
              <a:buAutoNum type="arabicPlain" startAt="3"/>
              <a:tabLst>
                <a:tab pos="932815" algn="l"/>
              </a:tabLst>
            </a:pPr>
            <a:r>
              <a:rPr sz="28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权</a:t>
            </a:r>
            <a:r>
              <a:rPr sz="2800" b="1" spc="15" dirty="0">
                <a:solidFill>
                  <a:srgbClr val="C00000"/>
                </a:solidFill>
                <a:latin typeface="Microsoft JhengHei"/>
                <a:cs typeface="Microsoft JhengHei"/>
              </a:rPr>
              <a:t>和</a:t>
            </a:r>
            <a:r>
              <a:rPr sz="28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网</a:t>
            </a:r>
            <a:r>
              <a:rPr sz="2800" b="1" spc="25" dirty="0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sz="2400" b="1" dirty="0">
                <a:latin typeface="微软雅黑"/>
                <a:cs typeface="微软雅黑"/>
              </a:rPr>
              <a:t>边</a:t>
            </a:r>
            <a:r>
              <a:rPr sz="2400" b="1" spc="10" dirty="0">
                <a:latin typeface="微软雅黑"/>
                <a:cs typeface="微软雅黑"/>
              </a:rPr>
              <a:t>上标出的具有某种含义的数值称为权</a:t>
            </a:r>
            <a:r>
              <a:rPr sz="2400" b="1" dirty="0">
                <a:latin typeface="微软雅黑"/>
                <a:cs typeface="微软雅黑"/>
              </a:rPr>
              <a:t>， </a:t>
            </a:r>
            <a:r>
              <a:rPr sz="2400" b="1" spc="10" dirty="0">
                <a:latin typeface="微软雅黑"/>
                <a:cs typeface="微软雅黑"/>
              </a:rPr>
              <a:t>边</a:t>
            </a:r>
            <a:r>
              <a:rPr sz="2400" b="1" spc="75" dirty="0">
                <a:latin typeface="微软雅黑"/>
                <a:cs typeface="微软雅黑"/>
              </a:rPr>
              <a:t>/</a:t>
            </a:r>
            <a:r>
              <a:rPr sz="2400" b="1" spc="10" dirty="0">
                <a:latin typeface="微软雅黑"/>
                <a:cs typeface="微软雅黑"/>
              </a:rPr>
              <a:t>弧带权的图称为网。</a:t>
            </a:r>
            <a:endParaRPr sz="2400">
              <a:latin typeface="微软雅黑"/>
              <a:cs typeface="微软雅黑"/>
            </a:endParaRPr>
          </a:p>
          <a:p>
            <a:pPr marL="934085" indent="-896619">
              <a:lnSpc>
                <a:spcPts val="3270"/>
              </a:lnSpc>
              <a:buSzPct val="96428"/>
              <a:buAutoNum type="arabicPlain" startAt="3"/>
              <a:tabLst>
                <a:tab pos="934719" algn="l"/>
              </a:tabLst>
            </a:pPr>
            <a:r>
              <a:rPr sz="2800" b="1" spc="20" dirty="0">
                <a:solidFill>
                  <a:srgbClr val="C00000"/>
                </a:solidFill>
                <a:latin typeface="Microsoft JhengHei"/>
                <a:cs typeface="Microsoft JhengHei"/>
              </a:rPr>
              <a:t>邻接点</a:t>
            </a:r>
            <a:r>
              <a:rPr sz="28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微软雅黑"/>
                <a:cs typeface="微软雅黑"/>
              </a:rPr>
              <a:t>有边</a:t>
            </a:r>
            <a:r>
              <a:rPr sz="2400" b="1" spc="75" dirty="0">
                <a:latin typeface="微软雅黑"/>
                <a:cs typeface="微软雅黑"/>
              </a:rPr>
              <a:t>/</a:t>
            </a:r>
            <a:r>
              <a:rPr sz="2400" b="1" spc="10" dirty="0">
                <a:latin typeface="微软雅黑"/>
                <a:cs typeface="微软雅黑"/>
              </a:rPr>
              <a:t>弧相连的两个顶点之间的关系。</a:t>
            </a:r>
            <a:endParaRPr sz="2400">
              <a:latin typeface="微软雅黑"/>
              <a:cs typeface="微软雅黑"/>
            </a:endParaRPr>
          </a:p>
          <a:p>
            <a:pPr marL="1181735" algn="ctr">
              <a:lnSpc>
                <a:spcPct val="100000"/>
              </a:lnSpc>
              <a:spcBef>
                <a:spcPts val="434"/>
              </a:spcBef>
            </a:pPr>
            <a:r>
              <a:rPr sz="2400" b="1" spc="5" dirty="0">
                <a:latin typeface="微软雅黑"/>
                <a:cs typeface="微软雅黑"/>
              </a:rPr>
              <a:t>存在</a:t>
            </a:r>
            <a:r>
              <a:rPr sz="2400" b="1" spc="240" dirty="0">
                <a:latin typeface="微软雅黑"/>
                <a:cs typeface="微软雅黑"/>
              </a:rPr>
              <a:t>(v</a:t>
            </a:r>
            <a:r>
              <a:rPr sz="2400" b="1" spc="359" baseline="-20833" dirty="0">
                <a:latin typeface="微软雅黑"/>
                <a:cs typeface="微软雅黑"/>
              </a:rPr>
              <a:t>i</a:t>
            </a:r>
            <a:r>
              <a:rPr sz="2400" b="1" spc="240" dirty="0">
                <a:latin typeface="微软雅黑"/>
                <a:cs typeface="微软雅黑"/>
              </a:rPr>
              <a:t>,</a:t>
            </a:r>
            <a:r>
              <a:rPr sz="2400" b="1" spc="95" dirty="0">
                <a:latin typeface="微软雅黑"/>
                <a:cs typeface="微软雅黑"/>
              </a:rPr>
              <a:t> </a:t>
            </a:r>
            <a:r>
              <a:rPr sz="2400" b="1" spc="204" dirty="0">
                <a:latin typeface="微软雅黑"/>
                <a:cs typeface="微软雅黑"/>
              </a:rPr>
              <a:t>v</a:t>
            </a:r>
            <a:r>
              <a:rPr sz="2400" b="1" spc="307" baseline="-20833" dirty="0">
                <a:latin typeface="微软雅黑"/>
                <a:cs typeface="微软雅黑"/>
              </a:rPr>
              <a:t>j</a:t>
            </a:r>
            <a:r>
              <a:rPr sz="2400" b="1" spc="204" dirty="0">
                <a:latin typeface="微软雅黑"/>
                <a:cs typeface="微软雅黑"/>
              </a:rPr>
              <a:t>)，</a:t>
            </a:r>
            <a:r>
              <a:rPr sz="2400" b="1" spc="5" dirty="0">
                <a:latin typeface="微软雅黑"/>
                <a:cs typeface="微软雅黑"/>
              </a:rPr>
              <a:t>则</a:t>
            </a:r>
            <a:r>
              <a:rPr sz="2400" b="1" spc="10" dirty="0">
                <a:latin typeface="微软雅黑"/>
                <a:cs typeface="微软雅黑"/>
              </a:rPr>
              <a:t>称</a:t>
            </a:r>
            <a:r>
              <a:rPr sz="2400" b="1" spc="80" dirty="0">
                <a:latin typeface="微软雅黑"/>
                <a:cs typeface="微软雅黑"/>
              </a:rPr>
              <a:t>v</a:t>
            </a:r>
            <a:r>
              <a:rPr sz="2400" b="1" spc="120" baseline="-20833" dirty="0">
                <a:latin typeface="微软雅黑"/>
                <a:cs typeface="微软雅黑"/>
              </a:rPr>
              <a:t>i</a:t>
            </a:r>
            <a:r>
              <a:rPr sz="2400" b="1" spc="5" dirty="0">
                <a:latin typeface="微软雅黑"/>
                <a:cs typeface="微软雅黑"/>
              </a:rPr>
              <a:t>和</a:t>
            </a:r>
            <a:r>
              <a:rPr sz="2400" b="1" spc="75" dirty="0">
                <a:latin typeface="微软雅黑"/>
                <a:cs typeface="微软雅黑"/>
              </a:rPr>
              <a:t>v</a:t>
            </a:r>
            <a:r>
              <a:rPr sz="2400" b="1" spc="112" baseline="-20833" dirty="0">
                <a:latin typeface="微软雅黑"/>
                <a:cs typeface="微软雅黑"/>
              </a:rPr>
              <a:t>j</a:t>
            </a:r>
            <a:r>
              <a:rPr sz="2400" b="1" spc="5" dirty="0">
                <a:latin typeface="微软雅黑"/>
                <a:cs typeface="微软雅黑"/>
              </a:rPr>
              <a:t>互为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邻接</a:t>
            </a:r>
            <a:r>
              <a:rPr sz="2400" b="1" spc="5" dirty="0">
                <a:solidFill>
                  <a:srgbClr val="C00000"/>
                </a:solidFill>
                <a:latin typeface="微软雅黑"/>
                <a:cs typeface="微软雅黑"/>
              </a:rPr>
              <a:t>点</a:t>
            </a:r>
            <a:r>
              <a:rPr sz="2400" b="1" dirty="0">
                <a:latin typeface="微软雅黑"/>
                <a:cs typeface="微软雅黑"/>
              </a:rPr>
              <a:t>；</a:t>
            </a:r>
            <a:endParaRPr sz="2400">
              <a:latin typeface="微软雅黑"/>
              <a:cs typeface="微软雅黑"/>
            </a:endParaRPr>
          </a:p>
          <a:p>
            <a:pPr marL="1232535" algn="ctr">
              <a:lnSpc>
                <a:spcPct val="100000"/>
              </a:lnSpc>
              <a:spcBef>
                <a:spcPts val="530"/>
              </a:spcBef>
              <a:tabLst>
                <a:tab pos="5789930" algn="l"/>
              </a:tabLst>
            </a:pPr>
            <a:r>
              <a:rPr sz="2400" b="1" spc="10" dirty="0">
                <a:latin typeface="微软雅黑"/>
                <a:cs typeface="微软雅黑"/>
              </a:rPr>
              <a:t>存在</a:t>
            </a:r>
            <a:r>
              <a:rPr sz="2400" b="1" spc="-60" dirty="0">
                <a:latin typeface="微软雅黑"/>
                <a:cs typeface="微软雅黑"/>
              </a:rPr>
              <a:t>&lt;v</a:t>
            </a:r>
            <a:r>
              <a:rPr sz="2400" b="1" spc="-89" baseline="-20833" dirty="0">
                <a:latin typeface="微软雅黑"/>
                <a:cs typeface="微软雅黑"/>
              </a:rPr>
              <a:t>i</a:t>
            </a:r>
            <a:r>
              <a:rPr sz="2400" b="1" spc="-60" dirty="0">
                <a:latin typeface="微软雅黑"/>
                <a:cs typeface="微软雅黑"/>
              </a:rPr>
              <a:t>,</a:t>
            </a:r>
            <a:r>
              <a:rPr sz="2400" b="1" spc="229" dirty="0">
                <a:latin typeface="微软雅黑"/>
                <a:cs typeface="微软雅黑"/>
              </a:rPr>
              <a:t> </a:t>
            </a:r>
            <a:r>
              <a:rPr sz="2400" b="1" spc="30" dirty="0">
                <a:latin typeface="微软雅黑"/>
                <a:cs typeface="微软雅黑"/>
              </a:rPr>
              <a:t>v</a:t>
            </a:r>
            <a:r>
              <a:rPr sz="2400" b="1" spc="44" baseline="-20833" dirty="0">
                <a:latin typeface="微软雅黑"/>
                <a:cs typeface="微软雅黑"/>
              </a:rPr>
              <a:t>j</a:t>
            </a:r>
            <a:r>
              <a:rPr sz="2400" b="1" spc="30" dirty="0">
                <a:latin typeface="微软雅黑"/>
                <a:cs typeface="微软雅黑"/>
              </a:rPr>
              <a:t>&gt;，</a:t>
            </a:r>
            <a:r>
              <a:rPr sz="2400" b="1" spc="10" dirty="0">
                <a:latin typeface="微软雅黑"/>
                <a:cs typeface="微软雅黑"/>
              </a:rPr>
              <a:t>则称</a:t>
            </a:r>
            <a:r>
              <a:rPr sz="2400" b="1" spc="80" dirty="0">
                <a:latin typeface="微软雅黑"/>
                <a:cs typeface="微软雅黑"/>
              </a:rPr>
              <a:t>v</a:t>
            </a:r>
            <a:r>
              <a:rPr sz="2400" b="1" spc="120" baseline="-20833" dirty="0">
                <a:latin typeface="微软雅黑"/>
                <a:cs typeface="微软雅黑"/>
              </a:rPr>
              <a:t>i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邻接到</a:t>
            </a:r>
            <a:r>
              <a:rPr sz="2400" b="1" spc="50" dirty="0">
                <a:latin typeface="微软雅黑"/>
                <a:cs typeface="微软雅黑"/>
              </a:rPr>
              <a:t>v</a:t>
            </a:r>
            <a:r>
              <a:rPr sz="2400" b="1" spc="75" baseline="-20833" dirty="0">
                <a:latin typeface="微软雅黑"/>
                <a:cs typeface="微软雅黑"/>
              </a:rPr>
              <a:t>j</a:t>
            </a:r>
            <a:r>
              <a:rPr sz="2400" b="1" spc="50" dirty="0">
                <a:latin typeface="微软雅黑"/>
                <a:cs typeface="微软雅黑"/>
              </a:rPr>
              <a:t>，	</a:t>
            </a:r>
            <a:r>
              <a:rPr sz="2400" b="1" spc="75" dirty="0">
                <a:latin typeface="微软雅黑"/>
                <a:cs typeface="微软雅黑"/>
              </a:rPr>
              <a:t>v</a:t>
            </a:r>
            <a:r>
              <a:rPr sz="2400" b="1" spc="112" baseline="-20833" dirty="0">
                <a:latin typeface="微软雅黑"/>
                <a:cs typeface="微软雅黑"/>
              </a:rPr>
              <a:t>j</a:t>
            </a:r>
            <a:r>
              <a:rPr sz="2400" b="1" spc="10" dirty="0">
                <a:solidFill>
                  <a:srgbClr val="C00000"/>
                </a:solidFill>
                <a:latin typeface="微软雅黑"/>
                <a:cs typeface="微软雅黑"/>
              </a:rPr>
              <a:t>邻接于</a:t>
            </a:r>
            <a:r>
              <a:rPr sz="2400" b="1" spc="70" dirty="0">
                <a:latin typeface="微软雅黑"/>
                <a:cs typeface="微软雅黑"/>
              </a:rPr>
              <a:t>v</a:t>
            </a:r>
            <a:r>
              <a:rPr sz="2400" b="1" spc="104" baseline="-20833" dirty="0">
                <a:latin typeface="微软雅黑"/>
                <a:cs typeface="微软雅黑"/>
              </a:rPr>
              <a:t>i</a:t>
            </a:r>
            <a:endParaRPr sz="2400" baseline="-20833">
              <a:latin typeface="微软雅黑"/>
              <a:cs typeface="微软雅黑"/>
            </a:endParaRPr>
          </a:p>
          <a:p>
            <a:pPr marL="396240">
              <a:lnSpc>
                <a:spcPct val="100000"/>
              </a:lnSpc>
              <a:spcBef>
                <a:spcPts val="114"/>
              </a:spcBef>
            </a:pPr>
            <a:r>
              <a:rPr sz="2800" b="1" spc="20" dirty="0">
                <a:solidFill>
                  <a:srgbClr val="C00000"/>
                </a:solidFill>
                <a:latin typeface="Microsoft JhengHei"/>
                <a:cs typeface="Microsoft JhengHei"/>
              </a:rPr>
              <a:t>关</a:t>
            </a:r>
            <a:r>
              <a:rPr sz="2800" b="1" spc="15" dirty="0">
                <a:solidFill>
                  <a:srgbClr val="C00000"/>
                </a:solidFill>
                <a:latin typeface="Microsoft JhengHei"/>
                <a:cs typeface="Microsoft JhengHei"/>
              </a:rPr>
              <a:t>联</a:t>
            </a:r>
            <a:r>
              <a:rPr sz="2800" b="1" spc="430" dirty="0">
                <a:solidFill>
                  <a:srgbClr val="C00000"/>
                </a:solidFill>
                <a:latin typeface="Microsoft JhengHei"/>
                <a:cs typeface="Microsoft JhengHei"/>
              </a:rPr>
              <a:t>(</a:t>
            </a:r>
            <a:r>
              <a:rPr sz="2800" b="1" spc="15" dirty="0">
                <a:solidFill>
                  <a:srgbClr val="C00000"/>
                </a:solidFill>
                <a:latin typeface="Microsoft JhengHei"/>
                <a:cs typeface="Microsoft JhengHei"/>
              </a:rPr>
              <a:t>依附</a:t>
            </a:r>
            <a:r>
              <a:rPr sz="2800" b="1" spc="225" dirty="0">
                <a:solidFill>
                  <a:srgbClr val="C00000"/>
                </a:solidFill>
                <a:latin typeface="Microsoft JhengHei"/>
                <a:cs typeface="Microsoft JhengHei"/>
              </a:rPr>
              <a:t>)：</a:t>
            </a:r>
            <a:r>
              <a:rPr sz="2400" b="1" spc="10" dirty="0">
                <a:latin typeface="微软雅黑"/>
                <a:cs typeface="微软雅黑"/>
              </a:rPr>
              <a:t>边</a:t>
            </a:r>
            <a:r>
              <a:rPr sz="2400" b="1" spc="75" dirty="0">
                <a:latin typeface="微软雅黑"/>
                <a:cs typeface="微软雅黑"/>
              </a:rPr>
              <a:t>/</a:t>
            </a:r>
            <a:r>
              <a:rPr sz="2400" b="1" spc="10" dirty="0">
                <a:latin typeface="微软雅黑"/>
                <a:cs typeface="微软雅黑"/>
              </a:rPr>
              <a:t>弧与顶点之间的关系。</a:t>
            </a:r>
            <a:endParaRPr sz="2400">
              <a:latin typeface="微软雅黑"/>
              <a:cs typeface="微软雅黑"/>
            </a:endParaRPr>
          </a:p>
          <a:p>
            <a:pPr marL="345440">
              <a:lnSpc>
                <a:spcPct val="100000"/>
              </a:lnSpc>
              <a:spcBef>
                <a:spcPts val="434"/>
              </a:spcBef>
              <a:tabLst>
                <a:tab pos="3988435" algn="l"/>
              </a:tabLst>
            </a:pPr>
            <a:r>
              <a:rPr sz="2400" b="1" spc="10" dirty="0">
                <a:latin typeface="微软雅黑"/>
                <a:cs typeface="微软雅黑"/>
              </a:rPr>
              <a:t>存</a:t>
            </a:r>
            <a:r>
              <a:rPr sz="2400" b="1" spc="5" dirty="0">
                <a:latin typeface="微软雅黑"/>
                <a:cs typeface="微软雅黑"/>
              </a:rPr>
              <a:t>在</a:t>
            </a:r>
            <a:r>
              <a:rPr sz="2400" b="1" spc="160" dirty="0">
                <a:latin typeface="微软雅黑"/>
                <a:cs typeface="微软雅黑"/>
              </a:rPr>
              <a:t>(v</a:t>
            </a:r>
            <a:r>
              <a:rPr sz="2400" b="1" spc="240" baseline="-20833" dirty="0">
                <a:latin typeface="微软雅黑"/>
                <a:cs typeface="微软雅黑"/>
              </a:rPr>
              <a:t>i</a:t>
            </a:r>
            <a:r>
              <a:rPr sz="2400" b="1" spc="160" dirty="0">
                <a:latin typeface="微软雅黑"/>
                <a:cs typeface="微软雅黑"/>
              </a:rPr>
              <a:t>,</a:t>
            </a:r>
            <a:r>
              <a:rPr sz="2400" b="1" spc="235" dirty="0">
                <a:latin typeface="微软雅黑"/>
                <a:cs typeface="微软雅黑"/>
              </a:rPr>
              <a:t> </a:t>
            </a:r>
            <a:r>
              <a:rPr sz="2400" b="1" spc="190" dirty="0">
                <a:latin typeface="微软雅黑"/>
                <a:cs typeface="微软雅黑"/>
              </a:rPr>
              <a:t>v</a:t>
            </a:r>
            <a:r>
              <a:rPr sz="2400" b="1" spc="284" baseline="-20833" dirty="0">
                <a:latin typeface="微软雅黑"/>
                <a:cs typeface="微软雅黑"/>
              </a:rPr>
              <a:t>j</a:t>
            </a:r>
            <a:r>
              <a:rPr sz="2400" b="1" spc="190" dirty="0">
                <a:latin typeface="微软雅黑"/>
                <a:cs typeface="微软雅黑"/>
              </a:rPr>
              <a:t>)/</a:t>
            </a:r>
            <a:r>
              <a:rPr sz="2400" b="1" spc="20" dirty="0">
                <a:latin typeface="微软雅黑"/>
                <a:cs typeface="微软雅黑"/>
              </a:rPr>
              <a:t> </a:t>
            </a:r>
            <a:r>
              <a:rPr sz="2400" b="1" spc="140" dirty="0">
                <a:latin typeface="微软雅黑"/>
                <a:cs typeface="微软雅黑"/>
              </a:rPr>
              <a:t>&lt;v</a:t>
            </a:r>
            <a:r>
              <a:rPr sz="2400" b="1" spc="209" baseline="-20833" dirty="0">
                <a:latin typeface="微软雅黑"/>
                <a:cs typeface="微软雅黑"/>
              </a:rPr>
              <a:t>i</a:t>
            </a:r>
            <a:r>
              <a:rPr sz="2400" b="1" spc="140" dirty="0">
                <a:latin typeface="微软雅黑"/>
                <a:cs typeface="微软雅黑"/>
              </a:rPr>
              <a:t>,</a:t>
            </a:r>
            <a:r>
              <a:rPr sz="2400" b="1" spc="235" dirty="0">
                <a:latin typeface="微软雅黑"/>
                <a:cs typeface="微软雅黑"/>
              </a:rPr>
              <a:t> </a:t>
            </a:r>
            <a:r>
              <a:rPr sz="2400" b="1" spc="30" dirty="0">
                <a:latin typeface="微软雅黑"/>
                <a:cs typeface="微软雅黑"/>
              </a:rPr>
              <a:t>v</a:t>
            </a:r>
            <a:r>
              <a:rPr sz="2400" b="1" spc="44" baseline="-20833" dirty="0">
                <a:latin typeface="微软雅黑"/>
                <a:cs typeface="微软雅黑"/>
              </a:rPr>
              <a:t>j</a:t>
            </a:r>
            <a:r>
              <a:rPr sz="2400" b="1" spc="30" dirty="0">
                <a:latin typeface="微软雅黑"/>
                <a:cs typeface="微软雅黑"/>
              </a:rPr>
              <a:t>&gt;，	</a:t>
            </a:r>
            <a:r>
              <a:rPr sz="2400" b="1" spc="5" dirty="0">
                <a:latin typeface="微软雅黑"/>
                <a:cs typeface="微软雅黑"/>
              </a:rPr>
              <a:t>则称该</a:t>
            </a:r>
            <a:r>
              <a:rPr sz="2400" b="1" spc="10" dirty="0">
                <a:latin typeface="微软雅黑"/>
                <a:cs typeface="微软雅黑"/>
              </a:rPr>
              <a:t>边</a:t>
            </a:r>
            <a:r>
              <a:rPr sz="2400" b="1" spc="75" dirty="0">
                <a:latin typeface="微软雅黑"/>
                <a:cs typeface="微软雅黑"/>
              </a:rPr>
              <a:t>/</a:t>
            </a:r>
            <a:r>
              <a:rPr sz="2400" b="1" spc="5" dirty="0">
                <a:latin typeface="微软雅黑"/>
                <a:cs typeface="微软雅黑"/>
              </a:rPr>
              <a:t>弧关联</a:t>
            </a:r>
            <a:r>
              <a:rPr sz="2400" b="1" spc="10" dirty="0">
                <a:latin typeface="微软雅黑"/>
                <a:cs typeface="微软雅黑"/>
              </a:rPr>
              <a:t>于</a:t>
            </a:r>
            <a:r>
              <a:rPr sz="2400" b="1" spc="80" dirty="0">
                <a:latin typeface="微软雅黑"/>
                <a:cs typeface="微软雅黑"/>
              </a:rPr>
              <a:t>v</a:t>
            </a:r>
            <a:r>
              <a:rPr sz="2400" b="1" spc="120" baseline="-20833" dirty="0">
                <a:latin typeface="微软雅黑"/>
                <a:cs typeface="微软雅黑"/>
              </a:rPr>
              <a:t>i</a:t>
            </a:r>
            <a:r>
              <a:rPr sz="2400" b="1" spc="5" dirty="0">
                <a:latin typeface="微软雅黑"/>
                <a:cs typeface="微软雅黑"/>
              </a:rPr>
              <a:t>和</a:t>
            </a:r>
            <a:r>
              <a:rPr sz="2400" b="1" spc="70" dirty="0">
                <a:latin typeface="微软雅黑"/>
                <a:cs typeface="微软雅黑"/>
              </a:rPr>
              <a:t>v</a:t>
            </a:r>
            <a:r>
              <a:rPr sz="2400" b="1" spc="104" baseline="-20833" dirty="0">
                <a:latin typeface="微软雅黑"/>
                <a:cs typeface="微软雅黑"/>
              </a:rPr>
              <a:t>j</a:t>
            </a:r>
            <a:endParaRPr sz="2400" baseline="-20833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540" y="583514"/>
            <a:ext cx="47009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spc="5" dirty="0">
                <a:solidFill>
                  <a:srgbClr val="000000"/>
                </a:solidFill>
                <a:latin typeface="宋体"/>
                <a:cs typeface="宋体"/>
              </a:rPr>
              <a:t>克鲁</a:t>
            </a:r>
            <a:r>
              <a:rPr b="0" u="none" spc="-15" dirty="0">
                <a:solidFill>
                  <a:srgbClr val="000000"/>
                </a:solidFill>
                <a:latin typeface="宋体"/>
                <a:cs typeface="宋体"/>
              </a:rPr>
              <a:t>斯</a:t>
            </a:r>
            <a:r>
              <a:rPr b="0" u="none" spc="5" dirty="0">
                <a:solidFill>
                  <a:srgbClr val="000000"/>
                </a:solidFill>
                <a:latin typeface="宋体"/>
                <a:cs typeface="宋体"/>
              </a:rPr>
              <a:t>卡</a:t>
            </a:r>
            <a:r>
              <a:rPr b="0" u="none" dirty="0">
                <a:solidFill>
                  <a:srgbClr val="000000"/>
                </a:solidFill>
                <a:latin typeface="宋体"/>
                <a:cs typeface="宋体"/>
              </a:rPr>
              <a:t>尔</a:t>
            </a:r>
            <a:r>
              <a:rPr b="0" u="none" spc="-5" dirty="0">
                <a:solidFill>
                  <a:srgbClr val="000000"/>
                </a:solidFill>
                <a:latin typeface="宋体"/>
                <a:cs typeface="宋体"/>
              </a:rPr>
              <a:t>(Kruskal)</a:t>
            </a:r>
            <a:r>
              <a:rPr b="0" u="none" spc="5" dirty="0">
                <a:solidFill>
                  <a:srgbClr val="000000"/>
                </a:solidFill>
                <a:latin typeface="宋体"/>
                <a:cs typeface="宋体"/>
              </a:rPr>
              <a:t>算法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90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168" y="1611884"/>
            <a:ext cx="8108950" cy="36957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81965" marR="365760" indent="-469900">
              <a:lnSpc>
                <a:spcPts val="302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b="1" spc="5" dirty="0">
                <a:latin typeface="微软雅黑"/>
                <a:cs typeface="微软雅黑"/>
              </a:rPr>
              <a:t>假设连通网</a:t>
            </a:r>
            <a:r>
              <a:rPr sz="2800" b="1" spc="-5" dirty="0">
                <a:latin typeface="Times New Roman"/>
                <a:cs typeface="Times New Roman"/>
              </a:rPr>
              <a:t>N=(V</a:t>
            </a:r>
            <a:r>
              <a:rPr sz="2800" b="1" spc="5" dirty="0">
                <a:latin typeface="微软雅黑"/>
                <a:cs typeface="微软雅黑"/>
              </a:rPr>
              <a:t>，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dirty="0">
                <a:latin typeface="微软雅黑"/>
                <a:cs typeface="微软雅黑"/>
              </a:rPr>
              <a:t>，</a:t>
            </a:r>
            <a:r>
              <a:rPr sz="2800" b="1" spc="15" dirty="0">
                <a:latin typeface="微软雅黑"/>
                <a:cs typeface="微软雅黑"/>
              </a:rPr>
              <a:t>则</a:t>
            </a:r>
            <a:r>
              <a:rPr sz="2800" b="1" dirty="0">
                <a:latin typeface="微软雅黑"/>
                <a:cs typeface="微软雅黑"/>
              </a:rPr>
              <a:t>令最</a:t>
            </a:r>
            <a:r>
              <a:rPr sz="2800" b="1" spc="15" dirty="0">
                <a:latin typeface="微软雅黑"/>
                <a:cs typeface="微软雅黑"/>
              </a:rPr>
              <a:t>小</a:t>
            </a:r>
            <a:r>
              <a:rPr sz="2800" b="1" dirty="0">
                <a:latin typeface="微软雅黑"/>
                <a:cs typeface="微软雅黑"/>
              </a:rPr>
              <a:t>生</a:t>
            </a:r>
            <a:r>
              <a:rPr sz="2800" b="1" spc="15" dirty="0">
                <a:latin typeface="微软雅黑"/>
                <a:cs typeface="微软雅黑"/>
              </a:rPr>
              <a:t>成</a:t>
            </a:r>
            <a:r>
              <a:rPr sz="2800" b="1" dirty="0">
                <a:latin typeface="微软雅黑"/>
                <a:cs typeface="微软雅黑"/>
              </a:rPr>
              <a:t>树的</a:t>
            </a:r>
            <a:r>
              <a:rPr sz="2800" b="1" spc="15" dirty="0">
                <a:latin typeface="微软雅黑"/>
                <a:cs typeface="微软雅黑"/>
              </a:rPr>
              <a:t>初</a:t>
            </a:r>
            <a:r>
              <a:rPr sz="2800" b="1" spc="-5" dirty="0">
                <a:latin typeface="微软雅黑"/>
                <a:cs typeface="微软雅黑"/>
              </a:rPr>
              <a:t>始 </a:t>
            </a:r>
            <a:r>
              <a:rPr sz="2800" b="1" dirty="0">
                <a:latin typeface="微软雅黑"/>
                <a:cs typeface="微软雅黑"/>
              </a:rPr>
              <a:t>状态为只</a:t>
            </a:r>
            <a:r>
              <a:rPr sz="2800" b="1" spc="5" dirty="0">
                <a:latin typeface="微软雅黑"/>
                <a:cs typeface="微软雅黑"/>
              </a:rPr>
              <a:t>有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微软雅黑"/>
                <a:cs typeface="微软雅黑"/>
              </a:rPr>
              <a:t>个顶点而无边的非</a:t>
            </a:r>
            <a:r>
              <a:rPr sz="2800" b="1" spc="10" dirty="0">
                <a:latin typeface="微软雅黑"/>
                <a:cs typeface="微软雅黑"/>
              </a:rPr>
              <a:t>连</a:t>
            </a:r>
            <a:r>
              <a:rPr sz="2800" b="1" dirty="0">
                <a:latin typeface="微软雅黑"/>
                <a:cs typeface="微软雅黑"/>
              </a:rPr>
              <a:t>通</a:t>
            </a:r>
            <a:r>
              <a:rPr sz="2800" b="1" spc="10" dirty="0">
                <a:latin typeface="微软雅黑"/>
                <a:cs typeface="微软雅黑"/>
              </a:rPr>
              <a:t>图</a:t>
            </a:r>
            <a:r>
              <a:rPr sz="2800" b="1" dirty="0">
                <a:latin typeface="Times New Roman"/>
                <a:cs typeface="Times New Roman"/>
              </a:rPr>
              <a:t>T=(V</a:t>
            </a:r>
            <a:r>
              <a:rPr sz="2800" b="1" dirty="0">
                <a:latin typeface="微软雅黑"/>
                <a:cs typeface="微软雅黑"/>
              </a:rPr>
              <a:t>，</a:t>
            </a:r>
            <a:endParaRPr sz="2800">
              <a:latin typeface="微软雅黑"/>
              <a:cs typeface="微软雅黑"/>
            </a:endParaRPr>
          </a:p>
          <a:p>
            <a:pPr marL="481965">
              <a:lnSpc>
                <a:spcPts val="2985"/>
              </a:lnSpc>
            </a:pPr>
            <a:r>
              <a:rPr sz="2800" b="1" dirty="0">
                <a:latin typeface="Times New Roman"/>
                <a:cs typeface="Times New Roman"/>
              </a:rPr>
              <a:t>{})</a:t>
            </a:r>
            <a:r>
              <a:rPr sz="2800" b="1" dirty="0">
                <a:latin typeface="微软雅黑"/>
                <a:cs typeface="微软雅黑"/>
              </a:rPr>
              <a:t>，</a:t>
            </a:r>
            <a:r>
              <a:rPr sz="2800" b="1" spc="5" dirty="0">
                <a:latin typeface="微软雅黑"/>
                <a:cs typeface="微软雅黑"/>
              </a:rPr>
              <a:t>图中每个顶点自成一个连通分量。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微软雅黑"/>
              <a:cs typeface="微软雅黑"/>
            </a:endParaRPr>
          </a:p>
          <a:p>
            <a:pPr marL="481965" marR="5080" indent="-469900">
              <a:lnSpc>
                <a:spcPct val="90000"/>
              </a:lnSpc>
              <a:buClr>
                <a:srgbClr val="CC0000"/>
              </a:buClr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b="1" dirty="0">
                <a:latin typeface="微软雅黑"/>
                <a:cs typeface="微软雅黑"/>
              </a:rPr>
              <a:t>在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微软雅黑"/>
                <a:cs typeface="微软雅黑"/>
              </a:rPr>
              <a:t>中选择代价最小的边，若该</a:t>
            </a:r>
            <a:r>
              <a:rPr sz="2800" b="1" spc="10" dirty="0">
                <a:latin typeface="微软雅黑"/>
                <a:cs typeface="微软雅黑"/>
              </a:rPr>
              <a:t>边</a:t>
            </a:r>
            <a:r>
              <a:rPr sz="2800" b="1" dirty="0">
                <a:latin typeface="微软雅黑"/>
                <a:cs typeface="微软雅黑"/>
              </a:rPr>
              <a:t>依</a:t>
            </a:r>
            <a:r>
              <a:rPr sz="2800" b="1" spc="10" dirty="0">
                <a:latin typeface="微软雅黑"/>
                <a:cs typeface="微软雅黑"/>
              </a:rPr>
              <a:t>附</a:t>
            </a:r>
            <a:r>
              <a:rPr sz="2800" b="1" dirty="0">
                <a:latin typeface="微软雅黑"/>
                <a:cs typeface="微软雅黑"/>
              </a:rPr>
              <a:t>的顶</a:t>
            </a:r>
            <a:r>
              <a:rPr sz="2800" b="1" spc="10" dirty="0">
                <a:latin typeface="微软雅黑"/>
                <a:cs typeface="微软雅黑"/>
              </a:rPr>
              <a:t>点</a:t>
            </a:r>
            <a:r>
              <a:rPr sz="2800" b="1" spc="-5" dirty="0">
                <a:latin typeface="微软雅黑"/>
                <a:cs typeface="微软雅黑"/>
              </a:rPr>
              <a:t>落 </a:t>
            </a:r>
            <a:r>
              <a:rPr sz="2800" b="1" spc="5" dirty="0">
                <a:latin typeface="微软雅黑"/>
                <a:cs typeface="微软雅黑"/>
              </a:rPr>
              <a:t>在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微软雅黑"/>
                <a:cs typeface="微软雅黑"/>
              </a:rPr>
              <a:t>中</a:t>
            </a:r>
            <a:r>
              <a:rPr sz="2800" b="1" spc="15" dirty="0">
                <a:latin typeface="微软雅黑"/>
                <a:cs typeface="微软雅黑"/>
              </a:rPr>
              <a:t>不</a:t>
            </a:r>
            <a:r>
              <a:rPr sz="2800" b="1" dirty="0">
                <a:latin typeface="微软雅黑"/>
                <a:cs typeface="微软雅黑"/>
              </a:rPr>
              <a:t>同的连</a:t>
            </a:r>
            <a:r>
              <a:rPr sz="2800" b="1" spc="15" dirty="0">
                <a:latin typeface="微软雅黑"/>
                <a:cs typeface="微软雅黑"/>
              </a:rPr>
              <a:t>通</a:t>
            </a:r>
            <a:r>
              <a:rPr sz="2800" b="1" dirty="0">
                <a:latin typeface="微软雅黑"/>
                <a:cs typeface="微软雅黑"/>
              </a:rPr>
              <a:t>分量上</a:t>
            </a:r>
            <a:r>
              <a:rPr sz="2800" b="1" spc="15" dirty="0">
                <a:latin typeface="微软雅黑"/>
                <a:cs typeface="微软雅黑"/>
              </a:rPr>
              <a:t>，</a:t>
            </a:r>
            <a:r>
              <a:rPr sz="2800" b="1" dirty="0">
                <a:latin typeface="微软雅黑"/>
                <a:cs typeface="微软雅黑"/>
              </a:rPr>
              <a:t>则将此</a:t>
            </a:r>
            <a:r>
              <a:rPr sz="2800" b="1" spc="15" dirty="0">
                <a:latin typeface="微软雅黑"/>
                <a:cs typeface="微软雅黑"/>
              </a:rPr>
              <a:t>边</a:t>
            </a:r>
            <a:r>
              <a:rPr sz="2800" b="1" dirty="0">
                <a:latin typeface="微软雅黑"/>
                <a:cs typeface="微软雅黑"/>
              </a:rPr>
              <a:t>加入</a:t>
            </a:r>
            <a:r>
              <a:rPr sz="2800" b="1" spc="60" dirty="0">
                <a:latin typeface="微软雅黑"/>
                <a:cs typeface="微软雅黑"/>
              </a:rPr>
              <a:t>到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微软雅黑"/>
                <a:cs typeface="微软雅黑"/>
              </a:rPr>
              <a:t>中， 否则舍去此边而选择下一条代</a:t>
            </a:r>
            <a:r>
              <a:rPr sz="2800" b="1" spc="15" dirty="0">
                <a:latin typeface="微软雅黑"/>
                <a:cs typeface="微软雅黑"/>
              </a:rPr>
              <a:t>价</a:t>
            </a:r>
            <a:r>
              <a:rPr sz="2800" b="1" spc="5" dirty="0">
                <a:latin typeface="微软雅黑"/>
                <a:cs typeface="微软雅黑"/>
              </a:rPr>
              <a:t>最小</a:t>
            </a:r>
            <a:r>
              <a:rPr sz="2800" b="1" spc="15" dirty="0">
                <a:latin typeface="微软雅黑"/>
                <a:cs typeface="微软雅黑"/>
              </a:rPr>
              <a:t>的</a:t>
            </a:r>
            <a:r>
              <a:rPr sz="2800" b="1" spc="5" dirty="0">
                <a:latin typeface="微软雅黑"/>
                <a:cs typeface="微软雅黑"/>
              </a:rPr>
              <a:t>边</a:t>
            </a:r>
            <a:r>
              <a:rPr sz="2800" b="1" spc="15" dirty="0">
                <a:latin typeface="微软雅黑"/>
                <a:cs typeface="微软雅黑"/>
              </a:rPr>
              <a:t>。</a:t>
            </a:r>
            <a:r>
              <a:rPr sz="2800" b="1" spc="-5" dirty="0">
                <a:latin typeface="微软雅黑"/>
                <a:cs typeface="微软雅黑"/>
              </a:rPr>
              <a:t>依 </a:t>
            </a:r>
            <a:r>
              <a:rPr sz="2800" b="1" spc="5" dirty="0">
                <a:latin typeface="微软雅黑"/>
                <a:cs typeface="微软雅黑"/>
              </a:rPr>
              <a:t>次类推，直至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微软雅黑"/>
                <a:cs typeface="微软雅黑"/>
              </a:rPr>
              <a:t>中所有顶点都在</a:t>
            </a:r>
            <a:r>
              <a:rPr sz="2800" b="1" spc="15" dirty="0">
                <a:latin typeface="微软雅黑"/>
                <a:cs typeface="微软雅黑"/>
              </a:rPr>
              <a:t>同</a:t>
            </a:r>
            <a:r>
              <a:rPr sz="2800" b="1" spc="5" dirty="0">
                <a:latin typeface="微软雅黑"/>
                <a:cs typeface="微软雅黑"/>
              </a:rPr>
              <a:t>一</a:t>
            </a:r>
            <a:r>
              <a:rPr sz="2800" b="1" spc="15" dirty="0">
                <a:latin typeface="微软雅黑"/>
                <a:cs typeface="微软雅黑"/>
              </a:rPr>
              <a:t>连</a:t>
            </a:r>
            <a:r>
              <a:rPr sz="2800" b="1" spc="5" dirty="0">
                <a:latin typeface="微软雅黑"/>
                <a:cs typeface="微软雅黑"/>
              </a:rPr>
              <a:t>通分</a:t>
            </a:r>
            <a:r>
              <a:rPr sz="2800" b="1" spc="15" dirty="0">
                <a:latin typeface="微软雅黑"/>
                <a:cs typeface="微软雅黑"/>
              </a:rPr>
              <a:t>量</a:t>
            </a:r>
            <a:r>
              <a:rPr sz="2800" b="1" spc="-5" dirty="0">
                <a:latin typeface="微软雅黑"/>
                <a:cs typeface="微软雅黑"/>
              </a:rPr>
              <a:t>上 </a:t>
            </a:r>
            <a:r>
              <a:rPr sz="2800" b="1" dirty="0">
                <a:latin typeface="微软雅黑"/>
                <a:cs typeface="微软雅黑"/>
              </a:rPr>
              <a:t>为止。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540" y="522808"/>
            <a:ext cx="5326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克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鲁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斯卡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尔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求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最小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生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成树</a:t>
            </a:r>
          </a:p>
        </p:txBody>
      </p:sp>
      <p:sp>
        <p:nvSpPr>
          <p:cNvPr id="6" name="object 6"/>
          <p:cNvSpPr/>
          <p:nvPr/>
        </p:nvSpPr>
        <p:spPr>
          <a:xfrm>
            <a:off x="3131820" y="3212592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4" h="394970">
                <a:moveTo>
                  <a:pt x="245364" y="0"/>
                </a:moveTo>
                <a:lnTo>
                  <a:pt x="195915" y="4010"/>
                </a:lnTo>
                <a:lnTo>
                  <a:pt x="149858" y="15513"/>
                </a:lnTo>
                <a:lnTo>
                  <a:pt x="108179" y="33714"/>
                </a:lnTo>
                <a:lnTo>
                  <a:pt x="71866" y="57816"/>
                </a:lnTo>
                <a:lnTo>
                  <a:pt x="41904" y="87027"/>
                </a:lnTo>
                <a:lnTo>
                  <a:pt x="19282" y="120550"/>
                </a:lnTo>
                <a:lnTo>
                  <a:pt x="4984" y="157592"/>
                </a:lnTo>
                <a:lnTo>
                  <a:pt x="0" y="197358"/>
                </a:lnTo>
                <a:lnTo>
                  <a:pt x="4984" y="237123"/>
                </a:lnTo>
                <a:lnTo>
                  <a:pt x="19282" y="274165"/>
                </a:lnTo>
                <a:lnTo>
                  <a:pt x="41904" y="307688"/>
                </a:lnTo>
                <a:lnTo>
                  <a:pt x="71866" y="336899"/>
                </a:lnTo>
                <a:lnTo>
                  <a:pt x="108179" y="361001"/>
                </a:lnTo>
                <a:lnTo>
                  <a:pt x="149858" y="379202"/>
                </a:lnTo>
                <a:lnTo>
                  <a:pt x="195915" y="390705"/>
                </a:lnTo>
                <a:lnTo>
                  <a:pt x="245364" y="394716"/>
                </a:lnTo>
                <a:lnTo>
                  <a:pt x="294812" y="390705"/>
                </a:lnTo>
                <a:lnTo>
                  <a:pt x="340869" y="379202"/>
                </a:lnTo>
                <a:lnTo>
                  <a:pt x="382548" y="361001"/>
                </a:lnTo>
                <a:lnTo>
                  <a:pt x="418861" y="336899"/>
                </a:lnTo>
                <a:lnTo>
                  <a:pt x="448823" y="307688"/>
                </a:lnTo>
                <a:lnTo>
                  <a:pt x="471445" y="274165"/>
                </a:lnTo>
                <a:lnTo>
                  <a:pt x="485743" y="237123"/>
                </a:lnTo>
                <a:lnTo>
                  <a:pt x="490728" y="197358"/>
                </a:lnTo>
                <a:lnTo>
                  <a:pt x="485743" y="157592"/>
                </a:lnTo>
                <a:lnTo>
                  <a:pt x="471445" y="120550"/>
                </a:lnTo>
                <a:lnTo>
                  <a:pt x="448823" y="87027"/>
                </a:lnTo>
                <a:lnTo>
                  <a:pt x="418861" y="57816"/>
                </a:lnTo>
                <a:lnTo>
                  <a:pt x="382548" y="33714"/>
                </a:lnTo>
                <a:lnTo>
                  <a:pt x="340869" y="15513"/>
                </a:lnTo>
                <a:lnTo>
                  <a:pt x="294812" y="401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1820" y="3212592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4" h="394970">
                <a:moveTo>
                  <a:pt x="0" y="197358"/>
                </a:moveTo>
                <a:lnTo>
                  <a:pt x="4984" y="157592"/>
                </a:lnTo>
                <a:lnTo>
                  <a:pt x="19282" y="120550"/>
                </a:lnTo>
                <a:lnTo>
                  <a:pt x="41904" y="87027"/>
                </a:lnTo>
                <a:lnTo>
                  <a:pt x="71866" y="57816"/>
                </a:lnTo>
                <a:lnTo>
                  <a:pt x="108179" y="33714"/>
                </a:lnTo>
                <a:lnTo>
                  <a:pt x="149858" y="15513"/>
                </a:lnTo>
                <a:lnTo>
                  <a:pt x="195915" y="4010"/>
                </a:lnTo>
                <a:lnTo>
                  <a:pt x="245364" y="0"/>
                </a:lnTo>
                <a:lnTo>
                  <a:pt x="294812" y="4010"/>
                </a:lnTo>
                <a:lnTo>
                  <a:pt x="340869" y="15513"/>
                </a:lnTo>
                <a:lnTo>
                  <a:pt x="382548" y="33714"/>
                </a:lnTo>
                <a:lnTo>
                  <a:pt x="418861" y="57816"/>
                </a:lnTo>
                <a:lnTo>
                  <a:pt x="448823" y="87027"/>
                </a:lnTo>
                <a:lnTo>
                  <a:pt x="471445" y="120550"/>
                </a:lnTo>
                <a:lnTo>
                  <a:pt x="485743" y="157592"/>
                </a:lnTo>
                <a:lnTo>
                  <a:pt x="490728" y="197358"/>
                </a:lnTo>
                <a:lnTo>
                  <a:pt x="485743" y="237123"/>
                </a:lnTo>
                <a:lnTo>
                  <a:pt x="471445" y="274165"/>
                </a:lnTo>
                <a:lnTo>
                  <a:pt x="448823" y="307688"/>
                </a:lnTo>
                <a:lnTo>
                  <a:pt x="418861" y="336899"/>
                </a:lnTo>
                <a:lnTo>
                  <a:pt x="382548" y="361001"/>
                </a:lnTo>
                <a:lnTo>
                  <a:pt x="340869" y="379202"/>
                </a:lnTo>
                <a:lnTo>
                  <a:pt x="294812" y="390705"/>
                </a:lnTo>
                <a:lnTo>
                  <a:pt x="245364" y="394716"/>
                </a:lnTo>
                <a:lnTo>
                  <a:pt x="195915" y="390705"/>
                </a:lnTo>
                <a:lnTo>
                  <a:pt x="149858" y="379202"/>
                </a:lnTo>
                <a:lnTo>
                  <a:pt x="108179" y="361001"/>
                </a:lnTo>
                <a:lnTo>
                  <a:pt x="71866" y="336899"/>
                </a:lnTo>
                <a:lnTo>
                  <a:pt x="41904" y="307688"/>
                </a:lnTo>
                <a:lnTo>
                  <a:pt x="19282" y="274165"/>
                </a:lnTo>
                <a:lnTo>
                  <a:pt x="4984" y="237123"/>
                </a:lnTo>
                <a:lnTo>
                  <a:pt x="0" y="19735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04717" y="3168776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1936" y="2593848"/>
            <a:ext cx="905510" cy="556260"/>
          </a:xfrm>
          <a:custGeom>
            <a:avLst/>
            <a:gdLst/>
            <a:ahLst/>
            <a:cxnLst/>
            <a:rect l="l" t="t" r="r" b="b"/>
            <a:pathLst>
              <a:path w="905510" h="556260">
                <a:moveTo>
                  <a:pt x="905256" y="0"/>
                </a:moveTo>
                <a:lnTo>
                  <a:pt x="0" y="5562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3535" y="2540507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1936" y="3531108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519" y="3393947"/>
            <a:ext cx="737870" cy="213360"/>
          </a:xfrm>
          <a:custGeom>
            <a:avLst/>
            <a:gdLst/>
            <a:ahLst/>
            <a:cxnLst/>
            <a:rect l="l" t="t" r="r" b="b"/>
            <a:pathLst>
              <a:path w="737869" h="213360">
                <a:moveTo>
                  <a:pt x="737616" y="213359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7335" y="3378708"/>
            <a:ext cx="817244" cy="304800"/>
          </a:xfrm>
          <a:custGeom>
            <a:avLst/>
            <a:gdLst/>
            <a:ahLst/>
            <a:cxnLst/>
            <a:rect l="l" t="t" r="r" b="b"/>
            <a:pathLst>
              <a:path w="817244" h="304800">
                <a:moveTo>
                  <a:pt x="0" y="304800"/>
                </a:moveTo>
                <a:lnTo>
                  <a:pt x="8168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2807" y="230581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2807" y="230581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65070" y="2259279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50135" y="3454908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50135" y="3454908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21510" y="3408426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6948" y="315010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948" y="315010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9185" y="3104514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78607" y="4521708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78607" y="4521708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60294" y="4600447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40536" y="4521708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40536" y="4521708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20164" y="4475479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04569" y="4600447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16935" y="3607308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78735" y="2692907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21536" y="3835908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54935" y="3835908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04010" y="3974033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4610" y="321233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37410" y="283133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04210" y="3898138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8828" y="2525979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59635" y="4355719"/>
            <a:ext cx="1250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4020" algn="l"/>
                <a:tab pos="951865" algn="l"/>
              </a:tabLst>
            </a:pP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6	</a:t>
            </a:r>
            <a:r>
              <a:rPr sz="3000" b="1" baseline="-26388" dirty="0">
                <a:latin typeface="Times New Roman"/>
                <a:cs typeface="Times New Roman"/>
              </a:rPr>
              <a:t>V</a:t>
            </a:r>
            <a:endParaRPr sz="3000" baseline="-26388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3210" y="2525979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1610" y="321233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4054" y="3821938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42210" y="3898138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27392" y="3633215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4" h="394970">
                <a:moveTo>
                  <a:pt x="245364" y="0"/>
                </a:moveTo>
                <a:lnTo>
                  <a:pt x="195915" y="4010"/>
                </a:lnTo>
                <a:lnTo>
                  <a:pt x="149858" y="15513"/>
                </a:lnTo>
                <a:lnTo>
                  <a:pt x="108179" y="33714"/>
                </a:lnTo>
                <a:lnTo>
                  <a:pt x="71866" y="57816"/>
                </a:lnTo>
                <a:lnTo>
                  <a:pt x="41904" y="87027"/>
                </a:lnTo>
                <a:lnTo>
                  <a:pt x="19282" y="120550"/>
                </a:lnTo>
                <a:lnTo>
                  <a:pt x="4984" y="157592"/>
                </a:lnTo>
                <a:lnTo>
                  <a:pt x="0" y="197357"/>
                </a:lnTo>
                <a:lnTo>
                  <a:pt x="4984" y="237123"/>
                </a:lnTo>
                <a:lnTo>
                  <a:pt x="19282" y="274165"/>
                </a:lnTo>
                <a:lnTo>
                  <a:pt x="41904" y="307688"/>
                </a:lnTo>
                <a:lnTo>
                  <a:pt x="71866" y="336899"/>
                </a:lnTo>
                <a:lnTo>
                  <a:pt x="108179" y="361001"/>
                </a:lnTo>
                <a:lnTo>
                  <a:pt x="149858" y="379202"/>
                </a:lnTo>
                <a:lnTo>
                  <a:pt x="195915" y="390705"/>
                </a:lnTo>
                <a:lnTo>
                  <a:pt x="245364" y="394715"/>
                </a:lnTo>
                <a:lnTo>
                  <a:pt x="294812" y="390705"/>
                </a:lnTo>
                <a:lnTo>
                  <a:pt x="340869" y="379202"/>
                </a:lnTo>
                <a:lnTo>
                  <a:pt x="382548" y="361001"/>
                </a:lnTo>
                <a:lnTo>
                  <a:pt x="418861" y="336899"/>
                </a:lnTo>
                <a:lnTo>
                  <a:pt x="448823" y="307688"/>
                </a:lnTo>
                <a:lnTo>
                  <a:pt x="471445" y="274165"/>
                </a:lnTo>
                <a:lnTo>
                  <a:pt x="485743" y="237123"/>
                </a:lnTo>
                <a:lnTo>
                  <a:pt x="490728" y="197357"/>
                </a:lnTo>
                <a:lnTo>
                  <a:pt x="485743" y="157592"/>
                </a:lnTo>
                <a:lnTo>
                  <a:pt x="471445" y="120550"/>
                </a:lnTo>
                <a:lnTo>
                  <a:pt x="448823" y="87027"/>
                </a:lnTo>
                <a:lnTo>
                  <a:pt x="418861" y="57816"/>
                </a:lnTo>
                <a:lnTo>
                  <a:pt x="382548" y="33714"/>
                </a:lnTo>
                <a:lnTo>
                  <a:pt x="340869" y="15513"/>
                </a:lnTo>
                <a:lnTo>
                  <a:pt x="294812" y="401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27392" y="3633215"/>
            <a:ext cx="490855" cy="394970"/>
          </a:xfrm>
          <a:custGeom>
            <a:avLst/>
            <a:gdLst/>
            <a:ahLst/>
            <a:cxnLst/>
            <a:rect l="l" t="t" r="r" b="b"/>
            <a:pathLst>
              <a:path w="490854" h="394970">
                <a:moveTo>
                  <a:pt x="0" y="197357"/>
                </a:moveTo>
                <a:lnTo>
                  <a:pt x="4984" y="157592"/>
                </a:lnTo>
                <a:lnTo>
                  <a:pt x="19282" y="120550"/>
                </a:lnTo>
                <a:lnTo>
                  <a:pt x="41904" y="87027"/>
                </a:lnTo>
                <a:lnTo>
                  <a:pt x="71866" y="57816"/>
                </a:lnTo>
                <a:lnTo>
                  <a:pt x="108179" y="33714"/>
                </a:lnTo>
                <a:lnTo>
                  <a:pt x="149858" y="15513"/>
                </a:lnTo>
                <a:lnTo>
                  <a:pt x="195915" y="4010"/>
                </a:lnTo>
                <a:lnTo>
                  <a:pt x="245364" y="0"/>
                </a:lnTo>
                <a:lnTo>
                  <a:pt x="294812" y="4010"/>
                </a:lnTo>
                <a:lnTo>
                  <a:pt x="340869" y="15513"/>
                </a:lnTo>
                <a:lnTo>
                  <a:pt x="382548" y="33714"/>
                </a:lnTo>
                <a:lnTo>
                  <a:pt x="418861" y="57816"/>
                </a:lnTo>
                <a:lnTo>
                  <a:pt x="448823" y="87027"/>
                </a:lnTo>
                <a:lnTo>
                  <a:pt x="471445" y="120550"/>
                </a:lnTo>
                <a:lnTo>
                  <a:pt x="485743" y="157592"/>
                </a:lnTo>
                <a:lnTo>
                  <a:pt x="490728" y="197357"/>
                </a:lnTo>
                <a:lnTo>
                  <a:pt x="485743" y="237123"/>
                </a:lnTo>
                <a:lnTo>
                  <a:pt x="471445" y="274165"/>
                </a:lnTo>
                <a:lnTo>
                  <a:pt x="448823" y="307688"/>
                </a:lnTo>
                <a:lnTo>
                  <a:pt x="418861" y="336899"/>
                </a:lnTo>
                <a:lnTo>
                  <a:pt x="382548" y="361001"/>
                </a:lnTo>
                <a:lnTo>
                  <a:pt x="340869" y="379202"/>
                </a:lnTo>
                <a:lnTo>
                  <a:pt x="294812" y="390705"/>
                </a:lnTo>
                <a:lnTo>
                  <a:pt x="245364" y="394715"/>
                </a:lnTo>
                <a:lnTo>
                  <a:pt x="195915" y="390705"/>
                </a:lnTo>
                <a:lnTo>
                  <a:pt x="149858" y="379202"/>
                </a:lnTo>
                <a:lnTo>
                  <a:pt x="108179" y="361001"/>
                </a:lnTo>
                <a:lnTo>
                  <a:pt x="71866" y="336899"/>
                </a:lnTo>
                <a:lnTo>
                  <a:pt x="41904" y="307688"/>
                </a:lnTo>
                <a:lnTo>
                  <a:pt x="19282" y="274165"/>
                </a:lnTo>
                <a:lnTo>
                  <a:pt x="4984" y="237123"/>
                </a:lnTo>
                <a:lnTo>
                  <a:pt x="0" y="19735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26197" y="3589782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0602" y="3714750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08270" y="3952494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599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88379" y="2726435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88379" y="2726435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160896" y="268046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45708" y="387553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45708" y="387553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117971" y="3829303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22520" y="357073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7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5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7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22520" y="3570732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7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7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5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95417" y="3524834"/>
            <a:ext cx="346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774180" y="494233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74180" y="4942332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846696" y="4896103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436108" y="494233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36108" y="494233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491226" y="4896103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113269" y="4028694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399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75070" y="3114294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51270" y="4257294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799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333871" y="3251961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91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00670" y="4319142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90490" y="4242942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38670" y="4319142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2820" y="320040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2820" y="3200400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85717" y="3156331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2936" y="2581655"/>
            <a:ext cx="905510" cy="554990"/>
          </a:xfrm>
          <a:custGeom>
            <a:avLst/>
            <a:gdLst/>
            <a:ahLst/>
            <a:cxnLst/>
            <a:rect l="l" t="t" r="r" b="b"/>
            <a:pathLst>
              <a:path w="905510" h="554989">
                <a:moveTo>
                  <a:pt x="905256" y="0"/>
                </a:moveTo>
                <a:lnTo>
                  <a:pt x="0" y="554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4535" y="2526792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2936" y="3517391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3519" y="3381755"/>
            <a:ext cx="737870" cy="212090"/>
          </a:xfrm>
          <a:custGeom>
            <a:avLst/>
            <a:gdLst/>
            <a:ahLst/>
            <a:cxnLst/>
            <a:rect l="l" t="t" r="r" b="b"/>
            <a:pathLst>
              <a:path w="737869" h="212089">
                <a:moveTo>
                  <a:pt x="737616" y="2118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8335" y="3364991"/>
            <a:ext cx="817244" cy="304800"/>
          </a:xfrm>
          <a:custGeom>
            <a:avLst/>
            <a:gdLst/>
            <a:ahLst/>
            <a:cxnLst/>
            <a:rect l="l" t="t" r="r" b="b"/>
            <a:pathLst>
              <a:path w="817245" h="304800">
                <a:moveTo>
                  <a:pt x="0" y="304799"/>
                </a:moveTo>
                <a:lnTo>
                  <a:pt x="8168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3807" y="2292095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3807" y="2292095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46070" y="224713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31135" y="3441191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499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0999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499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31135" y="3441191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499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499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0999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02764" y="3395294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7947" y="3136392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5" h="388620">
                <a:moveTo>
                  <a:pt x="245364" y="0"/>
                </a:moveTo>
                <a:lnTo>
                  <a:pt x="195915" y="3947"/>
                </a:lnTo>
                <a:lnTo>
                  <a:pt x="149858" y="15269"/>
                </a:lnTo>
                <a:lnTo>
                  <a:pt x="108179" y="33184"/>
                </a:lnTo>
                <a:lnTo>
                  <a:pt x="71866" y="56911"/>
                </a:lnTo>
                <a:lnTo>
                  <a:pt x="41904" y="85669"/>
                </a:lnTo>
                <a:lnTo>
                  <a:pt x="19282" y="118675"/>
                </a:lnTo>
                <a:lnTo>
                  <a:pt x="4984" y="155149"/>
                </a:lnTo>
                <a:lnTo>
                  <a:pt x="0" y="194310"/>
                </a:lnTo>
                <a:lnTo>
                  <a:pt x="4984" y="233470"/>
                </a:lnTo>
                <a:lnTo>
                  <a:pt x="19282" y="269944"/>
                </a:lnTo>
                <a:lnTo>
                  <a:pt x="41904" y="302950"/>
                </a:lnTo>
                <a:lnTo>
                  <a:pt x="71866" y="331708"/>
                </a:lnTo>
                <a:lnTo>
                  <a:pt x="108179" y="355435"/>
                </a:lnTo>
                <a:lnTo>
                  <a:pt x="149858" y="373350"/>
                </a:lnTo>
                <a:lnTo>
                  <a:pt x="195915" y="384672"/>
                </a:lnTo>
                <a:lnTo>
                  <a:pt x="245364" y="388620"/>
                </a:lnTo>
                <a:lnTo>
                  <a:pt x="294812" y="384672"/>
                </a:lnTo>
                <a:lnTo>
                  <a:pt x="340869" y="373350"/>
                </a:lnTo>
                <a:lnTo>
                  <a:pt x="382548" y="355435"/>
                </a:lnTo>
                <a:lnTo>
                  <a:pt x="418861" y="331708"/>
                </a:lnTo>
                <a:lnTo>
                  <a:pt x="448823" y="302950"/>
                </a:lnTo>
                <a:lnTo>
                  <a:pt x="471445" y="269944"/>
                </a:lnTo>
                <a:lnTo>
                  <a:pt x="485743" y="233470"/>
                </a:lnTo>
                <a:lnTo>
                  <a:pt x="490728" y="194310"/>
                </a:lnTo>
                <a:lnTo>
                  <a:pt x="485743" y="155149"/>
                </a:lnTo>
                <a:lnTo>
                  <a:pt x="471445" y="118675"/>
                </a:lnTo>
                <a:lnTo>
                  <a:pt x="448823" y="85669"/>
                </a:lnTo>
                <a:lnTo>
                  <a:pt x="418861" y="56911"/>
                </a:lnTo>
                <a:lnTo>
                  <a:pt x="382548" y="33184"/>
                </a:lnTo>
                <a:lnTo>
                  <a:pt x="340869" y="15269"/>
                </a:lnTo>
                <a:lnTo>
                  <a:pt x="294812" y="3947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7947" y="3136392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5" h="388620">
                <a:moveTo>
                  <a:pt x="0" y="194310"/>
                </a:moveTo>
                <a:lnTo>
                  <a:pt x="4984" y="155149"/>
                </a:lnTo>
                <a:lnTo>
                  <a:pt x="19282" y="118675"/>
                </a:lnTo>
                <a:lnTo>
                  <a:pt x="41904" y="85669"/>
                </a:lnTo>
                <a:lnTo>
                  <a:pt x="71866" y="56911"/>
                </a:lnTo>
                <a:lnTo>
                  <a:pt x="108179" y="33184"/>
                </a:lnTo>
                <a:lnTo>
                  <a:pt x="149858" y="15269"/>
                </a:lnTo>
                <a:lnTo>
                  <a:pt x="195915" y="3947"/>
                </a:lnTo>
                <a:lnTo>
                  <a:pt x="245364" y="0"/>
                </a:lnTo>
                <a:lnTo>
                  <a:pt x="294812" y="3947"/>
                </a:lnTo>
                <a:lnTo>
                  <a:pt x="340869" y="15269"/>
                </a:lnTo>
                <a:lnTo>
                  <a:pt x="382548" y="33184"/>
                </a:lnTo>
                <a:lnTo>
                  <a:pt x="418861" y="56911"/>
                </a:lnTo>
                <a:lnTo>
                  <a:pt x="448823" y="85669"/>
                </a:lnTo>
                <a:lnTo>
                  <a:pt x="471445" y="118675"/>
                </a:lnTo>
                <a:lnTo>
                  <a:pt x="485743" y="155149"/>
                </a:lnTo>
                <a:lnTo>
                  <a:pt x="490728" y="194310"/>
                </a:lnTo>
                <a:lnTo>
                  <a:pt x="485743" y="233470"/>
                </a:lnTo>
                <a:lnTo>
                  <a:pt x="471445" y="269944"/>
                </a:lnTo>
                <a:lnTo>
                  <a:pt x="448823" y="302950"/>
                </a:lnTo>
                <a:lnTo>
                  <a:pt x="418861" y="331708"/>
                </a:lnTo>
                <a:lnTo>
                  <a:pt x="382548" y="355435"/>
                </a:lnTo>
                <a:lnTo>
                  <a:pt x="340869" y="373350"/>
                </a:lnTo>
                <a:lnTo>
                  <a:pt x="294812" y="384672"/>
                </a:lnTo>
                <a:lnTo>
                  <a:pt x="245364" y="388620"/>
                </a:lnTo>
                <a:lnTo>
                  <a:pt x="195915" y="384672"/>
                </a:lnTo>
                <a:lnTo>
                  <a:pt x="149858" y="373350"/>
                </a:lnTo>
                <a:lnTo>
                  <a:pt x="108179" y="355435"/>
                </a:lnTo>
                <a:lnTo>
                  <a:pt x="71866" y="331708"/>
                </a:lnTo>
                <a:lnTo>
                  <a:pt x="41904" y="302950"/>
                </a:lnTo>
                <a:lnTo>
                  <a:pt x="19282" y="269944"/>
                </a:lnTo>
                <a:lnTo>
                  <a:pt x="4984" y="233470"/>
                </a:lnTo>
                <a:lnTo>
                  <a:pt x="0" y="1943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80185" y="309168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59607" y="4507991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499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0999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499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9607" y="4507991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499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499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0999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1536" y="450799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499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0999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499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1536" y="450799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499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499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0999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7935" y="359359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59735" y="2679192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02535" y="3822191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35935" y="3822191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85010" y="396189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5610" y="319963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18410" y="281863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85464" y="388569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80210" y="251383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75764" y="4342891"/>
            <a:ext cx="17011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8510" algn="l"/>
                <a:tab pos="1316990" algn="l"/>
              </a:tabLst>
            </a:pP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5</a:t>
            </a:r>
            <a:r>
              <a:rPr sz="1300" b="1" u="sng" spc="10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6</a:t>
            </a:r>
            <a:endParaRPr sz="1950" baseline="-5341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04210" y="251383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32610" y="319963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75028" y="380949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23210" y="388569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71359" y="3777996"/>
            <a:ext cx="489584" cy="394970"/>
          </a:xfrm>
          <a:custGeom>
            <a:avLst/>
            <a:gdLst/>
            <a:ahLst/>
            <a:cxnLst/>
            <a:rect l="l" t="t" r="r" b="b"/>
            <a:pathLst>
              <a:path w="489584" h="394970">
                <a:moveTo>
                  <a:pt x="244602" y="0"/>
                </a:moveTo>
                <a:lnTo>
                  <a:pt x="195295" y="4010"/>
                </a:lnTo>
                <a:lnTo>
                  <a:pt x="149375" y="15513"/>
                </a:lnTo>
                <a:lnTo>
                  <a:pt x="107825" y="33714"/>
                </a:lnTo>
                <a:lnTo>
                  <a:pt x="71628" y="57816"/>
                </a:lnTo>
                <a:lnTo>
                  <a:pt x="41764" y="87027"/>
                </a:lnTo>
                <a:lnTo>
                  <a:pt x="19216" y="120550"/>
                </a:lnTo>
                <a:lnTo>
                  <a:pt x="4967" y="157592"/>
                </a:lnTo>
                <a:lnTo>
                  <a:pt x="0" y="197357"/>
                </a:lnTo>
                <a:lnTo>
                  <a:pt x="4967" y="237123"/>
                </a:lnTo>
                <a:lnTo>
                  <a:pt x="19216" y="274165"/>
                </a:lnTo>
                <a:lnTo>
                  <a:pt x="41764" y="307688"/>
                </a:lnTo>
                <a:lnTo>
                  <a:pt x="71627" y="336899"/>
                </a:lnTo>
                <a:lnTo>
                  <a:pt x="107825" y="361001"/>
                </a:lnTo>
                <a:lnTo>
                  <a:pt x="149375" y="379202"/>
                </a:lnTo>
                <a:lnTo>
                  <a:pt x="195295" y="390705"/>
                </a:lnTo>
                <a:lnTo>
                  <a:pt x="244602" y="394715"/>
                </a:lnTo>
                <a:lnTo>
                  <a:pt x="293908" y="390705"/>
                </a:lnTo>
                <a:lnTo>
                  <a:pt x="339828" y="379202"/>
                </a:lnTo>
                <a:lnTo>
                  <a:pt x="381378" y="361001"/>
                </a:lnTo>
                <a:lnTo>
                  <a:pt x="417576" y="336899"/>
                </a:lnTo>
                <a:lnTo>
                  <a:pt x="447439" y="307688"/>
                </a:lnTo>
                <a:lnTo>
                  <a:pt x="469987" y="274165"/>
                </a:lnTo>
                <a:lnTo>
                  <a:pt x="484236" y="237123"/>
                </a:lnTo>
                <a:lnTo>
                  <a:pt x="489204" y="197357"/>
                </a:lnTo>
                <a:lnTo>
                  <a:pt x="484236" y="157592"/>
                </a:lnTo>
                <a:lnTo>
                  <a:pt x="469987" y="120550"/>
                </a:lnTo>
                <a:lnTo>
                  <a:pt x="447439" y="87027"/>
                </a:lnTo>
                <a:lnTo>
                  <a:pt x="417576" y="57816"/>
                </a:lnTo>
                <a:lnTo>
                  <a:pt x="381378" y="33714"/>
                </a:lnTo>
                <a:lnTo>
                  <a:pt x="339828" y="15513"/>
                </a:lnTo>
                <a:lnTo>
                  <a:pt x="293908" y="4010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71359" y="3777996"/>
            <a:ext cx="489584" cy="394970"/>
          </a:xfrm>
          <a:custGeom>
            <a:avLst/>
            <a:gdLst/>
            <a:ahLst/>
            <a:cxnLst/>
            <a:rect l="l" t="t" r="r" b="b"/>
            <a:pathLst>
              <a:path w="489584" h="394970">
                <a:moveTo>
                  <a:pt x="0" y="197357"/>
                </a:moveTo>
                <a:lnTo>
                  <a:pt x="4967" y="157592"/>
                </a:lnTo>
                <a:lnTo>
                  <a:pt x="19216" y="120550"/>
                </a:lnTo>
                <a:lnTo>
                  <a:pt x="41764" y="87027"/>
                </a:lnTo>
                <a:lnTo>
                  <a:pt x="71628" y="57816"/>
                </a:lnTo>
                <a:lnTo>
                  <a:pt x="107825" y="33714"/>
                </a:lnTo>
                <a:lnTo>
                  <a:pt x="149375" y="15513"/>
                </a:lnTo>
                <a:lnTo>
                  <a:pt x="195295" y="4010"/>
                </a:lnTo>
                <a:lnTo>
                  <a:pt x="244602" y="0"/>
                </a:lnTo>
                <a:lnTo>
                  <a:pt x="293908" y="4010"/>
                </a:lnTo>
                <a:lnTo>
                  <a:pt x="339828" y="15513"/>
                </a:lnTo>
                <a:lnTo>
                  <a:pt x="381378" y="33714"/>
                </a:lnTo>
                <a:lnTo>
                  <a:pt x="417576" y="57816"/>
                </a:lnTo>
                <a:lnTo>
                  <a:pt x="447439" y="87027"/>
                </a:lnTo>
                <a:lnTo>
                  <a:pt x="469987" y="120550"/>
                </a:lnTo>
                <a:lnTo>
                  <a:pt x="484236" y="157592"/>
                </a:lnTo>
                <a:lnTo>
                  <a:pt x="489204" y="197357"/>
                </a:lnTo>
                <a:lnTo>
                  <a:pt x="484236" y="237123"/>
                </a:lnTo>
                <a:lnTo>
                  <a:pt x="469987" y="274165"/>
                </a:lnTo>
                <a:lnTo>
                  <a:pt x="447439" y="307688"/>
                </a:lnTo>
                <a:lnTo>
                  <a:pt x="417576" y="336899"/>
                </a:lnTo>
                <a:lnTo>
                  <a:pt x="381378" y="361001"/>
                </a:lnTo>
                <a:lnTo>
                  <a:pt x="339828" y="379202"/>
                </a:lnTo>
                <a:lnTo>
                  <a:pt x="293908" y="390705"/>
                </a:lnTo>
                <a:lnTo>
                  <a:pt x="244602" y="394715"/>
                </a:lnTo>
                <a:lnTo>
                  <a:pt x="195295" y="390705"/>
                </a:lnTo>
                <a:lnTo>
                  <a:pt x="149375" y="379202"/>
                </a:lnTo>
                <a:lnTo>
                  <a:pt x="107825" y="361001"/>
                </a:lnTo>
                <a:lnTo>
                  <a:pt x="71627" y="336899"/>
                </a:lnTo>
                <a:lnTo>
                  <a:pt x="41764" y="307688"/>
                </a:lnTo>
                <a:lnTo>
                  <a:pt x="19216" y="274165"/>
                </a:lnTo>
                <a:lnTo>
                  <a:pt x="4967" y="237123"/>
                </a:lnTo>
                <a:lnTo>
                  <a:pt x="0" y="19735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43877" y="3734180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50714" y="4097273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0823" y="2869692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4" h="388620">
                <a:moveTo>
                  <a:pt x="245364" y="0"/>
                </a:moveTo>
                <a:lnTo>
                  <a:pt x="195915" y="3947"/>
                </a:lnTo>
                <a:lnTo>
                  <a:pt x="149858" y="15269"/>
                </a:lnTo>
                <a:lnTo>
                  <a:pt x="108179" y="33184"/>
                </a:lnTo>
                <a:lnTo>
                  <a:pt x="71866" y="56911"/>
                </a:lnTo>
                <a:lnTo>
                  <a:pt x="41904" y="85669"/>
                </a:lnTo>
                <a:lnTo>
                  <a:pt x="19282" y="118675"/>
                </a:lnTo>
                <a:lnTo>
                  <a:pt x="4984" y="155149"/>
                </a:lnTo>
                <a:lnTo>
                  <a:pt x="0" y="194310"/>
                </a:lnTo>
                <a:lnTo>
                  <a:pt x="4984" y="233470"/>
                </a:lnTo>
                <a:lnTo>
                  <a:pt x="19282" y="269944"/>
                </a:lnTo>
                <a:lnTo>
                  <a:pt x="41904" y="302950"/>
                </a:lnTo>
                <a:lnTo>
                  <a:pt x="71866" y="331708"/>
                </a:lnTo>
                <a:lnTo>
                  <a:pt x="108179" y="355435"/>
                </a:lnTo>
                <a:lnTo>
                  <a:pt x="149858" y="373350"/>
                </a:lnTo>
                <a:lnTo>
                  <a:pt x="195915" y="384672"/>
                </a:lnTo>
                <a:lnTo>
                  <a:pt x="245364" y="388620"/>
                </a:lnTo>
                <a:lnTo>
                  <a:pt x="294812" y="384672"/>
                </a:lnTo>
                <a:lnTo>
                  <a:pt x="340869" y="373350"/>
                </a:lnTo>
                <a:lnTo>
                  <a:pt x="382548" y="355435"/>
                </a:lnTo>
                <a:lnTo>
                  <a:pt x="418861" y="331708"/>
                </a:lnTo>
                <a:lnTo>
                  <a:pt x="448823" y="302950"/>
                </a:lnTo>
                <a:lnTo>
                  <a:pt x="471445" y="269944"/>
                </a:lnTo>
                <a:lnTo>
                  <a:pt x="485743" y="233470"/>
                </a:lnTo>
                <a:lnTo>
                  <a:pt x="490728" y="194310"/>
                </a:lnTo>
                <a:lnTo>
                  <a:pt x="485743" y="155149"/>
                </a:lnTo>
                <a:lnTo>
                  <a:pt x="471445" y="118675"/>
                </a:lnTo>
                <a:lnTo>
                  <a:pt x="448823" y="85669"/>
                </a:lnTo>
                <a:lnTo>
                  <a:pt x="418861" y="56911"/>
                </a:lnTo>
                <a:lnTo>
                  <a:pt x="382548" y="33184"/>
                </a:lnTo>
                <a:lnTo>
                  <a:pt x="340869" y="15269"/>
                </a:lnTo>
                <a:lnTo>
                  <a:pt x="294812" y="3947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0823" y="2869692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4" h="388620">
                <a:moveTo>
                  <a:pt x="0" y="194310"/>
                </a:moveTo>
                <a:lnTo>
                  <a:pt x="4984" y="155149"/>
                </a:lnTo>
                <a:lnTo>
                  <a:pt x="19282" y="118675"/>
                </a:lnTo>
                <a:lnTo>
                  <a:pt x="41904" y="85669"/>
                </a:lnTo>
                <a:lnTo>
                  <a:pt x="71866" y="56911"/>
                </a:lnTo>
                <a:lnTo>
                  <a:pt x="108179" y="33184"/>
                </a:lnTo>
                <a:lnTo>
                  <a:pt x="149858" y="15269"/>
                </a:lnTo>
                <a:lnTo>
                  <a:pt x="195915" y="3947"/>
                </a:lnTo>
                <a:lnTo>
                  <a:pt x="245364" y="0"/>
                </a:lnTo>
                <a:lnTo>
                  <a:pt x="294812" y="3947"/>
                </a:lnTo>
                <a:lnTo>
                  <a:pt x="340869" y="15269"/>
                </a:lnTo>
                <a:lnTo>
                  <a:pt x="382548" y="33184"/>
                </a:lnTo>
                <a:lnTo>
                  <a:pt x="418861" y="56911"/>
                </a:lnTo>
                <a:lnTo>
                  <a:pt x="448823" y="85669"/>
                </a:lnTo>
                <a:lnTo>
                  <a:pt x="471445" y="118675"/>
                </a:lnTo>
                <a:lnTo>
                  <a:pt x="485743" y="155149"/>
                </a:lnTo>
                <a:lnTo>
                  <a:pt x="490728" y="194310"/>
                </a:lnTo>
                <a:lnTo>
                  <a:pt x="485743" y="233470"/>
                </a:lnTo>
                <a:lnTo>
                  <a:pt x="471445" y="269944"/>
                </a:lnTo>
                <a:lnTo>
                  <a:pt x="448823" y="302950"/>
                </a:lnTo>
                <a:lnTo>
                  <a:pt x="418861" y="331708"/>
                </a:lnTo>
                <a:lnTo>
                  <a:pt x="382548" y="355435"/>
                </a:lnTo>
                <a:lnTo>
                  <a:pt x="340869" y="373350"/>
                </a:lnTo>
                <a:lnTo>
                  <a:pt x="294812" y="384672"/>
                </a:lnTo>
                <a:lnTo>
                  <a:pt x="245364" y="388620"/>
                </a:lnTo>
                <a:lnTo>
                  <a:pt x="195915" y="384672"/>
                </a:lnTo>
                <a:lnTo>
                  <a:pt x="149858" y="373350"/>
                </a:lnTo>
                <a:lnTo>
                  <a:pt x="108179" y="355435"/>
                </a:lnTo>
                <a:lnTo>
                  <a:pt x="71866" y="331708"/>
                </a:lnTo>
                <a:lnTo>
                  <a:pt x="41904" y="302950"/>
                </a:lnTo>
                <a:lnTo>
                  <a:pt x="19282" y="269944"/>
                </a:lnTo>
                <a:lnTo>
                  <a:pt x="4984" y="233470"/>
                </a:lnTo>
                <a:lnTo>
                  <a:pt x="0" y="1943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03721" y="282498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88152" y="4020311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8152" y="4020311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60669" y="3973829"/>
            <a:ext cx="346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64964" y="371551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64964" y="3715511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738370" y="3669233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516623" y="5087111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16623" y="5087111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589776" y="5040325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78552" y="508711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552" y="508711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234051" y="5040325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55714" y="4173473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17514" y="3259073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3714" y="4402073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076569" y="3396488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43368" y="44635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33315" y="43873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81369" y="4463541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287261" y="3944873"/>
            <a:ext cx="817244" cy="306705"/>
          </a:xfrm>
          <a:custGeom>
            <a:avLst/>
            <a:gdLst/>
            <a:ahLst/>
            <a:cxnLst/>
            <a:rect l="l" t="t" r="r" b="b"/>
            <a:pathLst>
              <a:path w="817245" h="306704">
                <a:moveTo>
                  <a:pt x="0" y="306324"/>
                </a:moveTo>
                <a:lnTo>
                  <a:pt x="816863" y="0"/>
                </a:lnTo>
              </a:path>
            </a:pathLst>
          </a:custGeom>
          <a:ln w="28956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554469" y="3777183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445080" y="2060454"/>
            <a:ext cx="2435225" cy="1991995"/>
          </a:xfrm>
          <a:custGeom>
            <a:avLst/>
            <a:gdLst/>
            <a:ahLst/>
            <a:cxnLst/>
            <a:rect l="l" t="t" r="r" b="b"/>
            <a:pathLst>
              <a:path w="2435225" h="1991995">
                <a:moveTo>
                  <a:pt x="142663" y="1991734"/>
                </a:moveTo>
                <a:lnTo>
                  <a:pt x="532045" y="1191380"/>
                </a:lnTo>
                <a:lnTo>
                  <a:pt x="477847" y="1170433"/>
                </a:lnTo>
                <a:lnTo>
                  <a:pt x="426422" y="1148202"/>
                </a:lnTo>
                <a:lnTo>
                  <a:pt x="377793" y="1124757"/>
                </a:lnTo>
                <a:lnTo>
                  <a:pt x="331984" y="1100166"/>
                </a:lnTo>
                <a:lnTo>
                  <a:pt x="289021" y="1074498"/>
                </a:lnTo>
                <a:lnTo>
                  <a:pt x="248928" y="1047823"/>
                </a:lnTo>
                <a:lnTo>
                  <a:pt x="211729" y="1020210"/>
                </a:lnTo>
                <a:lnTo>
                  <a:pt x="177449" y="991727"/>
                </a:lnTo>
                <a:lnTo>
                  <a:pt x="146112" y="962445"/>
                </a:lnTo>
                <a:lnTo>
                  <a:pt x="117743" y="932431"/>
                </a:lnTo>
                <a:lnTo>
                  <a:pt x="92365" y="901756"/>
                </a:lnTo>
                <a:lnTo>
                  <a:pt x="70005" y="870488"/>
                </a:lnTo>
                <a:lnTo>
                  <a:pt x="34431" y="806451"/>
                </a:lnTo>
                <a:lnTo>
                  <a:pt x="11217" y="740872"/>
                </a:lnTo>
                <a:lnTo>
                  <a:pt x="559" y="674305"/>
                </a:lnTo>
                <a:lnTo>
                  <a:pt x="0" y="640823"/>
                </a:lnTo>
                <a:lnTo>
                  <a:pt x="2652" y="607302"/>
                </a:lnTo>
                <a:lnTo>
                  <a:pt x="17693" y="540417"/>
                </a:lnTo>
                <a:lnTo>
                  <a:pt x="45877" y="474202"/>
                </a:lnTo>
                <a:lnTo>
                  <a:pt x="87399" y="409210"/>
                </a:lnTo>
                <a:lnTo>
                  <a:pt x="113223" y="377345"/>
                </a:lnTo>
                <a:lnTo>
                  <a:pt x="142456" y="345994"/>
                </a:lnTo>
                <a:lnTo>
                  <a:pt x="175121" y="315225"/>
                </a:lnTo>
                <a:lnTo>
                  <a:pt x="211243" y="285108"/>
                </a:lnTo>
                <a:lnTo>
                  <a:pt x="243656" y="260802"/>
                </a:lnTo>
                <a:lnTo>
                  <a:pt x="277749" y="237527"/>
                </a:lnTo>
                <a:lnTo>
                  <a:pt x="313446" y="215289"/>
                </a:lnTo>
                <a:lnTo>
                  <a:pt x="350673" y="194097"/>
                </a:lnTo>
                <a:lnTo>
                  <a:pt x="389356" y="173957"/>
                </a:lnTo>
                <a:lnTo>
                  <a:pt x="429419" y="154877"/>
                </a:lnTo>
                <a:lnTo>
                  <a:pt x="470789" y="136866"/>
                </a:lnTo>
                <a:lnTo>
                  <a:pt x="513390" y="119930"/>
                </a:lnTo>
                <a:lnTo>
                  <a:pt x="557147" y="104077"/>
                </a:lnTo>
                <a:lnTo>
                  <a:pt x="601987" y="89315"/>
                </a:lnTo>
                <a:lnTo>
                  <a:pt x="647834" y="75651"/>
                </a:lnTo>
                <a:lnTo>
                  <a:pt x="694614" y="63093"/>
                </a:lnTo>
                <a:lnTo>
                  <a:pt x="742253" y="51648"/>
                </a:lnTo>
                <a:lnTo>
                  <a:pt x="790674" y="41324"/>
                </a:lnTo>
                <a:lnTo>
                  <a:pt x="839805" y="32129"/>
                </a:lnTo>
                <a:lnTo>
                  <a:pt x="889571" y="24070"/>
                </a:lnTo>
                <a:lnTo>
                  <a:pt x="939895" y="17155"/>
                </a:lnTo>
                <a:lnTo>
                  <a:pt x="990705" y="11391"/>
                </a:lnTo>
                <a:lnTo>
                  <a:pt x="1041926" y="6786"/>
                </a:lnTo>
                <a:lnTo>
                  <a:pt x="1093482" y="3347"/>
                </a:lnTo>
                <a:lnTo>
                  <a:pt x="1145299" y="1083"/>
                </a:lnTo>
                <a:lnTo>
                  <a:pt x="1197303" y="0"/>
                </a:lnTo>
                <a:lnTo>
                  <a:pt x="1249418" y="106"/>
                </a:lnTo>
                <a:lnTo>
                  <a:pt x="1301571" y="1409"/>
                </a:lnTo>
                <a:lnTo>
                  <a:pt x="1353686" y="3916"/>
                </a:lnTo>
                <a:lnTo>
                  <a:pt x="1405689" y="7635"/>
                </a:lnTo>
                <a:lnTo>
                  <a:pt x="1457506" y="12574"/>
                </a:lnTo>
                <a:lnTo>
                  <a:pt x="1509061" y="18739"/>
                </a:lnTo>
                <a:lnTo>
                  <a:pt x="1560280" y="26140"/>
                </a:lnTo>
                <a:lnTo>
                  <a:pt x="1611089" y="34783"/>
                </a:lnTo>
                <a:lnTo>
                  <a:pt x="1661412" y="44675"/>
                </a:lnTo>
                <a:lnTo>
                  <a:pt x="1711175" y="55825"/>
                </a:lnTo>
                <a:lnTo>
                  <a:pt x="1760304" y="68240"/>
                </a:lnTo>
                <a:lnTo>
                  <a:pt x="1808724" y="81927"/>
                </a:lnTo>
                <a:lnTo>
                  <a:pt x="1856359" y="96895"/>
                </a:lnTo>
                <a:lnTo>
                  <a:pt x="1903137" y="113150"/>
                </a:lnTo>
                <a:lnTo>
                  <a:pt x="1957334" y="134097"/>
                </a:lnTo>
                <a:lnTo>
                  <a:pt x="2008760" y="156327"/>
                </a:lnTo>
                <a:lnTo>
                  <a:pt x="2057389" y="179773"/>
                </a:lnTo>
                <a:lnTo>
                  <a:pt x="2103197" y="204364"/>
                </a:lnTo>
                <a:lnTo>
                  <a:pt x="2146160" y="230031"/>
                </a:lnTo>
                <a:lnTo>
                  <a:pt x="2186253" y="256706"/>
                </a:lnTo>
                <a:lnTo>
                  <a:pt x="2223452" y="284320"/>
                </a:lnTo>
                <a:lnTo>
                  <a:pt x="2257733" y="312802"/>
                </a:lnTo>
                <a:lnTo>
                  <a:pt x="2289070" y="342085"/>
                </a:lnTo>
                <a:lnTo>
                  <a:pt x="2317439" y="372098"/>
                </a:lnTo>
                <a:lnTo>
                  <a:pt x="2342816" y="402773"/>
                </a:lnTo>
                <a:lnTo>
                  <a:pt x="2365177" y="434041"/>
                </a:lnTo>
                <a:lnTo>
                  <a:pt x="2400751" y="498079"/>
                </a:lnTo>
                <a:lnTo>
                  <a:pt x="2423965" y="563657"/>
                </a:lnTo>
                <a:lnTo>
                  <a:pt x="2434623" y="630225"/>
                </a:lnTo>
                <a:lnTo>
                  <a:pt x="2435182" y="663706"/>
                </a:lnTo>
                <a:lnTo>
                  <a:pt x="2432529" y="697227"/>
                </a:lnTo>
                <a:lnTo>
                  <a:pt x="2417489" y="764113"/>
                </a:lnTo>
                <a:lnTo>
                  <a:pt x="2389305" y="830328"/>
                </a:lnTo>
                <a:lnTo>
                  <a:pt x="2347783" y="895320"/>
                </a:lnTo>
                <a:lnTo>
                  <a:pt x="2321958" y="927184"/>
                </a:lnTo>
                <a:lnTo>
                  <a:pt x="2292726" y="958535"/>
                </a:lnTo>
                <a:lnTo>
                  <a:pt x="2260061" y="989304"/>
                </a:lnTo>
                <a:lnTo>
                  <a:pt x="2223939" y="1019422"/>
                </a:lnTo>
                <a:lnTo>
                  <a:pt x="2191996" y="1043380"/>
                </a:lnTo>
                <a:lnTo>
                  <a:pt x="2158306" y="1066393"/>
                </a:lnTo>
                <a:lnTo>
                  <a:pt x="2122941" y="1088446"/>
                </a:lnTo>
                <a:lnTo>
                  <a:pt x="2085972" y="1109522"/>
                </a:lnTo>
                <a:lnTo>
                  <a:pt x="2047472" y="1129606"/>
                </a:lnTo>
                <a:lnTo>
                  <a:pt x="2007512" y="1148684"/>
                </a:lnTo>
                <a:lnTo>
                  <a:pt x="1966165" y="1166740"/>
                </a:lnTo>
                <a:lnTo>
                  <a:pt x="1923504" y="1183758"/>
                </a:lnTo>
                <a:lnTo>
                  <a:pt x="1879599" y="1199724"/>
                </a:lnTo>
                <a:lnTo>
                  <a:pt x="1834524" y="1214622"/>
                </a:lnTo>
                <a:lnTo>
                  <a:pt x="1788351" y="1228437"/>
                </a:lnTo>
                <a:lnTo>
                  <a:pt x="1741151" y="1241153"/>
                </a:lnTo>
                <a:lnTo>
                  <a:pt x="1692996" y="1252755"/>
                </a:lnTo>
                <a:lnTo>
                  <a:pt x="1643960" y="1263229"/>
                </a:lnTo>
                <a:lnTo>
                  <a:pt x="1594113" y="1272558"/>
                </a:lnTo>
                <a:lnTo>
                  <a:pt x="1543528" y="1280727"/>
                </a:lnTo>
                <a:lnTo>
                  <a:pt x="1492278" y="1287721"/>
                </a:lnTo>
                <a:lnTo>
                  <a:pt x="1440433" y="1293525"/>
                </a:lnTo>
                <a:lnTo>
                  <a:pt x="1388068" y="1298124"/>
                </a:lnTo>
                <a:lnTo>
                  <a:pt x="1335252" y="1301502"/>
                </a:lnTo>
                <a:lnTo>
                  <a:pt x="1282060" y="1303643"/>
                </a:lnTo>
                <a:lnTo>
                  <a:pt x="1228562" y="1304533"/>
                </a:lnTo>
                <a:lnTo>
                  <a:pt x="1174831" y="1304157"/>
                </a:lnTo>
                <a:lnTo>
                  <a:pt x="1120939" y="1302498"/>
                </a:lnTo>
                <a:lnTo>
                  <a:pt x="1066958" y="1299542"/>
                </a:lnTo>
                <a:lnTo>
                  <a:pt x="1012961" y="1295274"/>
                </a:lnTo>
                <a:lnTo>
                  <a:pt x="959019" y="1289678"/>
                </a:lnTo>
                <a:lnTo>
                  <a:pt x="142663" y="1991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765035" y="2403729"/>
            <a:ext cx="17856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000" b="1" spc="-415" dirty="0">
                <a:latin typeface="微软雅黑"/>
                <a:cs typeface="微软雅黑"/>
              </a:rPr>
              <a:t>V</a:t>
            </a:r>
            <a:r>
              <a:rPr sz="1950" b="1" spc="-187" baseline="-12820" dirty="0">
                <a:latin typeface="微软雅黑"/>
                <a:cs typeface="微软雅黑"/>
              </a:rPr>
              <a:t>3</a:t>
            </a:r>
            <a:r>
              <a:rPr sz="2000" b="1" spc="10" dirty="0">
                <a:latin typeface="微软雅黑"/>
                <a:cs typeface="微软雅黑"/>
              </a:rPr>
              <a:t>、</a:t>
            </a:r>
            <a:r>
              <a:rPr sz="2000" b="1" spc="-415" dirty="0">
                <a:latin typeface="微软雅黑"/>
                <a:cs typeface="微软雅黑"/>
              </a:rPr>
              <a:t>V</a:t>
            </a:r>
            <a:r>
              <a:rPr sz="1950" b="1" spc="-187" baseline="-12820" dirty="0">
                <a:latin typeface="微软雅黑"/>
                <a:cs typeface="微软雅黑"/>
              </a:rPr>
              <a:t>4</a:t>
            </a:r>
            <a:r>
              <a:rPr sz="2000" b="1" spc="10" dirty="0">
                <a:latin typeface="微软雅黑"/>
                <a:cs typeface="微软雅黑"/>
              </a:rPr>
              <a:t>依</a:t>
            </a:r>
            <a:r>
              <a:rPr sz="2000" b="1" dirty="0">
                <a:latin typeface="微软雅黑"/>
                <a:cs typeface="微软雅黑"/>
              </a:rPr>
              <a:t>附</a:t>
            </a:r>
            <a:r>
              <a:rPr sz="2000" b="1" spc="10" dirty="0">
                <a:latin typeface="微软雅黑"/>
                <a:cs typeface="微软雅黑"/>
              </a:rPr>
              <a:t>在</a:t>
            </a:r>
            <a:r>
              <a:rPr sz="2000" b="1" dirty="0">
                <a:latin typeface="微软雅黑"/>
                <a:cs typeface="微软雅黑"/>
              </a:rPr>
              <a:t>同 </a:t>
            </a:r>
            <a:r>
              <a:rPr sz="2000" b="1" spc="10" dirty="0">
                <a:latin typeface="微软雅黑"/>
                <a:cs typeface="微软雅黑"/>
              </a:rPr>
              <a:t>一个连通分量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92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618540" y="522808"/>
            <a:ext cx="5326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克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鲁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斯卡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尔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求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最小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生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成树</a:t>
            </a:r>
          </a:p>
        </p:txBody>
      </p:sp>
      <p:sp>
        <p:nvSpPr>
          <p:cNvPr id="71" name="object 7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2111" y="3209544"/>
            <a:ext cx="489584" cy="394970"/>
          </a:xfrm>
          <a:custGeom>
            <a:avLst/>
            <a:gdLst/>
            <a:ahLst/>
            <a:cxnLst/>
            <a:rect l="l" t="t" r="r" b="b"/>
            <a:pathLst>
              <a:path w="489585" h="394970">
                <a:moveTo>
                  <a:pt x="244602" y="0"/>
                </a:moveTo>
                <a:lnTo>
                  <a:pt x="195295" y="4010"/>
                </a:lnTo>
                <a:lnTo>
                  <a:pt x="149375" y="15513"/>
                </a:lnTo>
                <a:lnTo>
                  <a:pt x="107825" y="33714"/>
                </a:lnTo>
                <a:lnTo>
                  <a:pt x="71628" y="57816"/>
                </a:lnTo>
                <a:lnTo>
                  <a:pt x="41764" y="87027"/>
                </a:lnTo>
                <a:lnTo>
                  <a:pt x="19216" y="120550"/>
                </a:lnTo>
                <a:lnTo>
                  <a:pt x="4967" y="157592"/>
                </a:lnTo>
                <a:lnTo>
                  <a:pt x="0" y="197358"/>
                </a:lnTo>
                <a:lnTo>
                  <a:pt x="4967" y="237123"/>
                </a:lnTo>
                <a:lnTo>
                  <a:pt x="19216" y="274165"/>
                </a:lnTo>
                <a:lnTo>
                  <a:pt x="41764" y="307688"/>
                </a:lnTo>
                <a:lnTo>
                  <a:pt x="71627" y="336899"/>
                </a:lnTo>
                <a:lnTo>
                  <a:pt x="107825" y="361001"/>
                </a:lnTo>
                <a:lnTo>
                  <a:pt x="149375" y="379202"/>
                </a:lnTo>
                <a:lnTo>
                  <a:pt x="195295" y="390705"/>
                </a:lnTo>
                <a:lnTo>
                  <a:pt x="244602" y="394716"/>
                </a:lnTo>
                <a:lnTo>
                  <a:pt x="293908" y="390705"/>
                </a:lnTo>
                <a:lnTo>
                  <a:pt x="339828" y="379202"/>
                </a:lnTo>
                <a:lnTo>
                  <a:pt x="381378" y="361001"/>
                </a:lnTo>
                <a:lnTo>
                  <a:pt x="417576" y="336899"/>
                </a:lnTo>
                <a:lnTo>
                  <a:pt x="447439" y="307688"/>
                </a:lnTo>
                <a:lnTo>
                  <a:pt x="469987" y="274165"/>
                </a:lnTo>
                <a:lnTo>
                  <a:pt x="484236" y="237123"/>
                </a:lnTo>
                <a:lnTo>
                  <a:pt x="489204" y="197358"/>
                </a:lnTo>
                <a:lnTo>
                  <a:pt x="484236" y="157592"/>
                </a:lnTo>
                <a:lnTo>
                  <a:pt x="469987" y="120550"/>
                </a:lnTo>
                <a:lnTo>
                  <a:pt x="447439" y="87027"/>
                </a:lnTo>
                <a:lnTo>
                  <a:pt x="417576" y="57816"/>
                </a:lnTo>
                <a:lnTo>
                  <a:pt x="381378" y="33714"/>
                </a:lnTo>
                <a:lnTo>
                  <a:pt x="339828" y="15513"/>
                </a:lnTo>
                <a:lnTo>
                  <a:pt x="293908" y="4010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2111" y="3209544"/>
            <a:ext cx="489584" cy="394970"/>
          </a:xfrm>
          <a:custGeom>
            <a:avLst/>
            <a:gdLst/>
            <a:ahLst/>
            <a:cxnLst/>
            <a:rect l="l" t="t" r="r" b="b"/>
            <a:pathLst>
              <a:path w="489585" h="394970">
                <a:moveTo>
                  <a:pt x="0" y="197358"/>
                </a:moveTo>
                <a:lnTo>
                  <a:pt x="4967" y="157592"/>
                </a:lnTo>
                <a:lnTo>
                  <a:pt x="19216" y="120550"/>
                </a:lnTo>
                <a:lnTo>
                  <a:pt x="41764" y="87027"/>
                </a:lnTo>
                <a:lnTo>
                  <a:pt x="71628" y="57816"/>
                </a:lnTo>
                <a:lnTo>
                  <a:pt x="107825" y="33714"/>
                </a:lnTo>
                <a:lnTo>
                  <a:pt x="149375" y="15513"/>
                </a:lnTo>
                <a:lnTo>
                  <a:pt x="195295" y="4010"/>
                </a:lnTo>
                <a:lnTo>
                  <a:pt x="244602" y="0"/>
                </a:lnTo>
                <a:lnTo>
                  <a:pt x="293908" y="4010"/>
                </a:lnTo>
                <a:lnTo>
                  <a:pt x="339828" y="15513"/>
                </a:lnTo>
                <a:lnTo>
                  <a:pt x="381378" y="33714"/>
                </a:lnTo>
                <a:lnTo>
                  <a:pt x="417576" y="57816"/>
                </a:lnTo>
                <a:lnTo>
                  <a:pt x="447439" y="87027"/>
                </a:lnTo>
                <a:lnTo>
                  <a:pt x="469987" y="120550"/>
                </a:lnTo>
                <a:lnTo>
                  <a:pt x="484236" y="157592"/>
                </a:lnTo>
                <a:lnTo>
                  <a:pt x="489204" y="197358"/>
                </a:lnTo>
                <a:lnTo>
                  <a:pt x="484236" y="237123"/>
                </a:lnTo>
                <a:lnTo>
                  <a:pt x="469987" y="274165"/>
                </a:lnTo>
                <a:lnTo>
                  <a:pt x="447439" y="307688"/>
                </a:lnTo>
                <a:lnTo>
                  <a:pt x="417576" y="336899"/>
                </a:lnTo>
                <a:lnTo>
                  <a:pt x="381378" y="361001"/>
                </a:lnTo>
                <a:lnTo>
                  <a:pt x="339828" y="379202"/>
                </a:lnTo>
                <a:lnTo>
                  <a:pt x="293908" y="390705"/>
                </a:lnTo>
                <a:lnTo>
                  <a:pt x="244602" y="394716"/>
                </a:lnTo>
                <a:lnTo>
                  <a:pt x="195295" y="390705"/>
                </a:lnTo>
                <a:lnTo>
                  <a:pt x="149375" y="379202"/>
                </a:lnTo>
                <a:lnTo>
                  <a:pt x="107825" y="361001"/>
                </a:lnTo>
                <a:lnTo>
                  <a:pt x="71627" y="336899"/>
                </a:lnTo>
                <a:lnTo>
                  <a:pt x="41764" y="307688"/>
                </a:lnTo>
                <a:lnTo>
                  <a:pt x="19216" y="274165"/>
                </a:lnTo>
                <a:lnTo>
                  <a:pt x="4967" y="237123"/>
                </a:lnTo>
                <a:lnTo>
                  <a:pt x="0" y="19735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3740" y="3165729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0703" y="2590800"/>
            <a:ext cx="906780" cy="556260"/>
          </a:xfrm>
          <a:custGeom>
            <a:avLst/>
            <a:gdLst/>
            <a:ahLst/>
            <a:cxnLst/>
            <a:rect l="l" t="t" r="r" b="b"/>
            <a:pathLst>
              <a:path w="906780" h="556260">
                <a:moveTo>
                  <a:pt x="906780" y="0"/>
                </a:moveTo>
                <a:lnTo>
                  <a:pt x="0" y="5562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2304" y="253746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703" y="3528059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2811" y="3390900"/>
            <a:ext cx="736600" cy="213360"/>
          </a:xfrm>
          <a:custGeom>
            <a:avLst/>
            <a:gdLst/>
            <a:ahLst/>
            <a:cxnLst/>
            <a:rect l="l" t="t" r="r" b="b"/>
            <a:pathLst>
              <a:path w="736600" h="213360">
                <a:moveTo>
                  <a:pt x="736092" y="21336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6104" y="3374135"/>
            <a:ext cx="817244" cy="306705"/>
          </a:xfrm>
          <a:custGeom>
            <a:avLst/>
            <a:gdLst/>
            <a:ahLst/>
            <a:cxnLst/>
            <a:rect l="l" t="t" r="r" b="b"/>
            <a:pathLst>
              <a:path w="817244" h="306704">
                <a:moveTo>
                  <a:pt x="0" y="306324"/>
                </a:moveTo>
                <a:lnTo>
                  <a:pt x="8168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1576" y="2301239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5" h="388619">
                <a:moveTo>
                  <a:pt x="245364" y="0"/>
                </a:moveTo>
                <a:lnTo>
                  <a:pt x="195915" y="3947"/>
                </a:lnTo>
                <a:lnTo>
                  <a:pt x="149858" y="15269"/>
                </a:lnTo>
                <a:lnTo>
                  <a:pt x="108179" y="33184"/>
                </a:lnTo>
                <a:lnTo>
                  <a:pt x="71866" y="56911"/>
                </a:lnTo>
                <a:lnTo>
                  <a:pt x="41904" y="85669"/>
                </a:lnTo>
                <a:lnTo>
                  <a:pt x="19282" y="118675"/>
                </a:lnTo>
                <a:lnTo>
                  <a:pt x="4984" y="155149"/>
                </a:lnTo>
                <a:lnTo>
                  <a:pt x="0" y="194310"/>
                </a:lnTo>
                <a:lnTo>
                  <a:pt x="4984" y="233470"/>
                </a:lnTo>
                <a:lnTo>
                  <a:pt x="19282" y="269944"/>
                </a:lnTo>
                <a:lnTo>
                  <a:pt x="41904" y="302950"/>
                </a:lnTo>
                <a:lnTo>
                  <a:pt x="71866" y="331708"/>
                </a:lnTo>
                <a:lnTo>
                  <a:pt x="108179" y="355435"/>
                </a:lnTo>
                <a:lnTo>
                  <a:pt x="149858" y="373350"/>
                </a:lnTo>
                <a:lnTo>
                  <a:pt x="195915" y="384672"/>
                </a:lnTo>
                <a:lnTo>
                  <a:pt x="245364" y="388620"/>
                </a:lnTo>
                <a:lnTo>
                  <a:pt x="294812" y="384672"/>
                </a:lnTo>
                <a:lnTo>
                  <a:pt x="340869" y="373350"/>
                </a:lnTo>
                <a:lnTo>
                  <a:pt x="382548" y="355435"/>
                </a:lnTo>
                <a:lnTo>
                  <a:pt x="418861" y="331708"/>
                </a:lnTo>
                <a:lnTo>
                  <a:pt x="448823" y="302950"/>
                </a:lnTo>
                <a:lnTo>
                  <a:pt x="471445" y="269944"/>
                </a:lnTo>
                <a:lnTo>
                  <a:pt x="485743" y="233470"/>
                </a:lnTo>
                <a:lnTo>
                  <a:pt x="490728" y="194310"/>
                </a:lnTo>
                <a:lnTo>
                  <a:pt x="485743" y="155149"/>
                </a:lnTo>
                <a:lnTo>
                  <a:pt x="471445" y="118675"/>
                </a:lnTo>
                <a:lnTo>
                  <a:pt x="448823" y="85669"/>
                </a:lnTo>
                <a:lnTo>
                  <a:pt x="418861" y="56911"/>
                </a:lnTo>
                <a:lnTo>
                  <a:pt x="382548" y="33184"/>
                </a:lnTo>
                <a:lnTo>
                  <a:pt x="340869" y="15269"/>
                </a:lnTo>
                <a:lnTo>
                  <a:pt x="294812" y="3947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1576" y="2301239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5" h="388619">
                <a:moveTo>
                  <a:pt x="0" y="194310"/>
                </a:moveTo>
                <a:lnTo>
                  <a:pt x="4984" y="155149"/>
                </a:lnTo>
                <a:lnTo>
                  <a:pt x="19282" y="118675"/>
                </a:lnTo>
                <a:lnTo>
                  <a:pt x="41904" y="85669"/>
                </a:lnTo>
                <a:lnTo>
                  <a:pt x="71866" y="56911"/>
                </a:lnTo>
                <a:lnTo>
                  <a:pt x="108179" y="33184"/>
                </a:lnTo>
                <a:lnTo>
                  <a:pt x="149858" y="15269"/>
                </a:lnTo>
                <a:lnTo>
                  <a:pt x="195915" y="3947"/>
                </a:lnTo>
                <a:lnTo>
                  <a:pt x="245364" y="0"/>
                </a:lnTo>
                <a:lnTo>
                  <a:pt x="294812" y="3947"/>
                </a:lnTo>
                <a:lnTo>
                  <a:pt x="340869" y="15269"/>
                </a:lnTo>
                <a:lnTo>
                  <a:pt x="382548" y="33184"/>
                </a:lnTo>
                <a:lnTo>
                  <a:pt x="418861" y="56911"/>
                </a:lnTo>
                <a:lnTo>
                  <a:pt x="448823" y="85669"/>
                </a:lnTo>
                <a:lnTo>
                  <a:pt x="471445" y="118675"/>
                </a:lnTo>
                <a:lnTo>
                  <a:pt x="485743" y="155149"/>
                </a:lnTo>
                <a:lnTo>
                  <a:pt x="490728" y="194310"/>
                </a:lnTo>
                <a:lnTo>
                  <a:pt x="485743" y="233470"/>
                </a:lnTo>
                <a:lnTo>
                  <a:pt x="471445" y="269944"/>
                </a:lnTo>
                <a:lnTo>
                  <a:pt x="448823" y="302950"/>
                </a:lnTo>
                <a:lnTo>
                  <a:pt x="418861" y="331708"/>
                </a:lnTo>
                <a:lnTo>
                  <a:pt x="382548" y="355435"/>
                </a:lnTo>
                <a:lnTo>
                  <a:pt x="340869" y="373350"/>
                </a:lnTo>
                <a:lnTo>
                  <a:pt x="294812" y="384672"/>
                </a:lnTo>
                <a:lnTo>
                  <a:pt x="245364" y="388620"/>
                </a:lnTo>
                <a:lnTo>
                  <a:pt x="195915" y="384672"/>
                </a:lnTo>
                <a:lnTo>
                  <a:pt x="149858" y="373350"/>
                </a:lnTo>
                <a:lnTo>
                  <a:pt x="108179" y="355435"/>
                </a:lnTo>
                <a:lnTo>
                  <a:pt x="71866" y="331708"/>
                </a:lnTo>
                <a:lnTo>
                  <a:pt x="41904" y="302950"/>
                </a:lnTo>
                <a:lnTo>
                  <a:pt x="19282" y="269944"/>
                </a:lnTo>
                <a:lnTo>
                  <a:pt x="4984" y="233470"/>
                </a:lnTo>
                <a:lnTo>
                  <a:pt x="0" y="1943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14092" y="2256536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98904" y="3451859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8904" y="3451859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70785" y="340537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5716" y="314706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5716" y="314706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8258" y="3100781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27376" y="4518659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27376" y="4518659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5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9303" y="4518659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9303" y="4518659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65704" y="3604259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7504" y="268986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0304" y="3832859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3704" y="3832859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53032" y="3971290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3885" y="3208731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86432" y="2828036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53485" y="3895090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48232" y="2523236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44167" y="4351985"/>
            <a:ext cx="17011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78510" algn="l"/>
                <a:tab pos="1316355" algn="l"/>
              </a:tabLst>
            </a:pP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5</a:t>
            </a:r>
            <a:r>
              <a:rPr sz="1300" b="1" u="sng" spc="10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	</a:t>
            </a:r>
            <a:r>
              <a:rPr sz="3000" b="1" spc="15" baseline="-26388" dirty="0">
                <a:latin typeface="Times New Roman"/>
                <a:cs typeface="Times New Roman"/>
              </a:rPr>
              <a:t>V</a:t>
            </a:r>
            <a:r>
              <a:rPr sz="1950" b="1" spc="15" baseline="-53418" dirty="0">
                <a:latin typeface="Times New Roman"/>
                <a:cs typeface="Times New Roman"/>
              </a:rPr>
              <a:t>6</a:t>
            </a:r>
            <a:endParaRPr sz="1950" baseline="-5341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72485" y="2523236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0632" y="3208731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3432" y="3818890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91485" y="3895090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29271" y="38740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5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1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5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29271" y="38740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02423" y="3828999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08626" y="4191761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90259" y="29657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90259" y="29657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62522" y="2920364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846064" y="41148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46064" y="41148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19470" y="406882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24400" y="38100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24400" y="38100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796916" y="376504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576059" y="51816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76059" y="51816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648322" y="513600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36464" y="51816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36464" y="51816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292852" y="513600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913626" y="426796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75426" y="33535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51626" y="4496561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135370" y="3491865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202169" y="45583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92115" y="44821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40170" y="45583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707203" y="1600206"/>
            <a:ext cx="2437130" cy="1991995"/>
          </a:xfrm>
          <a:custGeom>
            <a:avLst/>
            <a:gdLst/>
            <a:ahLst/>
            <a:cxnLst/>
            <a:rect l="l" t="t" r="r" b="b"/>
            <a:pathLst>
              <a:path w="2437129" h="1991995">
                <a:moveTo>
                  <a:pt x="142795" y="1991734"/>
                </a:moveTo>
                <a:lnTo>
                  <a:pt x="532431" y="1191380"/>
                </a:lnTo>
                <a:lnTo>
                  <a:pt x="478196" y="1170433"/>
                </a:lnTo>
                <a:lnTo>
                  <a:pt x="426735" y="1148202"/>
                </a:lnTo>
                <a:lnTo>
                  <a:pt x="378072" y="1124757"/>
                </a:lnTo>
                <a:lnTo>
                  <a:pt x="332232" y="1100166"/>
                </a:lnTo>
                <a:lnTo>
                  <a:pt x="289239" y="1074498"/>
                </a:lnTo>
                <a:lnTo>
                  <a:pt x="249117" y="1047823"/>
                </a:lnTo>
                <a:lnTo>
                  <a:pt x="211892" y="1020210"/>
                </a:lnTo>
                <a:lnTo>
                  <a:pt x="177587" y="991727"/>
                </a:lnTo>
                <a:lnTo>
                  <a:pt x="146227" y="962445"/>
                </a:lnTo>
                <a:lnTo>
                  <a:pt x="117837" y="932431"/>
                </a:lnTo>
                <a:lnTo>
                  <a:pt x="92441" y="901756"/>
                </a:lnTo>
                <a:lnTo>
                  <a:pt x="70063" y="870488"/>
                </a:lnTo>
                <a:lnTo>
                  <a:pt x="34462" y="806451"/>
                </a:lnTo>
                <a:lnTo>
                  <a:pt x="11229" y="740872"/>
                </a:lnTo>
                <a:lnTo>
                  <a:pt x="561" y="674305"/>
                </a:lnTo>
                <a:lnTo>
                  <a:pt x="0" y="640823"/>
                </a:lnTo>
                <a:lnTo>
                  <a:pt x="2653" y="607302"/>
                </a:lnTo>
                <a:lnTo>
                  <a:pt x="17701" y="540417"/>
                </a:lnTo>
                <a:lnTo>
                  <a:pt x="45901" y="474202"/>
                </a:lnTo>
                <a:lnTo>
                  <a:pt x="87449" y="409210"/>
                </a:lnTo>
                <a:lnTo>
                  <a:pt x="113290" y="377345"/>
                </a:lnTo>
                <a:lnTo>
                  <a:pt x="142542" y="345994"/>
                </a:lnTo>
                <a:lnTo>
                  <a:pt x="175229" y="315225"/>
                </a:lnTo>
                <a:lnTo>
                  <a:pt x="211375" y="285108"/>
                </a:lnTo>
                <a:lnTo>
                  <a:pt x="243810" y="260802"/>
                </a:lnTo>
                <a:lnTo>
                  <a:pt x="277926" y="237527"/>
                </a:lnTo>
                <a:lnTo>
                  <a:pt x="313647" y="215289"/>
                </a:lnTo>
                <a:lnTo>
                  <a:pt x="350899" y="194097"/>
                </a:lnTo>
                <a:lnTo>
                  <a:pt x="389607" y="173957"/>
                </a:lnTo>
                <a:lnTo>
                  <a:pt x="429697" y="154877"/>
                </a:lnTo>
                <a:lnTo>
                  <a:pt x="471094" y="136866"/>
                </a:lnTo>
                <a:lnTo>
                  <a:pt x="513723" y="119930"/>
                </a:lnTo>
                <a:lnTo>
                  <a:pt x="557509" y="104077"/>
                </a:lnTo>
                <a:lnTo>
                  <a:pt x="602378" y="89315"/>
                </a:lnTo>
                <a:lnTo>
                  <a:pt x="648256" y="75651"/>
                </a:lnTo>
                <a:lnTo>
                  <a:pt x="695066" y="63093"/>
                </a:lnTo>
                <a:lnTo>
                  <a:pt x="742735" y="51648"/>
                </a:lnTo>
                <a:lnTo>
                  <a:pt x="791188" y="41324"/>
                </a:lnTo>
                <a:lnTo>
                  <a:pt x="840350" y="32129"/>
                </a:lnTo>
                <a:lnTo>
                  <a:pt x="890147" y="24070"/>
                </a:lnTo>
                <a:lnTo>
                  <a:pt x="940504" y="17155"/>
                </a:lnTo>
                <a:lnTo>
                  <a:pt x="991345" y="11391"/>
                </a:lnTo>
                <a:lnTo>
                  <a:pt x="1042597" y="6786"/>
                </a:lnTo>
                <a:lnTo>
                  <a:pt x="1094185" y="3347"/>
                </a:lnTo>
                <a:lnTo>
                  <a:pt x="1146034" y="1083"/>
                </a:lnTo>
                <a:lnTo>
                  <a:pt x="1198069" y="0"/>
                </a:lnTo>
                <a:lnTo>
                  <a:pt x="1250215" y="106"/>
                </a:lnTo>
                <a:lnTo>
                  <a:pt x="1302399" y="1409"/>
                </a:lnTo>
                <a:lnTo>
                  <a:pt x="1354545" y="3916"/>
                </a:lnTo>
                <a:lnTo>
                  <a:pt x="1406578" y="7635"/>
                </a:lnTo>
                <a:lnTo>
                  <a:pt x="1458424" y="12574"/>
                </a:lnTo>
                <a:lnTo>
                  <a:pt x="1510007" y="18739"/>
                </a:lnTo>
                <a:lnTo>
                  <a:pt x="1561255" y="26140"/>
                </a:lnTo>
                <a:lnTo>
                  <a:pt x="1612091" y="34783"/>
                </a:lnTo>
                <a:lnTo>
                  <a:pt x="1662441" y="44675"/>
                </a:lnTo>
                <a:lnTo>
                  <a:pt x="1712230" y="55825"/>
                </a:lnTo>
                <a:lnTo>
                  <a:pt x="1761383" y="68240"/>
                </a:lnTo>
                <a:lnTo>
                  <a:pt x="1809827" y="81927"/>
                </a:lnTo>
                <a:lnTo>
                  <a:pt x="1857486" y="96895"/>
                </a:lnTo>
                <a:lnTo>
                  <a:pt x="1904285" y="113150"/>
                </a:lnTo>
                <a:lnTo>
                  <a:pt x="1958519" y="134097"/>
                </a:lnTo>
                <a:lnTo>
                  <a:pt x="2009980" y="156327"/>
                </a:lnTo>
                <a:lnTo>
                  <a:pt x="2058643" y="179773"/>
                </a:lnTo>
                <a:lnTo>
                  <a:pt x="2104484" y="204364"/>
                </a:lnTo>
                <a:lnTo>
                  <a:pt x="2147477" y="230031"/>
                </a:lnTo>
                <a:lnTo>
                  <a:pt x="2187598" y="256706"/>
                </a:lnTo>
                <a:lnTo>
                  <a:pt x="2224824" y="284320"/>
                </a:lnTo>
                <a:lnTo>
                  <a:pt x="2259129" y="312802"/>
                </a:lnTo>
                <a:lnTo>
                  <a:pt x="2290489" y="342085"/>
                </a:lnTo>
                <a:lnTo>
                  <a:pt x="2318879" y="372098"/>
                </a:lnTo>
                <a:lnTo>
                  <a:pt x="2344275" y="402773"/>
                </a:lnTo>
                <a:lnTo>
                  <a:pt x="2366652" y="434041"/>
                </a:lnTo>
                <a:lnTo>
                  <a:pt x="2402253" y="498079"/>
                </a:lnTo>
                <a:lnTo>
                  <a:pt x="2425486" y="563657"/>
                </a:lnTo>
                <a:lnTo>
                  <a:pt x="2436155" y="630225"/>
                </a:lnTo>
                <a:lnTo>
                  <a:pt x="2436716" y="663706"/>
                </a:lnTo>
                <a:lnTo>
                  <a:pt x="2434063" y="697227"/>
                </a:lnTo>
                <a:lnTo>
                  <a:pt x="2419015" y="764113"/>
                </a:lnTo>
                <a:lnTo>
                  <a:pt x="2390815" y="830328"/>
                </a:lnTo>
                <a:lnTo>
                  <a:pt x="2349266" y="895320"/>
                </a:lnTo>
                <a:lnTo>
                  <a:pt x="2323425" y="927184"/>
                </a:lnTo>
                <a:lnTo>
                  <a:pt x="2294174" y="958535"/>
                </a:lnTo>
                <a:lnTo>
                  <a:pt x="2261487" y="989304"/>
                </a:lnTo>
                <a:lnTo>
                  <a:pt x="2225341" y="1019422"/>
                </a:lnTo>
                <a:lnTo>
                  <a:pt x="2193370" y="1043380"/>
                </a:lnTo>
                <a:lnTo>
                  <a:pt x="2159652" y="1066393"/>
                </a:lnTo>
                <a:lnTo>
                  <a:pt x="2124258" y="1088446"/>
                </a:lnTo>
                <a:lnTo>
                  <a:pt x="2087261" y="1109522"/>
                </a:lnTo>
                <a:lnTo>
                  <a:pt x="2048732" y="1129606"/>
                </a:lnTo>
                <a:lnTo>
                  <a:pt x="2008743" y="1148684"/>
                </a:lnTo>
                <a:lnTo>
                  <a:pt x="1967368" y="1166740"/>
                </a:lnTo>
                <a:lnTo>
                  <a:pt x="1924677" y="1183758"/>
                </a:lnTo>
                <a:lnTo>
                  <a:pt x="1880743" y="1199724"/>
                </a:lnTo>
                <a:lnTo>
                  <a:pt x="1835638" y="1214622"/>
                </a:lnTo>
                <a:lnTo>
                  <a:pt x="1789434" y="1228437"/>
                </a:lnTo>
                <a:lnTo>
                  <a:pt x="1742203" y="1241153"/>
                </a:lnTo>
                <a:lnTo>
                  <a:pt x="1694017" y="1252755"/>
                </a:lnTo>
                <a:lnTo>
                  <a:pt x="1644949" y="1263229"/>
                </a:lnTo>
                <a:lnTo>
                  <a:pt x="1595070" y="1272558"/>
                </a:lnTo>
                <a:lnTo>
                  <a:pt x="1544452" y="1280727"/>
                </a:lnTo>
                <a:lnTo>
                  <a:pt x="1493168" y="1287721"/>
                </a:lnTo>
                <a:lnTo>
                  <a:pt x="1441290" y="1293525"/>
                </a:lnTo>
                <a:lnTo>
                  <a:pt x="1388889" y="1298124"/>
                </a:lnTo>
                <a:lnTo>
                  <a:pt x="1336038" y="1301502"/>
                </a:lnTo>
                <a:lnTo>
                  <a:pt x="1282809" y="1303643"/>
                </a:lnTo>
                <a:lnTo>
                  <a:pt x="1229274" y="1304533"/>
                </a:lnTo>
                <a:lnTo>
                  <a:pt x="1175505" y="1304157"/>
                </a:lnTo>
                <a:lnTo>
                  <a:pt x="1121575" y="1302498"/>
                </a:lnTo>
                <a:lnTo>
                  <a:pt x="1067554" y="1299542"/>
                </a:lnTo>
                <a:lnTo>
                  <a:pt x="1013516" y="1295274"/>
                </a:lnTo>
                <a:lnTo>
                  <a:pt x="959532" y="1289678"/>
                </a:lnTo>
                <a:lnTo>
                  <a:pt x="142795" y="1991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027164" y="1943226"/>
            <a:ext cx="17856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270" dirty="0">
                <a:latin typeface="微软雅黑"/>
                <a:cs typeface="微软雅黑"/>
              </a:rPr>
              <a:t>V</a:t>
            </a:r>
            <a:r>
              <a:rPr sz="1950" b="1" spc="-405" baseline="-12820" dirty="0">
                <a:latin typeface="微软雅黑"/>
                <a:cs typeface="微软雅黑"/>
              </a:rPr>
              <a:t>1</a:t>
            </a:r>
            <a:r>
              <a:rPr sz="2000" b="1" spc="10" dirty="0">
                <a:latin typeface="微软雅黑"/>
                <a:cs typeface="微软雅黑"/>
              </a:rPr>
              <a:t>、</a:t>
            </a:r>
            <a:r>
              <a:rPr sz="2000" b="1" spc="-270" dirty="0">
                <a:latin typeface="微软雅黑"/>
                <a:cs typeface="微软雅黑"/>
              </a:rPr>
              <a:t>V</a:t>
            </a:r>
            <a:r>
              <a:rPr sz="1950" b="1" spc="-405" baseline="-12820" dirty="0">
                <a:latin typeface="微软雅黑"/>
                <a:cs typeface="微软雅黑"/>
              </a:rPr>
              <a:t>4</a:t>
            </a:r>
            <a:r>
              <a:rPr sz="2000" b="1" spc="10" dirty="0">
                <a:latin typeface="微软雅黑"/>
                <a:cs typeface="微软雅黑"/>
              </a:rPr>
              <a:t>依</a:t>
            </a:r>
            <a:r>
              <a:rPr sz="2000" b="1" dirty="0">
                <a:latin typeface="微软雅黑"/>
                <a:cs typeface="微软雅黑"/>
              </a:rPr>
              <a:t>附</a:t>
            </a:r>
            <a:r>
              <a:rPr sz="2000" b="1" spc="10" dirty="0">
                <a:latin typeface="微软雅黑"/>
                <a:cs typeface="微软雅黑"/>
              </a:rPr>
              <a:t>在</a:t>
            </a:r>
            <a:r>
              <a:rPr sz="2000" b="1" dirty="0">
                <a:latin typeface="微软雅黑"/>
                <a:cs typeface="微软雅黑"/>
              </a:rPr>
              <a:t>同</a:t>
            </a:r>
            <a:endParaRPr sz="20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</a:pPr>
            <a:r>
              <a:rPr sz="2000" b="1" spc="10" dirty="0">
                <a:latin typeface="微软雅黑"/>
                <a:cs typeface="微软雅黑"/>
              </a:rPr>
              <a:t>一个连通分量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325361" y="3277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0"/>
                </a:moveTo>
                <a:lnTo>
                  <a:pt x="990600" y="6096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689597" y="3186506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93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618540" y="522808"/>
            <a:ext cx="5326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克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鲁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斯卡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尔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求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最小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生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成树</a:t>
            </a:r>
          </a:p>
        </p:txBody>
      </p:sp>
      <p:sp>
        <p:nvSpPr>
          <p:cNvPr id="71" name="object 71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237732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2820" y="3128772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6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2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6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2820" y="3128772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6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6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2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85717" y="308470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2936" y="2510027"/>
            <a:ext cx="905510" cy="554990"/>
          </a:xfrm>
          <a:custGeom>
            <a:avLst/>
            <a:gdLst/>
            <a:ahLst/>
            <a:cxnLst/>
            <a:rect l="l" t="t" r="r" b="b"/>
            <a:pathLst>
              <a:path w="905510" h="554989">
                <a:moveTo>
                  <a:pt x="905256" y="0"/>
                </a:moveTo>
                <a:lnTo>
                  <a:pt x="0" y="554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4535" y="2455164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2936" y="3445764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3519" y="3310128"/>
            <a:ext cx="737870" cy="212090"/>
          </a:xfrm>
          <a:custGeom>
            <a:avLst/>
            <a:gdLst/>
            <a:ahLst/>
            <a:cxnLst/>
            <a:rect l="l" t="t" r="r" b="b"/>
            <a:pathLst>
              <a:path w="737869" h="212089">
                <a:moveTo>
                  <a:pt x="737616" y="2118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8335" y="3291840"/>
            <a:ext cx="817244" cy="306705"/>
          </a:xfrm>
          <a:custGeom>
            <a:avLst/>
            <a:gdLst/>
            <a:ahLst/>
            <a:cxnLst/>
            <a:rect l="l" t="t" r="r" b="b"/>
            <a:pathLst>
              <a:path w="817245" h="306704">
                <a:moveTo>
                  <a:pt x="0" y="306324"/>
                </a:moveTo>
                <a:lnTo>
                  <a:pt x="8168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3807" y="222046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3807" y="2220467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5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46070" y="2175205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31135" y="3369564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31135" y="3369564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5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02764" y="332422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7947" y="3064764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5" h="388620">
                <a:moveTo>
                  <a:pt x="245364" y="0"/>
                </a:moveTo>
                <a:lnTo>
                  <a:pt x="195915" y="3947"/>
                </a:lnTo>
                <a:lnTo>
                  <a:pt x="149858" y="15269"/>
                </a:lnTo>
                <a:lnTo>
                  <a:pt x="108179" y="33184"/>
                </a:lnTo>
                <a:lnTo>
                  <a:pt x="71866" y="56911"/>
                </a:lnTo>
                <a:lnTo>
                  <a:pt x="41904" y="85669"/>
                </a:lnTo>
                <a:lnTo>
                  <a:pt x="19282" y="118675"/>
                </a:lnTo>
                <a:lnTo>
                  <a:pt x="4984" y="155149"/>
                </a:lnTo>
                <a:lnTo>
                  <a:pt x="0" y="194310"/>
                </a:lnTo>
                <a:lnTo>
                  <a:pt x="4984" y="233470"/>
                </a:lnTo>
                <a:lnTo>
                  <a:pt x="19282" y="269944"/>
                </a:lnTo>
                <a:lnTo>
                  <a:pt x="41904" y="302950"/>
                </a:lnTo>
                <a:lnTo>
                  <a:pt x="71866" y="331708"/>
                </a:lnTo>
                <a:lnTo>
                  <a:pt x="108179" y="355435"/>
                </a:lnTo>
                <a:lnTo>
                  <a:pt x="149858" y="373350"/>
                </a:lnTo>
                <a:lnTo>
                  <a:pt x="195915" y="384672"/>
                </a:lnTo>
                <a:lnTo>
                  <a:pt x="245364" y="388620"/>
                </a:lnTo>
                <a:lnTo>
                  <a:pt x="294812" y="384672"/>
                </a:lnTo>
                <a:lnTo>
                  <a:pt x="340869" y="373350"/>
                </a:lnTo>
                <a:lnTo>
                  <a:pt x="382548" y="355435"/>
                </a:lnTo>
                <a:lnTo>
                  <a:pt x="418861" y="331708"/>
                </a:lnTo>
                <a:lnTo>
                  <a:pt x="448823" y="302950"/>
                </a:lnTo>
                <a:lnTo>
                  <a:pt x="471445" y="269944"/>
                </a:lnTo>
                <a:lnTo>
                  <a:pt x="485743" y="233470"/>
                </a:lnTo>
                <a:lnTo>
                  <a:pt x="490728" y="194310"/>
                </a:lnTo>
                <a:lnTo>
                  <a:pt x="485743" y="155149"/>
                </a:lnTo>
                <a:lnTo>
                  <a:pt x="471445" y="118675"/>
                </a:lnTo>
                <a:lnTo>
                  <a:pt x="448823" y="85669"/>
                </a:lnTo>
                <a:lnTo>
                  <a:pt x="418861" y="56911"/>
                </a:lnTo>
                <a:lnTo>
                  <a:pt x="382548" y="33184"/>
                </a:lnTo>
                <a:lnTo>
                  <a:pt x="340869" y="15269"/>
                </a:lnTo>
                <a:lnTo>
                  <a:pt x="294812" y="3947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7947" y="3064764"/>
            <a:ext cx="490855" cy="388620"/>
          </a:xfrm>
          <a:custGeom>
            <a:avLst/>
            <a:gdLst/>
            <a:ahLst/>
            <a:cxnLst/>
            <a:rect l="l" t="t" r="r" b="b"/>
            <a:pathLst>
              <a:path w="490855" h="388620">
                <a:moveTo>
                  <a:pt x="0" y="194310"/>
                </a:moveTo>
                <a:lnTo>
                  <a:pt x="4984" y="155149"/>
                </a:lnTo>
                <a:lnTo>
                  <a:pt x="19282" y="118675"/>
                </a:lnTo>
                <a:lnTo>
                  <a:pt x="41904" y="85669"/>
                </a:lnTo>
                <a:lnTo>
                  <a:pt x="71866" y="56911"/>
                </a:lnTo>
                <a:lnTo>
                  <a:pt x="108179" y="33184"/>
                </a:lnTo>
                <a:lnTo>
                  <a:pt x="149858" y="15269"/>
                </a:lnTo>
                <a:lnTo>
                  <a:pt x="195915" y="3947"/>
                </a:lnTo>
                <a:lnTo>
                  <a:pt x="245364" y="0"/>
                </a:lnTo>
                <a:lnTo>
                  <a:pt x="294812" y="3947"/>
                </a:lnTo>
                <a:lnTo>
                  <a:pt x="340869" y="15269"/>
                </a:lnTo>
                <a:lnTo>
                  <a:pt x="382548" y="33184"/>
                </a:lnTo>
                <a:lnTo>
                  <a:pt x="418861" y="56911"/>
                </a:lnTo>
                <a:lnTo>
                  <a:pt x="448823" y="85669"/>
                </a:lnTo>
                <a:lnTo>
                  <a:pt x="471445" y="118675"/>
                </a:lnTo>
                <a:lnTo>
                  <a:pt x="485743" y="155149"/>
                </a:lnTo>
                <a:lnTo>
                  <a:pt x="490728" y="194310"/>
                </a:lnTo>
                <a:lnTo>
                  <a:pt x="485743" y="233470"/>
                </a:lnTo>
                <a:lnTo>
                  <a:pt x="471445" y="269944"/>
                </a:lnTo>
                <a:lnTo>
                  <a:pt x="448823" y="302950"/>
                </a:lnTo>
                <a:lnTo>
                  <a:pt x="418861" y="331708"/>
                </a:lnTo>
                <a:lnTo>
                  <a:pt x="382548" y="355435"/>
                </a:lnTo>
                <a:lnTo>
                  <a:pt x="340869" y="373350"/>
                </a:lnTo>
                <a:lnTo>
                  <a:pt x="294812" y="384672"/>
                </a:lnTo>
                <a:lnTo>
                  <a:pt x="245364" y="388620"/>
                </a:lnTo>
                <a:lnTo>
                  <a:pt x="195915" y="384672"/>
                </a:lnTo>
                <a:lnTo>
                  <a:pt x="149858" y="373350"/>
                </a:lnTo>
                <a:lnTo>
                  <a:pt x="108179" y="355435"/>
                </a:lnTo>
                <a:lnTo>
                  <a:pt x="71866" y="331708"/>
                </a:lnTo>
                <a:lnTo>
                  <a:pt x="41904" y="302950"/>
                </a:lnTo>
                <a:lnTo>
                  <a:pt x="19282" y="269944"/>
                </a:lnTo>
                <a:lnTo>
                  <a:pt x="4984" y="233470"/>
                </a:lnTo>
                <a:lnTo>
                  <a:pt x="0" y="1943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80185" y="3020313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59607" y="4436364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9607" y="4436364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31489" y="4391405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21536" y="4436364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21536" y="4436364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75764" y="4391405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97935" y="3521964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9735" y="2607564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02535" y="3750564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35935" y="3750564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85010" y="3890264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75610" y="3128263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18410" y="2746705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85464" y="3814064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0210" y="244221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66035" y="4271517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  <a:tab pos="926465" algn="l"/>
              </a:tabLst>
            </a:pPr>
            <a:r>
              <a:rPr sz="2000" b="1" u="sng" dirty="0">
                <a:solidFill>
                  <a:srgbClr val="003366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6	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04210" y="2442210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32610" y="3128263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75028" y="3737864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3210" y="3814064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29271" y="38740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245364" y="0"/>
                </a:moveTo>
                <a:lnTo>
                  <a:pt x="195915" y="3993"/>
                </a:lnTo>
                <a:lnTo>
                  <a:pt x="149858" y="15448"/>
                </a:lnTo>
                <a:lnTo>
                  <a:pt x="108179" y="33573"/>
                </a:lnTo>
                <a:lnTo>
                  <a:pt x="71866" y="57578"/>
                </a:lnTo>
                <a:lnTo>
                  <a:pt x="41904" y="86673"/>
                </a:lnTo>
                <a:lnTo>
                  <a:pt x="19282" y="120068"/>
                </a:lnTo>
                <a:lnTo>
                  <a:pt x="4984" y="156972"/>
                </a:lnTo>
                <a:lnTo>
                  <a:pt x="0" y="196595"/>
                </a:lnTo>
                <a:lnTo>
                  <a:pt x="4984" y="236219"/>
                </a:lnTo>
                <a:lnTo>
                  <a:pt x="19282" y="273123"/>
                </a:lnTo>
                <a:lnTo>
                  <a:pt x="41904" y="306518"/>
                </a:lnTo>
                <a:lnTo>
                  <a:pt x="71866" y="335613"/>
                </a:lnTo>
                <a:lnTo>
                  <a:pt x="108179" y="359618"/>
                </a:lnTo>
                <a:lnTo>
                  <a:pt x="149858" y="377743"/>
                </a:lnTo>
                <a:lnTo>
                  <a:pt x="195915" y="389198"/>
                </a:lnTo>
                <a:lnTo>
                  <a:pt x="245364" y="393191"/>
                </a:lnTo>
                <a:lnTo>
                  <a:pt x="294812" y="389198"/>
                </a:lnTo>
                <a:lnTo>
                  <a:pt x="340869" y="377743"/>
                </a:lnTo>
                <a:lnTo>
                  <a:pt x="382548" y="359618"/>
                </a:lnTo>
                <a:lnTo>
                  <a:pt x="418861" y="335613"/>
                </a:lnTo>
                <a:lnTo>
                  <a:pt x="448823" y="306518"/>
                </a:lnTo>
                <a:lnTo>
                  <a:pt x="471445" y="273123"/>
                </a:lnTo>
                <a:lnTo>
                  <a:pt x="485743" y="236219"/>
                </a:lnTo>
                <a:lnTo>
                  <a:pt x="490728" y="196595"/>
                </a:lnTo>
                <a:lnTo>
                  <a:pt x="485743" y="156972"/>
                </a:lnTo>
                <a:lnTo>
                  <a:pt x="471445" y="120068"/>
                </a:lnTo>
                <a:lnTo>
                  <a:pt x="448823" y="86673"/>
                </a:lnTo>
                <a:lnTo>
                  <a:pt x="418861" y="57578"/>
                </a:lnTo>
                <a:lnTo>
                  <a:pt x="382548" y="33573"/>
                </a:lnTo>
                <a:lnTo>
                  <a:pt x="340869" y="15448"/>
                </a:lnTo>
                <a:lnTo>
                  <a:pt x="294812" y="3993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29271" y="3874008"/>
            <a:ext cx="490855" cy="393700"/>
          </a:xfrm>
          <a:custGeom>
            <a:avLst/>
            <a:gdLst/>
            <a:ahLst/>
            <a:cxnLst/>
            <a:rect l="l" t="t" r="r" b="b"/>
            <a:pathLst>
              <a:path w="490854" h="393700">
                <a:moveTo>
                  <a:pt x="0" y="196595"/>
                </a:moveTo>
                <a:lnTo>
                  <a:pt x="4984" y="156972"/>
                </a:lnTo>
                <a:lnTo>
                  <a:pt x="19282" y="120068"/>
                </a:lnTo>
                <a:lnTo>
                  <a:pt x="41904" y="86673"/>
                </a:lnTo>
                <a:lnTo>
                  <a:pt x="71866" y="57578"/>
                </a:lnTo>
                <a:lnTo>
                  <a:pt x="108179" y="33573"/>
                </a:lnTo>
                <a:lnTo>
                  <a:pt x="149858" y="15448"/>
                </a:lnTo>
                <a:lnTo>
                  <a:pt x="195915" y="3993"/>
                </a:lnTo>
                <a:lnTo>
                  <a:pt x="245364" y="0"/>
                </a:lnTo>
                <a:lnTo>
                  <a:pt x="294812" y="3993"/>
                </a:lnTo>
                <a:lnTo>
                  <a:pt x="340869" y="15448"/>
                </a:lnTo>
                <a:lnTo>
                  <a:pt x="382548" y="33573"/>
                </a:lnTo>
                <a:lnTo>
                  <a:pt x="418861" y="57578"/>
                </a:lnTo>
                <a:lnTo>
                  <a:pt x="448823" y="86673"/>
                </a:lnTo>
                <a:lnTo>
                  <a:pt x="471445" y="120068"/>
                </a:lnTo>
                <a:lnTo>
                  <a:pt x="485743" y="156972"/>
                </a:lnTo>
                <a:lnTo>
                  <a:pt x="490728" y="196595"/>
                </a:lnTo>
                <a:lnTo>
                  <a:pt x="485743" y="236219"/>
                </a:lnTo>
                <a:lnTo>
                  <a:pt x="471445" y="273123"/>
                </a:lnTo>
                <a:lnTo>
                  <a:pt x="448823" y="306518"/>
                </a:lnTo>
                <a:lnTo>
                  <a:pt x="418861" y="335613"/>
                </a:lnTo>
                <a:lnTo>
                  <a:pt x="382548" y="359618"/>
                </a:lnTo>
                <a:lnTo>
                  <a:pt x="340869" y="377743"/>
                </a:lnTo>
                <a:lnTo>
                  <a:pt x="294812" y="389198"/>
                </a:lnTo>
                <a:lnTo>
                  <a:pt x="245364" y="393191"/>
                </a:lnTo>
                <a:lnTo>
                  <a:pt x="195915" y="389198"/>
                </a:lnTo>
                <a:lnTo>
                  <a:pt x="149858" y="377743"/>
                </a:lnTo>
                <a:lnTo>
                  <a:pt x="108179" y="359618"/>
                </a:lnTo>
                <a:lnTo>
                  <a:pt x="71866" y="335613"/>
                </a:lnTo>
                <a:lnTo>
                  <a:pt x="41904" y="306518"/>
                </a:lnTo>
                <a:lnTo>
                  <a:pt x="19282" y="273123"/>
                </a:lnTo>
                <a:lnTo>
                  <a:pt x="4984" y="236219"/>
                </a:lnTo>
                <a:lnTo>
                  <a:pt x="0" y="1965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202423" y="3828999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4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08626" y="4191761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0"/>
                </a:moveTo>
                <a:lnTo>
                  <a:pt x="457200" y="9906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10734" y="4054602"/>
            <a:ext cx="736600" cy="213360"/>
          </a:xfrm>
          <a:custGeom>
            <a:avLst/>
            <a:gdLst/>
            <a:ahLst/>
            <a:cxnLst/>
            <a:rect l="l" t="t" r="r" b="b"/>
            <a:pathLst>
              <a:path w="736600" h="213360">
                <a:moveTo>
                  <a:pt x="736091" y="213360"/>
                </a:moveTo>
                <a:lnTo>
                  <a:pt x="0" y="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90259" y="29657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244602" y="0"/>
                </a:moveTo>
                <a:lnTo>
                  <a:pt x="195295" y="3930"/>
                </a:lnTo>
                <a:lnTo>
                  <a:pt x="149375" y="15204"/>
                </a:lnTo>
                <a:lnTo>
                  <a:pt x="107825" y="33044"/>
                </a:lnTo>
                <a:lnTo>
                  <a:pt x="71628" y="56673"/>
                </a:lnTo>
                <a:lnTo>
                  <a:pt x="41764" y="85315"/>
                </a:lnTo>
                <a:lnTo>
                  <a:pt x="19216" y="118193"/>
                </a:lnTo>
                <a:lnTo>
                  <a:pt x="4967" y="154529"/>
                </a:lnTo>
                <a:lnTo>
                  <a:pt x="0" y="193548"/>
                </a:lnTo>
                <a:lnTo>
                  <a:pt x="4967" y="232566"/>
                </a:lnTo>
                <a:lnTo>
                  <a:pt x="19216" y="268902"/>
                </a:lnTo>
                <a:lnTo>
                  <a:pt x="41764" y="301780"/>
                </a:lnTo>
                <a:lnTo>
                  <a:pt x="71627" y="330422"/>
                </a:lnTo>
                <a:lnTo>
                  <a:pt x="107825" y="354051"/>
                </a:lnTo>
                <a:lnTo>
                  <a:pt x="149375" y="371891"/>
                </a:lnTo>
                <a:lnTo>
                  <a:pt x="195295" y="383165"/>
                </a:lnTo>
                <a:lnTo>
                  <a:pt x="244602" y="387096"/>
                </a:lnTo>
                <a:lnTo>
                  <a:pt x="293908" y="383165"/>
                </a:lnTo>
                <a:lnTo>
                  <a:pt x="339828" y="371891"/>
                </a:lnTo>
                <a:lnTo>
                  <a:pt x="381378" y="354051"/>
                </a:lnTo>
                <a:lnTo>
                  <a:pt x="417576" y="330422"/>
                </a:lnTo>
                <a:lnTo>
                  <a:pt x="447439" y="301780"/>
                </a:lnTo>
                <a:lnTo>
                  <a:pt x="469987" y="268902"/>
                </a:lnTo>
                <a:lnTo>
                  <a:pt x="484236" y="232566"/>
                </a:lnTo>
                <a:lnTo>
                  <a:pt x="489204" y="193548"/>
                </a:lnTo>
                <a:lnTo>
                  <a:pt x="484236" y="154529"/>
                </a:lnTo>
                <a:lnTo>
                  <a:pt x="469987" y="118193"/>
                </a:lnTo>
                <a:lnTo>
                  <a:pt x="447439" y="85315"/>
                </a:lnTo>
                <a:lnTo>
                  <a:pt x="417576" y="56673"/>
                </a:lnTo>
                <a:lnTo>
                  <a:pt x="381378" y="33044"/>
                </a:lnTo>
                <a:lnTo>
                  <a:pt x="339828" y="15204"/>
                </a:lnTo>
                <a:lnTo>
                  <a:pt x="293908" y="3930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59" y="2965704"/>
            <a:ext cx="489584" cy="387350"/>
          </a:xfrm>
          <a:custGeom>
            <a:avLst/>
            <a:gdLst/>
            <a:ahLst/>
            <a:cxnLst/>
            <a:rect l="l" t="t" r="r" b="b"/>
            <a:pathLst>
              <a:path w="489585" h="387350">
                <a:moveTo>
                  <a:pt x="0" y="193548"/>
                </a:moveTo>
                <a:lnTo>
                  <a:pt x="4967" y="154529"/>
                </a:lnTo>
                <a:lnTo>
                  <a:pt x="19216" y="118193"/>
                </a:lnTo>
                <a:lnTo>
                  <a:pt x="41764" y="85315"/>
                </a:lnTo>
                <a:lnTo>
                  <a:pt x="71628" y="56673"/>
                </a:lnTo>
                <a:lnTo>
                  <a:pt x="107825" y="33044"/>
                </a:lnTo>
                <a:lnTo>
                  <a:pt x="149375" y="15204"/>
                </a:lnTo>
                <a:lnTo>
                  <a:pt x="195295" y="3930"/>
                </a:lnTo>
                <a:lnTo>
                  <a:pt x="244602" y="0"/>
                </a:lnTo>
                <a:lnTo>
                  <a:pt x="293908" y="3930"/>
                </a:lnTo>
                <a:lnTo>
                  <a:pt x="339828" y="15204"/>
                </a:lnTo>
                <a:lnTo>
                  <a:pt x="381378" y="33044"/>
                </a:lnTo>
                <a:lnTo>
                  <a:pt x="417576" y="56673"/>
                </a:lnTo>
                <a:lnTo>
                  <a:pt x="447439" y="85315"/>
                </a:lnTo>
                <a:lnTo>
                  <a:pt x="469987" y="118193"/>
                </a:lnTo>
                <a:lnTo>
                  <a:pt x="484236" y="154529"/>
                </a:lnTo>
                <a:lnTo>
                  <a:pt x="489204" y="193548"/>
                </a:lnTo>
                <a:lnTo>
                  <a:pt x="484236" y="232566"/>
                </a:lnTo>
                <a:lnTo>
                  <a:pt x="469987" y="268902"/>
                </a:lnTo>
                <a:lnTo>
                  <a:pt x="447439" y="301780"/>
                </a:lnTo>
                <a:lnTo>
                  <a:pt x="417576" y="330422"/>
                </a:lnTo>
                <a:lnTo>
                  <a:pt x="381378" y="354051"/>
                </a:lnTo>
                <a:lnTo>
                  <a:pt x="339828" y="371891"/>
                </a:lnTo>
                <a:lnTo>
                  <a:pt x="293908" y="383165"/>
                </a:lnTo>
                <a:lnTo>
                  <a:pt x="244602" y="387096"/>
                </a:lnTo>
                <a:lnTo>
                  <a:pt x="195295" y="383165"/>
                </a:lnTo>
                <a:lnTo>
                  <a:pt x="149375" y="371891"/>
                </a:lnTo>
                <a:lnTo>
                  <a:pt x="107825" y="354051"/>
                </a:lnTo>
                <a:lnTo>
                  <a:pt x="71627" y="330422"/>
                </a:lnTo>
                <a:lnTo>
                  <a:pt x="41764" y="301780"/>
                </a:lnTo>
                <a:lnTo>
                  <a:pt x="19216" y="268902"/>
                </a:lnTo>
                <a:lnTo>
                  <a:pt x="4967" y="232566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87922" y="2920364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72327" y="3045332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846064" y="41148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245364" y="0"/>
                </a:moveTo>
                <a:lnTo>
                  <a:pt x="189104" y="5034"/>
                </a:lnTo>
                <a:lnTo>
                  <a:pt x="137459" y="19372"/>
                </a:lnTo>
                <a:lnTo>
                  <a:pt x="91902" y="41867"/>
                </a:lnTo>
                <a:lnTo>
                  <a:pt x="53904" y="71374"/>
                </a:lnTo>
                <a:lnTo>
                  <a:pt x="24939" y="106746"/>
                </a:lnTo>
                <a:lnTo>
                  <a:pt x="6480" y="146837"/>
                </a:lnTo>
                <a:lnTo>
                  <a:pt x="0" y="190500"/>
                </a:lnTo>
                <a:lnTo>
                  <a:pt x="6480" y="234162"/>
                </a:lnTo>
                <a:lnTo>
                  <a:pt x="24939" y="274253"/>
                </a:lnTo>
                <a:lnTo>
                  <a:pt x="53904" y="309625"/>
                </a:lnTo>
                <a:lnTo>
                  <a:pt x="91902" y="339132"/>
                </a:lnTo>
                <a:lnTo>
                  <a:pt x="137459" y="361627"/>
                </a:lnTo>
                <a:lnTo>
                  <a:pt x="189104" y="375965"/>
                </a:lnTo>
                <a:lnTo>
                  <a:pt x="245364" y="381000"/>
                </a:lnTo>
                <a:lnTo>
                  <a:pt x="301623" y="375965"/>
                </a:lnTo>
                <a:lnTo>
                  <a:pt x="353268" y="361627"/>
                </a:lnTo>
                <a:lnTo>
                  <a:pt x="398825" y="339132"/>
                </a:lnTo>
                <a:lnTo>
                  <a:pt x="436823" y="309625"/>
                </a:lnTo>
                <a:lnTo>
                  <a:pt x="465788" y="274253"/>
                </a:lnTo>
                <a:lnTo>
                  <a:pt x="484247" y="234162"/>
                </a:lnTo>
                <a:lnTo>
                  <a:pt x="490728" y="190500"/>
                </a:lnTo>
                <a:lnTo>
                  <a:pt x="484247" y="146837"/>
                </a:lnTo>
                <a:lnTo>
                  <a:pt x="465788" y="106746"/>
                </a:lnTo>
                <a:lnTo>
                  <a:pt x="436823" y="71374"/>
                </a:lnTo>
                <a:lnTo>
                  <a:pt x="398825" y="41867"/>
                </a:lnTo>
                <a:lnTo>
                  <a:pt x="353268" y="19372"/>
                </a:lnTo>
                <a:lnTo>
                  <a:pt x="301623" y="503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46064" y="4114800"/>
            <a:ext cx="490855" cy="381000"/>
          </a:xfrm>
          <a:custGeom>
            <a:avLst/>
            <a:gdLst/>
            <a:ahLst/>
            <a:cxnLst/>
            <a:rect l="l" t="t" r="r" b="b"/>
            <a:pathLst>
              <a:path w="490854" h="381000">
                <a:moveTo>
                  <a:pt x="0" y="190500"/>
                </a:moveTo>
                <a:lnTo>
                  <a:pt x="6480" y="146837"/>
                </a:lnTo>
                <a:lnTo>
                  <a:pt x="24939" y="106746"/>
                </a:lnTo>
                <a:lnTo>
                  <a:pt x="53904" y="71374"/>
                </a:lnTo>
                <a:lnTo>
                  <a:pt x="91902" y="41867"/>
                </a:lnTo>
                <a:lnTo>
                  <a:pt x="137459" y="19372"/>
                </a:lnTo>
                <a:lnTo>
                  <a:pt x="189104" y="5034"/>
                </a:lnTo>
                <a:lnTo>
                  <a:pt x="245364" y="0"/>
                </a:lnTo>
                <a:lnTo>
                  <a:pt x="301623" y="5034"/>
                </a:lnTo>
                <a:lnTo>
                  <a:pt x="353268" y="19372"/>
                </a:lnTo>
                <a:lnTo>
                  <a:pt x="398825" y="41867"/>
                </a:lnTo>
                <a:lnTo>
                  <a:pt x="436823" y="71374"/>
                </a:lnTo>
                <a:lnTo>
                  <a:pt x="465788" y="106746"/>
                </a:lnTo>
                <a:lnTo>
                  <a:pt x="484247" y="146837"/>
                </a:lnTo>
                <a:lnTo>
                  <a:pt x="490728" y="190500"/>
                </a:lnTo>
                <a:lnTo>
                  <a:pt x="484247" y="234162"/>
                </a:lnTo>
                <a:lnTo>
                  <a:pt x="465788" y="274253"/>
                </a:lnTo>
                <a:lnTo>
                  <a:pt x="436823" y="309625"/>
                </a:lnTo>
                <a:lnTo>
                  <a:pt x="398825" y="339132"/>
                </a:lnTo>
                <a:lnTo>
                  <a:pt x="353268" y="361627"/>
                </a:lnTo>
                <a:lnTo>
                  <a:pt x="301623" y="375965"/>
                </a:lnTo>
                <a:lnTo>
                  <a:pt x="245364" y="381000"/>
                </a:lnTo>
                <a:lnTo>
                  <a:pt x="189104" y="375965"/>
                </a:lnTo>
                <a:lnTo>
                  <a:pt x="137459" y="361627"/>
                </a:lnTo>
                <a:lnTo>
                  <a:pt x="91902" y="339132"/>
                </a:lnTo>
                <a:lnTo>
                  <a:pt x="53904" y="309625"/>
                </a:lnTo>
                <a:lnTo>
                  <a:pt x="24939" y="274253"/>
                </a:lnTo>
                <a:lnTo>
                  <a:pt x="6480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919470" y="4068826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24400" y="38100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245364" y="0"/>
                </a:moveTo>
                <a:lnTo>
                  <a:pt x="195915" y="3930"/>
                </a:lnTo>
                <a:lnTo>
                  <a:pt x="149858" y="15204"/>
                </a:lnTo>
                <a:lnTo>
                  <a:pt x="108179" y="33044"/>
                </a:lnTo>
                <a:lnTo>
                  <a:pt x="71866" y="56673"/>
                </a:lnTo>
                <a:lnTo>
                  <a:pt x="41904" y="85315"/>
                </a:lnTo>
                <a:lnTo>
                  <a:pt x="19282" y="118193"/>
                </a:lnTo>
                <a:lnTo>
                  <a:pt x="4984" y="154529"/>
                </a:lnTo>
                <a:lnTo>
                  <a:pt x="0" y="193548"/>
                </a:lnTo>
                <a:lnTo>
                  <a:pt x="4984" y="232566"/>
                </a:lnTo>
                <a:lnTo>
                  <a:pt x="19282" y="268902"/>
                </a:lnTo>
                <a:lnTo>
                  <a:pt x="41904" y="301780"/>
                </a:lnTo>
                <a:lnTo>
                  <a:pt x="71866" y="330422"/>
                </a:lnTo>
                <a:lnTo>
                  <a:pt x="108179" y="354051"/>
                </a:lnTo>
                <a:lnTo>
                  <a:pt x="149858" y="371891"/>
                </a:lnTo>
                <a:lnTo>
                  <a:pt x="195915" y="383165"/>
                </a:lnTo>
                <a:lnTo>
                  <a:pt x="245364" y="387096"/>
                </a:lnTo>
                <a:lnTo>
                  <a:pt x="294812" y="383165"/>
                </a:lnTo>
                <a:lnTo>
                  <a:pt x="340869" y="371891"/>
                </a:lnTo>
                <a:lnTo>
                  <a:pt x="382548" y="354051"/>
                </a:lnTo>
                <a:lnTo>
                  <a:pt x="418861" y="330422"/>
                </a:lnTo>
                <a:lnTo>
                  <a:pt x="448823" y="301780"/>
                </a:lnTo>
                <a:lnTo>
                  <a:pt x="471445" y="268902"/>
                </a:lnTo>
                <a:lnTo>
                  <a:pt x="485743" y="232566"/>
                </a:lnTo>
                <a:lnTo>
                  <a:pt x="490728" y="193548"/>
                </a:lnTo>
                <a:lnTo>
                  <a:pt x="485743" y="154529"/>
                </a:lnTo>
                <a:lnTo>
                  <a:pt x="471445" y="118193"/>
                </a:lnTo>
                <a:lnTo>
                  <a:pt x="448823" y="85315"/>
                </a:lnTo>
                <a:lnTo>
                  <a:pt x="418861" y="56673"/>
                </a:lnTo>
                <a:lnTo>
                  <a:pt x="382548" y="33044"/>
                </a:lnTo>
                <a:lnTo>
                  <a:pt x="340869" y="15204"/>
                </a:lnTo>
                <a:lnTo>
                  <a:pt x="294812" y="3930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24400" y="3810000"/>
            <a:ext cx="490855" cy="387350"/>
          </a:xfrm>
          <a:custGeom>
            <a:avLst/>
            <a:gdLst/>
            <a:ahLst/>
            <a:cxnLst/>
            <a:rect l="l" t="t" r="r" b="b"/>
            <a:pathLst>
              <a:path w="490854" h="387350">
                <a:moveTo>
                  <a:pt x="0" y="193548"/>
                </a:moveTo>
                <a:lnTo>
                  <a:pt x="4984" y="154529"/>
                </a:lnTo>
                <a:lnTo>
                  <a:pt x="19282" y="118193"/>
                </a:lnTo>
                <a:lnTo>
                  <a:pt x="41904" y="85315"/>
                </a:lnTo>
                <a:lnTo>
                  <a:pt x="71866" y="56673"/>
                </a:lnTo>
                <a:lnTo>
                  <a:pt x="108179" y="33044"/>
                </a:lnTo>
                <a:lnTo>
                  <a:pt x="149858" y="15204"/>
                </a:lnTo>
                <a:lnTo>
                  <a:pt x="195915" y="3930"/>
                </a:lnTo>
                <a:lnTo>
                  <a:pt x="245364" y="0"/>
                </a:lnTo>
                <a:lnTo>
                  <a:pt x="294812" y="3930"/>
                </a:lnTo>
                <a:lnTo>
                  <a:pt x="340869" y="15204"/>
                </a:lnTo>
                <a:lnTo>
                  <a:pt x="382548" y="33044"/>
                </a:lnTo>
                <a:lnTo>
                  <a:pt x="418861" y="56673"/>
                </a:lnTo>
                <a:lnTo>
                  <a:pt x="448823" y="85315"/>
                </a:lnTo>
                <a:lnTo>
                  <a:pt x="471445" y="118193"/>
                </a:lnTo>
                <a:lnTo>
                  <a:pt x="485743" y="154529"/>
                </a:lnTo>
                <a:lnTo>
                  <a:pt x="490728" y="193548"/>
                </a:lnTo>
                <a:lnTo>
                  <a:pt x="485743" y="232566"/>
                </a:lnTo>
                <a:lnTo>
                  <a:pt x="471445" y="268902"/>
                </a:lnTo>
                <a:lnTo>
                  <a:pt x="448823" y="301780"/>
                </a:lnTo>
                <a:lnTo>
                  <a:pt x="418861" y="330422"/>
                </a:lnTo>
                <a:lnTo>
                  <a:pt x="382548" y="354051"/>
                </a:lnTo>
                <a:lnTo>
                  <a:pt x="340869" y="371891"/>
                </a:lnTo>
                <a:lnTo>
                  <a:pt x="294812" y="383165"/>
                </a:lnTo>
                <a:lnTo>
                  <a:pt x="245364" y="387096"/>
                </a:lnTo>
                <a:lnTo>
                  <a:pt x="195915" y="383165"/>
                </a:lnTo>
                <a:lnTo>
                  <a:pt x="149858" y="371891"/>
                </a:lnTo>
                <a:lnTo>
                  <a:pt x="108179" y="354051"/>
                </a:lnTo>
                <a:lnTo>
                  <a:pt x="71866" y="330422"/>
                </a:lnTo>
                <a:lnTo>
                  <a:pt x="41904" y="301780"/>
                </a:lnTo>
                <a:lnTo>
                  <a:pt x="19282" y="268902"/>
                </a:lnTo>
                <a:lnTo>
                  <a:pt x="4984" y="232566"/>
                </a:lnTo>
                <a:lnTo>
                  <a:pt x="0" y="1935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796916" y="376504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576059" y="51816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244602" y="0"/>
                </a:moveTo>
                <a:lnTo>
                  <a:pt x="188505" y="5034"/>
                </a:lnTo>
                <a:lnTo>
                  <a:pt x="137015" y="19372"/>
                </a:lnTo>
                <a:lnTo>
                  <a:pt x="91599" y="41867"/>
                </a:lnTo>
                <a:lnTo>
                  <a:pt x="53724" y="71374"/>
                </a:lnTo>
                <a:lnTo>
                  <a:pt x="24854" y="106746"/>
                </a:lnTo>
                <a:lnTo>
                  <a:pt x="6458" y="146837"/>
                </a:lnTo>
                <a:lnTo>
                  <a:pt x="0" y="190500"/>
                </a:lnTo>
                <a:lnTo>
                  <a:pt x="6458" y="234162"/>
                </a:lnTo>
                <a:lnTo>
                  <a:pt x="24854" y="274253"/>
                </a:lnTo>
                <a:lnTo>
                  <a:pt x="53724" y="309625"/>
                </a:lnTo>
                <a:lnTo>
                  <a:pt x="91599" y="339132"/>
                </a:lnTo>
                <a:lnTo>
                  <a:pt x="137015" y="361627"/>
                </a:lnTo>
                <a:lnTo>
                  <a:pt x="188505" y="375965"/>
                </a:lnTo>
                <a:lnTo>
                  <a:pt x="244602" y="381000"/>
                </a:lnTo>
                <a:lnTo>
                  <a:pt x="300698" y="375965"/>
                </a:lnTo>
                <a:lnTo>
                  <a:pt x="352188" y="361627"/>
                </a:lnTo>
                <a:lnTo>
                  <a:pt x="397604" y="339132"/>
                </a:lnTo>
                <a:lnTo>
                  <a:pt x="435479" y="309625"/>
                </a:lnTo>
                <a:lnTo>
                  <a:pt x="464349" y="274253"/>
                </a:lnTo>
                <a:lnTo>
                  <a:pt x="482745" y="234162"/>
                </a:lnTo>
                <a:lnTo>
                  <a:pt x="489204" y="190500"/>
                </a:lnTo>
                <a:lnTo>
                  <a:pt x="482745" y="146837"/>
                </a:lnTo>
                <a:lnTo>
                  <a:pt x="464349" y="106746"/>
                </a:lnTo>
                <a:lnTo>
                  <a:pt x="435479" y="71374"/>
                </a:lnTo>
                <a:lnTo>
                  <a:pt x="397604" y="41867"/>
                </a:lnTo>
                <a:lnTo>
                  <a:pt x="352188" y="19372"/>
                </a:lnTo>
                <a:lnTo>
                  <a:pt x="300698" y="5034"/>
                </a:lnTo>
                <a:lnTo>
                  <a:pt x="2446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76059" y="5181600"/>
            <a:ext cx="489584" cy="381000"/>
          </a:xfrm>
          <a:custGeom>
            <a:avLst/>
            <a:gdLst/>
            <a:ahLst/>
            <a:cxnLst/>
            <a:rect l="l" t="t" r="r" b="b"/>
            <a:pathLst>
              <a:path w="489584" h="381000">
                <a:moveTo>
                  <a:pt x="0" y="190500"/>
                </a:moveTo>
                <a:lnTo>
                  <a:pt x="6458" y="146837"/>
                </a:lnTo>
                <a:lnTo>
                  <a:pt x="24854" y="106746"/>
                </a:lnTo>
                <a:lnTo>
                  <a:pt x="53724" y="71374"/>
                </a:lnTo>
                <a:lnTo>
                  <a:pt x="91599" y="41867"/>
                </a:lnTo>
                <a:lnTo>
                  <a:pt x="137015" y="19372"/>
                </a:lnTo>
                <a:lnTo>
                  <a:pt x="188505" y="5034"/>
                </a:lnTo>
                <a:lnTo>
                  <a:pt x="244602" y="0"/>
                </a:lnTo>
                <a:lnTo>
                  <a:pt x="300698" y="5034"/>
                </a:lnTo>
                <a:lnTo>
                  <a:pt x="352188" y="19372"/>
                </a:lnTo>
                <a:lnTo>
                  <a:pt x="397604" y="41867"/>
                </a:lnTo>
                <a:lnTo>
                  <a:pt x="435479" y="71374"/>
                </a:lnTo>
                <a:lnTo>
                  <a:pt x="464349" y="106746"/>
                </a:lnTo>
                <a:lnTo>
                  <a:pt x="482745" y="146837"/>
                </a:lnTo>
                <a:lnTo>
                  <a:pt x="489204" y="190500"/>
                </a:lnTo>
                <a:lnTo>
                  <a:pt x="482745" y="234162"/>
                </a:lnTo>
                <a:lnTo>
                  <a:pt x="464349" y="274253"/>
                </a:lnTo>
                <a:lnTo>
                  <a:pt x="435479" y="309625"/>
                </a:lnTo>
                <a:lnTo>
                  <a:pt x="397604" y="339132"/>
                </a:lnTo>
                <a:lnTo>
                  <a:pt x="352188" y="361627"/>
                </a:lnTo>
                <a:lnTo>
                  <a:pt x="300698" y="375965"/>
                </a:lnTo>
                <a:lnTo>
                  <a:pt x="244602" y="381000"/>
                </a:lnTo>
                <a:lnTo>
                  <a:pt x="188505" y="375965"/>
                </a:lnTo>
                <a:lnTo>
                  <a:pt x="137015" y="361627"/>
                </a:lnTo>
                <a:lnTo>
                  <a:pt x="91599" y="339132"/>
                </a:lnTo>
                <a:lnTo>
                  <a:pt x="53724" y="309625"/>
                </a:lnTo>
                <a:lnTo>
                  <a:pt x="24854" y="274253"/>
                </a:lnTo>
                <a:lnTo>
                  <a:pt x="645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648322" y="513600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6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236464" y="51816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8" y="5034"/>
                </a:lnTo>
                <a:lnTo>
                  <a:pt x="128073" y="19372"/>
                </a:lnTo>
                <a:lnTo>
                  <a:pt x="85628" y="41867"/>
                </a:lnTo>
                <a:lnTo>
                  <a:pt x="50225" y="71374"/>
                </a:lnTo>
                <a:lnTo>
                  <a:pt x="23237" y="106746"/>
                </a:lnTo>
                <a:lnTo>
                  <a:pt x="6038" y="146837"/>
                </a:lnTo>
                <a:lnTo>
                  <a:pt x="0" y="190500"/>
                </a:lnTo>
                <a:lnTo>
                  <a:pt x="6038" y="234162"/>
                </a:lnTo>
                <a:lnTo>
                  <a:pt x="23237" y="274253"/>
                </a:lnTo>
                <a:lnTo>
                  <a:pt x="50225" y="309625"/>
                </a:lnTo>
                <a:lnTo>
                  <a:pt x="85628" y="339132"/>
                </a:lnTo>
                <a:lnTo>
                  <a:pt x="128073" y="361627"/>
                </a:lnTo>
                <a:lnTo>
                  <a:pt x="176188" y="375965"/>
                </a:lnTo>
                <a:lnTo>
                  <a:pt x="228600" y="381000"/>
                </a:lnTo>
                <a:lnTo>
                  <a:pt x="281011" y="375965"/>
                </a:lnTo>
                <a:lnTo>
                  <a:pt x="329126" y="361627"/>
                </a:lnTo>
                <a:lnTo>
                  <a:pt x="371571" y="339132"/>
                </a:lnTo>
                <a:lnTo>
                  <a:pt x="406974" y="309625"/>
                </a:lnTo>
                <a:lnTo>
                  <a:pt x="433962" y="274253"/>
                </a:lnTo>
                <a:lnTo>
                  <a:pt x="451161" y="234162"/>
                </a:lnTo>
                <a:lnTo>
                  <a:pt x="457200" y="190500"/>
                </a:lnTo>
                <a:lnTo>
                  <a:pt x="451161" y="146837"/>
                </a:lnTo>
                <a:lnTo>
                  <a:pt x="433962" y="106746"/>
                </a:lnTo>
                <a:lnTo>
                  <a:pt x="406974" y="71374"/>
                </a:lnTo>
                <a:lnTo>
                  <a:pt x="371571" y="41867"/>
                </a:lnTo>
                <a:lnTo>
                  <a:pt x="329126" y="19372"/>
                </a:lnTo>
                <a:lnTo>
                  <a:pt x="281011" y="50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36464" y="51816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292852" y="513600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V</a:t>
            </a:r>
            <a:r>
              <a:rPr sz="1950" b="1" spc="15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913626" y="426796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9144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75426" y="33535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51626" y="4496561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2895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135370" y="3491865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2140" y="6331668"/>
            <a:ext cx="160909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22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25" dirty="0">
                <a:latin typeface="Verdana"/>
                <a:cs typeface="Verdana"/>
              </a:rPr>
              <a:t> </a:t>
            </a:r>
            <a:fld id="{81D60167-4931-47E6-BA6A-407CBD079E47}" type="slidenum"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94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202169" y="45583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49315" y="3872865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92115" y="44821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40170" y="455836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66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18540" y="522808"/>
            <a:ext cx="5326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克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鲁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斯卡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尔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求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最小</a:t>
            </a: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生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成树</a:t>
            </a:r>
          </a:p>
        </p:txBody>
      </p:sp>
      <p:sp>
        <p:nvSpPr>
          <p:cNvPr id="72" name="object 72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3" y="451484"/>
            <a:ext cx="530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克鲁斯卡尔</a:t>
            </a:r>
            <a:r>
              <a:rPr sz="3600" u="none" spc="110" dirty="0">
                <a:solidFill>
                  <a:srgbClr val="000000"/>
                </a:solidFill>
                <a:latin typeface="Microsoft JhengHei"/>
                <a:cs typeface="Microsoft JhengHei"/>
              </a:rPr>
              <a:t>(Kruskal)</a:t>
            </a:r>
            <a:r>
              <a:rPr sz="3600"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95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957857"/>
            <a:ext cx="8068309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29845" indent="-469900">
              <a:lnSpc>
                <a:spcPct val="12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b="1" spc="5" dirty="0">
                <a:latin typeface="微软雅黑"/>
                <a:cs typeface="微软雅黑"/>
              </a:rPr>
              <a:t>从上述过程可知，实现克鲁斯</a:t>
            </a:r>
            <a:r>
              <a:rPr sz="2800" b="1" spc="15" dirty="0">
                <a:latin typeface="微软雅黑"/>
                <a:cs typeface="微软雅黑"/>
              </a:rPr>
              <a:t>卡尔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spc="-5" dirty="0">
                <a:latin typeface="Times New Roman"/>
                <a:cs typeface="Times New Roman"/>
              </a:rPr>
              <a:t>K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10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kal)</a:t>
            </a:r>
            <a:r>
              <a:rPr sz="2800" b="1" spc="5" dirty="0">
                <a:latin typeface="微软雅黑"/>
                <a:cs typeface="微软雅黑"/>
              </a:rPr>
              <a:t>算法 时，要解决以下两个问题：</a:t>
            </a:r>
            <a:endParaRPr sz="2800">
              <a:latin typeface="微软雅黑"/>
              <a:cs typeface="微软雅黑"/>
            </a:endParaRPr>
          </a:p>
          <a:p>
            <a:pPr marL="920750" lvl="1" indent="-437515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920750" algn="l"/>
                <a:tab pos="921385" algn="l"/>
              </a:tabLst>
            </a:pPr>
            <a:r>
              <a:rPr sz="2800" b="1" spc="5" dirty="0">
                <a:latin typeface="微软雅黑"/>
                <a:cs typeface="微软雅黑"/>
              </a:rPr>
              <a:t>如何选择代价最小的边；</a:t>
            </a:r>
            <a:endParaRPr sz="2800">
              <a:latin typeface="微软雅黑"/>
              <a:cs typeface="微软雅黑"/>
            </a:endParaRPr>
          </a:p>
          <a:p>
            <a:pPr marL="920750" marR="5080" lvl="1" indent="-437515">
              <a:lnSpc>
                <a:spcPct val="120000"/>
              </a:lnSpc>
              <a:spcBef>
                <a:spcPts val="670"/>
              </a:spcBef>
              <a:buFont typeface="Wingdings"/>
              <a:buChar char=""/>
              <a:tabLst>
                <a:tab pos="920750" algn="l"/>
                <a:tab pos="921385" algn="l"/>
              </a:tabLst>
            </a:pPr>
            <a:r>
              <a:rPr sz="2800" b="1" spc="5" dirty="0">
                <a:latin typeface="微软雅黑"/>
                <a:cs typeface="微软雅黑"/>
              </a:rPr>
              <a:t>如何判定边所关联的两个顶点</a:t>
            </a:r>
            <a:r>
              <a:rPr sz="2800" b="1" spc="15" dirty="0">
                <a:latin typeface="微软雅黑"/>
                <a:cs typeface="微软雅黑"/>
              </a:rPr>
              <a:t>是</a:t>
            </a:r>
            <a:r>
              <a:rPr sz="2800" b="1" spc="5" dirty="0">
                <a:latin typeface="微软雅黑"/>
                <a:cs typeface="微软雅黑"/>
              </a:rPr>
              <a:t>否在</a:t>
            </a:r>
            <a:r>
              <a:rPr sz="2800" b="1" spc="15" dirty="0">
                <a:latin typeface="微软雅黑"/>
                <a:cs typeface="微软雅黑"/>
              </a:rPr>
              <a:t>同</a:t>
            </a:r>
            <a:r>
              <a:rPr sz="2800" b="1" spc="5" dirty="0">
                <a:latin typeface="微软雅黑"/>
                <a:cs typeface="微软雅黑"/>
              </a:rPr>
              <a:t>一</a:t>
            </a:r>
            <a:r>
              <a:rPr sz="2800" b="1" spc="15" dirty="0">
                <a:latin typeface="微软雅黑"/>
                <a:cs typeface="微软雅黑"/>
              </a:rPr>
              <a:t>个</a:t>
            </a:r>
            <a:r>
              <a:rPr sz="2800" b="1" spc="-5" dirty="0">
                <a:latin typeface="微软雅黑"/>
                <a:cs typeface="微软雅黑"/>
              </a:rPr>
              <a:t>连 </a:t>
            </a:r>
            <a:r>
              <a:rPr sz="2800" b="1" dirty="0">
                <a:latin typeface="微软雅黑"/>
                <a:cs typeface="微软雅黑"/>
              </a:rPr>
              <a:t>通分量中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3" y="510920"/>
            <a:ext cx="5539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克鲁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斯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卡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尔</a:t>
            </a:r>
            <a:r>
              <a:rPr u="none" spc="100" dirty="0">
                <a:solidFill>
                  <a:srgbClr val="000000"/>
                </a:solidFill>
                <a:latin typeface="Microsoft JhengHei"/>
                <a:cs typeface="Microsoft JhengHei"/>
              </a:rPr>
              <a:t>(Kruskal)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实现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96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1265662"/>
            <a:ext cx="8254365" cy="23545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800" b="1" dirty="0">
                <a:solidFill>
                  <a:srgbClr val="CC3300"/>
                </a:solidFill>
                <a:latin typeface="微软雅黑"/>
                <a:cs typeface="微软雅黑"/>
              </a:rPr>
              <a:t>存储结构</a:t>
            </a:r>
            <a:endParaRPr sz="28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930"/>
              </a:spcBef>
            </a:pPr>
            <a:r>
              <a:rPr sz="2400" dirty="0">
                <a:latin typeface="微软雅黑"/>
                <a:cs typeface="微软雅黑"/>
              </a:rPr>
              <a:t>（</a:t>
            </a:r>
            <a:r>
              <a:rPr sz="2400" spc="-5" dirty="0">
                <a:latin typeface="微软雅黑"/>
                <a:cs typeface="微软雅黑"/>
              </a:rPr>
              <a:t>1</a:t>
            </a:r>
            <a:r>
              <a:rPr sz="2400" dirty="0">
                <a:latin typeface="微软雅黑"/>
                <a:cs typeface="微软雅黑"/>
              </a:rPr>
              <a:t>）结构体数组Edg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dirty="0">
                <a:latin typeface="微软雅黑"/>
                <a:cs typeface="微软雅黑"/>
              </a:rPr>
              <a:t>：存储边的信息，包括边的两个顶点信 息和权值：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dirty="0">
                <a:latin typeface="微软雅黑"/>
                <a:cs typeface="微软雅黑"/>
              </a:rPr>
              <a:t>辅助数组</a:t>
            </a:r>
            <a:r>
              <a:rPr sz="2400" spc="-5" dirty="0">
                <a:latin typeface="微软雅黑"/>
                <a:cs typeface="微软雅黑"/>
              </a:rPr>
              <a:t>Edge</a:t>
            </a:r>
            <a:r>
              <a:rPr sz="2400" dirty="0">
                <a:latin typeface="微软雅黑"/>
                <a:cs typeface="微软雅黑"/>
              </a:rPr>
              <a:t>的定义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微软雅黑"/>
                <a:cs typeface="微软雅黑"/>
              </a:rPr>
              <a:t>typedef</a:t>
            </a:r>
            <a:r>
              <a:rPr sz="2400" spc="1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struct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2352" y="3594353"/>
            <a:ext cx="1998345" cy="156210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250"/>
              </a:spcBef>
            </a:pPr>
            <a:r>
              <a:rPr sz="2400" dirty="0">
                <a:latin typeface="微软雅黑"/>
                <a:cs typeface="微软雅黑"/>
              </a:rPr>
              <a:t>//边的始点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spc="-10" dirty="0">
                <a:latin typeface="微软雅黑"/>
                <a:cs typeface="微软雅黑"/>
              </a:rPr>
              <a:t>//</a:t>
            </a:r>
            <a:r>
              <a:rPr sz="2400" dirty="0">
                <a:latin typeface="微软雅黑"/>
                <a:cs typeface="微软雅黑"/>
              </a:rPr>
              <a:t>边的终点</a:t>
            </a:r>
            <a:endParaRPr sz="2400">
              <a:latin typeface="微软雅黑"/>
              <a:cs typeface="微软雅黑"/>
            </a:endParaRPr>
          </a:p>
          <a:p>
            <a:pPr marL="201295">
              <a:lnSpc>
                <a:spcPct val="100000"/>
              </a:lnSpc>
              <a:spcBef>
                <a:spcPts val="1150"/>
              </a:spcBef>
            </a:pPr>
            <a:r>
              <a:rPr sz="2400" spc="-5" dirty="0">
                <a:latin typeface="微软雅黑"/>
                <a:cs typeface="微软雅黑"/>
              </a:rPr>
              <a:t>/</a:t>
            </a:r>
            <a:r>
              <a:rPr sz="2400" spc="-10" dirty="0">
                <a:latin typeface="微软雅黑"/>
                <a:cs typeface="微软雅黑"/>
              </a:rPr>
              <a:t>/</a:t>
            </a:r>
            <a:r>
              <a:rPr sz="2400" dirty="0">
                <a:latin typeface="微软雅黑"/>
                <a:cs typeface="微软雅黑"/>
              </a:rPr>
              <a:t>边上的权值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217" y="3594353"/>
            <a:ext cx="2944495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40000"/>
              </a:lnSpc>
              <a:spcBef>
                <a:spcPts val="100"/>
              </a:spcBef>
              <a:tabLst>
                <a:tab pos="294005" algn="l"/>
                <a:tab pos="2167255" algn="l"/>
              </a:tabLst>
            </a:pPr>
            <a:r>
              <a:rPr sz="2400" dirty="0">
                <a:latin typeface="微软雅黑"/>
                <a:cs typeface="微软雅黑"/>
              </a:rPr>
              <a:t>{		</a:t>
            </a:r>
            <a:r>
              <a:rPr sz="2400" spc="-5" dirty="0">
                <a:latin typeface="微软雅黑"/>
                <a:cs typeface="微软雅黑"/>
              </a:rPr>
              <a:t>VerTexType</a:t>
            </a:r>
            <a:r>
              <a:rPr sz="2400" spc="-55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Head;  VerTexType	Tail;  </a:t>
            </a:r>
            <a:r>
              <a:rPr sz="2400" dirty="0">
                <a:latin typeface="微软雅黑"/>
                <a:cs typeface="微软雅黑"/>
              </a:rPr>
              <a:t>ArcType</a:t>
            </a:r>
            <a:r>
              <a:rPr sz="2400" spc="-25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lowcost;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微软雅黑"/>
                <a:cs typeface="微软雅黑"/>
              </a:rPr>
              <a:t>}</a:t>
            </a:r>
            <a:r>
              <a:rPr sz="2400" spc="-1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Edge[arcnum];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3" y="510920"/>
            <a:ext cx="5539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克鲁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斯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卡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尔</a:t>
            </a:r>
            <a:r>
              <a:rPr u="none" spc="100" dirty="0">
                <a:solidFill>
                  <a:srgbClr val="000000"/>
                </a:solidFill>
                <a:latin typeface="Microsoft JhengHei"/>
                <a:cs typeface="Microsoft JhengHei"/>
              </a:rPr>
              <a:t>(Kruskal)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实现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97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1263819"/>
            <a:ext cx="8166100" cy="3678554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800" spc="-10" dirty="0">
                <a:solidFill>
                  <a:srgbClr val="CC3300"/>
                </a:solidFill>
                <a:latin typeface="微软雅黑"/>
                <a:cs typeface="微软雅黑"/>
              </a:rPr>
              <a:t>存储结构</a:t>
            </a:r>
            <a:endParaRPr sz="2800">
              <a:latin typeface="微软雅黑"/>
              <a:cs typeface="微软雅黑"/>
            </a:endParaRPr>
          </a:p>
          <a:p>
            <a:pPr marL="12700" marR="5080">
              <a:lnSpc>
                <a:spcPct val="110100"/>
              </a:lnSpc>
              <a:spcBef>
                <a:spcPts val="755"/>
              </a:spcBef>
            </a:pPr>
            <a:r>
              <a:rPr sz="2800" spc="-5" dirty="0">
                <a:latin typeface="微软雅黑"/>
                <a:cs typeface="微软雅黑"/>
              </a:rPr>
              <a:t>（2）</a:t>
            </a:r>
            <a:r>
              <a:rPr sz="2800" spc="-10" dirty="0">
                <a:latin typeface="微软雅黑"/>
                <a:cs typeface="微软雅黑"/>
              </a:rPr>
              <a:t>Vexse</a:t>
            </a:r>
            <a:r>
              <a:rPr sz="2800" dirty="0">
                <a:latin typeface="微软雅黑"/>
                <a:cs typeface="微软雅黑"/>
              </a:rPr>
              <a:t>t</a:t>
            </a:r>
            <a:r>
              <a:rPr sz="2800" spc="-5" dirty="0">
                <a:latin typeface="微软雅黑"/>
                <a:cs typeface="微软雅黑"/>
              </a:rPr>
              <a:t>[i]:标识各个顶点所属的连</a:t>
            </a:r>
            <a:r>
              <a:rPr sz="2800" dirty="0">
                <a:latin typeface="微软雅黑"/>
                <a:cs typeface="微软雅黑"/>
              </a:rPr>
              <a:t>通</a:t>
            </a:r>
            <a:r>
              <a:rPr sz="2800" spc="-5" dirty="0">
                <a:latin typeface="微软雅黑"/>
                <a:cs typeface="微软雅黑"/>
              </a:rPr>
              <a:t>分量</a:t>
            </a:r>
            <a:r>
              <a:rPr sz="2800" dirty="0">
                <a:latin typeface="微软雅黑"/>
                <a:cs typeface="微软雅黑"/>
              </a:rPr>
              <a:t>。</a:t>
            </a:r>
            <a:r>
              <a:rPr sz="2800" spc="-5" dirty="0">
                <a:latin typeface="微软雅黑"/>
                <a:cs typeface="微软雅黑"/>
              </a:rPr>
              <a:t>对每 个顶点vi</a:t>
            </a:r>
            <a:r>
              <a:rPr sz="2800" spc="5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∈V，在辅助数组中存在一个相应元素 Vexset[i]</a:t>
            </a:r>
            <a:r>
              <a:rPr sz="2800" spc="-10" dirty="0">
                <a:latin typeface="微软雅黑"/>
                <a:cs typeface="微软雅黑"/>
              </a:rPr>
              <a:t>表示该顶点所在的连通分</a:t>
            </a:r>
            <a:r>
              <a:rPr sz="2800" dirty="0">
                <a:latin typeface="微软雅黑"/>
                <a:cs typeface="微软雅黑"/>
              </a:rPr>
              <a:t>量</a:t>
            </a:r>
            <a:r>
              <a:rPr sz="2800" spc="-10" dirty="0">
                <a:latin typeface="微软雅黑"/>
                <a:cs typeface="微软雅黑"/>
              </a:rPr>
              <a:t>。初</a:t>
            </a:r>
            <a:r>
              <a:rPr sz="2800" dirty="0">
                <a:latin typeface="微软雅黑"/>
                <a:cs typeface="微软雅黑"/>
              </a:rPr>
              <a:t>始</a:t>
            </a:r>
            <a:r>
              <a:rPr sz="2800" spc="-5" dirty="0">
                <a:latin typeface="微软雅黑"/>
                <a:cs typeface="微软雅黑"/>
              </a:rPr>
              <a:t>时 Vexset[i]=i，表示各顶点自成一个</a:t>
            </a:r>
            <a:r>
              <a:rPr sz="2800" dirty="0">
                <a:latin typeface="微软雅黑"/>
                <a:cs typeface="微软雅黑"/>
              </a:rPr>
              <a:t>连</a:t>
            </a:r>
            <a:r>
              <a:rPr sz="2800" spc="-5" dirty="0">
                <a:latin typeface="微软雅黑"/>
                <a:cs typeface="微软雅黑"/>
              </a:rPr>
              <a:t>通分</a:t>
            </a:r>
            <a:r>
              <a:rPr sz="2800" dirty="0">
                <a:latin typeface="微软雅黑"/>
                <a:cs typeface="微软雅黑"/>
              </a:rPr>
              <a:t>量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12700" marR="3315970">
              <a:lnSpc>
                <a:spcPct val="130100"/>
              </a:lnSpc>
              <a:spcBef>
                <a:spcPts val="10"/>
              </a:spcBef>
            </a:pPr>
            <a:r>
              <a:rPr sz="2800" dirty="0">
                <a:latin typeface="微软雅黑"/>
                <a:cs typeface="微软雅黑"/>
              </a:rPr>
              <a:t>//</a:t>
            </a:r>
            <a:r>
              <a:rPr sz="2800" spc="-5" dirty="0">
                <a:latin typeface="微软雅黑"/>
                <a:cs typeface="微软雅黑"/>
              </a:rPr>
              <a:t>辅助数组</a:t>
            </a:r>
            <a:r>
              <a:rPr sz="2800" spc="-10" dirty="0">
                <a:latin typeface="微软雅黑"/>
                <a:cs typeface="微软雅黑"/>
              </a:rPr>
              <a:t>Vexset</a:t>
            </a:r>
            <a:r>
              <a:rPr sz="2800" spc="-5" dirty="0">
                <a:latin typeface="微软雅黑"/>
                <a:cs typeface="微软雅黑"/>
              </a:rPr>
              <a:t>的定义 typedef int</a:t>
            </a:r>
            <a:r>
              <a:rPr sz="2800" spc="-60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Vexset[MVNum];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3" y="510920"/>
            <a:ext cx="5539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克鲁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斯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卡</a:t>
            </a:r>
            <a:r>
              <a:rPr u="none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尔</a:t>
            </a:r>
            <a:r>
              <a:rPr u="none" spc="100" dirty="0">
                <a:solidFill>
                  <a:srgbClr val="000000"/>
                </a:solidFill>
                <a:latin typeface="Microsoft JhengHei"/>
                <a:cs typeface="Microsoft JhengHei"/>
              </a:rPr>
              <a:t>(Kruskal)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算法</a:t>
            </a:r>
            <a:r>
              <a:rPr u="none" dirty="0">
                <a:solidFill>
                  <a:srgbClr val="000000"/>
                </a:solidFill>
                <a:latin typeface="Microsoft JhengHei"/>
                <a:cs typeface="Microsoft JhengHei"/>
              </a:rPr>
              <a:t>步骤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98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817" y="1274533"/>
            <a:ext cx="8599805" cy="4113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957580" indent="-920115">
              <a:lnSpc>
                <a:spcPct val="100000"/>
              </a:lnSpc>
              <a:spcBef>
                <a:spcPts val="775"/>
              </a:spcBef>
              <a:buSzPct val="96428"/>
              <a:buAutoNum type="arabicPlain"/>
              <a:tabLst>
                <a:tab pos="958215" algn="l"/>
              </a:tabLst>
            </a:pPr>
            <a:r>
              <a:rPr sz="2800" spc="-10" dirty="0">
                <a:latin typeface="微软雅黑"/>
                <a:cs typeface="微软雅黑"/>
              </a:rPr>
              <a:t>将数组Edge</a:t>
            </a:r>
            <a:r>
              <a:rPr sz="2800" spc="-5" dirty="0">
                <a:latin typeface="微软雅黑"/>
                <a:cs typeface="微软雅黑"/>
              </a:rPr>
              <a:t>中的元素按权值从小到大</a:t>
            </a:r>
            <a:r>
              <a:rPr sz="2800" dirty="0">
                <a:latin typeface="微软雅黑"/>
                <a:cs typeface="微软雅黑"/>
              </a:rPr>
              <a:t>排</a:t>
            </a:r>
            <a:r>
              <a:rPr sz="2800" spc="-5" dirty="0">
                <a:latin typeface="微软雅黑"/>
                <a:cs typeface="微软雅黑"/>
              </a:rPr>
              <a:t>序</a:t>
            </a:r>
            <a:endParaRPr sz="2800">
              <a:latin typeface="微软雅黑"/>
              <a:cs typeface="微软雅黑"/>
            </a:endParaRPr>
          </a:p>
          <a:p>
            <a:pPr marL="957580" indent="-920115">
              <a:lnSpc>
                <a:spcPct val="100000"/>
              </a:lnSpc>
              <a:spcBef>
                <a:spcPts val="675"/>
              </a:spcBef>
              <a:buSzPct val="96428"/>
              <a:buAutoNum type="arabicPlain"/>
              <a:tabLst>
                <a:tab pos="958215" algn="l"/>
              </a:tabLst>
            </a:pPr>
            <a:r>
              <a:rPr sz="2800" spc="-5" dirty="0">
                <a:latin typeface="微软雅黑"/>
                <a:cs typeface="微软雅黑"/>
              </a:rPr>
              <a:t>依次查看</a:t>
            </a:r>
            <a:r>
              <a:rPr sz="2800" dirty="0">
                <a:latin typeface="微软雅黑"/>
                <a:cs typeface="微软雅黑"/>
              </a:rPr>
              <a:t>数组</a:t>
            </a:r>
            <a:r>
              <a:rPr sz="2800" spc="-5" dirty="0">
                <a:latin typeface="微软雅黑"/>
                <a:cs typeface="微软雅黑"/>
              </a:rPr>
              <a:t>Edge中的边</a:t>
            </a:r>
            <a:r>
              <a:rPr sz="2800" dirty="0">
                <a:latin typeface="微软雅黑"/>
                <a:cs typeface="微软雅黑"/>
              </a:rPr>
              <a:t>、</a:t>
            </a:r>
            <a:r>
              <a:rPr sz="2800" spc="-5" dirty="0">
                <a:latin typeface="微软雅黑"/>
                <a:cs typeface="微软雅黑"/>
              </a:rPr>
              <a:t>循环执</a:t>
            </a:r>
            <a:r>
              <a:rPr sz="2800" dirty="0">
                <a:latin typeface="微软雅黑"/>
                <a:cs typeface="微软雅黑"/>
              </a:rPr>
              <a:t>行</a:t>
            </a:r>
            <a:r>
              <a:rPr sz="2800" spc="-5" dirty="0">
                <a:latin typeface="微软雅黑"/>
                <a:cs typeface="微软雅黑"/>
              </a:rPr>
              <a:t>以下操</a:t>
            </a:r>
            <a:r>
              <a:rPr sz="2800" dirty="0">
                <a:latin typeface="微软雅黑"/>
                <a:cs typeface="微软雅黑"/>
              </a:rPr>
              <a:t>作</a:t>
            </a:r>
            <a:r>
              <a:rPr sz="2800" spc="-5" dirty="0">
                <a:latin typeface="微软雅黑"/>
                <a:cs typeface="微软雅黑"/>
              </a:rPr>
              <a:t>：</a:t>
            </a:r>
            <a:endParaRPr sz="2800">
              <a:latin typeface="微软雅黑"/>
              <a:cs typeface="微软雅黑"/>
            </a:endParaRPr>
          </a:p>
          <a:p>
            <a:pPr marL="507365" indent="-469900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Font typeface="Wingdings"/>
              <a:buChar char=""/>
              <a:tabLst>
                <a:tab pos="507365" algn="l"/>
                <a:tab pos="508000" algn="l"/>
              </a:tabLst>
            </a:pPr>
            <a:r>
              <a:rPr sz="2800" spc="-5" dirty="0">
                <a:latin typeface="微软雅黑"/>
                <a:cs typeface="微软雅黑"/>
              </a:rPr>
              <a:t>依次从排好序的数</a:t>
            </a:r>
            <a:r>
              <a:rPr sz="2800" dirty="0">
                <a:latin typeface="微软雅黑"/>
                <a:cs typeface="微软雅黑"/>
              </a:rPr>
              <a:t>组</a:t>
            </a:r>
            <a:r>
              <a:rPr sz="2800" spc="-10" dirty="0">
                <a:latin typeface="微软雅黑"/>
                <a:cs typeface="微软雅黑"/>
              </a:rPr>
              <a:t>Edge</a:t>
            </a:r>
            <a:r>
              <a:rPr sz="2800" spc="-5" dirty="0">
                <a:latin typeface="微软雅黑"/>
                <a:cs typeface="微软雅黑"/>
              </a:rPr>
              <a:t>中选出一条</a:t>
            </a:r>
            <a:r>
              <a:rPr sz="2800" dirty="0">
                <a:latin typeface="微软雅黑"/>
                <a:cs typeface="微软雅黑"/>
              </a:rPr>
              <a:t>边（v</a:t>
            </a:r>
            <a:r>
              <a:rPr sz="2775" baseline="-21021" dirty="0">
                <a:latin typeface="微软雅黑"/>
                <a:cs typeface="微软雅黑"/>
              </a:rPr>
              <a:t>1</a:t>
            </a:r>
            <a:r>
              <a:rPr sz="2800" dirty="0">
                <a:latin typeface="微软雅黑"/>
                <a:cs typeface="微软雅黑"/>
              </a:rPr>
              <a:t>,v</a:t>
            </a:r>
            <a:r>
              <a:rPr sz="2775" baseline="-21021" dirty="0">
                <a:latin typeface="微软雅黑"/>
                <a:cs typeface="微软雅黑"/>
              </a:rPr>
              <a:t>2</a:t>
            </a:r>
            <a:r>
              <a:rPr sz="2800" dirty="0">
                <a:latin typeface="微软雅黑"/>
                <a:cs typeface="微软雅黑"/>
              </a:rPr>
              <a:t>）；</a:t>
            </a:r>
            <a:endParaRPr sz="2800">
              <a:latin typeface="微软雅黑"/>
              <a:cs typeface="微软雅黑"/>
            </a:endParaRPr>
          </a:p>
          <a:p>
            <a:pPr marL="507365" marR="283845" indent="-46990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Font typeface="Wingdings"/>
              <a:buChar char=""/>
              <a:tabLst>
                <a:tab pos="507365" algn="l"/>
                <a:tab pos="508000" algn="l"/>
              </a:tabLst>
            </a:pPr>
            <a:r>
              <a:rPr sz="2800" spc="-10" dirty="0">
                <a:latin typeface="微软雅黑"/>
                <a:cs typeface="微软雅黑"/>
              </a:rPr>
              <a:t>在</a:t>
            </a:r>
            <a:r>
              <a:rPr sz="2800" spc="-5" dirty="0">
                <a:latin typeface="微软雅黑"/>
                <a:cs typeface="微软雅黑"/>
              </a:rPr>
              <a:t>Vexset</a:t>
            </a:r>
            <a:r>
              <a:rPr sz="2800" spc="-10" dirty="0">
                <a:latin typeface="微软雅黑"/>
                <a:cs typeface="微软雅黑"/>
              </a:rPr>
              <a:t>中分别查</a:t>
            </a:r>
            <a:r>
              <a:rPr sz="2800" spc="-5" dirty="0">
                <a:latin typeface="微软雅黑"/>
                <a:cs typeface="微软雅黑"/>
              </a:rPr>
              <a:t>找v1</a:t>
            </a:r>
            <a:r>
              <a:rPr sz="2800" spc="-10" dirty="0">
                <a:latin typeface="微软雅黑"/>
                <a:cs typeface="微软雅黑"/>
              </a:rPr>
              <a:t>和</a:t>
            </a:r>
            <a:r>
              <a:rPr sz="2800" spc="-5" dirty="0">
                <a:latin typeface="微软雅黑"/>
                <a:cs typeface="微软雅黑"/>
              </a:rPr>
              <a:t>v2所在的连</a:t>
            </a:r>
            <a:r>
              <a:rPr sz="2800" dirty="0">
                <a:latin typeface="微软雅黑"/>
                <a:cs typeface="微软雅黑"/>
              </a:rPr>
              <a:t>通</a:t>
            </a:r>
            <a:r>
              <a:rPr sz="2800" spc="-5" dirty="0">
                <a:latin typeface="微软雅黑"/>
                <a:cs typeface="微软雅黑"/>
              </a:rPr>
              <a:t>分量vs1的 vs2，进行判断：</a:t>
            </a:r>
            <a:endParaRPr sz="2800">
              <a:latin typeface="微软雅黑"/>
              <a:cs typeface="微软雅黑"/>
            </a:endParaRPr>
          </a:p>
          <a:p>
            <a:pPr marL="507365" marR="113030" indent="-469900">
              <a:lnSpc>
                <a:spcPct val="100000"/>
              </a:lnSpc>
              <a:spcBef>
                <a:spcPts val="595"/>
              </a:spcBef>
              <a:buClr>
                <a:srgbClr val="CC0000"/>
              </a:buClr>
              <a:buFont typeface="Wingdings"/>
              <a:buChar char=""/>
              <a:tabLst>
                <a:tab pos="507365" algn="l"/>
                <a:tab pos="508000" algn="l"/>
              </a:tabLst>
            </a:pPr>
            <a:r>
              <a:rPr sz="2400" dirty="0">
                <a:latin typeface="微软雅黑"/>
                <a:cs typeface="微软雅黑"/>
              </a:rPr>
              <a:t>如果vs1和vs2不等，表明所选的两个顶点分属不同的连通分 量，输出此边，并合</a:t>
            </a:r>
            <a:r>
              <a:rPr sz="2400" spc="5" dirty="0">
                <a:latin typeface="微软雅黑"/>
                <a:cs typeface="微软雅黑"/>
              </a:rPr>
              <a:t>并</a:t>
            </a:r>
            <a:r>
              <a:rPr sz="2400" dirty="0">
                <a:latin typeface="微软雅黑"/>
                <a:cs typeface="微软雅黑"/>
              </a:rPr>
              <a:t>vs1和vs2两个连通分量；</a:t>
            </a:r>
            <a:endParaRPr sz="2400">
              <a:latin typeface="微软雅黑"/>
              <a:cs typeface="微软雅黑"/>
            </a:endParaRPr>
          </a:p>
          <a:p>
            <a:pPr marL="507365" marR="113030" indent="-46990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"/>
              <a:tabLst>
                <a:tab pos="507365" algn="l"/>
                <a:tab pos="508000" algn="l"/>
              </a:tabLst>
            </a:pPr>
            <a:r>
              <a:rPr sz="2400" dirty="0">
                <a:latin typeface="微软雅黑"/>
                <a:cs typeface="微软雅黑"/>
              </a:rPr>
              <a:t>如果vs1和vs2相等，表明所选的两个顶点属于同一个连通分 量，舍云此边而选择下一条权值最小的边。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24711"/>
            <a:ext cx="4655820" cy="108585"/>
          </a:xfrm>
          <a:custGeom>
            <a:avLst/>
            <a:gdLst/>
            <a:ahLst/>
            <a:cxnLst/>
            <a:rect l="l" t="t" r="r" b="b"/>
            <a:pathLst>
              <a:path w="4655820" h="108584">
                <a:moveTo>
                  <a:pt x="0" y="108203"/>
                </a:moveTo>
                <a:lnTo>
                  <a:pt x="4655566" y="108203"/>
                </a:lnTo>
                <a:lnTo>
                  <a:pt x="4655566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24711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9623" y="275843"/>
            <a:ext cx="1194816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3" y="489584"/>
            <a:ext cx="5535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15" dirty="0">
                <a:solidFill>
                  <a:srgbClr val="000000"/>
                </a:solidFill>
                <a:latin typeface="Microsoft JhengHei"/>
                <a:cs typeface="Microsoft JhengHei"/>
              </a:rPr>
              <a:t>克鲁</a:t>
            </a:r>
            <a:r>
              <a:rPr u="none" spc="5" dirty="0">
                <a:solidFill>
                  <a:srgbClr val="000000"/>
                </a:solidFill>
                <a:latin typeface="Microsoft JhengHei"/>
                <a:cs typeface="Microsoft JhengHei"/>
              </a:rPr>
              <a:t>斯卡</a:t>
            </a:r>
            <a:r>
              <a:rPr u="none" spc="25" dirty="0">
                <a:solidFill>
                  <a:srgbClr val="000000"/>
                </a:solidFill>
                <a:latin typeface="Microsoft JhengHei"/>
                <a:cs typeface="Microsoft JhengHei"/>
              </a:rPr>
              <a:t>尔</a:t>
            </a:r>
            <a:r>
              <a:rPr u="none" spc="105" dirty="0">
                <a:solidFill>
                  <a:srgbClr val="000000"/>
                </a:solidFill>
                <a:latin typeface="Microsoft JhengHei"/>
                <a:cs typeface="Microsoft JhengHei"/>
              </a:rPr>
              <a:t>(</a:t>
            </a:r>
            <a:r>
              <a:rPr u="none" spc="105" dirty="0">
                <a:solidFill>
                  <a:srgbClr val="000000"/>
                </a:solidFill>
              </a:rPr>
              <a:t>Kruskal</a:t>
            </a:r>
            <a:r>
              <a:rPr u="none" spc="105" dirty="0">
                <a:solidFill>
                  <a:srgbClr val="000000"/>
                </a:solidFill>
                <a:latin typeface="Microsoft JhengHei"/>
                <a:cs typeface="Microsoft JhengHei"/>
              </a:rPr>
              <a:t>)</a:t>
            </a:r>
            <a:r>
              <a:rPr u="none" spc="10" dirty="0">
                <a:solidFill>
                  <a:srgbClr val="000000"/>
                </a:solidFill>
                <a:latin typeface="Microsoft JhengHei"/>
                <a:cs typeface="Microsoft JhengHei"/>
              </a:rPr>
              <a:t>算法描述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6281072"/>
            <a:ext cx="1677670" cy="24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宋体"/>
                <a:cs typeface="宋体"/>
              </a:rPr>
              <a:t>数据结构</a:t>
            </a:r>
            <a:r>
              <a:rPr sz="1400" spc="300" dirty="0">
                <a:latin typeface="宋体"/>
                <a:cs typeface="宋体"/>
              </a:rPr>
              <a:t> </a:t>
            </a:r>
            <a:r>
              <a:rPr sz="1400" spc="-5" dirty="0">
                <a:latin typeface="Verdana"/>
                <a:cs typeface="Verdana"/>
              </a:rPr>
              <a:t>page</a:t>
            </a:r>
            <a:r>
              <a:rPr sz="1400" spc="-100" dirty="0">
                <a:latin typeface="Verdana"/>
                <a:cs typeface="Verdana"/>
              </a:rPr>
              <a:t> </a:t>
            </a:r>
            <a:fld id="{81D60167-4931-47E6-BA6A-407CBD079E47}" type="slidenum"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99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1274533"/>
            <a:ext cx="6111240" cy="46355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微软雅黑"/>
                <a:cs typeface="微软雅黑"/>
              </a:rPr>
              <a:t>void MiniSpan_Kruskal(AMGraph</a:t>
            </a:r>
            <a:r>
              <a:rPr sz="2800" spc="10" dirty="0">
                <a:latin typeface="微软雅黑"/>
                <a:cs typeface="微软雅黑"/>
              </a:rPr>
              <a:t> </a:t>
            </a:r>
            <a:r>
              <a:rPr sz="2800" spc="-10" dirty="0">
                <a:latin typeface="微软雅黑"/>
                <a:cs typeface="微软雅黑"/>
              </a:rPr>
              <a:t>G)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微软雅黑"/>
                <a:cs typeface="微软雅黑"/>
              </a:rPr>
              <a:t>{</a:t>
            </a:r>
            <a:r>
              <a:rPr sz="2800" spc="-10" dirty="0">
                <a:latin typeface="微软雅黑"/>
                <a:cs typeface="微软雅黑"/>
              </a:rPr>
              <a:t> Sort(Edge);</a:t>
            </a:r>
            <a:endParaRPr sz="2800">
              <a:latin typeface="微软雅黑"/>
              <a:cs typeface="微软雅黑"/>
            </a:endParaRPr>
          </a:p>
          <a:p>
            <a:pPr marL="640080" marR="1325880" indent="-314325">
              <a:lnSpc>
                <a:spcPct val="120000"/>
              </a:lnSpc>
            </a:pPr>
            <a:r>
              <a:rPr sz="2800" spc="-5" dirty="0">
                <a:latin typeface="微软雅黑"/>
                <a:cs typeface="微软雅黑"/>
              </a:rPr>
              <a:t>for(i=0; </a:t>
            </a:r>
            <a:r>
              <a:rPr sz="2800" spc="-10" dirty="0">
                <a:latin typeface="微软雅黑"/>
                <a:cs typeface="微软雅黑"/>
              </a:rPr>
              <a:t>i&lt;G.vexnum; </a:t>
            </a:r>
            <a:r>
              <a:rPr sz="2800" spc="-5" dirty="0">
                <a:latin typeface="微软雅黑"/>
                <a:cs typeface="微软雅黑"/>
              </a:rPr>
              <a:t>++i )  Vexset[i]=i;</a:t>
            </a:r>
            <a:endParaRPr sz="2800">
              <a:latin typeface="微软雅黑"/>
              <a:cs typeface="微软雅黑"/>
            </a:endParaRPr>
          </a:p>
          <a:p>
            <a:pPr marL="32639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微软雅黑"/>
                <a:cs typeface="微软雅黑"/>
              </a:rPr>
              <a:t>for(i=0; i&lt;G.arcnum;</a:t>
            </a:r>
            <a:r>
              <a:rPr sz="2800" spc="25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++i)</a:t>
            </a:r>
            <a:endParaRPr sz="2800">
              <a:latin typeface="微软雅黑"/>
              <a:cs typeface="微软雅黑"/>
            </a:endParaRPr>
          </a:p>
          <a:p>
            <a:pPr marL="745490" marR="104775" indent="-524510">
              <a:lnSpc>
                <a:spcPct val="120000"/>
              </a:lnSpc>
              <a:tabLst>
                <a:tab pos="760095" algn="l"/>
              </a:tabLst>
            </a:pPr>
            <a:r>
              <a:rPr sz="2800" spc="-5" dirty="0">
                <a:latin typeface="微软雅黑"/>
                <a:cs typeface="微软雅黑"/>
              </a:rPr>
              <a:t>{		v1=LocateVex(G,Edge[i].Head);  v2=LocateVex(G,Edge[i].Tail);  vs1=Vexset[v1];  vs2=Vexset[v2];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75144" y="3101550"/>
            <a:ext cx="8945187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sz="6350" spc="25" dirty="0">
                <a:latin typeface="宋体"/>
                <a:cs typeface="宋体"/>
              </a:rPr>
              <a:t>内部资料，请勿上传网络</a:t>
            </a:r>
            <a:endParaRPr sz="6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12445</Words>
  <Application>Microsoft Office PowerPoint</Application>
  <PresentationFormat>全屏显示(4:3)</PresentationFormat>
  <Paragraphs>3986</Paragraphs>
  <Slides>169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169</vt:i4>
      </vt:variant>
    </vt:vector>
  </HeadingPairs>
  <TitlesOfParts>
    <vt:vector size="184" baseType="lpstr">
      <vt:lpstr>΢</vt:lpstr>
      <vt:lpstr>Microsoft JhengHei</vt:lpstr>
      <vt:lpstr>Microsoft JhengHei UI</vt:lpstr>
      <vt:lpstr>宋体</vt:lpstr>
      <vt:lpstr>微软雅黑</vt:lpstr>
      <vt:lpstr>Arial</vt:lpstr>
      <vt:lpstr>Arial Narrow</vt:lpstr>
      <vt:lpstr>Calibri</vt:lpstr>
      <vt:lpstr>Microsoft Sans Serif</vt:lpstr>
      <vt:lpstr>Symbol</vt:lpstr>
      <vt:lpstr>Tahoma</vt:lpstr>
      <vt:lpstr>Times New Roman</vt:lpstr>
      <vt:lpstr>Verdana</vt:lpstr>
      <vt:lpstr>Wingdings</vt:lpstr>
      <vt:lpstr>Office Theme</vt:lpstr>
      <vt:lpstr>数据结构</vt:lpstr>
      <vt:lpstr>主要内容</vt:lpstr>
      <vt:lpstr>教学目标</vt:lpstr>
      <vt:lpstr>引例</vt:lpstr>
      <vt:lpstr>6.1 图的定义</vt:lpstr>
      <vt:lpstr>6.1.1 图的定义</vt:lpstr>
      <vt:lpstr>6.1.1 图的基本术语</vt:lpstr>
      <vt:lpstr>6.1.1 图的基本术语</vt:lpstr>
      <vt:lpstr>6.1.1 图的基本术语</vt:lpstr>
      <vt:lpstr>6.1.1 图的基本术语</vt:lpstr>
      <vt:lpstr>例1</vt:lpstr>
      <vt:lpstr>例2</vt:lpstr>
      <vt:lpstr>（7）路径和路径长度：</vt:lpstr>
      <vt:lpstr>回路或环：第一个顶点和最后一个顶点相同 的路径称为回路或环。 简单路径、简单回路或简单环：序列中 顶点为重复出现的路径称为简单路径。除了第一个顶 点和最后一个顶点之外，其余顶点不重复出现的回程</vt:lpstr>
      <vt:lpstr>(10)连通图、强连通图 在无（有）向图G=&lt;V, E&gt;中，若对任何两个顶点u、v都存 在从u到v的路径，则称G是连通图(强连通图)。</vt:lpstr>
      <vt:lpstr>(11)连通分量、强连通图分量</vt:lpstr>
      <vt:lpstr>（12）连通图的生成树</vt:lpstr>
      <vt:lpstr>生成树的有关性质</vt:lpstr>
      <vt:lpstr>无向图及其生成树</vt:lpstr>
      <vt:lpstr>（13）有向树和生成森林</vt:lpstr>
      <vt:lpstr>6.2 案例引入</vt:lpstr>
      <vt:lpstr>6.3 图的类型定义</vt:lpstr>
      <vt:lpstr>主要操作</vt:lpstr>
      <vt:lpstr>6.4 图的存储结构</vt:lpstr>
      <vt:lpstr>6.4.1 邻接矩阵表示法（数组表示法）</vt:lpstr>
      <vt:lpstr>数组表示法的特点（无向图）</vt:lpstr>
      <vt:lpstr>数组表示法的特点（无向图）</vt:lpstr>
      <vt:lpstr>数组表示法的特点（有向图）</vt:lpstr>
      <vt:lpstr>邻接矩阵的存储表示</vt:lpstr>
      <vt:lpstr>采用邻接矩阵表示法创建无向网</vt:lpstr>
      <vt:lpstr>【算法描述】</vt:lpstr>
      <vt:lpstr>【算法描述】</vt:lpstr>
      <vt:lpstr>int LocateVex(MGraph G,VertexType u)</vt:lpstr>
      <vt:lpstr>6.4.2 邻接表</vt:lpstr>
      <vt:lpstr>网的邻接链表表示</vt:lpstr>
      <vt:lpstr>邻接表的类型定义</vt:lpstr>
      <vt:lpstr>图的邻接表表示</vt:lpstr>
      <vt:lpstr>无向图的邻接表表示</vt:lpstr>
      <vt:lpstr>有向图的邻接表表示</vt:lpstr>
      <vt:lpstr>有向图的逆邻接表表示</vt:lpstr>
      <vt:lpstr>采用邻接表表示法创建无向网</vt:lpstr>
      <vt:lpstr>【算法描述】</vt:lpstr>
      <vt:lpstr>【算法描述】</vt:lpstr>
      <vt:lpstr>邻接表表示法的特点</vt:lpstr>
      <vt:lpstr>邻接矩阵与邻接表表示法的关系</vt:lpstr>
      <vt:lpstr>邻接矩阵与邻接表表示法的关系</vt:lpstr>
      <vt:lpstr>6.4.3 有向图的十字链表表示</vt:lpstr>
      <vt:lpstr>6.4.3 十字链表（用于有向图）</vt:lpstr>
      <vt:lpstr>逆邻接链表</vt:lpstr>
      <vt:lpstr>十字链表</vt:lpstr>
      <vt:lpstr>6.4.4 邻接多重表（用于无向图）</vt:lpstr>
      <vt:lpstr>PowerPoint 演示文稿</vt:lpstr>
      <vt:lpstr>6.5 图的遍历</vt:lpstr>
      <vt:lpstr>深度优先遍历图的基本思想</vt:lpstr>
      <vt:lpstr> 6.5.1 深度优先搜索(DFS) </vt:lpstr>
      <vt:lpstr> 算法6.3 深度优先搜索遍历连通图 </vt:lpstr>
      <vt:lpstr>算法6.4 深度优先搜索遍历非连通图</vt:lpstr>
      <vt:lpstr>算法6.5 采用邻接矩阵表示图的深度优先搜索遍历</vt:lpstr>
      <vt:lpstr>算法6.6 采用邻接表表示图的深度优先搜索遍历</vt:lpstr>
      <vt:lpstr>DFS算法效率分析</vt:lpstr>
      <vt:lpstr>vv0</vt:lpstr>
      <vt:lpstr>v1</vt:lpstr>
      <vt:lpstr>6.5.2 广度优先搜索BFS</vt:lpstr>
      <vt:lpstr>6.5.2 广度优先搜索BFS</vt:lpstr>
      <vt:lpstr>算法6.7 广度优先搜索遍历连通图</vt:lpstr>
      <vt:lpstr>void BFS (Graph G, int v){//广度优先遍历连通图G</vt:lpstr>
      <vt:lpstr>示例及分析</vt:lpstr>
      <vt:lpstr>BFS算法效率分析</vt:lpstr>
      <vt:lpstr>DFS与BFS算法效率比较</vt:lpstr>
      <vt:lpstr>6.6 图的应用</vt:lpstr>
      <vt:lpstr>6.6.1 最小生成树</vt:lpstr>
      <vt:lpstr>求最小生成树</vt:lpstr>
      <vt:lpstr>生成树的代价等于其边上的权值之和。</vt:lpstr>
      <vt:lpstr>普里姆(Prim)算法 </vt:lpstr>
      <vt:lpstr>普里姆算法求最小生成树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Prim算法的实现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void MiniSpanTree_Prim (AMGraph G, VertexType u){</vt:lpstr>
      <vt:lpstr>PowerPoint 演示文稿</vt:lpstr>
      <vt:lpstr>克鲁斯卡尔(Kruskal)算法</vt:lpstr>
      <vt:lpstr>克鲁斯卡尔算法求最小生成树</vt:lpstr>
      <vt:lpstr>克鲁斯卡尔算法求最小生成树</vt:lpstr>
      <vt:lpstr>克鲁斯卡尔算法求最小生成树</vt:lpstr>
      <vt:lpstr>克鲁斯卡尔算法求最小生成树</vt:lpstr>
      <vt:lpstr>克鲁斯卡尔(Kruskal)算法</vt:lpstr>
      <vt:lpstr>克鲁斯卡尔(Kruskal)算法实现</vt:lpstr>
      <vt:lpstr>克鲁斯卡尔(Kruskal)算法实现</vt:lpstr>
      <vt:lpstr>克鲁斯卡尔(Kruskal)算法步骤</vt:lpstr>
      <vt:lpstr>克鲁斯卡尔(Kruskal)算法描述</vt:lpstr>
      <vt:lpstr>克鲁斯卡尔(Kruskal)算法描述</vt:lpstr>
      <vt:lpstr>PowerPoint 演示文稿</vt:lpstr>
      <vt:lpstr>破圈法求最小代价生成树</vt:lpstr>
      <vt:lpstr>PowerPoint 演示文稿</vt:lpstr>
      <vt:lpstr>6.6.2 最短路径</vt:lpstr>
      <vt:lpstr>最短路算法典型应用--计算机网络路由</vt:lpstr>
      <vt:lpstr>最短路算法典型应用—机器人探路</vt:lpstr>
      <vt:lpstr>最短路算法典型应用—游戏开发</vt:lpstr>
      <vt:lpstr>Dijistra算法的改进—A*算法（静态环境）</vt:lpstr>
      <vt:lpstr>Dijistra算法的改进—D*算法（动态环境）</vt:lpstr>
      <vt:lpstr>两种经典的最短路径算法</vt:lpstr>
      <vt:lpstr>Dijkstra（迪杰斯特拉）算法</vt:lpstr>
      <vt:lpstr>Floyd（弗洛伊德）算法</vt:lpstr>
      <vt:lpstr>PowerPoint 演示文稿</vt:lpstr>
      <vt:lpstr>PowerPoint 演示文稿</vt:lpstr>
      <vt:lpstr>迪杰斯特拉算法的求解过程</vt:lpstr>
      <vt:lpstr>存储结构（顶点个数为n）</vt:lpstr>
      <vt:lpstr>算法思想</vt:lpstr>
      <vt:lpstr>算法思想</vt:lpstr>
      <vt:lpstr>【算法执行过程】</vt:lpstr>
      <vt:lpstr>算法流程图</vt:lpstr>
      <vt:lpstr>【算法描述】</vt:lpstr>
      <vt:lpstr>【算法描述】</vt:lpstr>
      <vt:lpstr>2. 每对顶点之间的最短路径</vt:lpstr>
      <vt:lpstr>Floyd算法求最短路径</vt:lpstr>
      <vt:lpstr>0    4    6</vt:lpstr>
      <vt:lpstr>Floyd算法</vt:lpstr>
      <vt:lpstr>Floyd算法</vt:lpstr>
      <vt:lpstr>PowerPoint 演示文稿</vt:lpstr>
      <vt:lpstr>6.6.3 拓扑排序</vt:lpstr>
      <vt:lpstr>PowerPoint 演示文稿</vt:lpstr>
      <vt:lpstr>PowerPoint 演示文稿</vt:lpstr>
      <vt:lpstr>PowerPoint 演示文稿</vt:lpstr>
      <vt:lpstr>PowerPoint 演示文稿</vt:lpstr>
      <vt:lpstr>2. 拓扑排序方法</vt:lpstr>
      <vt:lpstr>拓扑排序方法</vt:lpstr>
      <vt:lpstr>拓扑排序方法</vt:lpstr>
      <vt:lpstr>拓扑排序方法</vt:lpstr>
      <vt:lpstr>拓扑排序方法</vt:lpstr>
      <vt:lpstr>回顾：有向图的邻接表 V0</vt:lpstr>
      <vt:lpstr>3. 拓扑排序算法</vt:lpstr>
      <vt:lpstr>算法步骤</vt:lpstr>
      <vt:lpstr>求有向图中顶点的入度</vt:lpstr>
      <vt:lpstr>算法描述</vt:lpstr>
      <vt:lpstr>算法描述</vt:lpstr>
      <vt:lpstr>算法分析</vt:lpstr>
      <vt:lpstr>PowerPoint 演示文稿</vt:lpstr>
      <vt:lpstr>PowerPoint 演示文稿</vt:lpstr>
      <vt:lpstr>PowerPoint 演示文稿</vt:lpstr>
      <vt:lpstr>6.6.4 AOE网(Activity On Edge net )</vt:lpstr>
      <vt:lpstr>a4=3</vt:lpstr>
      <vt:lpstr>a4=3</vt:lpstr>
      <vt:lpstr>PowerPoint 演示文稿</vt:lpstr>
      <vt:lpstr>a4=3</vt:lpstr>
      <vt:lpstr>7.5.2关键活动和关键路径</vt:lpstr>
      <vt:lpstr>例：求下面AOE网的关键活动和关键路径</vt:lpstr>
      <vt:lpstr>求关键路径</vt:lpstr>
      <vt:lpstr>算法6.12 拓扑排序算法</vt:lpstr>
      <vt:lpstr>PowerPoint 演示文稿</vt:lpstr>
      <vt:lpstr>算法6.13 关键路径算法</vt:lpstr>
      <vt:lpstr>（按拓扑次序求每个事件的最早发生时间）</vt:lpstr>
      <vt:lpstr>（按拓扑逆次序求每个事件的最迟发生时间）</vt:lpstr>
      <vt:lpstr>（判断每一活动是否为关键活动）</vt:lpstr>
      <vt:lpstr>  算法分析: </vt:lpstr>
      <vt:lpstr>考研真题选讲</vt:lpstr>
      <vt:lpstr>考研真题选讲</vt:lpstr>
      <vt:lpstr>考研真题选讲</vt:lpstr>
      <vt:lpstr>考研真题选讲</vt:lpstr>
      <vt:lpstr>6.8本章小结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  图</dc:title>
  <dc:creator>Administrator</dc:creator>
  <cp:lastModifiedBy>严 中圣</cp:lastModifiedBy>
  <cp:revision>1</cp:revision>
  <dcterms:created xsi:type="dcterms:W3CDTF">2022-01-03T03:36:06Z</dcterms:created>
  <dcterms:modified xsi:type="dcterms:W3CDTF">2022-01-03T04:35:17Z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2022-01-03T00:00:00Z</vt:filetime>
  </property>
</Properties>
</file>