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36" r:id="rId2"/>
    <p:sldId id="443" r:id="rId3"/>
    <p:sldId id="453" r:id="rId4"/>
    <p:sldId id="485" r:id="rId5"/>
    <p:sldId id="349" r:id="rId6"/>
    <p:sldId id="484" r:id="rId7"/>
    <p:sldId id="483" r:id="rId8"/>
    <p:sldId id="482" r:id="rId9"/>
    <p:sldId id="452" r:id="rId10"/>
    <p:sldId id="496" r:id="rId11"/>
    <p:sldId id="351" r:id="rId12"/>
    <p:sldId id="350" r:id="rId13"/>
    <p:sldId id="352" r:id="rId14"/>
    <p:sldId id="406" r:id="rId15"/>
    <p:sldId id="407" r:id="rId16"/>
    <p:sldId id="408" r:id="rId17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1CA5F7-025C-4E19-8E42-7BCF3A1F47C8}">
          <p14:sldIdLst>
            <p14:sldId id="336"/>
            <p14:sldId id="443"/>
          </p14:sldIdLst>
        </p14:section>
        <p14:section name="最后一个" id="{DE944FCA-3495-46B5-A505-A7E769FC8CBF}">
          <p14:sldIdLst>
            <p14:sldId id="453"/>
            <p14:sldId id="485"/>
            <p14:sldId id="349"/>
            <p14:sldId id="484"/>
            <p14:sldId id="483"/>
            <p14:sldId id="482"/>
            <p14:sldId id="452"/>
            <p14:sldId id="496"/>
          </p14:sldIdLst>
        </p14:section>
        <p14:section name="第一和最后" id="{9016FD18-438F-419B-BB0F-E754DA97A4CC}">
          <p14:sldIdLst>
            <p14:sldId id="351"/>
            <p14:sldId id="350"/>
            <p14:sldId id="352"/>
          </p14:sldIdLst>
        </p14:section>
        <p14:section name="Fibonacci" id="{DEF30933-1C68-412A-B3A2-88CCC17563E0}">
          <p14:sldIdLst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66FF"/>
    <a:srgbClr val="FF5050"/>
    <a:srgbClr val="00FF00"/>
    <a:srgbClr val="BFBC3E"/>
    <a:srgbClr val="CCFFCC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81569" autoAdjust="0"/>
  </p:normalViewPr>
  <p:slideViewPr>
    <p:cSldViewPr>
      <p:cViewPr varScale="1">
        <p:scale>
          <a:sx n="70" d="100"/>
          <a:sy n="70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866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12B5F9-4FE7-4431-9582-311E3B80F48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思路决定出路：</a:t>
            </a:r>
            <a:endParaRPr lang="en-US" altLang="zh-CN" dirty="0"/>
          </a:p>
          <a:p>
            <a:r>
              <a:rPr lang="zh-CN" altLang="en-US" dirty="0"/>
              <a:t>从后向前寻找第一个大于</a:t>
            </a:r>
            <a:r>
              <a:rPr lang="en-US" altLang="zh-CN" dirty="0"/>
              <a:t>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68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05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05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行可以用</a:t>
            </a:r>
            <a:r>
              <a:rPr lang="en-US" altLang="zh-CN" dirty="0"/>
              <a:t>return</a:t>
            </a:r>
            <a:r>
              <a:rPr lang="zh-CN" altLang="en-US" dirty="0"/>
              <a:t>；下面</a:t>
            </a:r>
            <a:r>
              <a:rPr lang="en-US" altLang="zh-CN" dirty="0"/>
              <a:t>break</a:t>
            </a:r>
            <a:r>
              <a:rPr lang="zh-CN" altLang="en-US" dirty="0"/>
              <a:t>也可以被</a:t>
            </a:r>
            <a:r>
              <a:rPr lang="en-US" altLang="zh-CN" dirty="0"/>
              <a:t>return</a:t>
            </a:r>
            <a:r>
              <a:rPr lang="zh-CN" altLang="en-US"/>
              <a:t>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8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代数法和几何方法，不动点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倒过来寻找，寻找到的是最后一个</a:t>
            </a:r>
            <a:r>
              <a:rPr lang="en-US" altLang="zh-CN" dirty="0"/>
              <a:t>x</a:t>
            </a:r>
            <a:r>
              <a:rPr lang="zh-CN" altLang="en-US" dirty="0"/>
              <a:t>的下标。</a:t>
            </a:r>
            <a:endParaRPr lang="en-US" altLang="zh-CN" dirty="0"/>
          </a:p>
          <a:p>
            <a:r>
              <a:rPr lang="zh-CN" altLang="en-US" dirty="0"/>
              <a:t>寻找最后一个，这个问题要怎么解</a:t>
            </a:r>
            <a:r>
              <a:rPr lang="en-US" altLang="zh-CN" dirty="0"/>
              <a:t>?</a:t>
            </a:r>
            <a:r>
              <a:rPr lang="zh-CN" altLang="en-US" dirty="0"/>
              <a:t>大家思考下</a:t>
            </a:r>
            <a:endParaRPr lang="en-US" altLang="zh-CN" dirty="0"/>
          </a:p>
          <a:p>
            <a:r>
              <a:rPr lang="zh-CN" altLang="en-US" dirty="0"/>
              <a:t>语法规则和程序设计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倒过来寻找，寻找到的是最后一个</a:t>
            </a:r>
            <a:r>
              <a:rPr lang="en-US" altLang="zh-CN" dirty="0"/>
              <a:t>x</a:t>
            </a:r>
            <a:r>
              <a:rPr lang="zh-CN" altLang="en-US" dirty="0"/>
              <a:t>的下标。</a:t>
            </a:r>
            <a:endParaRPr lang="en-US" altLang="zh-CN" dirty="0"/>
          </a:p>
          <a:p>
            <a:r>
              <a:rPr lang="zh-CN" altLang="en-US" dirty="0"/>
              <a:t>寻找最后一个，这个问题要怎么解</a:t>
            </a:r>
            <a:r>
              <a:rPr lang="en-US" altLang="zh-CN" dirty="0"/>
              <a:t>?</a:t>
            </a:r>
            <a:r>
              <a:rPr lang="zh-CN" altLang="en-US" dirty="0"/>
              <a:t>大家思考下</a:t>
            </a:r>
            <a:endParaRPr lang="en-US" altLang="zh-CN" dirty="0"/>
          </a:p>
          <a:p>
            <a:r>
              <a:rPr lang="zh-CN" altLang="en-US" dirty="0"/>
              <a:t>语法规则和程序设计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倒过来寻找，寻找到的是最后一个</a:t>
            </a:r>
            <a:r>
              <a:rPr lang="en-US" altLang="zh-CN" dirty="0"/>
              <a:t>x</a:t>
            </a:r>
            <a:r>
              <a:rPr lang="zh-CN" altLang="en-US" dirty="0"/>
              <a:t>的下标。</a:t>
            </a:r>
            <a:endParaRPr lang="en-US" altLang="zh-CN" dirty="0"/>
          </a:p>
          <a:p>
            <a:r>
              <a:rPr lang="zh-CN" altLang="en-US" dirty="0"/>
              <a:t>寻找最后一个，这个问题要怎么解</a:t>
            </a:r>
            <a:r>
              <a:rPr lang="en-US" altLang="zh-CN" dirty="0"/>
              <a:t>?</a:t>
            </a:r>
            <a:r>
              <a:rPr lang="zh-CN" altLang="en-US" dirty="0"/>
              <a:t>大家思考下</a:t>
            </a:r>
            <a:endParaRPr lang="en-US" altLang="zh-CN" dirty="0"/>
          </a:p>
          <a:p>
            <a:r>
              <a:rPr lang="zh-CN" altLang="en-US" dirty="0"/>
              <a:t>语法规则和程序设计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写成</a:t>
            </a:r>
            <a:r>
              <a:rPr lang="en-US" altLang="zh-CN" dirty="0"/>
              <a:t>for</a:t>
            </a:r>
            <a:r>
              <a:rPr lang="zh-CN" altLang="en-US"/>
              <a:t>循环是什么样子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写成</a:t>
            </a:r>
            <a:r>
              <a:rPr lang="en-US" altLang="zh-CN" dirty="0"/>
              <a:t>while</a:t>
            </a:r>
            <a:r>
              <a:rPr lang="zh-CN" altLang="en-US" dirty="0"/>
              <a:t>语句是什么样子？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思路决定出路：</a:t>
            </a:r>
            <a:endParaRPr lang="en-US" altLang="zh-CN" dirty="0"/>
          </a:p>
          <a:p>
            <a:r>
              <a:rPr lang="zh-CN" altLang="en-US" dirty="0"/>
              <a:t>从后向前寻找第一个大于</a:t>
            </a:r>
            <a:r>
              <a:rPr lang="en-US" altLang="zh-CN" dirty="0"/>
              <a:t>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DB559-454E-4B05-9B74-6F5267BC373D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DFB7-7950-4A91-B201-D9C082BEEA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16" name="Picture 2" descr="C:\Users\Administrator\Desktop\tim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09" y="0"/>
            <a:ext cx="1103591" cy="10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9F9B-B46E-44D5-84C1-D68FC8562DCA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330DE-92CB-4191-8A37-E3D1A7FAF4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68F8-806A-4814-AB5B-3C1C6F017747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7895-8F47-48C9-9361-42B896A4EF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3660-9B0D-4E1D-8655-692EDB69F7EE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B90C2-A76A-4FB3-BFA8-0B3EC6BDB5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DFEFF-E2A5-4776-8872-9B98EA384BA3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A3E6F-1EE0-4C88-BE17-18C53EDC18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6873-0A85-4FE7-BBFE-BF7331B1E1EC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8C49D-F56C-4EBE-9DAB-BE861116D3E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54518-2A2A-4A9C-B525-39270BAB27B2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A68F-FE7C-4ED8-9437-576A3E0014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7CDB-3628-491C-BF9E-BAFD9FFE8A68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797D-9FE6-425B-BB76-48238C2959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5E3BD-DDD1-4CB6-B6F0-9C6E6EB70CF1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9F1A2-1833-45CC-B98C-E84F84AE87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D4AE8-EB44-4398-A9C2-4655173E4FE7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98822-D854-4B37-8ABF-F848D54A6E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F742-8E57-4030-80BD-039C1867E46A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E3B86-F911-41E8-A3FA-A7CEFD9A3D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56E1D7E5-EC04-443F-9A33-79930068CE39}" type="datetime1">
              <a:rPr lang="zh-CN" altLang="en-US"/>
              <a:t>2022/3/8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0EDE21-8624-475E-A3B8-42D725F2A982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Administrator\Desktop\tim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-2767"/>
            <a:ext cx="1103591" cy="10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 dirty="0"/>
              <a:t>算法设计与分析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364088" y="4034476"/>
            <a:ext cx="35283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人工智能学院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智能科学与技术系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张里博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ctr" eaLnBrk="1" hangingPunct="1"/>
            <a:r>
              <a:rPr lang="en-US" altLang="zh-CN" sz="2400" dirty="0"/>
              <a:t>lbzhang@swu.edu.cn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另一种思路的伪代码描述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23728" y="1442944"/>
            <a:ext cx="54010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if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 &lt;</a:t>
            </a:r>
            <a:r>
              <a:rPr lang="en-US" altLang="zh-CN" sz="2000" b="1" dirty="0">
                <a:cs typeface="Times New Roman" panose="02020603050405020304" pitchFamily="18" charset="0"/>
              </a:rPr>
              <a:t>L[1]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return 0;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sym typeface="+mn-ea"/>
              </a:rPr>
              <a:t>L[n+1]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sym typeface="+mn-ea"/>
              </a:rPr>
              <a:t>x+1;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for  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2  to n+1 do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if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 &lt;</a:t>
            </a:r>
            <a:r>
              <a:rPr lang="en-US" altLang="zh-CN" sz="2000" b="1" dirty="0">
                <a:cs typeface="Times New Roman" panose="02020603050405020304" pitchFamily="18" charset="0"/>
              </a:rPr>
              <a:t>L[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break;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if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 &gt;</a:t>
            </a:r>
            <a:r>
              <a:rPr lang="en-US" altLang="zh-CN" sz="2000" b="1" dirty="0">
                <a:cs typeface="Times New Roman" panose="02020603050405020304" pitchFamily="18" charset="0"/>
              </a:rPr>
              <a:t>L[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j-1</a:t>
            </a:r>
            <a:r>
              <a:rPr lang="en-US" altLang="zh-CN" sz="2000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Delete </a:t>
            </a:r>
            <a:r>
              <a:rPr lang="en-US" altLang="zh-CN" sz="2000" b="1" dirty="0">
                <a:sym typeface="+mn-ea"/>
              </a:rPr>
              <a:t>L[n+1];    %</a:t>
            </a:r>
            <a:r>
              <a:rPr lang="zh-CN" altLang="en-US" sz="2000" b="1" dirty="0">
                <a:sym typeface="+mn-ea"/>
              </a:rPr>
              <a:t>删除本不存在的</a:t>
            </a:r>
            <a:r>
              <a:rPr lang="en-US" altLang="zh-CN" sz="2000" b="1" dirty="0">
                <a:sym typeface="+mn-ea"/>
              </a:rPr>
              <a:t>L[n+1]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return j-1;</a:t>
            </a:r>
          </a:p>
        </p:txBody>
      </p:sp>
    </p:spTree>
    <p:extLst>
      <p:ext uri="{BB962C8B-B14F-4D97-AF65-F5344CB8AC3E}">
        <p14:creationId xmlns:p14="http://schemas.microsoft.com/office/powerpoint/2010/main" val="335156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课后作业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0768"/>
            <a:ext cx="8142287" cy="1368623"/>
          </a:xfrm>
        </p:spPr>
        <p:txBody>
          <a:bodyPr/>
          <a:lstStyle/>
          <a:p>
            <a:r>
              <a:rPr lang="zh-CN" altLang="en-US" sz="2400" dirty="0"/>
              <a:t>输入：数组</a:t>
            </a:r>
            <a:r>
              <a:rPr lang="en-US" altLang="zh-CN" sz="2400" dirty="0"/>
              <a:t>L[1..n]</a:t>
            </a:r>
            <a:r>
              <a:rPr lang="zh-CN" altLang="en-US" sz="2400" dirty="0"/>
              <a:t>，其元素按照从小到大排列，数 </a:t>
            </a:r>
            <a:r>
              <a:rPr lang="en-US" altLang="zh-CN" sz="2400" dirty="0"/>
              <a:t>x. </a:t>
            </a:r>
          </a:p>
          <a:p>
            <a:r>
              <a:rPr lang="en-US" altLang="zh-CN" sz="2000" dirty="0"/>
              <a:t>1.3</a:t>
            </a:r>
            <a:r>
              <a:rPr lang="zh-CN" altLang="en-US" sz="2000" dirty="0"/>
              <a:t>寻找所有等于</a:t>
            </a:r>
            <a:r>
              <a:rPr lang="en-US" altLang="zh-CN" sz="2000" dirty="0"/>
              <a:t>x</a:t>
            </a:r>
            <a:r>
              <a:rPr lang="zh-CN" altLang="en-US" sz="2000" dirty="0"/>
              <a:t>的元素坐标；若</a:t>
            </a:r>
            <a:r>
              <a:rPr lang="en-US" altLang="zh-CN" sz="2000" dirty="0"/>
              <a:t>L</a:t>
            </a:r>
            <a:r>
              <a:rPr lang="zh-CN" altLang="en-US" sz="2000" dirty="0"/>
              <a:t>中存在，</a:t>
            </a:r>
            <a:r>
              <a:rPr lang="zh-CN" altLang="en-US" sz="2000" dirty="0">
                <a:solidFill>
                  <a:srgbClr val="FF0000"/>
                </a:solidFill>
              </a:rPr>
              <a:t>输出：</a:t>
            </a:r>
            <a:r>
              <a:rPr lang="zh-CN" altLang="en-US" sz="2000" dirty="0"/>
              <a:t>输出第一个和最后一个等于</a:t>
            </a:r>
            <a:r>
              <a:rPr lang="en-US" altLang="zh-CN" sz="2000" dirty="0"/>
              <a:t>x</a:t>
            </a:r>
            <a:r>
              <a:rPr lang="zh-CN" altLang="en-US" sz="2000" dirty="0"/>
              <a:t>的元素下标；否则输出</a:t>
            </a:r>
            <a:r>
              <a:rPr lang="en-US" altLang="zh-CN" sz="2000" dirty="0"/>
              <a:t>0.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2560836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7" y="2852936"/>
            <a:ext cx="3384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i="1" dirty="0"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i="1" dirty="0">
                <a:cs typeface="Times New Roman" panose="02020603050405020304" pitchFamily="18" charset="0"/>
              </a:rPr>
              <a:t>Search(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L,x</a:t>
            </a:r>
            <a:r>
              <a:rPr lang="en-US" altLang="zh-CN" sz="2000" i="1" dirty="0">
                <a:cs typeface="Times New Roman" panose="02020603050405020304" pitchFamily="18" charset="0"/>
              </a:rPr>
              <a:t>)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cs typeface="Times New Roman" panose="02020603050405020304" pitchFamily="18" charset="0"/>
              </a:rPr>
              <a:t>if  </a:t>
            </a:r>
            <a:r>
              <a:rPr lang="en-US" altLang="zh-CN" sz="2400" i="1" dirty="0"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</a:rPr>
              <a:t>==0 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cs typeface="Times New Roman" panose="02020603050405020304" pitchFamily="18" charset="0"/>
              </a:rPr>
              <a:t>0;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cs typeface="Times New Roman" panose="02020603050405020304" pitchFamily="18" charset="0"/>
              </a:rPr>
              <a:t>else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dirty="0" err="1">
                <a:cs typeface="Times New Roman" panose="02020603050405020304" pitchFamily="18" charset="0"/>
              </a:rPr>
              <a:t>Search_b</a:t>
            </a:r>
            <a:r>
              <a:rPr lang="en-US" altLang="zh-CN" sz="2000" dirty="0"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cs typeface="Times New Roman" panose="02020603050405020304" pitchFamily="18" charset="0"/>
              </a:rPr>
              <a:t>x,L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cs typeface="Times New Roman" panose="02020603050405020304" pitchFamily="18" charset="0"/>
              </a:rPr>
              <a:t>return </a:t>
            </a:r>
            <a:r>
              <a:rPr lang="en-US" altLang="zh-CN" sz="2400" i="1" dirty="0"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j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2 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6BB0E6-01E7-4A6D-98D4-D9E94AE6707C}"/>
              </a:ext>
            </a:extLst>
          </p:cNvPr>
          <p:cNvSpPr/>
          <p:nvPr/>
        </p:nvSpPr>
        <p:spPr>
          <a:xfrm>
            <a:off x="5508873" y="3501008"/>
            <a:ext cx="3635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if  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==0 or 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==n 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j</a:t>
            </a:r>
            <a:r>
              <a:rPr lang="en-US" altLang="zh-CN" sz="2400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else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    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Search_b</a:t>
            </a:r>
            <a:r>
              <a:rPr lang="en-US" altLang="zh-CN" sz="2000" b="1" dirty="0">
                <a:cs typeface="Times New Roman" panose="02020603050405020304" pitchFamily="18" charset="0"/>
              </a:rPr>
              <a:t> 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x,L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课后作业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0768"/>
            <a:ext cx="8142287" cy="1368623"/>
          </a:xfrm>
        </p:spPr>
        <p:txBody>
          <a:bodyPr/>
          <a:lstStyle/>
          <a:p>
            <a:r>
              <a:rPr lang="zh-CN" altLang="en-US" sz="2400" dirty="0"/>
              <a:t>输入：数组</a:t>
            </a:r>
            <a:r>
              <a:rPr lang="en-US" altLang="zh-CN" sz="2400" dirty="0"/>
              <a:t>L[1..n]</a:t>
            </a:r>
            <a:r>
              <a:rPr lang="zh-CN" altLang="en-US" sz="2400" dirty="0"/>
              <a:t>，其元素按照从小到大排列，数 </a:t>
            </a:r>
            <a:r>
              <a:rPr lang="en-US" altLang="zh-CN" sz="2400" dirty="0"/>
              <a:t>x. </a:t>
            </a:r>
          </a:p>
          <a:p>
            <a:r>
              <a:rPr lang="en-US" altLang="zh-CN" sz="2000" dirty="0"/>
              <a:t>1.3 </a:t>
            </a:r>
            <a:r>
              <a:rPr lang="zh-CN" altLang="en-US" sz="2000" dirty="0"/>
              <a:t>寻找所有等于</a:t>
            </a:r>
            <a:r>
              <a:rPr lang="en-US" altLang="zh-CN" sz="2000" dirty="0"/>
              <a:t>x</a:t>
            </a:r>
            <a:r>
              <a:rPr lang="zh-CN" altLang="en-US" sz="2000" dirty="0"/>
              <a:t>的元素坐标；若</a:t>
            </a:r>
            <a:r>
              <a:rPr lang="en-US" altLang="zh-CN" sz="2000" dirty="0"/>
              <a:t>L</a:t>
            </a:r>
            <a:r>
              <a:rPr lang="zh-CN" altLang="en-US" sz="2000" dirty="0"/>
              <a:t>中存在，</a:t>
            </a:r>
            <a:r>
              <a:rPr lang="zh-CN" altLang="en-US" sz="2000" dirty="0">
                <a:solidFill>
                  <a:srgbClr val="FF0000"/>
                </a:solidFill>
              </a:rPr>
              <a:t>输出：</a:t>
            </a:r>
            <a:r>
              <a:rPr lang="zh-CN" altLang="en-US" sz="2000" dirty="0"/>
              <a:t>输出第一个和最后一个等于</a:t>
            </a:r>
            <a:r>
              <a:rPr lang="en-US" altLang="zh-CN" sz="2000" dirty="0"/>
              <a:t>x</a:t>
            </a:r>
            <a:r>
              <a:rPr lang="zh-CN" altLang="en-US" sz="2000" dirty="0"/>
              <a:t>的元素下标；否则输出</a:t>
            </a:r>
            <a:r>
              <a:rPr lang="en-US" altLang="zh-CN" sz="2000" dirty="0"/>
              <a:t>0.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51520" y="2420888"/>
            <a:ext cx="3528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if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cs typeface="Times New Roman" panose="02020603050405020304" pitchFamily="18" charset="0"/>
              </a:rPr>
              <a:t>==0 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cs typeface="Times New Roman" panose="02020603050405020304" pitchFamily="18" charset="0"/>
              </a:rPr>
              <a:t>==n 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else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for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+1 </a:t>
            </a:r>
            <a:r>
              <a:rPr lang="en-US" altLang="zh-CN" sz="2000" b="1" dirty="0">
                <a:cs typeface="Times New Roman" panose="02020603050405020304" pitchFamily="18" charset="0"/>
              </a:rPr>
              <a:t>to n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if x &lt; L[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</a:rPr>
              <a:t>] then  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-1;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break;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cs typeface="Times New Roman" panose="02020603050405020304" pitchFamily="18" charset="0"/>
              </a:rPr>
              <a:t>,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2FA545-A6DF-4AEF-9D1B-3D92E1B4F689}"/>
              </a:ext>
            </a:extLst>
          </p:cNvPr>
          <p:cNvSpPr/>
          <p:nvPr/>
        </p:nvSpPr>
        <p:spPr>
          <a:xfrm>
            <a:off x="5294312" y="2420888"/>
            <a:ext cx="3526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Search_b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if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cs typeface="Times New Roman" panose="02020603050405020304" pitchFamily="18" charset="0"/>
              </a:rPr>
              <a:t>==0 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cs typeface="Times New Roman" panose="02020603050405020304" pitchFamily="18" charset="0"/>
              </a:rPr>
              <a:t>==1 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>
                <a:cs typeface="Times New Roman" panose="02020603050405020304" pitchFamily="18" charset="0"/>
              </a:rPr>
              <a:t>    </a:t>
            </a:r>
            <a:r>
              <a:rPr lang="en-US" altLang="zh-CN" sz="2000" b="1" i="1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else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for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-1 </a:t>
            </a:r>
            <a:r>
              <a:rPr lang="en-US" altLang="zh-CN" sz="2000" b="1" dirty="0">
                <a:cs typeface="Times New Roman" panose="02020603050405020304" pitchFamily="18" charset="0"/>
              </a:rPr>
              <a:t>to 1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if x &gt; L[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] then  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+1;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break;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,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8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4AFF3-86E8-4E0F-9A17-0B5B4813604F}" type="datetime1">
              <a:rPr lang="zh-CN" altLang="en-US" smtClean="0"/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403648" y="3040791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 L[j-1]&lt;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11" name="矩形 10"/>
          <p:cNvSpPr/>
          <p:nvPr/>
        </p:nvSpPr>
        <p:spPr>
          <a:xfrm>
            <a:off x="1758221" y="1864569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L[j-1]&lt;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12" name="矩形 11"/>
          <p:cNvSpPr/>
          <p:nvPr/>
        </p:nvSpPr>
        <p:spPr>
          <a:xfrm>
            <a:off x="5076056" y="923259"/>
            <a:ext cx="360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while </a:t>
            </a:r>
            <a:r>
              <a:rPr lang="en-US" altLang="zh-CN" sz="2000" b="1" i="1" dirty="0" err="1">
                <a:cs typeface="Times New Roman" panose="02020603050405020304" pitchFamily="18" charset="0"/>
              </a:rPr>
              <a:t>j</a:t>
            </a:r>
            <a:r>
              <a:rPr lang="en-US" altLang="zh-CN" sz="20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i="1" dirty="0" err="1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]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+1;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if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] 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cs typeface="Times New Roman" panose="02020603050405020304" pitchFamily="18" charset="0"/>
              </a:rPr>
              <a:t>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    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   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 err="1">
                <a:cs typeface="Times New Roman" panose="02020603050405020304" pitchFamily="18" charset="0"/>
              </a:rPr>
              <a:t>elif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==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cs typeface="Times New Roman" panose="02020603050405020304" pitchFamily="18" charset="0"/>
              </a:rPr>
              <a:t>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else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for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j+1 </a:t>
            </a:r>
            <a:r>
              <a:rPr lang="en-US" altLang="zh-CN" sz="2000" b="1" dirty="0">
                <a:cs typeface="Times New Roman" panose="02020603050405020304" pitchFamily="18" charset="0"/>
              </a:rPr>
              <a:t>to n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if x &lt; L[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</a:rPr>
              <a:t>] then  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-1;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break;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return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j,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43303" y="3676962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 L[j-1]&lt;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A49848-033B-45FB-9E31-1A75B5B461B5}"/>
              </a:ext>
            </a:extLst>
          </p:cNvPr>
          <p:cNvSpPr/>
          <p:nvPr/>
        </p:nvSpPr>
        <p:spPr>
          <a:xfrm>
            <a:off x="168578" y="928465"/>
            <a:ext cx="3600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while </a:t>
            </a:r>
            <a:r>
              <a:rPr lang="en-US" altLang="zh-CN" sz="2000" b="1" i="1" dirty="0" err="1">
                <a:cs typeface="Times New Roman" panose="02020603050405020304" pitchFamily="18" charset="0"/>
              </a:rPr>
              <a:t>j</a:t>
            </a:r>
            <a:r>
              <a:rPr lang="en-US" altLang="zh-CN" sz="20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i="1" dirty="0" err="1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]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+1;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if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] 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cs typeface="Times New Roman" panose="02020603050405020304" pitchFamily="18" charset="0"/>
              </a:rPr>
              <a:t>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    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i="1" dirty="0">
                <a:cs typeface="Times New Roman" panose="02020603050405020304" pitchFamily="18" charset="0"/>
              </a:rPr>
              <a:t>   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else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for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j+1 </a:t>
            </a:r>
            <a:r>
              <a:rPr lang="en-US" altLang="zh-CN" sz="2000" b="1" dirty="0">
                <a:cs typeface="Times New Roman" panose="02020603050405020304" pitchFamily="18" charset="0"/>
              </a:rPr>
              <a:t>to n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if x &lt; L[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</a:rPr>
              <a:t>] then  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-1;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break;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    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cs typeface="Times New Roman" panose="02020603050405020304" pitchFamily="18" charset="0"/>
              </a:rPr>
              <a:t>return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j, j</a:t>
            </a:r>
            <a:r>
              <a:rPr lang="en-US" altLang="zh-CN" sz="2000" b="1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53B0CF-C585-4B35-898E-9FA16DAA6F8C}"/>
              </a:ext>
            </a:extLst>
          </p:cNvPr>
          <p:cNvSpPr/>
          <p:nvPr/>
        </p:nvSpPr>
        <p:spPr>
          <a:xfrm>
            <a:off x="3255664" y="3349136"/>
            <a:ext cx="380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16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例</a:t>
            </a:r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en-US" altLang="zh-CN" b="1" dirty="0">
                <a:latin typeface="+mn-ea"/>
                <a:ea typeface="+mn-ea"/>
              </a:rPr>
              <a:t>Fibonacci </a:t>
            </a:r>
            <a:r>
              <a:rPr lang="zh-CN" altLang="en-US" b="1" dirty="0">
                <a:latin typeface="+mn-ea"/>
                <a:ea typeface="+mn-ea"/>
              </a:rPr>
              <a:t>数列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3044859"/>
            <a:ext cx="8142287" cy="2447924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问题：已知以上数列（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400" b="1" baseline="-25000" dirty="0">
                <a:latin typeface="+mn-ea"/>
              </a:rPr>
              <a:t>0</a:t>
            </a:r>
            <a:r>
              <a:rPr lang="en-US" altLang="zh-CN" sz="2400" b="1" dirty="0">
                <a:latin typeface="+mn-ea"/>
              </a:rPr>
              <a:t>=0,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400" b="1" baseline="-25000" dirty="0">
                <a:latin typeface="+mn-ea"/>
              </a:rPr>
              <a:t>1</a:t>
            </a:r>
            <a:r>
              <a:rPr lang="en-US" altLang="zh-CN" sz="2400" b="1" dirty="0">
                <a:latin typeface="+mn-ea"/>
              </a:rPr>
              <a:t>=1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，给定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通常算法：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得到递推公式：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</a:rPr>
              <a:t>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…, </a:t>
            </a:r>
            <a:r>
              <a:rPr lang="zh-CN" altLang="en-US" sz="2400" b="1" dirty="0">
                <a:latin typeface="Times New Roman" panose="02020603050405020304" pitchFamily="18" charset="0"/>
              </a:rPr>
              <a:t>根据定义陆续相加。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4AFF3-86E8-4E0F-9A17-0B5B4813604F}" type="datetime1">
              <a:rPr lang="zh-CN" altLang="en-US" smtClean="0"/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1187624" y="1340768"/>
            <a:ext cx="69292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Fibonacci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数列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2, 3, 5, 8, 13, 21, 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+mn-ea"/>
              </a:rPr>
              <a:t>增加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+mn-ea"/>
              </a:rPr>
              <a:t>0</a:t>
            </a:r>
            <a:r>
              <a:rPr lang="en-US" altLang="zh-CN" sz="2400" b="1" dirty="0">
                <a:latin typeface="+mn-ea"/>
              </a:rPr>
              <a:t>=0</a:t>
            </a:r>
            <a:r>
              <a:rPr lang="zh-CN" altLang="en-US" sz="2400" b="1" dirty="0">
                <a:latin typeface="+mn-ea"/>
              </a:rPr>
              <a:t>，得到数列  </a:t>
            </a:r>
            <a:endParaRPr lang="en-US" altLang="zh-CN" sz="2400" b="1" dirty="0">
              <a:latin typeface="+mn-ea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+mn-ea"/>
              </a:rPr>
              <a:t>0,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1, 2, 3, 5, 8, 13, 21,  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6915" y="5661248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写出伪码（递归实现和迭代实现）</a:t>
            </a:r>
            <a:endParaRPr lang="en-US" altLang="zh-CN" sz="20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2.3 </a:t>
            </a:r>
            <a:r>
              <a:rPr lang="en-US" altLang="zh-CN" b="1" dirty="0">
                <a:latin typeface="+mn-ea"/>
              </a:rPr>
              <a:t>Fibonacci </a:t>
            </a:r>
            <a:r>
              <a:rPr lang="zh-CN" altLang="en-US" b="1" dirty="0">
                <a:latin typeface="+mn-ea"/>
              </a:rPr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396091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fib(n)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输入：</a:t>
            </a:r>
            <a:r>
              <a:rPr lang="en-US" altLang="zh-CN">
                <a:latin typeface="Times New Roman" panose="02020603050405020304" pitchFamily="18" charset="0"/>
              </a:rPr>
              <a:t>n&gt;0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输出：</a:t>
            </a:r>
            <a:r>
              <a:rPr lang="en-US" altLang="zh-CN" dirty="0">
                <a:latin typeface="Times New Roman" panose="02020603050405020304" pitchFamily="18" charset="0"/>
              </a:rPr>
              <a:t>Fibonacci </a:t>
            </a:r>
            <a:r>
              <a:rPr lang="zh-CN" altLang="en-US" dirty="0">
                <a:latin typeface="Times New Roman" panose="02020603050405020304" pitchFamily="18" charset="0"/>
              </a:rPr>
              <a:t>数列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n==1 or n==2 then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</a:rPr>
              <a:t>    return 1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</a:rPr>
              <a:t>else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</a:rPr>
              <a:t>     return fib (n - 1) + fib (n - 2)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4AFF3-86E8-4E0F-9A17-0B5B4813604F}" type="datetime1">
              <a:rPr lang="zh-CN" altLang="en-US" smtClean="0"/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2.3 </a:t>
            </a:r>
            <a:r>
              <a:rPr lang="en-US" altLang="zh-CN" b="1" dirty="0">
                <a:latin typeface="+mn-ea"/>
              </a:rPr>
              <a:t>Fibonacci </a:t>
            </a:r>
            <a:r>
              <a:rPr lang="zh-CN" altLang="en-US" b="1" dirty="0">
                <a:latin typeface="+mn-ea"/>
              </a:rPr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4752528" cy="374441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输入：</a:t>
            </a:r>
            <a:r>
              <a:rPr lang="en-US" altLang="zh-CN" dirty="0">
                <a:latin typeface="Times New Roman" panose="02020603050405020304" pitchFamily="18" charset="0"/>
              </a:rPr>
              <a:t>n&gt;0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输出：</a:t>
            </a:r>
            <a:r>
              <a:rPr lang="en-US" altLang="zh-CN" dirty="0">
                <a:latin typeface="Times New Roman" panose="02020603050405020304" pitchFamily="18" charset="0"/>
              </a:rPr>
              <a:t>Fibonacci </a:t>
            </a:r>
            <a:r>
              <a:rPr lang="zh-CN" altLang="en-US" dirty="0">
                <a:latin typeface="Times New Roman" panose="02020603050405020304" pitchFamily="18" charset="0"/>
              </a:rPr>
              <a:t>数列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</a:rPr>
              <a:t>r[0] </a:t>
            </a:r>
            <a:r>
              <a:rPr lang="en-US" altLang="zh-CN" b="1" dirty="0">
                <a:sym typeface="Symbol" panose="05050102010706020507" pitchFamily="18" charset="2"/>
              </a:rPr>
              <a:t></a:t>
            </a:r>
            <a:r>
              <a:rPr lang="en-US" altLang="zh-CN" dirty="0">
                <a:latin typeface="Times New Roman" panose="02020603050405020304" pitchFamily="18" charset="0"/>
              </a:rPr>
              <a:t>  1; 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</a:rPr>
              <a:t>r[1] </a:t>
            </a:r>
            <a:r>
              <a:rPr lang="en-US" altLang="zh-CN" b="1" dirty="0">
                <a:sym typeface="Symbol" panose="05050102010706020507" pitchFamily="18" charset="2"/>
              </a:rPr>
              <a:t></a:t>
            </a:r>
            <a:r>
              <a:rPr lang="en-US" altLang="zh-CN" dirty="0">
                <a:latin typeface="Times New Roman" panose="02020603050405020304" pitchFamily="18" charset="0"/>
              </a:rPr>
              <a:t>  1; 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</a:rPr>
              <a:t>for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</a:t>
            </a:r>
            <a:r>
              <a:rPr lang="en-US" altLang="zh-CN" i="1" dirty="0">
                <a:latin typeface="Times New Roman" panose="02020603050405020304" pitchFamily="18" charset="0"/>
              </a:rPr>
              <a:t> 2 to n do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b="1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r[</a:t>
            </a:r>
            <a:r>
              <a:rPr lang="en-US" altLang="zh-CN" dirty="0" err="1"/>
              <a:t>i</a:t>
            </a:r>
            <a:r>
              <a:rPr lang="en-US" altLang="zh-CN" dirty="0"/>
              <a:t> - 1] + r[</a:t>
            </a:r>
            <a:r>
              <a:rPr lang="en-US" altLang="zh-CN" dirty="0" err="1"/>
              <a:t>i</a:t>
            </a:r>
            <a:r>
              <a:rPr lang="en-US" altLang="zh-CN" dirty="0"/>
              <a:t> - 2]; 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</a:rPr>
              <a:t>end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</a:rPr>
              <a:t>return </a:t>
            </a:r>
            <a:r>
              <a:rPr lang="en-US" altLang="zh-CN" dirty="0"/>
              <a:t>r[n] 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4AFF3-86E8-4E0F-9A17-0B5B4813604F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932040" y="1628800"/>
            <a:ext cx="4176464" cy="401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400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413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480" indent="-3860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n==1 or n==2 then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1;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1;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1;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to n do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r0 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// r[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r0</a:t>
            </a:r>
            <a:r>
              <a:rPr lang="en-US" altLang="zh-CN" sz="2400" b="1" dirty="0">
                <a:sym typeface="Symbol" panose="05050102010706020507" pitchFamily="18" charset="2"/>
              </a:rPr>
              <a:t>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r0;    // r[i-1]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5645279"/>
            <a:ext cx="4559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b="1" dirty="0"/>
              <a:t>以加法为基本运算，时间复杂度为</a:t>
            </a:r>
            <a:r>
              <a:rPr lang="zh-CN" altLang="en-US" sz="2000" b="1" i="1" dirty="0">
                <a:sym typeface="Symbol" panose="05050102010706020507" pitchFamily="18" charset="2"/>
              </a:rPr>
              <a:t></a:t>
            </a:r>
            <a:r>
              <a:rPr lang="en-US" altLang="zh-CN" sz="2000" b="1" dirty="0"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课后作业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20952"/>
          </a:xfrm>
        </p:spPr>
        <p:txBody>
          <a:bodyPr/>
          <a:lstStyle/>
          <a:p>
            <a:r>
              <a:rPr lang="zh-CN" altLang="en-US" sz="2400" dirty="0"/>
              <a:t>输入：数组</a:t>
            </a:r>
            <a:r>
              <a:rPr lang="en-US" altLang="zh-CN" sz="2400" dirty="0"/>
              <a:t>L[1..n]</a:t>
            </a:r>
            <a:r>
              <a:rPr lang="zh-CN" altLang="en-US" sz="2400" dirty="0"/>
              <a:t>，其元素按照从小到大排列，数 </a:t>
            </a:r>
            <a:r>
              <a:rPr lang="en-US" altLang="zh-CN" sz="2400" dirty="0"/>
              <a:t>x. 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1.1 </a:t>
            </a:r>
            <a:r>
              <a:rPr lang="zh-CN" altLang="en-US" sz="2400" dirty="0">
                <a:solidFill>
                  <a:schemeClr val="tx2"/>
                </a:solidFill>
              </a:rPr>
              <a:t>寻找最后一个等于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en-US" sz="2400" dirty="0">
                <a:solidFill>
                  <a:schemeClr val="tx2"/>
                </a:solidFill>
              </a:rPr>
              <a:t>的元素坐标；</a:t>
            </a:r>
            <a:r>
              <a:rPr lang="zh-CN" altLang="en-US" sz="2400" dirty="0">
                <a:solidFill>
                  <a:srgbClr val="FF0000"/>
                </a:solidFill>
              </a:rPr>
              <a:t>输出：</a:t>
            </a:r>
            <a:r>
              <a:rPr lang="zh-CN" altLang="en-US" sz="2400" dirty="0">
                <a:solidFill>
                  <a:schemeClr val="tx2"/>
                </a:solidFill>
              </a:rPr>
              <a:t>若 </a:t>
            </a:r>
            <a:r>
              <a:rPr lang="en-US" altLang="zh-CN" sz="2400" dirty="0">
                <a:solidFill>
                  <a:schemeClr val="tx2"/>
                </a:solidFill>
              </a:rPr>
              <a:t>x </a:t>
            </a:r>
            <a:r>
              <a:rPr lang="zh-CN" altLang="en-US" sz="2400" dirty="0">
                <a:solidFill>
                  <a:schemeClr val="tx2"/>
                </a:solidFill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en-US" sz="2400" dirty="0">
                <a:solidFill>
                  <a:schemeClr val="tx2"/>
                </a:solidFill>
              </a:rPr>
              <a:t>中，输出最后一个等于 </a:t>
            </a:r>
            <a:r>
              <a:rPr lang="en-US" altLang="zh-CN" sz="2400" dirty="0">
                <a:solidFill>
                  <a:schemeClr val="tx2"/>
                </a:solidFill>
              </a:rPr>
              <a:t>x </a:t>
            </a:r>
            <a:r>
              <a:rPr lang="zh-CN" altLang="en-US" sz="2400" dirty="0">
                <a:solidFill>
                  <a:schemeClr val="tx2"/>
                </a:solidFill>
              </a:rPr>
              <a:t>的位置下标 </a:t>
            </a:r>
            <a:r>
              <a:rPr lang="en-US" altLang="zh-CN" sz="2400" dirty="0">
                <a:solidFill>
                  <a:schemeClr val="tx2"/>
                </a:solidFill>
              </a:rPr>
              <a:t>j</a:t>
            </a:r>
            <a:r>
              <a:rPr lang="zh-CN" altLang="en-US" sz="2400" dirty="0">
                <a:solidFill>
                  <a:schemeClr val="tx2"/>
                </a:solidFill>
              </a:rPr>
              <a:t>；否则输出</a:t>
            </a:r>
            <a:r>
              <a:rPr lang="en-US" altLang="zh-CN" sz="2400" dirty="0">
                <a:solidFill>
                  <a:schemeClr val="tx2"/>
                </a:solidFill>
              </a:rPr>
              <a:t>0. </a:t>
            </a:r>
          </a:p>
          <a:p>
            <a:endParaRPr lang="en-US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1.2</a:t>
            </a:r>
            <a:r>
              <a:rPr lang="zh-CN" altLang="en-US" sz="2400" dirty="0"/>
              <a:t>寻找所有等于</a:t>
            </a:r>
            <a:r>
              <a:rPr lang="en-US" altLang="zh-CN" sz="2400" dirty="0"/>
              <a:t>x</a:t>
            </a:r>
            <a:r>
              <a:rPr lang="zh-CN" altLang="en-US" sz="2400" dirty="0"/>
              <a:t>的元素坐标；若</a:t>
            </a:r>
            <a:r>
              <a:rPr lang="en-US" altLang="zh-CN" sz="2400" dirty="0"/>
              <a:t>L</a:t>
            </a:r>
            <a:r>
              <a:rPr lang="zh-CN" altLang="en-US" sz="2400" dirty="0"/>
              <a:t>中存在，</a:t>
            </a:r>
            <a:r>
              <a:rPr lang="zh-CN" altLang="en-US" sz="2400" dirty="0">
                <a:solidFill>
                  <a:srgbClr val="FF0000"/>
                </a:solidFill>
              </a:rPr>
              <a:t>输出：</a:t>
            </a:r>
            <a:r>
              <a:rPr lang="zh-CN" altLang="en-US" sz="2400" dirty="0"/>
              <a:t>输出第一个和最后一个等于</a:t>
            </a:r>
            <a:r>
              <a:rPr lang="en-US" altLang="zh-CN" sz="2400" dirty="0"/>
              <a:t>x</a:t>
            </a:r>
            <a:r>
              <a:rPr lang="zh-CN" altLang="en-US" sz="2400" dirty="0"/>
              <a:t>的元素下标；否则输出</a:t>
            </a:r>
            <a:r>
              <a:rPr lang="en-US" altLang="zh-CN" sz="2400" dirty="0"/>
              <a:t>0. 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1.3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请写出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Fibonacci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）数列递归实现和迭代实现的伪码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伪代码描述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216071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输入：数组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，其元素按照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从小到大排列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输出：若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中，输出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最后一个等于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的位置下标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3</a:t>
            </a:fld>
            <a:endParaRPr lang="en-US" altLang="zh-CN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295635" y="2852936"/>
          <a:ext cx="6264696" cy="549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n-1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255817" y="3913623"/>
            <a:ext cx="2336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,   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≤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x?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Break; 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Wrong? Go on;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Return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j-1;</a:t>
            </a:r>
          </a:p>
        </p:txBody>
      </p:sp>
      <p:sp>
        <p:nvSpPr>
          <p:cNvPr id="11" name="矩形 10"/>
          <p:cNvSpPr/>
          <p:nvPr/>
        </p:nvSpPr>
        <p:spPr>
          <a:xfrm>
            <a:off x="468313" y="4179450"/>
            <a:ext cx="3419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从后向前寻找第一个不大于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的数，然后进行判断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伪代码描述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216071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输入：数组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，其元素按照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从小到大排列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输出：若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中，输出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最后一个等于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的位置下标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89" y="2911147"/>
            <a:ext cx="3275735" cy="31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-11761" y="2826272"/>
            <a:ext cx="3143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j=n to 1 do</a:t>
            </a:r>
          </a:p>
          <a:p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r>
              <a:rPr lang="en-US" altLang="zh-CN" sz="20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j==1 and 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65" y="3049736"/>
            <a:ext cx="2968033" cy="303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课后作业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289"/>
            <a:ext cx="8142287" cy="1512639"/>
          </a:xfrm>
        </p:spPr>
        <p:txBody>
          <a:bodyPr/>
          <a:lstStyle/>
          <a:p>
            <a:r>
              <a:rPr lang="zh-CN" altLang="en-US" sz="2400" dirty="0"/>
              <a:t>输入：数组</a:t>
            </a:r>
            <a:r>
              <a:rPr lang="en-US" altLang="zh-CN" sz="2400" dirty="0"/>
              <a:t>L[1..n]</a:t>
            </a:r>
            <a:r>
              <a:rPr lang="zh-CN" altLang="en-US" sz="2400" dirty="0"/>
              <a:t>，其元素按照从小到大排列，数 </a:t>
            </a:r>
            <a:r>
              <a:rPr lang="en-US" altLang="zh-CN" sz="2400" dirty="0"/>
              <a:t>x. 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1.2 </a:t>
            </a:r>
            <a:r>
              <a:rPr lang="zh-CN" altLang="en-US" sz="2000" dirty="0">
                <a:solidFill>
                  <a:schemeClr val="tx2"/>
                </a:solidFill>
              </a:rPr>
              <a:t>顺序查找，寻找最后一个等于</a:t>
            </a:r>
            <a:r>
              <a:rPr lang="en-US" altLang="zh-CN" sz="2000" dirty="0">
                <a:solidFill>
                  <a:schemeClr val="tx2"/>
                </a:solidFill>
              </a:rPr>
              <a:t>x</a:t>
            </a:r>
            <a:r>
              <a:rPr lang="zh-CN" altLang="en-US" sz="2000" dirty="0">
                <a:solidFill>
                  <a:schemeClr val="tx2"/>
                </a:solidFill>
              </a:rPr>
              <a:t>的元素坐标（</a:t>
            </a:r>
            <a:r>
              <a:rPr lang="zh-CN" altLang="en-US" sz="2000" b="1" dirty="0">
                <a:solidFill>
                  <a:srgbClr val="FF0000"/>
                </a:solidFill>
              </a:rPr>
              <a:t>要求从后向前逐个查找</a:t>
            </a:r>
            <a:r>
              <a:rPr lang="zh-CN" altLang="en-US" sz="2000" dirty="0">
                <a:solidFill>
                  <a:schemeClr val="tx2"/>
                </a:solidFill>
              </a:rPr>
              <a:t>）；</a:t>
            </a:r>
            <a:r>
              <a:rPr lang="zh-CN" altLang="en-US" sz="2000" dirty="0">
                <a:solidFill>
                  <a:srgbClr val="FF0000"/>
                </a:solidFill>
              </a:rPr>
              <a:t>输出：</a:t>
            </a:r>
            <a:r>
              <a:rPr lang="zh-CN" altLang="en-US" sz="2000" dirty="0">
                <a:solidFill>
                  <a:schemeClr val="tx2"/>
                </a:solidFill>
              </a:rPr>
              <a:t>若 </a:t>
            </a:r>
            <a:r>
              <a:rPr lang="en-US" altLang="zh-CN" sz="2000" dirty="0">
                <a:solidFill>
                  <a:schemeClr val="tx2"/>
                </a:solidFill>
              </a:rPr>
              <a:t>x </a:t>
            </a:r>
            <a:r>
              <a:rPr lang="zh-CN" altLang="en-US" sz="2000" dirty="0">
                <a:solidFill>
                  <a:schemeClr val="tx2"/>
                </a:solidFill>
              </a:rPr>
              <a:t>在</a:t>
            </a:r>
            <a:r>
              <a:rPr lang="en-US" altLang="zh-CN" sz="2000" dirty="0">
                <a:solidFill>
                  <a:schemeClr val="tx2"/>
                </a:solidFill>
              </a:rPr>
              <a:t>L</a:t>
            </a:r>
            <a:r>
              <a:rPr lang="zh-CN" altLang="en-US" sz="2000" dirty="0">
                <a:solidFill>
                  <a:schemeClr val="tx2"/>
                </a:solidFill>
              </a:rPr>
              <a:t>中，输出最后一个等于 </a:t>
            </a:r>
            <a:r>
              <a:rPr lang="en-US" altLang="zh-CN" sz="2000" dirty="0">
                <a:solidFill>
                  <a:schemeClr val="tx2"/>
                </a:solidFill>
              </a:rPr>
              <a:t>x </a:t>
            </a:r>
            <a:r>
              <a:rPr lang="zh-CN" altLang="en-US" sz="2000" dirty="0">
                <a:solidFill>
                  <a:schemeClr val="tx2"/>
                </a:solidFill>
              </a:rPr>
              <a:t>的位置下标 </a:t>
            </a:r>
            <a:r>
              <a:rPr lang="en-US" altLang="zh-CN" sz="2000" dirty="0">
                <a:solidFill>
                  <a:schemeClr val="tx2"/>
                </a:solidFill>
              </a:rPr>
              <a:t>j</a:t>
            </a:r>
            <a:r>
              <a:rPr lang="zh-CN" altLang="en-US" sz="2000" dirty="0">
                <a:solidFill>
                  <a:schemeClr val="tx2"/>
                </a:solidFill>
              </a:rPr>
              <a:t>；否则输出</a:t>
            </a:r>
            <a:r>
              <a:rPr lang="en-US" altLang="zh-CN" sz="2000" dirty="0">
                <a:solidFill>
                  <a:schemeClr val="tx2"/>
                </a:solidFill>
              </a:rPr>
              <a:t>0.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95536" y="2748984"/>
            <a:ext cx="43218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err="1">
                <a:cs typeface="Times New Roman" panose="02020603050405020304" pitchFamily="18" charset="0"/>
              </a:rPr>
              <a:t>Search_b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x,L</a:t>
            </a:r>
            <a:r>
              <a:rPr lang="en-US" altLang="zh-CN" sz="2400" b="1" i="1" dirty="0"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 err="1">
                <a:cs typeface="Times New Roman" panose="02020603050405020304" pitchFamily="18" charset="0"/>
              </a:rPr>
              <a:t>j</a:t>
            </a:r>
            <a:r>
              <a:rPr lang="en-US" altLang="zh-CN" sz="24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n</a:t>
            </a:r>
            <a:r>
              <a:rPr lang="en-US" altLang="zh-CN" sz="2400" b="1" dirty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while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zh-CN" altLang="en-US" sz="2400" b="1" i="1" dirty="0"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</a:rPr>
              <a:t>]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</a:rPr>
              <a:t>-1;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end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if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cs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</a:rPr>
              <a:t>] or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</a:rPr>
              <a:t>&lt;1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>
                <a:cs typeface="Times New Roman" panose="02020603050405020304" pitchFamily="18" charset="0"/>
              </a:rPr>
              <a:t>    j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return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6670" y="2748984"/>
            <a:ext cx="43218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err="1">
                <a:cs typeface="Times New Roman" panose="02020603050405020304" pitchFamily="18" charset="0"/>
              </a:rPr>
              <a:t>Search_b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x,L</a:t>
            </a:r>
            <a:r>
              <a:rPr lang="en-US" altLang="zh-CN" sz="2400" b="1" i="1" dirty="0"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 err="1">
                <a:cs typeface="Times New Roman" panose="02020603050405020304" pitchFamily="18" charset="0"/>
              </a:rPr>
              <a:t>j</a:t>
            </a:r>
            <a:r>
              <a:rPr lang="en-US" altLang="zh-CN" sz="24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n</a:t>
            </a:r>
            <a:r>
              <a:rPr lang="en-US" altLang="zh-CN" sz="2400" b="1" dirty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while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zh-CN" altLang="en-US" sz="2400" b="1" i="1" dirty="0"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</a:rPr>
              <a:t>] do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cs typeface="Times New Roman" panose="02020603050405020304" pitchFamily="18" charset="0"/>
              </a:rPr>
              <a:t>-1;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end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if 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] then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j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cs typeface="Times New Roman" panose="02020603050405020304" pitchFamily="18" charset="0"/>
              </a:rPr>
              <a:t>return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j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63250"/>
            <a:ext cx="5616575" cy="576262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伪代码描述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216071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1.2.2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输入：数组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，其元素按照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从小到大排列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输出：若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中，输出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最后一个等于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的位置下标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6</a:t>
            </a:fld>
            <a:endParaRPr lang="en-US" altLang="zh-CN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295635" y="2852936"/>
          <a:ext cx="6264696" cy="549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n-1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67744" y="3804716"/>
            <a:ext cx="233614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n,  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Break; 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Wrong? Go on;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Return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j-1;</a:t>
            </a:r>
          </a:p>
        </p:txBody>
      </p:sp>
      <p:sp>
        <p:nvSpPr>
          <p:cNvPr id="9" name="矩形 8"/>
          <p:cNvSpPr/>
          <p:nvPr/>
        </p:nvSpPr>
        <p:spPr>
          <a:xfrm>
            <a:off x="4716016" y="3624973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1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and   x</a:t>
            </a:r>
            <a:r>
              <a:rPr lang="en-US" altLang="zh-CN" sz="2000" b="1" dirty="0"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[1]; 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dirty="0">
                <a:cs typeface="Times New Roman" panose="02020603050405020304" pitchFamily="18" charset="0"/>
              </a:rPr>
              <a:t>1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and   </a:t>
            </a:r>
            <a:r>
              <a:rPr lang="en-US" altLang="zh-CN" sz="2000" b="1" dirty="0">
                <a:cs typeface="Times New Roman" panose="02020603050405020304" pitchFamily="18" charset="0"/>
              </a:rPr>
              <a:t>L[1]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1&lt;j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&lt;n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and</a:t>
            </a:r>
            <a:r>
              <a:rPr lang="en-US" altLang="zh-CN" sz="2000" b="1" dirty="0">
                <a:cs typeface="Times New Roman" panose="02020603050405020304" pitchFamily="18" charset="0"/>
              </a:rPr>
              <a:t>  L[j-1]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cs typeface="Times New Roman" panose="02020603050405020304" pitchFamily="18" charset="0"/>
              </a:rPr>
              <a:t>&lt;L[j];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  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&gt;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];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  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==L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];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</a:t>
            </a:r>
            <a:r>
              <a:rPr lang="en-US" altLang="zh-CN" sz="2000" b="1" dirty="0">
                <a:cs typeface="Times New Roman" panose="02020603050405020304" pitchFamily="18" charset="0"/>
              </a:rPr>
              <a:t> L[n-1]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cs typeface="Times New Roman" panose="02020603050405020304" pitchFamily="18" charset="0"/>
              </a:rPr>
              <a:t>L[n];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</a:t>
            </a:r>
            <a:r>
              <a:rPr lang="en-US" altLang="zh-CN" sz="2000" b="1" dirty="0">
                <a:cs typeface="Times New Roman" panose="02020603050405020304" pitchFamily="18" charset="0"/>
              </a:rPr>
              <a:t> L[n-1]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cs typeface="Times New Roman" panose="02020603050405020304" pitchFamily="18" charset="0"/>
              </a:rPr>
              <a:t>L[n];</a:t>
            </a:r>
          </a:p>
        </p:txBody>
      </p:sp>
      <p:sp>
        <p:nvSpPr>
          <p:cNvPr id="10" name="矩形 9"/>
          <p:cNvSpPr/>
          <p:nvPr/>
        </p:nvSpPr>
        <p:spPr>
          <a:xfrm>
            <a:off x="8100392" y="3624973"/>
            <a:ext cx="11521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-1&gt;?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n+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n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4086638"/>
            <a:ext cx="2126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从前向后，逐个寻找第一个大于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的数，然后对前一个进行判断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伪代码描述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1643024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n,  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Break; 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Wrong? Go on;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if 1&lt;j&lt;n and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end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******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******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return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j-1;</a:t>
            </a:r>
          </a:p>
        </p:txBody>
      </p:sp>
      <p:sp>
        <p:nvSpPr>
          <p:cNvPr id="12" name="矩形 11"/>
          <p:cNvSpPr/>
          <p:nvPr/>
        </p:nvSpPr>
        <p:spPr>
          <a:xfrm>
            <a:off x="8028384" y="2780928"/>
            <a:ext cx="1115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n+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n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4128" y="1052736"/>
            <a:ext cx="28803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for 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 do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if 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 then 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break;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end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7" name="直接箭头连接符 6"/>
          <p:cNvCxnSpPr>
            <a:endCxn id="13" idx="1"/>
          </p:cNvCxnSpPr>
          <p:nvPr/>
        </p:nvCxnSpPr>
        <p:spPr bwMode="auto">
          <a:xfrm flipV="1">
            <a:off x="2051720" y="1868344"/>
            <a:ext cx="3672408" cy="26451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endCxn id="14" idx="1"/>
          </p:cNvCxnSpPr>
          <p:nvPr/>
        </p:nvCxnSpPr>
        <p:spPr bwMode="auto">
          <a:xfrm flipV="1">
            <a:off x="2123728" y="3442648"/>
            <a:ext cx="2592288" cy="3463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endCxn id="16" idx="3"/>
          </p:cNvCxnSpPr>
          <p:nvPr/>
        </p:nvCxnSpPr>
        <p:spPr bwMode="auto">
          <a:xfrm flipH="1">
            <a:off x="4427984" y="4104367"/>
            <a:ext cx="2232248" cy="12598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4716016" y="2780928"/>
            <a:ext cx="3384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  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&gt;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];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  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==L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];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n and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 L[n-1]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L[n];</a:t>
            </a:r>
          </a:p>
          <a:p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n and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 L[n-1]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== 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L[n];</a:t>
            </a:r>
          </a:p>
        </p:txBody>
      </p:sp>
      <p:sp>
        <p:nvSpPr>
          <p:cNvPr id="16" name="矩形 15"/>
          <p:cNvSpPr/>
          <p:nvPr/>
        </p:nvSpPr>
        <p:spPr>
          <a:xfrm>
            <a:off x="2411760" y="3933056"/>
            <a:ext cx="2016224" cy="286232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==n 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if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x&gt;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1;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x==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n+1;</a:t>
            </a:r>
          </a:p>
          <a:p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 err="1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elif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x&gt;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0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         j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1;</a:t>
            </a:r>
          </a:p>
          <a:p>
            <a:r>
              <a:rPr lang="en-US" altLang="zh-CN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    end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伪代码描述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1859048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n,  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Break; 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Wrong? Go on;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if 1&lt;j&lt;n and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]?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Right?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end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******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******</a:t>
            </a:r>
          </a:p>
          <a:p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return 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j-1;</a:t>
            </a:r>
          </a:p>
        </p:txBody>
      </p:sp>
      <p:sp>
        <p:nvSpPr>
          <p:cNvPr id="11" name="矩形 10"/>
          <p:cNvSpPr/>
          <p:nvPr/>
        </p:nvSpPr>
        <p:spPr>
          <a:xfrm>
            <a:off x="2987824" y="4941168"/>
            <a:ext cx="2880320" cy="175432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&gt;n and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x&gt;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] then</a:t>
            </a:r>
          </a:p>
          <a:p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1;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</a:p>
          <a:p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==n and x&gt;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j-1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] then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1;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</a:p>
        </p:txBody>
      </p:sp>
      <p:sp>
        <p:nvSpPr>
          <p:cNvPr id="12" name="矩形 11"/>
          <p:cNvSpPr/>
          <p:nvPr/>
        </p:nvSpPr>
        <p:spPr>
          <a:xfrm>
            <a:off x="7452320" y="3257689"/>
            <a:ext cx="1152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n+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 n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030" y="1124744"/>
            <a:ext cx="21574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while 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 do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if  x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 then 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break;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end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j+1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7" name="直接箭头连接符 6"/>
          <p:cNvCxnSpPr>
            <a:endCxn id="16" idx="1"/>
          </p:cNvCxnSpPr>
          <p:nvPr/>
        </p:nvCxnSpPr>
        <p:spPr bwMode="auto">
          <a:xfrm flipV="1">
            <a:off x="2014809" y="1639383"/>
            <a:ext cx="861228" cy="74605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1979712" y="3429000"/>
            <a:ext cx="1512168" cy="57606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4329405" y="3257689"/>
            <a:ext cx="2857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n+1 and  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&gt;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];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n+1 and  x</a:t>
            </a:r>
            <a:r>
              <a:rPr lang="zh-CN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==L</a:t>
            </a: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cs typeface="Times New Roman" panose="02020603050405020304" pitchFamily="18" charset="0"/>
              </a:rPr>
              <a:t>];</a:t>
            </a:r>
            <a:r>
              <a:rPr lang="en-US" altLang="zh-CN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x&gt;</a:t>
            </a:r>
            <a:r>
              <a:rPr lang="en-US" altLang="zh-CN" sz="2000" b="1" dirty="0">
                <a:cs typeface="Times New Roman" panose="02020603050405020304" pitchFamily="18" charset="0"/>
              </a:rPr>
              <a:t>L[n-1];</a:t>
            </a:r>
          </a:p>
          <a:p>
            <a:r>
              <a:rPr lang="en-US" altLang="zh-CN" sz="2000" b="1" i="1" dirty="0"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n and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cs typeface="Times New Roman" panose="02020603050405020304" pitchFamily="18" charset="0"/>
              </a:rPr>
              <a:t>x=</a:t>
            </a:r>
            <a:r>
              <a:rPr lang="en-US" altLang="zh-CN" sz="2000" b="1" dirty="0">
                <a:cs typeface="Times New Roman" panose="02020603050405020304" pitchFamily="18" charset="0"/>
              </a:rPr>
              <a:t>L[n-1];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5903844" y="4581128"/>
            <a:ext cx="1044420" cy="123720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11" idx="1"/>
          </p:cNvCxnSpPr>
          <p:nvPr/>
        </p:nvCxnSpPr>
        <p:spPr bwMode="auto">
          <a:xfrm flipH="1" flipV="1">
            <a:off x="2051720" y="3115625"/>
            <a:ext cx="936104" cy="270270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2876037" y="1131551"/>
            <a:ext cx="329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while 1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 and x</a:t>
            </a:r>
            <a:r>
              <a:rPr lang="zh-CN" altLang="en-US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≥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] do</a:t>
            </a:r>
            <a:endParaRPr lang="en-US" altLang="zh-CN" sz="2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j+1</a:t>
            </a:r>
          </a:p>
          <a:p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8" name="直接箭头连接符 17"/>
          <p:cNvCxnSpPr>
            <a:endCxn id="13" idx="1"/>
          </p:cNvCxnSpPr>
          <p:nvPr/>
        </p:nvCxnSpPr>
        <p:spPr bwMode="auto">
          <a:xfrm>
            <a:off x="5292080" y="1791783"/>
            <a:ext cx="1730950" cy="30245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伪代码描述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3660-9B0D-4E1D-8655-692EDB69F7EE}" type="datetime1">
              <a:rPr lang="zh-CN" altLang="en-US" smtClean="0"/>
              <a:t>2022/3/8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90C2-A76A-4FB3-BFA8-0B3EC6BDB504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73494" y="1390710"/>
            <a:ext cx="38164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i="1" dirty="0">
                <a:cs typeface="Times New Roman" panose="02020603050405020304" pitchFamily="18" charset="0"/>
              </a:rPr>
              <a:t>for  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cs typeface="Times New Roman" panose="02020603050405020304" pitchFamily="18" charset="0"/>
              </a:rPr>
              <a:t>1  to n do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if </a:t>
            </a:r>
            <a:r>
              <a:rPr lang="en-US" altLang="zh-CN" b="1" i="1" dirty="0">
                <a:cs typeface="Times New Roman" panose="02020603050405020304" pitchFamily="18" charset="0"/>
              </a:rPr>
              <a:t>x &lt;</a:t>
            </a:r>
            <a:r>
              <a:rPr lang="en-US" altLang="zh-CN" b="1" dirty="0">
                <a:cs typeface="Times New Roman" panose="02020603050405020304" pitchFamily="18" charset="0"/>
              </a:rPr>
              <a:t>L[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      break;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 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if 1&lt;</a:t>
            </a:r>
            <a:r>
              <a:rPr lang="en-US" altLang="zh-CN" b="1" i="1" dirty="0">
                <a:cs typeface="Times New Roman" panose="02020603050405020304" pitchFamily="18" charset="0"/>
              </a:rPr>
              <a:t>j&lt;n </a:t>
            </a:r>
            <a:r>
              <a:rPr lang="en-US" altLang="zh-CN" b="1" dirty="0">
                <a:cs typeface="Times New Roman" panose="02020603050405020304" pitchFamily="18" charset="0"/>
              </a:rPr>
              <a:t>and </a:t>
            </a:r>
            <a:r>
              <a:rPr lang="en-US" altLang="zh-CN" b="1" i="1" dirty="0">
                <a:cs typeface="Times New Roman" panose="02020603050405020304" pitchFamily="18" charset="0"/>
              </a:rPr>
              <a:t>x &gt;</a:t>
            </a:r>
            <a:r>
              <a:rPr lang="en-US" altLang="zh-CN" b="1" dirty="0">
                <a:cs typeface="Times New Roman" panose="02020603050405020304" pitchFamily="18" charset="0"/>
              </a:rPr>
              <a:t>L[</a:t>
            </a:r>
            <a:r>
              <a:rPr lang="en-US" altLang="zh-CN" b="1" i="1" dirty="0">
                <a:cs typeface="Times New Roman" panose="02020603050405020304" pitchFamily="18" charset="0"/>
              </a:rPr>
              <a:t>j-1</a:t>
            </a:r>
            <a:r>
              <a:rPr lang="en-US" altLang="zh-CN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if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</a:rPr>
              <a:t>==</a:t>
            </a:r>
            <a:r>
              <a:rPr lang="en-US" altLang="zh-CN" b="1" i="1" dirty="0"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cs typeface="Times New Roman" panose="02020603050405020304" pitchFamily="18" charset="0"/>
              </a:rPr>
              <a:t>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if </a:t>
            </a:r>
            <a:r>
              <a:rPr lang="en-US" altLang="zh-CN" b="1" i="1" dirty="0"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cs typeface="Times New Roman" panose="02020603050405020304" pitchFamily="18" charset="0"/>
              </a:rPr>
              <a:t>&gt;L[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   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pt-BR" altLang="zh-CN" b="1" dirty="0">
                <a:cs typeface="Times New Roman" panose="02020603050405020304" pitchFamily="18" charset="0"/>
              </a:rPr>
              <a:t>     elif x==L[n]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pt-BR" altLang="zh-CN" b="1" dirty="0"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pt-BR" altLang="zh-CN" b="1" dirty="0">
                <a:cs typeface="Times New Roman" panose="02020603050405020304" pitchFamily="18" charset="0"/>
              </a:rPr>
              <a:t>n+1;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pt-BR" altLang="zh-CN" b="1" dirty="0">
                <a:cs typeface="Times New Roman" panose="02020603050405020304" pitchFamily="18" charset="0"/>
              </a:rPr>
              <a:t>    elif x&gt;L[n-1]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i="1" dirty="0">
                <a:cs typeface="Times New Roman" panose="02020603050405020304" pitchFamily="18" charset="0"/>
              </a:rPr>
              <a:t>        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b="1" dirty="0">
                <a:cs typeface="Times New Roman" panose="02020603050405020304" pitchFamily="18" charset="0"/>
              </a:rPr>
              <a:t>1; 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return j-1;</a:t>
            </a:r>
          </a:p>
        </p:txBody>
      </p:sp>
      <p:sp>
        <p:nvSpPr>
          <p:cNvPr id="10" name="矩形 9"/>
          <p:cNvSpPr/>
          <p:nvPr/>
        </p:nvSpPr>
        <p:spPr>
          <a:xfrm>
            <a:off x="5436096" y="2492896"/>
            <a:ext cx="33843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i="1" dirty="0">
                <a:cs typeface="Times New Roman" panose="02020603050405020304" pitchFamily="18" charset="0"/>
              </a:rPr>
              <a:t> 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i="1" dirty="0">
                <a:cs typeface="Times New Roman" panose="02020603050405020304" pitchFamily="18" charset="0"/>
              </a:rPr>
              <a:t> 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i="1" dirty="0">
                <a:cs typeface="Times New Roman" panose="02020603050405020304" pitchFamily="18" charset="0"/>
              </a:rPr>
              <a:t>while 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  <a:sym typeface="Symbol" panose="05050102010706020507" pitchFamily="18" charset="2"/>
              </a:rPr>
              <a:t> n </a:t>
            </a:r>
            <a:r>
              <a:rPr lang="en-US" altLang="zh-CN" b="1" dirty="0">
                <a:cs typeface="Times New Roman" panose="02020603050405020304" pitchFamily="18" charset="0"/>
              </a:rPr>
              <a:t>do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if </a:t>
            </a:r>
            <a:r>
              <a:rPr lang="en-US" altLang="zh-CN" b="1" i="1" dirty="0">
                <a:cs typeface="Times New Roman" panose="02020603050405020304" pitchFamily="18" charset="0"/>
              </a:rPr>
              <a:t>x &lt;</a:t>
            </a:r>
            <a:r>
              <a:rPr lang="en-US" altLang="zh-CN" b="1" dirty="0">
                <a:cs typeface="Times New Roman" panose="02020603050405020304" pitchFamily="18" charset="0"/>
              </a:rPr>
              <a:t>L[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   break;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i="1" dirty="0">
                <a:cs typeface="Times New Roman" panose="02020603050405020304" pitchFamily="18" charset="0"/>
              </a:rPr>
              <a:t> j +</a:t>
            </a:r>
            <a:r>
              <a:rPr lang="en-US" altLang="zh-CN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if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</a:rPr>
              <a:t>&gt;</a:t>
            </a:r>
            <a:r>
              <a:rPr lang="en-US" altLang="zh-CN" b="1" i="1" dirty="0"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cs typeface="Times New Roman" panose="02020603050405020304" pitchFamily="18" charset="0"/>
              </a:rPr>
              <a:t>&gt;L[</a:t>
            </a:r>
            <a:r>
              <a:rPr lang="en-US" altLang="zh-CN" b="1" i="1" dirty="0">
                <a:cs typeface="Times New Roman" panose="02020603050405020304" pitchFamily="18" charset="0"/>
              </a:rPr>
              <a:t>j-1</a:t>
            </a:r>
            <a:r>
              <a:rPr lang="en-US" altLang="zh-CN" b="1" dirty="0">
                <a:cs typeface="Times New Roman" panose="02020603050405020304" pitchFamily="18" charset="0"/>
              </a:rPr>
              <a:t>] then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         </a:t>
            </a:r>
            <a:r>
              <a:rPr lang="en-US" altLang="zh-CN" b="1" i="1" dirty="0"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cs typeface="Times New Roman" panose="02020603050405020304" pitchFamily="18" charset="0"/>
              </a:rPr>
              <a:t>1;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pt-BR" altLang="zh-CN" b="1" dirty="0">
                <a:cs typeface="Times New Roman" panose="02020603050405020304" pitchFamily="18" charset="0"/>
              </a:rPr>
              <a:t>end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zh-CN" b="1" dirty="0">
                <a:cs typeface="Times New Roman" panose="02020603050405020304" pitchFamily="18" charset="0"/>
              </a:rPr>
              <a:t>return j-1;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2378</Words>
  <Application>Microsoft Office PowerPoint</Application>
  <PresentationFormat>全屏显示(4:3)</PresentationFormat>
  <Paragraphs>397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楷体_GB2312</vt:lpstr>
      <vt:lpstr>宋体</vt:lpstr>
      <vt:lpstr>Arial</vt:lpstr>
      <vt:lpstr>Symbol</vt:lpstr>
      <vt:lpstr>Times New Roman</vt:lpstr>
      <vt:lpstr>Wingdings</vt:lpstr>
      <vt:lpstr>Axis</vt:lpstr>
      <vt:lpstr>算法设计与分析</vt:lpstr>
      <vt:lpstr>课后作业1</vt:lpstr>
      <vt:lpstr>伪代码描述</vt:lpstr>
      <vt:lpstr>伪代码描述</vt:lpstr>
      <vt:lpstr>课后作业1</vt:lpstr>
      <vt:lpstr>伪代码描述</vt:lpstr>
      <vt:lpstr>伪代码描述</vt:lpstr>
      <vt:lpstr>伪代码描述</vt:lpstr>
      <vt:lpstr>伪代码描述</vt:lpstr>
      <vt:lpstr>另一种思路的伪代码描述</vt:lpstr>
      <vt:lpstr>课后作业1</vt:lpstr>
      <vt:lpstr>课后作业1</vt:lpstr>
      <vt:lpstr>PowerPoint 演示文稿</vt:lpstr>
      <vt:lpstr>例2.3 Fibonacci 数列</vt:lpstr>
      <vt:lpstr>例2.3 Fibonacci 数列</vt:lpstr>
      <vt:lpstr>例2.3 Fibonacci 数列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Asus</cp:lastModifiedBy>
  <cp:revision>2600</cp:revision>
  <dcterms:created xsi:type="dcterms:W3CDTF">2005-03-03T04:54:00Z</dcterms:created>
  <dcterms:modified xsi:type="dcterms:W3CDTF">2022-03-08T13:46:12Z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