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62" r:id="rId4"/>
    <p:sldId id="263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63" y="708460"/>
                </a:lnTo>
                <a:lnTo>
                  <a:pt x="3481667" y="699000"/>
                </a:lnTo>
                <a:lnTo>
                  <a:pt x="3525577" y="683752"/>
                </a:lnTo>
                <a:lnTo>
                  <a:pt x="3566668" y="663137"/>
                </a:lnTo>
                <a:lnTo>
                  <a:pt x="3604514" y="637580"/>
                </a:lnTo>
                <a:lnTo>
                  <a:pt x="3638692" y="607504"/>
                </a:lnTo>
                <a:lnTo>
                  <a:pt x="3668777" y="573332"/>
                </a:lnTo>
                <a:lnTo>
                  <a:pt x="3694345" y="535488"/>
                </a:lnTo>
                <a:lnTo>
                  <a:pt x="3714970" y="494395"/>
                </a:lnTo>
                <a:lnTo>
                  <a:pt x="3730228" y="450476"/>
                </a:lnTo>
                <a:lnTo>
                  <a:pt x="3739694" y="404154"/>
                </a:lnTo>
                <a:lnTo>
                  <a:pt x="3742944" y="355853"/>
                </a:lnTo>
                <a:lnTo>
                  <a:pt x="3739694" y="307553"/>
                </a:lnTo>
                <a:lnTo>
                  <a:pt x="3730228" y="261231"/>
                </a:lnTo>
                <a:lnTo>
                  <a:pt x="3714970" y="217312"/>
                </a:lnTo>
                <a:lnTo>
                  <a:pt x="3694345" y="176219"/>
                </a:lnTo>
                <a:lnTo>
                  <a:pt x="3668777" y="138375"/>
                </a:lnTo>
                <a:lnTo>
                  <a:pt x="3638692" y="104203"/>
                </a:lnTo>
                <a:lnTo>
                  <a:pt x="3604514" y="74127"/>
                </a:lnTo>
                <a:lnTo>
                  <a:pt x="3566667" y="48570"/>
                </a:lnTo>
                <a:lnTo>
                  <a:pt x="3525577" y="27955"/>
                </a:lnTo>
                <a:lnTo>
                  <a:pt x="3481667" y="12707"/>
                </a:lnTo>
                <a:lnTo>
                  <a:pt x="3435363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52812" y="1742487"/>
            <a:ext cx="4839187" cy="51155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4730" y="6270574"/>
            <a:ext cx="878573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2925" y="6255296"/>
            <a:ext cx="864235" cy="17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936" y="266191"/>
            <a:ext cx="45641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5842" y="1166012"/>
            <a:ext cx="6505575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631"/>
            <a:ext cx="6629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2022/5/10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5509" y="6419631"/>
            <a:ext cx="2355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958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7914" y="298526"/>
            <a:ext cx="2768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97280" y="397510"/>
            <a:ext cx="3481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动态规划求解</a:t>
            </a:r>
            <a:r>
              <a:rPr lang="en-US" altLang="zh-CN" sz="2000">
                <a:solidFill>
                  <a:schemeClr val="bg1"/>
                </a:solidFill>
              </a:rPr>
              <a:t>0-1</a:t>
            </a:r>
            <a:r>
              <a:rPr lang="zh-CN" altLang="en-US" sz="2000">
                <a:solidFill>
                  <a:schemeClr val="bg1"/>
                </a:solidFill>
              </a:rPr>
              <a:t>背包问题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54B75-B6F3-CEE3-8BD5-EAA00EAF7CAD}"/>
                  </a:ext>
                </a:extLst>
              </p:cNvPr>
              <p:cNvSpPr txBox="1"/>
              <p:nvPr/>
            </p:nvSpPr>
            <p:spPr>
              <a:xfrm>
                <a:off x="671209" y="1332689"/>
                <a:ext cx="10797702" cy="98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+mj-lt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800" dirty="0">
                    <a:latin typeface="+mj-lt"/>
                  </a:rPr>
                  <a:t>件物品和一个容量为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>
                    <a:latin typeface="+mj-lt"/>
                  </a:rPr>
                  <a:t>的背包</a:t>
                </a:r>
                <a:r>
                  <a:rPr lang="zh-CN" altLang="en-US" sz="2800" dirty="0">
                    <a:latin typeface="+mj-lt"/>
                  </a:rPr>
                  <a:t>。</a:t>
                </a:r>
                <a:r>
                  <a:rPr lang="zh-CN" altLang="en-GB" sz="2800" dirty="0">
                    <a:latin typeface="+mj-lt"/>
                  </a:rPr>
                  <a:t>每种物品</a:t>
                </a:r>
                <a:r>
                  <a:rPr lang="zh-CN" altLang="en-US" sz="2800" dirty="0">
                    <a:latin typeface="+mj-lt"/>
                  </a:rPr>
                  <a:t>的重量和价值分别为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lt"/>
                  </a:rPr>
                  <a:t>。</a:t>
                </a:r>
                <a:r>
                  <a:rPr lang="zh-TW" altLang="en-US" sz="2800" dirty="0">
                    <a:latin typeface="+mj-lt"/>
                  </a:rPr>
                  <a:t>求解将哪些物品装入背包可使价值总和最大</a:t>
                </a:r>
                <a:r>
                  <a:rPr lang="zh-CN" altLang="en-US" sz="2800" dirty="0">
                    <a:latin typeface="+mj-lt"/>
                  </a:rPr>
                  <a:t>。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E54B75-B6F3-CEE3-8BD5-EAA00EAF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1332689"/>
                <a:ext cx="10797702" cy="988797"/>
              </a:xfrm>
              <a:prstGeom prst="rect">
                <a:avLst/>
              </a:prstGeom>
              <a:blipFill>
                <a:blip r:embed="rId2"/>
                <a:stretch>
                  <a:fillRect l="-1175" t="-10256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A117B9-B381-EF8E-FBFB-21A4E63B5072}"/>
              </a:ext>
            </a:extLst>
          </p:cNvPr>
          <p:cNvSpPr txBox="1"/>
          <p:nvPr/>
        </p:nvSpPr>
        <p:spPr>
          <a:xfrm>
            <a:off x="671209" y="2857885"/>
            <a:ext cx="1079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HK" sz="2800" dirty="0">
                <a:solidFill>
                  <a:srgbClr val="FF0000"/>
                </a:solidFill>
                <a:latin typeface="+mj-lt"/>
              </a:rPr>
              <a:t>题目</a:t>
            </a:r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特点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：每种物品仅有一件，可以选择</a:t>
            </a:r>
            <a:r>
              <a:rPr lang="zh-CN" altLang="en-HK" sz="2800" dirty="0">
                <a:solidFill>
                  <a:srgbClr val="FF0000"/>
                </a:solidFill>
                <a:latin typeface="+mj-lt"/>
              </a:rPr>
              <a:t>放或者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不放。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ACE54B75-B6F3-CEE3-8BD5-EAA00EAF7CAD}"/>
                  </a:ext>
                </a:extLst>
              </p:cNvPr>
              <p:cNvSpPr txBox="1"/>
              <p:nvPr/>
            </p:nvSpPr>
            <p:spPr>
              <a:xfrm>
                <a:off x="671209" y="3927341"/>
                <a:ext cx="1079770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latin typeface="+mj-lt"/>
                  </a:rPr>
                  <a:t>题设：考虑原问题的一部分，设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前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物品装入容量为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GB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j-lt"/>
                  </a:rPr>
                  <a:t>，那么在决策第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物品是否放入时，已经确定了</a:t>
                </a:r>
                <a14:m>
                  <m:oMath xmlns:m="http://schemas.openxmlformats.org/officeDocument/2006/math"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+mj-lt"/>
                  </a:rPr>
                  <a:t>，则需要对</a:t>
                </a:r>
                <a:r>
                  <a:rPr lang="zh-CN" altLang="en-US" sz="2800" dirty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HK" sz="2800" dirty="0"/>
                  <a:t>个</a:t>
                </a:r>
                <a:r>
                  <a:rPr lang="zh-CN" altLang="en-US" sz="2800" dirty="0"/>
                  <a:t>物品是否放入进行讨论。</a:t>
                </a:r>
                <a:endParaRPr lang="en-HK" altLang="zh-CN" sz="2800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ACE54B75-B6F3-CEE3-8BD5-EAA00EAF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3927341"/>
                <a:ext cx="10797702" cy="1384995"/>
              </a:xfrm>
              <a:prstGeom prst="rect">
                <a:avLst/>
              </a:prstGeom>
              <a:blipFill>
                <a:blip r:embed="rId3"/>
                <a:stretch>
                  <a:fillRect l="-1175" t="-636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631"/>
            <a:ext cx="662940" cy="2089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7914" y="298526"/>
            <a:ext cx="2768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11439EFD-F3E8-26E3-5FB8-D9B216F18881}"/>
                  </a:ext>
                </a:extLst>
              </p:cNvPr>
              <p:cNvSpPr txBox="1"/>
              <p:nvPr/>
            </p:nvSpPr>
            <p:spPr>
              <a:xfrm>
                <a:off x="385599" y="1187095"/>
                <a:ext cx="1079770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+mj-lt"/>
                  </a:rPr>
                  <a:t>基本思想</a:t>
                </a:r>
                <a:r>
                  <a:rPr lang="zh-CN" altLang="en-US" sz="2800" dirty="0">
                    <a:latin typeface="+mj-lt"/>
                  </a:rPr>
                  <a:t>：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lt"/>
                  </a:rPr>
                  <a:t>分情况讨论</a:t>
                </a:r>
                <a:endParaRPr lang="en-HK" altLang="zh-CN" sz="2800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HK" altLang="zh-CN" sz="2800" dirty="0">
                  <a:latin typeface="+mj-lt"/>
                </a:endParaRPr>
              </a:p>
              <a:p>
                <a:r>
                  <a:rPr lang="en-US" altLang="zh-CN" sz="2800" dirty="0">
                    <a:latin typeface="+mj-lt"/>
                  </a:rPr>
                  <a:t>·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lt"/>
                  </a:rPr>
                  <a:t>背包容量不足以装入物品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+mj-lt"/>
                  </a:rPr>
                  <a:t>，则装入前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+mj-lt"/>
                  </a:rPr>
                  <a:t>个物品得到的最大价值和装入前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i="1" dirty="0">
                    <a:latin typeface="+mj-lt"/>
                  </a:rPr>
                  <a:t>-1</a:t>
                </a:r>
                <a:r>
                  <a:rPr lang="zh-CN" altLang="en-US" sz="2800" i="1" dirty="0">
                    <a:latin typeface="+mj-lt"/>
                  </a:rPr>
                  <a:t> </a:t>
                </a:r>
                <a:r>
                  <a:rPr lang="zh-CN" altLang="en-US" sz="2800" dirty="0">
                    <a:latin typeface="+mj-lt"/>
                  </a:rPr>
                  <a:t>个物品得到的最大价值相同</a:t>
                </a:r>
                <a:endParaRPr lang="en-HK" altLang="zh-CN" sz="2800" dirty="0">
                  <a:latin typeface="+mj-lt"/>
                </a:endParaRPr>
              </a:p>
              <a:p>
                <a:endParaRPr lang="en-HK" altLang="zh-CN" sz="2800" dirty="0">
                  <a:latin typeface="+mj-lt"/>
                </a:endParaRPr>
              </a:p>
              <a:p>
                <a:r>
                  <a:rPr lang="en-US" altLang="zh-CN" sz="2800" dirty="0">
                    <a:latin typeface="+mj-lt"/>
                  </a:rPr>
                  <a:t>·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lt"/>
                  </a:rPr>
                  <a:t>背包容量可以装入物品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+mj-lt"/>
                  </a:rPr>
                  <a:t>，若把第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物品装入背包，则背包中物品的价值等于把前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+mj-lt"/>
                  </a:rPr>
                  <a:t>-1</a:t>
                </a:r>
                <a:r>
                  <a:rPr lang="zh-CN" altLang="en-US" sz="2800" dirty="0">
                    <a:latin typeface="+mj-lt"/>
                  </a:rPr>
                  <a:t>个物品装入容量为</a:t>
                </a:r>
                <a14:m>
                  <m:oMath xmlns:m="http://schemas.openxmlformats.org/officeDocument/2006/math"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HK" sz="2800" dirty="0">
                    <a:latin typeface="+mj-lt"/>
                  </a:rPr>
                  <a:t>的</a:t>
                </a:r>
                <a:r>
                  <a:rPr lang="zh-CN" altLang="en-US" sz="2800" dirty="0">
                    <a:latin typeface="+mj-lt"/>
                  </a:rPr>
                  <a:t>背包中的价值加上第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物品的价值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altLang="zh-CN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lt"/>
                  </a:rPr>
                  <a:t>；若第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物品没有装入背包，则背包中物品的价值等于把前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个</a:t>
                </a:r>
                <a:r>
                  <a:rPr lang="zh-CN" altLang="en-US" sz="2800" dirty="0">
                    <a:latin typeface="+mj-lt"/>
                  </a:rPr>
                  <a:t>物品装入容量为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HK" sz="2800" dirty="0">
                    <a:latin typeface="+mj-lt"/>
                  </a:rPr>
                  <a:t>的</a:t>
                </a:r>
                <a:r>
                  <a:rPr lang="zh-CN" altLang="en-US" sz="2800" dirty="0">
                    <a:latin typeface="+mj-lt"/>
                  </a:rPr>
                  <a:t>背包中所取得的价值</a:t>
                </a:r>
                <a:endParaRPr lang="en-HK" altLang="zh-CN" sz="2800" dirty="0">
                  <a:latin typeface="+mj-lt"/>
                </a:endParaRPr>
              </a:p>
              <a:p>
                <a:endParaRPr lang="en-HK" altLang="zh-CN" sz="2800" i="1" dirty="0">
                  <a:latin typeface="+mj-lt"/>
                </a:endParaRPr>
              </a:p>
              <a:p>
                <a:r>
                  <a:rPr lang="en-US" altLang="zh-CN" sz="2800" i="1" dirty="0">
                    <a:latin typeface="+mj-lt"/>
                  </a:rPr>
                  <a:t>·</a:t>
                </a:r>
                <a:r>
                  <a:rPr lang="zh-CN" altLang="en-US" sz="2800" dirty="0">
                    <a:latin typeface="+mj-lt"/>
                  </a:rPr>
                  <a:t>取以上两种情况中价值较大者作为该问题的最优解</a:t>
                </a:r>
                <a:endParaRPr lang="en-HK" altLang="zh-CN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11439EFD-F3E8-26E3-5FB8-D9B216F1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9" y="1187095"/>
                <a:ext cx="10797702" cy="4832092"/>
              </a:xfrm>
              <a:prstGeom prst="rect">
                <a:avLst/>
              </a:prstGeom>
              <a:blipFill>
                <a:blip r:embed="rId2"/>
                <a:stretch>
                  <a:fillRect l="-1175" t="-183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5">
            <a:extLst>
              <a:ext uri="{FF2B5EF4-FFF2-40B4-BE49-F238E27FC236}">
                <a16:creationId xmlns:a16="http://schemas.microsoft.com/office/drawing/2014/main" id="{442B6A10-3B54-FAEA-D59F-4840F39577D7}"/>
              </a:ext>
            </a:extLst>
          </p:cNvPr>
          <p:cNvSpPr txBox="1"/>
          <p:nvPr/>
        </p:nvSpPr>
        <p:spPr>
          <a:xfrm>
            <a:off x="1097280" y="382346"/>
            <a:ext cx="3481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动态规划求解</a:t>
            </a:r>
            <a:r>
              <a:rPr lang="en-US" altLang="zh-CN" sz="2000" dirty="0">
                <a:solidFill>
                  <a:schemeClr val="bg1"/>
                </a:solidFill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</a:rPr>
              <a:t>背包问题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958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7914" y="298526"/>
            <a:ext cx="2768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97280" y="397510"/>
            <a:ext cx="3481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动态规划求解</a:t>
            </a:r>
            <a:r>
              <a:rPr lang="en-US" altLang="zh-CN" sz="2000" dirty="0">
                <a:solidFill>
                  <a:schemeClr val="bg1"/>
                </a:solidFill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</a:rPr>
              <a:t>背包问题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111DA6-53AE-6963-69F1-9A920ABFDA30}"/>
                  </a:ext>
                </a:extLst>
              </p:cNvPr>
              <p:cNvSpPr txBox="1"/>
              <p:nvPr/>
            </p:nvSpPr>
            <p:spPr>
              <a:xfrm>
                <a:off x="262647" y="1186774"/>
                <a:ext cx="11741285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由以上分析我们得到如下递推式</a:t>
                </a:r>
                <a:r>
                  <a:rPr lang="zh-CN" altLang="en-US" sz="2400" dirty="0"/>
                  <a:t>：</a:t>
                </a:r>
                <a:endParaRPr lang="en-HK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altLang="zh-CN" sz="2400" i="1" dirty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GB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altLang="zh-CN" sz="24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.       (</m:t>
                                  </m:r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HK" altLang="zh-CN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111DA6-53AE-6963-69F1-9A920ABF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7" y="1186774"/>
                <a:ext cx="11741285" cy="1562479"/>
              </a:xfrm>
              <a:prstGeom prst="rect">
                <a:avLst/>
              </a:prstGeom>
              <a:blipFill>
                <a:blip r:embed="rId2"/>
                <a:stretch>
                  <a:fillRect l="-864" t="-93548" b="-15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56C189-D8AF-8069-27C8-264D170AAB28}"/>
                  </a:ext>
                </a:extLst>
              </p:cNvPr>
              <p:cNvSpPr txBox="1"/>
              <p:nvPr/>
            </p:nvSpPr>
            <p:spPr>
              <a:xfrm>
                <a:off x="225357" y="3003781"/>
                <a:ext cx="11741285" cy="313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为了确定装入背包的具体物品</a:t>
                </a:r>
                <a:r>
                  <a:rPr lang="zh-CN" altLang="en-US" sz="2400" dirty="0"/>
                  <a:t>，从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err="1"/>
                  <a:t>的值向前推</a:t>
                </a:r>
                <a:r>
                  <a:rPr lang="zh-CN" altLang="en-US" sz="2400" dirty="0"/>
                  <a:t>；</a:t>
                </a:r>
                <a:endParaRPr lang="en-US" sz="2400" dirty="0"/>
              </a:p>
              <a:p>
                <a:r>
                  <a:rPr lang="en-US" altLang="zh-CN" sz="2400" dirty="0"/>
                  <a:t>·</a:t>
                </a:r>
                <a:r>
                  <a:rPr lang="en-US" sz="2400" dirty="0" err="1"/>
                  <a:t>若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)&gt;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，则表明第</a:t>
                </a:r>
                <a14:m>
                  <m:oMath xmlns:m="http://schemas.openxmlformats.org/officeDocument/2006/math">
                    <m:r>
                      <a:rPr lang="en-GB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400" dirty="0"/>
                  <a:t>个物品被装入背包</a:t>
                </a:r>
                <a:r>
                  <a:rPr lang="zh-CN" altLang="en-US" sz="2400" dirty="0"/>
                  <a:t>，前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sz="2400" dirty="0"/>
                  <a:t>个物品被装入容量为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sz="2400" dirty="0"/>
                  <a:t>的背包中</a:t>
                </a:r>
                <a:endParaRPr lang="en-US" sz="2400" dirty="0"/>
              </a:p>
              <a:p>
                <a:r>
                  <a:rPr lang="en-US" altLang="zh-CN" sz="2400" dirty="0"/>
                  <a:t>·</a:t>
                </a:r>
                <a:r>
                  <a:rPr lang="zh-CN" altLang="en-US" sz="2400" dirty="0"/>
                  <a:t>否则，表明第</a:t>
                </a:r>
                <a14:m>
                  <m:oMath xmlns:m="http://schemas.openxmlformats.org/officeDocument/2006/math">
                    <m:r>
                      <a:rPr lang="en-GB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HK" sz="24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物品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en-HK" sz="2400" dirty="0"/>
                  <a:t>被装入背包</a:t>
                </a:r>
                <a:r>
                  <a:rPr lang="zh-CN" altLang="en-US" sz="2400" dirty="0"/>
                  <a:t>，前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sz="2400" dirty="0"/>
                  <a:t>个物品被装入容量为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HK" sz="2400" dirty="0"/>
                  <a:t>的背包中</a:t>
                </a:r>
              </a:p>
              <a:p>
                <a:r>
                  <a:rPr lang="en-US" altLang="zh-CN" sz="2400" dirty="0"/>
                  <a:t>·</a:t>
                </a:r>
                <a:r>
                  <a:rPr lang="zh-CN" altLang="en-US" sz="2400" dirty="0"/>
                  <a:t>以此类推，直到确定第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个物品是否被装入背包中为止。由此，</a:t>
                </a:r>
                <a:r>
                  <a:rPr lang="zh-CN" altLang="en-HK" sz="2400" dirty="0"/>
                  <a:t>我们得到如下函数</a:t>
                </a:r>
                <a:r>
                  <a:rPr lang="zh-CN" altLang="en-US" sz="2400" dirty="0"/>
                  <a:t>：</a:t>
                </a:r>
                <a:endParaRPr lang="en-HK" sz="2400" dirty="0"/>
              </a:p>
              <a:p>
                <a:endParaRPr lang="en-HK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)&gt;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K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56C189-D8AF-8069-27C8-264D170A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7" y="3003781"/>
                <a:ext cx="11741285" cy="3132139"/>
              </a:xfrm>
              <a:prstGeom prst="rect">
                <a:avLst/>
              </a:prstGeom>
              <a:blipFill>
                <a:blip r:embed="rId3"/>
                <a:stretch>
                  <a:fillRect l="-756" t="-2419" b="-8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958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15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7914" y="298526"/>
            <a:ext cx="2768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97280" y="397510"/>
            <a:ext cx="3481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动态规划求解</a:t>
            </a:r>
            <a:r>
              <a:rPr lang="en-US" altLang="zh-CN" sz="2000" dirty="0">
                <a:solidFill>
                  <a:schemeClr val="bg1"/>
                </a:solidFill>
              </a:rPr>
              <a:t>0-1</a:t>
            </a:r>
            <a:r>
              <a:rPr lang="zh-CN" altLang="en-US" sz="2000" dirty="0">
                <a:solidFill>
                  <a:schemeClr val="bg1"/>
                </a:solidFill>
              </a:rPr>
              <a:t>背包问题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111DA6-53AE-6963-69F1-9A920ABFDA30}"/>
                  </a:ext>
                </a:extLst>
              </p:cNvPr>
              <p:cNvSpPr txBox="1"/>
              <p:nvPr/>
            </p:nvSpPr>
            <p:spPr>
              <a:xfrm>
                <a:off x="262647" y="1186774"/>
                <a:ext cx="11741285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伪代码</a:t>
                </a:r>
                <a:endParaRPr lang="en-HK" altLang="zh-CN" sz="2800" dirty="0"/>
              </a:p>
              <a:p>
                <a:r>
                  <a:rPr lang="en-HK" sz="2800" dirty="0"/>
                  <a:t>Algorithm</a:t>
                </a:r>
              </a:p>
              <a:p>
                <a:r>
                  <a:rPr lang="en-HK" sz="2800" dirty="0">
                    <a:solidFill>
                      <a:srgbClr val="FF0000"/>
                    </a:solidFill>
                  </a:rPr>
                  <a:t>1.V[0][] ← {0}  </a:t>
                </a:r>
              </a:p>
              <a:p>
                <a:r>
                  <a:rPr lang="en-HK" sz="2800" dirty="0">
                    <a:solidFill>
                      <a:srgbClr val="FF0000"/>
                    </a:solidFill>
                  </a:rPr>
                  <a:t>2.V[][0] ← {0}  </a:t>
                </a:r>
              </a:p>
              <a:p>
                <a:r>
                  <a:rPr lang="en-HK" sz="2800" b="1" dirty="0"/>
                  <a:t>3.for</a:t>
                </a:r>
                <a:r>
                  <a:rPr lang="en-HK" sz="2800" dirty="0"/>
                  <a:t> i←1 to n  </a:t>
                </a:r>
              </a:p>
              <a:p>
                <a:r>
                  <a:rPr lang="en-HK" sz="2800" dirty="0"/>
                  <a:t>4.   </a:t>
                </a:r>
                <a:r>
                  <a:rPr lang="en-HK" sz="2800" b="1" dirty="0"/>
                  <a:t>do</a:t>
                </a:r>
                <a:r>
                  <a:rPr lang="en-HK" sz="2800" dirty="0"/>
                  <a:t> </a:t>
                </a:r>
                <a:r>
                  <a:rPr lang="en-HK" sz="2800" b="1" dirty="0"/>
                  <a:t>for</a:t>
                </a:r>
                <a:r>
                  <a:rPr lang="en-HK" sz="2800" dirty="0"/>
                  <a:t> k←1 to b  </a:t>
                </a:r>
              </a:p>
              <a:p>
                <a:r>
                  <a:rPr lang="en-HK" sz="2800" dirty="0"/>
                  <a:t>5.       V[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][k] ← V[i-1][k]  </a:t>
                </a:r>
              </a:p>
              <a:p>
                <a:r>
                  <a:rPr lang="en-HK" sz="2800" dirty="0"/>
                  <a:t>6.        </a:t>
                </a:r>
                <a:r>
                  <a:rPr lang="en-HK" sz="2800" b="1" dirty="0"/>
                  <a:t>if</a:t>
                </a:r>
                <a:r>
                  <a:rPr lang="en-HK" sz="2800" dirty="0"/>
                  <a:t>(k &gt;= 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HK" sz="2800" dirty="0"/>
                  <a:t>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])  </a:t>
                </a:r>
              </a:p>
              <a:p>
                <a:r>
                  <a:rPr lang="en-HK" sz="2800" dirty="0"/>
                  <a:t>7.            then V[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][k] ← max(V[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][k],V[i-1][k-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HK" sz="2800" dirty="0"/>
                  <a:t>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]]+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sz="2800" dirty="0"/>
                  <a:t>[</a:t>
                </a:r>
                <a:r>
                  <a:rPr lang="en-HK" sz="2800" dirty="0" err="1"/>
                  <a:t>i</a:t>
                </a:r>
                <a:r>
                  <a:rPr lang="en-HK" sz="2800" dirty="0"/>
                  <a:t>])  </a:t>
                </a:r>
              </a:p>
              <a:p>
                <a:r>
                  <a:rPr lang="en-HK" sz="2800" b="1" dirty="0"/>
                  <a:t>8.return</a:t>
                </a:r>
                <a:r>
                  <a:rPr lang="en-HK" sz="2800" dirty="0"/>
                  <a:t> F[n][b]  </a:t>
                </a:r>
              </a:p>
              <a:p>
                <a:endParaRPr lang="en-HK" sz="2800" dirty="0"/>
              </a:p>
              <a:p>
                <a:r>
                  <a:rPr lang="zh-CN" altLang="en-US" sz="2800" dirty="0"/>
                  <a:t>该算法的时间复杂度为</a:t>
                </a:r>
                <a:r>
                  <a:rPr lang="en-US" altLang="zh-CN" sz="2800" dirty="0"/>
                  <a:t>O</a:t>
                </a:r>
                <a:r>
                  <a:rPr lang="en-GB" altLang="zh-CN" sz="2800" dirty="0"/>
                  <a:t>(</a:t>
                </a:r>
                <a:r>
                  <a:rPr lang="en-GB" altLang="zh-CN" sz="2800" dirty="0" err="1"/>
                  <a:t>nb</a:t>
                </a:r>
                <a:r>
                  <a:rPr lang="en-GB" altLang="zh-CN" sz="2800" dirty="0"/>
                  <a:t>)</a:t>
                </a:r>
                <a:br>
                  <a:rPr lang="en-HK" dirty="0"/>
                </a:b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111DA6-53AE-6963-69F1-9A920ABF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7" y="1186774"/>
                <a:ext cx="11741285" cy="5539978"/>
              </a:xfrm>
              <a:prstGeom prst="rect">
                <a:avLst/>
              </a:prstGeom>
              <a:blipFill>
                <a:blip r:embed="rId2"/>
                <a:stretch>
                  <a:fillRect l="-1080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390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517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SimSun</vt:lpstr>
      <vt:lpstr>Calibri</vt:lpstr>
      <vt:lpstr>Cambria Math</vt:lpstr>
      <vt:lpstr>Segoe UI Light</vt:lpstr>
      <vt:lpstr>1_Office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dc:title>
  <dc:creator>leolewis</dc:creator>
  <cp:lastModifiedBy>Microsoft Office User</cp:lastModifiedBy>
  <cp:revision>4</cp:revision>
  <dcterms:created xsi:type="dcterms:W3CDTF">2022-05-19T11:58:41Z</dcterms:created>
  <dcterms:modified xsi:type="dcterms:W3CDTF">2022-05-20T07:15:25Z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1033-3.9.1.6204</vt:lpwstr>
  </property>
</Properties>
</file>