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9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63" y="708460"/>
                </a:lnTo>
                <a:lnTo>
                  <a:pt x="3481667" y="699000"/>
                </a:lnTo>
                <a:lnTo>
                  <a:pt x="3525577" y="683752"/>
                </a:lnTo>
                <a:lnTo>
                  <a:pt x="3566668" y="663137"/>
                </a:lnTo>
                <a:lnTo>
                  <a:pt x="3604514" y="637580"/>
                </a:lnTo>
                <a:lnTo>
                  <a:pt x="3638692" y="607504"/>
                </a:lnTo>
                <a:lnTo>
                  <a:pt x="3668777" y="573332"/>
                </a:lnTo>
                <a:lnTo>
                  <a:pt x="3694345" y="535488"/>
                </a:lnTo>
                <a:lnTo>
                  <a:pt x="3714970" y="494395"/>
                </a:lnTo>
                <a:lnTo>
                  <a:pt x="3730228" y="450476"/>
                </a:lnTo>
                <a:lnTo>
                  <a:pt x="3739694" y="404154"/>
                </a:lnTo>
                <a:lnTo>
                  <a:pt x="3742944" y="355853"/>
                </a:lnTo>
                <a:lnTo>
                  <a:pt x="3739694" y="307553"/>
                </a:lnTo>
                <a:lnTo>
                  <a:pt x="3730228" y="261231"/>
                </a:lnTo>
                <a:lnTo>
                  <a:pt x="3714970" y="217312"/>
                </a:lnTo>
                <a:lnTo>
                  <a:pt x="3694345" y="176219"/>
                </a:lnTo>
                <a:lnTo>
                  <a:pt x="3668777" y="138375"/>
                </a:lnTo>
                <a:lnTo>
                  <a:pt x="3638692" y="104203"/>
                </a:lnTo>
                <a:lnTo>
                  <a:pt x="3604514" y="74127"/>
                </a:lnTo>
                <a:lnTo>
                  <a:pt x="3566667" y="48570"/>
                </a:lnTo>
                <a:lnTo>
                  <a:pt x="3525577" y="27955"/>
                </a:lnTo>
                <a:lnTo>
                  <a:pt x="3481667" y="12707"/>
                </a:lnTo>
                <a:lnTo>
                  <a:pt x="3435363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52812" y="1742487"/>
            <a:ext cx="4839187" cy="5115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4730" y="6270574"/>
            <a:ext cx="878573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12925" y="6255296"/>
            <a:ext cx="864235" cy="170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3936" y="266191"/>
            <a:ext cx="45641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5842" y="1166012"/>
            <a:ext cx="6505575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631"/>
            <a:ext cx="6629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5509" y="6419631"/>
            <a:ext cx="2355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31"/>
            <a:ext cx="12191999" cy="410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8288" y="21844"/>
            <a:ext cx="12230100" cy="410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5021" y="4225874"/>
            <a:ext cx="24714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b="1" spc="-10" dirty="0">
                <a:solidFill>
                  <a:srgbClr val="034B9C"/>
                </a:solidFill>
                <a:latin typeface="宋体"/>
                <a:cs typeface="宋体"/>
              </a:rPr>
              <a:t>回溯</a:t>
            </a:r>
            <a:r>
              <a:rPr sz="4800" b="1" spc="-10" dirty="0" err="1">
                <a:solidFill>
                  <a:srgbClr val="034B9C"/>
                </a:solidFill>
                <a:latin typeface="宋体"/>
                <a:cs typeface="宋体"/>
              </a:rPr>
              <a:t>算法</a:t>
            </a:r>
            <a:endParaRPr sz="4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zh-CN" altLang="en-US" sz="1800" spc="-5">
                <a:solidFill>
                  <a:srgbClr val="252525"/>
                </a:solidFill>
                <a:latin typeface="宋体"/>
                <a:cs typeface="宋体"/>
              </a:rPr>
              <a:t>回溯算法的设计思想</a:t>
            </a:r>
            <a:endParaRPr lang="zh-CN" altLang="en-US" dirty="0"/>
          </a:p>
        </p:txBody>
      </p:sp>
      <p:sp>
        <p:nvSpPr>
          <p:cNvPr id="3" name="object 3"/>
          <p:cNvSpPr/>
          <p:nvPr/>
        </p:nvSpPr>
        <p:spPr>
          <a:xfrm>
            <a:off x="5790230" y="1064703"/>
            <a:ext cx="4839187" cy="511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4800" dirty="0"/>
              <a:t>1.</a:t>
            </a:r>
            <a:r>
              <a:rPr lang="zh-CN" altLang="en-US" sz="4800" dirty="0"/>
              <a:t>算法思想</a:t>
            </a:r>
            <a:endParaRPr lang="en-US" altLang="zh-CN" sz="4800" dirty="0"/>
          </a:p>
          <a:p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2.</a:t>
            </a:r>
            <a:r>
              <a:rPr lang="zh-CN" altLang="en-US" sz="4800" dirty="0"/>
              <a:t>算法伪码</a:t>
            </a:r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098035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797" y="761"/>
            <a:ext cx="0" cy="2127885"/>
          </a:xfrm>
          <a:custGeom>
            <a:avLst/>
            <a:gdLst/>
            <a:ahLst/>
            <a:cxnLst/>
            <a:rect l="l" t="t" r="r" b="b"/>
            <a:pathLst>
              <a:path h="2127885">
                <a:moveTo>
                  <a:pt x="0" y="0"/>
                </a:moveTo>
                <a:lnTo>
                  <a:pt x="0" y="2127631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1420" y="2127504"/>
            <a:ext cx="711835" cy="2603500"/>
          </a:xfrm>
          <a:custGeom>
            <a:avLst/>
            <a:gdLst/>
            <a:ahLst/>
            <a:cxnLst/>
            <a:rect l="l" t="t" r="r" b="b"/>
            <a:pathLst>
              <a:path w="711835" h="2603500">
                <a:moveTo>
                  <a:pt x="355853" y="0"/>
                </a:move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4"/>
                </a:lnTo>
                <a:lnTo>
                  <a:pt x="0" y="2247138"/>
                </a:lnTo>
                <a:lnTo>
                  <a:pt x="3247" y="2295411"/>
                </a:lnTo>
                <a:lnTo>
                  <a:pt x="12707" y="2341715"/>
                </a:lnTo>
                <a:lnTo>
                  <a:pt x="27955" y="2385625"/>
                </a:lnTo>
                <a:lnTo>
                  <a:pt x="48570" y="2426716"/>
                </a:lnTo>
                <a:lnTo>
                  <a:pt x="74127" y="2464562"/>
                </a:lnTo>
                <a:lnTo>
                  <a:pt x="104203" y="2498740"/>
                </a:lnTo>
                <a:lnTo>
                  <a:pt x="138375" y="2528825"/>
                </a:lnTo>
                <a:lnTo>
                  <a:pt x="176219" y="2554393"/>
                </a:lnTo>
                <a:lnTo>
                  <a:pt x="217312" y="2575018"/>
                </a:lnTo>
                <a:lnTo>
                  <a:pt x="261231" y="2590276"/>
                </a:lnTo>
                <a:lnTo>
                  <a:pt x="307553" y="2599742"/>
                </a:lnTo>
                <a:lnTo>
                  <a:pt x="355853" y="2602992"/>
                </a:lnTo>
                <a:lnTo>
                  <a:pt x="404154" y="2599742"/>
                </a:lnTo>
                <a:lnTo>
                  <a:pt x="450476" y="2590276"/>
                </a:lnTo>
                <a:lnTo>
                  <a:pt x="494395" y="2575018"/>
                </a:lnTo>
                <a:lnTo>
                  <a:pt x="535488" y="2554393"/>
                </a:lnTo>
                <a:lnTo>
                  <a:pt x="573332" y="2528825"/>
                </a:lnTo>
                <a:lnTo>
                  <a:pt x="607504" y="2498740"/>
                </a:lnTo>
                <a:lnTo>
                  <a:pt x="637580" y="2464562"/>
                </a:lnTo>
                <a:lnTo>
                  <a:pt x="663137" y="2426716"/>
                </a:lnTo>
                <a:lnTo>
                  <a:pt x="683752" y="2385625"/>
                </a:lnTo>
                <a:lnTo>
                  <a:pt x="699000" y="2341715"/>
                </a:lnTo>
                <a:lnTo>
                  <a:pt x="708460" y="2295411"/>
                </a:lnTo>
                <a:lnTo>
                  <a:pt x="711707" y="2247138"/>
                </a:lnTo>
                <a:lnTo>
                  <a:pt x="711707" y="355854"/>
                </a:lnTo>
                <a:lnTo>
                  <a:pt x="708460" y="307553"/>
                </a:lnTo>
                <a:lnTo>
                  <a:pt x="699000" y="261231"/>
                </a:lnTo>
                <a:lnTo>
                  <a:pt x="683752" y="217312"/>
                </a:lnTo>
                <a:lnTo>
                  <a:pt x="663137" y="176219"/>
                </a:lnTo>
                <a:lnTo>
                  <a:pt x="637580" y="138375"/>
                </a:lnTo>
                <a:lnTo>
                  <a:pt x="607504" y="104203"/>
                </a:lnTo>
                <a:lnTo>
                  <a:pt x="573332" y="74127"/>
                </a:lnTo>
                <a:lnTo>
                  <a:pt x="535488" y="48570"/>
                </a:lnTo>
                <a:lnTo>
                  <a:pt x="494395" y="27955"/>
                </a:lnTo>
                <a:lnTo>
                  <a:pt x="450476" y="12707"/>
                </a:lnTo>
                <a:lnTo>
                  <a:pt x="404154" y="3247"/>
                </a:lnTo>
                <a:lnTo>
                  <a:pt x="355853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8317" y="4731258"/>
            <a:ext cx="0" cy="2127885"/>
          </a:xfrm>
          <a:custGeom>
            <a:avLst/>
            <a:gdLst/>
            <a:ahLst/>
            <a:cxnLst/>
            <a:rect l="l" t="t" r="r" b="b"/>
            <a:pathLst>
              <a:path h="2127884">
                <a:moveTo>
                  <a:pt x="0" y="0"/>
                </a:moveTo>
                <a:lnTo>
                  <a:pt x="0" y="2127628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0612" y="2601848"/>
            <a:ext cx="901700" cy="635000"/>
          </a:xfrm>
          <a:prstGeom prst="rect">
            <a:avLst/>
          </a:prstGeom>
        </p:spPr>
        <p:txBody>
          <a:bodyPr vert="vert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0612" y="3588130"/>
            <a:ext cx="901700" cy="635000"/>
          </a:xfrm>
          <a:prstGeom prst="rect">
            <a:avLst/>
          </a:prstGeom>
        </p:spPr>
        <p:txBody>
          <a:bodyPr vert="vert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录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353" y="3780790"/>
            <a:ext cx="551180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  <a:tabLst>
                <a:tab pos="1493520" algn="l"/>
              </a:tabLst>
            </a:pPr>
            <a:r>
              <a:rPr sz="3200" b="1" spc="160" dirty="0">
                <a:solidFill>
                  <a:srgbClr val="FFFFFF"/>
                </a:solidFill>
                <a:latin typeface="微软雅黑"/>
                <a:cs typeface="微软雅黑"/>
              </a:rPr>
              <a:t>PART	</a:t>
            </a:r>
            <a:r>
              <a:rPr sz="3200" b="1" spc="-30" dirty="0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3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4800" spc="-5" dirty="0" err="1">
                <a:solidFill>
                  <a:srgbClr val="252525"/>
                </a:solidFill>
                <a:latin typeface="宋体"/>
                <a:cs typeface="宋体"/>
              </a:rPr>
              <a:t>思想</a:t>
            </a:r>
            <a:endParaRPr sz="48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872" y="1944623"/>
            <a:ext cx="8404860" cy="4104640"/>
          </a:xfrm>
          <a:custGeom>
            <a:avLst/>
            <a:gdLst/>
            <a:ahLst/>
            <a:cxnLst/>
            <a:rect l="l" t="t" r="r" b="b"/>
            <a:pathLst>
              <a:path w="8404860" h="4104640">
                <a:moveTo>
                  <a:pt x="8290941" y="0"/>
                </a:moveTo>
                <a:lnTo>
                  <a:pt x="113918" y="0"/>
                </a:lnTo>
                <a:lnTo>
                  <a:pt x="69597" y="8959"/>
                </a:lnTo>
                <a:lnTo>
                  <a:pt x="33385" y="33385"/>
                </a:lnTo>
                <a:lnTo>
                  <a:pt x="8959" y="69597"/>
                </a:lnTo>
                <a:lnTo>
                  <a:pt x="0" y="113918"/>
                </a:lnTo>
                <a:lnTo>
                  <a:pt x="0" y="3990238"/>
                </a:lnTo>
                <a:lnTo>
                  <a:pt x="8959" y="4034571"/>
                </a:lnTo>
                <a:lnTo>
                  <a:pt x="33385" y="4070773"/>
                </a:lnTo>
                <a:lnTo>
                  <a:pt x="69597" y="4095181"/>
                </a:lnTo>
                <a:lnTo>
                  <a:pt x="113918" y="4104131"/>
                </a:lnTo>
                <a:lnTo>
                  <a:pt x="8290941" y="4104131"/>
                </a:lnTo>
                <a:lnTo>
                  <a:pt x="8335262" y="4095181"/>
                </a:lnTo>
                <a:lnTo>
                  <a:pt x="8371474" y="4070773"/>
                </a:lnTo>
                <a:lnTo>
                  <a:pt x="8395900" y="4034571"/>
                </a:lnTo>
                <a:lnTo>
                  <a:pt x="8404860" y="3990238"/>
                </a:lnTo>
                <a:lnTo>
                  <a:pt x="8404860" y="113918"/>
                </a:lnTo>
                <a:lnTo>
                  <a:pt x="8395900" y="69597"/>
                </a:lnTo>
                <a:lnTo>
                  <a:pt x="8371474" y="33385"/>
                </a:lnTo>
                <a:lnTo>
                  <a:pt x="8335262" y="8959"/>
                </a:lnTo>
                <a:lnTo>
                  <a:pt x="8290941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23872" y="1944623"/>
            <a:ext cx="8404860" cy="4104640"/>
          </a:xfrm>
          <a:custGeom>
            <a:avLst/>
            <a:gdLst/>
            <a:ahLst/>
            <a:cxnLst/>
            <a:rect l="l" t="t" r="r" b="b"/>
            <a:pathLst>
              <a:path w="8404860" h="4104640">
                <a:moveTo>
                  <a:pt x="0" y="113918"/>
                </a:moveTo>
                <a:lnTo>
                  <a:pt x="8959" y="69597"/>
                </a:lnTo>
                <a:lnTo>
                  <a:pt x="33385" y="33385"/>
                </a:lnTo>
                <a:lnTo>
                  <a:pt x="69597" y="8959"/>
                </a:lnTo>
                <a:lnTo>
                  <a:pt x="113918" y="0"/>
                </a:lnTo>
                <a:lnTo>
                  <a:pt x="8290941" y="0"/>
                </a:lnTo>
                <a:lnTo>
                  <a:pt x="8335262" y="8959"/>
                </a:lnTo>
                <a:lnTo>
                  <a:pt x="8371474" y="33385"/>
                </a:lnTo>
                <a:lnTo>
                  <a:pt x="8395900" y="69597"/>
                </a:lnTo>
                <a:lnTo>
                  <a:pt x="8404860" y="113918"/>
                </a:lnTo>
                <a:lnTo>
                  <a:pt x="8404860" y="3990238"/>
                </a:lnTo>
                <a:lnTo>
                  <a:pt x="8395900" y="4034571"/>
                </a:lnTo>
                <a:lnTo>
                  <a:pt x="8371474" y="4070773"/>
                </a:lnTo>
                <a:lnTo>
                  <a:pt x="8335262" y="4095181"/>
                </a:lnTo>
                <a:lnTo>
                  <a:pt x="8290941" y="4104131"/>
                </a:lnTo>
                <a:lnTo>
                  <a:pt x="113918" y="4104131"/>
                </a:lnTo>
                <a:lnTo>
                  <a:pt x="69597" y="4095181"/>
                </a:lnTo>
                <a:lnTo>
                  <a:pt x="33385" y="4070773"/>
                </a:lnTo>
                <a:lnTo>
                  <a:pt x="8959" y="4034571"/>
                </a:lnTo>
                <a:lnTo>
                  <a:pt x="0" y="3990238"/>
                </a:lnTo>
                <a:lnTo>
                  <a:pt x="0" y="113918"/>
                </a:lnTo>
                <a:close/>
              </a:path>
            </a:pathLst>
          </a:custGeom>
          <a:ln w="127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563" y="1389888"/>
            <a:ext cx="1248410" cy="1160145"/>
          </a:xfrm>
          <a:custGeom>
            <a:avLst/>
            <a:gdLst/>
            <a:ahLst/>
            <a:cxnLst/>
            <a:rect l="l" t="t" r="r" b="b"/>
            <a:pathLst>
              <a:path w="1248410" h="1160145">
                <a:moveTo>
                  <a:pt x="486283" y="0"/>
                </a:moveTo>
                <a:lnTo>
                  <a:pt x="428428" y="3159"/>
                </a:lnTo>
                <a:lnTo>
                  <a:pt x="373681" y="12604"/>
                </a:lnTo>
                <a:lnTo>
                  <a:pt x="322244" y="28289"/>
                </a:lnTo>
                <a:lnTo>
                  <a:pt x="274320" y="50164"/>
                </a:lnTo>
                <a:lnTo>
                  <a:pt x="230375" y="77745"/>
                </a:lnTo>
                <a:lnTo>
                  <a:pt x="189912" y="110505"/>
                </a:lnTo>
                <a:lnTo>
                  <a:pt x="153111" y="148337"/>
                </a:lnTo>
                <a:lnTo>
                  <a:pt x="120154" y="191135"/>
                </a:lnTo>
                <a:lnTo>
                  <a:pt x="97051" y="227987"/>
                </a:lnTo>
                <a:lnTo>
                  <a:pt x="76368" y="267625"/>
                </a:lnTo>
                <a:lnTo>
                  <a:pt x="58144" y="309970"/>
                </a:lnTo>
                <a:lnTo>
                  <a:pt x="42420" y="354942"/>
                </a:lnTo>
                <a:lnTo>
                  <a:pt x="29235" y="402463"/>
                </a:lnTo>
                <a:lnTo>
                  <a:pt x="18777" y="451131"/>
                </a:lnTo>
                <a:lnTo>
                  <a:pt x="10599" y="502250"/>
                </a:lnTo>
                <a:lnTo>
                  <a:pt x="4727" y="555679"/>
                </a:lnTo>
                <a:lnTo>
                  <a:pt x="1186" y="611279"/>
                </a:lnTo>
                <a:lnTo>
                  <a:pt x="0" y="668909"/>
                </a:lnTo>
                <a:lnTo>
                  <a:pt x="0" y="1108583"/>
                </a:lnTo>
                <a:lnTo>
                  <a:pt x="4006" y="1128581"/>
                </a:lnTo>
                <a:lnTo>
                  <a:pt x="14951" y="1144841"/>
                </a:lnTo>
                <a:lnTo>
                  <a:pt x="31225" y="1155767"/>
                </a:lnTo>
                <a:lnTo>
                  <a:pt x="51219" y="1159764"/>
                </a:lnTo>
                <a:lnTo>
                  <a:pt x="486283" y="1159764"/>
                </a:lnTo>
                <a:lnTo>
                  <a:pt x="506227" y="1155767"/>
                </a:lnTo>
                <a:lnTo>
                  <a:pt x="522493" y="1144841"/>
                </a:lnTo>
                <a:lnTo>
                  <a:pt x="533449" y="1128581"/>
                </a:lnTo>
                <a:lnTo>
                  <a:pt x="537464" y="1108583"/>
                </a:lnTo>
                <a:lnTo>
                  <a:pt x="537464" y="668909"/>
                </a:lnTo>
                <a:lnTo>
                  <a:pt x="522493" y="632872"/>
                </a:lnTo>
                <a:lnTo>
                  <a:pt x="486283" y="617982"/>
                </a:lnTo>
                <a:lnTo>
                  <a:pt x="323215" y="617982"/>
                </a:lnTo>
                <a:lnTo>
                  <a:pt x="328237" y="546169"/>
                </a:lnTo>
                <a:lnTo>
                  <a:pt x="337675" y="483820"/>
                </a:lnTo>
                <a:lnTo>
                  <a:pt x="351515" y="430969"/>
                </a:lnTo>
                <a:lnTo>
                  <a:pt x="369744" y="387651"/>
                </a:lnTo>
                <a:lnTo>
                  <a:pt x="392349" y="353900"/>
                </a:lnTo>
                <a:lnTo>
                  <a:pt x="450631" y="315234"/>
                </a:lnTo>
                <a:lnTo>
                  <a:pt x="486283" y="310388"/>
                </a:lnTo>
                <a:lnTo>
                  <a:pt x="506227" y="306395"/>
                </a:lnTo>
                <a:lnTo>
                  <a:pt x="522493" y="295497"/>
                </a:lnTo>
                <a:lnTo>
                  <a:pt x="533449" y="279312"/>
                </a:lnTo>
                <a:lnTo>
                  <a:pt x="537464" y="259461"/>
                </a:lnTo>
                <a:lnTo>
                  <a:pt x="537464" y="51181"/>
                </a:lnTo>
                <a:lnTo>
                  <a:pt x="533449" y="31343"/>
                </a:lnTo>
                <a:lnTo>
                  <a:pt x="522493" y="15065"/>
                </a:lnTo>
                <a:lnTo>
                  <a:pt x="506227" y="4050"/>
                </a:lnTo>
                <a:lnTo>
                  <a:pt x="486283" y="0"/>
                </a:lnTo>
                <a:close/>
              </a:path>
              <a:path w="1248410" h="1160145">
                <a:moveTo>
                  <a:pt x="1197229" y="0"/>
                </a:moveTo>
                <a:lnTo>
                  <a:pt x="1139233" y="3159"/>
                </a:lnTo>
                <a:lnTo>
                  <a:pt x="1084453" y="12604"/>
                </a:lnTo>
                <a:lnTo>
                  <a:pt x="1033101" y="28289"/>
                </a:lnTo>
                <a:lnTo>
                  <a:pt x="985393" y="50164"/>
                </a:lnTo>
                <a:lnTo>
                  <a:pt x="941365" y="77745"/>
                </a:lnTo>
                <a:lnTo>
                  <a:pt x="900826" y="110505"/>
                </a:lnTo>
                <a:lnTo>
                  <a:pt x="863931" y="148337"/>
                </a:lnTo>
                <a:lnTo>
                  <a:pt x="830834" y="191135"/>
                </a:lnTo>
                <a:lnTo>
                  <a:pt x="807856" y="227987"/>
                </a:lnTo>
                <a:lnTo>
                  <a:pt x="787249" y="267625"/>
                </a:lnTo>
                <a:lnTo>
                  <a:pt x="769038" y="309970"/>
                </a:lnTo>
                <a:lnTo>
                  <a:pt x="753248" y="354942"/>
                </a:lnTo>
                <a:lnTo>
                  <a:pt x="739902" y="402463"/>
                </a:lnTo>
                <a:lnTo>
                  <a:pt x="729451" y="451131"/>
                </a:lnTo>
                <a:lnTo>
                  <a:pt x="721280" y="502250"/>
                </a:lnTo>
                <a:lnTo>
                  <a:pt x="715414" y="555679"/>
                </a:lnTo>
                <a:lnTo>
                  <a:pt x="711876" y="611279"/>
                </a:lnTo>
                <a:lnTo>
                  <a:pt x="710692" y="668909"/>
                </a:lnTo>
                <a:lnTo>
                  <a:pt x="710692" y="1108583"/>
                </a:lnTo>
                <a:lnTo>
                  <a:pt x="714742" y="1128581"/>
                </a:lnTo>
                <a:lnTo>
                  <a:pt x="725757" y="1144841"/>
                </a:lnTo>
                <a:lnTo>
                  <a:pt x="742035" y="1155767"/>
                </a:lnTo>
                <a:lnTo>
                  <a:pt x="761873" y="1159764"/>
                </a:lnTo>
                <a:lnTo>
                  <a:pt x="1197229" y="1159764"/>
                </a:lnTo>
                <a:lnTo>
                  <a:pt x="1217080" y="1155767"/>
                </a:lnTo>
                <a:lnTo>
                  <a:pt x="1233265" y="1144841"/>
                </a:lnTo>
                <a:lnTo>
                  <a:pt x="1244163" y="1128581"/>
                </a:lnTo>
                <a:lnTo>
                  <a:pt x="1248156" y="1108583"/>
                </a:lnTo>
                <a:lnTo>
                  <a:pt x="1248156" y="668909"/>
                </a:lnTo>
                <a:lnTo>
                  <a:pt x="1233265" y="632872"/>
                </a:lnTo>
                <a:lnTo>
                  <a:pt x="1197229" y="617982"/>
                </a:lnTo>
                <a:lnTo>
                  <a:pt x="1036319" y="617982"/>
                </a:lnTo>
                <a:lnTo>
                  <a:pt x="1041301" y="546169"/>
                </a:lnTo>
                <a:lnTo>
                  <a:pt x="1050621" y="483820"/>
                </a:lnTo>
                <a:lnTo>
                  <a:pt x="1064272" y="430969"/>
                </a:lnTo>
                <a:lnTo>
                  <a:pt x="1082246" y="387651"/>
                </a:lnTo>
                <a:lnTo>
                  <a:pt x="1104536" y="353900"/>
                </a:lnTo>
                <a:lnTo>
                  <a:pt x="1162035" y="315234"/>
                </a:lnTo>
                <a:lnTo>
                  <a:pt x="1197229" y="310388"/>
                </a:lnTo>
                <a:lnTo>
                  <a:pt x="1217080" y="306395"/>
                </a:lnTo>
                <a:lnTo>
                  <a:pt x="1233265" y="295497"/>
                </a:lnTo>
                <a:lnTo>
                  <a:pt x="1244163" y="279312"/>
                </a:lnTo>
                <a:lnTo>
                  <a:pt x="1248156" y="259461"/>
                </a:lnTo>
                <a:lnTo>
                  <a:pt x="1248156" y="51181"/>
                </a:lnTo>
                <a:lnTo>
                  <a:pt x="1244163" y="31343"/>
                </a:lnTo>
                <a:lnTo>
                  <a:pt x="1233265" y="15065"/>
                </a:lnTo>
                <a:lnTo>
                  <a:pt x="1217080" y="4050"/>
                </a:lnTo>
                <a:lnTo>
                  <a:pt x="1197229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50"/>
                </a:lnTo>
                <a:lnTo>
                  <a:pt x="861992" y="1181290"/>
                </a:lnTo>
                <a:lnTo>
                  <a:pt x="887505" y="1185662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280" y="254508"/>
            <a:ext cx="1934210" cy="605155"/>
          </a:xfrm>
          <a:custGeom>
            <a:avLst/>
            <a:gdLst/>
            <a:ahLst/>
            <a:cxnLst/>
            <a:rect l="l" t="t" r="r" b="b"/>
            <a:pathLst>
              <a:path w="1934210" h="605155">
                <a:moveTo>
                  <a:pt x="1631442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1631442" y="605028"/>
                </a:lnTo>
                <a:lnTo>
                  <a:pt x="1680525" y="601070"/>
                </a:lnTo>
                <a:lnTo>
                  <a:pt x="1727082" y="589611"/>
                </a:lnTo>
                <a:lnTo>
                  <a:pt x="1770490" y="571272"/>
                </a:lnTo>
                <a:lnTo>
                  <a:pt x="1810127" y="546677"/>
                </a:lnTo>
                <a:lnTo>
                  <a:pt x="1845373" y="516445"/>
                </a:lnTo>
                <a:lnTo>
                  <a:pt x="1875605" y="481199"/>
                </a:lnTo>
                <a:lnTo>
                  <a:pt x="1900200" y="441562"/>
                </a:lnTo>
                <a:lnTo>
                  <a:pt x="1918539" y="398154"/>
                </a:lnTo>
                <a:lnTo>
                  <a:pt x="1929998" y="351597"/>
                </a:lnTo>
                <a:lnTo>
                  <a:pt x="1933956" y="302514"/>
                </a:lnTo>
                <a:lnTo>
                  <a:pt x="1929998" y="253430"/>
                </a:lnTo>
                <a:lnTo>
                  <a:pt x="1918539" y="206873"/>
                </a:lnTo>
                <a:lnTo>
                  <a:pt x="1900200" y="163465"/>
                </a:lnTo>
                <a:lnTo>
                  <a:pt x="1875605" y="123828"/>
                </a:lnTo>
                <a:lnTo>
                  <a:pt x="1845373" y="88582"/>
                </a:lnTo>
                <a:lnTo>
                  <a:pt x="1810127" y="58350"/>
                </a:lnTo>
                <a:lnTo>
                  <a:pt x="1770490" y="33755"/>
                </a:lnTo>
                <a:lnTo>
                  <a:pt x="1727082" y="15416"/>
                </a:lnTo>
                <a:lnTo>
                  <a:pt x="1680525" y="3957"/>
                </a:lnTo>
                <a:lnTo>
                  <a:pt x="1631442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贪心算法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2331973" y="2364316"/>
            <a:ext cx="8027034" cy="326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状态空间表达出来（</a:t>
            </a:r>
            <a:r>
              <a:rPr lang="en-US" altLang="zh-CN" sz="2000" dirty="0">
                <a:latin typeface="微软雅黑 Light"/>
                <a:cs typeface="微软雅黑 Light"/>
              </a:rPr>
              <a:t>0-1</a:t>
            </a:r>
            <a:r>
              <a:rPr lang="zh-CN" altLang="en-US" sz="2000" dirty="0">
                <a:latin typeface="微软雅黑 Light"/>
                <a:cs typeface="微软雅黑 Light"/>
              </a:rPr>
              <a:t>序列表达我的选择，状态空间树）</a:t>
            </a:r>
            <a:endParaRPr lang="en-US" altLang="zh-CN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解的约束条件：</a:t>
            </a:r>
            <a:r>
              <a:rPr lang="en-US" altLang="zh-CN" sz="2000" dirty="0">
                <a:latin typeface="微软雅黑 Light"/>
                <a:cs typeface="微软雅黑 Light"/>
              </a:rPr>
              <a:t>S1·X1+……..+ </a:t>
            </a:r>
            <a:r>
              <a:rPr lang="en-US" altLang="zh-CN" sz="2000" dirty="0" err="1">
                <a:latin typeface="微软雅黑 Light"/>
                <a:cs typeface="微软雅黑 Light"/>
              </a:rPr>
              <a:t>Sn·Xn</a:t>
            </a:r>
            <a:r>
              <a:rPr lang="en-US" altLang="zh-CN" sz="2000" dirty="0">
                <a:latin typeface="微软雅黑 Light"/>
                <a:cs typeface="微软雅黑 Light"/>
              </a:rPr>
              <a:t>&lt;=C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目标函数：</a:t>
            </a:r>
            <a:r>
              <a:rPr lang="en-US" altLang="zh-CN" sz="2000" dirty="0">
                <a:latin typeface="微软雅黑 Light"/>
                <a:cs typeface="微软雅黑 Light"/>
              </a:rPr>
              <a:t>max(V1·X1+……..+ </a:t>
            </a:r>
            <a:r>
              <a:rPr lang="en-US" altLang="zh-CN" sz="2000" dirty="0" err="1">
                <a:latin typeface="微软雅黑 Light"/>
                <a:cs typeface="微软雅黑 Light"/>
              </a:rPr>
              <a:t>Vm·Xm</a:t>
            </a:r>
            <a:r>
              <a:rPr lang="en-US" altLang="zh-CN" sz="2000" dirty="0">
                <a:latin typeface="微软雅黑 Light"/>
                <a:cs typeface="微软雅黑 Light"/>
              </a:rPr>
              <a:t> 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剪枝条件：背包装满</a:t>
            </a:r>
            <a:r>
              <a:rPr lang="en-US" altLang="zh-CN" sz="2000" dirty="0">
                <a:latin typeface="微软雅黑 Light"/>
                <a:cs typeface="微软雅黑 Light"/>
              </a:rPr>
              <a:t>/</a:t>
            </a:r>
            <a:r>
              <a:rPr lang="zh-CN" altLang="en-US" sz="2000" dirty="0">
                <a:latin typeface="微软雅黑 Light"/>
                <a:cs typeface="微软雅黑 Light"/>
              </a:rPr>
              <a:t>剩余总体积小于余量</a:t>
            </a:r>
            <a:r>
              <a:rPr lang="en-US" altLang="zh-CN" sz="2000" dirty="0">
                <a:latin typeface="微软雅黑 Light"/>
                <a:cs typeface="微软雅黑 Light"/>
              </a:rPr>
              <a:t>/</a:t>
            </a:r>
            <a:r>
              <a:rPr lang="zh-CN" altLang="en-US" sz="2000" dirty="0">
                <a:latin typeface="微软雅黑 Light"/>
                <a:cs typeface="微软雅黑 Light"/>
              </a:rPr>
              <a:t>子树不存在更优解</a:t>
            </a:r>
            <a:endParaRPr lang="en-US" altLang="zh-CN" sz="2000" dirty="0">
              <a:latin typeface="微软雅黑 Light"/>
              <a:cs typeface="微软雅黑 Light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 Light"/>
                <a:cs typeface="微软雅黑 Light"/>
              </a:rPr>
              <a:t>状态</a:t>
            </a:r>
            <a:r>
              <a:rPr lang="en-US" altLang="zh-CN" sz="2000" dirty="0">
                <a:latin typeface="微软雅黑 Light"/>
                <a:cs typeface="微软雅黑 Light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微软雅黑 Light"/>
                <a:cs typeface="微软雅黑 Light"/>
              </a:rPr>
              <a:t>更新</a:t>
            </a:r>
            <a:r>
              <a:rPr lang="en-US" altLang="zh-CN" sz="2000" dirty="0">
                <a:latin typeface="微软雅黑 Light"/>
                <a:cs typeface="微软雅黑 Light"/>
              </a:rPr>
              <a:t> instead of </a:t>
            </a:r>
            <a:r>
              <a:rPr lang="zh-CN" altLang="en-US" sz="2000" dirty="0">
                <a:latin typeface="微软雅黑 Light"/>
                <a:cs typeface="微软雅黑 Light"/>
              </a:rPr>
              <a:t>每次计算 </a:t>
            </a:r>
            <a:r>
              <a:rPr lang="en-US" altLang="zh-CN" sz="2000" dirty="0">
                <a:latin typeface="微软雅黑 Light"/>
                <a:cs typeface="微软雅黑 Light"/>
              </a:rPr>
              <a:t>for smaller </a:t>
            </a:r>
            <a:r>
              <a:rPr lang="zh-CN" altLang="en-US" sz="2000" dirty="0">
                <a:latin typeface="微软雅黑 Light"/>
                <a:cs typeface="微软雅黑 Light"/>
              </a:rPr>
              <a:t>计算量</a:t>
            </a:r>
            <a:endParaRPr lang="en-US" altLang="zh-CN" sz="2000" dirty="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6010" y="3780790"/>
            <a:ext cx="7341870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3200" b="1" spc="160" dirty="0">
                <a:solidFill>
                  <a:srgbClr val="FFFFFF"/>
                </a:solidFill>
                <a:latin typeface="微软雅黑"/>
                <a:cs typeface="微软雅黑"/>
              </a:rPr>
              <a:t>PART	</a:t>
            </a:r>
            <a:r>
              <a:rPr sz="3200" b="1" spc="-30" dirty="0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32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950"/>
              </a:spcBef>
            </a:pPr>
            <a:r>
              <a:rPr lang="zh-CN" altLang="en-US" sz="4800" dirty="0">
                <a:solidFill>
                  <a:srgbClr val="252525"/>
                </a:solidFill>
                <a:latin typeface="宋体"/>
                <a:cs typeface="宋体"/>
              </a:rPr>
              <a:t>伪码</a:t>
            </a:r>
            <a:endParaRPr sz="48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3225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/>
              <a:t>西南大学</a:t>
            </a:r>
            <a:endParaRPr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5C554D-8B03-259B-7A97-1F99D548C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66" b="-4583"/>
          <a:stretch/>
        </p:blipFill>
        <p:spPr>
          <a:xfrm>
            <a:off x="1" y="2286000"/>
            <a:ext cx="5105400" cy="3124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AF9113-FEAC-90D4-F71C-5B88096C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5" y="509990"/>
            <a:ext cx="6972904" cy="6348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98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宋体</vt:lpstr>
      <vt:lpstr>微软雅黑 Light</vt:lpstr>
      <vt:lpstr>Calibri</vt:lpstr>
      <vt:lpstr>Segoe UI Light</vt:lpstr>
      <vt:lpstr>Office Theme</vt:lpstr>
      <vt:lpstr>PowerPoint 演示文稿</vt:lpstr>
      <vt:lpstr>PowerPoint 演示文稿</vt:lpstr>
      <vt:lpstr>PowerPoint 演示文稿</vt:lpstr>
      <vt:lpstr>贪心算法</vt:lpstr>
      <vt:lpstr>PowerPoint 演示文稿</vt:lpstr>
      <vt:lpstr>西南大学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kuku oreo</cp:lastModifiedBy>
  <cp:revision>2</cp:revision>
  <dcterms:created xsi:type="dcterms:W3CDTF">2022-05-17T06:21:23Z</dcterms:created>
  <dcterms:modified xsi:type="dcterms:W3CDTF">2022-05-20T13:38:08Z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2022-05-17T00:00:00Z</vt:filetime>
  </property>
</Properties>
</file>