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62732" y="976375"/>
            <a:ext cx="9129268" cy="5881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53529" y="6245174"/>
            <a:ext cx="908050" cy="187325"/>
          </a:xfrm>
          <a:custGeom>
            <a:avLst/>
            <a:gdLst/>
            <a:ahLst/>
            <a:cxnLst/>
            <a:rect l="l" t="t" r="r" b="b"/>
            <a:pathLst>
              <a:path w="908050" h="187325">
                <a:moveTo>
                  <a:pt x="41960" y="115608"/>
                </a:moveTo>
                <a:lnTo>
                  <a:pt x="42310" y="124340"/>
                </a:lnTo>
                <a:lnTo>
                  <a:pt x="42560" y="133124"/>
                </a:lnTo>
                <a:lnTo>
                  <a:pt x="42710" y="141961"/>
                </a:lnTo>
                <a:lnTo>
                  <a:pt x="42710" y="159782"/>
                </a:lnTo>
                <a:lnTo>
                  <a:pt x="42519" y="170256"/>
                </a:lnTo>
                <a:lnTo>
                  <a:pt x="42310" y="177803"/>
                </a:lnTo>
                <a:lnTo>
                  <a:pt x="41960" y="186893"/>
                </a:lnTo>
                <a:lnTo>
                  <a:pt x="53847" y="182130"/>
                </a:lnTo>
                <a:lnTo>
                  <a:pt x="53847" y="169456"/>
                </a:lnTo>
                <a:lnTo>
                  <a:pt x="141731" y="169456"/>
                </a:lnTo>
                <a:lnTo>
                  <a:pt x="141731" y="164706"/>
                </a:lnTo>
                <a:lnTo>
                  <a:pt x="53847" y="164706"/>
                </a:lnTo>
                <a:lnTo>
                  <a:pt x="53847" y="126682"/>
                </a:lnTo>
                <a:lnTo>
                  <a:pt x="145968" y="126682"/>
                </a:lnTo>
                <a:lnTo>
                  <a:pt x="148069" y="125107"/>
                </a:lnTo>
                <a:lnTo>
                  <a:pt x="144894" y="121932"/>
                </a:lnTo>
                <a:lnTo>
                  <a:pt x="53847" y="121932"/>
                </a:lnTo>
                <a:lnTo>
                  <a:pt x="41960" y="115608"/>
                </a:lnTo>
                <a:close/>
              </a:path>
              <a:path w="908050" h="187325">
                <a:moveTo>
                  <a:pt x="141731" y="169456"/>
                </a:moveTo>
                <a:lnTo>
                  <a:pt x="130644" y="169456"/>
                </a:lnTo>
                <a:lnTo>
                  <a:pt x="130644" y="186893"/>
                </a:lnTo>
                <a:lnTo>
                  <a:pt x="142519" y="181343"/>
                </a:lnTo>
                <a:lnTo>
                  <a:pt x="141998" y="175539"/>
                </a:lnTo>
                <a:lnTo>
                  <a:pt x="141731" y="170256"/>
                </a:lnTo>
                <a:lnTo>
                  <a:pt x="141731" y="169456"/>
                </a:lnTo>
                <a:close/>
              </a:path>
              <a:path w="908050" h="187325">
                <a:moveTo>
                  <a:pt x="145968" y="126682"/>
                </a:moveTo>
                <a:lnTo>
                  <a:pt x="130644" y="126682"/>
                </a:lnTo>
                <a:lnTo>
                  <a:pt x="130644" y="164706"/>
                </a:lnTo>
                <a:lnTo>
                  <a:pt x="141731" y="164706"/>
                </a:lnTo>
                <a:lnTo>
                  <a:pt x="141731" y="129857"/>
                </a:lnTo>
                <a:lnTo>
                  <a:pt x="145968" y="126682"/>
                </a:lnTo>
                <a:close/>
              </a:path>
              <a:path w="908050" h="187325">
                <a:moveTo>
                  <a:pt x="136982" y="114020"/>
                </a:moveTo>
                <a:lnTo>
                  <a:pt x="129057" y="121932"/>
                </a:lnTo>
                <a:lnTo>
                  <a:pt x="144894" y="121932"/>
                </a:lnTo>
                <a:lnTo>
                  <a:pt x="136982" y="114020"/>
                </a:lnTo>
                <a:close/>
              </a:path>
              <a:path w="908050" h="187325">
                <a:moveTo>
                  <a:pt x="138811" y="85547"/>
                </a:moveTo>
                <a:lnTo>
                  <a:pt x="120357" y="85547"/>
                </a:lnTo>
                <a:lnTo>
                  <a:pt x="101345" y="115633"/>
                </a:lnTo>
                <a:lnTo>
                  <a:pt x="111645" y="118795"/>
                </a:lnTo>
                <a:lnTo>
                  <a:pt x="117682" y="109242"/>
                </a:lnTo>
                <a:lnTo>
                  <a:pt x="123124" y="101174"/>
                </a:lnTo>
                <a:lnTo>
                  <a:pt x="127974" y="94592"/>
                </a:lnTo>
                <a:lnTo>
                  <a:pt x="132232" y="89496"/>
                </a:lnTo>
                <a:lnTo>
                  <a:pt x="138811" y="85547"/>
                </a:lnTo>
                <a:close/>
              </a:path>
              <a:path w="908050" h="187325">
                <a:moveTo>
                  <a:pt x="127482" y="72872"/>
                </a:moveTo>
                <a:lnTo>
                  <a:pt x="119557" y="80797"/>
                </a:lnTo>
                <a:lnTo>
                  <a:pt x="39585" y="80797"/>
                </a:lnTo>
                <a:lnTo>
                  <a:pt x="46723" y="87922"/>
                </a:lnTo>
                <a:lnTo>
                  <a:pt x="52527" y="86334"/>
                </a:lnTo>
                <a:lnTo>
                  <a:pt x="58851" y="85547"/>
                </a:lnTo>
                <a:lnTo>
                  <a:pt x="138811" y="85547"/>
                </a:lnTo>
                <a:lnTo>
                  <a:pt x="140144" y="84747"/>
                </a:lnTo>
                <a:lnTo>
                  <a:pt x="127482" y="72872"/>
                </a:lnTo>
                <a:close/>
              </a:path>
              <a:path w="908050" h="187325">
                <a:moveTo>
                  <a:pt x="90258" y="0"/>
                </a:moveTo>
                <a:lnTo>
                  <a:pt x="65250" y="33336"/>
                </a:lnTo>
                <a:lnTo>
                  <a:pt x="29002" y="63642"/>
                </a:lnTo>
                <a:lnTo>
                  <a:pt x="0" y="80759"/>
                </a:lnTo>
                <a:lnTo>
                  <a:pt x="800" y="83934"/>
                </a:lnTo>
                <a:lnTo>
                  <a:pt x="41960" y="63347"/>
                </a:lnTo>
                <a:lnTo>
                  <a:pt x="80267" y="32613"/>
                </a:lnTo>
                <a:lnTo>
                  <a:pt x="94221" y="18211"/>
                </a:lnTo>
                <a:lnTo>
                  <a:pt x="99715" y="18211"/>
                </a:lnTo>
                <a:lnTo>
                  <a:pt x="96596" y="15049"/>
                </a:lnTo>
                <a:lnTo>
                  <a:pt x="104520" y="11087"/>
                </a:lnTo>
                <a:lnTo>
                  <a:pt x="90258" y="0"/>
                </a:lnTo>
                <a:close/>
              </a:path>
              <a:path w="908050" h="187325">
                <a:moveTo>
                  <a:pt x="83134" y="41973"/>
                </a:moveTo>
                <a:lnTo>
                  <a:pt x="80759" y="44348"/>
                </a:lnTo>
                <a:lnTo>
                  <a:pt x="85464" y="50536"/>
                </a:lnTo>
                <a:lnTo>
                  <a:pt x="89276" y="56430"/>
                </a:lnTo>
                <a:lnTo>
                  <a:pt x="92194" y="62027"/>
                </a:lnTo>
                <a:lnTo>
                  <a:pt x="94221" y="67322"/>
                </a:lnTo>
                <a:lnTo>
                  <a:pt x="95275" y="72085"/>
                </a:lnTo>
                <a:lnTo>
                  <a:pt x="96862" y="74460"/>
                </a:lnTo>
                <a:lnTo>
                  <a:pt x="100025" y="74460"/>
                </a:lnTo>
                <a:lnTo>
                  <a:pt x="101485" y="73660"/>
                </a:lnTo>
                <a:lnTo>
                  <a:pt x="105181" y="70497"/>
                </a:lnTo>
                <a:lnTo>
                  <a:pt x="106057" y="67455"/>
                </a:lnTo>
                <a:lnTo>
                  <a:pt x="106095" y="62572"/>
                </a:lnTo>
                <a:lnTo>
                  <a:pt x="104661" y="58607"/>
                </a:lnTo>
                <a:lnTo>
                  <a:pt x="100358" y="53854"/>
                </a:lnTo>
                <a:lnTo>
                  <a:pt x="93163" y="48298"/>
                </a:lnTo>
                <a:lnTo>
                  <a:pt x="83134" y="41973"/>
                </a:lnTo>
                <a:close/>
              </a:path>
              <a:path w="908050" h="187325">
                <a:moveTo>
                  <a:pt x="99715" y="18211"/>
                </a:moveTo>
                <a:lnTo>
                  <a:pt x="94221" y="18211"/>
                </a:lnTo>
                <a:lnTo>
                  <a:pt x="100161" y="26036"/>
                </a:lnTo>
                <a:lnTo>
                  <a:pt x="132181" y="55182"/>
                </a:lnTo>
                <a:lnTo>
                  <a:pt x="169443" y="72847"/>
                </a:lnTo>
                <a:lnTo>
                  <a:pt x="172605" y="66509"/>
                </a:lnTo>
                <a:lnTo>
                  <a:pt x="177888" y="62814"/>
                </a:lnTo>
                <a:lnTo>
                  <a:pt x="185280" y="61760"/>
                </a:lnTo>
                <a:lnTo>
                  <a:pt x="185280" y="59385"/>
                </a:lnTo>
                <a:lnTo>
                  <a:pt x="175136" y="58099"/>
                </a:lnTo>
                <a:lnTo>
                  <a:pt x="164496" y="55822"/>
                </a:lnTo>
                <a:lnTo>
                  <a:pt x="118568" y="35240"/>
                </a:lnTo>
                <a:lnTo>
                  <a:pt x="107431" y="26034"/>
                </a:lnTo>
                <a:lnTo>
                  <a:pt x="99715" y="18211"/>
                </a:lnTo>
                <a:close/>
              </a:path>
              <a:path w="908050" h="187325">
                <a:moveTo>
                  <a:pt x="268503" y="160655"/>
                </a:moveTo>
                <a:lnTo>
                  <a:pt x="267716" y="163817"/>
                </a:lnTo>
                <a:lnTo>
                  <a:pt x="276574" y="167384"/>
                </a:lnTo>
                <a:lnTo>
                  <a:pt x="283354" y="171742"/>
                </a:lnTo>
                <a:lnTo>
                  <a:pt x="288056" y="176890"/>
                </a:lnTo>
                <a:lnTo>
                  <a:pt x="290677" y="182829"/>
                </a:lnTo>
                <a:lnTo>
                  <a:pt x="299123" y="179666"/>
                </a:lnTo>
                <a:lnTo>
                  <a:pt x="305203" y="175691"/>
                </a:lnTo>
                <a:lnTo>
                  <a:pt x="312585" y="166192"/>
                </a:lnTo>
                <a:lnTo>
                  <a:pt x="313197" y="164350"/>
                </a:lnTo>
                <a:lnTo>
                  <a:pt x="292785" y="164350"/>
                </a:lnTo>
                <a:lnTo>
                  <a:pt x="282232" y="163283"/>
                </a:lnTo>
                <a:lnTo>
                  <a:pt x="275894" y="162229"/>
                </a:lnTo>
                <a:lnTo>
                  <a:pt x="268503" y="160655"/>
                </a:lnTo>
                <a:close/>
              </a:path>
              <a:path w="908050" h="187325">
                <a:moveTo>
                  <a:pt x="369849" y="10134"/>
                </a:moveTo>
                <a:lnTo>
                  <a:pt x="363241" y="47792"/>
                </a:lnTo>
                <a:lnTo>
                  <a:pt x="351249" y="95597"/>
                </a:lnTo>
                <a:lnTo>
                  <a:pt x="335932" y="138497"/>
                </a:lnTo>
                <a:lnTo>
                  <a:pt x="319976" y="159867"/>
                </a:lnTo>
                <a:lnTo>
                  <a:pt x="330263" y="178079"/>
                </a:lnTo>
                <a:lnTo>
                  <a:pt x="338628" y="172583"/>
                </a:lnTo>
                <a:lnTo>
                  <a:pt x="354217" y="167185"/>
                </a:lnTo>
                <a:lnTo>
                  <a:pt x="377028" y="161888"/>
                </a:lnTo>
                <a:lnTo>
                  <a:pt x="397957" y="158267"/>
                </a:lnTo>
                <a:lnTo>
                  <a:pt x="335013" y="158267"/>
                </a:lnTo>
                <a:lnTo>
                  <a:pt x="346542" y="131883"/>
                </a:lnTo>
                <a:lnTo>
                  <a:pt x="358173" y="101041"/>
                </a:lnTo>
                <a:lnTo>
                  <a:pt x="369901" y="65741"/>
                </a:lnTo>
                <a:lnTo>
                  <a:pt x="381723" y="25984"/>
                </a:lnTo>
                <a:lnTo>
                  <a:pt x="388861" y="20434"/>
                </a:lnTo>
                <a:lnTo>
                  <a:pt x="369849" y="10134"/>
                </a:lnTo>
                <a:close/>
              </a:path>
              <a:path w="908050" h="187325">
                <a:moveTo>
                  <a:pt x="422890" y="156692"/>
                </a:moveTo>
                <a:lnTo>
                  <a:pt x="407060" y="156692"/>
                </a:lnTo>
                <a:lnTo>
                  <a:pt x="408647" y="162496"/>
                </a:lnTo>
                <a:lnTo>
                  <a:pt x="410171" y="167767"/>
                </a:lnTo>
                <a:lnTo>
                  <a:pt x="412076" y="173977"/>
                </a:lnTo>
                <a:lnTo>
                  <a:pt x="413397" y="175691"/>
                </a:lnTo>
                <a:lnTo>
                  <a:pt x="415505" y="175691"/>
                </a:lnTo>
                <a:lnTo>
                  <a:pt x="416826" y="174764"/>
                </a:lnTo>
                <a:lnTo>
                  <a:pt x="421055" y="171069"/>
                </a:lnTo>
                <a:lnTo>
                  <a:pt x="422376" y="167767"/>
                </a:lnTo>
                <a:lnTo>
                  <a:pt x="423430" y="158267"/>
                </a:lnTo>
                <a:lnTo>
                  <a:pt x="422890" y="156692"/>
                </a:lnTo>
                <a:close/>
              </a:path>
              <a:path w="908050" h="187325">
                <a:moveTo>
                  <a:pt x="325252" y="104394"/>
                </a:moveTo>
                <a:lnTo>
                  <a:pt x="308889" y="104394"/>
                </a:lnTo>
                <a:lnTo>
                  <a:pt x="307309" y="125776"/>
                </a:lnTo>
                <a:lnTo>
                  <a:pt x="305822" y="141433"/>
                </a:lnTo>
                <a:lnTo>
                  <a:pt x="296214" y="164350"/>
                </a:lnTo>
                <a:lnTo>
                  <a:pt x="313197" y="164350"/>
                </a:lnTo>
                <a:lnTo>
                  <a:pt x="319186" y="119684"/>
                </a:lnTo>
                <a:lnTo>
                  <a:pt x="319976" y="108356"/>
                </a:lnTo>
                <a:lnTo>
                  <a:pt x="325252" y="104394"/>
                </a:lnTo>
                <a:close/>
              </a:path>
              <a:path w="908050" h="187325">
                <a:moveTo>
                  <a:pt x="388061" y="115506"/>
                </a:moveTo>
                <a:lnTo>
                  <a:pt x="385686" y="117881"/>
                </a:lnTo>
                <a:lnTo>
                  <a:pt x="391973" y="127487"/>
                </a:lnTo>
                <a:lnTo>
                  <a:pt x="397367" y="136496"/>
                </a:lnTo>
                <a:lnTo>
                  <a:pt x="401870" y="144909"/>
                </a:lnTo>
                <a:lnTo>
                  <a:pt x="405485" y="152730"/>
                </a:lnTo>
                <a:lnTo>
                  <a:pt x="335013" y="158267"/>
                </a:lnTo>
                <a:lnTo>
                  <a:pt x="397957" y="158267"/>
                </a:lnTo>
                <a:lnTo>
                  <a:pt x="407060" y="156692"/>
                </a:lnTo>
                <a:lnTo>
                  <a:pt x="422890" y="156692"/>
                </a:lnTo>
                <a:lnTo>
                  <a:pt x="421576" y="152857"/>
                </a:lnTo>
                <a:lnTo>
                  <a:pt x="417360" y="146786"/>
                </a:lnTo>
                <a:lnTo>
                  <a:pt x="413151" y="141416"/>
                </a:lnTo>
                <a:lnTo>
                  <a:pt x="406868" y="134413"/>
                </a:lnTo>
                <a:lnTo>
                  <a:pt x="398505" y="125776"/>
                </a:lnTo>
                <a:lnTo>
                  <a:pt x="388061" y="115506"/>
                </a:lnTo>
                <a:close/>
              </a:path>
              <a:path w="908050" h="187325">
                <a:moveTo>
                  <a:pt x="262966" y="52184"/>
                </a:moveTo>
                <a:lnTo>
                  <a:pt x="255841" y="94894"/>
                </a:lnTo>
                <a:lnTo>
                  <a:pt x="248716" y="99644"/>
                </a:lnTo>
                <a:lnTo>
                  <a:pt x="259803" y="110731"/>
                </a:lnTo>
                <a:lnTo>
                  <a:pt x="266128" y="104394"/>
                </a:lnTo>
                <a:lnTo>
                  <a:pt x="325252" y="104394"/>
                </a:lnTo>
                <a:lnTo>
                  <a:pt x="326301" y="103606"/>
                </a:lnTo>
                <a:lnTo>
                  <a:pt x="322343" y="99644"/>
                </a:lnTo>
                <a:lnTo>
                  <a:pt x="266128" y="99644"/>
                </a:lnTo>
                <a:lnTo>
                  <a:pt x="273253" y="64058"/>
                </a:lnTo>
                <a:lnTo>
                  <a:pt x="323667" y="64058"/>
                </a:lnTo>
                <a:lnTo>
                  <a:pt x="323583" y="62517"/>
                </a:lnTo>
                <a:lnTo>
                  <a:pt x="323499" y="59309"/>
                </a:lnTo>
                <a:lnTo>
                  <a:pt x="274053" y="59309"/>
                </a:lnTo>
                <a:lnTo>
                  <a:pt x="262966" y="52184"/>
                </a:lnTo>
                <a:close/>
              </a:path>
              <a:path w="908050" h="187325">
                <a:moveTo>
                  <a:pt x="315226" y="92519"/>
                </a:moveTo>
                <a:lnTo>
                  <a:pt x="308089" y="99644"/>
                </a:lnTo>
                <a:lnTo>
                  <a:pt x="322343" y="99644"/>
                </a:lnTo>
                <a:lnTo>
                  <a:pt x="315226" y="92519"/>
                </a:lnTo>
                <a:close/>
              </a:path>
              <a:path w="908050" h="187325">
                <a:moveTo>
                  <a:pt x="323667" y="64058"/>
                </a:moveTo>
                <a:lnTo>
                  <a:pt x="312851" y="64058"/>
                </a:lnTo>
                <a:lnTo>
                  <a:pt x="312851" y="72771"/>
                </a:lnTo>
                <a:lnTo>
                  <a:pt x="323926" y="68808"/>
                </a:lnTo>
                <a:lnTo>
                  <a:pt x="323667" y="64058"/>
                </a:lnTo>
                <a:close/>
              </a:path>
              <a:path w="908050" h="187325">
                <a:moveTo>
                  <a:pt x="326691" y="22098"/>
                </a:moveTo>
                <a:lnTo>
                  <a:pt x="312851" y="22098"/>
                </a:lnTo>
                <a:lnTo>
                  <a:pt x="312851" y="59309"/>
                </a:lnTo>
                <a:lnTo>
                  <a:pt x="323499" y="59309"/>
                </a:lnTo>
                <a:lnTo>
                  <a:pt x="323337" y="53152"/>
                </a:lnTo>
                <a:lnTo>
                  <a:pt x="323273" y="47792"/>
                </a:lnTo>
                <a:lnTo>
                  <a:pt x="323172" y="35588"/>
                </a:lnTo>
                <a:lnTo>
                  <a:pt x="323138" y="25209"/>
                </a:lnTo>
                <a:lnTo>
                  <a:pt x="326691" y="22098"/>
                </a:lnTo>
                <a:close/>
              </a:path>
              <a:path w="908050" h="187325">
                <a:moveTo>
                  <a:pt x="317601" y="10134"/>
                </a:moveTo>
                <a:lnTo>
                  <a:pt x="311264" y="17348"/>
                </a:lnTo>
                <a:lnTo>
                  <a:pt x="254253" y="17348"/>
                </a:lnTo>
                <a:lnTo>
                  <a:pt x="260591" y="23685"/>
                </a:lnTo>
                <a:lnTo>
                  <a:pt x="269303" y="22098"/>
                </a:lnTo>
                <a:lnTo>
                  <a:pt x="326691" y="22098"/>
                </a:lnTo>
                <a:lnTo>
                  <a:pt x="329476" y="19659"/>
                </a:lnTo>
                <a:lnTo>
                  <a:pt x="317601" y="10134"/>
                </a:lnTo>
                <a:close/>
              </a:path>
              <a:path w="908050" h="187325">
                <a:moveTo>
                  <a:pt x="556806" y="85547"/>
                </a:moveTo>
                <a:lnTo>
                  <a:pt x="544931" y="85547"/>
                </a:lnTo>
                <a:lnTo>
                  <a:pt x="543864" y="102861"/>
                </a:lnTo>
                <a:lnTo>
                  <a:pt x="541462" y="118397"/>
                </a:lnTo>
                <a:lnTo>
                  <a:pt x="525257" y="154921"/>
                </a:lnTo>
                <a:lnTo>
                  <a:pt x="483171" y="183718"/>
                </a:lnTo>
                <a:lnTo>
                  <a:pt x="483958" y="186893"/>
                </a:lnTo>
                <a:lnTo>
                  <a:pt x="518999" y="170359"/>
                </a:lnTo>
                <a:lnTo>
                  <a:pt x="546577" y="138872"/>
                </a:lnTo>
                <a:lnTo>
                  <a:pt x="554874" y="106254"/>
                </a:lnTo>
                <a:lnTo>
                  <a:pt x="556806" y="85547"/>
                </a:lnTo>
                <a:close/>
              </a:path>
              <a:path w="908050" h="187325">
                <a:moveTo>
                  <a:pt x="597979" y="85547"/>
                </a:moveTo>
                <a:lnTo>
                  <a:pt x="587679" y="85547"/>
                </a:lnTo>
                <a:lnTo>
                  <a:pt x="587679" y="159981"/>
                </a:lnTo>
                <a:lnTo>
                  <a:pt x="588917" y="168292"/>
                </a:lnTo>
                <a:lnTo>
                  <a:pt x="592633" y="174231"/>
                </a:lnTo>
                <a:lnTo>
                  <a:pt x="598818" y="177793"/>
                </a:lnTo>
                <a:lnTo>
                  <a:pt x="607479" y="178981"/>
                </a:lnTo>
                <a:lnTo>
                  <a:pt x="647077" y="178981"/>
                </a:lnTo>
                <a:lnTo>
                  <a:pt x="656602" y="178460"/>
                </a:lnTo>
                <a:lnTo>
                  <a:pt x="663207" y="174229"/>
                </a:lnTo>
                <a:lnTo>
                  <a:pt x="665417" y="169481"/>
                </a:lnTo>
                <a:lnTo>
                  <a:pt x="601941" y="169481"/>
                </a:lnTo>
                <a:lnTo>
                  <a:pt x="598083" y="165115"/>
                </a:lnTo>
                <a:lnTo>
                  <a:pt x="597979" y="85547"/>
                </a:lnTo>
                <a:close/>
              </a:path>
              <a:path w="908050" h="187325">
                <a:moveTo>
                  <a:pt x="655713" y="125933"/>
                </a:moveTo>
                <a:lnTo>
                  <a:pt x="651776" y="125933"/>
                </a:lnTo>
                <a:lnTo>
                  <a:pt x="651009" y="138914"/>
                </a:lnTo>
                <a:lnTo>
                  <a:pt x="650208" y="149461"/>
                </a:lnTo>
                <a:lnTo>
                  <a:pt x="649437" y="156888"/>
                </a:lnTo>
                <a:lnTo>
                  <a:pt x="648601" y="161963"/>
                </a:lnTo>
                <a:lnTo>
                  <a:pt x="647585" y="166979"/>
                </a:lnTo>
                <a:lnTo>
                  <a:pt x="645172" y="169481"/>
                </a:lnTo>
                <a:lnTo>
                  <a:pt x="665417" y="169481"/>
                </a:lnTo>
                <a:lnTo>
                  <a:pt x="666889" y="166319"/>
                </a:lnTo>
                <a:lnTo>
                  <a:pt x="661555" y="163144"/>
                </a:lnTo>
                <a:lnTo>
                  <a:pt x="658380" y="159054"/>
                </a:lnTo>
                <a:lnTo>
                  <a:pt x="657364" y="154038"/>
                </a:lnTo>
                <a:lnTo>
                  <a:pt x="656678" y="149461"/>
                </a:lnTo>
                <a:lnTo>
                  <a:pt x="656158" y="143252"/>
                </a:lnTo>
                <a:lnTo>
                  <a:pt x="655828" y="135410"/>
                </a:lnTo>
                <a:lnTo>
                  <a:pt x="655713" y="125933"/>
                </a:lnTo>
                <a:close/>
              </a:path>
              <a:path w="908050" h="187325">
                <a:moveTo>
                  <a:pt x="647839" y="69710"/>
                </a:moveTo>
                <a:lnTo>
                  <a:pt x="636790" y="80797"/>
                </a:lnTo>
                <a:lnTo>
                  <a:pt x="485546" y="80797"/>
                </a:lnTo>
                <a:lnTo>
                  <a:pt x="492671" y="87922"/>
                </a:lnTo>
                <a:lnTo>
                  <a:pt x="498475" y="86334"/>
                </a:lnTo>
                <a:lnTo>
                  <a:pt x="504812" y="85547"/>
                </a:lnTo>
                <a:lnTo>
                  <a:pt x="662952" y="85547"/>
                </a:lnTo>
                <a:lnTo>
                  <a:pt x="647839" y="69710"/>
                </a:lnTo>
                <a:close/>
              </a:path>
              <a:path w="908050" h="187325">
                <a:moveTo>
                  <a:pt x="568680" y="3048"/>
                </a:moveTo>
                <a:lnTo>
                  <a:pt x="569028" y="12168"/>
                </a:lnTo>
                <a:lnTo>
                  <a:pt x="569274" y="20497"/>
                </a:lnTo>
                <a:lnTo>
                  <a:pt x="569350" y="24434"/>
                </a:lnTo>
                <a:lnTo>
                  <a:pt x="569468" y="80797"/>
                </a:lnTo>
                <a:lnTo>
                  <a:pt x="580555" y="80797"/>
                </a:lnTo>
                <a:lnTo>
                  <a:pt x="580555" y="18122"/>
                </a:lnTo>
                <a:lnTo>
                  <a:pt x="587679" y="10985"/>
                </a:lnTo>
                <a:lnTo>
                  <a:pt x="568680" y="3048"/>
                </a:lnTo>
                <a:close/>
              </a:path>
              <a:path w="908050" h="187325">
                <a:moveTo>
                  <a:pt x="620153" y="23787"/>
                </a:moveTo>
                <a:lnTo>
                  <a:pt x="614655" y="38929"/>
                </a:lnTo>
                <a:lnTo>
                  <a:pt x="608466" y="53478"/>
                </a:lnTo>
                <a:lnTo>
                  <a:pt x="601587" y="67433"/>
                </a:lnTo>
                <a:lnTo>
                  <a:pt x="594017" y="80797"/>
                </a:lnTo>
                <a:lnTo>
                  <a:pt x="598766" y="80797"/>
                </a:lnTo>
                <a:lnTo>
                  <a:pt x="605741" y="71986"/>
                </a:lnTo>
                <a:lnTo>
                  <a:pt x="613208" y="62187"/>
                </a:lnTo>
                <a:lnTo>
                  <a:pt x="621182" y="51399"/>
                </a:lnTo>
                <a:lnTo>
                  <a:pt x="629678" y="39624"/>
                </a:lnTo>
                <a:lnTo>
                  <a:pt x="636790" y="35661"/>
                </a:lnTo>
                <a:lnTo>
                  <a:pt x="620153" y="23787"/>
                </a:lnTo>
                <a:close/>
              </a:path>
              <a:path w="908050" h="187325">
                <a:moveTo>
                  <a:pt x="516420" y="22047"/>
                </a:moveTo>
                <a:lnTo>
                  <a:pt x="514845" y="24434"/>
                </a:lnTo>
                <a:lnTo>
                  <a:pt x="522760" y="35054"/>
                </a:lnTo>
                <a:lnTo>
                  <a:pt x="529093" y="44683"/>
                </a:lnTo>
                <a:lnTo>
                  <a:pt x="533842" y="53318"/>
                </a:lnTo>
                <a:lnTo>
                  <a:pt x="537006" y="60960"/>
                </a:lnTo>
                <a:lnTo>
                  <a:pt x="538594" y="67843"/>
                </a:lnTo>
                <a:lnTo>
                  <a:pt x="540435" y="71285"/>
                </a:lnTo>
                <a:lnTo>
                  <a:pt x="543610" y="71285"/>
                </a:lnTo>
                <a:lnTo>
                  <a:pt x="545058" y="69964"/>
                </a:lnTo>
                <a:lnTo>
                  <a:pt x="548754" y="64668"/>
                </a:lnTo>
                <a:lnTo>
                  <a:pt x="549681" y="61760"/>
                </a:lnTo>
                <a:lnTo>
                  <a:pt x="549681" y="55930"/>
                </a:lnTo>
                <a:lnTo>
                  <a:pt x="528076" y="30486"/>
                </a:lnTo>
                <a:lnTo>
                  <a:pt x="516420" y="22047"/>
                </a:lnTo>
                <a:close/>
              </a:path>
              <a:path w="908050" h="187325">
                <a:moveTo>
                  <a:pt x="819035" y="61010"/>
                </a:moveTo>
                <a:lnTo>
                  <a:pt x="807097" y="61010"/>
                </a:lnTo>
                <a:lnTo>
                  <a:pt x="805954" y="73921"/>
                </a:lnTo>
                <a:lnTo>
                  <a:pt x="804049" y="86537"/>
                </a:lnTo>
                <a:lnTo>
                  <a:pt x="787587" y="133238"/>
                </a:lnTo>
                <a:lnTo>
                  <a:pt x="761413" y="161540"/>
                </a:lnTo>
                <a:lnTo>
                  <a:pt x="724801" y="182905"/>
                </a:lnTo>
                <a:lnTo>
                  <a:pt x="725563" y="186080"/>
                </a:lnTo>
                <a:lnTo>
                  <a:pt x="774855" y="161071"/>
                </a:lnTo>
                <a:lnTo>
                  <a:pt x="806335" y="120476"/>
                </a:lnTo>
                <a:lnTo>
                  <a:pt x="817384" y="78422"/>
                </a:lnTo>
                <a:lnTo>
                  <a:pt x="822612" y="78422"/>
                </a:lnTo>
                <a:lnTo>
                  <a:pt x="819035" y="67348"/>
                </a:lnTo>
                <a:lnTo>
                  <a:pt x="819035" y="61010"/>
                </a:lnTo>
                <a:close/>
              </a:path>
              <a:path w="908050" h="187325">
                <a:moveTo>
                  <a:pt x="822612" y="78422"/>
                </a:moveTo>
                <a:lnTo>
                  <a:pt x="817384" y="78422"/>
                </a:lnTo>
                <a:lnTo>
                  <a:pt x="822055" y="93314"/>
                </a:lnTo>
                <a:lnTo>
                  <a:pt x="844308" y="136207"/>
                </a:lnTo>
                <a:lnTo>
                  <a:pt x="876794" y="171085"/>
                </a:lnTo>
                <a:lnTo>
                  <a:pt x="889393" y="179743"/>
                </a:lnTo>
                <a:lnTo>
                  <a:pt x="893076" y="173418"/>
                </a:lnTo>
                <a:lnTo>
                  <a:pt x="898918" y="169989"/>
                </a:lnTo>
                <a:lnTo>
                  <a:pt x="906919" y="169456"/>
                </a:lnTo>
                <a:lnTo>
                  <a:pt x="906919" y="166293"/>
                </a:lnTo>
                <a:lnTo>
                  <a:pt x="888941" y="159930"/>
                </a:lnTo>
                <a:lnTo>
                  <a:pt x="873105" y="151147"/>
                </a:lnTo>
                <a:lnTo>
                  <a:pt x="838198" y="111498"/>
                </a:lnTo>
                <a:lnTo>
                  <a:pt x="823772" y="82014"/>
                </a:lnTo>
                <a:lnTo>
                  <a:pt x="822612" y="78422"/>
                </a:lnTo>
                <a:close/>
              </a:path>
              <a:path w="908050" h="187325">
                <a:moveTo>
                  <a:pt x="890282" y="43599"/>
                </a:moveTo>
                <a:lnTo>
                  <a:pt x="877582" y="56261"/>
                </a:lnTo>
                <a:lnTo>
                  <a:pt x="727087" y="56261"/>
                </a:lnTo>
                <a:lnTo>
                  <a:pt x="733437" y="62598"/>
                </a:lnTo>
                <a:lnTo>
                  <a:pt x="744486" y="61010"/>
                </a:lnTo>
                <a:lnTo>
                  <a:pt x="907681" y="61010"/>
                </a:lnTo>
                <a:lnTo>
                  <a:pt x="890282" y="43599"/>
                </a:lnTo>
                <a:close/>
              </a:path>
              <a:path w="908050" h="187325">
                <a:moveTo>
                  <a:pt x="806335" y="0"/>
                </a:moveTo>
                <a:lnTo>
                  <a:pt x="806663" y="8724"/>
                </a:lnTo>
                <a:lnTo>
                  <a:pt x="806907" y="21201"/>
                </a:lnTo>
                <a:lnTo>
                  <a:pt x="807050" y="36999"/>
                </a:lnTo>
                <a:lnTo>
                  <a:pt x="807097" y="56261"/>
                </a:lnTo>
                <a:lnTo>
                  <a:pt x="819035" y="56261"/>
                </a:lnTo>
                <a:lnTo>
                  <a:pt x="819035" y="15062"/>
                </a:lnTo>
                <a:lnTo>
                  <a:pt x="825258" y="8724"/>
                </a:lnTo>
                <a:lnTo>
                  <a:pt x="806335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902586" y="6244374"/>
            <a:ext cx="904875" cy="187960"/>
          </a:xfrm>
          <a:custGeom>
            <a:avLst/>
            <a:gdLst/>
            <a:ahLst/>
            <a:cxnLst/>
            <a:rect l="l" t="t" r="r" b="b"/>
            <a:pathLst>
              <a:path w="904875" h="187960">
                <a:moveTo>
                  <a:pt x="72008" y="10248"/>
                </a:moveTo>
                <a:lnTo>
                  <a:pt x="72415" y="16385"/>
                </a:lnTo>
                <a:lnTo>
                  <a:pt x="72655" y="22745"/>
                </a:lnTo>
                <a:lnTo>
                  <a:pt x="72777" y="28371"/>
                </a:lnTo>
                <a:lnTo>
                  <a:pt x="72898" y="167017"/>
                </a:lnTo>
                <a:lnTo>
                  <a:pt x="64896" y="173342"/>
                </a:lnTo>
                <a:lnTo>
                  <a:pt x="76835" y="182829"/>
                </a:lnTo>
                <a:lnTo>
                  <a:pt x="83185" y="175729"/>
                </a:lnTo>
                <a:lnTo>
                  <a:pt x="181356" y="175729"/>
                </a:lnTo>
                <a:lnTo>
                  <a:pt x="176868" y="170980"/>
                </a:lnTo>
                <a:lnTo>
                  <a:pt x="82295" y="170980"/>
                </a:lnTo>
                <a:lnTo>
                  <a:pt x="82295" y="25298"/>
                </a:lnTo>
                <a:lnTo>
                  <a:pt x="89535" y="18173"/>
                </a:lnTo>
                <a:lnTo>
                  <a:pt x="72008" y="10248"/>
                </a:lnTo>
                <a:close/>
              </a:path>
              <a:path w="904875" h="187960">
                <a:moveTo>
                  <a:pt x="66548" y="144881"/>
                </a:moveTo>
                <a:lnTo>
                  <a:pt x="41405" y="151799"/>
                </a:lnTo>
                <a:lnTo>
                  <a:pt x="22193" y="156740"/>
                </a:lnTo>
                <a:lnTo>
                  <a:pt x="8933" y="159704"/>
                </a:lnTo>
                <a:lnTo>
                  <a:pt x="1650" y="160693"/>
                </a:lnTo>
                <a:lnTo>
                  <a:pt x="10287" y="174942"/>
                </a:lnTo>
                <a:lnTo>
                  <a:pt x="16553" y="170289"/>
                </a:lnTo>
                <a:lnTo>
                  <a:pt x="28130" y="164255"/>
                </a:lnTo>
                <a:lnTo>
                  <a:pt x="45041" y="156840"/>
                </a:lnTo>
                <a:lnTo>
                  <a:pt x="67310" y="148043"/>
                </a:lnTo>
                <a:lnTo>
                  <a:pt x="66548" y="144881"/>
                </a:lnTo>
                <a:close/>
              </a:path>
              <a:path w="904875" h="187960">
                <a:moveTo>
                  <a:pt x="167894" y="161480"/>
                </a:moveTo>
                <a:lnTo>
                  <a:pt x="158369" y="170980"/>
                </a:lnTo>
                <a:lnTo>
                  <a:pt x="176868" y="170980"/>
                </a:lnTo>
                <a:lnTo>
                  <a:pt x="167894" y="161480"/>
                </a:lnTo>
                <a:close/>
              </a:path>
              <a:path w="904875" h="187960">
                <a:moveTo>
                  <a:pt x="132206" y="103708"/>
                </a:moveTo>
                <a:lnTo>
                  <a:pt x="122681" y="103708"/>
                </a:lnTo>
                <a:lnTo>
                  <a:pt x="122638" y="120542"/>
                </a:lnTo>
                <a:lnTo>
                  <a:pt x="122513" y="136169"/>
                </a:lnTo>
                <a:lnTo>
                  <a:pt x="122346" y="148043"/>
                </a:lnTo>
                <a:lnTo>
                  <a:pt x="122225" y="155168"/>
                </a:lnTo>
                <a:lnTo>
                  <a:pt x="121919" y="167830"/>
                </a:lnTo>
                <a:lnTo>
                  <a:pt x="132969" y="161505"/>
                </a:lnTo>
                <a:lnTo>
                  <a:pt x="132461" y="155168"/>
                </a:lnTo>
                <a:lnTo>
                  <a:pt x="132224" y="148043"/>
                </a:lnTo>
                <a:lnTo>
                  <a:pt x="132206" y="103708"/>
                </a:lnTo>
                <a:close/>
              </a:path>
              <a:path w="904875" h="187960">
                <a:moveTo>
                  <a:pt x="132206" y="83908"/>
                </a:moveTo>
                <a:lnTo>
                  <a:pt x="120395" y="83908"/>
                </a:lnTo>
                <a:lnTo>
                  <a:pt x="113676" y="100584"/>
                </a:lnTo>
                <a:lnTo>
                  <a:pt x="105505" y="116568"/>
                </a:lnTo>
                <a:lnTo>
                  <a:pt x="95857" y="131859"/>
                </a:lnTo>
                <a:lnTo>
                  <a:pt x="84708" y="146456"/>
                </a:lnTo>
                <a:lnTo>
                  <a:pt x="86360" y="148831"/>
                </a:lnTo>
                <a:lnTo>
                  <a:pt x="96928" y="138887"/>
                </a:lnTo>
                <a:lnTo>
                  <a:pt x="106521" y="128050"/>
                </a:lnTo>
                <a:lnTo>
                  <a:pt x="115113" y="116323"/>
                </a:lnTo>
                <a:lnTo>
                  <a:pt x="122681" y="103708"/>
                </a:lnTo>
                <a:lnTo>
                  <a:pt x="132206" y="103708"/>
                </a:lnTo>
                <a:lnTo>
                  <a:pt x="132206" y="101333"/>
                </a:lnTo>
                <a:lnTo>
                  <a:pt x="138796" y="101333"/>
                </a:lnTo>
                <a:lnTo>
                  <a:pt x="132206" y="97370"/>
                </a:lnTo>
                <a:lnTo>
                  <a:pt x="132206" y="83908"/>
                </a:lnTo>
                <a:close/>
              </a:path>
              <a:path w="904875" h="187960">
                <a:moveTo>
                  <a:pt x="138796" y="101333"/>
                </a:moveTo>
                <a:lnTo>
                  <a:pt x="132206" y="101333"/>
                </a:lnTo>
                <a:lnTo>
                  <a:pt x="138049" y="106603"/>
                </a:lnTo>
                <a:lnTo>
                  <a:pt x="142748" y="111887"/>
                </a:lnTo>
                <a:lnTo>
                  <a:pt x="146431" y="117157"/>
                </a:lnTo>
                <a:lnTo>
                  <a:pt x="150240" y="122440"/>
                </a:lnTo>
                <a:lnTo>
                  <a:pt x="153288" y="127723"/>
                </a:lnTo>
                <a:lnTo>
                  <a:pt x="156372" y="133794"/>
                </a:lnTo>
                <a:lnTo>
                  <a:pt x="157606" y="136169"/>
                </a:lnTo>
                <a:lnTo>
                  <a:pt x="158876" y="137744"/>
                </a:lnTo>
                <a:lnTo>
                  <a:pt x="161036" y="137744"/>
                </a:lnTo>
                <a:lnTo>
                  <a:pt x="162179" y="136436"/>
                </a:lnTo>
                <a:lnTo>
                  <a:pt x="163462" y="133769"/>
                </a:lnTo>
                <a:lnTo>
                  <a:pt x="164845" y="131152"/>
                </a:lnTo>
                <a:lnTo>
                  <a:pt x="165481" y="128778"/>
                </a:lnTo>
                <a:lnTo>
                  <a:pt x="165481" y="124028"/>
                </a:lnTo>
                <a:lnTo>
                  <a:pt x="142613" y="103628"/>
                </a:lnTo>
                <a:lnTo>
                  <a:pt x="138796" y="101333"/>
                </a:lnTo>
                <a:close/>
              </a:path>
              <a:path w="904875" h="187960">
                <a:moveTo>
                  <a:pt x="52772" y="75920"/>
                </a:moveTo>
                <a:lnTo>
                  <a:pt x="42799" y="75920"/>
                </a:lnTo>
                <a:lnTo>
                  <a:pt x="35397" y="87533"/>
                </a:lnTo>
                <a:lnTo>
                  <a:pt x="29019" y="97018"/>
                </a:lnTo>
                <a:lnTo>
                  <a:pt x="5587" y="119507"/>
                </a:lnTo>
                <a:lnTo>
                  <a:pt x="13462" y="133769"/>
                </a:lnTo>
                <a:lnTo>
                  <a:pt x="20345" y="129657"/>
                </a:lnTo>
                <a:lnTo>
                  <a:pt x="31480" y="125247"/>
                </a:lnTo>
                <a:lnTo>
                  <a:pt x="46876" y="120542"/>
                </a:lnTo>
                <a:lnTo>
                  <a:pt x="50952" y="119507"/>
                </a:lnTo>
                <a:lnTo>
                  <a:pt x="18161" y="119507"/>
                </a:lnTo>
                <a:lnTo>
                  <a:pt x="31214" y="104350"/>
                </a:lnTo>
                <a:lnTo>
                  <a:pt x="43338" y="88996"/>
                </a:lnTo>
                <a:lnTo>
                  <a:pt x="52772" y="75920"/>
                </a:lnTo>
                <a:close/>
              </a:path>
              <a:path w="904875" h="187960">
                <a:moveTo>
                  <a:pt x="66548" y="112369"/>
                </a:moveTo>
                <a:lnTo>
                  <a:pt x="18161" y="119507"/>
                </a:lnTo>
                <a:lnTo>
                  <a:pt x="50952" y="119507"/>
                </a:lnTo>
                <a:lnTo>
                  <a:pt x="66548" y="115544"/>
                </a:lnTo>
                <a:lnTo>
                  <a:pt x="66548" y="112369"/>
                </a:lnTo>
                <a:close/>
              </a:path>
              <a:path w="904875" h="187960">
                <a:moveTo>
                  <a:pt x="163068" y="71247"/>
                </a:moveTo>
                <a:lnTo>
                  <a:pt x="155194" y="79159"/>
                </a:lnTo>
                <a:lnTo>
                  <a:pt x="85470" y="79159"/>
                </a:lnTo>
                <a:lnTo>
                  <a:pt x="92710" y="86283"/>
                </a:lnTo>
                <a:lnTo>
                  <a:pt x="98425" y="84696"/>
                </a:lnTo>
                <a:lnTo>
                  <a:pt x="104775" y="83908"/>
                </a:lnTo>
                <a:lnTo>
                  <a:pt x="175006" y="83908"/>
                </a:lnTo>
                <a:lnTo>
                  <a:pt x="163068" y="71247"/>
                </a:lnTo>
                <a:close/>
              </a:path>
              <a:path w="904875" h="187960">
                <a:moveTo>
                  <a:pt x="33274" y="5410"/>
                </a:moveTo>
                <a:lnTo>
                  <a:pt x="19039" y="46239"/>
                </a:lnTo>
                <a:lnTo>
                  <a:pt x="0" y="72758"/>
                </a:lnTo>
                <a:lnTo>
                  <a:pt x="7112" y="86233"/>
                </a:lnTo>
                <a:lnTo>
                  <a:pt x="11420" y="83503"/>
                </a:lnTo>
                <a:lnTo>
                  <a:pt x="18811" y="80876"/>
                </a:lnTo>
                <a:lnTo>
                  <a:pt x="29275" y="78349"/>
                </a:lnTo>
                <a:lnTo>
                  <a:pt x="42799" y="75920"/>
                </a:lnTo>
                <a:lnTo>
                  <a:pt x="52772" y="75920"/>
                </a:lnTo>
                <a:lnTo>
                  <a:pt x="54558" y="73445"/>
                </a:lnTo>
                <a:lnTo>
                  <a:pt x="55009" y="72758"/>
                </a:lnTo>
                <a:lnTo>
                  <a:pt x="10287" y="72758"/>
                </a:lnTo>
                <a:lnTo>
                  <a:pt x="17670" y="62311"/>
                </a:lnTo>
                <a:lnTo>
                  <a:pt x="25542" y="49982"/>
                </a:lnTo>
                <a:lnTo>
                  <a:pt x="33914" y="35769"/>
                </a:lnTo>
                <a:lnTo>
                  <a:pt x="42799" y="19672"/>
                </a:lnTo>
                <a:lnTo>
                  <a:pt x="49149" y="14922"/>
                </a:lnTo>
                <a:lnTo>
                  <a:pt x="33274" y="5410"/>
                </a:lnTo>
                <a:close/>
              </a:path>
              <a:path w="904875" h="187960">
                <a:moveTo>
                  <a:pt x="121919" y="3035"/>
                </a:moveTo>
                <a:lnTo>
                  <a:pt x="122253" y="11655"/>
                </a:lnTo>
                <a:lnTo>
                  <a:pt x="122491" y="21666"/>
                </a:lnTo>
                <a:lnTo>
                  <a:pt x="122575" y="28371"/>
                </a:lnTo>
                <a:lnTo>
                  <a:pt x="122681" y="79159"/>
                </a:lnTo>
                <a:lnTo>
                  <a:pt x="132206" y="79159"/>
                </a:lnTo>
                <a:lnTo>
                  <a:pt x="132206" y="18097"/>
                </a:lnTo>
                <a:lnTo>
                  <a:pt x="138556" y="12547"/>
                </a:lnTo>
                <a:lnTo>
                  <a:pt x="121919" y="3035"/>
                </a:lnTo>
                <a:close/>
              </a:path>
              <a:path w="904875" h="187960">
                <a:moveTo>
                  <a:pt x="57785" y="43446"/>
                </a:moveTo>
                <a:lnTo>
                  <a:pt x="10287" y="72758"/>
                </a:lnTo>
                <a:lnTo>
                  <a:pt x="55009" y="72758"/>
                </a:lnTo>
                <a:lnTo>
                  <a:pt x="64896" y="57696"/>
                </a:lnTo>
                <a:lnTo>
                  <a:pt x="71246" y="53746"/>
                </a:lnTo>
                <a:lnTo>
                  <a:pt x="57785" y="43446"/>
                </a:lnTo>
                <a:close/>
              </a:path>
              <a:path w="904875" h="187960">
                <a:moveTo>
                  <a:pt x="154431" y="28371"/>
                </a:moveTo>
                <a:lnTo>
                  <a:pt x="151999" y="37206"/>
                </a:lnTo>
                <a:lnTo>
                  <a:pt x="148685" y="46239"/>
                </a:lnTo>
                <a:lnTo>
                  <a:pt x="144466" y="55469"/>
                </a:lnTo>
                <a:lnTo>
                  <a:pt x="139319" y="64897"/>
                </a:lnTo>
                <a:lnTo>
                  <a:pt x="141731" y="66484"/>
                </a:lnTo>
                <a:lnTo>
                  <a:pt x="146589" y="61674"/>
                </a:lnTo>
                <a:lnTo>
                  <a:pt x="151637" y="55968"/>
                </a:lnTo>
                <a:lnTo>
                  <a:pt x="156876" y="49368"/>
                </a:lnTo>
                <a:lnTo>
                  <a:pt x="162306" y="41871"/>
                </a:lnTo>
                <a:lnTo>
                  <a:pt x="169418" y="37896"/>
                </a:lnTo>
                <a:lnTo>
                  <a:pt x="154431" y="28371"/>
                </a:lnTo>
                <a:close/>
              </a:path>
              <a:path w="904875" h="187960">
                <a:moveTo>
                  <a:pt x="91058" y="30746"/>
                </a:moveTo>
                <a:lnTo>
                  <a:pt x="89535" y="32334"/>
                </a:lnTo>
                <a:lnTo>
                  <a:pt x="93487" y="38246"/>
                </a:lnTo>
                <a:lnTo>
                  <a:pt x="96774" y="44057"/>
                </a:lnTo>
                <a:lnTo>
                  <a:pt x="99393" y="49766"/>
                </a:lnTo>
                <a:lnTo>
                  <a:pt x="101373" y="55469"/>
                </a:lnTo>
                <a:lnTo>
                  <a:pt x="102996" y="61201"/>
                </a:lnTo>
                <a:lnTo>
                  <a:pt x="104775" y="64109"/>
                </a:lnTo>
                <a:lnTo>
                  <a:pt x="107442" y="64109"/>
                </a:lnTo>
                <a:lnTo>
                  <a:pt x="108585" y="63322"/>
                </a:lnTo>
                <a:lnTo>
                  <a:pt x="110557" y="61674"/>
                </a:lnTo>
                <a:lnTo>
                  <a:pt x="112268" y="60147"/>
                </a:lnTo>
                <a:lnTo>
                  <a:pt x="113029" y="57308"/>
                </a:lnTo>
                <a:lnTo>
                  <a:pt x="112923" y="53746"/>
                </a:lnTo>
                <a:lnTo>
                  <a:pt x="112775" y="51803"/>
                </a:lnTo>
                <a:lnTo>
                  <a:pt x="111275" y="47657"/>
                </a:lnTo>
                <a:lnTo>
                  <a:pt x="107156" y="42765"/>
                </a:lnTo>
                <a:lnTo>
                  <a:pt x="100417" y="37128"/>
                </a:lnTo>
                <a:lnTo>
                  <a:pt x="91058" y="30746"/>
                </a:lnTo>
                <a:close/>
              </a:path>
              <a:path w="904875" h="187960">
                <a:moveTo>
                  <a:pt x="282829" y="95846"/>
                </a:moveTo>
                <a:lnTo>
                  <a:pt x="271652" y="95846"/>
                </a:lnTo>
                <a:lnTo>
                  <a:pt x="271605" y="159482"/>
                </a:lnTo>
                <a:lnTo>
                  <a:pt x="271430" y="169557"/>
                </a:lnTo>
                <a:lnTo>
                  <a:pt x="271224" y="177694"/>
                </a:lnTo>
                <a:lnTo>
                  <a:pt x="270890" y="187693"/>
                </a:lnTo>
                <a:lnTo>
                  <a:pt x="282829" y="182930"/>
                </a:lnTo>
                <a:lnTo>
                  <a:pt x="282829" y="95846"/>
                </a:lnTo>
                <a:close/>
              </a:path>
              <a:path w="904875" h="187960">
                <a:moveTo>
                  <a:pt x="407035" y="158470"/>
                </a:moveTo>
                <a:lnTo>
                  <a:pt x="395986" y="169557"/>
                </a:lnTo>
                <a:lnTo>
                  <a:pt x="289051" y="169557"/>
                </a:lnTo>
                <a:lnTo>
                  <a:pt x="296290" y="176682"/>
                </a:lnTo>
                <a:lnTo>
                  <a:pt x="302006" y="175107"/>
                </a:lnTo>
                <a:lnTo>
                  <a:pt x="308356" y="174307"/>
                </a:lnTo>
                <a:lnTo>
                  <a:pt x="422910" y="174307"/>
                </a:lnTo>
                <a:lnTo>
                  <a:pt x="407035" y="158470"/>
                </a:lnTo>
                <a:close/>
              </a:path>
              <a:path w="904875" h="187960">
                <a:moveTo>
                  <a:pt x="359537" y="108432"/>
                </a:moveTo>
                <a:lnTo>
                  <a:pt x="348488" y="108432"/>
                </a:lnTo>
                <a:lnTo>
                  <a:pt x="348488" y="169557"/>
                </a:lnTo>
                <a:lnTo>
                  <a:pt x="359537" y="169557"/>
                </a:lnTo>
                <a:lnTo>
                  <a:pt x="359537" y="108432"/>
                </a:lnTo>
                <a:close/>
              </a:path>
              <a:path w="904875" h="187960">
                <a:moveTo>
                  <a:pt x="287527" y="49123"/>
                </a:moveTo>
                <a:lnTo>
                  <a:pt x="264540" y="90297"/>
                </a:lnTo>
                <a:lnTo>
                  <a:pt x="236093" y="126720"/>
                </a:lnTo>
                <a:lnTo>
                  <a:pt x="237617" y="129095"/>
                </a:lnTo>
                <a:lnTo>
                  <a:pt x="246310" y="121973"/>
                </a:lnTo>
                <a:lnTo>
                  <a:pt x="254873" y="114057"/>
                </a:lnTo>
                <a:lnTo>
                  <a:pt x="263316" y="105347"/>
                </a:lnTo>
                <a:lnTo>
                  <a:pt x="271652" y="95846"/>
                </a:lnTo>
                <a:lnTo>
                  <a:pt x="282829" y="95846"/>
                </a:lnTo>
                <a:lnTo>
                  <a:pt x="282829" y="81597"/>
                </a:lnTo>
                <a:lnTo>
                  <a:pt x="289065" y="73872"/>
                </a:lnTo>
                <a:lnTo>
                  <a:pt x="294433" y="68129"/>
                </a:lnTo>
                <a:lnTo>
                  <a:pt x="298920" y="64366"/>
                </a:lnTo>
                <a:lnTo>
                  <a:pt x="302513" y="62585"/>
                </a:lnTo>
                <a:lnTo>
                  <a:pt x="287527" y="49123"/>
                </a:lnTo>
                <a:close/>
              </a:path>
              <a:path w="904875" h="187960">
                <a:moveTo>
                  <a:pt x="395986" y="94970"/>
                </a:moveTo>
                <a:lnTo>
                  <a:pt x="387223" y="103682"/>
                </a:lnTo>
                <a:lnTo>
                  <a:pt x="308101" y="103682"/>
                </a:lnTo>
                <a:lnTo>
                  <a:pt x="315213" y="110807"/>
                </a:lnTo>
                <a:lnTo>
                  <a:pt x="321056" y="109232"/>
                </a:lnTo>
                <a:lnTo>
                  <a:pt x="327406" y="108432"/>
                </a:lnTo>
                <a:lnTo>
                  <a:pt x="409448" y="108432"/>
                </a:lnTo>
                <a:lnTo>
                  <a:pt x="395986" y="94970"/>
                </a:lnTo>
                <a:close/>
              </a:path>
              <a:path w="904875" h="187960">
                <a:moveTo>
                  <a:pt x="359537" y="53708"/>
                </a:moveTo>
                <a:lnTo>
                  <a:pt x="348488" y="53708"/>
                </a:lnTo>
                <a:lnTo>
                  <a:pt x="348488" y="103682"/>
                </a:lnTo>
                <a:lnTo>
                  <a:pt x="359537" y="103682"/>
                </a:lnTo>
                <a:lnTo>
                  <a:pt x="359537" y="53708"/>
                </a:lnTo>
                <a:close/>
              </a:path>
              <a:path w="904875" h="187960">
                <a:moveTo>
                  <a:pt x="284352" y="2222"/>
                </a:moveTo>
                <a:lnTo>
                  <a:pt x="262860" y="39342"/>
                </a:lnTo>
                <a:lnTo>
                  <a:pt x="241554" y="63982"/>
                </a:lnTo>
                <a:lnTo>
                  <a:pt x="243205" y="66357"/>
                </a:lnTo>
                <a:lnTo>
                  <a:pt x="278002" y="33896"/>
                </a:lnTo>
                <a:lnTo>
                  <a:pt x="285029" y="25828"/>
                </a:lnTo>
                <a:lnTo>
                  <a:pt x="291068" y="19838"/>
                </a:lnTo>
                <a:lnTo>
                  <a:pt x="296130" y="15927"/>
                </a:lnTo>
                <a:lnTo>
                  <a:pt x="300227" y="14097"/>
                </a:lnTo>
                <a:lnTo>
                  <a:pt x="284352" y="2222"/>
                </a:lnTo>
                <a:close/>
              </a:path>
              <a:path w="904875" h="187960">
                <a:moveTo>
                  <a:pt x="399161" y="38658"/>
                </a:moveTo>
                <a:lnTo>
                  <a:pt x="388874" y="48958"/>
                </a:lnTo>
                <a:lnTo>
                  <a:pt x="301751" y="48958"/>
                </a:lnTo>
                <a:lnTo>
                  <a:pt x="308863" y="56083"/>
                </a:lnTo>
                <a:lnTo>
                  <a:pt x="314706" y="54495"/>
                </a:lnTo>
                <a:lnTo>
                  <a:pt x="321056" y="53708"/>
                </a:lnTo>
                <a:lnTo>
                  <a:pt x="414146" y="53708"/>
                </a:lnTo>
                <a:lnTo>
                  <a:pt x="399161" y="38658"/>
                </a:lnTo>
                <a:close/>
              </a:path>
              <a:path w="904875" h="187960">
                <a:moveTo>
                  <a:pt x="338200" y="5397"/>
                </a:moveTo>
                <a:lnTo>
                  <a:pt x="335788" y="7772"/>
                </a:lnTo>
                <a:lnTo>
                  <a:pt x="341554" y="15742"/>
                </a:lnTo>
                <a:lnTo>
                  <a:pt x="346106" y="23020"/>
                </a:lnTo>
                <a:lnTo>
                  <a:pt x="349468" y="29605"/>
                </a:lnTo>
                <a:lnTo>
                  <a:pt x="351663" y="35496"/>
                </a:lnTo>
                <a:lnTo>
                  <a:pt x="352679" y="40246"/>
                </a:lnTo>
                <a:lnTo>
                  <a:pt x="354075" y="42621"/>
                </a:lnTo>
                <a:lnTo>
                  <a:pt x="356615" y="42621"/>
                </a:lnTo>
                <a:lnTo>
                  <a:pt x="358394" y="41173"/>
                </a:lnTo>
                <a:lnTo>
                  <a:pt x="360806" y="38265"/>
                </a:lnTo>
                <a:lnTo>
                  <a:pt x="363093" y="35356"/>
                </a:lnTo>
                <a:lnTo>
                  <a:pt x="364363" y="32588"/>
                </a:lnTo>
                <a:lnTo>
                  <a:pt x="364363" y="28892"/>
                </a:lnTo>
                <a:lnTo>
                  <a:pt x="348007" y="11905"/>
                </a:lnTo>
                <a:lnTo>
                  <a:pt x="338200" y="5397"/>
                </a:lnTo>
                <a:close/>
              </a:path>
              <a:path w="904875" h="187960">
                <a:moveTo>
                  <a:pt x="547369" y="88569"/>
                </a:moveTo>
                <a:lnTo>
                  <a:pt x="535432" y="88569"/>
                </a:lnTo>
                <a:lnTo>
                  <a:pt x="534245" y="105510"/>
                </a:lnTo>
                <a:lnTo>
                  <a:pt x="531463" y="120669"/>
                </a:lnTo>
                <a:lnTo>
                  <a:pt x="513659" y="156044"/>
                </a:lnTo>
                <a:lnTo>
                  <a:pt x="481583" y="183692"/>
                </a:lnTo>
                <a:lnTo>
                  <a:pt x="483996" y="186067"/>
                </a:lnTo>
                <a:lnTo>
                  <a:pt x="523894" y="156272"/>
                </a:lnTo>
                <a:lnTo>
                  <a:pt x="543147" y="119781"/>
                </a:lnTo>
                <a:lnTo>
                  <a:pt x="546080" y="104893"/>
                </a:lnTo>
                <a:lnTo>
                  <a:pt x="547369" y="88569"/>
                </a:lnTo>
                <a:close/>
              </a:path>
              <a:path w="904875" h="187960">
                <a:moveTo>
                  <a:pt x="608330" y="88569"/>
                </a:moveTo>
                <a:lnTo>
                  <a:pt x="596392" y="88569"/>
                </a:lnTo>
                <a:lnTo>
                  <a:pt x="596296" y="156044"/>
                </a:lnTo>
                <a:lnTo>
                  <a:pt x="596201" y="162486"/>
                </a:lnTo>
                <a:lnTo>
                  <a:pt x="595974" y="172546"/>
                </a:lnTo>
                <a:lnTo>
                  <a:pt x="595630" y="184480"/>
                </a:lnTo>
                <a:lnTo>
                  <a:pt x="609092" y="179730"/>
                </a:lnTo>
                <a:lnTo>
                  <a:pt x="608758" y="172546"/>
                </a:lnTo>
                <a:lnTo>
                  <a:pt x="608569" y="166749"/>
                </a:lnTo>
                <a:lnTo>
                  <a:pt x="608466" y="162486"/>
                </a:lnTo>
                <a:lnTo>
                  <a:pt x="608345" y="152826"/>
                </a:lnTo>
                <a:lnTo>
                  <a:pt x="608330" y="88569"/>
                </a:lnTo>
                <a:close/>
              </a:path>
              <a:path w="904875" h="187960">
                <a:moveTo>
                  <a:pt x="646302" y="71158"/>
                </a:moveTo>
                <a:lnTo>
                  <a:pt x="633602" y="83820"/>
                </a:lnTo>
                <a:lnTo>
                  <a:pt x="478408" y="83820"/>
                </a:lnTo>
                <a:lnTo>
                  <a:pt x="485520" y="90944"/>
                </a:lnTo>
                <a:lnTo>
                  <a:pt x="491363" y="89357"/>
                </a:lnTo>
                <a:lnTo>
                  <a:pt x="497713" y="88569"/>
                </a:lnTo>
                <a:lnTo>
                  <a:pt x="663701" y="88569"/>
                </a:lnTo>
                <a:lnTo>
                  <a:pt x="646302" y="71158"/>
                </a:lnTo>
                <a:close/>
              </a:path>
              <a:path w="904875" h="187960">
                <a:moveTo>
                  <a:pt x="547369" y="24523"/>
                </a:moveTo>
                <a:lnTo>
                  <a:pt x="535432" y="24523"/>
                </a:lnTo>
                <a:lnTo>
                  <a:pt x="535432" y="83820"/>
                </a:lnTo>
                <a:lnTo>
                  <a:pt x="547369" y="83820"/>
                </a:lnTo>
                <a:lnTo>
                  <a:pt x="547369" y="24523"/>
                </a:lnTo>
                <a:close/>
              </a:path>
              <a:path w="904875" h="187960">
                <a:moveTo>
                  <a:pt x="608330" y="24523"/>
                </a:moveTo>
                <a:lnTo>
                  <a:pt x="596392" y="24523"/>
                </a:lnTo>
                <a:lnTo>
                  <a:pt x="596392" y="83820"/>
                </a:lnTo>
                <a:lnTo>
                  <a:pt x="608330" y="83820"/>
                </a:lnTo>
                <a:lnTo>
                  <a:pt x="608330" y="24523"/>
                </a:lnTo>
                <a:close/>
              </a:path>
              <a:path w="904875" h="187960">
                <a:moveTo>
                  <a:pt x="636777" y="7899"/>
                </a:moveTo>
                <a:lnTo>
                  <a:pt x="624967" y="19773"/>
                </a:lnTo>
                <a:lnTo>
                  <a:pt x="489457" y="19773"/>
                </a:lnTo>
                <a:lnTo>
                  <a:pt x="496696" y="26898"/>
                </a:lnTo>
                <a:lnTo>
                  <a:pt x="502412" y="25311"/>
                </a:lnTo>
                <a:lnTo>
                  <a:pt x="508762" y="24523"/>
                </a:lnTo>
                <a:lnTo>
                  <a:pt x="653414" y="24523"/>
                </a:lnTo>
                <a:lnTo>
                  <a:pt x="636777" y="7899"/>
                </a:lnTo>
                <a:close/>
              </a:path>
              <a:path w="904875" h="187960">
                <a:moveTo>
                  <a:pt x="817386" y="104546"/>
                </a:moveTo>
                <a:lnTo>
                  <a:pt x="805561" y="104546"/>
                </a:lnTo>
                <a:lnTo>
                  <a:pt x="805458" y="136426"/>
                </a:lnTo>
                <a:lnTo>
                  <a:pt x="805361" y="150130"/>
                </a:lnTo>
                <a:lnTo>
                  <a:pt x="805049" y="171856"/>
                </a:lnTo>
                <a:lnTo>
                  <a:pt x="804671" y="187693"/>
                </a:lnTo>
                <a:lnTo>
                  <a:pt x="818133" y="181356"/>
                </a:lnTo>
                <a:lnTo>
                  <a:pt x="817847" y="171856"/>
                </a:lnTo>
                <a:lnTo>
                  <a:pt x="817737" y="165519"/>
                </a:lnTo>
                <a:lnTo>
                  <a:pt x="817550" y="150130"/>
                </a:lnTo>
                <a:lnTo>
                  <a:pt x="817430" y="129044"/>
                </a:lnTo>
                <a:lnTo>
                  <a:pt x="817386" y="104546"/>
                </a:lnTo>
                <a:close/>
              </a:path>
              <a:path w="904875" h="187960">
                <a:moveTo>
                  <a:pt x="817371" y="95059"/>
                </a:moveTo>
                <a:lnTo>
                  <a:pt x="796798" y="95059"/>
                </a:lnTo>
                <a:lnTo>
                  <a:pt x="781681" y="120343"/>
                </a:lnTo>
                <a:lnTo>
                  <a:pt x="763968" y="142362"/>
                </a:lnTo>
                <a:lnTo>
                  <a:pt x="743684" y="161115"/>
                </a:lnTo>
                <a:lnTo>
                  <a:pt x="720851" y="176606"/>
                </a:lnTo>
                <a:lnTo>
                  <a:pt x="721613" y="179768"/>
                </a:lnTo>
                <a:lnTo>
                  <a:pt x="746428" y="167052"/>
                </a:lnTo>
                <a:lnTo>
                  <a:pt x="768683" y="150277"/>
                </a:lnTo>
                <a:lnTo>
                  <a:pt x="788390" y="129442"/>
                </a:lnTo>
                <a:lnTo>
                  <a:pt x="805561" y="104546"/>
                </a:lnTo>
                <a:lnTo>
                  <a:pt x="817386" y="104546"/>
                </a:lnTo>
                <a:lnTo>
                  <a:pt x="817371" y="95059"/>
                </a:lnTo>
                <a:close/>
              </a:path>
              <a:path w="904875" h="187960">
                <a:moveTo>
                  <a:pt x="825373" y="95059"/>
                </a:moveTo>
                <a:lnTo>
                  <a:pt x="821308" y="95059"/>
                </a:lnTo>
                <a:lnTo>
                  <a:pt x="832856" y="119453"/>
                </a:lnTo>
                <a:lnTo>
                  <a:pt x="847677" y="140382"/>
                </a:lnTo>
                <a:lnTo>
                  <a:pt x="865760" y="157849"/>
                </a:lnTo>
                <a:lnTo>
                  <a:pt x="887094" y="171856"/>
                </a:lnTo>
                <a:lnTo>
                  <a:pt x="889126" y="165519"/>
                </a:lnTo>
                <a:lnTo>
                  <a:pt x="894969" y="162356"/>
                </a:lnTo>
                <a:lnTo>
                  <a:pt x="904494" y="162356"/>
                </a:lnTo>
                <a:lnTo>
                  <a:pt x="904494" y="159181"/>
                </a:lnTo>
                <a:lnTo>
                  <a:pt x="879969" y="150130"/>
                </a:lnTo>
                <a:lnTo>
                  <a:pt x="858599" y="136426"/>
                </a:lnTo>
                <a:lnTo>
                  <a:pt x="840396" y="118069"/>
                </a:lnTo>
                <a:lnTo>
                  <a:pt x="825373" y="95059"/>
                </a:lnTo>
                <a:close/>
              </a:path>
              <a:path w="904875" h="187960">
                <a:moveTo>
                  <a:pt x="887094" y="78435"/>
                </a:moveTo>
                <a:lnTo>
                  <a:pt x="875157" y="90309"/>
                </a:lnTo>
                <a:lnTo>
                  <a:pt x="719201" y="90309"/>
                </a:lnTo>
                <a:lnTo>
                  <a:pt x="726313" y="97434"/>
                </a:lnTo>
                <a:lnTo>
                  <a:pt x="732155" y="95846"/>
                </a:lnTo>
                <a:lnTo>
                  <a:pt x="738505" y="95059"/>
                </a:lnTo>
                <a:lnTo>
                  <a:pt x="903732" y="95059"/>
                </a:lnTo>
                <a:lnTo>
                  <a:pt x="887094" y="78435"/>
                </a:lnTo>
                <a:close/>
              </a:path>
              <a:path w="904875" h="187960">
                <a:moveTo>
                  <a:pt x="817371" y="41135"/>
                </a:moveTo>
                <a:lnTo>
                  <a:pt x="805561" y="41135"/>
                </a:lnTo>
                <a:lnTo>
                  <a:pt x="805561" y="90309"/>
                </a:lnTo>
                <a:lnTo>
                  <a:pt x="817371" y="90309"/>
                </a:lnTo>
                <a:lnTo>
                  <a:pt x="817371" y="41135"/>
                </a:lnTo>
                <a:close/>
              </a:path>
              <a:path w="904875" h="187960">
                <a:moveTo>
                  <a:pt x="858519" y="44386"/>
                </a:moveTo>
                <a:lnTo>
                  <a:pt x="853616" y="55864"/>
                </a:lnTo>
                <a:lnTo>
                  <a:pt x="847486" y="67343"/>
                </a:lnTo>
                <a:lnTo>
                  <a:pt x="840142" y="78824"/>
                </a:lnTo>
                <a:lnTo>
                  <a:pt x="831595" y="90309"/>
                </a:lnTo>
                <a:lnTo>
                  <a:pt x="836421" y="90309"/>
                </a:lnTo>
                <a:lnTo>
                  <a:pt x="843994" y="83922"/>
                </a:lnTo>
                <a:lnTo>
                  <a:pt x="851662" y="76647"/>
                </a:lnTo>
                <a:lnTo>
                  <a:pt x="859424" y="68481"/>
                </a:lnTo>
                <a:lnTo>
                  <a:pt x="867282" y="59423"/>
                </a:lnTo>
                <a:lnTo>
                  <a:pt x="875157" y="57048"/>
                </a:lnTo>
                <a:lnTo>
                  <a:pt x="858519" y="44386"/>
                </a:lnTo>
                <a:close/>
              </a:path>
              <a:path w="904875" h="187960">
                <a:moveTo>
                  <a:pt x="755650" y="47472"/>
                </a:moveTo>
                <a:lnTo>
                  <a:pt x="753237" y="49860"/>
                </a:lnTo>
                <a:lnTo>
                  <a:pt x="759452" y="57246"/>
                </a:lnTo>
                <a:lnTo>
                  <a:pt x="764571" y="64336"/>
                </a:lnTo>
                <a:lnTo>
                  <a:pt x="768596" y="71128"/>
                </a:lnTo>
                <a:lnTo>
                  <a:pt x="771525" y="77622"/>
                </a:lnTo>
                <a:lnTo>
                  <a:pt x="773557" y="83439"/>
                </a:lnTo>
                <a:lnTo>
                  <a:pt x="775462" y="86347"/>
                </a:lnTo>
                <a:lnTo>
                  <a:pt x="778129" y="86347"/>
                </a:lnTo>
                <a:lnTo>
                  <a:pt x="779652" y="84493"/>
                </a:lnTo>
                <a:lnTo>
                  <a:pt x="781812" y="80797"/>
                </a:lnTo>
                <a:lnTo>
                  <a:pt x="783844" y="77089"/>
                </a:lnTo>
                <a:lnTo>
                  <a:pt x="784987" y="74180"/>
                </a:lnTo>
                <a:lnTo>
                  <a:pt x="784987" y="69430"/>
                </a:lnTo>
                <a:lnTo>
                  <a:pt x="765242" y="52630"/>
                </a:lnTo>
                <a:lnTo>
                  <a:pt x="755650" y="47472"/>
                </a:lnTo>
                <a:close/>
              </a:path>
              <a:path w="904875" h="187960">
                <a:moveTo>
                  <a:pt x="876807" y="25311"/>
                </a:moveTo>
                <a:lnTo>
                  <a:pt x="865758" y="36385"/>
                </a:lnTo>
                <a:lnTo>
                  <a:pt x="734313" y="36385"/>
                </a:lnTo>
                <a:lnTo>
                  <a:pt x="741426" y="43522"/>
                </a:lnTo>
                <a:lnTo>
                  <a:pt x="747140" y="41935"/>
                </a:lnTo>
                <a:lnTo>
                  <a:pt x="753490" y="41135"/>
                </a:lnTo>
                <a:lnTo>
                  <a:pt x="892556" y="41135"/>
                </a:lnTo>
                <a:lnTo>
                  <a:pt x="876807" y="25311"/>
                </a:lnTo>
                <a:close/>
              </a:path>
              <a:path w="904875" h="187960">
                <a:moveTo>
                  <a:pt x="804671" y="0"/>
                </a:moveTo>
                <a:lnTo>
                  <a:pt x="805081" y="9486"/>
                </a:lnTo>
                <a:lnTo>
                  <a:pt x="805354" y="18588"/>
                </a:lnTo>
                <a:lnTo>
                  <a:pt x="805471" y="25311"/>
                </a:lnTo>
                <a:lnTo>
                  <a:pt x="805561" y="36385"/>
                </a:lnTo>
                <a:lnTo>
                  <a:pt x="817371" y="36385"/>
                </a:lnTo>
                <a:lnTo>
                  <a:pt x="817371" y="15024"/>
                </a:lnTo>
                <a:lnTo>
                  <a:pt x="825373" y="9486"/>
                </a:lnTo>
                <a:lnTo>
                  <a:pt x="804671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254508"/>
            <a:ext cx="1969135" cy="605155"/>
          </a:xfrm>
          <a:custGeom>
            <a:avLst/>
            <a:gdLst/>
            <a:ahLst/>
            <a:cxnLst/>
            <a:rect l="l" t="t" r="r" b="b"/>
            <a:pathLst>
              <a:path w="1969135" h="605155">
                <a:moveTo>
                  <a:pt x="1666494" y="0"/>
                </a:moveTo>
                <a:lnTo>
                  <a:pt x="0" y="0"/>
                </a:lnTo>
                <a:lnTo>
                  <a:pt x="0" y="605028"/>
                </a:lnTo>
                <a:lnTo>
                  <a:pt x="1666494" y="605028"/>
                </a:lnTo>
                <a:lnTo>
                  <a:pt x="1715577" y="601070"/>
                </a:lnTo>
                <a:lnTo>
                  <a:pt x="1762134" y="589611"/>
                </a:lnTo>
                <a:lnTo>
                  <a:pt x="1805542" y="571272"/>
                </a:lnTo>
                <a:lnTo>
                  <a:pt x="1845179" y="546677"/>
                </a:lnTo>
                <a:lnTo>
                  <a:pt x="1880425" y="516445"/>
                </a:lnTo>
                <a:lnTo>
                  <a:pt x="1910657" y="481199"/>
                </a:lnTo>
                <a:lnTo>
                  <a:pt x="1935252" y="441562"/>
                </a:lnTo>
                <a:lnTo>
                  <a:pt x="1953591" y="398154"/>
                </a:lnTo>
                <a:lnTo>
                  <a:pt x="1965050" y="351597"/>
                </a:lnTo>
                <a:lnTo>
                  <a:pt x="1969008" y="302514"/>
                </a:lnTo>
                <a:lnTo>
                  <a:pt x="1965050" y="253430"/>
                </a:lnTo>
                <a:lnTo>
                  <a:pt x="1953591" y="206873"/>
                </a:lnTo>
                <a:lnTo>
                  <a:pt x="1935252" y="163465"/>
                </a:lnTo>
                <a:lnTo>
                  <a:pt x="1910657" y="123828"/>
                </a:lnTo>
                <a:lnTo>
                  <a:pt x="1880425" y="88582"/>
                </a:lnTo>
                <a:lnTo>
                  <a:pt x="1845179" y="58350"/>
                </a:lnTo>
                <a:lnTo>
                  <a:pt x="1805542" y="33755"/>
                </a:lnTo>
                <a:lnTo>
                  <a:pt x="1762134" y="15416"/>
                </a:lnTo>
                <a:lnTo>
                  <a:pt x="1715577" y="3957"/>
                </a:lnTo>
                <a:lnTo>
                  <a:pt x="166649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7743" y="135636"/>
            <a:ext cx="847344" cy="84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95441" y="192139"/>
            <a:ext cx="733258" cy="734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61" y="10492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83563" y="1389888"/>
            <a:ext cx="1248410" cy="1160145"/>
          </a:xfrm>
          <a:custGeom>
            <a:avLst/>
            <a:gdLst/>
            <a:ahLst/>
            <a:cxnLst/>
            <a:rect l="l" t="t" r="r" b="b"/>
            <a:pathLst>
              <a:path w="1248410" h="1160145">
                <a:moveTo>
                  <a:pt x="486283" y="0"/>
                </a:moveTo>
                <a:lnTo>
                  <a:pt x="428428" y="3159"/>
                </a:lnTo>
                <a:lnTo>
                  <a:pt x="373681" y="12604"/>
                </a:lnTo>
                <a:lnTo>
                  <a:pt x="322244" y="28289"/>
                </a:lnTo>
                <a:lnTo>
                  <a:pt x="274320" y="50164"/>
                </a:lnTo>
                <a:lnTo>
                  <a:pt x="230375" y="77745"/>
                </a:lnTo>
                <a:lnTo>
                  <a:pt x="189912" y="110505"/>
                </a:lnTo>
                <a:lnTo>
                  <a:pt x="153111" y="148337"/>
                </a:lnTo>
                <a:lnTo>
                  <a:pt x="120154" y="191135"/>
                </a:lnTo>
                <a:lnTo>
                  <a:pt x="97051" y="227987"/>
                </a:lnTo>
                <a:lnTo>
                  <a:pt x="76368" y="267625"/>
                </a:lnTo>
                <a:lnTo>
                  <a:pt x="58144" y="309970"/>
                </a:lnTo>
                <a:lnTo>
                  <a:pt x="42420" y="354942"/>
                </a:lnTo>
                <a:lnTo>
                  <a:pt x="29235" y="402463"/>
                </a:lnTo>
                <a:lnTo>
                  <a:pt x="18777" y="451131"/>
                </a:lnTo>
                <a:lnTo>
                  <a:pt x="10599" y="502250"/>
                </a:lnTo>
                <a:lnTo>
                  <a:pt x="4727" y="555679"/>
                </a:lnTo>
                <a:lnTo>
                  <a:pt x="1186" y="611279"/>
                </a:lnTo>
                <a:lnTo>
                  <a:pt x="0" y="668909"/>
                </a:lnTo>
                <a:lnTo>
                  <a:pt x="0" y="1108583"/>
                </a:lnTo>
                <a:lnTo>
                  <a:pt x="4006" y="1128581"/>
                </a:lnTo>
                <a:lnTo>
                  <a:pt x="14951" y="1144841"/>
                </a:lnTo>
                <a:lnTo>
                  <a:pt x="31225" y="1155767"/>
                </a:lnTo>
                <a:lnTo>
                  <a:pt x="51219" y="1159764"/>
                </a:lnTo>
                <a:lnTo>
                  <a:pt x="486283" y="1159764"/>
                </a:lnTo>
                <a:lnTo>
                  <a:pt x="506227" y="1155767"/>
                </a:lnTo>
                <a:lnTo>
                  <a:pt x="522493" y="1144841"/>
                </a:lnTo>
                <a:lnTo>
                  <a:pt x="533449" y="1128581"/>
                </a:lnTo>
                <a:lnTo>
                  <a:pt x="537464" y="1108583"/>
                </a:lnTo>
                <a:lnTo>
                  <a:pt x="537464" y="668909"/>
                </a:lnTo>
                <a:lnTo>
                  <a:pt x="522493" y="632872"/>
                </a:lnTo>
                <a:lnTo>
                  <a:pt x="486283" y="617982"/>
                </a:lnTo>
                <a:lnTo>
                  <a:pt x="323215" y="617982"/>
                </a:lnTo>
                <a:lnTo>
                  <a:pt x="328237" y="546169"/>
                </a:lnTo>
                <a:lnTo>
                  <a:pt x="337675" y="483820"/>
                </a:lnTo>
                <a:lnTo>
                  <a:pt x="351515" y="430969"/>
                </a:lnTo>
                <a:lnTo>
                  <a:pt x="369744" y="387651"/>
                </a:lnTo>
                <a:lnTo>
                  <a:pt x="392349" y="353900"/>
                </a:lnTo>
                <a:lnTo>
                  <a:pt x="450631" y="315234"/>
                </a:lnTo>
                <a:lnTo>
                  <a:pt x="486283" y="310388"/>
                </a:lnTo>
                <a:lnTo>
                  <a:pt x="506227" y="306395"/>
                </a:lnTo>
                <a:lnTo>
                  <a:pt x="522493" y="295497"/>
                </a:lnTo>
                <a:lnTo>
                  <a:pt x="533449" y="279312"/>
                </a:lnTo>
                <a:lnTo>
                  <a:pt x="537464" y="259461"/>
                </a:lnTo>
                <a:lnTo>
                  <a:pt x="537464" y="51181"/>
                </a:lnTo>
                <a:lnTo>
                  <a:pt x="533449" y="31343"/>
                </a:lnTo>
                <a:lnTo>
                  <a:pt x="522493" y="15065"/>
                </a:lnTo>
                <a:lnTo>
                  <a:pt x="506227" y="4050"/>
                </a:lnTo>
                <a:lnTo>
                  <a:pt x="486283" y="0"/>
                </a:lnTo>
                <a:close/>
              </a:path>
              <a:path w="1248410" h="1160145">
                <a:moveTo>
                  <a:pt x="1197229" y="0"/>
                </a:moveTo>
                <a:lnTo>
                  <a:pt x="1139233" y="3159"/>
                </a:lnTo>
                <a:lnTo>
                  <a:pt x="1084453" y="12604"/>
                </a:lnTo>
                <a:lnTo>
                  <a:pt x="1033101" y="28289"/>
                </a:lnTo>
                <a:lnTo>
                  <a:pt x="985393" y="50164"/>
                </a:lnTo>
                <a:lnTo>
                  <a:pt x="941365" y="77745"/>
                </a:lnTo>
                <a:lnTo>
                  <a:pt x="900826" y="110505"/>
                </a:lnTo>
                <a:lnTo>
                  <a:pt x="863931" y="148337"/>
                </a:lnTo>
                <a:lnTo>
                  <a:pt x="830834" y="191135"/>
                </a:lnTo>
                <a:lnTo>
                  <a:pt x="807856" y="227987"/>
                </a:lnTo>
                <a:lnTo>
                  <a:pt x="787249" y="267625"/>
                </a:lnTo>
                <a:lnTo>
                  <a:pt x="769038" y="309970"/>
                </a:lnTo>
                <a:lnTo>
                  <a:pt x="753248" y="354942"/>
                </a:lnTo>
                <a:lnTo>
                  <a:pt x="739902" y="402463"/>
                </a:lnTo>
                <a:lnTo>
                  <a:pt x="729451" y="451131"/>
                </a:lnTo>
                <a:lnTo>
                  <a:pt x="721280" y="502250"/>
                </a:lnTo>
                <a:lnTo>
                  <a:pt x="715414" y="555679"/>
                </a:lnTo>
                <a:lnTo>
                  <a:pt x="711876" y="611279"/>
                </a:lnTo>
                <a:lnTo>
                  <a:pt x="710692" y="668909"/>
                </a:lnTo>
                <a:lnTo>
                  <a:pt x="710692" y="1108583"/>
                </a:lnTo>
                <a:lnTo>
                  <a:pt x="714742" y="1128581"/>
                </a:lnTo>
                <a:lnTo>
                  <a:pt x="725757" y="1144841"/>
                </a:lnTo>
                <a:lnTo>
                  <a:pt x="742035" y="1155767"/>
                </a:lnTo>
                <a:lnTo>
                  <a:pt x="761873" y="1159764"/>
                </a:lnTo>
                <a:lnTo>
                  <a:pt x="1197229" y="1159764"/>
                </a:lnTo>
                <a:lnTo>
                  <a:pt x="1217080" y="1155767"/>
                </a:lnTo>
                <a:lnTo>
                  <a:pt x="1233265" y="1144841"/>
                </a:lnTo>
                <a:lnTo>
                  <a:pt x="1244163" y="1128581"/>
                </a:lnTo>
                <a:lnTo>
                  <a:pt x="1248156" y="1108583"/>
                </a:lnTo>
                <a:lnTo>
                  <a:pt x="1248156" y="668909"/>
                </a:lnTo>
                <a:lnTo>
                  <a:pt x="1233265" y="632872"/>
                </a:lnTo>
                <a:lnTo>
                  <a:pt x="1197229" y="617982"/>
                </a:lnTo>
                <a:lnTo>
                  <a:pt x="1036319" y="617982"/>
                </a:lnTo>
                <a:lnTo>
                  <a:pt x="1041301" y="546169"/>
                </a:lnTo>
                <a:lnTo>
                  <a:pt x="1050621" y="483820"/>
                </a:lnTo>
                <a:lnTo>
                  <a:pt x="1064272" y="430969"/>
                </a:lnTo>
                <a:lnTo>
                  <a:pt x="1082246" y="387651"/>
                </a:lnTo>
                <a:lnTo>
                  <a:pt x="1104536" y="353900"/>
                </a:lnTo>
                <a:lnTo>
                  <a:pt x="1162035" y="315234"/>
                </a:lnTo>
                <a:lnTo>
                  <a:pt x="1197229" y="310388"/>
                </a:lnTo>
                <a:lnTo>
                  <a:pt x="1217080" y="306395"/>
                </a:lnTo>
                <a:lnTo>
                  <a:pt x="1233265" y="295497"/>
                </a:lnTo>
                <a:lnTo>
                  <a:pt x="1244163" y="279312"/>
                </a:lnTo>
                <a:lnTo>
                  <a:pt x="1248156" y="259461"/>
                </a:lnTo>
                <a:lnTo>
                  <a:pt x="1248156" y="51181"/>
                </a:lnTo>
                <a:lnTo>
                  <a:pt x="1244163" y="31343"/>
                </a:lnTo>
                <a:lnTo>
                  <a:pt x="1233265" y="15065"/>
                </a:lnTo>
                <a:lnTo>
                  <a:pt x="1217080" y="4050"/>
                </a:lnTo>
                <a:lnTo>
                  <a:pt x="1197229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9819199" y="4716779"/>
            <a:ext cx="1346200" cy="1186180"/>
          </a:xfrm>
          <a:custGeom>
            <a:avLst/>
            <a:gdLst/>
            <a:ahLst/>
            <a:cxnLst/>
            <a:rect l="l" t="t" r="r" b="b"/>
            <a:pathLst>
              <a:path w="1346200" h="1186179">
                <a:moveTo>
                  <a:pt x="1276663" y="0"/>
                </a:moveTo>
                <a:lnTo>
                  <a:pt x="857055" y="0"/>
                </a:lnTo>
                <a:lnTo>
                  <a:pt x="830206" y="5397"/>
                </a:lnTo>
                <a:lnTo>
                  <a:pt x="808287" y="20129"/>
                </a:lnTo>
                <a:lnTo>
                  <a:pt x="793511" y="42005"/>
                </a:lnTo>
                <a:lnTo>
                  <a:pt x="788094" y="68834"/>
                </a:lnTo>
                <a:lnTo>
                  <a:pt x="788094" y="487680"/>
                </a:lnTo>
                <a:lnTo>
                  <a:pt x="793511" y="514508"/>
                </a:lnTo>
                <a:lnTo>
                  <a:pt x="808287" y="536384"/>
                </a:lnTo>
                <a:lnTo>
                  <a:pt x="830206" y="551116"/>
                </a:lnTo>
                <a:lnTo>
                  <a:pt x="857055" y="556514"/>
                </a:lnTo>
                <a:lnTo>
                  <a:pt x="1057842" y="556514"/>
                </a:lnTo>
                <a:lnTo>
                  <a:pt x="1054649" y="609548"/>
                </a:lnTo>
                <a:lnTo>
                  <a:pt x="1047621" y="658927"/>
                </a:lnTo>
                <a:lnTo>
                  <a:pt x="1036776" y="704659"/>
                </a:lnTo>
                <a:lnTo>
                  <a:pt x="1022132" y="746750"/>
                </a:lnTo>
                <a:lnTo>
                  <a:pt x="1003705" y="785208"/>
                </a:lnTo>
                <a:lnTo>
                  <a:pt x="981515" y="820039"/>
                </a:lnTo>
                <a:lnTo>
                  <a:pt x="949255" y="857391"/>
                </a:lnTo>
                <a:lnTo>
                  <a:pt x="909649" y="891371"/>
                </a:lnTo>
                <a:lnTo>
                  <a:pt x="862732" y="921966"/>
                </a:lnTo>
                <a:lnTo>
                  <a:pt x="808541" y="949159"/>
                </a:lnTo>
                <a:lnTo>
                  <a:pt x="785842" y="965269"/>
                </a:lnTo>
                <a:lnTo>
                  <a:pt x="771822" y="988118"/>
                </a:lnTo>
                <a:lnTo>
                  <a:pt x="767589" y="1014609"/>
                </a:lnTo>
                <a:lnTo>
                  <a:pt x="774251" y="1041641"/>
                </a:lnTo>
                <a:lnTo>
                  <a:pt x="823908" y="1146314"/>
                </a:lnTo>
                <a:lnTo>
                  <a:pt x="839884" y="1167848"/>
                </a:lnTo>
                <a:lnTo>
                  <a:pt x="861992" y="1181285"/>
                </a:lnTo>
                <a:lnTo>
                  <a:pt x="887505" y="1185657"/>
                </a:lnTo>
                <a:lnTo>
                  <a:pt x="913697" y="1179995"/>
                </a:lnTo>
                <a:lnTo>
                  <a:pt x="966841" y="1155068"/>
                </a:lnTo>
                <a:lnTo>
                  <a:pt x="1016553" y="1127638"/>
                </a:lnTo>
                <a:lnTo>
                  <a:pt x="1062845" y="1097679"/>
                </a:lnTo>
                <a:lnTo>
                  <a:pt x="1105729" y="1065165"/>
                </a:lnTo>
                <a:lnTo>
                  <a:pt x="1145218" y="1030071"/>
                </a:lnTo>
                <a:lnTo>
                  <a:pt x="1181614" y="992288"/>
                </a:lnTo>
                <a:lnTo>
                  <a:pt x="1213967" y="952917"/>
                </a:lnTo>
                <a:lnTo>
                  <a:pt x="1242278" y="911956"/>
                </a:lnTo>
                <a:lnTo>
                  <a:pt x="1266545" y="869405"/>
                </a:lnTo>
                <a:lnTo>
                  <a:pt x="1286770" y="825262"/>
                </a:lnTo>
                <a:lnTo>
                  <a:pt x="1302952" y="779526"/>
                </a:lnTo>
                <a:lnTo>
                  <a:pt x="1321621" y="703272"/>
                </a:lnTo>
                <a:lnTo>
                  <a:pt x="1328955" y="660383"/>
                </a:lnTo>
                <a:lnTo>
                  <a:pt x="1334956" y="614314"/>
                </a:lnTo>
                <a:lnTo>
                  <a:pt x="1339623" y="565060"/>
                </a:lnTo>
                <a:lnTo>
                  <a:pt x="1342957" y="512617"/>
                </a:lnTo>
                <a:lnTo>
                  <a:pt x="1344957" y="456980"/>
                </a:lnTo>
                <a:lnTo>
                  <a:pt x="1345624" y="398145"/>
                </a:lnTo>
                <a:lnTo>
                  <a:pt x="1345624" y="68834"/>
                </a:lnTo>
                <a:lnTo>
                  <a:pt x="1340207" y="42005"/>
                </a:lnTo>
                <a:lnTo>
                  <a:pt x="1325431" y="20129"/>
                </a:lnTo>
                <a:lnTo>
                  <a:pt x="1303512" y="5397"/>
                </a:lnTo>
                <a:lnTo>
                  <a:pt x="1276663" y="0"/>
                </a:lnTo>
                <a:close/>
              </a:path>
              <a:path w="1346200" h="1186179">
                <a:moveTo>
                  <a:pt x="509075" y="0"/>
                </a:moveTo>
                <a:lnTo>
                  <a:pt x="89467" y="0"/>
                </a:lnTo>
                <a:lnTo>
                  <a:pt x="62618" y="5397"/>
                </a:lnTo>
                <a:lnTo>
                  <a:pt x="40699" y="20129"/>
                </a:lnTo>
                <a:lnTo>
                  <a:pt x="25923" y="42005"/>
                </a:lnTo>
                <a:lnTo>
                  <a:pt x="20506" y="68834"/>
                </a:lnTo>
                <a:lnTo>
                  <a:pt x="20506" y="487680"/>
                </a:lnTo>
                <a:lnTo>
                  <a:pt x="25923" y="514455"/>
                </a:lnTo>
                <a:lnTo>
                  <a:pt x="40699" y="536336"/>
                </a:lnTo>
                <a:lnTo>
                  <a:pt x="62618" y="551098"/>
                </a:lnTo>
                <a:lnTo>
                  <a:pt x="89467" y="556514"/>
                </a:lnTo>
                <a:lnTo>
                  <a:pt x="290254" y="556514"/>
                </a:lnTo>
                <a:lnTo>
                  <a:pt x="287060" y="609547"/>
                </a:lnTo>
                <a:lnTo>
                  <a:pt x="280028" y="658923"/>
                </a:lnTo>
                <a:lnTo>
                  <a:pt x="269172" y="704643"/>
                </a:lnTo>
                <a:lnTo>
                  <a:pt x="254506" y="746712"/>
                </a:lnTo>
                <a:lnTo>
                  <a:pt x="236044" y="785134"/>
                </a:lnTo>
                <a:lnTo>
                  <a:pt x="213800" y="819912"/>
                </a:lnTo>
                <a:lnTo>
                  <a:pt x="181558" y="857313"/>
                </a:lnTo>
                <a:lnTo>
                  <a:pt x="141982" y="891317"/>
                </a:lnTo>
                <a:lnTo>
                  <a:pt x="95071" y="921921"/>
                </a:lnTo>
                <a:lnTo>
                  <a:pt x="40826" y="949121"/>
                </a:lnTo>
                <a:lnTo>
                  <a:pt x="18200" y="965223"/>
                </a:lnTo>
                <a:lnTo>
                  <a:pt x="4218" y="988069"/>
                </a:lnTo>
                <a:lnTo>
                  <a:pt x="0" y="1014558"/>
                </a:lnTo>
                <a:lnTo>
                  <a:pt x="6663" y="1041590"/>
                </a:lnTo>
                <a:lnTo>
                  <a:pt x="56193" y="1146060"/>
                </a:lnTo>
                <a:lnTo>
                  <a:pt x="72211" y="1167564"/>
                </a:lnTo>
                <a:lnTo>
                  <a:pt x="94420" y="1181019"/>
                </a:lnTo>
                <a:lnTo>
                  <a:pt x="120058" y="1185388"/>
                </a:lnTo>
                <a:lnTo>
                  <a:pt x="146363" y="1179639"/>
                </a:lnTo>
                <a:lnTo>
                  <a:pt x="198912" y="1154803"/>
                </a:lnTo>
                <a:lnTo>
                  <a:pt x="248205" y="1127419"/>
                </a:lnTo>
                <a:lnTo>
                  <a:pt x="294249" y="1097492"/>
                </a:lnTo>
                <a:lnTo>
                  <a:pt x="337050" y="1065024"/>
                </a:lnTo>
                <a:lnTo>
                  <a:pt x="376614" y="1030020"/>
                </a:lnTo>
                <a:lnTo>
                  <a:pt x="413306" y="992265"/>
                </a:lnTo>
                <a:lnTo>
                  <a:pt x="445909" y="952975"/>
                </a:lnTo>
                <a:lnTo>
                  <a:pt x="474420" y="912147"/>
                </a:lnTo>
                <a:lnTo>
                  <a:pt x="498835" y="869779"/>
                </a:lnTo>
                <a:lnTo>
                  <a:pt x="519151" y="825869"/>
                </a:lnTo>
                <a:lnTo>
                  <a:pt x="535364" y="780415"/>
                </a:lnTo>
                <a:lnTo>
                  <a:pt x="554033" y="704522"/>
                </a:lnTo>
                <a:lnTo>
                  <a:pt x="561367" y="661661"/>
                </a:lnTo>
                <a:lnTo>
                  <a:pt x="567368" y="615521"/>
                </a:lnTo>
                <a:lnTo>
                  <a:pt x="572035" y="566101"/>
                </a:lnTo>
                <a:lnTo>
                  <a:pt x="575369" y="513399"/>
                </a:lnTo>
                <a:lnTo>
                  <a:pt x="577369" y="457414"/>
                </a:lnTo>
                <a:lnTo>
                  <a:pt x="578036" y="398145"/>
                </a:lnTo>
                <a:lnTo>
                  <a:pt x="578036" y="68834"/>
                </a:lnTo>
                <a:lnTo>
                  <a:pt x="572619" y="42005"/>
                </a:lnTo>
                <a:lnTo>
                  <a:pt x="557843" y="20129"/>
                </a:lnTo>
                <a:lnTo>
                  <a:pt x="535924" y="5397"/>
                </a:lnTo>
                <a:lnTo>
                  <a:pt x="509075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097280" y="254508"/>
            <a:ext cx="3007360" cy="605155"/>
          </a:xfrm>
          <a:custGeom>
            <a:avLst/>
            <a:gdLst/>
            <a:ahLst/>
            <a:cxnLst/>
            <a:rect l="l" t="t" r="r" b="b"/>
            <a:pathLst>
              <a:path w="3007360" h="605155">
                <a:moveTo>
                  <a:pt x="2704337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2704337" y="605028"/>
                </a:lnTo>
                <a:lnTo>
                  <a:pt x="2753421" y="601070"/>
                </a:lnTo>
                <a:lnTo>
                  <a:pt x="2799978" y="589611"/>
                </a:lnTo>
                <a:lnTo>
                  <a:pt x="2843386" y="571272"/>
                </a:lnTo>
                <a:lnTo>
                  <a:pt x="2883023" y="546677"/>
                </a:lnTo>
                <a:lnTo>
                  <a:pt x="2918269" y="516445"/>
                </a:lnTo>
                <a:lnTo>
                  <a:pt x="2948501" y="481199"/>
                </a:lnTo>
                <a:lnTo>
                  <a:pt x="2973096" y="441562"/>
                </a:lnTo>
                <a:lnTo>
                  <a:pt x="2991435" y="398154"/>
                </a:lnTo>
                <a:lnTo>
                  <a:pt x="3002894" y="351597"/>
                </a:lnTo>
                <a:lnTo>
                  <a:pt x="3006852" y="302514"/>
                </a:lnTo>
                <a:lnTo>
                  <a:pt x="3002894" y="253430"/>
                </a:lnTo>
                <a:lnTo>
                  <a:pt x="2991435" y="206873"/>
                </a:lnTo>
                <a:lnTo>
                  <a:pt x="2973096" y="163465"/>
                </a:lnTo>
                <a:lnTo>
                  <a:pt x="2948501" y="123828"/>
                </a:lnTo>
                <a:lnTo>
                  <a:pt x="2918269" y="88582"/>
                </a:lnTo>
                <a:lnTo>
                  <a:pt x="2883023" y="58350"/>
                </a:lnTo>
                <a:lnTo>
                  <a:pt x="2843386" y="33755"/>
                </a:lnTo>
                <a:lnTo>
                  <a:pt x="2799978" y="15416"/>
                </a:lnTo>
                <a:lnTo>
                  <a:pt x="2753421" y="3957"/>
                </a:lnTo>
                <a:lnTo>
                  <a:pt x="2704337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62732" y="976375"/>
            <a:ext cx="9129268" cy="5881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53529" y="6245174"/>
            <a:ext cx="908050" cy="187325"/>
          </a:xfrm>
          <a:custGeom>
            <a:avLst/>
            <a:gdLst/>
            <a:ahLst/>
            <a:cxnLst/>
            <a:rect l="l" t="t" r="r" b="b"/>
            <a:pathLst>
              <a:path w="908050" h="187325">
                <a:moveTo>
                  <a:pt x="41960" y="115608"/>
                </a:moveTo>
                <a:lnTo>
                  <a:pt x="42310" y="124340"/>
                </a:lnTo>
                <a:lnTo>
                  <a:pt x="42560" y="133124"/>
                </a:lnTo>
                <a:lnTo>
                  <a:pt x="42710" y="141961"/>
                </a:lnTo>
                <a:lnTo>
                  <a:pt x="42710" y="159782"/>
                </a:lnTo>
                <a:lnTo>
                  <a:pt x="42519" y="170256"/>
                </a:lnTo>
                <a:lnTo>
                  <a:pt x="42310" y="177803"/>
                </a:lnTo>
                <a:lnTo>
                  <a:pt x="41960" y="186893"/>
                </a:lnTo>
                <a:lnTo>
                  <a:pt x="53847" y="182130"/>
                </a:lnTo>
                <a:lnTo>
                  <a:pt x="53847" y="169456"/>
                </a:lnTo>
                <a:lnTo>
                  <a:pt x="141731" y="169456"/>
                </a:lnTo>
                <a:lnTo>
                  <a:pt x="141731" y="164706"/>
                </a:lnTo>
                <a:lnTo>
                  <a:pt x="53847" y="164706"/>
                </a:lnTo>
                <a:lnTo>
                  <a:pt x="53847" y="126682"/>
                </a:lnTo>
                <a:lnTo>
                  <a:pt x="145968" y="126682"/>
                </a:lnTo>
                <a:lnTo>
                  <a:pt x="148069" y="125107"/>
                </a:lnTo>
                <a:lnTo>
                  <a:pt x="144894" y="121932"/>
                </a:lnTo>
                <a:lnTo>
                  <a:pt x="53847" y="121932"/>
                </a:lnTo>
                <a:lnTo>
                  <a:pt x="41960" y="115608"/>
                </a:lnTo>
                <a:close/>
              </a:path>
              <a:path w="908050" h="187325">
                <a:moveTo>
                  <a:pt x="141731" y="169456"/>
                </a:moveTo>
                <a:lnTo>
                  <a:pt x="130644" y="169456"/>
                </a:lnTo>
                <a:lnTo>
                  <a:pt x="130644" y="186893"/>
                </a:lnTo>
                <a:lnTo>
                  <a:pt x="142519" y="181343"/>
                </a:lnTo>
                <a:lnTo>
                  <a:pt x="141998" y="175539"/>
                </a:lnTo>
                <a:lnTo>
                  <a:pt x="141731" y="170256"/>
                </a:lnTo>
                <a:lnTo>
                  <a:pt x="141731" y="169456"/>
                </a:lnTo>
                <a:close/>
              </a:path>
              <a:path w="908050" h="187325">
                <a:moveTo>
                  <a:pt x="145968" y="126682"/>
                </a:moveTo>
                <a:lnTo>
                  <a:pt x="130644" y="126682"/>
                </a:lnTo>
                <a:lnTo>
                  <a:pt x="130644" y="164706"/>
                </a:lnTo>
                <a:lnTo>
                  <a:pt x="141731" y="164706"/>
                </a:lnTo>
                <a:lnTo>
                  <a:pt x="141731" y="129857"/>
                </a:lnTo>
                <a:lnTo>
                  <a:pt x="145968" y="126682"/>
                </a:lnTo>
                <a:close/>
              </a:path>
              <a:path w="908050" h="187325">
                <a:moveTo>
                  <a:pt x="136982" y="114020"/>
                </a:moveTo>
                <a:lnTo>
                  <a:pt x="129057" y="121932"/>
                </a:lnTo>
                <a:lnTo>
                  <a:pt x="144894" y="121932"/>
                </a:lnTo>
                <a:lnTo>
                  <a:pt x="136982" y="114020"/>
                </a:lnTo>
                <a:close/>
              </a:path>
              <a:path w="908050" h="187325">
                <a:moveTo>
                  <a:pt x="138811" y="85547"/>
                </a:moveTo>
                <a:lnTo>
                  <a:pt x="120357" y="85547"/>
                </a:lnTo>
                <a:lnTo>
                  <a:pt x="101345" y="115633"/>
                </a:lnTo>
                <a:lnTo>
                  <a:pt x="111645" y="118795"/>
                </a:lnTo>
                <a:lnTo>
                  <a:pt x="117682" y="109242"/>
                </a:lnTo>
                <a:lnTo>
                  <a:pt x="123124" y="101174"/>
                </a:lnTo>
                <a:lnTo>
                  <a:pt x="127974" y="94592"/>
                </a:lnTo>
                <a:lnTo>
                  <a:pt x="132232" y="89496"/>
                </a:lnTo>
                <a:lnTo>
                  <a:pt x="138811" y="85547"/>
                </a:lnTo>
                <a:close/>
              </a:path>
              <a:path w="908050" h="187325">
                <a:moveTo>
                  <a:pt x="127482" y="72872"/>
                </a:moveTo>
                <a:lnTo>
                  <a:pt x="119557" y="80797"/>
                </a:lnTo>
                <a:lnTo>
                  <a:pt x="39585" y="80797"/>
                </a:lnTo>
                <a:lnTo>
                  <a:pt x="46723" y="87922"/>
                </a:lnTo>
                <a:lnTo>
                  <a:pt x="52527" y="86334"/>
                </a:lnTo>
                <a:lnTo>
                  <a:pt x="58851" y="85547"/>
                </a:lnTo>
                <a:lnTo>
                  <a:pt x="138811" y="85547"/>
                </a:lnTo>
                <a:lnTo>
                  <a:pt x="140144" y="84747"/>
                </a:lnTo>
                <a:lnTo>
                  <a:pt x="127482" y="72872"/>
                </a:lnTo>
                <a:close/>
              </a:path>
              <a:path w="908050" h="187325">
                <a:moveTo>
                  <a:pt x="90258" y="0"/>
                </a:moveTo>
                <a:lnTo>
                  <a:pt x="65250" y="33336"/>
                </a:lnTo>
                <a:lnTo>
                  <a:pt x="29002" y="63642"/>
                </a:lnTo>
                <a:lnTo>
                  <a:pt x="0" y="80759"/>
                </a:lnTo>
                <a:lnTo>
                  <a:pt x="800" y="83934"/>
                </a:lnTo>
                <a:lnTo>
                  <a:pt x="41960" y="63347"/>
                </a:lnTo>
                <a:lnTo>
                  <a:pt x="80267" y="32613"/>
                </a:lnTo>
                <a:lnTo>
                  <a:pt x="94221" y="18211"/>
                </a:lnTo>
                <a:lnTo>
                  <a:pt x="99715" y="18211"/>
                </a:lnTo>
                <a:lnTo>
                  <a:pt x="96596" y="15049"/>
                </a:lnTo>
                <a:lnTo>
                  <a:pt x="104520" y="11087"/>
                </a:lnTo>
                <a:lnTo>
                  <a:pt x="90258" y="0"/>
                </a:lnTo>
                <a:close/>
              </a:path>
              <a:path w="908050" h="187325">
                <a:moveTo>
                  <a:pt x="83134" y="41973"/>
                </a:moveTo>
                <a:lnTo>
                  <a:pt x="80759" y="44348"/>
                </a:lnTo>
                <a:lnTo>
                  <a:pt x="85464" y="50536"/>
                </a:lnTo>
                <a:lnTo>
                  <a:pt x="89276" y="56430"/>
                </a:lnTo>
                <a:lnTo>
                  <a:pt x="92194" y="62027"/>
                </a:lnTo>
                <a:lnTo>
                  <a:pt x="94221" y="67322"/>
                </a:lnTo>
                <a:lnTo>
                  <a:pt x="95275" y="72085"/>
                </a:lnTo>
                <a:lnTo>
                  <a:pt x="96862" y="74460"/>
                </a:lnTo>
                <a:lnTo>
                  <a:pt x="100025" y="74460"/>
                </a:lnTo>
                <a:lnTo>
                  <a:pt x="101485" y="73660"/>
                </a:lnTo>
                <a:lnTo>
                  <a:pt x="105181" y="70497"/>
                </a:lnTo>
                <a:lnTo>
                  <a:pt x="106057" y="67455"/>
                </a:lnTo>
                <a:lnTo>
                  <a:pt x="106095" y="62572"/>
                </a:lnTo>
                <a:lnTo>
                  <a:pt x="104661" y="58607"/>
                </a:lnTo>
                <a:lnTo>
                  <a:pt x="100358" y="53854"/>
                </a:lnTo>
                <a:lnTo>
                  <a:pt x="93163" y="48298"/>
                </a:lnTo>
                <a:lnTo>
                  <a:pt x="83134" y="41973"/>
                </a:lnTo>
                <a:close/>
              </a:path>
              <a:path w="908050" h="187325">
                <a:moveTo>
                  <a:pt x="99715" y="18211"/>
                </a:moveTo>
                <a:lnTo>
                  <a:pt x="94221" y="18211"/>
                </a:lnTo>
                <a:lnTo>
                  <a:pt x="100161" y="26036"/>
                </a:lnTo>
                <a:lnTo>
                  <a:pt x="132181" y="55182"/>
                </a:lnTo>
                <a:lnTo>
                  <a:pt x="169443" y="72847"/>
                </a:lnTo>
                <a:lnTo>
                  <a:pt x="172605" y="66509"/>
                </a:lnTo>
                <a:lnTo>
                  <a:pt x="177888" y="62814"/>
                </a:lnTo>
                <a:lnTo>
                  <a:pt x="185280" y="61760"/>
                </a:lnTo>
                <a:lnTo>
                  <a:pt x="185280" y="59385"/>
                </a:lnTo>
                <a:lnTo>
                  <a:pt x="175136" y="58099"/>
                </a:lnTo>
                <a:lnTo>
                  <a:pt x="164496" y="55822"/>
                </a:lnTo>
                <a:lnTo>
                  <a:pt x="118568" y="35240"/>
                </a:lnTo>
                <a:lnTo>
                  <a:pt x="107431" y="26034"/>
                </a:lnTo>
                <a:lnTo>
                  <a:pt x="99715" y="18211"/>
                </a:lnTo>
                <a:close/>
              </a:path>
              <a:path w="908050" h="187325">
                <a:moveTo>
                  <a:pt x="268503" y="160655"/>
                </a:moveTo>
                <a:lnTo>
                  <a:pt x="267716" y="163817"/>
                </a:lnTo>
                <a:lnTo>
                  <a:pt x="276574" y="167384"/>
                </a:lnTo>
                <a:lnTo>
                  <a:pt x="283354" y="171742"/>
                </a:lnTo>
                <a:lnTo>
                  <a:pt x="288056" y="176890"/>
                </a:lnTo>
                <a:lnTo>
                  <a:pt x="290677" y="182829"/>
                </a:lnTo>
                <a:lnTo>
                  <a:pt x="299123" y="179666"/>
                </a:lnTo>
                <a:lnTo>
                  <a:pt x="305203" y="175691"/>
                </a:lnTo>
                <a:lnTo>
                  <a:pt x="312585" y="166192"/>
                </a:lnTo>
                <a:lnTo>
                  <a:pt x="313197" y="164350"/>
                </a:lnTo>
                <a:lnTo>
                  <a:pt x="292785" y="164350"/>
                </a:lnTo>
                <a:lnTo>
                  <a:pt x="282232" y="163283"/>
                </a:lnTo>
                <a:lnTo>
                  <a:pt x="275894" y="162229"/>
                </a:lnTo>
                <a:lnTo>
                  <a:pt x="268503" y="160655"/>
                </a:lnTo>
                <a:close/>
              </a:path>
              <a:path w="908050" h="187325">
                <a:moveTo>
                  <a:pt x="369849" y="10134"/>
                </a:moveTo>
                <a:lnTo>
                  <a:pt x="363241" y="47792"/>
                </a:lnTo>
                <a:lnTo>
                  <a:pt x="351249" y="95597"/>
                </a:lnTo>
                <a:lnTo>
                  <a:pt x="335932" y="138497"/>
                </a:lnTo>
                <a:lnTo>
                  <a:pt x="319976" y="159867"/>
                </a:lnTo>
                <a:lnTo>
                  <a:pt x="330263" y="178079"/>
                </a:lnTo>
                <a:lnTo>
                  <a:pt x="338628" y="172583"/>
                </a:lnTo>
                <a:lnTo>
                  <a:pt x="354217" y="167185"/>
                </a:lnTo>
                <a:lnTo>
                  <a:pt x="377028" y="161888"/>
                </a:lnTo>
                <a:lnTo>
                  <a:pt x="397957" y="158267"/>
                </a:lnTo>
                <a:lnTo>
                  <a:pt x="335013" y="158267"/>
                </a:lnTo>
                <a:lnTo>
                  <a:pt x="346542" y="131883"/>
                </a:lnTo>
                <a:lnTo>
                  <a:pt x="358173" y="101041"/>
                </a:lnTo>
                <a:lnTo>
                  <a:pt x="369901" y="65741"/>
                </a:lnTo>
                <a:lnTo>
                  <a:pt x="381723" y="25984"/>
                </a:lnTo>
                <a:lnTo>
                  <a:pt x="388861" y="20434"/>
                </a:lnTo>
                <a:lnTo>
                  <a:pt x="369849" y="10134"/>
                </a:lnTo>
                <a:close/>
              </a:path>
              <a:path w="908050" h="187325">
                <a:moveTo>
                  <a:pt x="422890" y="156692"/>
                </a:moveTo>
                <a:lnTo>
                  <a:pt x="407060" y="156692"/>
                </a:lnTo>
                <a:lnTo>
                  <a:pt x="408647" y="162496"/>
                </a:lnTo>
                <a:lnTo>
                  <a:pt x="410171" y="167767"/>
                </a:lnTo>
                <a:lnTo>
                  <a:pt x="412076" y="173977"/>
                </a:lnTo>
                <a:lnTo>
                  <a:pt x="413397" y="175691"/>
                </a:lnTo>
                <a:lnTo>
                  <a:pt x="415505" y="175691"/>
                </a:lnTo>
                <a:lnTo>
                  <a:pt x="416826" y="174764"/>
                </a:lnTo>
                <a:lnTo>
                  <a:pt x="421055" y="171069"/>
                </a:lnTo>
                <a:lnTo>
                  <a:pt x="422376" y="167767"/>
                </a:lnTo>
                <a:lnTo>
                  <a:pt x="423430" y="158267"/>
                </a:lnTo>
                <a:lnTo>
                  <a:pt x="422890" y="156692"/>
                </a:lnTo>
                <a:close/>
              </a:path>
              <a:path w="908050" h="187325">
                <a:moveTo>
                  <a:pt x="325252" y="104394"/>
                </a:moveTo>
                <a:lnTo>
                  <a:pt x="308889" y="104394"/>
                </a:lnTo>
                <a:lnTo>
                  <a:pt x="307309" y="125776"/>
                </a:lnTo>
                <a:lnTo>
                  <a:pt x="305822" y="141433"/>
                </a:lnTo>
                <a:lnTo>
                  <a:pt x="296214" y="164350"/>
                </a:lnTo>
                <a:lnTo>
                  <a:pt x="313197" y="164350"/>
                </a:lnTo>
                <a:lnTo>
                  <a:pt x="319186" y="119684"/>
                </a:lnTo>
                <a:lnTo>
                  <a:pt x="319976" y="108356"/>
                </a:lnTo>
                <a:lnTo>
                  <a:pt x="325252" y="104394"/>
                </a:lnTo>
                <a:close/>
              </a:path>
              <a:path w="908050" h="187325">
                <a:moveTo>
                  <a:pt x="388061" y="115506"/>
                </a:moveTo>
                <a:lnTo>
                  <a:pt x="385686" y="117881"/>
                </a:lnTo>
                <a:lnTo>
                  <a:pt x="391973" y="127487"/>
                </a:lnTo>
                <a:lnTo>
                  <a:pt x="397367" y="136496"/>
                </a:lnTo>
                <a:lnTo>
                  <a:pt x="401870" y="144909"/>
                </a:lnTo>
                <a:lnTo>
                  <a:pt x="405485" y="152730"/>
                </a:lnTo>
                <a:lnTo>
                  <a:pt x="335013" y="158267"/>
                </a:lnTo>
                <a:lnTo>
                  <a:pt x="397957" y="158267"/>
                </a:lnTo>
                <a:lnTo>
                  <a:pt x="407060" y="156692"/>
                </a:lnTo>
                <a:lnTo>
                  <a:pt x="422890" y="156692"/>
                </a:lnTo>
                <a:lnTo>
                  <a:pt x="421576" y="152857"/>
                </a:lnTo>
                <a:lnTo>
                  <a:pt x="417360" y="146786"/>
                </a:lnTo>
                <a:lnTo>
                  <a:pt x="413151" y="141416"/>
                </a:lnTo>
                <a:lnTo>
                  <a:pt x="406868" y="134413"/>
                </a:lnTo>
                <a:lnTo>
                  <a:pt x="398505" y="125776"/>
                </a:lnTo>
                <a:lnTo>
                  <a:pt x="388061" y="115506"/>
                </a:lnTo>
                <a:close/>
              </a:path>
              <a:path w="908050" h="187325">
                <a:moveTo>
                  <a:pt x="262966" y="52184"/>
                </a:moveTo>
                <a:lnTo>
                  <a:pt x="255841" y="94894"/>
                </a:lnTo>
                <a:lnTo>
                  <a:pt x="248716" y="99644"/>
                </a:lnTo>
                <a:lnTo>
                  <a:pt x="259803" y="110731"/>
                </a:lnTo>
                <a:lnTo>
                  <a:pt x="266128" y="104394"/>
                </a:lnTo>
                <a:lnTo>
                  <a:pt x="325252" y="104394"/>
                </a:lnTo>
                <a:lnTo>
                  <a:pt x="326301" y="103606"/>
                </a:lnTo>
                <a:lnTo>
                  <a:pt x="322343" y="99644"/>
                </a:lnTo>
                <a:lnTo>
                  <a:pt x="266128" y="99644"/>
                </a:lnTo>
                <a:lnTo>
                  <a:pt x="273253" y="64058"/>
                </a:lnTo>
                <a:lnTo>
                  <a:pt x="323667" y="64058"/>
                </a:lnTo>
                <a:lnTo>
                  <a:pt x="323583" y="62517"/>
                </a:lnTo>
                <a:lnTo>
                  <a:pt x="323499" y="59309"/>
                </a:lnTo>
                <a:lnTo>
                  <a:pt x="274053" y="59309"/>
                </a:lnTo>
                <a:lnTo>
                  <a:pt x="262966" y="52184"/>
                </a:lnTo>
                <a:close/>
              </a:path>
              <a:path w="908050" h="187325">
                <a:moveTo>
                  <a:pt x="315226" y="92519"/>
                </a:moveTo>
                <a:lnTo>
                  <a:pt x="308089" y="99644"/>
                </a:lnTo>
                <a:lnTo>
                  <a:pt x="322343" y="99644"/>
                </a:lnTo>
                <a:lnTo>
                  <a:pt x="315226" y="92519"/>
                </a:lnTo>
                <a:close/>
              </a:path>
              <a:path w="908050" h="187325">
                <a:moveTo>
                  <a:pt x="323667" y="64058"/>
                </a:moveTo>
                <a:lnTo>
                  <a:pt x="312851" y="64058"/>
                </a:lnTo>
                <a:lnTo>
                  <a:pt x="312851" y="72771"/>
                </a:lnTo>
                <a:lnTo>
                  <a:pt x="323926" y="68808"/>
                </a:lnTo>
                <a:lnTo>
                  <a:pt x="323667" y="64058"/>
                </a:lnTo>
                <a:close/>
              </a:path>
              <a:path w="908050" h="187325">
                <a:moveTo>
                  <a:pt x="326691" y="22098"/>
                </a:moveTo>
                <a:lnTo>
                  <a:pt x="312851" y="22098"/>
                </a:lnTo>
                <a:lnTo>
                  <a:pt x="312851" y="59309"/>
                </a:lnTo>
                <a:lnTo>
                  <a:pt x="323499" y="59309"/>
                </a:lnTo>
                <a:lnTo>
                  <a:pt x="323337" y="53152"/>
                </a:lnTo>
                <a:lnTo>
                  <a:pt x="323273" y="47792"/>
                </a:lnTo>
                <a:lnTo>
                  <a:pt x="323172" y="35588"/>
                </a:lnTo>
                <a:lnTo>
                  <a:pt x="323138" y="25209"/>
                </a:lnTo>
                <a:lnTo>
                  <a:pt x="326691" y="22098"/>
                </a:lnTo>
                <a:close/>
              </a:path>
              <a:path w="908050" h="187325">
                <a:moveTo>
                  <a:pt x="317601" y="10134"/>
                </a:moveTo>
                <a:lnTo>
                  <a:pt x="311264" y="17348"/>
                </a:lnTo>
                <a:lnTo>
                  <a:pt x="254253" y="17348"/>
                </a:lnTo>
                <a:lnTo>
                  <a:pt x="260591" y="23685"/>
                </a:lnTo>
                <a:lnTo>
                  <a:pt x="269303" y="22098"/>
                </a:lnTo>
                <a:lnTo>
                  <a:pt x="326691" y="22098"/>
                </a:lnTo>
                <a:lnTo>
                  <a:pt x="329476" y="19659"/>
                </a:lnTo>
                <a:lnTo>
                  <a:pt x="317601" y="10134"/>
                </a:lnTo>
                <a:close/>
              </a:path>
              <a:path w="908050" h="187325">
                <a:moveTo>
                  <a:pt x="556806" y="85547"/>
                </a:moveTo>
                <a:lnTo>
                  <a:pt x="544931" y="85547"/>
                </a:lnTo>
                <a:lnTo>
                  <a:pt x="543864" y="102861"/>
                </a:lnTo>
                <a:lnTo>
                  <a:pt x="541462" y="118397"/>
                </a:lnTo>
                <a:lnTo>
                  <a:pt x="525257" y="154921"/>
                </a:lnTo>
                <a:lnTo>
                  <a:pt x="483171" y="183718"/>
                </a:lnTo>
                <a:lnTo>
                  <a:pt x="483958" y="186893"/>
                </a:lnTo>
                <a:lnTo>
                  <a:pt x="518999" y="170359"/>
                </a:lnTo>
                <a:lnTo>
                  <a:pt x="546577" y="138872"/>
                </a:lnTo>
                <a:lnTo>
                  <a:pt x="554874" y="106254"/>
                </a:lnTo>
                <a:lnTo>
                  <a:pt x="556806" y="85547"/>
                </a:lnTo>
                <a:close/>
              </a:path>
              <a:path w="908050" h="187325">
                <a:moveTo>
                  <a:pt x="597979" y="85547"/>
                </a:moveTo>
                <a:lnTo>
                  <a:pt x="587679" y="85547"/>
                </a:lnTo>
                <a:lnTo>
                  <a:pt x="587679" y="159981"/>
                </a:lnTo>
                <a:lnTo>
                  <a:pt x="588917" y="168292"/>
                </a:lnTo>
                <a:lnTo>
                  <a:pt x="592633" y="174231"/>
                </a:lnTo>
                <a:lnTo>
                  <a:pt x="598818" y="177793"/>
                </a:lnTo>
                <a:lnTo>
                  <a:pt x="607479" y="178981"/>
                </a:lnTo>
                <a:lnTo>
                  <a:pt x="647077" y="178981"/>
                </a:lnTo>
                <a:lnTo>
                  <a:pt x="656602" y="178460"/>
                </a:lnTo>
                <a:lnTo>
                  <a:pt x="663207" y="174229"/>
                </a:lnTo>
                <a:lnTo>
                  <a:pt x="665417" y="169481"/>
                </a:lnTo>
                <a:lnTo>
                  <a:pt x="601941" y="169481"/>
                </a:lnTo>
                <a:lnTo>
                  <a:pt x="598083" y="165115"/>
                </a:lnTo>
                <a:lnTo>
                  <a:pt x="597979" y="85547"/>
                </a:lnTo>
                <a:close/>
              </a:path>
              <a:path w="908050" h="187325">
                <a:moveTo>
                  <a:pt x="655713" y="125933"/>
                </a:moveTo>
                <a:lnTo>
                  <a:pt x="651776" y="125933"/>
                </a:lnTo>
                <a:lnTo>
                  <a:pt x="651009" y="138914"/>
                </a:lnTo>
                <a:lnTo>
                  <a:pt x="650208" y="149461"/>
                </a:lnTo>
                <a:lnTo>
                  <a:pt x="649437" y="156888"/>
                </a:lnTo>
                <a:lnTo>
                  <a:pt x="648601" y="161963"/>
                </a:lnTo>
                <a:lnTo>
                  <a:pt x="647585" y="166979"/>
                </a:lnTo>
                <a:lnTo>
                  <a:pt x="645172" y="169481"/>
                </a:lnTo>
                <a:lnTo>
                  <a:pt x="665417" y="169481"/>
                </a:lnTo>
                <a:lnTo>
                  <a:pt x="666889" y="166319"/>
                </a:lnTo>
                <a:lnTo>
                  <a:pt x="661555" y="163144"/>
                </a:lnTo>
                <a:lnTo>
                  <a:pt x="658380" y="159054"/>
                </a:lnTo>
                <a:lnTo>
                  <a:pt x="657364" y="154038"/>
                </a:lnTo>
                <a:lnTo>
                  <a:pt x="656678" y="149461"/>
                </a:lnTo>
                <a:lnTo>
                  <a:pt x="656158" y="143252"/>
                </a:lnTo>
                <a:lnTo>
                  <a:pt x="655828" y="135410"/>
                </a:lnTo>
                <a:lnTo>
                  <a:pt x="655713" y="125933"/>
                </a:lnTo>
                <a:close/>
              </a:path>
              <a:path w="908050" h="187325">
                <a:moveTo>
                  <a:pt x="647839" y="69710"/>
                </a:moveTo>
                <a:lnTo>
                  <a:pt x="636790" y="80797"/>
                </a:lnTo>
                <a:lnTo>
                  <a:pt x="485546" y="80797"/>
                </a:lnTo>
                <a:lnTo>
                  <a:pt x="492671" y="87922"/>
                </a:lnTo>
                <a:lnTo>
                  <a:pt x="498475" y="86334"/>
                </a:lnTo>
                <a:lnTo>
                  <a:pt x="504812" y="85547"/>
                </a:lnTo>
                <a:lnTo>
                  <a:pt x="662952" y="85547"/>
                </a:lnTo>
                <a:lnTo>
                  <a:pt x="647839" y="69710"/>
                </a:lnTo>
                <a:close/>
              </a:path>
              <a:path w="908050" h="187325">
                <a:moveTo>
                  <a:pt x="568680" y="3048"/>
                </a:moveTo>
                <a:lnTo>
                  <a:pt x="569028" y="12168"/>
                </a:lnTo>
                <a:lnTo>
                  <a:pt x="569274" y="20497"/>
                </a:lnTo>
                <a:lnTo>
                  <a:pt x="569350" y="24434"/>
                </a:lnTo>
                <a:lnTo>
                  <a:pt x="569468" y="80797"/>
                </a:lnTo>
                <a:lnTo>
                  <a:pt x="580555" y="80797"/>
                </a:lnTo>
                <a:lnTo>
                  <a:pt x="580555" y="18122"/>
                </a:lnTo>
                <a:lnTo>
                  <a:pt x="587679" y="10985"/>
                </a:lnTo>
                <a:lnTo>
                  <a:pt x="568680" y="3048"/>
                </a:lnTo>
                <a:close/>
              </a:path>
              <a:path w="908050" h="187325">
                <a:moveTo>
                  <a:pt x="620153" y="23787"/>
                </a:moveTo>
                <a:lnTo>
                  <a:pt x="614655" y="38929"/>
                </a:lnTo>
                <a:lnTo>
                  <a:pt x="608466" y="53478"/>
                </a:lnTo>
                <a:lnTo>
                  <a:pt x="601587" y="67433"/>
                </a:lnTo>
                <a:lnTo>
                  <a:pt x="594017" y="80797"/>
                </a:lnTo>
                <a:lnTo>
                  <a:pt x="598766" y="80797"/>
                </a:lnTo>
                <a:lnTo>
                  <a:pt x="605741" y="71986"/>
                </a:lnTo>
                <a:lnTo>
                  <a:pt x="613208" y="62187"/>
                </a:lnTo>
                <a:lnTo>
                  <a:pt x="621182" y="51399"/>
                </a:lnTo>
                <a:lnTo>
                  <a:pt x="629678" y="39624"/>
                </a:lnTo>
                <a:lnTo>
                  <a:pt x="636790" y="35661"/>
                </a:lnTo>
                <a:lnTo>
                  <a:pt x="620153" y="23787"/>
                </a:lnTo>
                <a:close/>
              </a:path>
              <a:path w="908050" h="187325">
                <a:moveTo>
                  <a:pt x="516420" y="22047"/>
                </a:moveTo>
                <a:lnTo>
                  <a:pt x="514845" y="24434"/>
                </a:lnTo>
                <a:lnTo>
                  <a:pt x="522760" y="35054"/>
                </a:lnTo>
                <a:lnTo>
                  <a:pt x="529093" y="44683"/>
                </a:lnTo>
                <a:lnTo>
                  <a:pt x="533842" y="53318"/>
                </a:lnTo>
                <a:lnTo>
                  <a:pt x="537006" y="60960"/>
                </a:lnTo>
                <a:lnTo>
                  <a:pt x="538594" y="67843"/>
                </a:lnTo>
                <a:lnTo>
                  <a:pt x="540435" y="71285"/>
                </a:lnTo>
                <a:lnTo>
                  <a:pt x="543610" y="71285"/>
                </a:lnTo>
                <a:lnTo>
                  <a:pt x="545058" y="69964"/>
                </a:lnTo>
                <a:lnTo>
                  <a:pt x="548754" y="64668"/>
                </a:lnTo>
                <a:lnTo>
                  <a:pt x="549681" y="61760"/>
                </a:lnTo>
                <a:lnTo>
                  <a:pt x="549681" y="55930"/>
                </a:lnTo>
                <a:lnTo>
                  <a:pt x="528076" y="30486"/>
                </a:lnTo>
                <a:lnTo>
                  <a:pt x="516420" y="22047"/>
                </a:lnTo>
                <a:close/>
              </a:path>
              <a:path w="908050" h="187325">
                <a:moveTo>
                  <a:pt x="819035" y="61010"/>
                </a:moveTo>
                <a:lnTo>
                  <a:pt x="807097" y="61010"/>
                </a:lnTo>
                <a:lnTo>
                  <a:pt x="805954" y="73921"/>
                </a:lnTo>
                <a:lnTo>
                  <a:pt x="804049" y="86537"/>
                </a:lnTo>
                <a:lnTo>
                  <a:pt x="787587" y="133238"/>
                </a:lnTo>
                <a:lnTo>
                  <a:pt x="761413" y="161540"/>
                </a:lnTo>
                <a:lnTo>
                  <a:pt x="724801" y="182905"/>
                </a:lnTo>
                <a:lnTo>
                  <a:pt x="725563" y="186080"/>
                </a:lnTo>
                <a:lnTo>
                  <a:pt x="774855" y="161071"/>
                </a:lnTo>
                <a:lnTo>
                  <a:pt x="806335" y="120476"/>
                </a:lnTo>
                <a:lnTo>
                  <a:pt x="817384" y="78422"/>
                </a:lnTo>
                <a:lnTo>
                  <a:pt x="822612" y="78422"/>
                </a:lnTo>
                <a:lnTo>
                  <a:pt x="819035" y="67348"/>
                </a:lnTo>
                <a:lnTo>
                  <a:pt x="819035" y="61010"/>
                </a:lnTo>
                <a:close/>
              </a:path>
              <a:path w="908050" h="187325">
                <a:moveTo>
                  <a:pt x="822612" y="78422"/>
                </a:moveTo>
                <a:lnTo>
                  <a:pt x="817384" y="78422"/>
                </a:lnTo>
                <a:lnTo>
                  <a:pt x="822055" y="93314"/>
                </a:lnTo>
                <a:lnTo>
                  <a:pt x="844308" y="136207"/>
                </a:lnTo>
                <a:lnTo>
                  <a:pt x="876794" y="171085"/>
                </a:lnTo>
                <a:lnTo>
                  <a:pt x="889393" y="179743"/>
                </a:lnTo>
                <a:lnTo>
                  <a:pt x="893076" y="173418"/>
                </a:lnTo>
                <a:lnTo>
                  <a:pt x="898918" y="169989"/>
                </a:lnTo>
                <a:lnTo>
                  <a:pt x="906919" y="169456"/>
                </a:lnTo>
                <a:lnTo>
                  <a:pt x="906919" y="166293"/>
                </a:lnTo>
                <a:lnTo>
                  <a:pt x="888941" y="159930"/>
                </a:lnTo>
                <a:lnTo>
                  <a:pt x="873105" y="151147"/>
                </a:lnTo>
                <a:lnTo>
                  <a:pt x="838198" y="111498"/>
                </a:lnTo>
                <a:lnTo>
                  <a:pt x="823772" y="82014"/>
                </a:lnTo>
                <a:lnTo>
                  <a:pt x="822612" y="78422"/>
                </a:lnTo>
                <a:close/>
              </a:path>
              <a:path w="908050" h="187325">
                <a:moveTo>
                  <a:pt x="890282" y="43599"/>
                </a:moveTo>
                <a:lnTo>
                  <a:pt x="877582" y="56261"/>
                </a:lnTo>
                <a:lnTo>
                  <a:pt x="727087" y="56261"/>
                </a:lnTo>
                <a:lnTo>
                  <a:pt x="733437" y="62598"/>
                </a:lnTo>
                <a:lnTo>
                  <a:pt x="744486" y="61010"/>
                </a:lnTo>
                <a:lnTo>
                  <a:pt x="907681" y="61010"/>
                </a:lnTo>
                <a:lnTo>
                  <a:pt x="890282" y="43599"/>
                </a:lnTo>
                <a:close/>
              </a:path>
              <a:path w="908050" h="187325">
                <a:moveTo>
                  <a:pt x="806335" y="0"/>
                </a:moveTo>
                <a:lnTo>
                  <a:pt x="806663" y="8724"/>
                </a:lnTo>
                <a:lnTo>
                  <a:pt x="806907" y="21201"/>
                </a:lnTo>
                <a:lnTo>
                  <a:pt x="807050" y="36999"/>
                </a:lnTo>
                <a:lnTo>
                  <a:pt x="807097" y="56261"/>
                </a:lnTo>
                <a:lnTo>
                  <a:pt x="819035" y="56261"/>
                </a:lnTo>
                <a:lnTo>
                  <a:pt x="819035" y="15062"/>
                </a:lnTo>
                <a:lnTo>
                  <a:pt x="825258" y="8724"/>
                </a:lnTo>
                <a:lnTo>
                  <a:pt x="806335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902586" y="6244374"/>
            <a:ext cx="904875" cy="187960"/>
          </a:xfrm>
          <a:custGeom>
            <a:avLst/>
            <a:gdLst/>
            <a:ahLst/>
            <a:cxnLst/>
            <a:rect l="l" t="t" r="r" b="b"/>
            <a:pathLst>
              <a:path w="904875" h="187960">
                <a:moveTo>
                  <a:pt x="72008" y="10248"/>
                </a:moveTo>
                <a:lnTo>
                  <a:pt x="72415" y="16385"/>
                </a:lnTo>
                <a:lnTo>
                  <a:pt x="72655" y="22745"/>
                </a:lnTo>
                <a:lnTo>
                  <a:pt x="72777" y="28371"/>
                </a:lnTo>
                <a:lnTo>
                  <a:pt x="72898" y="167017"/>
                </a:lnTo>
                <a:lnTo>
                  <a:pt x="64896" y="173342"/>
                </a:lnTo>
                <a:lnTo>
                  <a:pt x="76835" y="182829"/>
                </a:lnTo>
                <a:lnTo>
                  <a:pt x="83185" y="175729"/>
                </a:lnTo>
                <a:lnTo>
                  <a:pt x="181356" y="175729"/>
                </a:lnTo>
                <a:lnTo>
                  <a:pt x="176868" y="170980"/>
                </a:lnTo>
                <a:lnTo>
                  <a:pt x="82295" y="170980"/>
                </a:lnTo>
                <a:lnTo>
                  <a:pt x="82295" y="25298"/>
                </a:lnTo>
                <a:lnTo>
                  <a:pt x="89535" y="18173"/>
                </a:lnTo>
                <a:lnTo>
                  <a:pt x="72008" y="10248"/>
                </a:lnTo>
                <a:close/>
              </a:path>
              <a:path w="904875" h="187960">
                <a:moveTo>
                  <a:pt x="66548" y="144881"/>
                </a:moveTo>
                <a:lnTo>
                  <a:pt x="41405" y="151799"/>
                </a:lnTo>
                <a:lnTo>
                  <a:pt x="22193" y="156740"/>
                </a:lnTo>
                <a:lnTo>
                  <a:pt x="8933" y="159704"/>
                </a:lnTo>
                <a:lnTo>
                  <a:pt x="1650" y="160693"/>
                </a:lnTo>
                <a:lnTo>
                  <a:pt x="10287" y="174942"/>
                </a:lnTo>
                <a:lnTo>
                  <a:pt x="16553" y="170289"/>
                </a:lnTo>
                <a:lnTo>
                  <a:pt x="28130" y="164255"/>
                </a:lnTo>
                <a:lnTo>
                  <a:pt x="45041" y="156840"/>
                </a:lnTo>
                <a:lnTo>
                  <a:pt x="67310" y="148043"/>
                </a:lnTo>
                <a:lnTo>
                  <a:pt x="66548" y="144881"/>
                </a:lnTo>
                <a:close/>
              </a:path>
              <a:path w="904875" h="187960">
                <a:moveTo>
                  <a:pt x="167894" y="161480"/>
                </a:moveTo>
                <a:lnTo>
                  <a:pt x="158369" y="170980"/>
                </a:lnTo>
                <a:lnTo>
                  <a:pt x="176868" y="170980"/>
                </a:lnTo>
                <a:lnTo>
                  <a:pt x="167894" y="161480"/>
                </a:lnTo>
                <a:close/>
              </a:path>
              <a:path w="904875" h="187960">
                <a:moveTo>
                  <a:pt x="132206" y="103708"/>
                </a:moveTo>
                <a:lnTo>
                  <a:pt x="122681" y="103708"/>
                </a:lnTo>
                <a:lnTo>
                  <a:pt x="122638" y="120542"/>
                </a:lnTo>
                <a:lnTo>
                  <a:pt x="122513" y="136169"/>
                </a:lnTo>
                <a:lnTo>
                  <a:pt x="122346" y="148043"/>
                </a:lnTo>
                <a:lnTo>
                  <a:pt x="122225" y="155168"/>
                </a:lnTo>
                <a:lnTo>
                  <a:pt x="121919" y="167830"/>
                </a:lnTo>
                <a:lnTo>
                  <a:pt x="132969" y="161505"/>
                </a:lnTo>
                <a:lnTo>
                  <a:pt x="132461" y="155168"/>
                </a:lnTo>
                <a:lnTo>
                  <a:pt x="132224" y="148043"/>
                </a:lnTo>
                <a:lnTo>
                  <a:pt x="132206" y="103708"/>
                </a:lnTo>
                <a:close/>
              </a:path>
              <a:path w="904875" h="187960">
                <a:moveTo>
                  <a:pt x="132206" y="83908"/>
                </a:moveTo>
                <a:lnTo>
                  <a:pt x="120395" y="83908"/>
                </a:lnTo>
                <a:lnTo>
                  <a:pt x="113676" y="100584"/>
                </a:lnTo>
                <a:lnTo>
                  <a:pt x="105505" y="116568"/>
                </a:lnTo>
                <a:lnTo>
                  <a:pt x="95857" y="131859"/>
                </a:lnTo>
                <a:lnTo>
                  <a:pt x="84708" y="146456"/>
                </a:lnTo>
                <a:lnTo>
                  <a:pt x="86360" y="148831"/>
                </a:lnTo>
                <a:lnTo>
                  <a:pt x="96928" y="138887"/>
                </a:lnTo>
                <a:lnTo>
                  <a:pt x="106521" y="128050"/>
                </a:lnTo>
                <a:lnTo>
                  <a:pt x="115113" y="116323"/>
                </a:lnTo>
                <a:lnTo>
                  <a:pt x="122681" y="103708"/>
                </a:lnTo>
                <a:lnTo>
                  <a:pt x="132206" y="103708"/>
                </a:lnTo>
                <a:lnTo>
                  <a:pt x="132206" y="101333"/>
                </a:lnTo>
                <a:lnTo>
                  <a:pt x="138796" y="101333"/>
                </a:lnTo>
                <a:lnTo>
                  <a:pt x="132206" y="97370"/>
                </a:lnTo>
                <a:lnTo>
                  <a:pt x="132206" y="83908"/>
                </a:lnTo>
                <a:close/>
              </a:path>
              <a:path w="904875" h="187960">
                <a:moveTo>
                  <a:pt x="138796" y="101333"/>
                </a:moveTo>
                <a:lnTo>
                  <a:pt x="132206" y="101333"/>
                </a:lnTo>
                <a:lnTo>
                  <a:pt x="138049" y="106603"/>
                </a:lnTo>
                <a:lnTo>
                  <a:pt x="142748" y="111887"/>
                </a:lnTo>
                <a:lnTo>
                  <a:pt x="146431" y="117157"/>
                </a:lnTo>
                <a:lnTo>
                  <a:pt x="150240" y="122440"/>
                </a:lnTo>
                <a:lnTo>
                  <a:pt x="153288" y="127723"/>
                </a:lnTo>
                <a:lnTo>
                  <a:pt x="156372" y="133794"/>
                </a:lnTo>
                <a:lnTo>
                  <a:pt x="157606" y="136169"/>
                </a:lnTo>
                <a:lnTo>
                  <a:pt x="158876" y="137744"/>
                </a:lnTo>
                <a:lnTo>
                  <a:pt x="161036" y="137744"/>
                </a:lnTo>
                <a:lnTo>
                  <a:pt x="162179" y="136436"/>
                </a:lnTo>
                <a:lnTo>
                  <a:pt x="163462" y="133769"/>
                </a:lnTo>
                <a:lnTo>
                  <a:pt x="164845" y="131152"/>
                </a:lnTo>
                <a:lnTo>
                  <a:pt x="165481" y="128778"/>
                </a:lnTo>
                <a:lnTo>
                  <a:pt x="165481" y="124028"/>
                </a:lnTo>
                <a:lnTo>
                  <a:pt x="142613" y="103628"/>
                </a:lnTo>
                <a:lnTo>
                  <a:pt x="138796" y="101333"/>
                </a:lnTo>
                <a:close/>
              </a:path>
              <a:path w="904875" h="187960">
                <a:moveTo>
                  <a:pt x="52772" y="75920"/>
                </a:moveTo>
                <a:lnTo>
                  <a:pt x="42799" y="75920"/>
                </a:lnTo>
                <a:lnTo>
                  <a:pt x="35397" y="87533"/>
                </a:lnTo>
                <a:lnTo>
                  <a:pt x="29019" y="97018"/>
                </a:lnTo>
                <a:lnTo>
                  <a:pt x="5587" y="119507"/>
                </a:lnTo>
                <a:lnTo>
                  <a:pt x="13462" y="133769"/>
                </a:lnTo>
                <a:lnTo>
                  <a:pt x="20345" y="129657"/>
                </a:lnTo>
                <a:lnTo>
                  <a:pt x="31480" y="125247"/>
                </a:lnTo>
                <a:lnTo>
                  <a:pt x="46876" y="120542"/>
                </a:lnTo>
                <a:lnTo>
                  <a:pt x="50952" y="119507"/>
                </a:lnTo>
                <a:lnTo>
                  <a:pt x="18161" y="119507"/>
                </a:lnTo>
                <a:lnTo>
                  <a:pt x="31214" y="104350"/>
                </a:lnTo>
                <a:lnTo>
                  <a:pt x="43338" y="88996"/>
                </a:lnTo>
                <a:lnTo>
                  <a:pt x="52772" y="75920"/>
                </a:lnTo>
                <a:close/>
              </a:path>
              <a:path w="904875" h="187960">
                <a:moveTo>
                  <a:pt x="66548" y="112369"/>
                </a:moveTo>
                <a:lnTo>
                  <a:pt x="18161" y="119507"/>
                </a:lnTo>
                <a:lnTo>
                  <a:pt x="50952" y="119507"/>
                </a:lnTo>
                <a:lnTo>
                  <a:pt x="66548" y="115544"/>
                </a:lnTo>
                <a:lnTo>
                  <a:pt x="66548" y="112369"/>
                </a:lnTo>
                <a:close/>
              </a:path>
              <a:path w="904875" h="187960">
                <a:moveTo>
                  <a:pt x="163068" y="71247"/>
                </a:moveTo>
                <a:lnTo>
                  <a:pt x="155194" y="79159"/>
                </a:lnTo>
                <a:lnTo>
                  <a:pt x="85470" y="79159"/>
                </a:lnTo>
                <a:lnTo>
                  <a:pt x="92710" y="86283"/>
                </a:lnTo>
                <a:lnTo>
                  <a:pt x="98425" y="84696"/>
                </a:lnTo>
                <a:lnTo>
                  <a:pt x="104775" y="83908"/>
                </a:lnTo>
                <a:lnTo>
                  <a:pt x="175006" y="83908"/>
                </a:lnTo>
                <a:lnTo>
                  <a:pt x="163068" y="71247"/>
                </a:lnTo>
                <a:close/>
              </a:path>
              <a:path w="904875" h="187960">
                <a:moveTo>
                  <a:pt x="33274" y="5410"/>
                </a:moveTo>
                <a:lnTo>
                  <a:pt x="19039" y="46239"/>
                </a:lnTo>
                <a:lnTo>
                  <a:pt x="0" y="72758"/>
                </a:lnTo>
                <a:lnTo>
                  <a:pt x="7112" y="86233"/>
                </a:lnTo>
                <a:lnTo>
                  <a:pt x="11420" y="83503"/>
                </a:lnTo>
                <a:lnTo>
                  <a:pt x="18811" y="80876"/>
                </a:lnTo>
                <a:lnTo>
                  <a:pt x="29275" y="78349"/>
                </a:lnTo>
                <a:lnTo>
                  <a:pt x="42799" y="75920"/>
                </a:lnTo>
                <a:lnTo>
                  <a:pt x="52772" y="75920"/>
                </a:lnTo>
                <a:lnTo>
                  <a:pt x="54558" y="73445"/>
                </a:lnTo>
                <a:lnTo>
                  <a:pt x="55009" y="72758"/>
                </a:lnTo>
                <a:lnTo>
                  <a:pt x="10287" y="72758"/>
                </a:lnTo>
                <a:lnTo>
                  <a:pt x="17670" y="62311"/>
                </a:lnTo>
                <a:lnTo>
                  <a:pt x="25542" y="49982"/>
                </a:lnTo>
                <a:lnTo>
                  <a:pt x="33914" y="35769"/>
                </a:lnTo>
                <a:lnTo>
                  <a:pt x="42799" y="19672"/>
                </a:lnTo>
                <a:lnTo>
                  <a:pt x="49149" y="14922"/>
                </a:lnTo>
                <a:lnTo>
                  <a:pt x="33274" y="5410"/>
                </a:lnTo>
                <a:close/>
              </a:path>
              <a:path w="904875" h="187960">
                <a:moveTo>
                  <a:pt x="121919" y="3035"/>
                </a:moveTo>
                <a:lnTo>
                  <a:pt x="122253" y="11655"/>
                </a:lnTo>
                <a:lnTo>
                  <a:pt x="122491" y="21666"/>
                </a:lnTo>
                <a:lnTo>
                  <a:pt x="122575" y="28371"/>
                </a:lnTo>
                <a:lnTo>
                  <a:pt x="122681" y="79159"/>
                </a:lnTo>
                <a:lnTo>
                  <a:pt x="132206" y="79159"/>
                </a:lnTo>
                <a:lnTo>
                  <a:pt x="132206" y="18097"/>
                </a:lnTo>
                <a:lnTo>
                  <a:pt x="138556" y="12547"/>
                </a:lnTo>
                <a:lnTo>
                  <a:pt x="121919" y="3035"/>
                </a:lnTo>
                <a:close/>
              </a:path>
              <a:path w="904875" h="187960">
                <a:moveTo>
                  <a:pt x="57785" y="43446"/>
                </a:moveTo>
                <a:lnTo>
                  <a:pt x="10287" y="72758"/>
                </a:lnTo>
                <a:lnTo>
                  <a:pt x="55009" y="72758"/>
                </a:lnTo>
                <a:lnTo>
                  <a:pt x="64896" y="57696"/>
                </a:lnTo>
                <a:lnTo>
                  <a:pt x="71246" y="53746"/>
                </a:lnTo>
                <a:lnTo>
                  <a:pt x="57785" y="43446"/>
                </a:lnTo>
                <a:close/>
              </a:path>
              <a:path w="904875" h="187960">
                <a:moveTo>
                  <a:pt x="154431" y="28371"/>
                </a:moveTo>
                <a:lnTo>
                  <a:pt x="151999" y="37206"/>
                </a:lnTo>
                <a:lnTo>
                  <a:pt x="148685" y="46239"/>
                </a:lnTo>
                <a:lnTo>
                  <a:pt x="144466" y="55469"/>
                </a:lnTo>
                <a:lnTo>
                  <a:pt x="139319" y="64897"/>
                </a:lnTo>
                <a:lnTo>
                  <a:pt x="141731" y="66484"/>
                </a:lnTo>
                <a:lnTo>
                  <a:pt x="146589" y="61674"/>
                </a:lnTo>
                <a:lnTo>
                  <a:pt x="151637" y="55968"/>
                </a:lnTo>
                <a:lnTo>
                  <a:pt x="156876" y="49368"/>
                </a:lnTo>
                <a:lnTo>
                  <a:pt x="162306" y="41871"/>
                </a:lnTo>
                <a:lnTo>
                  <a:pt x="169418" y="37896"/>
                </a:lnTo>
                <a:lnTo>
                  <a:pt x="154431" y="28371"/>
                </a:lnTo>
                <a:close/>
              </a:path>
              <a:path w="904875" h="187960">
                <a:moveTo>
                  <a:pt x="91058" y="30746"/>
                </a:moveTo>
                <a:lnTo>
                  <a:pt x="89535" y="32334"/>
                </a:lnTo>
                <a:lnTo>
                  <a:pt x="93487" y="38246"/>
                </a:lnTo>
                <a:lnTo>
                  <a:pt x="96774" y="44057"/>
                </a:lnTo>
                <a:lnTo>
                  <a:pt x="99393" y="49766"/>
                </a:lnTo>
                <a:lnTo>
                  <a:pt x="101373" y="55469"/>
                </a:lnTo>
                <a:lnTo>
                  <a:pt x="102996" y="61201"/>
                </a:lnTo>
                <a:lnTo>
                  <a:pt x="104775" y="64109"/>
                </a:lnTo>
                <a:lnTo>
                  <a:pt x="107442" y="64109"/>
                </a:lnTo>
                <a:lnTo>
                  <a:pt x="108585" y="63322"/>
                </a:lnTo>
                <a:lnTo>
                  <a:pt x="110557" y="61674"/>
                </a:lnTo>
                <a:lnTo>
                  <a:pt x="112268" y="60147"/>
                </a:lnTo>
                <a:lnTo>
                  <a:pt x="113029" y="57308"/>
                </a:lnTo>
                <a:lnTo>
                  <a:pt x="112923" y="53746"/>
                </a:lnTo>
                <a:lnTo>
                  <a:pt x="112775" y="51803"/>
                </a:lnTo>
                <a:lnTo>
                  <a:pt x="111275" y="47657"/>
                </a:lnTo>
                <a:lnTo>
                  <a:pt x="107156" y="42765"/>
                </a:lnTo>
                <a:lnTo>
                  <a:pt x="100417" y="37128"/>
                </a:lnTo>
                <a:lnTo>
                  <a:pt x="91058" y="30746"/>
                </a:lnTo>
                <a:close/>
              </a:path>
              <a:path w="904875" h="187960">
                <a:moveTo>
                  <a:pt x="282829" y="95846"/>
                </a:moveTo>
                <a:lnTo>
                  <a:pt x="271652" y="95846"/>
                </a:lnTo>
                <a:lnTo>
                  <a:pt x="271605" y="159482"/>
                </a:lnTo>
                <a:lnTo>
                  <a:pt x="271430" y="169557"/>
                </a:lnTo>
                <a:lnTo>
                  <a:pt x="271224" y="177694"/>
                </a:lnTo>
                <a:lnTo>
                  <a:pt x="270890" y="187693"/>
                </a:lnTo>
                <a:lnTo>
                  <a:pt x="282829" y="182930"/>
                </a:lnTo>
                <a:lnTo>
                  <a:pt x="282829" y="95846"/>
                </a:lnTo>
                <a:close/>
              </a:path>
              <a:path w="904875" h="187960">
                <a:moveTo>
                  <a:pt x="407035" y="158470"/>
                </a:moveTo>
                <a:lnTo>
                  <a:pt x="395986" y="169557"/>
                </a:lnTo>
                <a:lnTo>
                  <a:pt x="289051" y="169557"/>
                </a:lnTo>
                <a:lnTo>
                  <a:pt x="296290" y="176682"/>
                </a:lnTo>
                <a:lnTo>
                  <a:pt x="302006" y="175107"/>
                </a:lnTo>
                <a:lnTo>
                  <a:pt x="308356" y="174307"/>
                </a:lnTo>
                <a:lnTo>
                  <a:pt x="422910" y="174307"/>
                </a:lnTo>
                <a:lnTo>
                  <a:pt x="407035" y="158470"/>
                </a:lnTo>
                <a:close/>
              </a:path>
              <a:path w="904875" h="187960">
                <a:moveTo>
                  <a:pt x="359537" y="108432"/>
                </a:moveTo>
                <a:lnTo>
                  <a:pt x="348488" y="108432"/>
                </a:lnTo>
                <a:lnTo>
                  <a:pt x="348488" y="169557"/>
                </a:lnTo>
                <a:lnTo>
                  <a:pt x="359537" y="169557"/>
                </a:lnTo>
                <a:lnTo>
                  <a:pt x="359537" y="108432"/>
                </a:lnTo>
                <a:close/>
              </a:path>
              <a:path w="904875" h="187960">
                <a:moveTo>
                  <a:pt x="287527" y="49123"/>
                </a:moveTo>
                <a:lnTo>
                  <a:pt x="264540" y="90297"/>
                </a:lnTo>
                <a:lnTo>
                  <a:pt x="236093" y="126720"/>
                </a:lnTo>
                <a:lnTo>
                  <a:pt x="237617" y="129095"/>
                </a:lnTo>
                <a:lnTo>
                  <a:pt x="246310" y="121973"/>
                </a:lnTo>
                <a:lnTo>
                  <a:pt x="254873" y="114057"/>
                </a:lnTo>
                <a:lnTo>
                  <a:pt x="263316" y="105347"/>
                </a:lnTo>
                <a:lnTo>
                  <a:pt x="271652" y="95846"/>
                </a:lnTo>
                <a:lnTo>
                  <a:pt x="282829" y="95846"/>
                </a:lnTo>
                <a:lnTo>
                  <a:pt x="282829" y="81597"/>
                </a:lnTo>
                <a:lnTo>
                  <a:pt x="289065" y="73872"/>
                </a:lnTo>
                <a:lnTo>
                  <a:pt x="294433" y="68129"/>
                </a:lnTo>
                <a:lnTo>
                  <a:pt x="298920" y="64366"/>
                </a:lnTo>
                <a:lnTo>
                  <a:pt x="302513" y="62585"/>
                </a:lnTo>
                <a:lnTo>
                  <a:pt x="287527" y="49123"/>
                </a:lnTo>
                <a:close/>
              </a:path>
              <a:path w="904875" h="187960">
                <a:moveTo>
                  <a:pt x="395986" y="94970"/>
                </a:moveTo>
                <a:lnTo>
                  <a:pt x="387223" y="103682"/>
                </a:lnTo>
                <a:lnTo>
                  <a:pt x="308101" y="103682"/>
                </a:lnTo>
                <a:lnTo>
                  <a:pt x="315213" y="110807"/>
                </a:lnTo>
                <a:lnTo>
                  <a:pt x="321056" y="109232"/>
                </a:lnTo>
                <a:lnTo>
                  <a:pt x="327406" y="108432"/>
                </a:lnTo>
                <a:lnTo>
                  <a:pt x="409448" y="108432"/>
                </a:lnTo>
                <a:lnTo>
                  <a:pt x="395986" y="94970"/>
                </a:lnTo>
                <a:close/>
              </a:path>
              <a:path w="904875" h="187960">
                <a:moveTo>
                  <a:pt x="359537" y="53708"/>
                </a:moveTo>
                <a:lnTo>
                  <a:pt x="348488" y="53708"/>
                </a:lnTo>
                <a:lnTo>
                  <a:pt x="348488" y="103682"/>
                </a:lnTo>
                <a:lnTo>
                  <a:pt x="359537" y="103682"/>
                </a:lnTo>
                <a:lnTo>
                  <a:pt x="359537" y="53708"/>
                </a:lnTo>
                <a:close/>
              </a:path>
              <a:path w="904875" h="187960">
                <a:moveTo>
                  <a:pt x="284352" y="2222"/>
                </a:moveTo>
                <a:lnTo>
                  <a:pt x="262860" y="39342"/>
                </a:lnTo>
                <a:lnTo>
                  <a:pt x="241554" y="63982"/>
                </a:lnTo>
                <a:lnTo>
                  <a:pt x="243205" y="66357"/>
                </a:lnTo>
                <a:lnTo>
                  <a:pt x="278002" y="33896"/>
                </a:lnTo>
                <a:lnTo>
                  <a:pt x="285029" y="25828"/>
                </a:lnTo>
                <a:lnTo>
                  <a:pt x="291068" y="19838"/>
                </a:lnTo>
                <a:lnTo>
                  <a:pt x="296130" y="15927"/>
                </a:lnTo>
                <a:lnTo>
                  <a:pt x="300227" y="14097"/>
                </a:lnTo>
                <a:lnTo>
                  <a:pt x="284352" y="2222"/>
                </a:lnTo>
                <a:close/>
              </a:path>
              <a:path w="904875" h="187960">
                <a:moveTo>
                  <a:pt x="399161" y="38658"/>
                </a:moveTo>
                <a:lnTo>
                  <a:pt x="388874" y="48958"/>
                </a:lnTo>
                <a:lnTo>
                  <a:pt x="301751" y="48958"/>
                </a:lnTo>
                <a:lnTo>
                  <a:pt x="308863" y="56083"/>
                </a:lnTo>
                <a:lnTo>
                  <a:pt x="314706" y="54495"/>
                </a:lnTo>
                <a:lnTo>
                  <a:pt x="321056" y="53708"/>
                </a:lnTo>
                <a:lnTo>
                  <a:pt x="414146" y="53708"/>
                </a:lnTo>
                <a:lnTo>
                  <a:pt x="399161" y="38658"/>
                </a:lnTo>
                <a:close/>
              </a:path>
              <a:path w="904875" h="187960">
                <a:moveTo>
                  <a:pt x="338200" y="5397"/>
                </a:moveTo>
                <a:lnTo>
                  <a:pt x="335788" y="7772"/>
                </a:lnTo>
                <a:lnTo>
                  <a:pt x="341554" y="15742"/>
                </a:lnTo>
                <a:lnTo>
                  <a:pt x="346106" y="23020"/>
                </a:lnTo>
                <a:lnTo>
                  <a:pt x="349468" y="29605"/>
                </a:lnTo>
                <a:lnTo>
                  <a:pt x="351663" y="35496"/>
                </a:lnTo>
                <a:lnTo>
                  <a:pt x="352679" y="40246"/>
                </a:lnTo>
                <a:lnTo>
                  <a:pt x="354075" y="42621"/>
                </a:lnTo>
                <a:lnTo>
                  <a:pt x="356615" y="42621"/>
                </a:lnTo>
                <a:lnTo>
                  <a:pt x="358394" y="41173"/>
                </a:lnTo>
                <a:lnTo>
                  <a:pt x="360806" y="38265"/>
                </a:lnTo>
                <a:lnTo>
                  <a:pt x="363093" y="35356"/>
                </a:lnTo>
                <a:lnTo>
                  <a:pt x="364363" y="32588"/>
                </a:lnTo>
                <a:lnTo>
                  <a:pt x="364363" y="28892"/>
                </a:lnTo>
                <a:lnTo>
                  <a:pt x="348007" y="11905"/>
                </a:lnTo>
                <a:lnTo>
                  <a:pt x="338200" y="5397"/>
                </a:lnTo>
                <a:close/>
              </a:path>
              <a:path w="904875" h="187960">
                <a:moveTo>
                  <a:pt x="547369" y="88569"/>
                </a:moveTo>
                <a:lnTo>
                  <a:pt x="535432" y="88569"/>
                </a:lnTo>
                <a:lnTo>
                  <a:pt x="534245" y="105510"/>
                </a:lnTo>
                <a:lnTo>
                  <a:pt x="531463" y="120669"/>
                </a:lnTo>
                <a:lnTo>
                  <a:pt x="513659" y="156044"/>
                </a:lnTo>
                <a:lnTo>
                  <a:pt x="481583" y="183692"/>
                </a:lnTo>
                <a:lnTo>
                  <a:pt x="483996" y="186067"/>
                </a:lnTo>
                <a:lnTo>
                  <a:pt x="523894" y="156272"/>
                </a:lnTo>
                <a:lnTo>
                  <a:pt x="543147" y="119781"/>
                </a:lnTo>
                <a:lnTo>
                  <a:pt x="546080" y="104893"/>
                </a:lnTo>
                <a:lnTo>
                  <a:pt x="547369" y="88569"/>
                </a:lnTo>
                <a:close/>
              </a:path>
              <a:path w="904875" h="187960">
                <a:moveTo>
                  <a:pt x="608330" y="88569"/>
                </a:moveTo>
                <a:lnTo>
                  <a:pt x="596392" y="88569"/>
                </a:lnTo>
                <a:lnTo>
                  <a:pt x="596296" y="156044"/>
                </a:lnTo>
                <a:lnTo>
                  <a:pt x="596201" y="162486"/>
                </a:lnTo>
                <a:lnTo>
                  <a:pt x="595974" y="172546"/>
                </a:lnTo>
                <a:lnTo>
                  <a:pt x="595630" y="184480"/>
                </a:lnTo>
                <a:lnTo>
                  <a:pt x="609092" y="179730"/>
                </a:lnTo>
                <a:lnTo>
                  <a:pt x="608758" y="172546"/>
                </a:lnTo>
                <a:lnTo>
                  <a:pt x="608569" y="166749"/>
                </a:lnTo>
                <a:lnTo>
                  <a:pt x="608466" y="162486"/>
                </a:lnTo>
                <a:lnTo>
                  <a:pt x="608345" y="152826"/>
                </a:lnTo>
                <a:lnTo>
                  <a:pt x="608330" y="88569"/>
                </a:lnTo>
                <a:close/>
              </a:path>
              <a:path w="904875" h="187960">
                <a:moveTo>
                  <a:pt x="646302" y="71158"/>
                </a:moveTo>
                <a:lnTo>
                  <a:pt x="633602" y="83820"/>
                </a:lnTo>
                <a:lnTo>
                  <a:pt x="478408" y="83820"/>
                </a:lnTo>
                <a:lnTo>
                  <a:pt x="485520" y="90944"/>
                </a:lnTo>
                <a:lnTo>
                  <a:pt x="491363" y="89357"/>
                </a:lnTo>
                <a:lnTo>
                  <a:pt x="497713" y="88569"/>
                </a:lnTo>
                <a:lnTo>
                  <a:pt x="663701" y="88569"/>
                </a:lnTo>
                <a:lnTo>
                  <a:pt x="646302" y="71158"/>
                </a:lnTo>
                <a:close/>
              </a:path>
              <a:path w="904875" h="187960">
                <a:moveTo>
                  <a:pt x="547369" y="24523"/>
                </a:moveTo>
                <a:lnTo>
                  <a:pt x="535432" y="24523"/>
                </a:lnTo>
                <a:lnTo>
                  <a:pt x="535432" y="83820"/>
                </a:lnTo>
                <a:lnTo>
                  <a:pt x="547369" y="83820"/>
                </a:lnTo>
                <a:lnTo>
                  <a:pt x="547369" y="24523"/>
                </a:lnTo>
                <a:close/>
              </a:path>
              <a:path w="904875" h="187960">
                <a:moveTo>
                  <a:pt x="608330" y="24523"/>
                </a:moveTo>
                <a:lnTo>
                  <a:pt x="596392" y="24523"/>
                </a:lnTo>
                <a:lnTo>
                  <a:pt x="596392" y="83820"/>
                </a:lnTo>
                <a:lnTo>
                  <a:pt x="608330" y="83820"/>
                </a:lnTo>
                <a:lnTo>
                  <a:pt x="608330" y="24523"/>
                </a:lnTo>
                <a:close/>
              </a:path>
              <a:path w="904875" h="187960">
                <a:moveTo>
                  <a:pt x="636777" y="7899"/>
                </a:moveTo>
                <a:lnTo>
                  <a:pt x="624967" y="19773"/>
                </a:lnTo>
                <a:lnTo>
                  <a:pt x="489457" y="19773"/>
                </a:lnTo>
                <a:lnTo>
                  <a:pt x="496696" y="26898"/>
                </a:lnTo>
                <a:lnTo>
                  <a:pt x="502412" y="25311"/>
                </a:lnTo>
                <a:lnTo>
                  <a:pt x="508762" y="24523"/>
                </a:lnTo>
                <a:lnTo>
                  <a:pt x="653414" y="24523"/>
                </a:lnTo>
                <a:lnTo>
                  <a:pt x="636777" y="7899"/>
                </a:lnTo>
                <a:close/>
              </a:path>
              <a:path w="904875" h="187960">
                <a:moveTo>
                  <a:pt x="817386" y="104546"/>
                </a:moveTo>
                <a:lnTo>
                  <a:pt x="805561" y="104546"/>
                </a:lnTo>
                <a:lnTo>
                  <a:pt x="805458" y="136426"/>
                </a:lnTo>
                <a:lnTo>
                  <a:pt x="805361" y="150130"/>
                </a:lnTo>
                <a:lnTo>
                  <a:pt x="805049" y="171856"/>
                </a:lnTo>
                <a:lnTo>
                  <a:pt x="804671" y="187693"/>
                </a:lnTo>
                <a:lnTo>
                  <a:pt x="818133" y="181356"/>
                </a:lnTo>
                <a:lnTo>
                  <a:pt x="817847" y="171856"/>
                </a:lnTo>
                <a:lnTo>
                  <a:pt x="817737" y="165519"/>
                </a:lnTo>
                <a:lnTo>
                  <a:pt x="817550" y="150130"/>
                </a:lnTo>
                <a:lnTo>
                  <a:pt x="817430" y="129044"/>
                </a:lnTo>
                <a:lnTo>
                  <a:pt x="817386" y="104546"/>
                </a:lnTo>
                <a:close/>
              </a:path>
              <a:path w="904875" h="187960">
                <a:moveTo>
                  <a:pt x="817371" y="95059"/>
                </a:moveTo>
                <a:lnTo>
                  <a:pt x="796798" y="95059"/>
                </a:lnTo>
                <a:lnTo>
                  <a:pt x="781681" y="120343"/>
                </a:lnTo>
                <a:lnTo>
                  <a:pt x="763968" y="142362"/>
                </a:lnTo>
                <a:lnTo>
                  <a:pt x="743684" y="161115"/>
                </a:lnTo>
                <a:lnTo>
                  <a:pt x="720851" y="176606"/>
                </a:lnTo>
                <a:lnTo>
                  <a:pt x="721613" y="179768"/>
                </a:lnTo>
                <a:lnTo>
                  <a:pt x="746428" y="167052"/>
                </a:lnTo>
                <a:lnTo>
                  <a:pt x="768683" y="150277"/>
                </a:lnTo>
                <a:lnTo>
                  <a:pt x="788390" y="129442"/>
                </a:lnTo>
                <a:lnTo>
                  <a:pt x="805561" y="104546"/>
                </a:lnTo>
                <a:lnTo>
                  <a:pt x="817386" y="104546"/>
                </a:lnTo>
                <a:lnTo>
                  <a:pt x="817371" y="95059"/>
                </a:lnTo>
                <a:close/>
              </a:path>
              <a:path w="904875" h="187960">
                <a:moveTo>
                  <a:pt x="825373" y="95059"/>
                </a:moveTo>
                <a:lnTo>
                  <a:pt x="821308" y="95059"/>
                </a:lnTo>
                <a:lnTo>
                  <a:pt x="832856" y="119453"/>
                </a:lnTo>
                <a:lnTo>
                  <a:pt x="847677" y="140382"/>
                </a:lnTo>
                <a:lnTo>
                  <a:pt x="865760" y="157849"/>
                </a:lnTo>
                <a:lnTo>
                  <a:pt x="887094" y="171856"/>
                </a:lnTo>
                <a:lnTo>
                  <a:pt x="889126" y="165519"/>
                </a:lnTo>
                <a:lnTo>
                  <a:pt x="894969" y="162356"/>
                </a:lnTo>
                <a:lnTo>
                  <a:pt x="904494" y="162356"/>
                </a:lnTo>
                <a:lnTo>
                  <a:pt x="904494" y="159181"/>
                </a:lnTo>
                <a:lnTo>
                  <a:pt x="879969" y="150130"/>
                </a:lnTo>
                <a:lnTo>
                  <a:pt x="858599" y="136426"/>
                </a:lnTo>
                <a:lnTo>
                  <a:pt x="840396" y="118069"/>
                </a:lnTo>
                <a:lnTo>
                  <a:pt x="825373" y="95059"/>
                </a:lnTo>
                <a:close/>
              </a:path>
              <a:path w="904875" h="187960">
                <a:moveTo>
                  <a:pt x="887094" y="78435"/>
                </a:moveTo>
                <a:lnTo>
                  <a:pt x="875157" y="90309"/>
                </a:lnTo>
                <a:lnTo>
                  <a:pt x="719201" y="90309"/>
                </a:lnTo>
                <a:lnTo>
                  <a:pt x="726313" y="97434"/>
                </a:lnTo>
                <a:lnTo>
                  <a:pt x="732155" y="95846"/>
                </a:lnTo>
                <a:lnTo>
                  <a:pt x="738505" y="95059"/>
                </a:lnTo>
                <a:lnTo>
                  <a:pt x="903732" y="95059"/>
                </a:lnTo>
                <a:lnTo>
                  <a:pt x="887094" y="78435"/>
                </a:lnTo>
                <a:close/>
              </a:path>
              <a:path w="904875" h="187960">
                <a:moveTo>
                  <a:pt x="817371" y="41135"/>
                </a:moveTo>
                <a:lnTo>
                  <a:pt x="805561" y="41135"/>
                </a:lnTo>
                <a:lnTo>
                  <a:pt x="805561" y="90309"/>
                </a:lnTo>
                <a:lnTo>
                  <a:pt x="817371" y="90309"/>
                </a:lnTo>
                <a:lnTo>
                  <a:pt x="817371" y="41135"/>
                </a:lnTo>
                <a:close/>
              </a:path>
              <a:path w="904875" h="187960">
                <a:moveTo>
                  <a:pt x="858519" y="44386"/>
                </a:moveTo>
                <a:lnTo>
                  <a:pt x="853616" y="55864"/>
                </a:lnTo>
                <a:lnTo>
                  <a:pt x="847486" y="67343"/>
                </a:lnTo>
                <a:lnTo>
                  <a:pt x="840142" y="78824"/>
                </a:lnTo>
                <a:lnTo>
                  <a:pt x="831595" y="90309"/>
                </a:lnTo>
                <a:lnTo>
                  <a:pt x="836421" y="90309"/>
                </a:lnTo>
                <a:lnTo>
                  <a:pt x="843994" y="83922"/>
                </a:lnTo>
                <a:lnTo>
                  <a:pt x="851662" y="76647"/>
                </a:lnTo>
                <a:lnTo>
                  <a:pt x="859424" y="68481"/>
                </a:lnTo>
                <a:lnTo>
                  <a:pt x="867282" y="59423"/>
                </a:lnTo>
                <a:lnTo>
                  <a:pt x="875157" y="57048"/>
                </a:lnTo>
                <a:lnTo>
                  <a:pt x="858519" y="44386"/>
                </a:lnTo>
                <a:close/>
              </a:path>
              <a:path w="904875" h="187960">
                <a:moveTo>
                  <a:pt x="755650" y="47472"/>
                </a:moveTo>
                <a:lnTo>
                  <a:pt x="753237" y="49860"/>
                </a:lnTo>
                <a:lnTo>
                  <a:pt x="759452" y="57246"/>
                </a:lnTo>
                <a:lnTo>
                  <a:pt x="764571" y="64336"/>
                </a:lnTo>
                <a:lnTo>
                  <a:pt x="768596" y="71128"/>
                </a:lnTo>
                <a:lnTo>
                  <a:pt x="771525" y="77622"/>
                </a:lnTo>
                <a:lnTo>
                  <a:pt x="773557" y="83439"/>
                </a:lnTo>
                <a:lnTo>
                  <a:pt x="775462" y="86347"/>
                </a:lnTo>
                <a:lnTo>
                  <a:pt x="778129" y="86347"/>
                </a:lnTo>
                <a:lnTo>
                  <a:pt x="779652" y="84493"/>
                </a:lnTo>
                <a:lnTo>
                  <a:pt x="781812" y="80797"/>
                </a:lnTo>
                <a:lnTo>
                  <a:pt x="783844" y="77089"/>
                </a:lnTo>
                <a:lnTo>
                  <a:pt x="784987" y="74180"/>
                </a:lnTo>
                <a:lnTo>
                  <a:pt x="784987" y="69430"/>
                </a:lnTo>
                <a:lnTo>
                  <a:pt x="765242" y="52630"/>
                </a:lnTo>
                <a:lnTo>
                  <a:pt x="755650" y="47472"/>
                </a:lnTo>
                <a:close/>
              </a:path>
              <a:path w="904875" h="187960">
                <a:moveTo>
                  <a:pt x="876807" y="25311"/>
                </a:moveTo>
                <a:lnTo>
                  <a:pt x="865758" y="36385"/>
                </a:lnTo>
                <a:lnTo>
                  <a:pt x="734313" y="36385"/>
                </a:lnTo>
                <a:lnTo>
                  <a:pt x="741426" y="43522"/>
                </a:lnTo>
                <a:lnTo>
                  <a:pt x="747140" y="41935"/>
                </a:lnTo>
                <a:lnTo>
                  <a:pt x="753490" y="41135"/>
                </a:lnTo>
                <a:lnTo>
                  <a:pt x="892556" y="41135"/>
                </a:lnTo>
                <a:lnTo>
                  <a:pt x="876807" y="25311"/>
                </a:lnTo>
                <a:close/>
              </a:path>
              <a:path w="904875" h="187960">
                <a:moveTo>
                  <a:pt x="804671" y="0"/>
                </a:moveTo>
                <a:lnTo>
                  <a:pt x="805081" y="9486"/>
                </a:lnTo>
                <a:lnTo>
                  <a:pt x="805354" y="18588"/>
                </a:lnTo>
                <a:lnTo>
                  <a:pt x="805471" y="25311"/>
                </a:lnTo>
                <a:lnTo>
                  <a:pt x="805561" y="36385"/>
                </a:lnTo>
                <a:lnTo>
                  <a:pt x="817371" y="36385"/>
                </a:lnTo>
                <a:lnTo>
                  <a:pt x="817371" y="15024"/>
                </a:lnTo>
                <a:lnTo>
                  <a:pt x="825373" y="9486"/>
                </a:lnTo>
                <a:lnTo>
                  <a:pt x="804671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254508"/>
            <a:ext cx="1969135" cy="605155"/>
          </a:xfrm>
          <a:custGeom>
            <a:avLst/>
            <a:gdLst/>
            <a:ahLst/>
            <a:cxnLst/>
            <a:rect l="l" t="t" r="r" b="b"/>
            <a:pathLst>
              <a:path w="1969135" h="605155">
                <a:moveTo>
                  <a:pt x="1666494" y="0"/>
                </a:moveTo>
                <a:lnTo>
                  <a:pt x="0" y="0"/>
                </a:lnTo>
                <a:lnTo>
                  <a:pt x="0" y="605028"/>
                </a:lnTo>
                <a:lnTo>
                  <a:pt x="1666494" y="605028"/>
                </a:lnTo>
                <a:lnTo>
                  <a:pt x="1715577" y="601070"/>
                </a:lnTo>
                <a:lnTo>
                  <a:pt x="1762134" y="589611"/>
                </a:lnTo>
                <a:lnTo>
                  <a:pt x="1805542" y="571272"/>
                </a:lnTo>
                <a:lnTo>
                  <a:pt x="1845179" y="546677"/>
                </a:lnTo>
                <a:lnTo>
                  <a:pt x="1880425" y="516445"/>
                </a:lnTo>
                <a:lnTo>
                  <a:pt x="1910657" y="481199"/>
                </a:lnTo>
                <a:lnTo>
                  <a:pt x="1935252" y="441562"/>
                </a:lnTo>
                <a:lnTo>
                  <a:pt x="1953591" y="398154"/>
                </a:lnTo>
                <a:lnTo>
                  <a:pt x="1965050" y="351597"/>
                </a:lnTo>
                <a:lnTo>
                  <a:pt x="1969008" y="302514"/>
                </a:lnTo>
                <a:lnTo>
                  <a:pt x="1965050" y="253430"/>
                </a:lnTo>
                <a:lnTo>
                  <a:pt x="1953591" y="206873"/>
                </a:lnTo>
                <a:lnTo>
                  <a:pt x="1935252" y="163465"/>
                </a:lnTo>
                <a:lnTo>
                  <a:pt x="1910657" y="123828"/>
                </a:lnTo>
                <a:lnTo>
                  <a:pt x="1880425" y="88582"/>
                </a:lnTo>
                <a:lnTo>
                  <a:pt x="1845179" y="58350"/>
                </a:lnTo>
                <a:lnTo>
                  <a:pt x="1805542" y="33755"/>
                </a:lnTo>
                <a:lnTo>
                  <a:pt x="1762134" y="15416"/>
                </a:lnTo>
                <a:lnTo>
                  <a:pt x="1715577" y="3957"/>
                </a:lnTo>
                <a:lnTo>
                  <a:pt x="166649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7743" y="135636"/>
            <a:ext cx="847344" cy="84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95441" y="192139"/>
            <a:ext cx="733258" cy="734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61" y="10492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83563" y="1389888"/>
            <a:ext cx="1248410" cy="1160145"/>
          </a:xfrm>
          <a:custGeom>
            <a:avLst/>
            <a:gdLst/>
            <a:ahLst/>
            <a:cxnLst/>
            <a:rect l="l" t="t" r="r" b="b"/>
            <a:pathLst>
              <a:path w="1248410" h="1160145">
                <a:moveTo>
                  <a:pt x="486283" y="0"/>
                </a:moveTo>
                <a:lnTo>
                  <a:pt x="428428" y="3159"/>
                </a:lnTo>
                <a:lnTo>
                  <a:pt x="373681" y="12604"/>
                </a:lnTo>
                <a:lnTo>
                  <a:pt x="322244" y="28289"/>
                </a:lnTo>
                <a:lnTo>
                  <a:pt x="274320" y="50164"/>
                </a:lnTo>
                <a:lnTo>
                  <a:pt x="230375" y="77745"/>
                </a:lnTo>
                <a:lnTo>
                  <a:pt x="189912" y="110505"/>
                </a:lnTo>
                <a:lnTo>
                  <a:pt x="153111" y="148337"/>
                </a:lnTo>
                <a:lnTo>
                  <a:pt x="120154" y="191135"/>
                </a:lnTo>
                <a:lnTo>
                  <a:pt x="97051" y="227987"/>
                </a:lnTo>
                <a:lnTo>
                  <a:pt x="76368" y="267625"/>
                </a:lnTo>
                <a:lnTo>
                  <a:pt x="58144" y="309970"/>
                </a:lnTo>
                <a:lnTo>
                  <a:pt x="42420" y="354942"/>
                </a:lnTo>
                <a:lnTo>
                  <a:pt x="29235" y="402463"/>
                </a:lnTo>
                <a:lnTo>
                  <a:pt x="18777" y="451131"/>
                </a:lnTo>
                <a:lnTo>
                  <a:pt x="10599" y="502250"/>
                </a:lnTo>
                <a:lnTo>
                  <a:pt x="4727" y="555679"/>
                </a:lnTo>
                <a:lnTo>
                  <a:pt x="1186" y="611279"/>
                </a:lnTo>
                <a:lnTo>
                  <a:pt x="0" y="668909"/>
                </a:lnTo>
                <a:lnTo>
                  <a:pt x="0" y="1108583"/>
                </a:lnTo>
                <a:lnTo>
                  <a:pt x="4006" y="1128581"/>
                </a:lnTo>
                <a:lnTo>
                  <a:pt x="14951" y="1144841"/>
                </a:lnTo>
                <a:lnTo>
                  <a:pt x="31225" y="1155767"/>
                </a:lnTo>
                <a:lnTo>
                  <a:pt x="51219" y="1159764"/>
                </a:lnTo>
                <a:lnTo>
                  <a:pt x="486283" y="1159764"/>
                </a:lnTo>
                <a:lnTo>
                  <a:pt x="506227" y="1155767"/>
                </a:lnTo>
                <a:lnTo>
                  <a:pt x="522493" y="1144841"/>
                </a:lnTo>
                <a:lnTo>
                  <a:pt x="533449" y="1128581"/>
                </a:lnTo>
                <a:lnTo>
                  <a:pt x="537464" y="1108583"/>
                </a:lnTo>
                <a:lnTo>
                  <a:pt x="537464" y="668909"/>
                </a:lnTo>
                <a:lnTo>
                  <a:pt x="522493" y="632872"/>
                </a:lnTo>
                <a:lnTo>
                  <a:pt x="486283" y="617982"/>
                </a:lnTo>
                <a:lnTo>
                  <a:pt x="323215" y="617982"/>
                </a:lnTo>
                <a:lnTo>
                  <a:pt x="328237" y="546169"/>
                </a:lnTo>
                <a:lnTo>
                  <a:pt x="337675" y="483820"/>
                </a:lnTo>
                <a:lnTo>
                  <a:pt x="351515" y="430969"/>
                </a:lnTo>
                <a:lnTo>
                  <a:pt x="369744" y="387651"/>
                </a:lnTo>
                <a:lnTo>
                  <a:pt x="392349" y="353900"/>
                </a:lnTo>
                <a:lnTo>
                  <a:pt x="450631" y="315234"/>
                </a:lnTo>
                <a:lnTo>
                  <a:pt x="486283" y="310388"/>
                </a:lnTo>
                <a:lnTo>
                  <a:pt x="506227" y="306395"/>
                </a:lnTo>
                <a:lnTo>
                  <a:pt x="522493" y="295497"/>
                </a:lnTo>
                <a:lnTo>
                  <a:pt x="533449" y="279312"/>
                </a:lnTo>
                <a:lnTo>
                  <a:pt x="537464" y="259461"/>
                </a:lnTo>
                <a:lnTo>
                  <a:pt x="537464" y="51181"/>
                </a:lnTo>
                <a:lnTo>
                  <a:pt x="533449" y="31343"/>
                </a:lnTo>
                <a:lnTo>
                  <a:pt x="522493" y="15065"/>
                </a:lnTo>
                <a:lnTo>
                  <a:pt x="506227" y="4050"/>
                </a:lnTo>
                <a:lnTo>
                  <a:pt x="486283" y="0"/>
                </a:lnTo>
                <a:close/>
              </a:path>
              <a:path w="1248410" h="1160145">
                <a:moveTo>
                  <a:pt x="1197229" y="0"/>
                </a:moveTo>
                <a:lnTo>
                  <a:pt x="1139233" y="3159"/>
                </a:lnTo>
                <a:lnTo>
                  <a:pt x="1084453" y="12604"/>
                </a:lnTo>
                <a:lnTo>
                  <a:pt x="1033101" y="28289"/>
                </a:lnTo>
                <a:lnTo>
                  <a:pt x="985393" y="50164"/>
                </a:lnTo>
                <a:lnTo>
                  <a:pt x="941365" y="77745"/>
                </a:lnTo>
                <a:lnTo>
                  <a:pt x="900826" y="110505"/>
                </a:lnTo>
                <a:lnTo>
                  <a:pt x="863931" y="148337"/>
                </a:lnTo>
                <a:lnTo>
                  <a:pt x="830834" y="191135"/>
                </a:lnTo>
                <a:lnTo>
                  <a:pt x="807856" y="227987"/>
                </a:lnTo>
                <a:lnTo>
                  <a:pt x="787249" y="267625"/>
                </a:lnTo>
                <a:lnTo>
                  <a:pt x="769038" y="309970"/>
                </a:lnTo>
                <a:lnTo>
                  <a:pt x="753248" y="354942"/>
                </a:lnTo>
                <a:lnTo>
                  <a:pt x="739902" y="402463"/>
                </a:lnTo>
                <a:lnTo>
                  <a:pt x="729451" y="451131"/>
                </a:lnTo>
                <a:lnTo>
                  <a:pt x="721280" y="502250"/>
                </a:lnTo>
                <a:lnTo>
                  <a:pt x="715414" y="555679"/>
                </a:lnTo>
                <a:lnTo>
                  <a:pt x="711876" y="611279"/>
                </a:lnTo>
                <a:lnTo>
                  <a:pt x="710692" y="668909"/>
                </a:lnTo>
                <a:lnTo>
                  <a:pt x="710692" y="1108583"/>
                </a:lnTo>
                <a:lnTo>
                  <a:pt x="714742" y="1128581"/>
                </a:lnTo>
                <a:lnTo>
                  <a:pt x="725757" y="1144841"/>
                </a:lnTo>
                <a:lnTo>
                  <a:pt x="742035" y="1155767"/>
                </a:lnTo>
                <a:lnTo>
                  <a:pt x="761873" y="1159764"/>
                </a:lnTo>
                <a:lnTo>
                  <a:pt x="1197229" y="1159764"/>
                </a:lnTo>
                <a:lnTo>
                  <a:pt x="1217080" y="1155767"/>
                </a:lnTo>
                <a:lnTo>
                  <a:pt x="1233265" y="1144841"/>
                </a:lnTo>
                <a:lnTo>
                  <a:pt x="1244163" y="1128581"/>
                </a:lnTo>
                <a:lnTo>
                  <a:pt x="1248156" y="1108583"/>
                </a:lnTo>
                <a:lnTo>
                  <a:pt x="1248156" y="668909"/>
                </a:lnTo>
                <a:lnTo>
                  <a:pt x="1233265" y="632872"/>
                </a:lnTo>
                <a:lnTo>
                  <a:pt x="1197229" y="617982"/>
                </a:lnTo>
                <a:lnTo>
                  <a:pt x="1036319" y="617982"/>
                </a:lnTo>
                <a:lnTo>
                  <a:pt x="1041301" y="546169"/>
                </a:lnTo>
                <a:lnTo>
                  <a:pt x="1050621" y="483820"/>
                </a:lnTo>
                <a:lnTo>
                  <a:pt x="1064272" y="430969"/>
                </a:lnTo>
                <a:lnTo>
                  <a:pt x="1082246" y="387651"/>
                </a:lnTo>
                <a:lnTo>
                  <a:pt x="1104536" y="353900"/>
                </a:lnTo>
                <a:lnTo>
                  <a:pt x="1162035" y="315234"/>
                </a:lnTo>
                <a:lnTo>
                  <a:pt x="1197229" y="310388"/>
                </a:lnTo>
                <a:lnTo>
                  <a:pt x="1217080" y="306395"/>
                </a:lnTo>
                <a:lnTo>
                  <a:pt x="1233265" y="295497"/>
                </a:lnTo>
                <a:lnTo>
                  <a:pt x="1244163" y="279312"/>
                </a:lnTo>
                <a:lnTo>
                  <a:pt x="1248156" y="259461"/>
                </a:lnTo>
                <a:lnTo>
                  <a:pt x="1248156" y="51181"/>
                </a:lnTo>
                <a:lnTo>
                  <a:pt x="1244163" y="31343"/>
                </a:lnTo>
                <a:lnTo>
                  <a:pt x="1233265" y="15065"/>
                </a:lnTo>
                <a:lnTo>
                  <a:pt x="1217080" y="4050"/>
                </a:lnTo>
                <a:lnTo>
                  <a:pt x="1197229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62732" y="976375"/>
            <a:ext cx="9129268" cy="58816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53529" y="6245174"/>
            <a:ext cx="908050" cy="187325"/>
          </a:xfrm>
          <a:custGeom>
            <a:avLst/>
            <a:gdLst/>
            <a:ahLst/>
            <a:cxnLst/>
            <a:rect l="l" t="t" r="r" b="b"/>
            <a:pathLst>
              <a:path w="908050" h="187325">
                <a:moveTo>
                  <a:pt x="41960" y="115608"/>
                </a:moveTo>
                <a:lnTo>
                  <a:pt x="42310" y="124340"/>
                </a:lnTo>
                <a:lnTo>
                  <a:pt x="42560" y="133124"/>
                </a:lnTo>
                <a:lnTo>
                  <a:pt x="42710" y="141961"/>
                </a:lnTo>
                <a:lnTo>
                  <a:pt x="42710" y="159782"/>
                </a:lnTo>
                <a:lnTo>
                  <a:pt x="42519" y="170256"/>
                </a:lnTo>
                <a:lnTo>
                  <a:pt x="42310" y="177803"/>
                </a:lnTo>
                <a:lnTo>
                  <a:pt x="41960" y="186893"/>
                </a:lnTo>
                <a:lnTo>
                  <a:pt x="53847" y="182130"/>
                </a:lnTo>
                <a:lnTo>
                  <a:pt x="53847" y="169456"/>
                </a:lnTo>
                <a:lnTo>
                  <a:pt x="141731" y="169456"/>
                </a:lnTo>
                <a:lnTo>
                  <a:pt x="141731" y="164706"/>
                </a:lnTo>
                <a:lnTo>
                  <a:pt x="53847" y="164706"/>
                </a:lnTo>
                <a:lnTo>
                  <a:pt x="53847" y="126682"/>
                </a:lnTo>
                <a:lnTo>
                  <a:pt x="145968" y="126682"/>
                </a:lnTo>
                <a:lnTo>
                  <a:pt x="148069" y="125107"/>
                </a:lnTo>
                <a:lnTo>
                  <a:pt x="144894" y="121932"/>
                </a:lnTo>
                <a:lnTo>
                  <a:pt x="53847" y="121932"/>
                </a:lnTo>
                <a:lnTo>
                  <a:pt x="41960" y="115608"/>
                </a:lnTo>
                <a:close/>
              </a:path>
              <a:path w="908050" h="187325">
                <a:moveTo>
                  <a:pt x="141731" y="169456"/>
                </a:moveTo>
                <a:lnTo>
                  <a:pt x="130644" y="169456"/>
                </a:lnTo>
                <a:lnTo>
                  <a:pt x="130644" y="186893"/>
                </a:lnTo>
                <a:lnTo>
                  <a:pt x="142519" y="181343"/>
                </a:lnTo>
                <a:lnTo>
                  <a:pt x="141998" y="175539"/>
                </a:lnTo>
                <a:lnTo>
                  <a:pt x="141731" y="170256"/>
                </a:lnTo>
                <a:lnTo>
                  <a:pt x="141731" y="169456"/>
                </a:lnTo>
                <a:close/>
              </a:path>
              <a:path w="908050" h="187325">
                <a:moveTo>
                  <a:pt x="145968" y="126682"/>
                </a:moveTo>
                <a:lnTo>
                  <a:pt x="130644" y="126682"/>
                </a:lnTo>
                <a:lnTo>
                  <a:pt x="130644" y="164706"/>
                </a:lnTo>
                <a:lnTo>
                  <a:pt x="141731" y="164706"/>
                </a:lnTo>
                <a:lnTo>
                  <a:pt x="141731" y="129857"/>
                </a:lnTo>
                <a:lnTo>
                  <a:pt x="145968" y="126682"/>
                </a:lnTo>
                <a:close/>
              </a:path>
              <a:path w="908050" h="187325">
                <a:moveTo>
                  <a:pt x="136982" y="114020"/>
                </a:moveTo>
                <a:lnTo>
                  <a:pt x="129057" y="121932"/>
                </a:lnTo>
                <a:lnTo>
                  <a:pt x="144894" y="121932"/>
                </a:lnTo>
                <a:lnTo>
                  <a:pt x="136982" y="114020"/>
                </a:lnTo>
                <a:close/>
              </a:path>
              <a:path w="908050" h="187325">
                <a:moveTo>
                  <a:pt x="138811" y="85547"/>
                </a:moveTo>
                <a:lnTo>
                  <a:pt x="120357" y="85547"/>
                </a:lnTo>
                <a:lnTo>
                  <a:pt x="101345" y="115633"/>
                </a:lnTo>
                <a:lnTo>
                  <a:pt x="111645" y="118795"/>
                </a:lnTo>
                <a:lnTo>
                  <a:pt x="117682" y="109242"/>
                </a:lnTo>
                <a:lnTo>
                  <a:pt x="123124" y="101174"/>
                </a:lnTo>
                <a:lnTo>
                  <a:pt x="127974" y="94592"/>
                </a:lnTo>
                <a:lnTo>
                  <a:pt x="132232" y="89496"/>
                </a:lnTo>
                <a:lnTo>
                  <a:pt x="138811" y="85547"/>
                </a:lnTo>
                <a:close/>
              </a:path>
              <a:path w="908050" h="187325">
                <a:moveTo>
                  <a:pt x="127482" y="72872"/>
                </a:moveTo>
                <a:lnTo>
                  <a:pt x="119557" y="80797"/>
                </a:lnTo>
                <a:lnTo>
                  <a:pt x="39585" y="80797"/>
                </a:lnTo>
                <a:lnTo>
                  <a:pt x="46723" y="87922"/>
                </a:lnTo>
                <a:lnTo>
                  <a:pt x="52527" y="86334"/>
                </a:lnTo>
                <a:lnTo>
                  <a:pt x="58851" y="85547"/>
                </a:lnTo>
                <a:lnTo>
                  <a:pt x="138811" y="85547"/>
                </a:lnTo>
                <a:lnTo>
                  <a:pt x="140144" y="84747"/>
                </a:lnTo>
                <a:lnTo>
                  <a:pt x="127482" y="72872"/>
                </a:lnTo>
                <a:close/>
              </a:path>
              <a:path w="908050" h="187325">
                <a:moveTo>
                  <a:pt x="90258" y="0"/>
                </a:moveTo>
                <a:lnTo>
                  <a:pt x="65250" y="33336"/>
                </a:lnTo>
                <a:lnTo>
                  <a:pt x="29002" y="63642"/>
                </a:lnTo>
                <a:lnTo>
                  <a:pt x="0" y="80759"/>
                </a:lnTo>
                <a:lnTo>
                  <a:pt x="800" y="83934"/>
                </a:lnTo>
                <a:lnTo>
                  <a:pt x="41960" y="63347"/>
                </a:lnTo>
                <a:lnTo>
                  <a:pt x="80267" y="32613"/>
                </a:lnTo>
                <a:lnTo>
                  <a:pt x="94221" y="18211"/>
                </a:lnTo>
                <a:lnTo>
                  <a:pt x="99715" y="18211"/>
                </a:lnTo>
                <a:lnTo>
                  <a:pt x="96596" y="15049"/>
                </a:lnTo>
                <a:lnTo>
                  <a:pt x="104520" y="11087"/>
                </a:lnTo>
                <a:lnTo>
                  <a:pt x="90258" y="0"/>
                </a:lnTo>
                <a:close/>
              </a:path>
              <a:path w="908050" h="187325">
                <a:moveTo>
                  <a:pt x="83134" y="41973"/>
                </a:moveTo>
                <a:lnTo>
                  <a:pt x="80759" y="44348"/>
                </a:lnTo>
                <a:lnTo>
                  <a:pt x="85464" y="50536"/>
                </a:lnTo>
                <a:lnTo>
                  <a:pt x="89276" y="56430"/>
                </a:lnTo>
                <a:lnTo>
                  <a:pt x="92194" y="62027"/>
                </a:lnTo>
                <a:lnTo>
                  <a:pt x="94221" y="67322"/>
                </a:lnTo>
                <a:lnTo>
                  <a:pt x="95275" y="72085"/>
                </a:lnTo>
                <a:lnTo>
                  <a:pt x="96862" y="74460"/>
                </a:lnTo>
                <a:lnTo>
                  <a:pt x="100025" y="74460"/>
                </a:lnTo>
                <a:lnTo>
                  <a:pt x="101485" y="73660"/>
                </a:lnTo>
                <a:lnTo>
                  <a:pt x="105181" y="70497"/>
                </a:lnTo>
                <a:lnTo>
                  <a:pt x="106057" y="67455"/>
                </a:lnTo>
                <a:lnTo>
                  <a:pt x="106095" y="62572"/>
                </a:lnTo>
                <a:lnTo>
                  <a:pt x="104661" y="58607"/>
                </a:lnTo>
                <a:lnTo>
                  <a:pt x="100358" y="53854"/>
                </a:lnTo>
                <a:lnTo>
                  <a:pt x="93163" y="48298"/>
                </a:lnTo>
                <a:lnTo>
                  <a:pt x="83134" y="41973"/>
                </a:lnTo>
                <a:close/>
              </a:path>
              <a:path w="908050" h="187325">
                <a:moveTo>
                  <a:pt x="99715" y="18211"/>
                </a:moveTo>
                <a:lnTo>
                  <a:pt x="94221" y="18211"/>
                </a:lnTo>
                <a:lnTo>
                  <a:pt x="100161" y="26036"/>
                </a:lnTo>
                <a:lnTo>
                  <a:pt x="132181" y="55182"/>
                </a:lnTo>
                <a:lnTo>
                  <a:pt x="169443" y="72847"/>
                </a:lnTo>
                <a:lnTo>
                  <a:pt x="172605" y="66509"/>
                </a:lnTo>
                <a:lnTo>
                  <a:pt x="177888" y="62814"/>
                </a:lnTo>
                <a:lnTo>
                  <a:pt x="185280" y="61760"/>
                </a:lnTo>
                <a:lnTo>
                  <a:pt x="185280" y="59385"/>
                </a:lnTo>
                <a:lnTo>
                  <a:pt x="175136" y="58099"/>
                </a:lnTo>
                <a:lnTo>
                  <a:pt x="164496" y="55822"/>
                </a:lnTo>
                <a:lnTo>
                  <a:pt x="118568" y="35240"/>
                </a:lnTo>
                <a:lnTo>
                  <a:pt x="107431" y="26034"/>
                </a:lnTo>
                <a:lnTo>
                  <a:pt x="99715" y="18211"/>
                </a:lnTo>
                <a:close/>
              </a:path>
              <a:path w="908050" h="187325">
                <a:moveTo>
                  <a:pt x="268503" y="160655"/>
                </a:moveTo>
                <a:lnTo>
                  <a:pt x="267716" y="163817"/>
                </a:lnTo>
                <a:lnTo>
                  <a:pt x="276574" y="167384"/>
                </a:lnTo>
                <a:lnTo>
                  <a:pt x="283354" y="171742"/>
                </a:lnTo>
                <a:lnTo>
                  <a:pt x="288056" y="176890"/>
                </a:lnTo>
                <a:lnTo>
                  <a:pt x="290677" y="182829"/>
                </a:lnTo>
                <a:lnTo>
                  <a:pt x="299123" y="179666"/>
                </a:lnTo>
                <a:lnTo>
                  <a:pt x="305203" y="175691"/>
                </a:lnTo>
                <a:lnTo>
                  <a:pt x="312585" y="166192"/>
                </a:lnTo>
                <a:lnTo>
                  <a:pt x="313197" y="164350"/>
                </a:lnTo>
                <a:lnTo>
                  <a:pt x="292785" y="164350"/>
                </a:lnTo>
                <a:lnTo>
                  <a:pt x="282232" y="163283"/>
                </a:lnTo>
                <a:lnTo>
                  <a:pt x="275894" y="162229"/>
                </a:lnTo>
                <a:lnTo>
                  <a:pt x="268503" y="160655"/>
                </a:lnTo>
                <a:close/>
              </a:path>
              <a:path w="908050" h="187325">
                <a:moveTo>
                  <a:pt x="369849" y="10134"/>
                </a:moveTo>
                <a:lnTo>
                  <a:pt x="363241" y="47792"/>
                </a:lnTo>
                <a:lnTo>
                  <a:pt x="351249" y="95597"/>
                </a:lnTo>
                <a:lnTo>
                  <a:pt x="335932" y="138497"/>
                </a:lnTo>
                <a:lnTo>
                  <a:pt x="319976" y="159867"/>
                </a:lnTo>
                <a:lnTo>
                  <a:pt x="330263" y="178079"/>
                </a:lnTo>
                <a:lnTo>
                  <a:pt x="338628" y="172583"/>
                </a:lnTo>
                <a:lnTo>
                  <a:pt x="354217" y="167185"/>
                </a:lnTo>
                <a:lnTo>
                  <a:pt x="377028" y="161888"/>
                </a:lnTo>
                <a:lnTo>
                  <a:pt x="397957" y="158267"/>
                </a:lnTo>
                <a:lnTo>
                  <a:pt x="335013" y="158267"/>
                </a:lnTo>
                <a:lnTo>
                  <a:pt x="346542" y="131883"/>
                </a:lnTo>
                <a:lnTo>
                  <a:pt x="358173" y="101041"/>
                </a:lnTo>
                <a:lnTo>
                  <a:pt x="369901" y="65741"/>
                </a:lnTo>
                <a:lnTo>
                  <a:pt x="381723" y="25984"/>
                </a:lnTo>
                <a:lnTo>
                  <a:pt x="388861" y="20434"/>
                </a:lnTo>
                <a:lnTo>
                  <a:pt x="369849" y="10134"/>
                </a:lnTo>
                <a:close/>
              </a:path>
              <a:path w="908050" h="187325">
                <a:moveTo>
                  <a:pt x="422890" y="156692"/>
                </a:moveTo>
                <a:lnTo>
                  <a:pt x="407060" y="156692"/>
                </a:lnTo>
                <a:lnTo>
                  <a:pt x="408647" y="162496"/>
                </a:lnTo>
                <a:lnTo>
                  <a:pt x="410171" y="167767"/>
                </a:lnTo>
                <a:lnTo>
                  <a:pt x="412076" y="173977"/>
                </a:lnTo>
                <a:lnTo>
                  <a:pt x="413397" y="175691"/>
                </a:lnTo>
                <a:lnTo>
                  <a:pt x="415505" y="175691"/>
                </a:lnTo>
                <a:lnTo>
                  <a:pt x="416826" y="174764"/>
                </a:lnTo>
                <a:lnTo>
                  <a:pt x="421055" y="171069"/>
                </a:lnTo>
                <a:lnTo>
                  <a:pt x="422376" y="167767"/>
                </a:lnTo>
                <a:lnTo>
                  <a:pt x="423430" y="158267"/>
                </a:lnTo>
                <a:lnTo>
                  <a:pt x="422890" y="156692"/>
                </a:lnTo>
                <a:close/>
              </a:path>
              <a:path w="908050" h="187325">
                <a:moveTo>
                  <a:pt x="325252" y="104394"/>
                </a:moveTo>
                <a:lnTo>
                  <a:pt x="308889" y="104394"/>
                </a:lnTo>
                <a:lnTo>
                  <a:pt x="307309" y="125776"/>
                </a:lnTo>
                <a:lnTo>
                  <a:pt x="305822" y="141433"/>
                </a:lnTo>
                <a:lnTo>
                  <a:pt x="296214" y="164350"/>
                </a:lnTo>
                <a:lnTo>
                  <a:pt x="313197" y="164350"/>
                </a:lnTo>
                <a:lnTo>
                  <a:pt x="319186" y="119684"/>
                </a:lnTo>
                <a:lnTo>
                  <a:pt x="319976" y="108356"/>
                </a:lnTo>
                <a:lnTo>
                  <a:pt x="325252" y="104394"/>
                </a:lnTo>
                <a:close/>
              </a:path>
              <a:path w="908050" h="187325">
                <a:moveTo>
                  <a:pt x="388061" y="115506"/>
                </a:moveTo>
                <a:lnTo>
                  <a:pt x="385686" y="117881"/>
                </a:lnTo>
                <a:lnTo>
                  <a:pt x="391973" y="127487"/>
                </a:lnTo>
                <a:lnTo>
                  <a:pt x="397367" y="136496"/>
                </a:lnTo>
                <a:lnTo>
                  <a:pt x="401870" y="144909"/>
                </a:lnTo>
                <a:lnTo>
                  <a:pt x="405485" y="152730"/>
                </a:lnTo>
                <a:lnTo>
                  <a:pt x="335013" y="158267"/>
                </a:lnTo>
                <a:lnTo>
                  <a:pt x="397957" y="158267"/>
                </a:lnTo>
                <a:lnTo>
                  <a:pt x="407060" y="156692"/>
                </a:lnTo>
                <a:lnTo>
                  <a:pt x="422890" y="156692"/>
                </a:lnTo>
                <a:lnTo>
                  <a:pt x="421576" y="152857"/>
                </a:lnTo>
                <a:lnTo>
                  <a:pt x="417360" y="146786"/>
                </a:lnTo>
                <a:lnTo>
                  <a:pt x="413151" y="141416"/>
                </a:lnTo>
                <a:lnTo>
                  <a:pt x="406868" y="134413"/>
                </a:lnTo>
                <a:lnTo>
                  <a:pt x="398505" y="125776"/>
                </a:lnTo>
                <a:lnTo>
                  <a:pt x="388061" y="115506"/>
                </a:lnTo>
                <a:close/>
              </a:path>
              <a:path w="908050" h="187325">
                <a:moveTo>
                  <a:pt x="262966" y="52184"/>
                </a:moveTo>
                <a:lnTo>
                  <a:pt x="255841" y="94894"/>
                </a:lnTo>
                <a:lnTo>
                  <a:pt x="248716" y="99644"/>
                </a:lnTo>
                <a:lnTo>
                  <a:pt x="259803" y="110731"/>
                </a:lnTo>
                <a:lnTo>
                  <a:pt x="266128" y="104394"/>
                </a:lnTo>
                <a:lnTo>
                  <a:pt x="325252" y="104394"/>
                </a:lnTo>
                <a:lnTo>
                  <a:pt x="326301" y="103606"/>
                </a:lnTo>
                <a:lnTo>
                  <a:pt x="322343" y="99644"/>
                </a:lnTo>
                <a:lnTo>
                  <a:pt x="266128" y="99644"/>
                </a:lnTo>
                <a:lnTo>
                  <a:pt x="273253" y="64058"/>
                </a:lnTo>
                <a:lnTo>
                  <a:pt x="323667" y="64058"/>
                </a:lnTo>
                <a:lnTo>
                  <a:pt x="323583" y="62517"/>
                </a:lnTo>
                <a:lnTo>
                  <a:pt x="323499" y="59309"/>
                </a:lnTo>
                <a:lnTo>
                  <a:pt x="274053" y="59309"/>
                </a:lnTo>
                <a:lnTo>
                  <a:pt x="262966" y="52184"/>
                </a:lnTo>
                <a:close/>
              </a:path>
              <a:path w="908050" h="187325">
                <a:moveTo>
                  <a:pt x="315226" y="92519"/>
                </a:moveTo>
                <a:lnTo>
                  <a:pt x="308089" y="99644"/>
                </a:lnTo>
                <a:lnTo>
                  <a:pt x="322343" y="99644"/>
                </a:lnTo>
                <a:lnTo>
                  <a:pt x="315226" y="92519"/>
                </a:lnTo>
                <a:close/>
              </a:path>
              <a:path w="908050" h="187325">
                <a:moveTo>
                  <a:pt x="323667" y="64058"/>
                </a:moveTo>
                <a:lnTo>
                  <a:pt x="312851" y="64058"/>
                </a:lnTo>
                <a:lnTo>
                  <a:pt x="312851" y="72771"/>
                </a:lnTo>
                <a:lnTo>
                  <a:pt x="323926" y="68808"/>
                </a:lnTo>
                <a:lnTo>
                  <a:pt x="323667" y="64058"/>
                </a:lnTo>
                <a:close/>
              </a:path>
              <a:path w="908050" h="187325">
                <a:moveTo>
                  <a:pt x="326691" y="22098"/>
                </a:moveTo>
                <a:lnTo>
                  <a:pt x="312851" y="22098"/>
                </a:lnTo>
                <a:lnTo>
                  <a:pt x="312851" y="59309"/>
                </a:lnTo>
                <a:lnTo>
                  <a:pt x="323499" y="59309"/>
                </a:lnTo>
                <a:lnTo>
                  <a:pt x="323337" y="53152"/>
                </a:lnTo>
                <a:lnTo>
                  <a:pt x="323273" y="47792"/>
                </a:lnTo>
                <a:lnTo>
                  <a:pt x="323172" y="35588"/>
                </a:lnTo>
                <a:lnTo>
                  <a:pt x="323138" y="25209"/>
                </a:lnTo>
                <a:lnTo>
                  <a:pt x="326691" y="22098"/>
                </a:lnTo>
                <a:close/>
              </a:path>
              <a:path w="908050" h="187325">
                <a:moveTo>
                  <a:pt x="317601" y="10134"/>
                </a:moveTo>
                <a:lnTo>
                  <a:pt x="311264" y="17348"/>
                </a:lnTo>
                <a:lnTo>
                  <a:pt x="254253" y="17348"/>
                </a:lnTo>
                <a:lnTo>
                  <a:pt x="260591" y="23685"/>
                </a:lnTo>
                <a:lnTo>
                  <a:pt x="269303" y="22098"/>
                </a:lnTo>
                <a:lnTo>
                  <a:pt x="326691" y="22098"/>
                </a:lnTo>
                <a:lnTo>
                  <a:pt x="329476" y="19659"/>
                </a:lnTo>
                <a:lnTo>
                  <a:pt x="317601" y="10134"/>
                </a:lnTo>
                <a:close/>
              </a:path>
              <a:path w="908050" h="187325">
                <a:moveTo>
                  <a:pt x="556806" y="85547"/>
                </a:moveTo>
                <a:lnTo>
                  <a:pt x="544931" y="85547"/>
                </a:lnTo>
                <a:lnTo>
                  <a:pt x="543864" y="102861"/>
                </a:lnTo>
                <a:lnTo>
                  <a:pt x="541462" y="118397"/>
                </a:lnTo>
                <a:lnTo>
                  <a:pt x="525257" y="154921"/>
                </a:lnTo>
                <a:lnTo>
                  <a:pt x="483171" y="183718"/>
                </a:lnTo>
                <a:lnTo>
                  <a:pt x="483958" y="186893"/>
                </a:lnTo>
                <a:lnTo>
                  <a:pt x="518999" y="170359"/>
                </a:lnTo>
                <a:lnTo>
                  <a:pt x="546577" y="138872"/>
                </a:lnTo>
                <a:lnTo>
                  <a:pt x="554874" y="106254"/>
                </a:lnTo>
                <a:lnTo>
                  <a:pt x="556806" y="85547"/>
                </a:lnTo>
                <a:close/>
              </a:path>
              <a:path w="908050" h="187325">
                <a:moveTo>
                  <a:pt x="597979" y="85547"/>
                </a:moveTo>
                <a:lnTo>
                  <a:pt x="587679" y="85547"/>
                </a:lnTo>
                <a:lnTo>
                  <a:pt x="587679" y="159981"/>
                </a:lnTo>
                <a:lnTo>
                  <a:pt x="588917" y="168292"/>
                </a:lnTo>
                <a:lnTo>
                  <a:pt x="592633" y="174231"/>
                </a:lnTo>
                <a:lnTo>
                  <a:pt x="598818" y="177793"/>
                </a:lnTo>
                <a:lnTo>
                  <a:pt x="607479" y="178981"/>
                </a:lnTo>
                <a:lnTo>
                  <a:pt x="647077" y="178981"/>
                </a:lnTo>
                <a:lnTo>
                  <a:pt x="656602" y="178460"/>
                </a:lnTo>
                <a:lnTo>
                  <a:pt x="663207" y="174229"/>
                </a:lnTo>
                <a:lnTo>
                  <a:pt x="665417" y="169481"/>
                </a:lnTo>
                <a:lnTo>
                  <a:pt x="601941" y="169481"/>
                </a:lnTo>
                <a:lnTo>
                  <a:pt x="598083" y="165115"/>
                </a:lnTo>
                <a:lnTo>
                  <a:pt x="597979" y="85547"/>
                </a:lnTo>
                <a:close/>
              </a:path>
              <a:path w="908050" h="187325">
                <a:moveTo>
                  <a:pt x="655713" y="125933"/>
                </a:moveTo>
                <a:lnTo>
                  <a:pt x="651776" y="125933"/>
                </a:lnTo>
                <a:lnTo>
                  <a:pt x="651009" y="138914"/>
                </a:lnTo>
                <a:lnTo>
                  <a:pt x="650208" y="149461"/>
                </a:lnTo>
                <a:lnTo>
                  <a:pt x="649437" y="156888"/>
                </a:lnTo>
                <a:lnTo>
                  <a:pt x="648601" y="161963"/>
                </a:lnTo>
                <a:lnTo>
                  <a:pt x="647585" y="166979"/>
                </a:lnTo>
                <a:lnTo>
                  <a:pt x="645172" y="169481"/>
                </a:lnTo>
                <a:lnTo>
                  <a:pt x="665417" y="169481"/>
                </a:lnTo>
                <a:lnTo>
                  <a:pt x="666889" y="166319"/>
                </a:lnTo>
                <a:lnTo>
                  <a:pt x="661555" y="163144"/>
                </a:lnTo>
                <a:lnTo>
                  <a:pt x="658380" y="159054"/>
                </a:lnTo>
                <a:lnTo>
                  <a:pt x="657364" y="154038"/>
                </a:lnTo>
                <a:lnTo>
                  <a:pt x="656678" y="149461"/>
                </a:lnTo>
                <a:lnTo>
                  <a:pt x="656158" y="143252"/>
                </a:lnTo>
                <a:lnTo>
                  <a:pt x="655828" y="135410"/>
                </a:lnTo>
                <a:lnTo>
                  <a:pt x="655713" y="125933"/>
                </a:lnTo>
                <a:close/>
              </a:path>
              <a:path w="908050" h="187325">
                <a:moveTo>
                  <a:pt x="647839" y="69710"/>
                </a:moveTo>
                <a:lnTo>
                  <a:pt x="636790" y="80797"/>
                </a:lnTo>
                <a:lnTo>
                  <a:pt x="485546" y="80797"/>
                </a:lnTo>
                <a:lnTo>
                  <a:pt x="492671" y="87922"/>
                </a:lnTo>
                <a:lnTo>
                  <a:pt x="498475" y="86334"/>
                </a:lnTo>
                <a:lnTo>
                  <a:pt x="504812" y="85547"/>
                </a:lnTo>
                <a:lnTo>
                  <a:pt x="662952" y="85547"/>
                </a:lnTo>
                <a:lnTo>
                  <a:pt x="647839" y="69710"/>
                </a:lnTo>
                <a:close/>
              </a:path>
              <a:path w="908050" h="187325">
                <a:moveTo>
                  <a:pt x="568680" y="3048"/>
                </a:moveTo>
                <a:lnTo>
                  <a:pt x="569028" y="12168"/>
                </a:lnTo>
                <a:lnTo>
                  <a:pt x="569274" y="20497"/>
                </a:lnTo>
                <a:lnTo>
                  <a:pt x="569350" y="24434"/>
                </a:lnTo>
                <a:lnTo>
                  <a:pt x="569468" y="80797"/>
                </a:lnTo>
                <a:lnTo>
                  <a:pt x="580555" y="80797"/>
                </a:lnTo>
                <a:lnTo>
                  <a:pt x="580555" y="18122"/>
                </a:lnTo>
                <a:lnTo>
                  <a:pt x="587679" y="10985"/>
                </a:lnTo>
                <a:lnTo>
                  <a:pt x="568680" y="3048"/>
                </a:lnTo>
                <a:close/>
              </a:path>
              <a:path w="908050" h="187325">
                <a:moveTo>
                  <a:pt x="620153" y="23787"/>
                </a:moveTo>
                <a:lnTo>
                  <a:pt x="614655" y="38929"/>
                </a:lnTo>
                <a:lnTo>
                  <a:pt x="608466" y="53478"/>
                </a:lnTo>
                <a:lnTo>
                  <a:pt x="601587" y="67433"/>
                </a:lnTo>
                <a:lnTo>
                  <a:pt x="594017" y="80797"/>
                </a:lnTo>
                <a:lnTo>
                  <a:pt x="598766" y="80797"/>
                </a:lnTo>
                <a:lnTo>
                  <a:pt x="605741" y="71986"/>
                </a:lnTo>
                <a:lnTo>
                  <a:pt x="613208" y="62187"/>
                </a:lnTo>
                <a:lnTo>
                  <a:pt x="621182" y="51399"/>
                </a:lnTo>
                <a:lnTo>
                  <a:pt x="629678" y="39624"/>
                </a:lnTo>
                <a:lnTo>
                  <a:pt x="636790" y="35661"/>
                </a:lnTo>
                <a:lnTo>
                  <a:pt x="620153" y="23787"/>
                </a:lnTo>
                <a:close/>
              </a:path>
              <a:path w="908050" h="187325">
                <a:moveTo>
                  <a:pt x="516420" y="22047"/>
                </a:moveTo>
                <a:lnTo>
                  <a:pt x="514845" y="24434"/>
                </a:lnTo>
                <a:lnTo>
                  <a:pt x="522760" y="35054"/>
                </a:lnTo>
                <a:lnTo>
                  <a:pt x="529093" y="44683"/>
                </a:lnTo>
                <a:lnTo>
                  <a:pt x="533842" y="53318"/>
                </a:lnTo>
                <a:lnTo>
                  <a:pt x="537006" y="60960"/>
                </a:lnTo>
                <a:lnTo>
                  <a:pt x="538594" y="67843"/>
                </a:lnTo>
                <a:lnTo>
                  <a:pt x="540435" y="71285"/>
                </a:lnTo>
                <a:lnTo>
                  <a:pt x="543610" y="71285"/>
                </a:lnTo>
                <a:lnTo>
                  <a:pt x="545058" y="69964"/>
                </a:lnTo>
                <a:lnTo>
                  <a:pt x="548754" y="64668"/>
                </a:lnTo>
                <a:lnTo>
                  <a:pt x="549681" y="61760"/>
                </a:lnTo>
                <a:lnTo>
                  <a:pt x="549681" y="55930"/>
                </a:lnTo>
                <a:lnTo>
                  <a:pt x="528076" y="30486"/>
                </a:lnTo>
                <a:lnTo>
                  <a:pt x="516420" y="22047"/>
                </a:lnTo>
                <a:close/>
              </a:path>
              <a:path w="908050" h="187325">
                <a:moveTo>
                  <a:pt x="819035" y="61010"/>
                </a:moveTo>
                <a:lnTo>
                  <a:pt x="807097" y="61010"/>
                </a:lnTo>
                <a:lnTo>
                  <a:pt x="805954" y="73921"/>
                </a:lnTo>
                <a:lnTo>
                  <a:pt x="804049" y="86537"/>
                </a:lnTo>
                <a:lnTo>
                  <a:pt x="787587" y="133238"/>
                </a:lnTo>
                <a:lnTo>
                  <a:pt x="761413" y="161540"/>
                </a:lnTo>
                <a:lnTo>
                  <a:pt x="724801" y="182905"/>
                </a:lnTo>
                <a:lnTo>
                  <a:pt x="725563" y="186080"/>
                </a:lnTo>
                <a:lnTo>
                  <a:pt x="774855" y="161071"/>
                </a:lnTo>
                <a:lnTo>
                  <a:pt x="806335" y="120476"/>
                </a:lnTo>
                <a:lnTo>
                  <a:pt x="817384" y="78422"/>
                </a:lnTo>
                <a:lnTo>
                  <a:pt x="822612" y="78422"/>
                </a:lnTo>
                <a:lnTo>
                  <a:pt x="819035" y="67348"/>
                </a:lnTo>
                <a:lnTo>
                  <a:pt x="819035" y="61010"/>
                </a:lnTo>
                <a:close/>
              </a:path>
              <a:path w="908050" h="187325">
                <a:moveTo>
                  <a:pt x="822612" y="78422"/>
                </a:moveTo>
                <a:lnTo>
                  <a:pt x="817384" y="78422"/>
                </a:lnTo>
                <a:lnTo>
                  <a:pt x="822055" y="93314"/>
                </a:lnTo>
                <a:lnTo>
                  <a:pt x="844308" y="136207"/>
                </a:lnTo>
                <a:lnTo>
                  <a:pt x="876794" y="171085"/>
                </a:lnTo>
                <a:lnTo>
                  <a:pt x="889393" y="179743"/>
                </a:lnTo>
                <a:lnTo>
                  <a:pt x="893076" y="173418"/>
                </a:lnTo>
                <a:lnTo>
                  <a:pt x="898918" y="169989"/>
                </a:lnTo>
                <a:lnTo>
                  <a:pt x="906919" y="169456"/>
                </a:lnTo>
                <a:lnTo>
                  <a:pt x="906919" y="166293"/>
                </a:lnTo>
                <a:lnTo>
                  <a:pt x="888941" y="159930"/>
                </a:lnTo>
                <a:lnTo>
                  <a:pt x="873105" y="151147"/>
                </a:lnTo>
                <a:lnTo>
                  <a:pt x="838198" y="111498"/>
                </a:lnTo>
                <a:lnTo>
                  <a:pt x="823772" y="82014"/>
                </a:lnTo>
                <a:lnTo>
                  <a:pt x="822612" y="78422"/>
                </a:lnTo>
                <a:close/>
              </a:path>
              <a:path w="908050" h="187325">
                <a:moveTo>
                  <a:pt x="890282" y="43599"/>
                </a:moveTo>
                <a:lnTo>
                  <a:pt x="877582" y="56261"/>
                </a:lnTo>
                <a:lnTo>
                  <a:pt x="727087" y="56261"/>
                </a:lnTo>
                <a:lnTo>
                  <a:pt x="733437" y="62598"/>
                </a:lnTo>
                <a:lnTo>
                  <a:pt x="744486" y="61010"/>
                </a:lnTo>
                <a:lnTo>
                  <a:pt x="907681" y="61010"/>
                </a:lnTo>
                <a:lnTo>
                  <a:pt x="890282" y="43599"/>
                </a:lnTo>
                <a:close/>
              </a:path>
              <a:path w="908050" h="187325">
                <a:moveTo>
                  <a:pt x="806335" y="0"/>
                </a:moveTo>
                <a:lnTo>
                  <a:pt x="806663" y="8724"/>
                </a:lnTo>
                <a:lnTo>
                  <a:pt x="806907" y="21201"/>
                </a:lnTo>
                <a:lnTo>
                  <a:pt x="807050" y="36999"/>
                </a:lnTo>
                <a:lnTo>
                  <a:pt x="807097" y="56261"/>
                </a:lnTo>
                <a:lnTo>
                  <a:pt x="819035" y="56261"/>
                </a:lnTo>
                <a:lnTo>
                  <a:pt x="819035" y="15062"/>
                </a:lnTo>
                <a:lnTo>
                  <a:pt x="825258" y="8724"/>
                </a:lnTo>
                <a:lnTo>
                  <a:pt x="806335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902586" y="6244374"/>
            <a:ext cx="904875" cy="187960"/>
          </a:xfrm>
          <a:custGeom>
            <a:avLst/>
            <a:gdLst/>
            <a:ahLst/>
            <a:cxnLst/>
            <a:rect l="l" t="t" r="r" b="b"/>
            <a:pathLst>
              <a:path w="904875" h="187960">
                <a:moveTo>
                  <a:pt x="72008" y="10248"/>
                </a:moveTo>
                <a:lnTo>
                  <a:pt x="72415" y="16385"/>
                </a:lnTo>
                <a:lnTo>
                  <a:pt x="72655" y="22745"/>
                </a:lnTo>
                <a:lnTo>
                  <a:pt x="72777" y="28371"/>
                </a:lnTo>
                <a:lnTo>
                  <a:pt x="72898" y="167017"/>
                </a:lnTo>
                <a:lnTo>
                  <a:pt x="64896" y="173342"/>
                </a:lnTo>
                <a:lnTo>
                  <a:pt x="76835" y="182829"/>
                </a:lnTo>
                <a:lnTo>
                  <a:pt x="83185" y="175729"/>
                </a:lnTo>
                <a:lnTo>
                  <a:pt x="181356" y="175729"/>
                </a:lnTo>
                <a:lnTo>
                  <a:pt x="176868" y="170980"/>
                </a:lnTo>
                <a:lnTo>
                  <a:pt x="82295" y="170980"/>
                </a:lnTo>
                <a:lnTo>
                  <a:pt x="82295" y="25298"/>
                </a:lnTo>
                <a:lnTo>
                  <a:pt x="89535" y="18173"/>
                </a:lnTo>
                <a:lnTo>
                  <a:pt x="72008" y="10248"/>
                </a:lnTo>
                <a:close/>
              </a:path>
              <a:path w="904875" h="187960">
                <a:moveTo>
                  <a:pt x="66548" y="144881"/>
                </a:moveTo>
                <a:lnTo>
                  <a:pt x="41405" y="151799"/>
                </a:lnTo>
                <a:lnTo>
                  <a:pt x="22193" y="156740"/>
                </a:lnTo>
                <a:lnTo>
                  <a:pt x="8933" y="159704"/>
                </a:lnTo>
                <a:lnTo>
                  <a:pt x="1650" y="160693"/>
                </a:lnTo>
                <a:lnTo>
                  <a:pt x="10287" y="174942"/>
                </a:lnTo>
                <a:lnTo>
                  <a:pt x="16553" y="170289"/>
                </a:lnTo>
                <a:lnTo>
                  <a:pt x="28130" y="164255"/>
                </a:lnTo>
                <a:lnTo>
                  <a:pt x="45041" y="156840"/>
                </a:lnTo>
                <a:lnTo>
                  <a:pt x="67310" y="148043"/>
                </a:lnTo>
                <a:lnTo>
                  <a:pt x="66548" y="144881"/>
                </a:lnTo>
                <a:close/>
              </a:path>
              <a:path w="904875" h="187960">
                <a:moveTo>
                  <a:pt x="167894" y="161480"/>
                </a:moveTo>
                <a:lnTo>
                  <a:pt x="158369" y="170980"/>
                </a:lnTo>
                <a:lnTo>
                  <a:pt x="176868" y="170980"/>
                </a:lnTo>
                <a:lnTo>
                  <a:pt x="167894" y="161480"/>
                </a:lnTo>
                <a:close/>
              </a:path>
              <a:path w="904875" h="187960">
                <a:moveTo>
                  <a:pt x="132206" y="103708"/>
                </a:moveTo>
                <a:lnTo>
                  <a:pt x="122681" y="103708"/>
                </a:lnTo>
                <a:lnTo>
                  <a:pt x="122638" y="120542"/>
                </a:lnTo>
                <a:lnTo>
                  <a:pt x="122513" y="136169"/>
                </a:lnTo>
                <a:lnTo>
                  <a:pt x="122346" y="148043"/>
                </a:lnTo>
                <a:lnTo>
                  <a:pt x="122225" y="155168"/>
                </a:lnTo>
                <a:lnTo>
                  <a:pt x="121919" y="167830"/>
                </a:lnTo>
                <a:lnTo>
                  <a:pt x="132969" y="161505"/>
                </a:lnTo>
                <a:lnTo>
                  <a:pt x="132461" y="155168"/>
                </a:lnTo>
                <a:lnTo>
                  <a:pt x="132224" y="148043"/>
                </a:lnTo>
                <a:lnTo>
                  <a:pt x="132206" y="103708"/>
                </a:lnTo>
                <a:close/>
              </a:path>
              <a:path w="904875" h="187960">
                <a:moveTo>
                  <a:pt x="132206" y="83908"/>
                </a:moveTo>
                <a:lnTo>
                  <a:pt x="120395" y="83908"/>
                </a:lnTo>
                <a:lnTo>
                  <a:pt x="113676" y="100584"/>
                </a:lnTo>
                <a:lnTo>
                  <a:pt x="105505" y="116568"/>
                </a:lnTo>
                <a:lnTo>
                  <a:pt x="95857" y="131859"/>
                </a:lnTo>
                <a:lnTo>
                  <a:pt x="84708" y="146456"/>
                </a:lnTo>
                <a:lnTo>
                  <a:pt x="86360" y="148831"/>
                </a:lnTo>
                <a:lnTo>
                  <a:pt x="96928" y="138887"/>
                </a:lnTo>
                <a:lnTo>
                  <a:pt x="106521" y="128050"/>
                </a:lnTo>
                <a:lnTo>
                  <a:pt x="115113" y="116323"/>
                </a:lnTo>
                <a:lnTo>
                  <a:pt x="122681" y="103708"/>
                </a:lnTo>
                <a:lnTo>
                  <a:pt x="132206" y="103708"/>
                </a:lnTo>
                <a:lnTo>
                  <a:pt x="132206" y="101333"/>
                </a:lnTo>
                <a:lnTo>
                  <a:pt x="138796" y="101333"/>
                </a:lnTo>
                <a:lnTo>
                  <a:pt x="132206" y="97370"/>
                </a:lnTo>
                <a:lnTo>
                  <a:pt x="132206" y="83908"/>
                </a:lnTo>
                <a:close/>
              </a:path>
              <a:path w="904875" h="187960">
                <a:moveTo>
                  <a:pt x="138796" y="101333"/>
                </a:moveTo>
                <a:lnTo>
                  <a:pt x="132206" y="101333"/>
                </a:lnTo>
                <a:lnTo>
                  <a:pt x="138049" y="106603"/>
                </a:lnTo>
                <a:lnTo>
                  <a:pt x="142748" y="111887"/>
                </a:lnTo>
                <a:lnTo>
                  <a:pt x="146431" y="117157"/>
                </a:lnTo>
                <a:lnTo>
                  <a:pt x="150240" y="122440"/>
                </a:lnTo>
                <a:lnTo>
                  <a:pt x="153288" y="127723"/>
                </a:lnTo>
                <a:lnTo>
                  <a:pt x="156372" y="133794"/>
                </a:lnTo>
                <a:lnTo>
                  <a:pt x="157606" y="136169"/>
                </a:lnTo>
                <a:lnTo>
                  <a:pt x="158876" y="137744"/>
                </a:lnTo>
                <a:lnTo>
                  <a:pt x="161036" y="137744"/>
                </a:lnTo>
                <a:lnTo>
                  <a:pt x="162179" y="136436"/>
                </a:lnTo>
                <a:lnTo>
                  <a:pt x="163462" y="133769"/>
                </a:lnTo>
                <a:lnTo>
                  <a:pt x="164845" y="131152"/>
                </a:lnTo>
                <a:lnTo>
                  <a:pt x="165481" y="128778"/>
                </a:lnTo>
                <a:lnTo>
                  <a:pt x="165481" y="124028"/>
                </a:lnTo>
                <a:lnTo>
                  <a:pt x="142613" y="103628"/>
                </a:lnTo>
                <a:lnTo>
                  <a:pt x="138796" y="101333"/>
                </a:lnTo>
                <a:close/>
              </a:path>
              <a:path w="904875" h="187960">
                <a:moveTo>
                  <a:pt x="52772" y="75920"/>
                </a:moveTo>
                <a:lnTo>
                  <a:pt x="42799" y="75920"/>
                </a:lnTo>
                <a:lnTo>
                  <a:pt x="35397" y="87533"/>
                </a:lnTo>
                <a:lnTo>
                  <a:pt x="29019" y="97018"/>
                </a:lnTo>
                <a:lnTo>
                  <a:pt x="5587" y="119507"/>
                </a:lnTo>
                <a:lnTo>
                  <a:pt x="13462" y="133769"/>
                </a:lnTo>
                <a:lnTo>
                  <a:pt x="20345" y="129657"/>
                </a:lnTo>
                <a:lnTo>
                  <a:pt x="31480" y="125247"/>
                </a:lnTo>
                <a:lnTo>
                  <a:pt x="46876" y="120542"/>
                </a:lnTo>
                <a:lnTo>
                  <a:pt x="50952" y="119507"/>
                </a:lnTo>
                <a:lnTo>
                  <a:pt x="18161" y="119507"/>
                </a:lnTo>
                <a:lnTo>
                  <a:pt x="31214" y="104350"/>
                </a:lnTo>
                <a:lnTo>
                  <a:pt x="43338" y="88996"/>
                </a:lnTo>
                <a:lnTo>
                  <a:pt x="52772" y="75920"/>
                </a:lnTo>
                <a:close/>
              </a:path>
              <a:path w="904875" h="187960">
                <a:moveTo>
                  <a:pt x="66548" y="112369"/>
                </a:moveTo>
                <a:lnTo>
                  <a:pt x="18161" y="119507"/>
                </a:lnTo>
                <a:lnTo>
                  <a:pt x="50952" y="119507"/>
                </a:lnTo>
                <a:lnTo>
                  <a:pt x="66548" y="115544"/>
                </a:lnTo>
                <a:lnTo>
                  <a:pt x="66548" y="112369"/>
                </a:lnTo>
                <a:close/>
              </a:path>
              <a:path w="904875" h="187960">
                <a:moveTo>
                  <a:pt x="163068" y="71247"/>
                </a:moveTo>
                <a:lnTo>
                  <a:pt x="155194" y="79159"/>
                </a:lnTo>
                <a:lnTo>
                  <a:pt x="85470" y="79159"/>
                </a:lnTo>
                <a:lnTo>
                  <a:pt x="92710" y="86283"/>
                </a:lnTo>
                <a:lnTo>
                  <a:pt x="98425" y="84696"/>
                </a:lnTo>
                <a:lnTo>
                  <a:pt x="104775" y="83908"/>
                </a:lnTo>
                <a:lnTo>
                  <a:pt x="175006" y="83908"/>
                </a:lnTo>
                <a:lnTo>
                  <a:pt x="163068" y="71247"/>
                </a:lnTo>
                <a:close/>
              </a:path>
              <a:path w="904875" h="187960">
                <a:moveTo>
                  <a:pt x="33274" y="5410"/>
                </a:moveTo>
                <a:lnTo>
                  <a:pt x="19039" y="46239"/>
                </a:lnTo>
                <a:lnTo>
                  <a:pt x="0" y="72758"/>
                </a:lnTo>
                <a:lnTo>
                  <a:pt x="7112" y="86233"/>
                </a:lnTo>
                <a:lnTo>
                  <a:pt x="11420" y="83503"/>
                </a:lnTo>
                <a:lnTo>
                  <a:pt x="18811" y="80876"/>
                </a:lnTo>
                <a:lnTo>
                  <a:pt x="29275" y="78349"/>
                </a:lnTo>
                <a:lnTo>
                  <a:pt x="42799" y="75920"/>
                </a:lnTo>
                <a:lnTo>
                  <a:pt x="52772" y="75920"/>
                </a:lnTo>
                <a:lnTo>
                  <a:pt x="54558" y="73445"/>
                </a:lnTo>
                <a:lnTo>
                  <a:pt x="55009" y="72758"/>
                </a:lnTo>
                <a:lnTo>
                  <a:pt x="10287" y="72758"/>
                </a:lnTo>
                <a:lnTo>
                  <a:pt x="17670" y="62311"/>
                </a:lnTo>
                <a:lnTo>
                  <a:pt x="25542" y="49982"/>
                </a:lnTo>
                <a:lnTo>
                  <a:pt x="33914" y="35769"/>
                </a:lnTo>
                <a:lnTo>
                  <a:pt x="42799" y="19672"/>
                </a:lnTo>
                <a:lnTo>
                  <a:pt x="49149" y="14922"/>
                </a:lnTo>
                <a:lnTo>
                  <a:pt x="33274" y="5410"/>
                </a:lnTo>
                <a:close/>
              </a:path>
              <a:path w="904875" h="187960">
                <a:moveTo>
                  <a:pt x="121919" y="3035"/>
                </a:moveTo>
                <a:lnTo>
                  <a:pt x="122253" y="11655"/>
                </a:lnTo>
                <a:lnTo>
                  <a:pt x="122491" y="21666"/>
                </a:lnTo>
                <a:lnTo>
                  <a:pt x="122575" y="28371"/>
                </a:lnTo>
                <a:lnTo>
                  <a:pt x="122681" y="79159"/>
                </a:lnTo>
                <a:lnTo>
                  <a:pt x="132206" y="79159"/>
                </a:lnTo>
                <a:lnTo>
                  <a:pt x="132206" y="18097"/>
                </a:lnTo>
                <a:lnTo>
                  <a:pt x="138556" y="12547"/>
                </a:lnTo>
                <a:lnTo>
                  <a:pt x="121919" y="3035"/>
                </a:lnTo>
                <a:close/>
              </a:path>
              <a:path w="904875" h="187960">
                <a:moveTo>
                  <a:pt x="57785" y="43446"/>
                </a:moveTo>
                <a:lnTo>
                  <a:pt x="10287" y="72758"/>
                </a:lnTo>
                <a:lnTo>
                  <a:pt x="55009" y="72758"/>
                </a:lnTo>
                <a:lnTo>
                  <a:pt x="64896" y="57696"/>
                </a:lnTo>
                <a:lnTo>
                  <a:pt x="71246" y="53746"/>
                </a:lnTo>
                <a:lnTo>
                  <a:pt x="57785" y="43446"/>
                </a:lnTo>
                <a:close/>
              </a:path>
              <a:path w="904875" h="187960">
                <a:moveTo>
                  <a:pt x="154431" y="28371"/>
                </a:moveTo>
                <a:lnTo>
                  <a:pt x="151999" y="37206"/>
                </a:lnTo>
                <a:lnTo>
                  <a:pt x="148685" y="46239"/>
                </a:lnTo>
                <a:lnTo>
                  <a:pt x="144466" y="55469"/>
                </a:lnTo>
                <a:lnTo>
                  <a:pt x="139319" y="64897"/>
                </a:lnTo>
                <a:lnTo>
                  <a:pt x="141731" y="66484"/>
                </a:lnTo>
                <a:lnTo>
                  <a:pt x="146589" y="61674"/>
                </a:lnTo>
                <a:lnTo>
                  <a:pt x="151637" y="55968"/>
                </a:lnTo>
                <a:lnTo>
                  <a:pt x="156876" y="49368"/>
                </a:lnTo>
                <a:lnTo>
                  <a:pt x="162306" y="41871"/>
                </a:lnTo>
                <a:lnTo>
                  <a:pt x="169418" y="37896"/>
                </a:lnTo>
                <a:lnTo>
                  <a:pt x="154431" y="28371"/>
                </a:lnTo>
                <a:close/>
              </a:path>
              <a:path w="904875" h="187960">
                <a:moveTo>
                  <a:pt x="91058" y="30746"/>
                </a:moveTo>
                <a:lnTo>
                  <a:pt x="89535" y="32334"/>
                </a:lnTo>
                <a:lnTo>
                  <a:pt x="93487" y="38246"/>
                </a:lnTo>
                <a:lnTo>
                  <a:pt x="96774" y="44057"/>
                </a:lnTo>
                <a:lnTo>
                  <a:pt x="99393" y="49766"/>
                </a:lnTo>
                <a:lnTo>
                  <a:pt x="101373" y="55469"/>
                </a:lnTo>
                <a:lnTo>
                  <a:pt x="102996" y="61201"/>
                </a:lnTo>
                <a:lnTo>
                  <a:pt x="104775" y="64109"/>
                </a:lnTo>
                <a:lnTo>
                  <a:pt x="107442" y="64109"/>
                </a:lnTo>
                <a:lnTo>
                  <a:pt x="108585" y="63322"/>
                </a:lnTo>
                <a:lnTo>
                  <a:pt x="110557" y="61674"/>
                </a:lnTo>
                <a:lnTo>
                  <a:pt x="112268" y="60147"/>
                </a:lnTo>
                <a:lnTo>
                  <a:pt x="113029" y="57308"/>
                </a:lnTo>
                <a:lnTo>
                  <a:pt x="112923" y="53746"/>
                </a:lnTo>
                <a:lnTo>
                  <a:pt x="112775" y="51803"/>
                </a:lnTo>
                <a:lnTo>
                  <a:pt x="111275" y="47657"/>
                </a:lnTo>
                <a:lnTo>
                  <a:pt x="107156" y="42765"/>
                </a:lnTo>
                <a:lnTo>
                  <a:pt x="100417" y="37128"/>
                </a:lnTo>
                <a:lnTo>
                  <a:pt x="91058" y="30746"/>
                </a:lnTo>
                <a:close/>
              </a:path>
              <a:path w="904875" h="187960">
                <a:moveTo>
                  <a:pt x="282829" y="95846"/>
                </a:moveTo>
                <a:lnTo>
                  <a:pt x="271652" y="95846"/>
                </a:lnTo>
                <a:lnTo>
                  <a:pt x="271605" y="159482"/>
                </a:lnTo>
                <a:lnTo>
                  <a:pt x="271430" y="169557"/>
                </a:lnTo>
                <a:lnTo>
                  <a:pt x="271224" y="177694"/>
                </a:lnTo>
                <a:lnTo>
                  <a:pt x="270890" y="187693"/>
                </a:lnTo>
                <a:lnTo>
                  <a:pt x="282829" y="182930"/>
                </a:lnTo>
                <a:lnTo>
                  <a:pt x="282829" y="95846"/>
                </a:lnTo>
                <a:close/>
              </a:path>
              <a:path w="904875" h="187960">
                <a:moveTo>
                  <a:pt x="407035" y="158470"/>
                </a:moveTo>
                <a:lnTo>
                  <a:pt x="395986" y="169557"/>
                </a:lnTo>
                <a:lnTo>
                  <a:pt x="289051" y="169557"/>
                </a:lnTo>
                <a:lnTo>
                  <a:pt x="296290" y="176682"/>
                </a:lnTo>
                <a:lnTo>
                  <a:pt x="302006" y="175107"/>
                </a:lnTo>
                <a:lnTo>
                  <a:pt x="308356" y="174307"/>
                </a:lnTo>
                <a:lnTo>
                  <a:pt x="422910" y="174307"/>
                </a:lnTo>
                <a:lnTo>
                  <a:pt x="407035" y="158470"/>
                </a:lnTo>
                <a:close/>
              </a:path>
              <a:path w="904875" h="187960">
                <a:moveTo>
                  <a:pt x="359537" y="108432"/>
                </a:moveTo>
                <a:lnTo>
                  <a:pt x="348488" y="108432"/>
                </a:lnTo>
                <a:lnTo>
                  <a:pt x="348488" y="169557"/>
                </a:lnTo>
                <a:lnTo>
                  <a:pt x="359537" y="169557"/>
                </a:lnTo>
                <a:lnTo>
                  <a:pt x="359537" y="108432"/>
                </a:lnTo>
                <a:close/>
              </a:path>
              <a:path w="904875" h="187960">
                <a:moveTo>
                  <a:pt x="287527" y="49123"/>
                </a:moveTo>
                <a:lnTo>
                  <a:pt x="264540" y="90297"/>
                </a:lnTo>
                <a:lnTo>
                  <a:pt x="236093" y="126720"/>
                </a:lnTo>
                <a:lnTo>
                  <a:pt x="237617" y="129095"/>
                </a:lnTo>
                <a:lnTo>
                  <a:pt x="246310" y="121973"/>
                </a:lnTo>
                <a:lnTo>
                  <a:pt x="254873" y="114057"/>
                </a:lnTo>
                <a:lnTo>
                  <a:pt x="263316" y="105347"/>
                </a:lnTo>
                <a:lnTo>
                  <a:pt x="271652" y="95846"/>
                </a:lnTo>
                <a:lnTo>
                  <a:pt x="282829" y="95846"/>
                </a:lnTo>
                <a:lnTo>
                  <a:pt x="282829" y="81597"/>
                </a:lnTo>
                <a:lnTo>
                  <a:pt x="289065" y="73872"/>
                </a:lnTo>
                <a:lnTo>
                  <a:pt x="294433" y="68129"/>
                </a:lnTo>
                <a:lnTo>
                  <a:pt x="298920" y="64366"/>
                </a:lnTo>
                <a:lnTo>
                  <a:pt x="302513" y="62585"/>
                </a:lnTo>
                <a:lnTo>
                  <a:pt x="287527" y="49123"/>
                </a:lnTo>
                <a:close/>
              </a:path>
              <a:path w="904875" h="187960">
                <a:moveTo>
                  <a:pt x="395986" y="94970"/>
                </a:moveTo>
                <a:lnTo>
                  <a:pt x="387223" y="103682"/>
                </a:lnTo>
                <a:lnTo>
                  <a:pt x="308101" y="103682"/>
                </a:lnTo>
                <a:lnTo>
                  <a:pt x="315213" y="110807"/>
                </a:lnTo>
                <a:lnTo>
                  <a:pt x="321056" y="109232"/>
                </a:lnTo>
                <a:lnTo>
                  <a:pt x="327406" y="108432"/>
                </a:lnTo>
                <a:lnTo>
                  <a:pt x="409448" y="108432"/>
                </a:lnTo>
                <a:lnTo>
                  <a:pt x="395986" y="94970"/>
                </a:lnTo>
                <a:close/>
              </a:path>
              <a:path w="904875" h="187960">
                <a:moveTo>
                  <a:pt x="359537" y="53708"/>
                </a:moveTo>
                <a:lnTo>
                  <a:pt x="348488" y="53708"/>
                </a:lnTo>
                <a:lnTo>
                  <a:pt x="348488" y="103682"/>
                </a:lnTo>
                <a:lnTo>
                  <a:pt x="359537" y="103682"/>
                </a:lnTo>
                <a:lnTo>
                  <a:pt x="359537" y="53708"/>
                </a:lnTo>
                <a:close/>
              </a:path>
              <a:path w="904875" h="187960">
                <a:moveTo>
                  <a:pt x="284352" y="2222"/>
                </a:moveTo>
                <a:lnTo>
                  <a:pt x="262860" y="39342"/>
                </a:lnTo>
                <a:lnTo>
                  <a:pt x="241554" y="63982"/>
                </a:lnTo>
                <a:lnTo>
                  <a:pt x="243205" y="66357"/>
                </a:lnTo>
                <a:lnTo>
                  <a:pt x="278002" y="33896"/>
                </a:lnTo>
                <a:lnTo>
                  <a:pt x="285029" y="25828"/>
                </a:lnTo>
                <a:lnTo>
                  <a:pt x="291068" y="19838"/>
                </a:lnTo>
                <a:lnTo>
                  <a:pt x="296130" y="15927"/>
                </a:lnTo>
                <a:lnTo>
                  <a:pt x="300227" y="14097"/>
                </a:lnTo>
                <a:lnTo>
                  <a:pt x="284352" y="2222"/>
                </a:lnTo>
                <a:close/>
              </a:path>
              <a:path w="904875" h="187960">
                <a:moveTo>
                  <a:pt x="399161" y="38658"/>
                </a:moveTo>
                <a:lnTo>
                  <a:pt x="388874" y="48958"/>
                </a:lnTo>
                <a:lnTo>
                  <a:pt x="301751" y="48958"/>
                </a:lnTo>
                <a:lnTo>
                  <a:pt x="308863" y="56083"/>
                </a:lnTo>
                <a:lnTo>
                  <a:pt x="314706" y="54495"/>
                </a:lnTo>
                <a:lnTo>
                  <a:pt x="321056" y="53708"/>
                </a:lnTo>
                <a:lnTo>
                  <a:pt x="414146" y="53708"/>
                </a:lnTo>
                <a:lnTo>
                  <a:pt x="399161" y="38658"/>
                </a:lnTo>
                <a:close/>
              </a:path>
              <a:path w="904875" h="187960">
                <a:moveTo>
                  <a:pt x="338200" y="5397"/>
                </a:moveTo>
                <a:lnTo>
                  <a:pt x="335788" y="7772"/>
                </a:lnTo>
                <a:lnTo>
                  <a:pt x="341554" y="15742"/>
                </a:lnTo>
                <a:lnTo>
                  <a:pt x="346106" y="23020"/>
                </a:lnTo>
                <a:lnTo>
                  <a:pt x="349468" y="29605"/>
                </a:lnTo>
                <a:lnTo>
                  <a:pt x="351663" y="35496"/>
                </a:lnTo>
                <a:lnTo>
                  <a:pt x="352679" y="40246"/>
                </a:lnTo>
                <a:lnTo>
                  <a:pt x="354075" y="42621"/>
                </a:lnTo>
                <a:lnTo>
                  <a:pt x="356615" y="42621"/>
                </a:lnTo>
                <a:lnTo>
                  <a:pt x="358394" y="41173"/>
                </a:lnTo>
                <a:lnTo>
                  <a:pt x="360806" y="38265"/>
                </a:lnTo>
                <a:lnTo>
                  <a:pt x="363093" y="35356"/>
                </a:lnTo>
                <a:lnTo>
                  <a:pt x="364363" y="32588"/>
                </a:lnTo>
                <a:lnTo>
                  <a:pt x="364363" y="28892"/>
                </a:lnTo>
                <a:lnTo>
                  <a:pt x="348007" y="11905"/>
                </a:lnTo>
                <a:lnTo>
                  <a:pt x="338200" y="5397"/>
                </a:lnTo>
                <a:close/>
              </a:path>
              <a:path w="904875" h="187960">
                <a:moveTo>
                  <a:pt x="547369" y="88569"/>
                </a:moveTo>
                <a:lnTo>
                  <a:pt x="535432" y="88569"/>
                </a:lnTo>
                <a:lnTo>
                  <a:pt x="534245" y="105510"/>
                </a:lnTo>
                <a:lnTo>
                  <a:pt x="531463" y="120669"/>
                </a:lnTo>
                <a:lnTo>
                  <a:pt x="513659" y="156044"/>
                </a:lnTo>
                <a:lnTo>
                  <a:pt x="481583" y="183692"/>
                </a:lnTo>
                <a:lnTo>
                  <a:pt x="483996" y="186067"/>
                </a:lnTo>
                <a:lnTo>
                  <a:pt x="523894" y="156272"/>
                </a:lnTo>
                <a:lnTo>
                  <a:pt x="543147" y="119781"/>
                </a:lnTo>
                <a:lnTo>
                  <a:pt x="546080" y="104893"/>
                </a:lnTo>
                <a:lnTo>
                  <a:pt x="547369" y="88569"/>
                </a:lnTo>
                <a:close/>
              </a:path>
              <a:path w="904875" h="187960">
                <a:moveTo>
                  <a:pt x="608330" y="88569"/>
                </a:moveTo>
                <a:lnTo>
                  <a:pt x="596392" y="88569"/>
                </a:lnTo>
                <a:lnTo>
                  <a:pt x="596296" y="156044"/>
                </a:lnTo>
                <a:lnTo>
                  <a:pt x="596201" y="162486"/>
                </a:lnTo>
                <a:lnTo>
                  <a:pt x="595974" y="172546"/>
                </a:lnTo>
                <a:lnTo>
                  <a:pt x="595630" y="184480"/>
                </a:lnTo>
                <a:lnTo>
                  <a:pt x="609092" y="179730"/>
                </a:lnTo>
                <a:lnTo>
                  <a:pt x="608758" y="172546"/>
                </a:lnTo>
                <a:lnTo>
                  <a:pt x="608569" y="166749"/>
                </a:lnTo>
                <a:lnTo>
                  <a:pt x="608466" y="162486"/>
                </a:lnTo>
                <a:lnTo>
                  <a:pt x="608345" y="152826"/>
                </a:lnTo>
                <a:lnTo>
                  <a:pt x="608330" y="88569"/>
                </a:lnTo>
                <a:close/>
              </a:path>
              <a:path w="904875" h="187960">
                <a:moveTo>
                  <a:pt x="646302" y="71158"/>
                </a:moveTo>
                <a:lnTo>
                  <a:pt x="633602" y="83820"/>
                </a:lnTo>
                <a:lnTo>
                  <a:pt x="478408" y="83820"/>
                </a:lnTo>
                <a:lnTo>
                  <a:pt x="485520" y="90944"/>
                </a:lnTo>
                <a:lnTo>
                  <a:pt x="491363" y="89357"/>
                </a:lnTo>
                <a:lnTo>
                  <a:pt x="497713" y="88569"/>
                </a:lnTo>
                <a:lnTo>
                  <a:pt x="663701" y="88569"/>
                </a:lnTo>
                <a:lnTo>
                  <a:pt x="646302" y="71158"/>
                </a:lnTo>
                <a:close/>
              </a:path>
              <a:path w="904875" h="187960">
                <a:moveTo>
                  <a:pt x="547369" y="24523"/>
                </a:moveTo>
                <a:lnTo>
                  <a:pt x="535432" y="24523"/>
                </a:lnTo>
                <a:lnTo>
                  <a:pt x="535432" y="83820"/>
                </a:lnTo>
                <a:lnTo>
                  <a:pt x="547369" y="83820"/>
                </a:lnTo>
                <a:lnTo>
                  <a:pt x="547369" y="24523"/>
                </a:lnTo>
                <a:close/>
              </a:path>
              <a:path w="904875" h="187960">
                <a:moveTo>
                  <a:pt x="608330" y="24523"/>
                </a:moveTo>
                <a:lnTo>
                  <a:pt x="596392" y="24523"/>
                </a:lnTo>
                <a:lnTo>
                  <a:pt x="596392" y="83820"/>
                </a:lnTo>
                <a:lnTo>
                  <a:pt x="608330" y="83820"/>
                </a:lnTo>
                <a:lnTo>
                  <a:pt x="608330" y="24523"/>
                </a:lnTo>
                <a:close/>
              </a:path>
              <a:path w="904875" h="187960">
                <a:moveTo>
                  <a:pt x="636777" y="7899"/>
                </a:moveTo>
                <a:lnTo>
                  <a:pt x="624967" y="19773"/>
                </a:lnTo>
                <a:lnTo>
                  <a:pt x="489457" y="19773"/>
                </a:lnTo>
                <a:lnTo>
                  <a:pt x="496696" y="26898"/>
                </a:lnTo>
                <a:lnTo>
                  <a:pt x="502412" y="25311"/>
                </a:lnTo>
                <a:lnTo>
                  <a:pt x="508762" y="24523"/>
                </a:lnTo>
                <a:lnTo>
                  <a:pt x="653414" y="24523"/>
                </a:lnTo>
                <a:lnTo>
                  <a:pt x="636777" y="7899"/>
                </a:lnTo>
                <a:close/>
              </a:path>
              <a:path w="904875" h="187960">
                <a:moveTo>
                  <a:pt x="817386" y="104546"/>
                </a:moveTo>
                <a:lnTo>
                  <a:pt x="805561" y="104546"/>
                </a:lnTo>
                <a:lnTo>
                  <a:pt x="805458" y="136426"/>
                </a:lnTo>
                <a:lnTo>
                  <a:pt x="805361" y="150130"/>
                </a:lnTo>
                <a:lnTo>
                  <a:pt x="805049" y="171856"/>
                </a:lnTo>
                <a:lnTo>
                  <a:pt x="804671" y="187693"/>
                </a:lnTo>
                <a:lnTo>
                  <a:pt x="818133" y="181356"/>
                </a:lnTo>
                <a:lnTo>
                  <a:pt x="817847" y="171856"/>
                </a:lnTo>
                <a:lnTo>
                  <a:pt x="817737" y="165519"/>
                </a:lnTo>
                <a:lnTo>
                  <a:pt x="817550" y="150130"/>
                </a:lnTo>
                <a:lnTo>
                  <a:pt x="817430" y="129044"/>
                </a:lnTo>
                <a:lnTo>
                  <a:pt x="817386" y="104546"/>
                </a:lnTo>
                <a:close/>
              </a:path>
              <a:path w="904875" h="187960">
                <a:moveTo>
                  <a:pt x="817371" y="95059"/>
                </a:moveTo>
                <a:lnTo>
                  <a:pt x="796798" y="95059"/>
                </a:lnTo>
                <a:lnTo>
                  <a:pt x="781681" y="120343"/>
                </a:lnTo>
                <a:lnTo>
                  <a:pt x="763968" y="142362"/>
                </a:lnTo>
                <a:lnTo>
                  <a:pt x="743684" y="161115"/>
                </a:lnTo>
                <a:lnTo>
                  <a:pt x="720851" y="176606"/>
                </a:lnTo>
                <a:lnTo>
                  <a:pt x="721613" y="179768"/>
                </a:lnTo>
                <a:lnTo>
                  <a:pt x="746428" y="167052"/>
                </a:lnTo>
                <a:lnTo>
                  <a:pt x="768683" y="150277"/>
                </a:lnTo>
                <a:lnTo>
                  <a:pt x="788390" y="129442"/>
                </a:lnTo>
                <a:lnTo>
                  <a:pt x="805561" y="104546"/>
                </a:lnTo>
                <a:lnTo>
                  <a:pt x="817386" y="104546"/>
                </a:lnTo>
                <a:lnTo>
                  <a:pt x="817371" y="95059"/>
                </a:lnTo>
                <a:close/>
              </a:path>
              <a:path w="904875" h="187960">
                <a:moveTo>
                  <a:pt x="825373" y="95059"/>
                </a:moveTo>
                <a:lnTo>
                  <a:pt x="821308" y="95059"/>
                </a:lnTo>
                <a:lnTo>
                  <a:pt x="832856" y="119453"/>
                </a:lnTo>
                <a:lnTo>
                  <a:pt x="847677" y="140382"/>
                </a:lnTo>
                <a:lnTo>
                  <a:pt x="865760" y="157849"/>
                </a:lnTo>
                <a:lnTo>
                  <a:pt x="887094" y="171856"/>
                </a:lnTo>
                <a:lnTo>
                  <a:pt x="889126" y="165519"/>
                </a:lnTo>
                <a:lnTo>
                  <a:pt x="894969" y="162356"/>
                </a:lnTo>
                <a:lnTo>
                  <a:pt x="904494" y="162356"/>
                </a:lnTo>
                <a:lnTo>
                  <a:pt x="904494" y="159181"/>
                </a:lnTo>
                <a:lnTo>
                  <a:pt x="879969" y="150130"/>
                </a:lnTo>
                <a:lnTo>
                  <a:pt x="858599" y="136426"/>
                </a:lnTo>
                <a:lnTo>
                  <a:pt x="840396" y="118069"/>
                </a:lnTo>
                <a:lnTo>
                  <a:pt x="825373" y="95059"/>
                </a:lnTo>
                <a:close/>
              </a:path>
              <a:path w="904875" h="187960">
                <a:moveTo>
                  <a:pt x="887094" y="78435"/>
                </a:moveTo>
                <a:lnTo>
                  <a:pt x="875157" y="90309"/>
                </a:lnTo>
                <a:lnTo>
                  <a:pt x="719201" y="90309"/>
                </a:lnTo>
                <a:lnTo>
                  <a:pt x="726313" y="97434"/>
                </a:lnTo>
                <a:lnTo>
                  <a:pt x="732155" y="95846"/>
                </a:lnTo>
                <a:lnTo>
                  <a:pt x="738505" y="95059"/>
                </a:lnTo>
                <a:lnTo>
                  <a:pt x="903732" y="95059"/>
                </a:lnTo>
                <a:lnTo>
                  <a:pt x="887094" y="78435"/>
                </a:lnTo>
                <a:close/>
              </a:path>
              <a:path w="904875" h="187960">
                <a:moveTo>
                  <a:pt x="817371" y="41135"/>
                </a:moveTo>
                <a:lnTo>
                  <a:pt x="805561" y="41135"/>
                </a:lnTo>
                <a:lnTo>
                  <a:pt x="805561" y="90309"/>
                </a:lnTo>
                <a:lnTo>
                  <a:pt x="817371" y="90309"/>
                </a:lnTo>
                <a:lnTo>
                  <a:pt x="817371" y="41135"/>
                </a:lnTo>
                <a:close/>
              </a:path>
              <a:path w="904875" h="187960">
                <a:moveTo>
                  <a:pt x="858519" y="44386"/>
                </a:moveTo>
                <a:lnTo>
                  <a:pt x="853616" y="55864"/>
                </a:lnTo>
                <a:lnTo>
                  <a:pt x="847486" y="67343"/>
                </a:lnTo>
                <a:lnTo>
                  <a:pt x="840142" y="78824"/>
                </a:lnTo>
                <a:lnTo>
                  <a:pt x="831595" y="90309"/>
                </a:lnTo>
                <a:lnTo>
                  <a:pt x="836421" y="90309"/>
                </a:lnTo>
                <a:lnTo>
                  <a:pt x="843994" y="83922"/>
                </a:lnTo>
                <a:lnTo>
                  <a:pt x="851662" y="76647"/>
                </a:lnTo>
                <a:lnTo>
                  <a:pt x="859424" y="68481"/>
                </a:lnTo>
                <a:lnTo>
                  <a:pt x="867282" y="59423"/>
                </a:lnTo>
                <a:lnTo>
                  <a:pt x="875157" y="57048"/>
                </a:lnTo>
                <a:lnTo>
                  <a:pt x="858519" y="44386"/>
                </a:lnTo>
                <a:close/>
              </a:path>
              <a:path w="904875" h="187960">
                <a:moveTo>
                  <a:pt x="755650" y="47472"/>
                </a:moveTo>
                <a:lnTo>
                  <a:pt x="753237" y="49860"/>
                </a:lnTo>
                <a:lnTo>
                  <a:pt x="759452" y="57246"/>
                </a:lnTo>
                <a:lnTo>
                  <a:pt x="764571" y="64336"/>
                </a:lnTo>
                <a:lnTo>
                  <a:pt x="768596" y="71128"/>
                </a:lnTo>
                <a:lnTo>
                  <a:pt x="771525" y="77622"/>
                </a:lnTo>
                <a:lnTo>
                  <a:pt x="773557" y="83439"/>
                </a:lnTo>
                <a:lnTo>
                  <a:pt x="775462" y="86347"/>
                </a:lnTo>
                <a:lnTo>
                  <a:pt x="778129" y="86347"/>
                </a:lnTo>
                <a:lnTo>
                  <a:pt x="779652" y="84493"/>
                </a:lnTo>
                <a:lnTo>
                  <a:pt x="781812" y="80797"/>
                </a:lnTo>
                <a:lnTo>
                  <a:pt x="783844" y="77089"/>
                </a:lnTo>
                <a:lnTo>
                  <a:pt x="784987" y="74180"/>
                </a:lnTo>
                <a:lnTo>
                  <a:pt x="784987" y="69430"/>
                </a:lnTo>
                <a:lnTo>
                  <a:pt x="765242" y="52630"/>
                </a:lnTo>
                <a:lnTo>
                  <a:pt x="755650" y="47472"/>
                </a:lnTo>
                <a:close/>
              </a:path>
              <a:path w="904875" h="187960">
                <a:moveTo>
                  <a:pt x="876807" y="25311"/>
                </a:moveTo>
                <a:lnTo>
                  <a:pt x="865758" y="36385"/>
                </a:lnTo>
                <a:lnTo>
                  <a:pt x="734313" y="36385"/>
                </a:lnTo>
                <a:lnTo>
                  <a:pt x="741426" y="43522"/>
                </a:lnTo>
                <a:lnTo>
                  <a:pt x="747140" y="41935"/>
                </a:lnTo>
                <a:lnTo>
                  <a:pt x="753490" y="41135"/>
                </a:lnTo>
                <a:lnTo>
                  <a:pt x="892556" y="41135"/>
                </a:lnTo>
                <a:lnTo>
                  <a:pt x="876807" y="25311"/>
                </a:lnTo>
                <a:close/>
              </a:path>
              <a:path w="904875" h="187960">
                <a:moveTo>
                  <a:pt x="804671" y="0"/>
                </a:moveTo>
                <a:lnTo>
                  <a:pt x="805081" y="9486"/>
                </a:lnTo>
                <a:lnTo>
                  <a:pt x="805354" y="18588"/>
                </a:lnTo>
                <a:lnTo>
                  <a:pt x="805471" y="25311"/>
                </a:lnTo>
                <a:lnTo>
                  <a:pt x="805561" y="36385"/>
                </a:lnTo>
                <a:lnTo>
                  <a:pt x="817371" y="36385"/>
                </a:lnTo>
                <a:lnTo>
                  <a:pt x="817371" y="15024"/>
                </a:lnTo>
                <a:lnTo>
                  <a:pt x="825373" y="9486"/>
                </a:lnTo>
                <a:lnTo>
                  <a:pt x="804671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254508"/>
            <a:ext cx="1969135" cy="605155"/>
          </a:xfrm>
          <a:custGeom>
            <a:avLst/>
            <a:gdLst/>
            <a:ahLst/>
            <a:cxnLst/>
            <a:rect l="l" t="t" r="r" b="b"/>
            <a:pathLst>
              <a:path w="1969135" h="605155">
                <a:moveTo>
                  <a:pt x="1666494" y="0"/>
                </a:moveTo>
                <a:lnTo>
                  <a:pt x="0" y="0"/>
                </a:lnTo>
                <a:lnTo>
                  <a:pt x="0" y="605028"/>
                </a:lnTo>
                <a:lnTo>
                  <a:pt x="1666494" y="605028"/>
                </a:lnTo>
                <a:lnTo>
                  <a:pt x="1715577" y="601070"/>
                </a:lnTo>
                <a:lnTo>
                  <a:pt x="1762134" y="589611"/>
                </a:lnTo>
                <a:lnTo>
                  <a:pt x="1805542" y="571272"/>
                </a:lnTo>
                <a:lnTo>
                  <a:pt x="1845179" y="546677"/>
                </a:lnTo>
                <a:lnTo>
                  <a:pt x="1880425" y="516445"/>
                </a:lnTo>
                <a:lnTo>
                  <a:pt x="1910657" y="481199"/>
                </a:lnTo>
                <a:lnTo>
                  <a:pt x="1935252" y="441562"/>
                </a:lnTo>
                <a:lnTo>
                  <a:pt x="1953591" y="398154"/>
                </a:lnTo>
                <a:lnTo>
                  <a:pt x="1965050" y="351597"/>
                </a:lnTo>
                <a:lnTo>
                  <a:pt x="1969008" y="302514"/>
                </a:lnTo>
                <a:lnTo>
                  <a:pt x="1965050" y="253430"/>
                </a:lnTo>
                <a:lnTo>
                  <a:pt x="1953591" y="206873"/>
                </a:lnTo>
                <a:lnTo>
                  <a:pt x="1935252" y="163465"/>
                </a:lnTo>
                <a:lnTo>
                  <a:pt x="1910657" y="123828"/>
                </a:lnTo>
                <a:lnTo>
                  <a:pt x="1880425" y="88582"/>
                </a:lnTo>
                <a:lnTo>
                  <a:pt x="1845179" y="58350"/>
                </a:lnTo>
                <a:lnTo>
                  <a:pt x="1805542" y="33755"/>
                </a:lnTo>
                <a:lnTo>
                  <a:pt x="1762134" y="15416"/>
                </a:lnTo>
                <a:lnTo>
                  <a:pt x="1715577" y="3957"/>
                </a:lnTo>
                <a:lnTo>
                  <a:pt x="166649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7743" y="135636"/>
            <a:ext cx="847344" cy="847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95441" y="192139"/>
            <a:ext cx="733258" cy="7344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61" y="10492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83563" y="1389888"/>
            <a:ext cx="1248410" cy="1160145"/>
          </a:xfrm>
          <a:custGeom>
            <a:avLst/>
            <a:gdLst/>
            <a:ahLst/>
            <a:cxnLst/>
            <a:rect l="l" t="t" r="r" b="b"/>
            <a:pathLst>
              <a:path w="1248410" h="1160145">
                <a:moveTo>
                  <a:pt x="486283" y="0"/>
                </a:moveTo>
                <a:lnTo>
                  <a:pt x="428428" y="3159"/>
                </a:lnTo>
                <a:lnTo>
                  <a:pt x="373681" y="12604"/>
                </a:lnTo>
                <a:lnTo>
                  <a:pt x="322244" y="28289"/>
                </a:lnTo>
                <a:lnTo>
                  <a:pt x="274320" y="50164"/>
                </a:lnTo>
                <a:lnTo>
                  <a:pt x="230375" y="77745"/>
                </a:lnTo>
                <a:lnTo>
                  <a:pt x="189912" y="110505"/>
                </a:lnTo>
                <a:lnTo>
                  <a:pt x="153111" y="148337"/>
                </a:lnTo>
                <a:lnTo>
                  <a:pt x="120154" y="191135"/>
                </a:lnTo>
                <a:lnTo>
                  <a:pt x="97051" y="227987"/>
                </a:lnTo>
                <a:lnTo>
                  <a:pt x="76368" y="267625"/>
                </a:lnTo>
                <a:lnTo>
                  <a:pt x="58144" y="309970"/>
                </a:lnTo>
                <a:lnTo>
                  <a:pt x="42420" y="354942"/>
                </a:lnTo>
                <a:lnTo>
                  <a:pt x="29235" y="402463"/>
                </a:lnTo>
                <a:lnTo>
                  <a:pt x="18777" y="451131"/>
                </a:lnTo>
                <a:lnTo>
                  <a:pt x="10599" y="502250"/>
                </a:lnTo>
                <a:lnTo>
                  <a:pt x="4727" y="555679"/>
                </a:lnTo>
                <a:lnTo>
                  <a:pt x="1186" y="611279"/>
                </a:lnTo>
                <a:lnTo>
                  <a:pt x="0" y="668909"/>
                </a:lnTo>
                <a:lnTo>
                  <a:pt x="0" y="1108583"/>
                </a:lnTo>
                <a:lnTo>
                  <a:pt x="4006" y="1128581"/>
                </a:lnTo>
                <a:lnTo>
                  <a:pt x="14951" y="1144841"/>
                </a:lnTo>
                <a:lnTo>
                  <a:pt x="31225" y="1155767"/>
                </a:lnTo>
                <a:lnTo>
                  <a:pt x="51219" y="1159764"/>
                </a:lnTo>
                <a:lnTo>
                  <a:pt x="486283" y="1159764"/>
                </a:lnTo>
                <a:lnTo>
                  <a:pt x="506227" y="1155767"/>
                </a:lnTo>
                <a:lnTo>
                  <a:pt x="522493" y="1144841"/>
                </a:lnTo>
                <a:lnTo>
                  <a:pt x="533449" y="1128581"/>
                </a:lnTo>
                <a:lnTo>
                  <a:pt x="537464" y="1108583"/>
                </a:lnTo>
                <a:lnTo>
                  <a:pt x="537464" y="668909"/>
                </a:lnTo>
                <a:lnTo>
                  <a:pt x="522493" y="632872"/>
                </a:lnTo>
                <a:lnTo>
                  <a:pt x="486283" y="617982"/>
                </a:lnTo>
                <a:lnTo>
                  <a:pt x="323215" y="617982"/>
                </a:lnTo>
                <a:lnTo>
                  <a:pt x="328237" y="546169"/>
                </a:lnTo>
                <a:lnTo>
                  <a:pt x="337675" y="483820"/>
                </a:lnTo>
                <a:lnTo>
                  <a:pt x="351515" y="430969"/>
                </a:lnTo>
                <a:lnTo>
                  <a:pt x="369744" y="387651"/>
                </a:lnTo>
                <a:lnTo>
                  <a:pt x="392349" y="353900"/>
                </a:lnTo>
                <a:lnTo>
                  <a:pt x="450631" y="315234"/>
                </a:lnTo>
                <a:lnTo>
                  <a:pt x="486283" y="310388"/>
                </a:lnTo>
                <a:lnTo>
                  <a:pt x="506227" y="306395"/>
                </a:lnTo>
                <a:lnTo>
                  <a:pt x="522493" y="295497"/>
                </a:lnTo>
                <a:lnTo>
                  <a:pt x="533449" y="279312"/>
                </a:lnTo>
                <a:lnTo>
                  <a:pt x="537464" y="259461"/>
                </a:lnTo>
                <a:lnTo>
                  <a:pt x="537464" y="51181"/>
                </a:lnTo>
                <a:lnTo>
                  <a:pt x="533449" y="31343"/>
                </a:lnTo>
                <a:lnTo>
                  <a:pt x="522493" y="15065"/>
                </a:lnTo>
                <a:lnTo>
                  <a:pt x="506227" y="4050"/>
                </a:lnTo>
                <a:lnTo>
                  <a:pt x="486283" y="0"/>
                </a:lnTo>
                <a:close/>
              </a:path>
              <a:path w="1248410" h="1160145">
                <a:moveTo>
                  <a:pt x="1197229" y="0"/>
                </a:moveTo>
                <a:lnTo>
                  <a:pt x="1139233" y="3159"/>
                </a:lnTo>
                <a:lnTo>
                  <a:pt x="1084453" y="12604"/>
                </a:lnTo>
                <a:lnTo>
                  <a:pt x="1033101" y="28289"/>
                </a:lnTo>
                <a:lnTo>
                  <a:pt x="985393" y="50164"/>
                </a:lnTo>
                <a:lnTo>
                  <a:pt x="941365" y="77745"/>
                </a:lnTo>
                <a:lnTo>
                  <a:pt x="900826" y="110505"/>
                </a:lnTo>
                <a:lnTo>
                  <a:pt x="863931" y="148337"/>
                </a:lnTo>
                <a:lnTo>
                  <a:pt x="830834" y="191135"/>
                </a:lnTo>
                <a:lnTo>
                  <a:pt x="807856" y="227987"/>
                </a:lnTo>
                <a:lnTo>
                  <a:pt x="787249" y="267625"/>
                </a:lnTo>
                <a:lnTo>
                  <a:pt x="769038" y="309970"/>
                </a:lnTo>
                <a:lnTo>
                  <a:pt x="753248" y="354942"/>
                </a:lnTo>
                <a:lnTo>
                  <a:pt x="739902" y="402463"/>
                </a:lnTo>
                <a:lnTo>
                  <a:pt x="729451" y="451131"/>
                </a:lnTo>
                <a:lnTo>
                  <a:pt x="721280" y="502250"/>
                </a:lnTo>
                <a:lnTo>
                  <a:pt x="715414" y="555679"/>
                </a:lnTo>
                <a:lnTo>
                  <a:pt x="711876" y="611279"/>
                </a:lnTo>
                <a:lnTo>
                  <a:pt x="710692" y="668909"/>
                </a:lnTo>
                <a:lnTo>
                  <a:pt x="710692" y="1108583"/>
                </a:lnTo>
                <a:lnTo>
                  <a:pt x="714742" y="1128581"/>
                </a:lnTo>
                <a:lnTo>
                  <a:pt x="725757" y="1144841"/>
                </a:lnTo>
                <a:lnTo>
                  <a:pt x="742035" y="1155767"/>
                </a:lnTo>
                <a:lnTo>
                  <a:pt x="761873" y="1159764"/>
                </a:lnTo>
                <a:lnTo>
                  <a:pt x="1197229" y="1159764"/>
                </a:lnTo>
                <a:lnTo>
                  <a:pt x="1217080" y="1155767"/>
                </a:lnTo>
                <a:lnTo>
                  <a:pt x="1233265" y="1144841"/>
                </a:lnTo>
                <a:lnTo>
                  <a:pt x="1244163" y="1128581"/>
                </a:lnTo>
                <a:lnTo>
                  <a:pt x="1248156" y="1108583"/>
                </a:lnTo>
                <a:lnTo>
                  <a:pt x="1248156" y="668909"/>
                </a:lnTo>
                <a:lnTo>
                  <a:pt x="1233265" y="632872"/>
                </a:lnTo>
                <a:lnTo>
                  <a:pt x="1197229" y="617982"/>
                </a:lnTo>
                <a:lnTo>
                  <a:pt x="1036319" y="617982"/>
                </a:lnTo>
                <a:lnTo>
                  <a:pt x="1041301" y="546169"/>
                </a:lnTo>
                <a:lnTo>
                  <a:pt x="1050621" y="483820"/>
                </a:lnTo>
                <a:lnTo>
                  <a:pt x="1064272" y="430969"/>
                </a:lnTo>
                <a:lnTo>
                  <a:pt x="1082246" y="387651"/>
                </a:lnTo>
                <a:lnTo>
                  <a:pt x="1104536" y="353900"/>
                </a:lnTo>
                <a:lnTo>
                  <a:pt x="1162035" y="315234"/>
                </a:lnTo>
                <a:lnTo>
                  <a:pt x="1197229" y="310388"/>
                </a:lnTo>
                <a:lnTo>
                  <a:pt x="1217080" y="306395"/>
                </a:lnTo>
                <a:lnTo>
                  <a:pt x="1233265" y="295497"/>
                </a:lnTo>
                <a:lnTo>
                  <a:pt x="1244163" y="279312"/>
                </a:lnTo>
                <a:lnTo>
                  <a:pt x="1248156" y="259461"/>
                </a:lnTo>
                <a:lnTo>
                  <a:pt x="1248156" y="51181"/>
                </a:lnTo>
                <a:lnTo>
                  <a:pt x="1244163" y="31343"/>
                </a:lnTo>
                <a:lnTo>
                  <a:pt x="1233265" y="15065"/>
                </a:lnTo>
                <a:lnTo>
                  <a:pt x="1217080" y="4050"/>
                </a:lnTo>
                <a:lnTo>
                  <a:pt x="1197229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9819199" y="4716779"/>
            <a:ext cx="1346200" cy="1186180"/>
          </a:xfrm>
          <a:custGeom>
            <a:avLst/>
            <a:gdLst/>
            <a:ahLst/>
            <a:cxnLst/>
            <a:rect l="l" t="t" r="r" b="b"/>
            <a:pathLst>
              <a:path w="1346200" h="1186179">
                <a:moveTo>
                  <a:pt x="1276663" y="0"/>
                </a:moveTo>
                <a:lnTo>
                  <a:pt x="857055" y="0"/>
                </a:lnTo>
                <a:lnTo>
                  <a:pt x="830206" y="5397"/>
                </a:lnTo>
                <a:lnTo>
                  <a:pt x="808287" y="20129"/>
                </a:lnTo>
                <a:lnTo>
                  <a:pt x="793511" y="42005"/>
                </a:lnTo>
                <a:lnTo>
                  <a:pt x="788094" y="68834"/>
                </a:lnTo>
                <a:lnTo>
                  <a:pt x="788094" y="487680"/>
                </a:lnTo>
                <a:lnTo>
                  <a:pt x="793511" y="514508"/>
                </a:lnTo>
                <a:lnTo>
                  <a:pt x="808287" y="536384"/>
                </a:lnTo>
                <a:lnTo>
                  <a:pt x="830206" y="551116"/>
                </a:lnTo>
                <a:lnTo>
                  <a:pt x="857055" y="556514"/>
                </a:lnTo>
                <a:lnTo>
                  <a:pt x="1057842" y="556514"/>
                </a:lnTo>
                <a:lnTo>
                  <a:pt x="1054649" y="609548"/>
                </a:lnTo>
                <a:lnTo>
                  <a:pt x="1047621" y="658927"/>
                </a:lnTo>
                <a:lnTo>
                  <a:pt x="1036776" y="704659"/>
                </a:lnTo>
                <a:lnTo>
                  <a:pt x="1022132" y="746750"/>
                </a:lnTo>
                <a:lnTo>
                  <a:pt x="1003705" y="785208"/>
                </a:lnTo>
                <a:lnTo>
                  <a:pt x="981515" y="820039"/>
                </a:lnTo>
                <a:lnTo>
                  <a:pt x="949255" y="857391"/>
                </a:lnTo>
                <a:lnTo>
                  <a:pt x="909649" y="891371"/>
                </a:lnTo>
                <a:lnTo>
                  <a:pt x="862732" y="921966"/>
                </a:lnTo>
                <a:lnTo>
                  <a:pt x="808541" y="949159"/>
                </a:lnTo>
                <a:lnTo>
                  <a:pt x="785842" y="965269"/>
                </a:lnTo>
                <a:lnTo>
                  <a:pt x="771822" y="988118"/>
                </a:lnTo>
                <a:lnTo>
                  <a:pt x="767589" y="1014609"/>
                </a:lnTo>
                <a:lnTo>
                  <a:pt x="774251" y="1041641"/>
                </a:lnTo>
                <a:lnTo>
                  <a:pt x="823908" y="1146314"/>
                </a:lnTo>
                <a:lnTo>
                  <a:pt x="839884" y="1167848"/>
                </a:lnTo>
                <a:lnTo>
                  <a:pt x="861992" y="1181285"/>
                </a:lnTo>
                <a:lnTo>
                  <a:pt x="887505" y="1185657"/>
                </a:lnTo>
                <a:lnTo>
                  <a:pt x="913697" y="1179995"/>
                </a:lnTo>
                <a:lnTo>
                  <a:pt x="966841" y="1155068"/>
                </a:lnTo>
                <a:lnTo>
                  <a:pt x="1016553" y="1127638"/>
                </a:lnTo>
                <a:lnTo>
                  <a:pt x="1062845" y="1097679"/>
                </a:lnTo>
                <a:lnTo>
                  <a:pt x="1105729" y="1065165"/>
                </a:lnTo>
                <a:lnTo>
                  <a:pt x="1145218" y="1030071"/>
                </a:lnTo>
                <a:lnTo>
                  <a:pt x="1181614" y="992288"/>
                </a:lnTo>
                <a:lnTo>
                  <a:pt x="1213967" y="952917"/>
                </a:lnTo>
                <a:lnTo>
                  <a:pt x="1242278" y="911956"/>
                </a:lnTo>
                <a:lnTo>
                  <a:pt x="1266545" y="869405"/>
                </a:lnTo>
                <a:lnTo>
                  <a:pt x="1286770" y="825262"/>
                </a:lnTo>
                <a:lnTo>
                  <a:pt x="1302952" y="779526"/>
                </a:lnTo>
                <a:lnTo>
                  <a:pt x="1321621" y="703272"/>
                </a:lnTo>
                <a:lnTo>
                  <a:pt x="1328955" y="660383"/>
                </a:lnTo>
                <a:lnTo>
                  <a:pt x="1334956" y="614314"/>
                </a:lnTo>
                <a:lnTo>
                  <a:pt x="1339623" y="565060"/>
                </a:lnTo>
                <a:lnTo>
                  <a:pt x="1342957" y="512617"/>
                </a:lnTo>
                <a:lnTo>
                  <a:pt x="1344957" y="456980"/>
                </a:lnTo>
                <a:lnTo>
                  <a:pt x="1345624" y="398145"/>
                </a:lnTo>
                <a:lnTo>
                  <a:pt x="1345624" y="68834"/>
                </a:lnTo>
                <a:lnTo>
                  <a:pt x="1340207" y="42005"/>
                </a:lnTo>
                <a:lnTo>
                  <a:pt x="1325431" y="20129"/>
                </a:lnTo>
                <a:lnTo>
                  <a:pt x="1303512" y="5397"/>
                </a:lnTo>
                <a:lnTo>
                  <a:pt x="1276663" y="0"/>
                </a:lnTo>
                <a:close/>
              </a:path>
              <a:path w="1346200" h="1186179">
                <a:moveTo>
                  <a:pt x="509075" y="0"/>
                </a:moveTo>
                <a:lnTo>
                  <a:pt x="89467" y="0"/>
                </a:lnTo>
                <a:lnTo>
                  <a:pt x="62618" y="5397"/>
                </a:lnTo>
                <a:lnTo>
                  <a:pt x="40699" y="20129"/>
                </a:lnTo>
                <a:lnTo>
                  <a:pt x="25923" y="42005"/>
                </a:lnTo>
                <a:lnTo>
                  <a:pt x="20506" y="68834"/>
                </a:lnTo>
                <a:lnTo>
                  <a:pt x="20506" y="487680"/>
                </a:lnTo>
                <a:lnTo>
                  <a:pt x="25923" y="514455"/>
                </a:lnTo>
                <a:lnTo>
                  <a:pt x="40699" y="536336"/>
                </a:lnTo>
                <a:lnTo>
                  <a:pt x="62618" y="551098"/>
                </a:lnTo>
                <a:lnTo>
                  <a:pt x="89467" y="556514"/>
                </a:lnTo>
                <a:lnTo>
                  <a:pt x="290254" y="556514"/>
                </a:lnTo>
                <a:lnTo>
                  <a:pt x="287060" y="609547"/>
                </a:lnTo>
                <a:lnTo>
                  <a:pt x="280028" y="658923"/>
                </a:lnTo>
                <a:lnTo>
                  <a:pt x="269172" y="704643"/>
                </a:lnTo>
                <a:lnTo>
                  <a:pt x="254506" y="746712"/>
                </a:lnTo>
                <a:lnTo>
                  <a:pt x="236044" y="785134"/>
                </a:lnTo>
                <a:lnTo>
                  <a:pt x="213800" y="819912"/>
                </a:lnTo>
                <a:lnTo>
                  <a:pt x="181558" y="857313"/>
                </a:lnTo>
                <a:lnTo>
                  <a:pt x="141982" y="891317"/>
                </a:lnTo>
                <a:lnTo>
                  <a:pt x="95071" y="921921"/>
                </a:lnTo>
                <a:lnTo>
                  <a:pt x="40826" y="949121"/>
                </a:lnTo>
                <a:lnTo>
                  <a:pt x="18200" y="965223"/>
                </a:lnTo>
                <a:lnTo>
                  <a:pt x="4218" y="988069"/>
                </a:lnTo>
                <a:lnTo>
                  <a:pt x="0" y="1014558"/>
                </a:lnTo>
                <a:lnTo>
                  <a:pt x="6663" y="1041590"/>
                </a:lnTo>
                <a:lnTo>
                  <a:pt x="56193" y="1146060"/>
                </a:lnTo>
                <a:lnTo>
                  <a:pt x="72211" y="1167564"/>
                </a:lnTo>
                <a:lnTo>
                  <a:pt x="94420" y="1181019"/>
                </a:lnTo>
                <a:lnTo>
                  <a:pt x="120058" y="1185388"/>
                </a:lnTo>
                <a:lnTo>
                  <a:pt x="146363" y="1179639"/>
                </a:lnTo>
                <a:lnTo>
                  <a:pt x="198912" y="1154803"/>
                </a:lnTo>
                <a:lnTo>
                  <a:pt x="248205" y="1127419"/>
                </a:lnTo>
                <a:lnTo>
                  <a:pt x="294249" y="1097492"/>
                </a:lnTo>
                <a:lnTo>
                  <a:pt x="337050" y="1065024"/>
                </a:lnTo>
                <a:lnTo>
                  <a:pt x="376614" y="1030020"/>
                </a:lnTo>
                <a:lnTo>
                  <a:pt x="413306" y="992265"/>
                </a:lnTo>
                <a:lnTo>
                  <a:pt x="445909" y="952975"/>
                </a:lnTo>
                <a:lnTo>
                  <a:pt x="474420" y="912147"/>
                </a:lnTo>
                <a:lnTo>
                  <a:pt x="498835" y="869779"/>
                </a:lnTo>
                <a:lnTo>
                  <a:pt x="519151" y="825869"/>
                </a:lnTo>
                <a:lnTo>
                  <a:pt x="535364" y="780415"/>
                </a:lnTo>
                <a:lnTo>
                  <a:pt x="554033" y="704522"/>
                </a:lnTo>
                <a:lnTo>
                  <a:pt x="561367" y="661661"/>
                </a:lnTo>
                <a:lnTo>
                  <a:pt x="567368" y="615521"/>
                </a:lnTo>
                <a:lnTo>
                  <a:pt x="572035" y="566101"/>
                </a:lnTo>
                <a:lnTo>
                  <a:pt x="575369" y="513399"/>
                </a:lnTo>
                <a:lnTo>
                  <a:pt x="577369" y="457414"/>
                </a:lnTo>
                <a:lnTo>
                  <a:pt x="578036" y="398145"/>
                </a:lnTo>
                <a:lnTo>
                  <a:pt x="578036" y="68834"/>
                </a:lnTo>
                <a:lnTo>
                  <a:pt x="572619" y="42005"/>
                </a:lnTo>
                <a:lnTo>
                  <a:pt x="557843" y="20129"/>
                </a:lnTo>
                <a:lnTo>
                  <a:pt x="535924" y="5397"/>
                </a:lnTo>
                <a:lnTo>
                  <a:pt x="509075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3745" y="236982"/>
            <a:ext cx="814450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57677" y="1302797"/>
            <a:ext cx="5563870" cy="380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2732" y="931163"/>
            <a:ext cx="6716002" cy="4591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2732" y="976375"/>
            <a:ext cx="6716002" cy="454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191999" cy="405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1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 h="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4528" y="3700271"/>
            <a:ext cx="3743325" cy="711835"/>
          </a:xfrm>
          <a:custGeom>
            <a:avLst/>
            <a:gdLst/>
            <a:ahLst/>
            <a:cxnLst/>
            <a:rect l="l" t="t" r="r" b="b"/>
            <a:pathLst>
              <a:path w="3743325" h="711835">
                <a:moveTo>
                  <a:pt x="3387090" y="0"/>
                </a:moveTo>
                <a:lnTo>
                  <a:pt x="355854" y="0"/>
                </a:lnTo>
                <a:lnTo>
                  <a:pt x="307553" y="3247"/>
                </a:lnTo>
                <a:lnTo>
                  <a:pt x="261231" y="12707"/>
                </a:lnTo>
                <a:lnTo>
                  <a:pt x="217312" y="27955"/>
                </a:lnTo>
                <a:lnTo>
                  <a:pt x="176219" y="48570"/>
                </a:lnTo>
                <a:lnTo>
                  <a:pt x="138375" y="74127"/>
                </a:lnTo>
                <a:lnTo>
                  <a:pt x="104203" y="104203"/>
                </a:lnTo>
                <a:lnTo>
                  <a:pt x="74127" y="138375"/>
                </a:lnTo>
                <a:lnTo>
                  <a:pt x="48570" y="176219"/>
                </a:lnTo>
                <a:lnTo>
                  <a:pt x="27955" y="217312"/>
                </a:lnTo>
                <a:lnTo>
                  <a:pt x="12707" y="261231"/>
                </a:lnTo>
                <a:lnTo>
                  <a:pt x="3247" y="307553"/>
                </a:lnTo>
                <a:lnTo>
                  <a:pt x="0" y="355853"/>
                </a:lnTo>
                <a:lnTo>
                  <a:pt x="3247" y="404154"/>
                </a:lnTo>
                <a:lnTo>
                  <a:pt x="12707" y="450476"/>
                </a:lnTo>
                <a:lnTo>
                  <a:pt x="27955" y="494395"/>
                </a:lnTo>
                <a:lnTo>
                  <a:pt x="48570" y="535488"/>
                </a:lnTo>
                <a:lnTo>
                  <a:pt x="74127" y="573332"/>
                </a:lnTo>
                <a:lnTo>
                  <a:pt x="104203" y="607504"/>
                </a:lnTo>
                <a:lnTo>
                  <a:pt x="138375" y="637580"/>
                </a:lnTo>
                <a:lnTo>
                  <a:pt x="176219" y="663137"/>
                </a:lnTo>
                <a:lnTo>
                  <a:pt x="217312" y="683752"/>
                </a:lnTo>
                <a:lnTo>
                  <a:pt x="261231" y="699000"/>
                </a:lnTo>
                <a:lnTo>
                  <a:pt x="307553" y="708460"/>
                </a:lnTo>
                <a:lnTo>
                  <a:pt x="355854" y="711707"/>
                </a:lnTo>
                <a:lnTo>
                  <a:pt x="3387090" y="711707"/>
                </a:lnTo>
                <a:lnTo>
                  <a:pt x="3435390" y="708460"/>
                </a:lnTo>
                <a:lnTo>
                  <a:pt x="3481712" y="699000"/>
                </a:lnTo>
                <a:lnTo>
                  <a:pt x="3525631" y="683752"/>
                </a:lnTo>
                <a:lnTo>
                  <a:pt x="3566724" y="663137"/>
                </a:lnTo>
                <a:lnTo>
                  <a:pt x="3604568" y="637580"/>
                </a:lnTo>
                <a:lnTo>
                  <a:pt x="3638740" y="607504"/>
                </a:lnTo>
                <a:lnTo>
                  <a:pt x="3668816" y="573332"/>
                </a:lnTo>
                <a:lnTo>
                  <a:pt x="3694373" y="535488"/>
                </a:lnTo>
                <a:lnTo>
                  <a:pt x="3714988" y="494395"/>
                </a:lnTo>
                <a:lnTo>
                  <a:pt x="3730236" y="450476"/>
                </a:lnTo>
                <a:lnTo>
                  <a:pt x="3739696" y="404154"/>
                </a:lnTo>
                <a:lnTo>
                  <a:pt x="3742944" y="355853"/>
                </a:lnTo>
                <a:lnTo>
                  <a:pt x="3739696" y="307553"/>
                </a:lnTo>
                <a:lnTo>
                  <a:pt x="3730236" y="261231"/>
                </a:lnTo>
                <a:lnTo>
                  <a:pt x="3714988" y="217312"/>
                </a:lnTo>
                <a:lnTo>
                  <a:pt x="3694373" y="176219"/>
                </a:lnTo>
                <a:lnTo>
                  <a:pt x="3668816" y="138375"/>
                </a:lnTo>
                <a:lnTo>
                  <a:pt x="3638740" y="104203"/>
                </a:lnTo>
                <a:lnTo>
                  <a:pt x="3604568" y="74127"/>
                </a:lnTo>
                <a:lnTo>
                  <a:pt x="3566724" y="48570"/>
                </a:lnTo>
                <a:lnTo>
                  <a:pt x="3525631" y="27955"/>
                </a:lnTo>
                <a:lnTo>
                  <a:pt x="3481712" y="12707"/>
                </a:lnTo>
                <a:lnTo>
                  <a:pt x="3435390" y="3247"/>
                </a:lnTo>
                <a:lnTo>
                  <a:pt x="338709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89905" y="3780790"/>
            <a:ext cx="201358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5585" algn="l"/>
              </a:tabLst>
            </a:pPr>
            <a:r>
              <a:rPr dirty="0" sz="3200" spc="160" b="1">
                <a:solidFill>
                  <a:srgbClr val="FFFFFF"/>
                </a:solidFill>
                <a:latin typeface="微软雅黑"/>
                <a:cs typeface="微软雅黑"/>
              </a:rPr>
              <a:t>PART</a:t>
            </a:r>
            <a:r>
              <a:rPr dirty="0" sz="3200" spc="160" b="1">
                <a:solidFill>
                  <a:srgbClr val="FFFFFF"/>
                </a:solidFill>
                <a:latin typeface="微软雅黑"/>
                <a:cs typeface="微软雅黑"/>
              </a:rPr>
              <a:t>	</a:t>
            </a:r>
            <a:r>
              <a:rPr dirty="0" sz="3200" spc="-30" b="1">
                <a:solidFill>
                  <a:srgbClr val="FFFFFF"/>
                </a:solidFill>
                <a:latin typeface="微软雅黑"/>
                <a:cs typeface="微软雅黑"/>
              </a:rPr>
              <a:t>02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8233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 h="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13582" y="4330810"/>
            <a:ext cx="5511800" cy="1600200"/>
          </a:xfrm>
          <a:prstGeom prst="rect">
            <a:avLst/>
          </a:prstGeom>
        </p:spPr>
        <p:txBody>
          <a:bodyPr wrap="square" lIns="0" tIns="4260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4"/>
              </a:spcBef>
            </a:pPr>
            <a:r>
              <a:rPr dirty="0" sz="4800">
                <a:solidFill>
                  <a:srgbClr val="252525"/>
                </a:solidFill>
                <a:latin typeface="宋体"/>
                <a:cs typeface="宋体"/>
              </a:rPr>
              <a:t>回溯算法的适用条件</a:t>
            </a:r>
            <a:endParaRPr sz="4800">
              <a:latin typeface="宋体"/>
              <a:cs typeface="宋体"/>
            </a:endParaRPr>
          </a:p>
          <a:p>
            <a:pPr algn="ctr" marR="339090">
              <a:lnSpc>
                <a:spcPct val="100000"/>
              </a:lnSpc>
              <a:spcBef>
                <a:spcPts val="1225"/>
              </a:spcBef>
            </a:pPr>
            <a:r>
              <a:rPr dirty="0" sz="1800" spc="-5" b="0">
                <a:latin typeface="Segoe UI Light"/>
                <a:cs typeface="Segoe UI Light"/>
              </a:rPr>
              <a:t>Backtracking</a:t>
            </a:r>
            <a:r>
              <a:rPr dirty="0" sz="1800" spc="-35" b="0">
                <a:latin typeface="Segoe UI Light"/>
                <a:cs typeface="Segoe UI Light"/>
              </a:rPr>
              <a:t> </a:t>
            </a:r>
            <a:r>
              <a:rPr dirty="0" sz="1800" spc="-5" b="0">
                <a:latin typeface="Segoe UI Light"/>
                <a:cs typeface="Segoe UI Light"/>
              </a:rPr>
              <a:t>Algorithm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2264" y="6559295"/>
            <a:ext cx="347980" cy="299085"/>
          </a:xfrm>
          <a:custGeom>
            <a:avLst/>
            <a:gdLst/>
            <a:ahLst/>
            <a:cxnLst/>
            <a:rect l="l" t="t" r="r" b="b"/>
            <a:pathLst>
              <a:path w="347979" h="299084">
                <a:moveTo>
                  <a:pt x="173736" y="0"/>
                </a:moveTo>
                <a:lnTo>
                  <a:pt x="0" y="298703"/>
                </a:lnTo>
                <a:lnTo>
                  <a:pt x="347472" y="298703"/>
                </a:lnTo>
                <a:lnTo>
                  <a:pt x="173736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62732" y="976375"/>
            <a:ext cx="6716002" cy="454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9199" y="4716779"/>
            <a:ext cx="1346200" cy="1186180"/>
          </a:xfrm>
          <a:custGeom>
            <a:avLst/>
            <a:gdLst/>
            <a:ahLst/>
            <a:cxnLst/>
            <a:rect l="l" t="t" r="r" b="b"/>
            <a:pathLst>
              <a:path w="1346200" h="1186179">
                <a:moveTo>
                  <a:pt x="1276663" y="0"/>
                </a:moveTo>
                <a:lnTo>
                  <a:pt x="857055" y="0"/>
                </a:lnTo>
                <a:lnTo>
                  <a:pt x="830206" y="5397"/>
                </a:lnTo>
                <a:lnTo>
                  <a:pt x="808287" y="20129"/>
                </a:lnTo>
                <a:lnTo>
                  <a:pt x="793511" y="42005"/>
                </a:lnTo>
                <a:lnTo>
                  <a:pt x="788094" y="68834"/>
                </a:lnTo>
                <a:lnTo>
                  <a:pt x="788094" y="487680"/>
                </a:lnTo>
                <a:lnTo>
                  <a:pt x="793511" y="514508"/>
                </a:lnTo>
                <a:lnTo>
                  <a:pt x="808287" y="536384"/>
                </a:lnTo>
                <a:lnTo>
                  <a:pt x="830206" y="551116"/>
                </a:lnTo>
                <a:lnTo>
                  <a:pt x="857055" y="556514"/>
                </a:lnTo>
                <a:lnTo>
                  <a:pt x="1057842" y="556514"/>
                </a:lnTo>
                <a:lnTo>
                  <a:pt x="1054649" y="609548"/>
                </a:lnTo>
                <a:lnTo>
                  <a:pt x="1047621" y="658927"/>
                </a:lnTo>
                <a:lnTo>
                  <a:pt x="1036776" y="704659"/>
                </a:lnTo>
                <a:lnTo>
                  <a:pt x="1022132" y="746750"/>
                </a:lnTo>
                <a:lnTo>
                  <a:pt x="1003705" y="785208"/>
                </a:lnTo>
                <a:lnTo>
                  <a:pt x="981515" y="820039"/>
                </a:lnTo>
                <a:lnTo>
                  <a:pt x="949255" y="857391"/>
                </a:lnTo>
                <a:lnTo>
                  <a:pt x="909649" y="891371"/>
                </a:lnTo>
                <a:lnTo>
                  <a:pt x="862732" y="921966"/>
                </a:lnTo>
                <a:lnTo>
                  <a:pt x="808541" y="949159"/>
                </a:lnTo>
                <a:lnTo>
                  <a:pt x="785842" y="965269"/>
                </a:lnTo>
                <a:lnTo>
                  <a:pt x="771822" y="988118"/>
                </a:lnTo>
                <a:lnTo>
                  <a:pt x="767589" y="1014609"/>
                </a:lnTo>
                <a:lnTo>
                  <a:pt x="774251" y="1041641"/>
                </a:lnTo>
                <a:lnTo>
                  <a:pt x="823908" y="1146314"/>
                </a:lnTo>
                <a:lnTo>
                  <a:pt x="839884" y="1167848"/>
                </a:lnTo>
                <a:lnTo>
                  <a:pt x="861992" y="1181285"/>
                </a:lnTo>
                <a:lnTo>
                  <a:pt x="887505" y="1185657"/>
                </a:lnTo>
                <a:lnTo>
                  <a:pt x="913697" y="1179995"/>
                </a:lnTo>
                <a:lnTo>
                  <a:pt x="966841" y="1155068"/>
                </a:lnTo>
                <a:lnTo>
                  <a:pt x="1016553" y="1127638"/>
                </a:lnTo>
                <a:lnTo>
                  <a:pt x="1062845" y="1097679"/>
                </a:lnTo>
                <a:lnTo>
                  <a:pt x="1105729" y="1065165"/>
                </a:lnTo>
                <a:lnTo>
                  <a:pt x="1145218" y="1030071"/>
                </a:lnTo>
                <a:lnTo>
                  <a:pt x="1181614" y="992288"/>
                </a:lnTo>
                <a:lnTo>
                  <a:pt x="1213967" y="952917"/>
                </a:lnTo>
                <a:lnTo>
                  <a:pt x="1242278" y="911956"/>
                </a:lnTo>
                <a:lnTo>
                  <a:pt x="1266545" y="869405"/>
                </a:lnTo>
                <a:lnTo>
                  <a:pt x="1286770" y="825262"/>
                </a:lnTo>
                <a:lnTo>
                  <a:pt x="1302952" y="779526"/>
                </a:lnTo>
                <a:lnTo>
                  <a:pt x="1321621" y="703272"/>
                </a:lnTo>
                <a:lnTo>
                  <a:pt x="1328955" y="660383"/>
                </a:lnTo>
                <a:lnTo>
                  <a:pt x="1334956" y="614314"/>
                </a:lnTo>
                <a:lnTo>
                  <a:pt x="1339623" y="565060"/>
                </a:lnTo>
                <a:lnTo>
                  <a:pt x="1342957" y="512617"/>
                </a:lnTo>
                <a:lnTo>
                  <a:pt x="1344957" y="456980"/>
                </a:lnTo>
                <a:lnTo>
                  <a:pt x="1345624" y="398145"/>
                </a:lnTo>
                <a:lnTo>
                  <a:pt x="1345624" y="68834"/>
                </a:lnTo>
                <a:lnTo>
                  <a:pt x="1340207" y="42005"/>
                </a:lnTo>
                <a:lnTo>
                  <a:pt x="1325431" y="20129"/>
                </a:lnTo>
                <a:lnTo>
                  <a:pt x="1303512" y="5397"/>
                </a:lnTo>
                <a:lnTo>
                  <a:pt x="1276663" y="0"/>
                </a:lnTo>
                <a:close/>
              </a:path>
              <a:path w="1346200" h="1186179">
                <a:moveTo>
                  <a:pt x="509075" y="0"/>
                </a:moveTo>
                <a:lnTo>
                  <a:pt x="89467" y="0"/>
                </a:lnTo>
                <a:lnTo>
                  <a:pt x="62618" y="5397"/>
                </a:lnTo>
                <a:lnTo>
                  <a:pt x="40699" y="20129"/>
                </a:lnTo>
                <a:lnTo>
                  <a:pt x="25923" y="42005"/>
                </a:lnTo>
                <a:lnTo>
                  <a:pt x="20506" y="68834"/>
                </a:lnTo>
                <a:lnTo>
                  <a:pt x="20506" y="487680"/>
                </a:lnTo>
                <a:lnTo>
                  <a:pt x="25923" y="514455"/>
                </a:lnTo>
                <a:lnTo>
                  <a:pt x="40699" y="536336"/>
                </a:lnTo>
                <a:lnTo>
                  <a:pt x="62618" y="551098"/>
                </a:lnTo>
                <a:lnTo>
                  <a:pt x="89467" y="556514"/>
                </a:lnTo>
                <a:lnTo>
                  <a:pt x="290254" y="556514"/>
                </a:lnTo>
                <a:lnTo>
                  <a:pt x="287060" y="609547"/>
                </a:lnTo>
                <a:lnTo>
                  <a:pt x="280028" y="658923"/>
                </a:lnTo>
                <a:lnTo>
                  <a:pt x="269172" y="704643"/>
                </a:lnTo>
                <a:lnTo>
                  <a:pt x="254506" y="746712"/>
                </a:lnTo>
                <a:lnTo>
                  <a:pt x="236044" y="785134"/>
                </a:lnTo>
                <a:lnTo>
                  <a:pt x="213800" y="819912"/>
                </a:lnTo>
                <a:lnTo>
                  <a:pt x="181558" y="857313"/>
                </a:lnTo>
                <a:lnTo>
                  <a:pt x="141982" y="891317"/>
                </a:lnTo>
                <a:lnTo>
                  <a:pt x="95071" y="921921"/>
                </a:lnTo>
                <a:lnTo>
                  <a:pt x="40826" y="949121"/>
                </a:lnTo>
                <a:lnTo>
                  <a:pt x="18200" y="965223"/>
                </a:lnTo>
                <a:lnTo>
                  <a:pt x="4218" y="988069"/>
                </a:lnTo>
                <a:lnTo>
                  <a:pt x="0" y="1014558"/>
                </a:lnTo>
                <a:lnTo>
                  <a:pt x="6663" y="1041590"/>
                </a:lnTo>
                <a:lnTo>
                  <a:pt x="56193" y="1146060"/>
                </a:lnTo>
                <a:lnTo>
                  <a:pt x="72211" y="1167564"/>
                </a:lnTo>
                <a:lnTo>
                  <a:pt x="94420" y="1181019"/>
                </a:lnTo>
                <a:lnTo>
                  <a:pt x="120058" y="1185388"/>
                </a:lnTo>
                <a:lnTo>
                  <a:pt x="146363" y="1179639"/>
                </a:lnTo>
                <a:lnTo>
                  <a:pt x="198912" y="1154803"/>
                </a:lnTo>
                <a:lnTo>
                  <a:pt x="248205" y="1127419"/>
                </a:lnTo>
                <a:lnTo>
                  <a:pt x="294249" y="1097492"/>
                </a:lnTo>
                <a:lnTo>
                  <a:pt x="337050" y="1065024"/>
                </a:lnTo>
                <a:lnTo>
                  <a:pt x="376614" y="1030020"/>
                </a:lnTo>
                <a:lnTo>
                  <a:pt x="413306" y="992265"/>
                </a:lnTo>
                <a:lnTo>
                  <a:pt x="445909" y="952975"/>
                </a:lnTo>
                <a:lnTo>
                  <a:pt x="474420" y="912147"/>
                </a:lnTo>
                <a:lnTo>
                  <a:pt x="498835" y="869779"/>
                </a:lnTo>
                <a:lnTo>
                  <a:pt x="519151" y="825869"/>
                </a:lnTo>
                <a:lnTo>
                  <a:pt x="535364" y="780415"/>
                </a:lnTo>
                <a:lnTo>
                  <a:pt x="554033" y="704522"/>
                </a:lnTo>
                <a:lnTo>
                  <a:pt x="561367" y="661661"/>
                </a:lnTo>
                <a:lnTo>
                  <a:pt x="567368" y="615521"/>
                </a:lnTo>
                <a:lnTo>
                  <a:pt x="572035" y="566101"/>
                </a:lnTo>
                <a:lnTo>
                  <a:pt x="575369" y="513399"/>
                </a:lnTo>
                <a:lnTo>
                  <a:pt x="577369" y="457414"/>
                </a:lnTo>
                <a:lnTo>
                  <a:pt x="578036" y="398145"/>
                </a:lnTo>
                <a:lnTo>
                  <a:pt x="578036" y="68834"/>
                </a:lnTo>
                <a:lnTo>
                  <a:pt x="572619" y="42005"/>
                </a:lnTo>
                <a:lnTo>
                  <a:pt x="557843" y="20129"/>
                </a:lnTo>
                <a:lnTo>
                  <a:pt x="535924" y="5397"/>
                </a:lnTo>
                <a:lnTo>
                  <a:pt x="509075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回溯算法适用的条件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6401" y="1422908"/>
            <a:ext cx="8524875" cy="85598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66700" marR="30480" indent="-228600">
              <a:lnSpc>
                <a:spcPts val="3180"/>
              </a:lnSpc>
              <a:spcBef>
                <a:spcPts val="350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设 </a:t>
            </a:r>
            <a:r>
              <a:rPr dirty="0" sz="2800" spc="-5" i="1">
                <a:latin typeface="Times New Roman"/>
                <a:cs typeface="Times New Roman"/>
              </a:rPr>
              <a:t>P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…,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 i="1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宋体"/>
                <a:cs typeface="宋体"/>
              </a:rPr>
              <a:t>为真，表示向量</a:t>
            </a:r>
            <a:r>
              <a:rPr dirty="0" sz="2800" spc="-5">
                <a:latin typeface="Times New Roman"/>
                <a:cs typeface="Times New Roman"/>
              </a:rPr>
              <a:t>&lt;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…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 i="1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&gt;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宋体"/>
                <a:cs typeface="宋体"/>
              </a:rPr>
              <a:t>满</a:t>
            </a:r>
            <a:r>
              <a:rPr dirty="0" sz="2800" spc="-725">
                <a:latin typeface="宋体"/>
                <a:cs typeface="宋体"/>
              </a:rPr>
              <a:t>足 </a:t>
            </a:r>
            <a:r>
              <a:rPr dirty="0" sz="2800" spc="-5">
                <a:latin typeface="宋体"/>
                <a:cs typeface="宋体"/>
              </a:rPr>
              <a:t>某个性质（约束条件）。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1801" y="5267350"/>
            <a:ext cx="846328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>
                <a:latin typeface="宋体"/>
                <a:cs typeface="宋体"/>
              </a:rPr>
              <a:t>k</a:t>
            </a:r>
            <a:r>
              <a:rPr dirty="0" sz="2800" spc="-5">
                <a:latin typeface="宋体"/>
                <a:cs typeface="宋体"/>
              </a:rPr>
              <a:t>维向量不满足约束条件</a:t>
            </a:r>
            <a:r>
              <a:rPr dirty="0" sz="2800">
                <a:latin typeface="宋体"/>
                <a:cs typeface="宋体"/>
              </a:rPr>
              <a:t>（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不可行</a:t>
            </a:r>
            <a:r>
              <a:rPr dirty="0" sz="2800" spc="-5">
                <a:latin typeface="宋体"/>
                <a:cs typeface="宋体"/>
              </a:rPr>
              <a:t>），</a:t>
            </a:r>
            <a:r>
              <a:rPr dirty="0" sz="2800">
                <a:latin typeface="宋体"/>
                <a:cs typeface="宋体"/>
              </a:rPr>
              <a:t>扩</a:t>
            </a:r>
            <a:r>
              <a:rPr dirty="0" sz="2800" spc="-5">
                <a:latin typeface="宋体"/>
                <a:cs typeface="宋体"/>
              </a:rPr>
              <a:t>张</a:t>
            </a:r>
            <a:r>
              <a:rPr dirty="0" sz="2800">
                <a:latin typeface="宋体"/>
                <a:cs typeface="宋体"/>
              </a:rPr>
              <a:t>到k+1</a:t>
            </a:r>
            <a:r>
              <a:rPr dirty="0" sz="2800" spc="-5">
                <a:latin typeface="宋体"/>
                <a:cs typeface="宋体"/>
              </a:rPr>
              <a:t>维</a:t>
            </a:r>
            <a:r>
              <a:rPr dirty="0" sz="2800" spc="-745">
                <a:latin typeface="宋体"/>
                <a:cs typeface="宋体"/>
              </a:rPr>
              <a:t>后 </a:t>
            </a:r>
            <a:r>
              <a:rPr dirty="0" sz="2800" spc="-10">
                <a:latin typeface="宋体"/>
                <a:cs typeface="宋体"/>
              </a:rPr>
              <a:t>仍然不会满足。因此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回溯（</a:t>
            </a:r>
            <a:r>
              <a:rPr dirty="0" sz="2800" spc="-15">
                <a:solidFill>
                  <a:srgbClr val="FF0000"/>
                </a:solidFill>
                <a:latin typeface="宋体"/>
                <a:cs typeface="宋体"/>
              </a:rPr>
              <a:t>跳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跃搜索）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而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不丢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解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6925" y="3125441"/>
            <a:ext cx="1174750" cy="491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50" spc="-235">
                <a:latin typeface="Times New Roman"/>
                <a:cs typeface="Times New Roman"/>
              </a:rPr>
              <a:t>0 </a:t>
            </a:r>
            <a:r>
              <a:rPr dirty="0" sz="3050" spc="-260">
                <a:latin typeface="Symbol"/>
                <a:cs typeface="Symbol"/>
              </a:rPr>
              <a:t></a:t>
            </a:r>
            <a:r>
              <a:rPr dirty="0" sz="3050" spc="-260">
                <a:latin typeface="Times New Roman"/>
                <a:cs typeface="Times New Roman"/>
              </a:rPr>
              <a:t> </a:t>
            </a:r>
            <a:r>
              <a:rPr dirty="0" sz="3050" spc="-210" i="1">
                <a:latin typeface="Times New Roman"/>
                <a:cs typeface="Times New Roman"/>
              </a:rPr>
              <a:t>k </a:t>
            </a:r>
            <a:r>
              <a:rPr dirty="0" sz="3050" spc="-260">
                <a:latin typeface="Symbol"/>
                <a:cs typeface="Symbol"/>
              </a:rPr>
              <a:t></a:t>
            </a:r>
            <a:r>
              <a:rPr dirty="0" sz="3050" spc="-509">
                <a:latin typeface="Times New Roman"/>
                <a:cs typeface="Times New Roman"/>
              </a:rPr>
              <a:t> </a:t>
            </a:r>
            <a:r>
              <a:rPr dirty="0" sz="3050" spc="-235" i="1">
                <a:latin typeface="Times New Roman"/>
                <a:cs typeface="Times New Roman"/>
              </a:rPr>
              <a:t>n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6401" y="2710942"/>
            <a:ext cx="5331460" cy="1908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3315"/>
              </a:lnSpc>
              <a:spcBef>
                <a:spcPts val="95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多米诺性质：</a:t>
            </a:r>
            <a:endParaRPr sz="2800">
              <a:latin typeface="宋体"/>
              <a:cs typeface="宋体"/>
            </a:endParaRPr>
          </a:p>
          <a:p>
            <a:pPr marL="803910">
              <a:lnSpc>
                <a:spcPts val="3615"/>
              </a:lnSpc>
            </a:pPr>
            <a:r>
              <a:rPr dirty="0" sz="3050" spc="-135" i="1">
                <a:latin typeface="Times New Roman"/>
                <a:cs typeface="Times New Roman"/>
              </a:rPr>
              <a:t>P</a:t>
            </a:r>
            <a:r>
              <a:rPr dirty="0" sz="3050" spc="-135">
                <a:latin typeface="Times New Roman"/>
                <a:cs typeface="Times New Roman"/>
              </a:rPr>
              <a:t>(</a:t>
            </a:r>
            <a:r>
              <a:rPr dirty="0" sz="3050" spc="-135" i="1">
                <a:latin typeface="Times New Roman"/>
                <a:cs typeface="Times New Roman"/>
              </a:rPr>
              <a:t>x</a:t>
            </a:r>
            <a:r>
              <a:rPr dirty="0" baseline="-25396" sz="2625" spc="-202">
                <a:latin typeface="Times New Roman"/>
                <a:cs typeface="Times New Roman"/>
              </a:rPr>
              <a:t>1</a:t>
            </a:r>
            <a:r>
              <a:rPr dirty="0" sz="3050" spc="-135">
                <a:latin typeface="Times New Roman"/>
                <a:cs typeface="Times New Roman"/>
              </a:rPr>
              <a:t>,</a:t>
            </a:r>
            <a:r>
              <a:rPr dirty="0" sz="3050" spc="-370">
                <a:latin typeface="Times New Roman"/>
                <a:cs typeface="Times New Roman"/>
              </a:rPr>
              <a:t> </a:t>
            </a:r>
            <a:r>
              <a:rPr dirty="0" sz="3050" spc="-180" i="1">
                <a:latin typeface="Times New Roman"/>
                <a:cs typeface="Times New Roman"/>
              </a:rPr>
              <a:t>x</a:t>
            </a:r>
            <a:r>
              <a:rPr dirty="0" baseline="-25396" sz="2625" spc="-270">
                <a:latin typeface="Times New Roman"/>
                <a:cs typeface="Times New Roman"/>
              </a:rPr>
              <a:t>2</a:t>
            </a:r>
            <a:r>
              <a:rPr dirty="0" baseline="-25396" sz="2625" spc="-277">
                <a:latin typeface="Times New Roman"/>
                <a:cs typeface="Times New Roman"/>
              </a:rPr>
              <a:t> </a:t>
            </a:r>
            <a:r>
              <a:rPr dirty="0" sz="3050" spc="-100">
                <a:latin typeface="Times New Roman"/>
                <a:cs typeface="Times New Roman"/>
              </a:rPr>
              <a:t>,...,</a:t>
            </a:r>
            <a:r>
              <a:rPr dirty="0" sz="3050" spc="-365">
                <a:latin typeface="Times New Roman"/>
                <a:cs typeface="Times New Roman"/>
              </a:rPr>
              <a:t> </a:t>
            </a:r>
            <a:r>
              <a:rPr dirty="0" sz="3050" spc="-170" i="1">
                <a:latin typeface="Times New Roman"/>
                <a:cs typeface="Times New Roman"/>
              </a:rPr>
              <a:t>x</a:t>
            </a:r>
            <a:r>
              <a:rPr dirty="0" baseline="-25396" sz="2625" spc="-254" i="1">
                <a:latin typeface="Times New Roman"/>
                <a:cs typeface="Times New Roman"/>
              </a:rPr>
              <a:t>k</a:t>
            </a:r>
            <a:r>
              <a:rPr dirty="0" baseline="-25396" sz="2625" spc="-382" i="1">
                <a:latin typeface="Times New Roman"/>
                <a:cs typeface="Times New Roman"/>
              </a:rPr>
              <a:t> </a:t>
            </a:r>
            <a:r>
              <a:rPr dirty="0" baseline="-25396" sz="2625" spc="-254">
                <a:latin typeface="Symbol"/>
                <a:cs typeface="Symbol"/>
              </a:rPr>
              <a:t></a:t>
            </a:r>
            <a:r>
              <a:rPr dirty="0" baseline="-25396" sz="2625" spc="-254">
                <a:latin typeface="Times New Roman"/>
                <a:cs typeface="Times New Roman"/>
              </a:rPr>
              <a:t>1</a:t>
            </a:r>
            <a:r>
              <a:rPr dirty="0" baseline="-25396" sz="2625" spc="-397">
                <a:latin typeface="Times New Roman"/>
                <a:cs typeface="Times New Roman"/>
              </a:rPr>
              <a:t> </a:t>
            </a:r>
            <a:r>
              <a:rPr dirty="0" sz="3050" spc="-160">
                <a:latin typeface="Times New Roman"/>
                <a:cs typeface="Times New Roman"/>
              </a:rPr>
              <a:t>)</a:t>
            </a:r>
            <a:r>
              <a:rPr dirty="0" sz="3050" spc="-200">
                <a:latin typeface="Times New Roman"/>
                <a:cs typeface="Times New Roman"/>
              </a:rPr>
              <a:t> </a:t>
            </a:r>
            <a:r>
              <a:rPr dirty="0" sz="3050" spc="-465">
                <a:latin typeface="Symbol"/>
                <a:cs typeface="Symbol"/>
              </a:rPr>
              <a:t></a:t>
            </a:r>
            <a:r>
              <a:rPr dirty="0" sz="3050" spc="-430">
                <a:latin typeface="Times New Roman"/>
                <a:cs typeface="Times New Roman"/>
              </a:rPr>
              <a:t> </a:t>
            </a:r>
            <a:r>
              <a:rPr dirty="0" sz="3050" spc="-135" i="1">
                <a:latin typeface="Times New Roman"/>
                <a:cs typeface="Times New Roman"/>
              </a:rPr>
              <a:t>P</a:t>
            </a:r>
            <a:r>
              <a:rPr dirty="0" sz="3050" spc="-135">
                <a:latin typeface="Times New Roman"/>
                <a:cs typeface="Times New Roman"/>
              </a:rPr>
              <a:t>(</a:t>
            </a:r>
            <a:r>
              <a:rPr dirty="0" sz="3050" spc="-135" i="1">
                <a:latin typeface="Times New Roman"/>
                <a:cs typeface="Times New Roman"/>
              </a:rPr>
              <a:t>x</a:t>
            </a:r>
            <a:r>
              <a:rPr dirty="0" baseline="-25396" sz="2625" spc="-202">
                <a:latin typeface="Times New Roman"/>
                <a:cs typeface="Times New Roman"/>
              </a:rPr>
              <a:t>1</a:t>
            </a:r>
            <a:r>
              <a:rPr dirty="0" sz="3050" spc="-135">
                <a:latin typeface="Times New Roman"/>
                <a:cs typeface="Times New Roman"/>
              </a:rPr>
              <a:t>,</a:t>
            </a:r>
            <a:r>
              <a:rPr dirty="0" sz="3050" spc="-375">
                <a:latin typeface="Times New Roman"/>
                <a:cs typeface="Times New Roman"/>
              </a:rPr>
              <a:t> </a:t>
            </a:r>
            <a:r>
              <a:rPr dirty="0" sz="3050" spc="-175" i="1">
                <a:latin typeface="Times New Roman"/>
                <a:cs typeface="Times New Roman"/>
              </a:rPr>
              <a:t>x</a:t>
            </a:r>
            <a:r>
              <a:rPr dirty="0" baseline="-25396" sz="2625" spc="-262">
                <a:latin typeface="Times New Roman"/>
                <a:cs typeface="Times New Roman"/>
              </a:rPr>
              <a:t>2</a:t>
            </a:r>
            <a:r>
              <a:rPr dirty="0" baseline="-25396" sz="2625" spc="-292">
                <a:latin typeface="Times New Roman"/>
                <a:cs typeface="Times New Roman"/>
              </a:rPr>
              <a:t> </a:t>
            </a:r>
            <a:r>
              <a:rPr dirty="0" sz="3050" spc="-100">
                <a:latin typeface="Times New Roman"/>
                <a:cs typeface="Times New Roman"/>
              </a:rPr>
              <a:t>,...,</a:t>
            </a:r>
            <a:r>
              <a:rPr dirty="0" sz="3050" spc="-365">
                <a:latin typeface="Times New Roman"/>
                <a:cs typeface="Times New Roman"/>
              </a:rPr>
              <a:t> </a:t>
            </a:r>
            <a:r>
              <a:rPr dirty="0" sz="3050" spc="-160" i="1">
                <a:latin typeface="Times New Roman"/>
                <a:cs typeface="Times New Roman"/>
              </a:rPr>
              <a:t>x</a:t>
            </a:r>
            <a:r>
              <a:rPr dirty="0" baseline="-25396" sz="2625" spc="-240" i="1">
                <a:latin typeface="Times New Roman"/>
                <a:cs typeface="Times New Roman"/>
              </a:rPr>
              <a:t>k</a:t>
            </a:r>
            <a:r>
              <a:rPr dirty="0" baseline="-25396" sz="2625" spc="-52" i="1">
                <a:latin typeface="Times New Roman"/>
                <a:cs typeface="Times New Roman"/>
              </a:rPr>
              <a:t> </a:t>
            </a:r>
            <a:r>
              <a:rPr dirty="0" sz="3050" spc="-16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ts val="3325"/>
              </a:lnSpc>
              <a:spcBef>
                <a:spcPts val="1120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逆否命题：</a:t>
            </a:r>
            <a:endParaRPr sz="2800">
              <a:latin typeface="宋体"/>
              <a:cs typeface="宋体"/>
            </a:endParaRPr>
          </a:p>
          <a:p>
            <a:pPr marL="889000">
              <a:lnSpc>
                <a:spcPts val="3445"/>
              </a:lnSpc>
            </a:pPr>
            <a:r>
              <a:rPr dirty="0" sz="2900" spc="-210">
                <a:latin typeface="Symbol"/>
                <a:cs typeface="Symbol"/>
              </a:rPr>
              <a:t></a:t>
            </a:r>
            <a:r>
              <a:rPr dirty="0" sz="2900" spc="-210" i="1">
                <a:latin typeface="Times New Roman"/>
                <a:cs typeface="Times New Roman"/>
              </a:rPr>
              <a:t>P</a:t>
            </a:r>
            <a:r>
              <a:rPr dirty="0" sz="2900" spc="-210">
                <a:latin typeface="Times New Roman"/>
                <a:cs typeface="Times New Roman"/>
              </a:rPr>
              <a:t>(</a:t>
            </a:r>
            <a:r>
              <a:rPr dirty="0" sz="2900" spc="-210" i="1">
                <a:latin typeface="Times New Roman"/>
                <a:cs typeface="Times New Roman"/>
              </a:rPr>
              <a:t>x</a:t>
            </a:r>
            <a:r>
              <a:rPr dirty="0" baseline="-25252" sz="2475" spc="-315">
                <a:latin typeface="Times New Roman"/>
                <a:cs typeface="Times New Roman"/>
              </a:rPr>
              <a:t>1</a:t>
            </a:r>
            <a:r>
              <a:rPr dirty="0" sz="2900" spc="-210">
                <a:latin typeface="Times New Roman"/>
                <a:cs typeface="Times New Roman"/>
              </a:rPr>
              <a:t>, </a:t>
            </a:r>
            <a:r>
              <a:rPr dirty="0" sz="2900" spc="-204" i="1">
                <a:latin typeface="Times New Roman"/>
                <a:cs typeface="Times New Roman"/>
              </a:rPr>
              <a:t>x</a:t>
            </a:r>
            <a:r>
              <a:rPr dirty="0" baseline="-25252" sz="2475" spc="-307">
                <a:latin typeface="Times New Roman"/>
                <a:cs typeface="Times New Roman"/>
              </a:rPr>
              <a:t>2 </a:t>
            </a:r>
            <a:r>
              <a:rPr dirty="0" sz="2900" spc="-110">
                <a:latin typeface="Times New Roman"/>
                <a:cs typeface="Times New Roman"/>
              </a:rPr>
              <a:t>,..., </a:t>
            </a:r>
            <a:r>
              <a:rPr dirty="0" sz="2900" spc="-195" i="1">
                <a:latin typeface="Times New Roman"/>
                <a:cs typeface="Times New Roman"/>
              </a:rPr>
              <a:t>x</a:t>
            </a:r>
            <a:r>
              <a:rPr dirty="0" baseline="-25252" sz="2475" spc="-292" i="1">
                <a:latin typeface="Times New Roman"/>
                <a:cs typeface="Times New Roman"/>
              </a:rPr>
              <a:t>k </a:t>
            </a:r>
            <a:r>
              <a:rPr dirty="0" sz="2900" spc="-185">
                <a:latin typeface="Times New Roman"/>
                <a:cs typeface="Times New Roman"/>
              </a:rPr>
              <a:t>) </a:t>
            </a:r>
            <a:r>
              <a:rPr dirty="0" sz="2900" spc="-545">
                <a:latin typeface="Symbol"/>
                <a:cs typeface="Symbol"/>
              </a:rPr>
              <a:t></a:t>
            </a:r>
            <a:r>
              <a:rPr dirty="0" sz="2900" spc="-545">
                <a:latin typeface="Times New Roman"/>
                <a:cs typeface="Times New Roman"/>
              </a:rPr>
              <a:t> </a:t>
            </a:r>
            <a:r>
              <a:rPr dirty="0" sz="2900" spc="-210">
                <a:latin typeface="Symbol"/>
                <a:cs typeface="Symbol"/>
              </a:rPr>
              <a:t></a:t>
            </a:r>
            <a:r>
              <a:rPr dirty="0" sz="2900" spc="-210" i="1">
                <a:latin typeface="Times New Roman"/>
                <a:cs typeface="Times New Roman"/>
              </a:rPr>
              <a:t>P</a:t>
            </a:r>
            <a:r>
              <a:rPr dirty="0" sz="2900" spc="-210">
                <a:latin typeface="Times New Roman"/>
                <a:cs typeface="Times New Roman"/>
              </a:rPr>
              <a:t>(</a:t>
            </a:r>
            <a:r>
              <a:rPr dirty="0" sz="2900" spc="-210" i="1">
                <a:latin typeface="Times New Roman"/>
                <a:cs typeface="Times New Roman"/>
              </a:rPr>
              <a:t>x</a:t>
            </a:r>
            <a:r>
              <a:rPr dirty="0" baseline="-25252" sz="2475" spc="-315">
                <a:latin typeface="Times New Roman"/>
                <a:cs typeface="Times New Roman"/>
              </a:rPr>
              <a:t>1</a:t>
            </a:r>
            <a:r>
              <a:rPr dirty="0" sz="2900" spc="-210">
                <a:latin typeface="Times New Roman"/>
                <a:cs typeface="Times New Roman"/>
              </a:rPr>
              <a:t>, </a:t>
            </a:r>
            <a:r>
              <a:rPr dirty="0" sz="2900" spc="-204" i="1">
                <a:latin typeface="Times New Roman"/>
                <a:cs typeface="Times New Roman"/>
              </a:rPr>
              <a:t>x</a:t>
            </a:r>
            <a:r>
              <a:rPr dirty="0" baseline="-25252" sz="2475" spc="-307">
                <a:latin typeface="Times New Roman"/>
                <a:cs typeface="Times New Roman"/>
              </a:rPr>
              <a:t>2 </a:t>
            </a:r>
            <a:r>
              <a:rPr dirty="0" sz="2900" spc="-110">
                <a:latin typeface="Times New Roman"/>
                <a:cs typeface="Times New Roman"/>
              </a:rPr>
              <a:t>,...,</a:t>
            </a:r>
            <a:r>
              <a:rPr dirty="0" sz="2900" spc="-595">
                <a:latin typeface="Times New Roman"/>
                <a:cs typeface="Times New Roman"/>
              </a:rPr>
              <a:t> </a:t>
            </a:r>
            <a:r>
              <a:rPr dirty="0" sz="2900" spc="-190" i="1">
                <a:latin typeface="Times New Roman"/>
                <a:cs typeface="Times New Roman"/>
              </a:rPr>
              <a:t>x</a:t>
            </a:r>
            <a:r>
              <a:rPr dirty="0" baseline="-25252" sz="2475" spc="-284" i="1">
                <a:latin typeface="Times New Roman"/>
                <a:cs typeface="Times New Roman"/>
              </a:rPr>
              <a:t>k </a:t>
            </a:r>
            <a:r>
              <a:rPr dirty="0" baseline="-25252" sz="2475" spc="-202">
                <a:latin typeface="Symbol"/>
                <a:cs typeface="Symbol"/>
              </a:rPr>
              <a:t></a:t>
            </a:r>
            <a:r>
              <a:rPr dirty="0" baseline="-25252" sz="2475" spc="-202">
                <a:latin typeface="Times New Roman"/>
                <a:cs typeface="Times New Roman"/>
              </a:rPr>
              <a:t>1</a:t>
            </a:r>
            <a:r>
              <a:rPr dirty="0" sz="2900" spc="-135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3322" y="4150289"/>
            <a:ext cx="1071245" cy="46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275">
                <a:latin typeface="Times New Roman"/>
                <a:cs typeface="Times New Roman"/>
              </a:rPr>
              <a:t>0 </a:t>
            </a:r>
            <a:r>
              <a:rPr dirty="0" sz="2900" spc="-305">
                <a:latin typeface="Symbol"/>
                <a:cs typeface="Symbol"/>
              </a:rPr>
              <a:t></a:t>
            </a:r>
            <a:r>
              <a:rPr dirty="0" sz="2900" spc="-305">
                <a:latin typeface="Times New Roman"/>
                <a:cs typeface="Times New Roman"/>
              </a:rPr>
              <a:t> </a:t>
            </a:r>
            <a:r>
              <a:rPr dirty="0" sz="2900" spc="-245" i="1">
                <a:latin typeface="Times New Roman"/>
                <a:cs typeface="Times New Roman"/>
              </a:rPr>
              <a:t>k </a:t>
            </a:r>
            <a:r>
              <a:rPr dirty="0" sz="2900" spc="-305">
                <a:latin typeface="Symbol"/>
                <a:cs typeface="Symbol"/>
              </a:rPr>
              <a:t></a:t>
            </a:r>
            <a:r>
              <a:rPr dirty="0" sz="2900" spc="-395">
                <a:latin typeface="Times New Roman"/>
                <a:cs typeface="Times New Roman"/>
              </a:rPr>
              <a:t> </a:t>
            </a:r>
            <a:r>
              <a:rPr dirty="0" sz="2900" spc="-275" i="1">
                <a:latin typeface="Times New Roman"/>
                <a:cs typeface="Times New Roman"/>
              </a:rPr>
              <a:t>n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回溯算法适用的条件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27190" y="266445"/>
            <a:ext cx="28219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多米诺性质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258" y="1567332"/>
            <a:ext cx="9494520" cy="431101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590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求不等式的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整数解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spcBef>
                <a:spcPts val="495"/>
              </a:spcBef>
              <a:tabLst>
                <a:tab pos="4344035" algn="l"/>
              </a:tabLst>
            </a:pPr>
            <a:r>
              <a:rPr dirty="0" sz="280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>
                <a:latin typeface="Times New Roman"/>
                <a:cs typeface="Times New Roman"/>
              </a:rPr>
              <a:t>5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+4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3 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10, </a:t>
            </a:r>
            <a:r>
              <a:rPr dirty="0" sz="2800" spc="-5">
                <a:latin typeface="Times New Roman"/>
                <a:cs typeface="Times New Roman"/>
              </a:rPr>
              <a:t>1 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 i="1">
                <a:latin typeface="Times New Roman"/>
                <a:cs typeface="Times New Roman"/>
              </a:rPr>
              <a:t>i</a:t>
            </a:r>
            <a:r>
              <a:rPr dirty="0" baseline="-21021" sz="2775" spc="22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3,	</a:t>
            </a:r>
            <a:r>
              <a:rPr dirty="0" sz="2800" spc="-5" i="1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=1,2,3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/>
              <a:cs typeface="Times New Roman"/>
            </a:endParaRPr>
          </a:p>
          <a:p>
            <a:pPr marL="292100" marR="55880" indent="-228600">
              <a:lnSpc>
                <a:spcPts val="3180"/>
              </a:lnSpc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 i="1">
                <a:latin typeface="Times New Roman"/>
                <a:cs typeface="Times New Roman"/>
              </a:rPr>
              <a:t>P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…,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 i="1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宋体"/>
                <a:cs typeface="宋体"/>
              </a:rPr>
              <a:t>将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 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…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 i="1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宋体"/>
                <a:cs typeface="宋体"/>
              </a:rPr>
              <a:t>代入原不等式的相应部分，不</a:t>
            </a:r>
            <a:r>
              <a:rPr dirty="0" sz="2800" spc="-725">
                <a:latin typeface="宋体"/>
                <a:cs typeface="宋体"/>
              </a:rPr>
              <a:t>等 </a:t>
            </a:r>
            <a:r>
              <a:rPr dirty="0" sz="2800" spc="-5">
                <a:latin typeface="宋体"/>
                <a:cs typeface="宋体"/>
              </a:rPr>
              <a:t>式成立。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tabLst>
                <a:tab pos="2160270" algn="l"/>
              </a:tabLst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1</a:t>
            </a:r>
            <a:r>
              <a:rPr dirty="0" sz="2800" spc="-5" i="1">
                <a:latin typeface="Times New Roman"/>
                <a:cs typeface="Times New Roman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1,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2</a:t>
            </a:r>
            <a:r>
              <a:rPr dirty="0" sz="2800" spc="-5" i="1">
                <a:latin typeface="Times New Roman"/>
                <a:cs typeface="Times New Roman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2,	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3</a:t>
            </a:r>
            <a:r>
              <a:rPr dirty="0" sz="2800" spc="-5" i="1">
                <a:latin typeface="Times New Roman"/>
                <a:cs typeface="Times New Roman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3</a:t>
            </a:r>
            <a:r>
              <a:rPr dirty="0" sz="2800" spc="-5" b="0">
                <a:latin typeface="微软雅黑 Light"/>
                <a:cs typeface="微软雅黑 Light"/>
              </a:rPr>
              <a:t>；</a:t>
            </a:r>
            <a:endParaRPr sz="2800">
              <a:latin typeface="微软雅黑 Light"/>
              <a:cs typeface="微软雅黑 Light"/>
            </a:endParaRPr>
          </a:p>
          <a:p>
            <a:pPr marL="63500">
              <a:lnSpc>
                <a:spcPct val="100000"/>
              </a:lnSpc>
              <a:spcBef>
                <a:spcPts val="675"/>
              </a:spcBef>
              <a:tabLst>
                <a:tab pos="2783840" algn="l"/>
                <a:tab pos="3289935" algn="l"/>
              </a:tabLst>
            </a:pPr>
            <a:r>
              <a:rPr dirty="0" sz="280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>
                <a:latin typeface="Times New Roman"/>
                <a:cs typeface="Times New Roman"/>
              </a:rPr>
              <a:t>5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+4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3</a:t>
            </a:r>
            <a:r>
              <a:rPr dirty="0" baseline="-21021" sz="2775" spc="7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10	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⇏	</a:t>
            </a:r>
            <a:r>
              <a:rPr dirty="0" sz="2800">
                <a:latin typeface="Times New Roman"/>
                <a:cs typeface="Times New Roman"/>
              </a:rPr>
              <a:t>5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+4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Symbol"/>
                <a:cs typeface="Symbol"/>
              </a:rPr>
              <a:t></a:t>
            </a:r>
            <a:r>
              <a:rPr dirty="0" sz="2800">
                <a:latin typeface="Times New Roman"/>
                <a:cs typeface="Times New Roman"/>
              </a:rPr>
              <a:t> 10</a:t>
            </a:r>
            <a:r>
              <a:rPr dirty="0" sz="2800" spc="-5" b="0">
                <a:latin typeface="微软雅黑 Light"/>
                <a:cs typeface="微软雅黑 Light"/>
              </a:rPr>
              <a:t>恒成立</a:t>
            </a:r>
            <a:endParaRPr sz="2800">
              <a:latin typeface="微软雅黑 Light"/>
              <a:cs typeface="微软雅黑 Light"/>
            </a:endParaRPr>
          </a:p>
          <a:p>
            <a:pPr marL="63500">
              <a:lnSpc>
                <a:spcPct val="100000"/>
              </a:lnSpc>
              <a:spcBef>
                <a:spcPts val="900"/>
              </a:spcBef>
            </a:pPr>
            <a:r>
              <a:rPr dirty="0" sz="2400" spc="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400" spc="-5" b="1">
                <a:solidFill>
                  <a:srgbClr val="FF0000"/>
                </a:solidFill>
                <a:latin typeface="宋体"/>
                <a:cs typeface="宋体"/>
              </a:rPr>
              <a:t>不满足多米诺性质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回溯算法适用的条件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27190" y="236982"/>
            <a:ext cx="28219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多米诺性质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5882" y="1448924"/>
            <a:ext cx="6783070" cy="446976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95"/>
              </a:spcBef>
            </a:pPr>
            <a:r>
              <a:rPr dirty="0" sz="2800" spc="-1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10">
                <a:latin typeface="宋体"/>
                <a:cs typeface="宋体"/>
              </a:rPr>
              <a:t>求不等式的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整数解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76200">
              <a:lnSpc>
                <a:spcPct val="100000"/>
              </a:lnSpc>
              <a:spcBef>
                <a:spcPts val="495"/>
              </a:spcBef>
              <a:tabLst>
                <a:tab pos="4357370" algn="l"/>
              </a:tabLst>
            </a:pPr>
            <a:r>
              <a:rPr dirty="0" sz="280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>
                <a:latin typeface="Times New Roman"/>
                <a:cs typeface="Times New Roman"/>
              </a:rPr>
              <a:t>5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+4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Symbol"/>
                <a:cs typeface="Symbol"/>
              </a:rPr>
              <a:t></a:t>
            </a: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3 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10, </a:t>
            </a:r>
            <a:r>
              <a:rPr dirty="0" sz="2800" spc="-5">
                <a:latin typeface="Times New Roman"/>
                <a:cs typeface="Times New Roman"/>
              </a:rPr>
              <a:t>1 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 i="1">
                <a:latin typeface="Times New Roman"/>
                <a:cs typeface="Times New Roman"/>
              </a:rPr>
              <a:t>i</a:t>
            </a:r>
            <a:r>
              <a:rPr dirty="0" baseline="-21021" sz="2775" spc="22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3,	</a:t>
            </a:r>
            <a:r>
              <a:rPr dirty="0" sz="2800" spc="-5" i="1">
                <a:latin typeface="Times New Roman"/>
                <a:cs typeface="Times New Roman"/>
              </a:rPr>
              <a:t>i</a:t>
            </a:r>
            <a:r>
              <a:rPr dirty="0" sz="2800" spc="-5">
                <a:latin typeface="Times New Roman"/>
                <a:cs typeface="Times New Roman"/>
              </a:rPr>
              <a:t>=1,2,3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通过变换</a:t>
            </a:r>
            <a:r>
              <a:rPr dirty="0" sz="2800" spc="-5" b="1">
                <a:latin typeface="宋体"/>
                <a:cs typeface="宋体"/>
              </a:rPr>
              <a:t>使得该问题满足多米</a:t>
            </a:r>
            <a:r>
              <a:rPr dirty="0" sz="2800" spc="5" b="1">
                <a:latin typeface="宋体"/>
                <a:cs typeface="宋体"/>
              </a:rPr>
              <a:t>诺</a:t>
            </a:r>
            <a:r>
              <a:rPr dirty="0" sz="2800" spc="-5" b="1">
                <a:latin typeface="宋体"/>
                <a:cs typeface="宋体"/>
              </a:rPr>
              <a:t>性</a:t>
            </a:r>
            <a:r>
              <a:rPr dirty="0" sz="2800" spc="-15" b="1">
                <a:latin typeface="宋体"/>
                <a:cs typeface="宋体"/>
              </a:rPr>
              <a:t>质</a:t>
            </a:r>
            <a:r>
              <a:rPr dirty="0" sz="2800" spc="15" b="1">
                <a:latin typeface="宋体"/>
                <a:cs typeface="宋体"/>
              </a:rPr>
              <a:t> </a:t>
            </a:r>
            <a:r>
              <a:rPr dirty="0" sz="2800" spc="-15" b="1">
                <a:latin typeface="宋体"/>
                <a:cs typeface="宋体"/>
              </a:rPr>
              <a:t>？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宋体"/>
              <a:cs typeface="宋体"/>
            </a:endParaRPr>
          </a:p>
          <a:p>
            <a:pPr marL="76200">
              <a:lnSpc>
                <a:spcPct val="100000"/>
              </a:lnSpc>
              <a:tabLst>
                <a:tab pos="3251835" algn="l"/>
              </a:tabLst>
            </a:pPr>
            <a:r>
              <a:rPr dirty="0" sz="2800" spc="-1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10" b="1">
                <a:solidFill>
                  <a:srgbClr val="FF0000"/>
                </a:solidFill>
                <a:latin typeface="宋体"/>
                <a:cs typeface="宋体"/>
              </a:rPr>
              <a:t>变换：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令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20833" sz="2400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Times New Roman"/>
                <a:cs typeface="Times New Roman"/>
              </a:rPr>
              <a:t>’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=3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Symbol"/>
                <a:cs typeface="Symbol"/>
              </a:rPr>
              <a:t>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20833" sz="2400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Times New Roman"/>
                <a:cs typeface="Times New Roman"/>
              </a:rPr>
              <a:t>,	</a:t>
            </a:r>
            <a:r>
              <a:rPr dirty="0" sz="2400" b="1">
                <a:latin typeface="宋体"/>
                <a:cs typeface="宋体"/>
              </a:rPr>
              <a:t>则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Symbol"/>
                <a:cs typeface="Symbol"/>
              </a:rPr>
              <a:t>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20833" sz="2400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Times New Roman"/>
                <a:cs typeface="Times New Roman"/>
              </a:rPr>
              <a:t>’</a:t>
            </a:r>
            <a:r>
              <a:rPr dirty="0" sz="2400" b="1">
                <a:latin typeface="Symbol"/>
                <a:cs typeface="Symbol"/>
              </a:rPr>
              <a:t>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0">
                <a:latin typeface="微软雅黑 Light"/>
                <a:cs typeface="微软雅黑 Light"/>
              </a:rPr>
              <a:t>；</a:t>
            </a:r>
            <a:endParaRPr sz="2400">
              <a:latin typeface="微软雅黑 Light"/>
              <a:cs typeface="微软雅黑 Light"/>
            </a:endParaRPr>
          </a:p>
          <a:p>
            <a:pPr marL="76200">
              <a:lnSpc>
                <a:spcPct val="100000"/>
              </a:lnSpc>
              <a:spcBef>
                <a:spcPts val="565"/>
              </a:spcBef>
            </a:pPr>
            <a:r>
              <a:rPr dirty="0" sz="280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1021" sz="277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+4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1021" sz="277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1021" sz="2775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’ </a:t>
            </a:r>
            <a:r>
              <a:rPr dirty="0" sz="2800" spc="-5" b="1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13 </a:t>
            </a:r>
            <a:r>
              <a:rPr dirty="0" sz="2800" b="0">
                <a:solidFill>
                  <a:srgbClr val="FF0000"/>
                </a:solidFill>
                <a:latin typeface="微软雅黑 Light"/>
                <a:cs typeface="微软雅黑 Light"/>
              </a:rPr>
              <a:t>，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sz="2800" spc="-5" b="1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1021" sz="277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dirty="0" sz="2800" spc="5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1021" sz="2775" spc="7" b="1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dirty="0" sz="2800" spc="-5" b="1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3, 0 </a:t>
            </a:r>
            <a:r>
              <a:rPr dirty="0" sz="2800" spc="-5" b="1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1021" sz="2775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dirty="0" sz="2800" b="1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dirty="0" sz="2800" spc="-1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2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Times New Roman"/>
                <a:cs typeface="Times New Roman"/>
              </a:rPr>
              <a:t>5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+4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2</a:t>
            </a:r>
            <a:r>
              <a:rPr dirty="0" baseline="-21021" sz="2775" spc="345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+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3</a:t>
            </a:r>
            <a:r>
              <a:rPr dirty="0" sz="2800" spc="-5">
                <a:latin typeface="Times New Roman"/>
                <a:cs typeface="Times New Roman"/>
              </a:rPr>
              <a:t>’</a:t>
            </a:r>
            <a:r>
              <a:rPr dirty="0" sz="2800" spc="-19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13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⇒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5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+4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baseline="-21021" sz="2775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Symbol"/>
                <a:cs typeface="Symbol"/>
              </a:rPr>
              <a:t></a:t>
            </a:r>
            <a:r>
              <a:rPr dirty="0" sz="2800" spc="-5">
                <a:latin typeface="Times New Roman"/>
                <a:cs typeface="Times New Roman"/>
              </a:rPr>
              <a:t> 13</a:t>
            </a:r>
            <a:r>
              <a:rPr dirty="0" sz="2800" b="0">
                <a:latin typeface="微软雅黑 Light"/>
                <a:cs typeface="微软雅黑 Light"/>
              </a:rPr>
              <a:t>恒成立</a:t>
            </a:r>
            <a:endParaRPr sz="2800">
              <a:latin typeface="微软雅黑 Light"/>
              <a:cs typeface="微软雅黑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回溯算法适用的条件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46291" y="195452"/>
            <a:ext cx="19850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n</a:t>
            </a:r>
            <a:r>
              <a:rPr dirty="0"/>
              <a:t>后问题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3082" y="1660398"/>
            <a:ext cx="8716010" cy="415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ts val="3190"/>
              </a:lnSpc>
              <a:spcBef>
                <a:spcPts val="95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在</a:t>
            </a:r>
            <a:r>
              <a:rPr dirty="0" sz="2800">
                <a:latin typeface="宋体"/>
                <a:cs typeface="宋体"/>
              </a:rPr>
              <a:t>n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>
                <a:latin typeface="宋体"/>
                <a:cs typeface="宋体"/>
              </a:rPr>
              <a:t>n</a:t>
            </a:r>
            <a:r>
              <a:rPr dirty="0" sz="2800" spc="-5">
                <a:latin typeface="宋体"/>
                <a:cs typeface="宋体"/>
              </a:rPr>
              <a:t>格的棋盘上放置彼此不受攻击</a:t>
            </a:r>
            <a:r>
              <a:rPr dirty="0" sz="2800">
                <a:latin typeface="宋体"/>
                <a:cs typeface="宋体"/>
              </a:rPr>
              <a:t>的n</a:t>
            </a:r>
            <a:r>
              <a:rPr dirty="0" sz="2800" spc="-5">
                <a:latin typeface="宋体"/>
                <a:cs typeface="宋体"/>
              </a:rPr>
              <a:t>个皇</a:t>
            </a:r>
            <a:r>
              <a:rPr dirty="0" sz="2800">
                <a:latin typeface="宋体"/>
                <a:cs typeface="宋体"/>
              </a:rPr>
              <a:t>后</a:t>
            </a:r>
            <a:r>
              <a:rPr dirty="0" sz="2800" spc="-5">
                <a:latin typeface="宋体"/>
                <a:cs typeface="宋体"/>
              </a:rPr>
              <a:t>，任</a:t>
            </a:r>
            <a:r>
              <a:rPr dirty="0" sz="2800" spc="-455">
                <a:latin typeface="宋体"/>
                <a:cs typeface="宋体"/>
              </a:rPr>
              <a:t>何</a:t>
            </a:r>
            <a:endParaRPr sz="2800">
              <a:latin typeface="宋体"/>
              <a:cs typeface="宋体"/>
            </a:endParaRPr>
          </a:p>
          <a:p>
            <a:pPr marL="292100">
              <a:lnSpc>
                <a:spcPts val="3190"/>
              </a:lnSpc>
            </a:pPr>
            <a:r>
              <a:rPr dirty="0" sz="2800" spc="-5">
                <a:latin typeface="宋体"/>
                <a:cs typeface="宋体"/>
              </a:rPr>
              <a:t>2</a:t>
            </a:r>
            <a:r>
              <a:rPr dirty="0" sz="2800" spc="-10">
                <a:latin typeface="宋体"/>
                <a:cs typeface="宋体"/>
              </a:rPr>
              <a:t>个皇后不放在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同一行或同一列或同一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斜线</a:t>
            </a:r>
            <a:r>
              <a:rPr dirty="0" sz="2800" spc="-10">
                <a:latin typeface="宋体"/>
                <a:cs typeface="宋体"/>
              </a:rPr>
              <a:t>上。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宋体"/>
              <a:cs typeface="宋体"/>
            </a:endParaRPr>
          </a:p>
          <a:p>
            <a:pPr marL="292100" marR="179070" indent="-228600">
              <a:lnSpc>
                <a:spcPts val="3020"/>
              </a:lnSpc>
              <a:spcBef>
                <a:spcPts val="5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解是一个</a:t>
            </a:r>
            <a:r>
              <a:rPr dirty="0" sz="2800">
                <a:latin typeface="宋体"/>
                <a:cs typeface="宋体"/>
              </a:rPr>
              <a:t>n</a:t>
            </a:r>
            <a:r>
              <a:rPr dirty="0" sz="2800" spc="-5">
                <a:latin typeface="宋体"/>
                <a:cs typeface="宋体"/>
              </a:rPr>
              <a:t>维向量</a:t>
            </a:r>
            <a:r>
              <a:rPr dirty="0" sz="2800" b="1">
                <a:latin typeface="Times New Roman"/>
                <a:cs typeface="Times New Roman"/>
              </a:rPr>
              <a:t>&lt;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…,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>
                <a:latin typeface="Times New Roman"/>
                <a:cs typeface="Times New Roman"/>
              </a:rPr>
              <a:t>n</a:t>
            </a:r>
            <a:r>
              <a:rPr dirty="0" sz="2800" b="1">
                <a:latin typeface="Times New Roman"/>
                <a:cs typeface="Times New Roman"/>
              </a:rPr>
              <a:t>&gt;</a:t>
            </a:r>
            <a:r>
              <a:rPr dirty="0" sz="2800" b="1">
                <a:latin typeface="宋体"/>
                <a:cs typeface="宋体"/>
              </a:rPr>
              <a:t>，</a:t>
            </a:r>
            <a:r>
              <a:rPr dirty="0" sz="2800" spc="-5" b="1">
                <a:latin typeface="宋体"/>
                <a:cs typeface="宋体"/>
              </a:rPr>
              <a:t>其</a:t>
            </a:r>
            <a:r>
              <a:rPr dirty="0" sz="2800" b="1">
                <a:latin typeface="宋体"/>
                <a:cs typeface="宋体"/>
              </a:rPr>
              <a:t>中</a:t>
            </a:r>
            <a:r>
              <a:rPr dirty="0" sz="2950" spc="-30" b="1" i="1">
                <a:latin typeface="宋体"/>
                <a:cs typeface="宋体"/>
              </a:rPr>
              <a:t>x</a:t>
            </a:r>
            <a:r>
              <a:rPr dirty="0" baseline="-21021" sz="2775" spc="-44" b="1">
                <a:latin typeface="宋体"/>
                <a:cs typeface="宋体"/>
              </a:rPr>
              <a:t>i</a:t>
            </a:r>
            <a:r>
              <a:rPr dirty="0" sz="2800" spc="-5" b="1">
                <a:latin typeface="宋体"/>
                <a:cs typeface="宋体"/>
              </a:rPr>
              <a:t>表示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800" b="1">
                <a:solidFill>
                  <a:srgbClr val="FF0000"/>
                </a:solidFill>
                <a:latin typeface="宋体"/>
                <a:cs typeface="宋体"/>
              </a:rPr>
              <a:t>i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行</a:t>
            </a:r>
            <a:r>
              <a:rPr dirty="0" sz="2800" spc="-705" b="1">
                <a:solidFill>
                  <a:srgbClr val="FF0000"/>
                </a:solidFill>
                <a:latin typeface="宋体"/>
                <a:cs typeface="宋体"/>
              </a:rPr>
              <a:t>放 </a:t>
            </a:r>
            <a:r>
              <a:rPr dirty="0" sz="2800" spc="-10" b="1">
                <a:solidFill>
                  <a:srgbClr val="FF0000"/>
                </a:solidFill>
                <a:latin typeface="宋体"/>
                <a:cs typeface="宋体"/>
              </a:rPr>
              <a:t>置皇后的列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号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{1,</a:t>
            </a:r>
            <a:r>
              <a:rPr dirty="0" sz="2800" spc="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2…n}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满足多米诺性质么？</a:t>
            </a:r>
            <a:endParaRPr sz="2800">
              <a:latin typeface="宋体"/>
              <a:cs typeface="宋体"/>
            </a:endParaRPr>
          </a:p>
          <a:p>
            <a:pPr marL="292100" marR="31115" indent="-228600">
              <a:lnSpc>
                <a:spcPts val="3030"/>
              </a:lnSpc>
              <a:spcBef>
                <a:spcPts val="1035"/>
              </a:spcBef>
            </a:pPr>
            <a:r>
              <a:rPr dirty="0" sz="2800" spc="-1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10">
                <a:latin typeface="宋体"/>
                <a:cs typeface="宋体"/>
              </a:rPr>
              <a:t>若前</a:t>
            </a:r>
            <a:r>
              <a:rPr dirty="0" sz="2800" spc="-5">
                <a:latin typeface="宋体"/>
                <a:cs typeface="宋体"/>
              </a:rPr>
              <a:t>k</a:t>
            </a:r>
            <a:r>
              <a:rPr dirty="0" sz="2800" spc="-10">
                <a:latin typeface="宋体"/>
                <a:cs typeface="宋体"/>
              </a:rPr>
              <a:t>个皇后中有位置不可行，则继续</a:t>
            </a:r>
            <a:r>
              <a:rPr dirty="0" sz="2800">
                <a:latin typeface="宋体"/>
                <a:cs typeface="宋体"/>
              </a:rPr>
              <a:t>延</a:t>
            </a:r>
            <a:r>
              <a:rPr dirty="0" sz="2800" spc="-10">
                <a:latin typeface="宋体"/>
                <a:cs typeface="宋体"/>
              </a:rPr>
              <a:t>伸也</a:t>
            </a:r>
            <a:r>
              <a:rPr dirty="0" sz="2800">
                <a:latin typeface="宋体"/>
                <a:cs typeface="宋体"/>
              </a:rPr>
              <a:t>不</a:t>
            </a:r>
            <a:r>
              <a:rPr dirty="0" sz="2800" spc="-10">
                <a:latin typeface="宋体"/>
                <a:cs typeface="宋体"/>
              </a:rPr>
              <a:t>会得</a:t>
            </a:r>
            <a:r>
              <a:rPr dirty="0" sz="2800" spc="-690">
                <a:latin typeface="宋体"/>
                <a:cs typeface="宋体"/>
              </a:rPr>
              <a:t>到 </a:t>
            </a:r>
            <a:r>
              <a:rPr dirty="0" sz="2800" spc="-5">
                <a:latin typeface="宋体"/>
                <a:cs typeface="宋体"/>
              </a:rPr>
              <a:t>可行解。（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多米诺性质的逆否命题</a:t>
            </a:r>
            <a:r>
              <a:rPr dirty="0" sz="2800" spc="-5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回溯算法适用的条件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8657" y="1370771"/>
            <a:ext cx="11006455" cy="2171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95"/>
              </a:spcBef>
              <a:buSzPct val="96875"/>
              <a:buAutoNum type="arabicParenBoth"/>
              <a:tabLst>
                <a:tab pos="624205" algn="l"/>
              </a:tabLst>
            </a:pPr>
            <a:r>
              <a:rPr dirty="0" sz="3200" spc="-15"/>
              <a:t>适</a:t>
            </a:r>
            <a:r>
              <a:rPr dirty="0" sz="3200"/>
              <a:t>用问</a:t>
            </a:r>
            <a:r>
              <a:rPr dirty="0" sz="3200" spc="-15"/>
              <a:t>题</a:t>
            </a:r>
            <a:r>
              <a:rPr dirty="0" sz="3200"/>
              <a:t>：求</a:t>
            </a:r>
            <a:r>
              <a:rPr dirty="0" sz="3200" spc="-10"/>
              <a:t>解</a:t>
            </a:r>
            <a:r>
              <a:rPr dirty="0" sz="3200">
                <a:solidFill>
                  <a:srgbClr val="FF0000"/>
                </a:solidFill>
              </a:rPr>
              <a:t>搜索问题（分量取</a:t>
            </a:r>
            <a:r>
              <a:rPr dirty="0" sz="3200" spc="-15">
                <a:solidFill>
                  <a:srgbClr val="FF0000"/>
                </a:solidFill>
              </a:rPr>
              <a:t>值</a:t>
            </a:r>
            <a:r>
              <a:rPr dirty="0" sz="3200">
                <a:solidFill>
                  <a:srgbClr val="FF0000"/>
                </a:solidFill>
              </a:rPr>
              <a:t>是离散的且有限个）  和组合优化问题</a:t>
            </a:r>
            <a:endParaRPr sz="3200"/>
          </a:p>
          <a:p>
            <a:pPr marL="241300" marR="414020" indent="-228600">
              <a:lnSpc>
                <a:spcPct val="110000"/>
              </a:lnSpc>
              <a:spcBef>
                <a:spcPts val="5"/>
              </a:spcBef>
              <a:buSzPct val="96875"/>
              <a:buAutoNum type="arabicParenBoth"/>
              <a:tabLst>
                <a:tab pos="625475" algn="l"/>
              </a:tabLst>
            </a:pPr>
            <a:r>
              <a:rPr dirty="0" sz="3200"/>
              <a:t>搜索空间：树，结点对应</a:t>
            </a:r>
            <a:r>
              <a:rPr dirty="0" sz="3200" spc="-15"/>
              <a:t>解</a:t>
            </a:r>
            <a:r>
              <a:rPr dirty="0" sz="3200"/>
              <a:t>分量</a:t>
            </a:r>
            <a:r>
              <a:rPr dirty="0" sz="3200" spc="-15"/>
              <a:t>的</a:t>
            </a:r>
            <a:r>
              <a:rPr dirty="0" sz="3200"/>
              <a:t>取值</a:t>
            </a:r>
            <a:r>
              <a:rPr dirty="0" sz="3200" spc="-5"/>
              <a:t>，（</a:t>
            </a:r>
            <a:r>
              <a:rPr dirty="0" sz="3200"/>
              <a:t>算</a:t>
            </a:r>
            <a:r>
              <a:rPr dirty="0" sz="3200" spc="-15"/>
              <a:t>法</a:t>
            </a:r>
            <a:r>
              <a:rPr dirty="0" sz="3200"/>
              <a:t>完成后 的最深层）</a:t>
            </a:r>
            <a:r>
              <a:rPr dirty="0" sz="3200" spc="5">
                <a:solidFill>
                  <a:srgbClr val="FF0000"/>
                </a:solidFill>
              </a:rPr>
              <a:t>树叶代表</a:t>
            </a:r>
            <a:r>
              <a:rPr dirty="0" sz="3200" spc="-10">
                <a:solidFill>
                  <a:srgbClr val="FF0000"/>
                </a:solidFill>
              </a:rPr>
              <a:t>可行</a:t>
            </a:r>
            <a:r>
              <a:rPr dirty="0" sz="3200" spc="5">
                <a:solidFill>
                  <a:srgbClr val="FF0000"/>
                </a:solidFill>
              </a:rPr>
              <a:t>解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38657" y="3516858"/>
            <a:ext cx="8565515" cy="265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3200" spc="5">
                <a:latin typeface="宋体"/>
                <a:cs typeface="宋体"/>
              </a:rPr>
              <a:t>(3)</a:t>
            </a:r>
            <a:r>
              <a:rPr dirty="0" sz="3200" spc="-5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搜索过程：采用系统的方</a:t>
            </a:r>
            <a:r>
              <a:rPr dirty="0" sz="3200" spc="-15">
                <a:latin typeface="宋体"/>
                <a:cs typeface="宋体"/>
              </a:rPr>
              <a:t>法</a:t>
            </a:r>
            <a:r>
              <a:rPr dirty="0" sz="3200">
                <a:latin typeface="宋体"/>
                <a:cs typeface="宋体"/>
              </a:rPr>
              <a:t>隐</a:t>
            </a:r>
            <a:r>
              <a:rPr dirty="0" sz="3200" spc="5">
                <a:latin typeface="宋体"/>
                <a:cs typeface="宋体"/>
              </a:rPr>
              <a:t>含</a:t>
            </a:r>
            <a:r>
              <a:rPr dirty="0" sz="3200" spc="-15">
                <a:solidFill>
                  <a:srgbClr val="FF0000"/>
                </a:solidFill>
                <a:latin typeface="宋体"/>
                <a:cs typeface="宋体"/>
              </a:rPr>
              <a:t>遍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历搜</a:t>
            </a:r>
            <a:r>
              <a:rPr dirty="0" sz="3200" spc="-15">
                <a:solidFill>
                  <a:srgbClr val="FF0000"/>
                </a:solidFill>
                <a:latin typeface="宋体"/>
                <a:cs typeface="宋体"/>
              </a:rPr>
              <a:t>索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树 </a:t>
            </a:r>
            <a:r>
              <a:rPr dirty="0" sz="3200" spc="5">
                <a:latin typeface="宋体"/>
                <a:cs typeface="宋体"/>
              </a:rPr>
              <a:t>(4)</a:t>
            </a:r>
            <a:r>
              <a:rPr dirty="0" sz="3200" spc="-3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搜索策略：深度优先</a:t>
            </a:r>
            <a:endParaRPr sz="3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3200">
                <a:latin typeface="宋体"/>
                <a:cs typeface="宋体"/>
              </a:rPr>
              <a:t>(5)</a:t>
            </a:r>
            <a:r>
              <a:rPr dirty="0" sz="3200" spc="-11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结点分支判定条件：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满足约束条件</a:t>
            </a:r>
            <a:r>
              <a:rPr dirty="0" sz="2800">
                <a:latin typeface="宋体"/>
                <a:cs typeface="宋体"/>
              </a:rPr>
              <a:t>---</a:t>
            </a:r>
            <a:r>
              <a:rPr dirty="0" sz="2800" spc="-5">
                <a:latin typeface="宋体"/>
                <a:cs typeface="宋体"/>
              </a:rPr>
              <a:t>分支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扩张</a:t>
            </a:r>
            <a:r>
              <a:rPr dirty="0" sz="2800" spc="-5">
                <a:latin typeface="宋体"/>
                <a:cs typeface="宋体"/>
              </a:rPr>
              <a:t>解向量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不满足</a:t>
            </a:r>
            <a:r>
              <a:rPr dirty="0" sz="2800" spc="-5">
                <a:latin typeface="宋体"/>
                <a:cs typeface="宋体"/>
              </a:rPr>
              <a:t>约束条件，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回溯到</a:t>
            </a:r>
            <a:r>
              <a:rPr dirty="0" sz="2800" spc="-5">
                <a:latin typeface="宋体"/>
                <a:cs typeface="宋体"/>
              </a:rPr>
              <a:t>该结点的</a:t>
            </a:r>
            <a:r>
              <a:rPr dirty="0" sz="2800">
                <a:latin typeface="宋体"/>
                <a:cs typeface="宋体"/>
              </a:rPr>
              <a:t>父</a:t>
            </a:r>
            <a:r>
              <a:rPr dirty="0" sz="2800" spc="-5">
                <a:latin typeface="宋体"/>
                <a:cs typeface="宋体"/>
              </a:rPr>
              <a:t>结点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2732" y="976375"/>
            <a:ext cx="6716002" cy="454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191999" cy="405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1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 h="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4528" y="3700271"/>
            <a:ext cx="3743325" cy="711835"/>
          </a:xfrm>
          <a:custGeom>
            <a:avLst/>
            <a:gdLst/>
            <a:ahLst/>
            <a:cxnLst/>
            <a:rect l="l" t="t" r="r" b="b"/>
            <a:pathLst>
              <a:path w="3743325" h="711835">
                <a:moveTo>
                  <a:pt x="3387090" y="0"/>
                </a:moveTo>
                <a:lnTo>
                  <a:pt x="355854" y="0"/>
                </a:lnTo>
                <a:lnTo>
                  <a:pt x="307553" y="3247"/>
                </a:lnTo>
                <a:lnTo>
                  <a:pt x="261231" y="12707"/>
                </a:lnTo>
                <a:lnTo>
                  <a:pt x="217312" y="27955"/>
                </a:lnTo>
                <a:lnTo>
                  <a:pt x="176219" y="48570"/>
                </a:lnTo>
                <a:lnTo>
                  <a:pt x="138375" y="74127"/>
                </a:lnTo>
                <a:lnTo>
                  <a:pt x="104203" y="104203"/>
                </a:lnTo>
                <a:lnTo>
                  <a:pt x="74127" y="138375"/>
                </a:lnTo>
                <a:lnTo>
                  <a:pt x="48570" y="176219"/>
                </a:lnTo>
                <a:lnTo>
                  <a:pt x="27955" y="217312"/>
                </a:lnTo>
                <a:lnTo>
                  <a:pt x="12707" y="261231"/>
                </a:lnTo>
                <a:lnTo>
                  <a:pt x="3247" y="307553"/>
                </a:lnTo>
                <a:lnTo>
                  <a:pt x="0" y="355853"/>
                </a:lnTo>
                <a:lnTo>
                  <a:pt x="3247" y="404154"/>
                </a:lnTo>
                <a:lnTo>
                  <a:pt x="12707" y="450476"/>
                </a:lnTo>
                <a:lnTo>
                  <a:pt x="27955" y="494395"/>
                </a:lnTo>
                <a:lnTo>
                  <a:pt x="48570" y="535488"/>
                </a:lnTo>
                <a:lnTo>
                  <a:pt x="74127" y="573332"/>
                </a:lnTo>
                <a:lnTo>
                  <a:pt x="104203" y="607504"/>
                </a:lnTo>
                <a:lnTo>
                  <a:pt x="138375" y="637580"/>
                </a:lnTo>
                <a:lnTo>
                  <a:pt x="176219" y="663137"/>
                </a:lnTo>
                <a:lnTo>
                  <a:pt x="217312" y="683752"/>
                </a:lnTo>
                <a:lnTo>
                  <a:pt x="261231" y="699000"/>
                </a:lnTo>
                <a:lnTo>
                  <a:pt x="307553" y="708460"/>
                </a:lnTo>
                <a:lnTo>
                  <a:pt x="355854" y="711707"/>
                </a:lnTo>
                <a:lnTo>
                  <a:pt x="3387090" y="711707"/>
                </a:lnTo>
                <a:lnTo>
                  <a:pt x="3435390" y="708460"/>
                </a:lnTo>
                <a:lnTo>
                  <a:pt x="3481712" y="699000"/>
                </a:lnTo>
                <a:lnTo>
                  <a:pt x="3525631" y="683752"/>
                </a:lnTo>
                <a:lnTo>
                  <a:pt x="3566724" y="663137"/>
                </a:lnTo>
                <a:lnTo>
                  <a:pt x="3604568" y="637580"/>
                </a:lnTo>
                <a:lnTo>
                  <a:pt x="3638740" y="607504"/>
                </a:lnTo>
                <a:lnTo>
                  <a:pt x="3668816" y="573332"/>
                </a:lnTo>
                <a:lnTo>
                  <a:pt x="3694373" y="535488"/>
                </a:lnTo>
                <a:lnTo>
                  <a:pt x="3714988" y="494395"/>
                </a:lnTo>
                <a:lnTo>
                  <a:pt x="3730236" y="450476"/>
                </a:lnTo>
                <a:lnTo>
                  <a:pt x="3739696" y="404154"/>
                </a:lnTo>
                <a:lnTo>
                  <a:pt x="3742944" y="355853"/>
                </a:lnTo>
                <a:lnTo>
                  <a:pt x="3739696" y="307553"/>
                </a:lnTo>
                <a:lnTo>
                  <a:pt x="3730236" y="261231"/>
                </a:lnTo>
                <a:lnTo>
                  <a:pt x="3714988" y="217312"/>
                </a:lnTo>
                <a:lnTo>
                  <a:pt x="3694373" y="176219"/>
                </a:lnTo>
                <a:lnTo>
                  <a:pt x="3668816" y="138375"/>
                </a:lnTo>
                <a:lnTo>
                  <a:pt x="3638740" y="104203"/>
                </a:lnTo>
                <a:lnTo>
                  <a:pt x="3604568" y="74127"/>
                </a:lnTo>
                <a:lnTo>
                  <a:pt x="3566724" y="48570"/>
                </a:lnTo>
                <a:lnTo>
                  <a:pt x="3525631" y="27955"/>
                </a:lnTo>
                <a:lnTo>
                  <a:pt x="3481712" y="12707"/>
                </a:lnTo>
                <a:lnTo>
                  <a:pt x="3435390" y="3247"/>
                </a:lnTo>
                <a:lnTo>
                  <a:pt x="338709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89905" y="3780790"/>
            <a:ext cx="201358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5585" algn="l"/>
              </a:tabLst>
            </a:pPr>
            <a:r>
              <a:rPr dirty="0" sz="3200" spc="160" b="1">
                <a:solidFill>
                  <a:srgbClr val="FFFFFF"/>
                </a:solidFill>
                <a:latin typeface="微软雅黑"/>
                <a:cs typeface="微软雅黑"/>
              </a:rPr>
              <a:t>PART</a:t>
            </a:r>
            <a:r>
              <a:rPr dirty="0" sz="3200" spc="160" b="1">
                <a:solidFill>
                  <a:srgbClr val="FFFFFF"/>
                </a:solidFill>
                <a:latin typeface="微软雅黑"/>
                <a:cs typeface="微软雅黑"/>
              </a:rPr>
              <a:t>	</a:t>
            </a:r>
            <a:r>
              <a:rPr dirty="0" sz="3200" spc="-30" b="1">
                <a:solidFill>
                  <a:srgbClr val="FFFFFF"/>
                </a:solidFill>
                <a:latin typeface="微软雅黑"/>
                <a:cs typeface="微软雅黑"/>
              </a:rPr>
              <a:t>03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8233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 h="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49700" y="4696459"/>
            <a:ext cx="4292600" cy="1235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252525"/>
                </a:solidFill>
                <a:latin typeface="宋体"/>
                <a:cs typeface="宋体"/>
              </a:rPr>
              <a:t>回溯算法的设计</a:t>
            </a:r>
            <a:endParaRPr sz="48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dirty="0" sz="1800" spc="-5" b="0">
                <a:latin typeface="Segoe UI Light"/>
                <a:cs typeface="Segoe UI Light"/>
              </a:rPr>
              <a:t>Backtracking</a:t>
            </a:r>
            <a:r>
              <a:rPr dirty="0" sz="1800" spc="-35" b="0">
                <a:latin typeface="Segoe UI Light"/>
                <a:cs typeface="Segoe UI Light"/>
              </a:rPr>
              <a:t> </a:t>
            </a:r>
            <a:r>
              <a:rPr dirty="0" sz="1800" spc="-5" b="0">
                <a:latin typeface="Segoe UI Light"/>
                <a:cs typeface="Segoe UI Light"/>
              </a:rPr>
              <a:t>Algorithm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2264" y="6559295"/>
            <a:ext cx="347980" cy="299085"/>
          </a:xfrm>
          <a:custGeom>
            <a:avLst/>
            <a:gdLst/>
            <a:ahLst/>
            <a:cxnLst/>
            <a:rect l="l" t="t" r="r" b="b"/>
            <a:pathLst>
              <a:path w="347979" h="299084">
                <a:moveTo>
                  <a:pt x="173736" y="0"/>
                </a:moveTo>
                <a:lnTo>
                  <a:pt x="0" y="298703"/>
                </a:lnTo>
                <a:lnTo>
                  <a:pt x="347472" y="298703"/>
                </a:lnTo>
                <a:lnTo>
                  <a:pt x="173736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62732" y="976375"/>
            <a:ext cx="6716002" cy="454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9199" y="4716779"/>
            <a:ext cx="1346200" cy="1186180"/>
          </a:xfrm>
          <a:custGeom>
            <a:avLst/>
            <a:gdLst/>
            <a:ahLst/>
            <a:cxnLst/>
            <a:rect l="l" t="t" r="r" b="b"/>
            <a:pathLst>
              <a:path w="1346200" h="1186179">
                <a:moveTo>
                  <a:pt x="1276663" y="0"/>
                </a:moveTo>
                <a:lnTo>
                  <a:pt x="857055" y="0"/>
                </a:lnTo>
                <a:lnTo>
                  <a:pt x="830206" y="5397"/>
                </a:lnTo>
                <a:lnTo>
                  <a:pt x="808287" y="20129"/>
                </a:lnTo>
                <a:lnTo>
                  <a:pt x="793511" y="42005"/>
                </a:lnTo>
                <a:lnTo>
                  <a:pt x="788094" y="68834"/>
                </a:lnTo>
                <a:lnTo>
                  <a:pt x="788094" y="487680"/>
                </a:lnTo>
                <a:lnTo>
                  <a:pt x="793511" y="514508"/>
                </a:lnTo>
                <a:lnTo>
                  <a:pt x="808287" y="536384"/>
                </a:lnTo>
                <a:lnTo>
                  <a:pt x="830206" y="551116"/>
                </a:lnTo>
                <a:lnTo>
                  <a:pt x="857055" y="556514"/>
                </a:lnTo>
                <a:lnTo>
                  <a:pt x="1057842" y="556514"/>
                </a:lnTo>
                <a:lnTo>
                  <a:pt x="1054649" y="609548"/>
                </a:lnTo>
                <a:lnTo>
                  <a:pt x="1047621" y="658927"/>
                </a:lnTo>
                <a:lnTo>
                  <a:pt x="1036776" y="704659"/>
                </a:lnTo>
                <a:lnTo>
                  <a:pt x="1022132" y="746750"/>
                </a:lnTo>
                <a:lnTo>
                  <a:pt x="1003705" y="785208"/>
                </a:lnTo>
                <a:lnTo>
                  <a:pt x="981515" y="820039"/>
                </a:lnTo>
                <a:lnTo>
                  <a:pt x="949255" y="857391"/>
                </a:lnTo>
                <a:lnTo>
                  <a:pt x="909649" y="891371"/>
                </a:lnTo>
                <a:lnTo>
                  <a:pt x="862732" y="921966"/>
                </a:lnTo>
                <a:lnTo>
                  <a:pt x="808541" y="949159"/>
                </a:lnTo>
                <a:lnTo>
                  <a:pt x="785842" y="965269"/>
                </a:lnTo>
                <a:lnTo>
                  <a:pt x="771822" y="988118"/>
                </a:lnTo>
                <a:lnTo>
                  <a:pt x="767589" y="1014609"/>
                </a:lnTo>
                <a:lnTo>
                  <a:pt x="774251" y="1041641"/>
                </a:lnTo>
                <a:lnTo>
                  <a:pt x="823908" y="1146314"/>
                </a:lnTo>
                <a:lnTo>
                  <a:pt x="839884" y="1167848"/>
                </a:lnTo>
                <a:lnTo>
                  <a:pt x="861992" y="1181285"/>
                </a:lnTo>
                <a:lnTo>
                  <a:pt x="887505" y="1185657"/>
                </a:lnTo>
                <a:lnTo>
                  <a:pt x="913697" y="1179995"/>
                </a:lnTo>
                <a:lnTo>
                  <a:pt x="966841" y="1155068"/>
                </a:lnTo>
                <a:lnTo>
                  <a:pt x="1016553" y="1127638"/>
                </a:lnTo>
                <a:lnTo>
                  <a:pt x="1062845" y="1097679"/>
                </a:lnTo>
                <a:lnTo>
                  <a:pt x="1105729" y="1065165"/>
                </a:lnTo>
                <a:lnTo>
                  <a:pt x="1145218" y="1030071"/>
                </a:lnTo>
                <a:lnTo>
                  <a:pt x="1181614" y="992288"/>
                </a:lnTo>
                <a:lnTo>
                  <a:pt x="1213967" y="952917"/>
                </a:lnTo>
                <a:lnTo>
                  <a:pt x="1242278" y="911956"/>
                </a:lnTo>
                <a:lnTo>
                  <a:pt x="1266545" y="869405"/>
                </a:lnTo>
                <a:lnTo>
                  <a:pt x="1286770" y="825262"/>
                </a:lnTo>
                <a:lnTo>
                  <a:pt x="1302952" y="779526"/>
                </a:lnTo>
                <a:lnTo>
                  <a:pt x="1321621" y="703272"/>
                </a:lnTo>
                <a:lnTo>
                  <a:pt x="1328955" y="660383"/>
                </a:lnTo>
                <a:lnTo>
                  <a:pt x="1334956" y="614314"/>
                </a:lnTo>
                <a:lnTo>
                  <a:pt x="1339623" y="565060"/>
                </a:lnTo>
                <a:lnTo>
                  <a:pt x="1342957" y="512617"/>
                </a:lnTo>
                <a:lnTo>
                  <a:pt x="1344957" y="456980"/>
                </a:lnTo>
                <a:lnTo>
                  <a:pt x="1345624" y="398145"/>
                </a:lnTo>
                <a:lnTo>
                  <a:pt x="1345624" y="68834"/>
                </a:lnTo>
                <a:lnTo>
                  <a:pt x="1340207" y="42005"/>
                </a:lnTo>
                <a:lnTo>
                  <a:pt x="1325431" y="20129"/>
                </a:lnTo>
                <a:lnTo>
                  <a:pt x="1303512" y="5397"/>
                </a:lnTo>
                <a:lnTo>
                  <a:pt x="1276663" y="0"/>
                </a:lnTo>
                <a:close/>
              </a:path>
              <a:path w="1346200" h="1186179">
                <a:moveTo>
                  <a:pt x="509075" y="0"/>
                </a:moveTo>
                <a:lnTo>
                  <a:pt x="89467" y="0"/>
                </a:lnTo>
                <a:lnTo>
                  <a:pt x="62618" y="5397"/>
                </a:lnTo>
                <a:lnTo>
                  <a:pt x="40699" y="20129"/>
                </a:lnTo>
                <a:lnTo>
                  <a:pt x="25923" y="42005"/>
                </a:lnTo>
                <a:lnTo>
                  <a:pt x="20506" y="68834"/>
                </a:lnTo>
                <a:lnTo>
                  <a:pt x="20506" y="487680"/>
                </a:lnTo>
                <a:lnTo>
                  <a:pt x="25923" y="514455"/>
                </a:lnTo>
                <a:lnTo>
                  <a:pt x="40699" y="536336"/>
                </a:lnTo>
                <a:lnTo>
                  <a:pt x="62618" y="551098"/>
                </a:lnTo>
                <a:lnTo>
                  <a:pt x="89467" y="556514"/>
                </a:lnTo>
                <a:lnTo>
                  <a:pt x="290254" y="556514"/>
                </a:lnTo>
                <a:lnTo>
                  <a:pt x="287060" y="609547"/>
                </a:lnTo>
                <a:lnTo>
                  <a:pt x="280028" y="658923"/>
                </a:lnTo>
                <a:lnTo>
                  <a:pt x="269172" y="704643"/>
                </a:lnTo>
                <a:lnTo>
                  <a:pt x="254506" y="746712"/>
                </a:lnTo>
                <a:lnTo>
                  <a:pt x="236044" y="785134"/>
                </a:lnTo>
                <a:lnTo>
                  <a:pt x="213800" y="819912"/>
                </a:lnTo>
                <a:lnTo>
                  <a:pt x="181558" y="857313"/>
                </a:lnTo>
                <a:lnTo>
                  <a:pt x="141982" y="891317"/>
                </a:lnTo>
                <a:lnTo>
                  <a:pt x="95071" y="921921"/>
                </a:lnTo>
                <a:lnTo>
                  <a:pt x="40826" y="949121"/>
                </a:lnTo>
                <a:lnTo>
                  <a:pt x="18200" y="965223"/>
                </a:lnTo>
                <a:lnTo>
                  <a:pt x="4218" y="988069"/>
                </a:lnTo>
                <a:lnTo>
                  <a:pt x="0" y="1014558"/>
                </a:lnTo>
                <a:lnTo>
                  <a:pt x="6663" y="1041590"/>
                </a:lnTo>
                <a:lnTo>
                  <a:pt x="56193" y="1146060"/>
                </a:lnTo>
                <a:lnTo>
                  <a:pt x="72211" y="1167564"/>
                </a:lnTo>
                <a:lnTo>
                  <a:pt x="94420" y="1181019"/>
                </a:lnTo>
                <a:lnTo>
                  <a:pt x="120058" y="1185388"/>
                </a:lnTo>
                <a:lnTo>
                  <a:pt x="146363" y="1179639"/>
                </a:lnTo>
                <a:lnTo>
                  <a:pt x="198912" y="1154803"/>
                </a:lnTo>
                <a:lnTo>
                  <a:pt x="248205" y="1127419"/>
                </a:lnTo>
                <a:lnTo>
                  <a:pt x="294249" y="1097492"/>
                </a:lnTo>
                <a:lnTo>
                  <a:pt x="337050" y="1065024"/>
                </a:lnTo>
                <a:lnTo>
                  <a:pt x="376614" y="1030020"/>
                </a:lnTo>
                <a:lnTo>
                  <a:pt x="413306" y="992265"/>
                </a:lnTo>
                <a:lnTo>
                  <a:pt x="445909" y="952975"/>
                </a:lnTo>
                <a:lnTo>
                  <a:pt x="474420" y="912147"/>
                </a:lnTo>
                <a:lnTo>
                  <a:pt x="498835" y="869779"/>
                </a:lnTo>
                <a:lnTo>
                  <a:pt x="519151" y="825869"/>
                </a:lnTo>
                <a:lnTo>
                  <a:pt x="535364" y="780415"/>
                </a:lnTo>
                <a:lnTo>
                  <a:pt x="554033" y="704522"/>
                </a:lnTo>
                <a:lnTo>
                  <a:pt x="561367" y="661661"/>
                </a:lnTo>
                <a:lnTo>
                  <a:pt x="567368" y="615521"/>
                </a:lnTo>
                <a:lnTo>
                  <a:pt x="572035" y="566101"/>
                </a:lnTo>
                <a:lnTo>
                  <a:pt x="575369" y="513399"/>
                </a:lnTo>
                <a:lnTo>
                  <a:pt x="577369" y="457414"/>
                </a:lnTo>
                <a:lnTo>
                  <a:pt x="578036" y="398145"/>
                </a:lnTo>
                <a:lnTo>
                  <a:pt x="578036" y="68834"/>
                </a:lnTo>
                <a:lnTo>
                  <a:pt x="572619" y="42005"/>
                </a:lnTo>
                <a:lnTo>
                  <a:pt x="557843" y="20129"/>
                </a:lnTo>
                <a:lnTo>
                  <a:pt x="535924" y="5397"/>
                </a:lnTo>
                <a:lnTo>
                  <a:pt x="509075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回溯算法的设计步骤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042" y="1313220"/>
            <a:ext cx="8742045" cy="2221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5300" marR="839469" indent="-457200">
              <a:lnSpc>
                <a:spcPct val="125000"/>
              </a:lnSpc>
              <a:spcBef>
                <a:spcPts val="95"/>
              </a:spcBef>
              <a:buSzPct val="96428"/>
              <a:buAutoNum type="arabicParenBoth"/>
              <a:tabLst>
                <a:tab pos="577850" algn="l"/>
              </a:tabLst>
            </a:pPr>
            <a:r>
              <a:rPr dirty="0" sz="2800" spc="-5" b="1">
                <a:latin typeface="宋体"/>
                <a:cs typeface="宋体"/>
              </a:rPr>
              <a:t>定义搜索问题</a:t>
            </a:r>
            <a:r>
              <a:rPr dirty="0" sz="2800" spc="-20" b="1">
                <a:latin typeface="宋体"/>
                <a:cs typeface="宋体"/>
              </a:rPr>
              <a:t>的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解向量和每个分</a:t>
            </a:r>
            <a:r>
              <a:rPr dirty="0" sz="2800" spc="5" b="1">
                <a:solidFill>
                  <a:srgbClr val="FF0000"/>
                </a:solidFill>
                <a:latin typeface="宋体"/>
                <a:cs typeface="宋体"/>
              </a:rPr>
              <a:t>量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2800" spc="5" b="1">
                <a:solidFill>
                  <a:srgbClr val="FF0000"/>
                </a:solidFill>
                <a:latin typeface="宋体"/>
                <a:cs typeface="宋体"/>
              </a:rPr>
              <a:t>取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值集合 </a:t>
            </a:r>
            <a:r>
              <a:rPr dirty="0" sz="2800" spc="-5" b="1">
                <a:latin typeface="宋体"/>
                <a:cs typeface="宋体"/>
              </a:rPr>
              <a:t>解向量</a:t>
            </a:r>
            <a:r>
              <a:rPr dirty="0" sz="2800" spc="-15" b="1">
                <a:latin typeface="宋体"/>
                <a:cs typeface="宋体"/>
              </a:rPr>
              <a:t>为</a:t>
            </a:r>
            <a:r>
              <a:rPr dirty="0" sz="2800" spc="15" b="1">
                <a:latin typeface="宋体"/>
                <a:cs typeface="宋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&lt;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,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… ,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 i="1">
                <a:latin typeface="Times New Roman"/>
                <a:cs typeface="Times New Roman"/>
              </a:rPr>
              <a:t>n</a:t>
            </a:r>
            <a:r>
              <a:rPr dirty="0" sz="2800" b="1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830"/>
              </a:spcBef>
            </a:pPr>
            <a:r>
              <a:rPr dirty="0" sz="2800" spc="-5" b="1">
                <a:latin typeface="宋体"/>
                <a:cs typeface="宋体"/>
              </a:rPr>
              <a:t>确</a:t>
            </a:r>
            <a:r>
              <a:rPr dirty="0" sz="2800" spc="-15" b="1">
                <a:latin typeface="宋体"/>
                <a:cs typeface="宋体"/>
              </a:rPr>
              <a:t>定</a:t>
            </a:r>
            <a:r>
              <a:rPr dirty="0" sz="2800" spc="-700" b="1">
                <a:latin typeface="宋体"/>
                <a:cs typeface="宋体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 i="1">
                <a:latin typeface="Times New Roman"/>
                <a:cs typeface="Times New Roman"/>
              </a:rPr>
              <a:t>i</a:t>
            </a:r>
            <a:r>
              <a:rPr dirty="0" baseline="-21021" sz="2775" spc="667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宋体"/>
                <a:cs typeface="宋体"/>
              </a:rPr>
              <a:t>的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理论上可能取</a:t>
            </a:r>
            <a:r>
              <a:rPr dirty="0" sz="2800" b="1">
                <a:solidFill>
                  <a:srgbClr val="FF0000"/>
                </a:solidFill>
                <a:latin typeface="宋体"/>
                <a:cs typeface="宋体"/>
              </a:rPr>
              <a:t>值</a:t>
            </a:r>
            <a:r>
              <a:rPr dirty="0" sz="2800" spc="-5" b="1">
                <a:latin typeface="宋体"/>
                <a:cs typeface="宋体"/>
              </a:rPr>
              <a:t>的集合</a:t>
            </a:r>
            <a:r>
              <a:rPr dirty="0" sz="2800" spc="-15" b="1">
                <a:latin typeface="宋体"/>
                <a:cs typeface="宋体"/>
              </a:rPr>
              <a:t>为</a:t>
            </a:r>
            <a:r>
              <a:rPr dirty="0" sz="2800" spc="-660" b="1">
                <a:latin typeface="宋体"/>
                <a:cs typeface="宋体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baseline="-21021" sz="2775" spc="-7" b="1" i="1">
                <a:latin typeface="Times New Roman"/>
                <a:cs typeface="Times New Roman"/>
              </a:rPr>
              <a:t>i</a:t>
            </a:r>
            <a:r>
              <a:rPr dirty="0" baseline="-21021" sz="2775" spc="352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1,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2,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…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77215" indent="-539750">
              <a:lnSpc>
                <a:spcPct val="100000"/>
              </a:lnSpc>
              <a:spcBef>
                <a:spcPts val="1345"/>
              </a:spcBef>
              <a:buSzPct val="96428"/>
              <a:buAutoNum type="arabicParenBoth" startAt="2"/>
              <a:tabLst>
                <a:tab pos="577850" algn="l"/>
              </a:tabLst>
            </a:pPr>
            <a:r>
              <a:rPr dirty="0" sz="2800" spc="-5" b="1">
                <a:latin typeface="宋体"/>
                <a:cs typeface="宋体"/>
              </a:rPr>
              <a:t>确定结点儿子</a:t>
            </a:r>
            <a:r>
              <a:rPr dirty="0" sz="2800" spc="-20" b="1">
                <a:latin typeface="宋体"/>
                <a:cs typeface="宋体"/>
              </a:rPr>
              <a:t>的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排列规则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7442" y="3509543"/>
            <a:ext cx="5205095" cy="2411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9800"/>
              </a:lnSpc>
              <a:spcBef>
                <a:spcPts val="95"/>
              </a:spcBef>
            </a:pPr>
            <a:r>
              <a:rPr dirty="0" sz="2800" b="1">
                <a:latin typeface="宋体"/>
                <a:cs typeface="宋体"/>
              </a:rPr>
              <a:t>(3)</a:t>
            </a:r>
            <a:r>
              <a:rPr dirty="0" sz="2800" spc="-5" b="1">
                <a:latin typeface="宋体"/>
                <a:cs typeface="宋体"/>
              </a:rPr>
              <a:t>判断是否满</a:t>
            </a:r>
            <a:r>
              <a:rPr dirty="0" sz="2800" spc="-15" b="1">
                <a:latin typeface="宋体"/>
                <a:cs typeface="宋体"/>
              </a:rPr>
              <a:t>足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多米诺性质 </a:t>
            </a:r>
            <a:r>
              <a:rPr dirty="0" sz="2800" b="1">
                <a:latin typeface="宋体"/>
                <a:cs typeface="宋体"/>
              </a:rPr>
              <a:t>(4)</a:t>
            </a:r>
            <a:r>
              <a:rPr dirty="0" sz="2800" spc="-5" b="1">
                <a:latin typeface="宋体"/>
                <a:cs typeface="宋体"/>
              </a:rPr>
              <a:t>搜索策</a:t>
            </a:r>
            <a:r>
              <a:rPr dirty="0" sz="2800" spc="-10" b="1">
                <a:latin typeface="宋体"/>
                <a:cs typeface="宋体"/>
              </a:rPr>
              <a:t>略</a:t>
            </a:r>
            <a:r>
              <a:rPr dirty="0" sz="2800" b="1">
                <a:latin typeface="宋体"/>
                <a:cs typeface="宋体"/>
              </a:rPr>
              <a:t>----</a:t>
            </a:r>
            <a:r>
              <a:rPr dirty="0" sz="2800" spc="-5" b="1">
                <a:latin typeface="宋体"/>
                <a:cs typeface="宋体"/>
              </a:rPr>
              <a:t>深度优先等 </a:t>
            </a:r>
            <a:r>
              <a:rPr dirty="0" sz="2800" b="1">
                <a:latin typeface="宋体"/>
                <a:cs typeface="宋体"/>
              </a:rPr>
              <a:t>(5)</a:t>
            </a:r>
            <a:r>
              <a:rPr dirty="0" sz="2800" spc="-5" b="1">
                <a:latin typeface="宋体"/>
                <a:cs typeface="宋体"/>
              </a:rPr>
              <a:t>确定每个结</a:t>
            </a:r>
            <a:r>
              <a:rPr dirty="0" sz="2800" spc="-15" b="1">
                <a:latin typeface="宋体"/>
                <a:cs typeface="宋体"/>
              </a:rPr>
              <a:t>点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分支约束条件 </a:t>
            </a:r>
            <a:r>
              <a:rPr dirty="0" sz="2800" b="1">
                <a:latin typeface="宋体"/>
                <a:cs typeface="宋体"/>
              </a:rPr>
              <a:t>(6)</a:t>
            </a:r>
            <a:r>
              <a:rPr dirty="0" sz="2800" spc="-5" b="1">
                <a:latin typeface="宋体"/>
                <a:cs typeface="宋体"/>
              </a:rPr>
              <a:t>确定存储搜索路径的数据结构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7102" y="3957954"/>
            <a:ext cx="30556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latin typeface="Segoe UI Light"/>
                <a:cs typeface="Segoe UI Light"/>
              </a:rPr>
              <a:t>4</a:t>
            </a:r>
            <a:r>
              <a:rPr dirty="0" sz="2800" spc="-5" b="0">
                <a:latin typeface="微软雅黑 Light"/>
                <a:cs typeface="微软雅黑 Light"/>
              </a:rPr>
              <a:t>后问题的设计步骤</a:t>
            </a:r>
            <a:endParaRPr sz="2800">
              <a:latin typeface="微软雅黑 Light"/>
              <a:cs typeface="微软雅黑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007360" cy="605155"/>
          </a:xfrm>
          <a:custGeom>
            <a:avLst/>
            <a:gdLst/>
            <a:ahLst/>
            <a:cxnLst/>
            <a:rect l="l" t="t" r="r" b="b"/>
            <a:pathLst>
              <a:path w="3007360" h="605155">
                <a:moveTo>
                  <a:pt x="2704337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2704337" y="605028"/>
                </a:lnTo>
                <a:lnTo>
                  <a:pt x="2753421" y="601070"/>
                </a:lnTo>
                <a:lnTo>
                  <a:pt x="2799978" y="589611"/>
                </a:lnTo>
                <a:lnTo>
                  <a:pt x="2843386" y="571272"/>
                </a:lnTo>
                <a:lnTo>
                  <a:pt x="2883023" y="546677"/>
                </a:lnTo>
                <a:lnTo>
                  <a:pt x="2918269" y="516445"/>
                </a:lnTo>
                <a:lnTo>
                  <a:pt x="2948501" y="481199"/>
                </a:lnTo>
                <a:lnTo>
                  <a:pt x="2973096" y="441562"/>
                </a:lnTo>
                <a:lnTo>
                  <a:pt x="2991435" y="398154"/>
                </a:lnTo>
                <a:lnTo>
                  <a:pt x="3002894" y="351597"/>
                </a:lnTo>
                <a:lnTo>
                  <a:pt x="3006852" y="302514"/>
                </a:lnTo>
                <a:lnTo>
                  <a:pt x="3002894" y="253430"/>
                </a:lnTo>
                <a:lnTo>
                  <a:pt x="2991435" y="206873"/>
                </a:lnTo>
                <a:lnTo>
                  <a:pt x="2973096" y="163465"/>
                </a:lnTo>
                <a:lnTo>
                  <a:pt x="2948501" y="123828"/>
                </a:lnTo>
                <a:lnTo>
                  <a:pt x="2918269" y="88582"/>
                </a:lnTo>
                <a:lnTo>
                  <a:pt x="2883023" y="58350"/>
                </a:lnTo>
                <a:lnTo>
                  <a:pt x="2843386" y="33755"/>
                </a:lnTo>
                <a:lnTo>
                  <a:pt x="2799978" y="15416"/>
                </a:lnTo>
                <a:lnTo>
                  <a:pt x="2753421" y="3957"/>
                </a:lnTo>
                <a:lnTo>
                  <a:pt x="2704337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6124" y="322910"/>
            <a:ext cx="25114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</a:rPr>
              <a:t>回溯算法的实现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326261" y="1399997"/>
            <a:ext cx="9426575" cy="494601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17500" marR="244475" indent="-228600">
              <a:lnSpc>
                <a:spcPts val="3030"/>
              </a:lnSpc>
              <a:spcBef>
                <a:spcPts val="475"/>
              </a:spcBef>
              <a:tabLst>
                <a:tab pos="3402329" algn="l"/>
              </a:tabLst>
            </a:pPr>
            <a:r>
              <a:rPr dirty="0" sz="2800" spc="-1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15" b="1">
                <a:latin typeface="宋体"/>
                <a:cs typeface="宋体"/>
              </a:rPr>
              <a:t>当</a:t>
            </a:r>
            <a:r>
              <a:rPr dirty="0" sz="2800" spc="-700" b="1">
                <a:latin typeface="宋体"/>
                <a:cs typeface="宋体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r>
              <a:rPr dirty="0" sz="2800" spc="-5" b="1">
                <a:latin typeface="Times New Roman"/>
                <a:cs typeface="Times New Roman"/>
              </a:rPr>
              <a:t> …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, </a:t>
            </a:r>
            <a:r>
              <a:rPr dirty="0" sz="2800" spc="5" b="1" i="1">
                <a:latin typeface="Times New Roman"/>
                <a:cs typeface="Times New Roman"/>
              </a:rPr>
              <a:t>x</a:t>
            </a:r>
            <a:r>
              <a:rPr dirty="0" baseline="-21021" sz="2775" spc="7" b="1" i="1">
                <a:latin typeface="Times New Roman"/>
                <a:cs typeface="Times New Roman"/>
              </a:rPr>
              <a:t>k</a:t>
            </a:r>
            <a:r>
              <a:rPr dirty="0" baseline="-21021" sz="2775" spc="7" b="1">
                <a:latin typeface="Times New Roman"/>
                <a:cs typeface="Times New Roman"/>
              </a:rPr>
              <a:t>-1</a:t>
            </a:r>
            <a:r>
              <a:rPr dirty="0" baseline="-21021" sz="277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宋体"/>
                <a:cs typeface="宋体"/>
              </a:rPr>
              <a:t>确定后，计</a:t>
            </a:r>
            <a:r>
              <a:rPr dirty="0" sz="2800" spc="-15" b="1">
                <a:latin typeface="宋体"/>
                <a:cs typeface="宋体"/>
              </a:rPr>
              <a:t>算</a:t>
            </a:r>
            <a:r>
              <a:rPr dirty="0" sz="2800" spc="20" b="1">
                <a:latin typeface="宋体"/>
                <a:cs typeface="宋体"/>
              </a:rPr>
              <a:t> </a:t>
            </a:r>
            <a:r>
              <a:rPr dirty="0" sz="2800" spc="5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1021" sz="2775" spc="7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baseline="-21021" sz="2775" spc="-7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当前（尚未探索的）</a:t>
            </a:r>
            <a:r>
              <a:rPr dirty="0" sz="2800" spc="-645" b="1">
                <a:solidFill>
                  <a:srgbClr val="FF0000"/>
                </a:solidFill>
                <a:latin typeface="宋体"/>
                <a:cs typeface="宋体"/>
              </a:rPr>
              <a:t>实 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际可能取值集</a:t>
            </a:r>
            <a:r>
              <a:rPr dirty="0" sz="2800" b="1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800" b="1">
                <a:latin typeface="Times New Roman"/>
                <a:cs typeface="Times New Roman"/>
              </a:rPr>
              <a:t>,	</a:t>
            </a:r>
            <a:r>
              <a:rPr dirty="0" sz="2800" spc="5" b="1" i="1">
                <a:latin typeface="Times New Roman"/>
                <a:cs typeface="Times New Roman"/>
              </a:rPr>
              <a:t>S</a:t>
            </a:r>
            <a:r>
              <a:rPr dirty="0" baseline="-21021" sz="2775" spc="7" b="1" i="1">
                <a:latin typeface="Times New Roman"/>
                <a:cs typeface="Times New Roman"/>
              </a:rPr>
              <a:t>k </a:t>
            </a:r>
            <a:r>
              <a:rPr dirty="0" sz="2800" spc="-5" b="1">
                <a:latin typeface="Symbol"/>
                <a:cs typeface="Symbol"/>
              </a:rPr>
              <a:t></a:t>
            </a:r>
            <a:r>
              <a:rPr dirty="0" sz="2800" spc="-229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 i="1">
                <a:latin typeface="Times New Roman"/>
                <a:cs typeface="Times New Roman"/>
              </a:rPr>
              <a:t>k</a:t>
            </a:r>
            <a:endParaRPr baseline="-21021" sz="27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2800" spc="-1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10" b="1">
                <a:latin typeface="宋体"/>
                <a:cs typeface="宋体"/>
              </a:rPr>
              <a:t>可行就延伸：</a:t>
            </a:r>
            <a:endParaRPr sz="2800">
              <a:latin typeface="宋体"/>
              <a:cs typeface="宋体"/>
            </a:endParaRPr>
          </a:p>
          <a:p>
            <a:pPr algn="just" marL="317500" marR="241935" indent="-228600">
              <a:lnSpc>
                <a:spcPct val="90000"/>
              </a:lnSpc>
              <a:spcBef>
                <a:spcPts val="855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如果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当前实际可能取值集合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spc="1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宋体"/>
                <a:cs typeface="宋体"/>
              </a:rPr>
              <a:t>不</a:t>
            </a:r>
            <a:r>
              <a:rPr dirty="0" sz="2800">
                <a:latin typeface="宋体"/>
                <a:cs typeface="宋体"/>
              </a:rPr>
              <a:t>为</a:t>
            </a:r>
            <a:r>
              <a:rPr dirty="0" sz="2800" spc="-5">
                <a:latin typeface="宋体"/>
                <a:cs typeface="宋体"/>
              </a:rPr>
              <a:t>空，</a:t>
            </a:r>
            <a:r>
              <a:rPr dirty="0" sz="2800" spc="10">
                <a:latin typeface="宋体"/>
                <a:cs typeface="宋体"/>
              </a:rPr>
              <a:t>从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spc="1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宋体"/>
                <a:cs typeface="宋体"/>
              </a:rPr>
              <a:t>中</a:t>
            </a:r>
            <a:r>
              <a:rPr dirty="0" sz="2800">
                <a:latin typeface="宋体"/>
                <a:cs typeface="宋体"/>
              </a:rPr>
              <a:t>选</a:t>
            </a:r>
            <a:r>
              <a:rPr dirty="0" sz="2800" spc="-5">
                <a:latin typeface="宋体"/>
                <a:cs typeface="宋体"/>
              </a:rPr>
              <a:t>一个</a:t>
            </a:r>
            <a:r>
              <a:rPr dirty="0" sz="2800">
                <a:latin typeface="宋体"/>
                <a:cs typeface="宋体"/>
              </a:rPr>
              <a:t>值</a:t>
            </a:r>
            <a:r>
              <a:rPr dirty="0" sz="2800" spc="-715">
                <a:latin typeface="宋体"/>
                <a:cs typeface="宋体"/>
              </a:rPr>
              <a:t>赋 </a:t>
            </a:r>
            <a:r>
              <a:rPr dirty="0" sz="2800" spc="-5">
                <a:latin typeface="宋体"/>
                <a:cs typeface="宋体"/>
              </a:rPr>
              <a:t>给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 i="1">
                <a:latin typeface="Times New Roman"/>
                <a:cs typeface="Times New Roman"/>
              </a:rPr>
              <a:t>k</a:t>
            </a:r>
            <a:r>
              <a:rPr dirty="0" sz="2800" b="0">
                <a:latin typeface="微软雅黑 Light"/>
                <a:cs typeface="微软雅黑 Light"/>
              </a:rPr>
              <a:t>，</a:t>
            </a:r>
            <a:r>
              <a:rPr dirty="0" sz="2800" spc="-5">
                <a:latin typeface="宋体"/>
                <a:cs typeface="宋体"/>
              </a:rPr>
              <a:t>并从</a:t>
            </a:r>
            <a:r>
              <a:rPr dirty="0" sz="2800" spc="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spc="7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宋体"/>
                <a:cs typeface="宋体"/>
              </a:rPr>
              <a:t>中删除对应值，计算下一</a:t>
            </a:r>
            <a:r>
              <a:rPr dirty="0" sz="2800">
                <a:latin typeface="宋体"/>
                <a:cs typeface="宋体"/>
              </a:rPr>
              <a:t>个</a:t>
            </a:r>
            <a:r>
              <a:rPr dirty="0" sz="2800" spc="-5">
                <a:latin typeface="宋体"/>
                <a:cs typeface="宋体"/>
              </a:rPr>
              <a:t>节点</a:t>
            </a:r>
            <a:r>
              <a:rPr dirty="0" sz="2800" spc="10">
                <a:latin typeface="宋体"/>
                <a:cs typeface="宋体"/>
              </a:rPr>
              <a:t>的</a:t>
            </a:r>
            <a:r>
              <a:rPr dirty="0" sz="2800" spc="-10" b="1">
                <a:solidFill>
                  <a:srgbClr val="FF0000"/>
                </a:solidFill>
                <a:latin typeface="宋体"/>
                <a:cs typeface="宋体"/>
              </a:rPr>
              <a:t>当</a:t>
            </a:r>
            <a:r>
              <a:rPr dirty="0" sz="2800" spc="5" b="1">
                <a:solidFill>
                  <a:srgbClr val="FF0000"/>
                </a:solidFill>
                <a:latin typeface="宋体"/>
                <a:cs typeface="宋体"/>
              </a:rPr>
              <a:t>前</a:t>
            </a:r>
            <a:r>
              <a:rPr dirty="0" sz="2800" spc="-10" b="1">
                <a:solidFill>
                  <a:srgbClr val="FF0000"/>
                </a:solidFill>
                <a:latin typeface="宋体"/>
                <a:cs typeface="宋体"/>
              </a:rPr>
              <a:t>实</a:t>
            </a:r>
            <a:r>
              <a:rPr dirty="0" sz="2800" spc="-15" b="1">
                <a:solidFill>
                  <a:srgbClr val="FF0000"/>
                </a:solidFill>
                <a:latin typeface="宋体"/>
                <a:cs typeface="宋体"/>
              </a:rPr>
              <a:t>际 </a:t>
            </a:r>
            <a:r>
              <a:rPr dirty="0" sz="2800" spc="-10" b="1">
                <a:solidFill>
                  <a:srgbClr val="FF0000"/>
                </a:solidFill>
                <a:latin typeface="宋体"/>
                <a:cs typeface="宋体"/>
              </a:rPr>
              <a:t>可能取值集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dirty="0" sz="2800" spc="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spc="7" b="1" i="1">
                <a:solidFill>
                  <a:srgbClr val="FF0000"/>
                </a:solidFill>
                <a:latin typeface="Times New Roman"/>
                <a:cs typeface="Times New Roman"/>
              </a:rPr>
              <a:t>k+</a:t>
            </a:r>
            <a:r>
              <a:rPr dirty="0" baseline="-21021" sz="277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不可行就回溯：</a:t>
            </a:r>
            <a:endParaRPr sz="2800">
              <a:latin typeface="宋体"/>
              <a:cs typeface="宋体"/>
            </a:endParaRPr>
          </a:p>
          <a:p>
            <a:pPr marL="317500" marR="43180" indent="-228600">
              <a:lnSpc>
                <a:spcPts val="3030"/>
              </a:lnSpc>
              <a:spcBef>
                <a:spcPts val="894"/>
              </a:spcBef>
            </a:pPr>
            <a:r>
              <a:rPr dirty="0" sz="2800" spc="-1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10">
                <a:latin typeface="宋体"/>
                <a:cs typeface="宋体"/>
              </a:rPr>
              <a:t>如</a:t>
            </a:r>
            <a:r>
              <a:rPr dirty="0" sz="2800" spc="-5">
                <a:latin typeface="宋体"/>
                <a:cs typeface="宋体"/>
              </a:rPr>
              <a:t>果</a:t>
            </a:r>
            <a:r>
              <a:rPr dirty="0" sz="2800" spc="-10" b="1">
                <a:solidFill>
                  <a:srgbClr val="FF0000"/>
                </a:solidFill>
                <a:latin typeface="宋体"/>
                <a:cs typeface="宋体"/>
              </a:rPr>
              <a:t>当前实际可能取值集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宋体"/>
                <a:cs typeface="宋体"/>
              </a:rPr>
              <a:t>为空，回</a:t>
            </a:r>
            <a:r>
              <a:rPr dirty="0" sz="2800">
                <a:latin typeface="宋体"/>
                <a:cs typeface="宋体"/>
              </a:rPr>
              <a:t>溯</a:t>
            </a:r>
            <a:r>
              <a:rPr dirty="0" sz="2800" spc="-5">
                <a:latin typeface="宋体"/>
                <a:cs typeface="宋体"/>
              </a:rPr>
              <a:t>至</a:t>
            </a:r>
            <a:r>
              <a:rPr dirty="0" sz="2800" spc="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spc="7" b="1" i="1">
                <a:solidFill>
                  <a:srgbClr val="FF0000"/>
                </a:solidFill>
                <a:latin typeface="Times New Roman"/>
                <a:cs typeface="Times New Roman"/>
              </a:rPr>
              <a:t>k-</a:t>
            </a:r>
            <a:r>
              <a:rPr dirty="0" baseline="-21021" sz="277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800" spc="5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继续探</a:t>
            </a:r>
            <a:r>
              <a:rPr dirty="0" sz="2800" spc="-680">
                <a:latin typeface="宋体"/>
                <a:cs typeface="宋体"/>
              </a:rPr>
              <a:t>索 </a:t>
            </a:r>
            <a:r>
              <a:rPr dirty="0" sz="2800" spc="-5">
                <a:latin typeface="宋体"/>
                <a:cs typeface="宋体"/>
              </a:rPr>
              <a:t>其他分支（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 spc="7" b="1" i="1">
                <a:solidFill>
                  <a:srgbClr val="FF0000"/>
                </a:solidFill>
                <a:latin typeface="Times New Roman"/>
                <a:cs typeface="Times New Roman"/>
              </a:rPr>
              <a:t>k-</a:t>
            </a:r>
            <a:r>
              <a:rPr dirty="0" baseline="-21021" sz="277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宋体"/>
                <a:cs typeface="宋体"/>
              </a:rPr>
              <a:t>中选一个值赋给</a:t>
            </a:r>
            <a:r>
              <a:rPr dirty="0" sz="2800" spc="5" b="1" i="1">
                <a:latin typeface="Times New Roman"/>
                <a:cs typeface="Times New Roman"/>
              </a:rPr>
              <a:t>x</a:t>
            </a:r>
            <a:r>
              <a:rPr dirty="0" baseline="-21021" sz="2775" spc="7" b="1" i="1">
                <a:latin typeface="Times New Roman"/>
                <a:cs typeface="Times New Roman"/>
              </a:rPr>
              <a:t>k-</a:t>
            </a:r>
            <a:r>
              <a:rPr dirty="0" baseline="-21021" sz="2775" spc="7" b="1">
                <a:latin typeface="Times New Roman"/>
                <a:cs typeface="Times New Roman"/>
              </a:rPr>
              <a:t>1</a:t>
            </a:r>
            <a:r>
              <a:rPr dirty="0" sz="2800" spc="5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007360" cy="605155"/>
          </a:xfrm>
          <a:custGeom>
            <a:avLst/>
            <a:gdLst/>
            <a:ahLst/>
            <a:cxnLst/>
            <a:rect l="l" t="t" r="r" b="b"/>
            <a:pathLst>
              <a:path w="3007360" h="605155">
                <a:moveTo>
                  <a:pt x="2704337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2704337" y="605028"/>
                </a:lnTo>
                <a:lnTo>
                  <a:pt x="2753421" y="601070"/>
                </a:lnTo>
                <a:lnTo>
                  <a:pt x="2799978" y="589611"/>
                </a:lnTo>
                <a:lnTo>
                  <a:pt x="2843386" y="571272"/>
                </a:lnTo>
                <a:lnTo>
                  <a:pt x="2883023" y="546677"/>
                </a:lnTo>
                <a:lnTo>
                  <a:pt x="2918269" y="516445"/>
                </a:lnTo>
                <a:lnTo>
                  <a:pt x="2948501" y="481199"/>
                </a:lnTo>
                <a:lnTo>
                  <a:pt x="2973096" y="441562"/>
                </a:lnTo>
                <a:lnTo>
                  <a:pt x="2991435" y="398154"/>
                </a:lnTo>
                <a:lnTo>
                  <a:pt x="3002894" y="351597"/>
                </a:lnTo>
                <a:lnTo>
                  <a:pt x="3006852" y="302514"/>
                </a:lnTo>
                <a:lnTo>
                  <a:pt x="3002894" y="253430"/>
                </a:lnTo>
                <a:lnTo>
                  <a:pt x="2991435" y="206873"/>
                </a:lnTo>
                <a:lnTo>
                  <a:pt x="2973096" y="163465"/>
                </a:lnTo>
                <a:lnTo>
                  <a:pt x="2948501" y="123828"/>
                </a:lnTo>
                <a:lnTo>
                  <a:pt x="2918269" y="88582"/>
                </a:lnTo>
                <a:lnTo>
                  <a:pt x="2883023" y="58350"/>
                </a:lnTo>
                <a:lnTo>
                  <a:pt x="2843386" y="33755"/>
                </a:lnTo>
                <a:lnTo>
                  <a:pt x="2799978" y="15416"/>
                </a:lnTo>
                <a:lnTo>
                  <a:pt x="2753421" y="3957"/>
                </a:lnTo>
                <a:lnTo>
                  <a:pt x="2704337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2511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0659" y="228345"/>
            <a:ext cx="22631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迭代实现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9522" y="1200002"/>
            <a:ext cx="5031740" cy="12579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45"/>
              </a:spcBef>
              <a:tabLst>
                <a:tab pos="1196975" algn="l"/>
              </a:tabLst>
            </a:pPr>
            <a:r>
              <a:rPr dirty="0" sz="2400" spc="-5" b="1">
                <a:solidFill>
                  <a:srgbClr val="C00000"/>
                </a:solidFill>
                <a:latin typeface="宋体"/>
                <a:cs typeface="宋体"/>
              </a:rPr>
              <a:t>算</a:t>
            </a:r>
            <a:r>
              <a:rPr dirty="0" sz="2400" b="1">
                <a:solidFill>
                  <a:srgbClr val="C00000"/>
                </a:solidFill>
                <a:latin typeface="宋体"/>
                <a:cs typeface="宋体"/>
              </a:rPr>
              <a:t>法</a:t>
            </a:r>
            <a:r>
              <a:rPr dirty="0" sz="2400" spc="-5" b="1">
                <a:solidFill>
                  <a:srgbClr val="C00000"/>
                </a:solidFill>
                <a:latin typeface="Times New Roman"/>
                <a:cs typeface="Times New Roman"/>
              </a:rPr>
              <a:t>5.3	</a:t>
            </a:r>
            <a:r>
              <a:rPr dirty="0" sz="2400" b="1">
                <a:latin typeface="Times New Roman"/>
                <a:cs typeface="Times New Roman"/>
              </a:rPr>
              <a:t>Backtrack(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60400" indent="-381635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660400" algn="l"/>
                <a:tab pos="661035" algn="l"/>
              </a:tabLst>
            </a:pPr>
            <a:r>
              <a:rPr dirty="0" sz="2400" b="1">
                <a:latin typeface="宋体"/>
                <a:cs typeface="宋体"/>
              </a:rPr>
              <a:t>对于</a:t>
            </a:r>
            <a:r>
              <a:rPr dirty="0" sz="2400" b="1" i="1">
                <a:latin typeface="Times New Roman"/>
                <a:cs typeface="Times New Roman"/>
              </a:rPr>
              <a:t>i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=1,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2,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n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宋体"/>
                <a:cs typeface="宋体"/>
              </a:rPr>
              <a:t>，确定</a:t>
            </a:r>
            <a:r>
              <a:rPr dirty="0" sz="2400" spc="-5" b="1" i="1">
                <a:latin typeface="Times New Roman"/>
                <a:cs typeface="Times New Roman"/>
              </a:rPr>
              <a:t>X</a:t>
            </a:r>
            <a:r>
              <a:rPr dirty="0" baseline="-20833" sz="2400" spc="-7" b="1" i="1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654050" indent="-37528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654050" algn="l"/>
                <a:tab pos="654685" algn="l"/>
                <a:tab pos="3159760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Symbol"/>
                <a:cs typeface="Symbol"/>
              </a:rPr>
              <a:t>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；	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存储可行解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164" y="2615006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6222" y="2438222"/>
            <a:ext cx="25850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226631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Times New Roman"/>
                <a:cs typeface="Times New Roman"/>
              </a:rPr>
              <a:t>.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" b="1" i="1">
                <a:latin typeface="Times New Roman"/>
                <a:cs typeface="Times New Roman"/>
              </a:rPr>
              <a:t>k</a:t>
            </a:r>
            <a:r>
              <a:rPr dirty="0" sz="2400" spc="5" b="1">
                <a:latin typeface="Symbol"/>
                <a:cs typeface="Symbol"/>
              </a:rPr>
              <a:t></a:t>
            </a:r>
            <a:r>
              <a:rPr dirty="0" sz="2400" spc="-5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宋体"/>
                <a:cs typeface="宋体"/>
              </a:rPr>
              <a:t>；计算</a:t>
            </a:r>
            <a:r>
              <a:rPr dirty="0" sz="2400" b="1" i="1">
                <a:latin typeface="Times New Roman"/>
                <a:cs typeface="Times New Roman"/>
              </a:rPr>
              <a:t>S</a:t>
            </a:r>
            <a:r>
              <a:rPr dirty="0" sz="2400" b="1" i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0822" y="2764916"/>
            <a:ext cx="2593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8465" algn="l"/>
                <a:tab pos="1264920" algn="l"/>
                <a:tab pos="2233930" algn="l"/>
              </a:tabLst>
            </a:pPr>
            <a:r>
              <a:rPr dirty="0" sz="2400" b="1">
                <a:latin typeface="Times New Roman"/>
                <a:cs typeface="Times New Roman"/>
              </a:rPr>
              <a:t>4.	</a:t>
            </a:r>
            <a:r>
              <a:rPr dirty="0" sz="2400" spc="-5" b="1">
                <a:latin typeface="Times New Roman"/>
                <a:cs typeface="Times New Roman"/>
              </a:rPr>
              <a:t>while	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2400" spc="-7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baseline="-20833" sz="2400" spc="1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8122" y="3097148"/>
            <a:ext cx="4777740" cy="1708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0" indent="-762635">
              <a:lnSpc>
                <a:spcPts val="2720"/>
              </a:lnSpc>
              <a:spcBef>
                <a:spcPts val="100"/>
              </a:spcBef>
              <a:buFont typeface="Times New Roman"/>
              <a:buAutoNum type="arabicPeriod" startAt="5"/>
              <a:tabLst>
                <a:tab pos="812800" algn="l"/>
                <a:tab pos="813435" algn="l"/>
                <a:tab pos="312039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20833" sz="2400" b="1" i="1">
                <a:latin typeface="Times New Roman"/>
                <a:cs typeface="Times New Roman"/>
              </a:rPr>
              <a:t>k</a:t>
            </a:r>
            <a:r>
              <a:rPr dirty="0" sz="2400" b="1">
                <a:latin typeface="Symbol"/>
                <a:cs typeface="Symbol"/>
              </a:rPr>
              <a:t></a:t>
            </a:r>
            <a:r>
              <a:rPr dirty="0" sz="2400" b="1" i="1">
                <a:latin typeface="Times New Roman"/>
                <a:cs typeface="Times New Roman"/>
              </a:rPr>
              <a:t>S</a:t>
            </a:r>
            <a:r>
              <a:rPr dirty="0" baseline="-20833" sz="2400" b="1" i="1">
                <a:latin typeface="Times New Roman"/>
                <a:cs typeface="Times New Roman"/>
              </a:rPr>
              <a:t>k</a:t>
            </a:r>
            <a:r>
              <a:rPr dirty="0" sz="2400" b="1">
                <a:latin typeface="宋体"/>
                <a:cs typeface="宋体"/>
              </a:rPr>
              <a:t>中最小值</a:t>
            </a:r>
            <a:r>
              <a:rPr dirty="0" sz="2400" b="1">
                <a:latin typeface="Times New Roman"/>
                <a:cs typeface="Times New Roman"/>
              </a:rPr>
              <a:t>;	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2400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2400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–{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dirty="0" sz="2400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812800" indent="-762000">
              <a:lnSpc>
                <a:spcPts val="2590"/>
              </a:lnSpc>
              <a:buAutoNum type="arabicPeriod" startAt="5"/>
              <a:tabLst>
                <a:tab pos="812165" algn="l"/>
                <a:tab pos="812800" algn="l"/>
                <a:tab pos="1151255" algn="l"/>
                <a:tab pos="1798955" algn="l"/>
              </a:tabLst>
            </a:pPr>
            <a:r>
              <a:rPr dirty="0" sz="2400" b="1">
                <a:latin typeface="Times New Roman"/>
                <a:cs typeface="Times New Roman"/>
              </a:rPr>
              <a:t>if	</a:t>
            </a:r>
            <a:r>
              <a:rPr dirty="0" sz="2400" spc="-5" b="1" i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&lt;</a:t>
            </a:r>
            <a:r>
              <a:rPr dirty="0" sz="2400" spc="-5" b="1" i="1">
                <a:latin typeface="Times New Roman"/>
                <a:cs typeface="Times New Roman"/>
              </a:rPr>
              <a:t>n	</a:t>
            </a:r>
            <a:r>
              <a:rPr dirty="0" sz="2400" spc="-5" b="1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193800" indent="-1143635">
              <a:lnSpc>
                <a:spcPts val="2595"/>
              </a:lnSpc>
              <a:buClr>
                <a:srgbClr val="000000"/>
              </a:buClr>
              <a:buFont typeface="Times New Roman"/>
              <a:buAutoNum type="arabicPeriod" startAt="5"/>
              <a:tabLst>
                <a:tab pos="1193800" algn="l"/>
                <a:tab pos="1194435" algn="l"/>
              </a:tabLst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+1</a:t>
            </a:r>
            <a:r>
              <a:rPr dirty="0" sz="2400" spc="-5" b="1">
                <a:latin typeface="Times New Roman"/>
                <a:cs typeface="Times New Roman"/>
              </a:rPr>
              <a:t>;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宋体"/>
                <a:cs typeface="宋体"/>
              </a:rPr>
              <a:t>计</a:t>
            </a:r>
            <a:r>
              <a:rPr dirty="0" sz="2400" b="1">
                <a:latin typeface="宋体"/>
                <a:cs typeface="宋体"/>
              </a:rPr>
              <a:t>算</a:t>
            </a:r>
            <a:r>
              <a:rPr dirty="0" sz="2400" spc="-5" b="1" i="1">
                <a:latin typeface="Times New Roman"/>
                <a:cs typeface="Times New Roman"/>
              </a:rPr>
              <a:t>S</a:t>
            </a:r>
            <a:r>
              <a:rPr dirty="0" baseline="-20833" sz="2400" spc="-7" b="1" i="1">
                <a:latin typeface="Times New Roman"/>
                <a:cs typeface="Times New Roman"/>
              </a:rPr>
              <a:t>k</a:t>
            </a:r>
            <a:r>
              <a:rPr dirty="0" baseline="-20833" sz="2400" spc="292" b="1" i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812800" indent="-762000">
              <a:lnSpc>
                <a:spcPts val="2595"/>
              </a:lnSpc>
              <a:buAutoNum type="arabicPeriod" startAt="5"/>
              <a:tabLst>
                <a:tab pos="812165" algn="l"/>
                <a:tab pos="812800" algn="l"/>
              </a:tabLst>
            </a:pPr>
            <a:r>
              <a:rPr dirty="0" sz="2400" b="1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755"/>
              </a:lnSpc>
              <a:tabLst>
                <a:tab pos="1187450" algn="l"/>
              </a:tabLst>
            </a:pPr>
            <a:r>
              <a:rPr dirty="0" sz="2400" b="1">
                <a:latin typeface="Times New Roman"/>
                <a:cs typeface="Times New Roman"/>
              </a:rPr>
              <a:t>9.	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dirty="0" sz="2400" spc="-1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,…,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2400" spc="-7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z="2400" spc="-5" b="1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6222" y="4738878"/>
            <a:ext cx="1261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 sz="2400" b="1">
                <a:latin typeface="Times New Roman"/>
                <a:cs typeface="Times New Roman"/>
              </a:rPr>
              <a:t>10.	</a:t>
            </a:r>
            <a:r>
              <a:rPr dirty="0" sz="2400" spc="-5" b="1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6222" y="5067757"/>
            <a:ext cx="10179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9590" algn="l"/>
              </a:tabLst>
            </a:pPr>
            <a:r>
              <a:rPr dirty="0" sz="2400" spc="-135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1.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6222" y="5397500"/>
            <a:ext cx="2103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884555" algn="l"/>
                <a:tab pos="1513840" algn="l"/>
              </a:tabLst>
            </a:pPr>
            <a:r>
              <a:rPr dirty="0" sz="2400" b="1">
                <a:latin typeface="Times New Roman"/>
                <a:cs typeface="Times New Roman"/>
              </a:rPr>
              <a:t>12.	if	</a:t>
            </a:r>
            <a:r>
              <a:rPr dirty="0" sz="2400" b="1" i="1">
                <a:latin typeface="Times New Roman"/>
                <a:cs typeface="Times New Roman"/>
              </a:rPr>
              <a:t>k</a:t>
            </a:r>
            <a:r>
              <a:rPr dirty="0" sz="2400" b="1">
                <a:latin typeface="Times New Roman"/>
                <a:cs typeface="Times New Roman"/>
              </a:rPr>
              <a:t>&gt;1	</a:t>
            </a:r>
            <a:r>
              <a:rPr dirty="0" sz="2400" spc="-5" b="1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6222" y="5731255"/>
            <a:ext cx="3732529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8100" indent="-1296035">
              <a:lnSpc>
                <a:spcPts val="2720"/>
              </a:lnSpc>
              <a:spcBef>
                <a:spcPts val="100"/>
              </a:spcBef>
              <a:buClr>
                <a:srgbClr val="000000"/>
              </a:buClr>
              <a:buFont typeface="Times New Roman"/>
              <a:buAutoNum type="arabicPeriod" startAt="13"/>
              <a:tabLst>
                <a:tab pos="1308100" algn="l"/>
                <a:tab pos="1308735" algn="l"/>
              </a:tabLst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dirty="0" sz="2400" spc="-5" b="1">
                <a:latin typeface="宋体"/>
                <a:cs typeface="宋体"/>
              </a:rPr>
              <a:t>；</a:t>
            </a:r>
            <a:r>
              <a:rPr dirty="0" sz="2400" spc="-685" b="1">
                <a:latin typeface="宋体"/>
                <a:cs typeface="宋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goto 4 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546100" indent="-533400">
              <a:lnSpc>
                <a:spcPts val="2720"/>
              </a:lnSpc>
              <a:buAutoNum type="arabicPeriod" startAt="13"/>
              <a:tabLst>
                <a:tab pos="545465" algn="l"/>
                <a:tab pos="5461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6778" y="2364104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确定初始取值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96811" y="2372867"/>
            <a:ext cx="431800" cy="281940"/>
          </a:xfrm>
          <a:custGeom>
            <a:avLst/>
            <a:gdLst/>
            <a:ahLst/>
            <a:cxnLst/>
            <a:rect l="l" t="t" r="r" b="b"/>
            <a:pathLst>
              <a:path w="431800" h="281939">
                <a:moveTo>
                  <a:pt x="140969" y="0"/>
                </a:moveTo>
                <a:lnTo>
                  <a:pt x="0" y="140970"/>
                </a:lnTo>
                <a:lnTo>
                  <a:pt x="140969" y="281940"/>
                </a:lnTo>
                <a:lnTo>
                  <a:pt x="140969" y="211455"/>
                </a:lnTo>
                <a:lnTo>
                  <a:pt x="431291" y="211455"/>
                </a:lnTo>
                <a:lnTo>
                  <a:pt x="431291" y="70485"/>
                </a:lnTo>
                <a:lnTo>
                  <a:pt x="140969" y="70485"/>
                </a:lnTo>
                <a:lnTo>
                  <a:pt x="140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96811" y="2372867"/>
            <a:ext cx="431800" cy="281940"/>
          </a:xfrm>
          <a:custGeom>
            <a:avLst/>
            <a:gdLst/>
            <a:ahLst/>
            <a:cxnLst/>
            <a:rect l="l" t="t" r="r" b="b"/>
            <a:pathLst>
              <a:path w="431800" h="281939">
                <a:moveTo>
                  <a:pt x="431291" y="211455"/>
                </a:moveTo>
                <a:lnTo>
                  <a:pt x="140969" y="211455"/>
                </a:lnTo>
                <a:lnTo>
                  <a:pt x="140969" y="281940"/>
                </a:lnTo>
                <a:lnTo>
                  <a:pt x="0" y="140970"/>
                </a:lnTo>
                <a:lnTo>
                  <a:pt x="140969" y="0"/>
                </a:lnTo>
                <a:lnTo>
                  <a:pt x="140969" y="70485"/>
                </a:lnTo>
                <a:lnTo>
                  <a:pt x="431291" y="70485"/>
                </a:lnTo>
                <a:lnTo>
                  <a:pt x="431291" y="21145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24955" y="2795016"/>
            <a:ext cx="541020" cy="283845"/>
          </a:xfrm>
          <a:custGeom>
            <a:avLst/>
            <a:gdLst/>
            <a:ahLst/>
            <a:cxnLst/>
            <a:rect l="l" t="t" r="r" b="b"/>
            <a:pathLst>
              <a:path w="541020" h="283844">
                <a:moveTo>
                  <a:pt x="141732" y="0"/>
                </a:moveTo>
                <a:lnTo>
                  <a:pt x="0" y="141732"/>
                </a:lnTo>
                <a:lnTo>
                  <a:pt x="141732" y="283463"/>
                </a:lnTo>
                <a:lnTo>
                  <a:pt x="141732" y="212598"/>
                </a:lnTo>
                <a:lnTo>
                  <a:pt x="541020" y="212598"/>
                </a:lnTo>
                <a:lnTo>
                  <a:pt x="541020" y="70866"/>
                </a:lnTo>
                <a:lnTo>
                  <a:pt x="141732" y="70866"/>
                </a:lnTo>
                <a:lnTo>
                  <a:pt x="141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24955" y="2795016"/>
            <a:ext cx="541020" cy="283845"/>
          </a:xfrm>
          <a:custGeom>
            <a:avLst/>
            <a:gdLst/>
            <a:ahLst/>
            <a:cxnLst/>
            <a:rect l="l" t="t" r="r" b="b"/>
            <a:pathLst>
              <a:path w="541020" h="283844">
                <a:moveTo>
                  <a:pt x="541020" y="212598"/>
                </a:moveTo>
                <a:lnTo>
                  <a:pt x="141732" y="212598"/>
                </a:lnTo>
                <a:lnTo>
                  <a:pt x="141732" y="283463"/>
                </a:lnTo>
                <a:lnTo>
                  <a:pt x="0" y="141732"/>
                </a:lnTo>
                <a:lnTo>
                  <a:pt x="141732" y="0"/>
                </a:lnTo>
                <a:lnTo>
                  <a:pt x="141732" y="70866"/>
                </a:lnTo>
                <a:lnTo>
                  <a:pt x="541020" y="70866"/>
                </a:lnTo>
                <a:lnTo>
                  <a:pt x="541020" y="21259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09054" y="5759602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回溯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34911" y="5766815"/>
            <a:ext cx="309880" cy="283845"/>
          </a:xfrm>
          <a:custGeom>
            <a:avLst/>
            <a:gdLst/>
            <a:ahLst/>
            <a:cxnLst/>
            <a:rect l="l" t="t" r="r" b="b"/>
            <a:pathLst>
              <a:path w="309879" h="283845">
                <a:moveTo>
                  <a:pt x="141732" y="0"/>
                </a:moveTo>
                <a:lnTo>
                  <a:pt x="0" y="141732"/>
                </a:lnTo>
                <a:lnTo>
                  <a:pt x="141732" y="283464"/>
                </a:lnTo>
                <a:lnTo>
                  <a:pt x="141732" y="212598"/>
                </a:lnTo>
                <a:lnTo>
                  <a:pt x="309372" y="212598"/>
                </a:lnTo>
                <a:lnTo>
                  <a:pt x="309372" y="70866"/>
                </a:lnTo>
                <a:lnTo>
                  <a:pt x="141732" y="70866"/>
                </a:lnTo>
                <a:lnTo>
                  <a:pt x="141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34911" y="5766815"/>
            <a:ext cx="309880" cy="283845"/>
          </a:xfrm>
          <a:custGeom>
            <a:avLst/>
            <a:gdLst/>
            <a:ahLst/>
            <a:cxnLst/>
            <a:rect l="l" t="t" r="r" b="b"/>
            <a:pathLst>
              <a:path w="309879" h="283845">
                <a:moveTo>
                  <a:pt x="309372" y="212598"/>
                </a:moveTo>
                <a:lnTo>
                  <a:pt x="141732" y="212598"/>
                </a:lnTo>
                <a:lnTo>
                  <a:pt x="141732" y="283464"/>
                </a:lnTo>
                <a:lnTo>
                  <a:pt x="0" y="141732"/>
                </a:lnTo>
                <a:lnTo>
                  <a:pt x="141732" y="0"/>
                </a:lnTo>
                <a:lnTo>
                  <a:pt x="141732" y="70866"/>
                </a:lnTo>
                <a:lnTo>
                  <a:pt x="309372" y="70866"/>
                </a:lnTo>
                <a:lnTo>
                  <a:pt x="309372" y="21259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719443" y="2670682"/>
            <a:ext cx="1854200" cy="80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7530" marR="5080" indent="-545465">
              <a:lnSpc>
                <a:spcPct val="1425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满足约束分支搜索 延伸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90004" y="3186683"/>
            <a:ext cx="309880" cy="281940"/>
          </a:xfrm>
          <a:custGeom>
            <a:avLst/>
            <a:gdLst/>
            <a:ahLst/>
            <a:cxnLst/>
            <a:rect l="l" t="t" r="r" b="b"/>
            <a:pathLst>
              <a:path w="309879" h="281939">
                <a:moveTo>
                  <a:pt x="140970" y="0"/>
                </a:moveTo>
                <a:lnTo>
                  <a:pt x="0" y="140969"/>
                </a:lnTo>
                <a:lnTo>
                  <a:pt x="140970" y="281939"/>
                </a:lnTo>
                <a:lnTo>
                  <a:pt x="140970" y="211454"/>
                </a:lnTo>
                <a:lnTo>
                  <a:pt x="309372" y="211454"/>
                </a:lnTo>
                <a:lnTo>
                  <a:pt x="309372" y="70485"/>
                </a:lnTo>
                <a:lnTo>
                  <a:pt x="140970" y="70485"/>
                </a:lnTo>
                <a:lnTo>
                  <a:pt x="140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90004" y="3186683"/>
            <a:ext cx="309880" cy="281940"/>
          </a:xfrm>
          <a:custGeom>
            <a:avLst/>
            <a:gdLst/>
            <a:ahLst/>
            <a:cxnLst/>
            <a:rect l="l" t="t" r="r" b="b"/>
            <a:pathLst>
              <a:path w="309879" h="281939">
                <a:moveTo>
                  <a:pt x="309372" y="211454"/>
                </a:moveTo>
                <a:lnTo>
                  <a:pt x="140970" y="211454"/>
                </a:lnTo>
                <a:lnTo>
                  <a:pt x="140970" y="281939"/>
                </a:lnTo>
                <a:lnTo>
                  <a:pt x="0" y="140969"/>
                </a:lnTo>
                <a:lnTo>
                  <a:pt x="140970" y="0"/>
                </a:lnTo>
                <a:lnTo>
                  <a:pt x="140970" y="70485"/>
                </a:lnTo>
                <a:lnTo>
                  <a:pt x="309372" y="70485"/>
                </a:lnTo>
                <a:lnTo>
                  <a:pt x="309372" y="21145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946006" y="4175252"/>
            <a:ext cx="2567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878205" algn="l"/>
                <a:tab pos="1978025" algn="l"/>
              </a:tabLst>
            </a:pPr>
            <a:r>
              <a:rPr dirty="0" sz="2400" b="1">
                <a:latin typeface="Times New Roman"/>
                <a:cs typeface="Times New Roman"/>
              </a:rPr>
              <a:t>15.	if	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4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==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41406" y="4539488"/>
            <a:ext cx="1152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dirty="0" sz="2400" spc="-8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41406" y="5270703"/>
            <a:ext cx="11868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dirty="0" sz="2400" spc="-8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46006" y="4539488"/>
            <a:ext cx="126238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16</a:t>
            </a:r>
            <a:r>
              <a:rPr dirty="0" sz="2400" b="1" i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774065" algn="l"/>
              </a:tabLst>
            </a:pPr>
            <a:r>
              <a:rPr dirty="0" sz="2400" b="1">
                <a:latin typeface="Times New Roman"/>
                <a:cs typeface="Times New Roman"/>
              </a:rPr>
              <a:t>17.	</a:t>
            </a:r>
            <a:r>
              <a:rPr dirty="0" sz="2400" spc="-5" b="1">
                <a:latin typeface="Times New Roman"/>
                <a:cs typeface="Times New Roman"/>
              </a:rPr>
              <a:t>el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e  </a:t>
            </a:r>
            <a:r>
              <a:rPr dirty="0" sz="2400" spc="-5" b="1">
                <a:latin typeface="Times New Roman"/>
                <a:cs typeface="Times New Roman"/>
              </a:rPr>
              <a:t>18.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2400" b="1">
                <a:latin typeface="Times New Roman"/>
                <a:cs typeface="Times New Roman"/>
              </a:rPr>
              <a:t>19.	</a:t>
            </a:r>
            <a:r>
              <a:rPr dirty="0" sz="2400" spc="-5" b="1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2732" y="976375"/>
            <a:ext cx="9129268" cy="5881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098035" cy="6857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8797" y="761"/>
            <a:ext cx="0" cy="2127885"/>
          </a:xfrm>
          <a:custGeom>
            <a:avLst/>
            <a:gdLst/>
            <a:ahLst/>
            <a:cxnLst/>
            <a:rect l="l" t="t" r="r" b="b"/>
            <a:pathLst>
              <a:path w="0" h="2127885">
                <a:moveTo>
                  <a:pt x="0" y="0"/>
                </a:moveTo>
                <a:lnTo>
                  <a:pt x="0" y="2127631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41420" y="2127504"/>
            <a:ext cx="711835" cy="2603500"/>
          </a:xfrm>
          <a:custGeom>
            <a:avLst/>
            <a:gdLst/>
            <a:ahLst/>
            <a:cxnLst/>
            <a:rect l="l" t="t" r="r" b="b"/>
            <a:pathLst>
              <a:path w="711835" h="2603500">
                <a:moveTo>
                  <a:pt x="355853" y="0"/>
                </a:moveTo>
                <a:lnTo>
                  <a:pt x="307553" y="3247"/>
                </a:lnTo>
                <a:lnTo>
                  <a:pt x="261231" y="12707"/>
                </a:lnTo>
                <a:lnTo>
                  <a:pt x="217312" y="27955"/>
                </a:lnTo>
                <a:lnTo>
                  <a:pt x="176219" y="48570"/>
                </a:lnTo>
                <a:lnTo>
                  <a:pt x="138375" y="74127"/>
                </a:lnTo>
                <a:lnTo>
                  <a:pt x="104203" y="104203"/>
                </a:lnTo>
                <a:lnTo>
                  <a:pt x="74127" y="138375"/>
                </a:lnTo>
                <a:lnTo>
                  <a:pt x="48570" y="176219"/>
                </a:lnTo>
                <a:lnTo>
                  <a:pt x="27955" y="217312"/>
                </a:lnTo>
                <a:lnTo>
                  <a:pt x="12707" y="261231"/>
                </a:lnTo>
                <a:lnTo>
                  <a:pt x="3247" y="307553"/>
                </a:lnTo>
                <a:lnTo>
                  <a:pt x="0" y="355854"/>
                </a:lnTo>
                <a:lnTo>
                  <a:pt x="0" y="2247138"/>
                </a:lnTo>
                <a:lnTo>
                  <a:pt x="3247" y="2295438"/>
                </a:lnTo>
                <a:lnTo>
                  <a:pt x="12707" y="2341760"/>
                </a:lnTo>
                <a:lnTo>
                  <a:pt x="27955" y="2385679"/>
                </a:lnTo>
                <a:lnTo>
                  <a:pt x="48570" y="2426772"/>
                </a:lnTo>
                <a:lnTo>
                  <a:pt x="74127" y="2464616"/>
                </a:lnTo>
                <a:lnTo>
                  <a:pt x="104203" y="2498788"/>
                </a:lnTo>
                <a:lnTo>
                  <a:pt x="138375" y="2528864"/>
                </a:lnTo>
                <a:lnTo>
                  <a:pt x="176219" y="2554421"/>
                </a:lnTo>
                <a:lnTo>
                  <a:pt x="217312" y="2575036"/>
                </a:lnTo>
                <a:lnTo>
                  <a:pt x="261231" y="2590284"/>
                </a:lnTo>
                <a:lnTo>
                  <a:pt x="307553" y="2599744"/>
                </a:lnTo>
                <a:lnTo>
                  <a:pt x="355853" y="2602992"/>
                </a:lnTo>
                <a:lnTo>
                  <a:pt x="404154" y="2599744"/>
                </a:lnTo>
                <a:lnTo>
                  <a:pt x="450476" y="2590284"/>
                </a:lnTo>
                <a:lnTo>
                  <a:pt x="494395" y="2575036"/>
                </a:lnTo>
                <a:lnTo>
                  <a:pt x="535488" y="2554421"/>
                </a:lnTo>
                <a:lnTo>
                  <a:pt x="573332" y="2528864"/>
                </a:lnTo>
                <a:lnTo>
                  <a:pt x="607504" y="2498788"/>
                </a:lnTo>
                <a:lnTo>
                  <a:pt x="637580" y="2464616"/>
                </a:lnTo>
                <a:lnTo>
                  <a:pt x="663137" y="2426772"/>
                </a:lnTo>
                <a:lnTo>
                  <a:pt x="683752" y="2385679"/>
                </a:lnTo>
                <a:lnTo>
                  <a:pt x="699000" y="2341760"/>
                </a:lnTo>
                <a:lnTo>
                  <a:pt x="708460" y="2295438"/>
                </a:lnTo>
                <a:lnTo>
                  <a:pt x="711707" y="2247138"/>
                </a:lnTo>
                <a:lnTo>
                  <a:pt x="711707" y="355854"/>
                </a:lnTo>
                <a:lnTo>
                  <a:pt x="708460" y="307553"/>
                </a:lnTo>
                <a:lnTo>
                  <a:pt x="699000" y="261231"/>
                </a:lnTo>
                <a:lnTo>
                  <a:pt x="683752" y="217312"/>
                </a:lnTo>
                <a:lnTo>
                  <a:pt x="663137" y="176219"/>
                </a:lnTo>
                <a:lnTo>
                  <a:pt x="637580" y="138375"/>
                </a:lnTo>
                <a:lnTo>
                  <a:pt x="607504" y="104203"/>
                </a:lnTo>
                <a:lnTo>
                  <a:pt x="573332" y="74127"/>
                </a:lnTo>
                <a:lnTo>
                  <a:pt x="535488" y="48570"/>
                </a:lnTo>
                <a:lnTo>
                  <a:pt x="494395" y="27955"/>
                </a:lnTo>
                <a:lnTo>
                  <a:pt x="450476" y="12707"/>
                </a:lnTo>
                <a:lnTo>
                  <a:pt x="404154" y="3247"/>
                </a:lnTo>
                <a:lnTo>
                  <a:pt x="355853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8317" y="4731258"/>
            <a:ext cx="0" cy="2127885"/>
          </a:xfrm>
          <a:custGeom>
            <a:avLst/>
            <a:gdLst/>
            <a:ahLst/>
            <a:cxnLst/>
            <a:rect l="l" t="t" r="r" b="b"/>
            <a:pathLst>
              <a:path w="0" h="2127884">
                <a:moveTo>
                  <a:pt x="0" y="0"/>
                </a:moveTo>
                <a:lnTo>
                  <a:pt x="0" y="2127628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80612" y="2601848"/>
            <a:ext cx="901700" cy="635000"/>
          </a:xfrm>
          <a:prstGeom prst="rect">
            <a:avLst/>
          </a:prstGeom>
        </p:spPr>
        <p:txBody>
          <a:bodyPr wrap="square" lIns="0" tIns="10477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0612" y="3588130"/>
            <a:ext cx="901700" cy="635000"/>
          </a:xfrm>
          <a:prstGeom prst="rect">
            <a:avLst/>
          </a:prstGeom>
        </p:spPr>
        <p:txBody>
          <a:bodyPr wrap="square" lIns="0" tIns="10477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录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8638" y="580958"/>
            <a:ext cx="3943350" cy="4340225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654685" indent="-617220">
              <a:lnSpc>
                <a:spcPct val="100000"/>
              </a:lnSpc>
              <a:spcBef>
                <a:spcPts val="1555"/>
              </a:spcBef>
              <a:buClr>
                <a:srgbClr val="034B9C"/>
              </a:buClr>
              <a:buSzPct val="214285"/>
              <a:buFont typeface="΢"/>
              <a:buAutoNum type="arabicPlain"/>
              <a:tabLst>
                <a:tab pos="655320" algn="l"/>
              </a:tabLst>
            </a:pPr>
            <a:r>
              <a:rPr dirty="0" sz="2800" spc="-10">
                <a:solidFill>
                  <a:srgbClr val="252525"/>
                </a:solidFill>
                <a:latin typeface="宋体"/>
                <a:cs typeface="宋体"/>
              </a:rPr>
              <a:t>回溯算法的基本思想</a:t>
            </a:r>
            <a:endParaRPr sz="2800">
              <a:latin typeface="宋体"/>
              <a:cs typeface="宋体"/>
            </a:endParaRPr>
          </a:p>
          <a:p>
            <a:pPr marL="706120" indent="-643255">
              <a:lnSpc>
                <a:spcPct val="100000"/>
              </a:lnSpc>
              <a:spcBef>
                <a:spcPts val="1455"/>
              </a:spcBef>
              <a:buClr>
                <a:srgbClr val="034B9C"/>
              </a:buClr>
              <a:buSzPct val="214285"/>
              <a:buFont typeface="΢"/>
              <a:buAutoNum type="arabicPlain"/>
              <a:tabLst>
                <a:tab pos="706755" algn="l"/>
              </a:tabLst>
            </a:pPr>
            <a:r>
              <a:rPr dirty="0" sz="2800" spc="-5">
                <a:solidFill>
                  <a:srgbClr val="252525"/>
                </a:solidFill>
                <a:latin typeface="宋体"/>
                <a:cs typeface="宋体"/>
              </a:rPr>
              <a:t>回溯算法的适用条件</a:t>
            </a:r>
            <a:endParaRPr sz="2800">
              <a:latin typeface="宋体"/>
              <a:cs typeface="宋体"/>
            </a:endParaRPr>
          </a:p>
          <a:p>
            <a:pPr marL="680720" indent="-643255">
              <a:lnSpc>
                <a:spcPct val="100000"/>
              </a:lnSpc>
              <a:spcBef>
                <a:spcPts val="1285"/>
              </a:spcBef>
              <a:buClr>
                <a:srgbClr val="034B9C"/>
              </a:buClr>
              <a:buSzPct val="214285"/>
              <a:buFont typeface="΢"/>
              <a:buAutoNum type="arabicPlain"/>
              <a:tabLst>
                <a:tab pos="681355" algn="l"/>
              </a:tabLst>
            </a:pPr>
            <a:r>
              <a:rPr dirty="0" sz="2800" spc="-5">
                <a:solidFill>
                  <a:srgbClr val="252525"/>
                </a:solidFill>
                <a:latin typeface="宋体"/>
                <a:cs typeface="宋体"/>
              </a:rPr>
              <a:t>回溯算法的设计</a:t>
            </a:r>
            <a:endParaRPr sz="2800">
              <a:latin typeface="宋体"/>
              <a:cs typeface="宋体"/>
            </a:endParaRPr>
          </a:p>
          <a:p>
            <a:pPr marL="634365" indent="-596900">
              <a:lnSpc>
                <a:spcPct val="100000"/>
              </a:lnSpc>
              <a:spcBef>
                <a:spcPts val="975"/>
              </a:spcBef>
              <a:buClr>
                <a:srgbClr val="034B9C"/>
              </a:buClr>
              <a:buSzPct val="214285"/>
              <a:buFont typeface="΢"/>
              <a:buAutoNum type="arabicPlain"/>
              <a:tabLst>
                <a:tab pos="635000" algn="l"/>
              </a:tabLst>
            </a:pPr>
            <a:r>
              <a:rPr dirty="0" sz="2800" spc="-5">
                <a:solidFill>
                  <a:srgbClr val="252525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2732" y="976375"/>
            <a:ext cx="6716002" cy="454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2732" y="976375"/>
            <a:ext cx="9129268" cy="5881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3529" y="6245174"/>
            <a:ext cx="908050" cy="187325"/>
          </a:xfrm>
          <a:custGeom>
            <a:avLst/>
            <a:gdLst/>
            <a:ahLst/>
            <a:cxnLst/>
            <a:rect l="l" t="t" r="r" b="b"/>
            <a:pathLst>
              <a:path w="908050" h="187325">
                <a:moveTo>
                  <a:pt x="41960" y="115608"/>
                </a:moveTo>
                <a:lnTo>
                  <a:pt x="42310" y="124340"/>
                </a:lnTo>
                <a:lnTo>
                  <a:pt x="42560" y="133124"/>
                </a:lnTo>
                <a:lnTo>
                  <a:pt x="42710" y="141961"/>
                </a:lnTo>
                <a:lnTo>
                  <a:pt x="42710" y="159782"/>
                </a:lnTo>
                <a:lnTo>
                  <a:pt x="42519" y="170256"/>
                </a:lnTo>
                <a:lnTo>
                  <a:pt x="42310" y="177803"/>
                </a:lnTo>
                <a:lnTo>
                  <a:pt x="41960" y="186893"/>
                </a:lnTo>
                <a:lnTo>
                  <a:pt x="53847" y="182130"/>
                </a:lnTo>
                <a:lnTo>
                  <a:pt x="53847" y="169456"/>
                </a:lnTo>
                <a:lnTo>
                  <a:pt x="141731" y="169456"/>
                </a:lnTo>
                <a:lnTo>
                  <a:pt x="141731" y="164706"/>
                </a:lnTo>
                <a:lnTo>
                  <a:pt x="53847" y="164706"/>
                </a:lnTo>
                <a:lnTo>
                  <a:pt x="53847" y="126682"/>
                </a:lnTo>
                <a:lnTo>
                  <a:pt x="145968" y="126682"/>
                </a:lnTo>
                <a:lnTo>
                  <a:pt x="148069" y="125107"/>
                </a:lnTo>
                <a:lnTo>
                  <a:pt x="144894" y="121932"/>
                </a:lnTo>
                <a:lnTo>
                  <a:pt x="53847" y="121932"/>
                </a:lnTo>
                <a:lnTo>
                  <a:pt x="41960" y="115608"/>
                </a:lnTo>
                <a:close/>
              </a:path>
              <a:path w="908050" h="187325">
                <a:moveTo>
                  <a:pt x="141731" y="169456"/>
                </a:moveTo>
                <a:lnTo>
                  <a:pt x="130644" y="169456"/>
                </a:lnTo>
                <a:lnTo>
                  <a:pt x="130644" y="186893"/>
                </a:lnTo>
                <a:lnTo>
                  <a:pt x="142519" y="181343"/>
                </a:lnTo>
                <a:lnTo>
                  <a:pt x="141998" y="175539"/>
                </a:lnTo>
                <a:lnTo>
                  <a:pt x="141731" y="170256"/>
                </a:lnTo>
                <a:lnTo>
                  <a:pt x="141731" y="169456"/>
                </a:lnTo>
                <a:close/>
              </a:path>
              <a:path w="908050" h="187325">
                <a:moveTo>
                  <a:pt x="145968" y="126682"/>
                </a:moveTo>
                <a:lnTo>
                  <a:pt x="130644" y="126682"/>
                </a:lnTo>
                <a:lnTo>
                  <a:pt x="130644" y="164706"/>
                </a:lnTo>
                <a:lnTo>
                  <a:pt x="141731" y="164706"/>
                </a:lnTo>
                <a:lnTo>
                  <a:pt x="141731" y="129857"/>
                </a:lnTo>
                <a:lnTo>
                  <a:pt x="145968" y="126682"/>
                </a:lnTo>
                <a:close/>
              </a:path>
              <a:path w="908050" h="187325">
                <a:moveTo>
                  <a:pt x="136982" y="114020"/>
                </a:moveTo>
                <a:lnTo>
                  <a:pt x="129057" y="121932"/>
                </a:lnTo>
                <a:lnTo>
                  <a:pt x="144894" y="121932"/>
                </a:lnTo>
                <a:lnTo>
                  <a:pt x="136982" y="114020"/>
                </a:lnTo>
                <a:close/>
              </a:path>
              <a:path w="908050" h="187325">
                <a:moveTo>
                  <a:pt x="138811" y="85547"/>
                </a:moveTo>
                <a:lnTo>
                  <a:pt x="120357" y="85547"/>
                </a:lnTo>
                <a:lnTo>
                  <a:pt x="101345" y="115633"/>
                </a:lnTo>
                <a:lnTo>
                  <a:pt x="111645" y="118795"/>
                </a:lnTo>
                <a:lnTo>
                  <a:pt x="117682" y="109242"/>
                </a:lnTo>
                <a:lnTo>
                  <a:pt x="123124" y="101174"/>
                </a:lnTo>
                <a:lnTo>
                  <a:pt x="127974" y="94592"/>
                </a:lnTo>
                <a:lnTo>
                  <a:pt x="132232" y="89496"/>
                </a:lnTo>
                <a:lnTo>
                  <a:pt x="138811" y="85547"/>
                </a:lnTo>
                <a:close/>
              </a:path>
              <a:path w="908050" h="187325">
                <a:moveTo>
                  <a:pt x="127482" y="72872"/>
                </a:moveTo>
                <a:lnTo>
                  <a:pt x="119557" y="80797"/>
                </a:lnTo>
                <a:lnTo>
                  <a:pt x="39585" y="80797"/>
                </a:lnTo>
                <a:lnTo>
                  <a:pt x="46723" y="87922"/>
                </a:lnTo>
                <a:lnTo>
                  <a:pt x="52527" y="86334"/>
                </a:lnTo>
                <a:lnTo>
                  <a:pt x="58851" y="85547"/>
                </a:lnTo>
                <a:lnTo>
                  <a:pt x="138811" y="85547"/>
                </a:lnTo>
                <a:lnTo>
                  <a:pt x="140144" y="84747"/>
                </a:lnTo>
                <a:lnTo>
                  <a:pt x="127482" y="72872"/>
                </a:lnTo>
                <a:close/>
              </a:path>
              <a:path w="908050" h="187325">
                <a:moveTo>
                  <a:pt x="90258" y="0"/>
                </a:moveTo>
                <a:lnTo>
                  <a:pt x="65250" y="33336"/>
                </a:lnTo>
                <a:lnTo>
                  <a:pt x="29002" y="63642"/>
                </a:lnTo>
                <a:lnTo>
                  <a:pt x="0" y="80759"/>
                </a:lnTo>
                <a:lnTo>
                  <a:pt x="800" y="83934"/>
                </a:lnTo>
                <a:lnTo>
                  <a:pt x="41960" y="63347"/>
                </a:lnTo>
                <a:lnTo>
                  <a:pt x="80267" y="32613"/>
                </a:lnTo>
                <a:lnTo>
                  <a:pt x="94221" y="18211"/>
                </a:lnTo>
                <a:lnTo>
                  <a:pt x="99715" y="18211"/>
                </a:lnTo>
                <a:lnTo>
                  <a:pt x="96596" y="15049"/>
                </a:lnTo>
                <a:lnTo>
                  <a:pt x="104520" y="11087"/>
                </a:lnTo>
                <a:lnTo>
                  <a:pt x="90258" y="0"/>
                </a:lnTo>
                <a:close/>
              </a:path>
              <a:path w="908050" h="187325">
                <a:moveTo>
                  <a:pt x="83134" y="41973"/>
                </a:moveTo>
                <a:lnTo>
                  <a:pt x="80759" y="44348"/>
                </a:lnTo>
                <a:lnTo>
                  <a:pt x="85464" y="50536"/>
                </a:lnTo>
                <a:lnTo>
                  <a:pt x="89276" y="56430"/>
                </a:lnTo>
                <a:lnTo>
                  <a:pt x="92194" y="62027"/>
                </a:lnTo>
                <a:lnTo>
                  <a:pt x="94221" y="67322"/>
                </a:lnTo>
                <a:lnTo>
                  <a:pt x="95275" y="72085"/>
                </a:lnTo>
                <a:lnTo>
                  <a:pt x="96862" y="74460"/>
                </a:lnTo>
                <a:lnTo>
                  <a:pt x="100025" y="74460"/>
                </a:lnTo>
                <a:lnTo>
                  <a:pt x="101485" y="73660"/>
                </a:lnTo>
                <a:lnTo>
                  <a:pt x="105181" y="70497"/>
                </a:lnTo>
                <a:lnTo>
                  <a:pt x="106057" y="67455"/>
                </a:lnTo>
                <a:lnTo>
                  <a:pt x="106095" y="62572"/>
                </a:lnTo>
                <a:lnTo>
                  <a:pt x="104661" y="58607"/>
                </a:lnTo>
                <a:lnTo>
                  <a:pt x="100358" y="53854"/>
                </a:lnTo>
                <a:lnTo>
                  <a:pt x="93163" y="48298"/>
                </a:lnTo>
                <a:lnTo>
                  <a:pt x="83134" y="41973"/>
                </a:lnTo>
                <a:close/>
              </a:path>
              <a:path w="908050" h="187325">
                <a:moveTo>
                  <a:pt x="99715" y="18211"/>
                </a:moveTo>
                <a:lnTo>
                  <a:pt x="94221" y="18211"/>
                </a:lnTo>
                <a:lnTo>
                  <a:pt x="100161" y="26036"/>
                </a:lnTo>
                <a:lnTo>
                  <a:pt x="132181" y="55182"/>
                </a:lnTo>
                <a:lnTo>
                  <a:pt x="169443" y="72847"/>
                </a:lnTo>
                <a:lnTo>
                  <a:pt x="172605" y="66509"/>
                </a:lnTo>
                <a:lnTo>
                  <a:pt x="177888" y="62814"/>
                </a:lnTo>
                <a:lnTo>
                  <a:pt x="185280" y="61760"/>
                </a:lnTo>
                <a:lnTo>
                  <a:pt x="185280" y="59385"/>
                </a:lnTo>
                <a:lnTo>
                  <a:pt x="175136" y="58099"/>
                </a:lnTo>
                <a:lnTo>
                  <a:pt x="164496" y="55822"/>
                </a:lnTo>
                <a:lnTo>
                  <a:pt x="118568" y="35240"/>
                </a:lnTo>
                <a:lnTo>
                  <a:pt x="107431" y="26034"/>
                </a:lnTo>
                <a:lnTo>
                  <a:pt x="99715" y="18211"/>
                </a:lnTo>
                <a:close/>
              </a:path>
              <a:path w="908050" h="187325">
                <a:moveTo>
                  <a:pt x="268503" y="160655"/>
                </a:moveTo>
                <a:lnTo>
                  <a:pt x="267716" y="163817"/>
                </a:lnTo>
                <a:lnTo>
                  <a:pt x="276574" y="167384"/>
                </a:lnTo>
                <a:lnTo>
                  <a:pt x="283354" y="171742"/>
                </a:lnTo>
                <a:lnTo>
                  <a:pt x="288056" y="176890"/>
                </a:lnTo>
                <a:lnTo>
                  <a:pt x="290677" y="182829"/>
                </a:lnTo>
                <a:lnTo>
                  <a:pt x="299123" y="179666"/>
                </a:lnTo>
                <a:lnTo>
                  <a:pt x="305203" y="175691"/>
                </a:lnTo>
                <a:lnTo>
                  <a:pt x="312585" y="166192"/>
                </a:lnTo>
                <a:lnTo>
                  <a:pt x="313197" y="164350"/>
                </a:lnTo>
                <a:lnTo>
                  <a:pt x="292785" y="164350"/>
                </a:lnTo>
                <a:lnTo>
                  <a:pt x="282232" y="163283"/>
                </a:lnTo>
                <a:lnTo>
                  <a:pt x="275894" y="162229"/>
                </a:lnTo>
                <a:lnTo>
                  <a:pt x="268503" y="160655"/>
                </a:lnTo>
                <a:close/>
              </a:path>
              <a:path w="908050" h="187325">
                <a:moveTo>
                  <a:pt x="369849" y="10134"/>
                </a:moveTo>
                <a:lnTo>
                  <a:pt x="363241" y="47792"/>
                </a:lnTo>
                <a:lnTo>
                  <a:pt x="351249" y="95597"/>
                </a:lnTo>
                <a:lnTo>
                  <a:pt x="335932" y="138497"/>
                </a:lnTo>
                <a:lnTo>
                  <a:pt x="319976" y="159867"/>
                </a:lnTo>
                <a:lnTo>
                  <a:pt x="330263" y="178079"/>
                </a:lnTo>
                <a:lnTo>
                  <a:pt x="338628" y="172583"/>
                </a:lnTo>
                <a:lnTo>
                  <a:pt x="354217" y="167185"/>
                </a:lnTo>
                <a:lnTo>
                  <a:pt x="377028" y="161888"/>
                </a:lnTo>
                <a:lnTo>
                  <a:pt x="397957" y="158267"/>
                </a:lnTo>
                <a:lnTo>
                  <a:pt x="335013" y="158267"/>
                </a:lnTo>
                <a:lnTo>
                  <a:pt x="346542" y="131883"/>
                </a:lnTo>
                <a:lnTo>
                  <a:pt x="358173" y="101041"/>
                </a:lnTo>
                <a:lnTo>
                  <a:pt x="369901" y="65741"/>
                </a:lnTo>
                <a:lnTo>
                  <a:pt x="381723" y="25984"/>
                </a:lnTo>
                <a:lnTo>
                  <a:pt x="388861" y="20434"/>
                </a:lnTo>
                <a:lnTo>
                  <a:pt x="369849" y="10134"/>
                </a:lnTo>
                <a:close/>
              </a:path>
              <a:path w="908050" h="187325">
                <a:moveTo>
                  <a:pt x="422890" y="156692"/>
                </a:moveTo>
                <a:lnTo>
                  <a:pt x="407060" y="156692"/>
                </a:lnTo>
                <a:lnTo>
                  <a:pt x="408647" y="162496"/>
                </a:lnTo>
                <a:lnTo>
                  <a:pt x="410171" y="167767"/>
                </a:lnTo>
                <a:lnTo>
                  <a:pt x="412076" y="173977"/>
                </a:lnTo>
                <a:lnTo>
                  <a:pt x="413397" y="175691"/>
                </a:lnTo>
                <a:lnTo>
                  <a:pt x="415505" y="175691"/>
                </a:lnTo>
                <a:lnTo>
                  <a:pt x="416826" y="174764"/>
                </a:lnTo>
                <a:lnTo>
                  <a:pt x="421055" y="171069"/>
                </a:lnTo>
                <a:lnTo>
                  <a:pt x="422376" y="167767"/>
                </a:lnTo>
                <a:lnTo>
                  <a:pt x="423430" y="158267"/>
                </a:lnTo>
                <a:lnTo>
                  <a:pt x="422890" y="156692"/>
                </a:lnTo>
                <a:close/>
              </a:path>
              <a:path w="908050" h="187325">
                <a:moveTo>
                  <a:pt x="325252" y="104394"/>
                </a:moveTo>
                <a:lnTo>
                  <a:pt x="308889" y="104394"/>
                </a:lnTo>
                <a:lnTo>
                  <a:pt x="307309" y="125776"/>
                </a:lnTo>
                <a:lnTo>
                  <a:pt x="305822" y="141433"/>
                </a:lnTo>
                <a:lnTo>
                  <a:pt x="296214" y="164350"/>
                </a:lnTo>
                <a:lnTo>
                  <a:pt x="313197" y="164350"/>
                </a:lnTo>
                <a:lnTo>
                  <a:pt x="319186" y="119684"/>
                </a:lnTo>
                <a:lnTo>
                  <a:pt x="319976" y="108356"/>
                </a:lnTo>
                <a:lnTo>
                  <a:pt x="325252" y="104394"/>
                </a:lnTo>
                <a:close/>
              </a:path>
              <a:path w="908050" h="187325">
                <a:moveTo>
                  <a:pt x="388061" y="115506"/>
                </a:moveTo>
                <a:lnTo>
                  <a:pt x="385686" y="117881"/>
                </a:lnTo>
                <a:lnTo>
                  <a:pt x="391973" y="127487"/>
                </a:lnTo>
                <a:lnTo>
                  <a:pt x="397367" y="136496"/>
                </a:lnTo>
                <a:lnTo>
                  <a:pt x="401870" y="144909"/>
                </a:lnTo>
                <a:lnTo>
                  <a:pt x="405485" y="152730"/>
                </a:lnTo>
                <a:lnTo>
                  <a:pt x="335013" y="158267"/>
                </a:lnTo>
                <a:lnTo>
                  <a:pt x="397957" y="158267"/>
                </a:lnTo>
                <a:lnTo>
                  <a:pt x="407060" y="156692"/>
                </a:lnTo>
                <a:lnTo>
                  <a:pt x="422890" y="156692"/>
                </a:lnTo>
                <a:lnTo>
                  <a:pt x="421576" y="152857"/>
                </a:lnTo>
                <a:lnTo>
                  <a:pt x="417360" y="146786"/>
                </a:lnTo>
                <a:lnTo>
                  <a:pt x="413151" y="141416"/>
                </a:lnTo>
                <a:lnTo>
                  <a:pt x="406868" y="134413"/>
                </a:lnTo>
                <a:lnTo>
                  <a:pt x="398505" y="125776"/>
                </a:lnTo>
                <a:lnTo>
                  <a:pt x="388061" y="115506"/>
                </a:lnTo>
                <a:close/>
              </a:path>
              <a:path w="908050" h="187325">
                <a:moveTo>
                  <a:pt x="262966" y="52184"/>
                </a:moveTo>
                <a:lnTo>
                  <a:pt x="255841" y="94894"/>
                </a:lnTo>
                <a:lnTo>
                  <a:pt x="248716" y="99644"/>
                </a:lnTo>
                <a:lnTo>
                  <a:pt x="259803" y="110731"/>
                </a:lnTo>
                <a:lnTo>
                  <a:pt x="266128" y="104394"/>
                </a:lnTo>
                <a:lnTo>
                  <a:pt x="325252" y="104394"/>
                </a:lnTo>
                <a:lnTo>
                  <a:pt x="326301" y="103606"/>
                </a:lnTo>
                <a:lnTo>
                  <a:pt x="322343" y="99644"/>
                </a:lnTo>
                <a:lnTo>
                  <a:pt x="266128" y="99644"/>
                </a:lnTo>
                <a:lnTo>
                  <a:pt x="273253" y="64058"/>
                </a:lnTo>
                <a:lnTo>
                  <a:pt x="323667" y="64058"/>
                </a:lnTo>
                <a:lnTo>
                  <a:pt x="323583" y="62517"/>
                </a:lnTo>
                <a:lnTo>
                  <a:pt x="323499" y="59309"/>
                </a:lnTo>
                <a:lnTo>
                  <a:pt x="274053" y="59309"/>
                </a:lnTo>
                <a:lnTo>
                  <a:pt x="262966" y="52184"/>
                </a:lnTo>
                <a:close/>
              </a:path>
              <a:path w="908050" h="187325">
                <a:moveTo>
                  <a:pt x="315226" y="92519"/>
                </a:moveTo>
                <a:lnTo>
                  <a:pt x="308089" y="99644"/>
                </a:lnTo>
                <a:lnTo>
                  <a:pt x="322343" y="99644"/>
                </a:lnTo>
                <a:lnTo>
                  <a:pt x="315226" y="92519"/>
                </a:lnTo>
                <a:close/>
              </a:path>
              <a:path w="908050" h="187325">
                <a:moveTo>
                  <a:pt x="323667" y="64058"/>
                </a:moveTo>
                <a:lnTo>
                  <a:pt x="312851" y="64058"/>
                </a:lnTo>
                <a:lnTo>
                  <a:pt x="312851" y="72771"/>
                </a:lnTo>
                <a:lnTo>
                  <a:pt x="323926" y="68808"/>
                </a:lnTo>
                <a:lnTo>
                  <a:pt x="323667" y="64058"/>
                </a:lnTo>
                <a:close/>
              </a:path>
              <a:path w="908050" h="187325">
                <a:moveTo>
                  <a:pt x="326691" y="22098"/>
                </a:moveTo>
                <a:lnTo>
                  <a:pt x="312851" y="22098"/>
                </a:lnTo>
                <a:lnTo>
                  <a:pt x="312851" y="59309"/>
                </a:lnTo>
                <a:lnTo>
                  <a:pt x="323499" y="59309"/>
                </a:lnTo>
                <a:lnTo>
                  <a:pt x="323337" y="53152"/>
                </a:lnTo>
                <a:lnTo>
                  <a:pt x="323273" y="47792"/>
                </a:lnTo>
                <a:lnTo>
                  <a:pt x="323172" y="35588"/>
                </a:lnTo>
                <a:lnTo>
                  <a:pt x="323138" y="25209"/>
                </a:lnTo>
                <a:lnTo>
                  <a:pt x="326691" y="22098"/>
                </a:lnTo>
                <a:close/>
              </a:path>
              <a:path w="908050" h="187325">
                <a:moveTo>
                  <a:pt x="317601" y="10134"/>
                </a:moveTo>
                <a:lnTo>
                  <a:pt x="311264" y="17348"/>
                </a:lnTo>
                <a:lnTo>
                  <a:pt x="254253" y="17348"/>
                </a:lnTo>
                <a:lnTo>
                  <a:pt x="260591" y="23685"/>
                </a:lnTo>
                <a:lnTo>
                  <a:pt x="269303" y="22098"/>
                </a:lnTo>
                <a:lnTo>
                  <a:pt x="326691" y="22098"/>
                </a:lnTo>
                <a:lnTo>
                  <a:pt x="329476" y="19659"/>
                </a:lnTo>
                <a:lnTo>
                  <a:pt x="317601" y="10134"/>
                </a:lnTo>
                <a:close/>
              </a:path>
              <a:path w="908050" h="187325">
                <a:moveTo>
                  <a:pt x="556806" y="85547"/>
                </a:moveTo>
                <a:lnTo>
                  <a:pt x="544931" y="85547"/>
                </a:lnTo>
                <a:lnTo>
                  <a:pt x="543864" y="102861"/>
                </a:lnTo>
                <a:lnTo>
                  <a:pt x="541462" y="118397"/>
                </a:lnTo>
                <a:lnTo>
                  <a:pt x="525257" y="154921"/>
                </a:lnTo>
                <a:lnTo>
                  <a:pt x="483171" y="183718"/>
                </a:lnTo>
                <a:lnTo>
                  <a:pt x="483958" y="186893"/>
                </a:lnTo>
                <a:lnTo>
                  <a:pt x="518999" y="170359"/>
                </a:lnTo>
                <a:lnTo>
                  <a:pt x="546577" y="138872"/>
                </a:lnTo>
                <a:lnTo>
                  <a:pt x="554874" y="106254"/>
                </a:lnTo>
                <a:lnTo>
                  <a:pt x="556806" y="85547"/>
                </a:lnTo>
                <a:close/>
              </a:path>
              <a:path w="908050" h="187325">
                <a:moveTo>
                  <a:pt x="597979" y="85547"/>
                </a:moveTo>
                <a:lnTo>
                  <a:pt x="587679" y="85547"/>
                </a:lnTo>
                <a:lnTo>
                  <a:pt x="587679" y="159981"/>
                </a:lnTo>
                <a:lnTo>
                  <a:pt x="588917" y="168292"/>
                </a:lnTo>
                <a:lnTo>
                  <a:pt x="592633" y="174231"/>
                </a:lnTo>
                <a:lnTo>
                  <a:pt x="598818" y="177793"/>
                </a:lnTo>
                <a:lnTo>
                  <a:pt x="607479" y="178981"/>
                </a:lnTo>
                <a:lnTo>
                  <a:pt x="647077" y="178981"/>
                </a:lnTo>
                <a:lnTo>
                  <a:pt x="656602" y="178460"/>
                </a:lnTo>
                <a:lnTo>
                  <a:pt x="663207" y="174229"/>
                </a:lnTo>
                <a:lnTo>
                  <a:pt x="665417" y="169481"/>
                </a:lnTo>
                <a:lnTo>
                  <a:pt x="601941" y="169481"/>
                </a:lnTo>
                <a:lnTo>
                  <a:pt x="598083" y="165115"/>
                </a:lnTo>
                <a:lnTo>
                  <a:pt x="597979" y="85547"/>
                </a:lnTo>
                <a:close/>
              </a:path>
              <a:path w="908050" h="187325">
                <a:moveTo>
                  <a:pt x="655713" y="125933"/>
                </a:moveTo>
                <a:lnTo>
                  <a:pt x="651776" y="125933"/>
                </a:lnTo>
                <a:lnTo>
                  <a:pt x="651009" y="138914"/>
                </a:lnTo>
                <a:lnTo>
                  <a:pt x="650208" y="149461"/>
                </a:lnTo>
                <a:lnTo>
                  <a:pt x="649437" y="156888"/>
                </a:lnTo>
                <a:lnTo>
                  <a:pt x="648601" y="161963"/>
                </a:lnTo>
                <a:lnTo>
                  <a:pt x="647585" y="166979"/>
                </a:lnTo>
                <a:lnTo>
                  <a:pt x="645172" y="169481"/>
                </a:lnTo>
                <a:lnTo>
                  <a:pt x="665417" y="169481"/>
                </a:lnTo>
                <a:lnTo>
                  <a:pt x="666889" y="166319"/>
                </a:lnTo>
                <a:lnTo>
                  <a:pt x="661555" y="163144"/>
                </a:lnTo>
                <a:lnTo>
                  <a:pt x="658380" y="159054"/>
                </a:lnTo>
                <a:lnTo>
                  <a:pt x="657364" y="154038"/>
                </a:lnTo>
                <a:lnTo>
                  <a:pt x="656678" y="149461"/>
                </a:lnTo>
                <a:lnTo>
                  <a:pt x="656158" y="143252"/>
                </a:lnTo>
                <a:lnTo>
                  <a:pt x="655828" y="135410"/>
                </a:lnTo>
                <a:lnTo>
                  <a:pt x="655713" y="125933"/>
                </a:lnTo>
                <a:close/>
              </a:path>
              <a:path w="908050" h="187325">
                <a:moveTo>
                  <a:pt x="647839" y="69710"/>
                </a:moveTo>
                <a:lnTo>
                  <a:pt x="636790" y="80797"/>
                </a:lnTo>
                <a:lnTo>
                  <a:pt x="485546" y="80797"/>
                </a:lnTo>
                <a:lnTo>
                  <a:pt x="492671" y="87922"/>
                </a:lnTo>
                <a:lnTo>
                  <a:pt x="498475" y="86334"/>
                </a:lnTo>
                <a:lnTo>
                  <a:pt x="504812" y="85547"/>
                </a:lnTo>
                <a:lnTo>
                  <a:pt x="662952" y="85547"/>
                </a:lnTo>
                <a:lnTo>
                  <a:pt x="647839" y="69710"/>
                </a:lnTo>
                <a:close/>
              </a:path>
              <a:path w="908050" h="187325">
                <a:moveTo>
                  <a:pt x="568680" y="3048"/>
                </a:moveTo>
                <a:lnTo>
                  <a:pt x="569028" y="12168"/>
                </a:lnTo>
                <a:lnTo>
                  <a:pt x="569274" y="20497"/>
                </a:lnTo>
                <a:lnTo>
                  <a:pt x="569350" y="24434"/>
                </a:lnTo>
                <a:lnTo>
                  <a:pt x="569468" y="80797"/>
                </a:lnTo>
                <a:lnTo>
                  <a:pt x="580555" y="80797"/>
                </a:lnTo>
                <a:lnTo>
                  <a:pt x="580555" y="18122"/>
                </a:lnTo>
                <a:lnTo>
                  <a:pt x="587679" y="10985"/>
                </a:lnTo>
                <a:lnTo>
                  <a:pt x="568680" y="3048"/>
                </a:lnTo>
                <a:close/>
              </a:path>
              <a:path w="908050" h="187325">
                <a:moveTo>
                  <a:pt x="620153" y="23787"/>
                </a:moveTo>
                <a:lnTo>
                  <a:pt x="614655" y="38929"/>
                </a:lnTo>
                <a:lnTo>
                  <a:pt x="608466" y="53478"/>
                </a:lnTo>
                <a:lnTo>
                  <a:pt x="601587" y="67433"/>
                </a:lnTo>
                <a:lnTo>
                  <a:pt x="594017" y="80797"/>
                </a:lnTo>
                <a:lnTo>
                  <a:pt x="598766" y="80797"/>
                </a:lnTo>
                <a:lnTo>
                  <a:pt x="605741" y="71986"/>
                </a:lnTo>
                <a:lnTo>
                  <a:pt x="613208" y="62187"/>
                </a:lnTo>
                <a:lnTo>
                  <a:pt x="621182" y="51399"/>
                </a:lnTo>
                <a:lnTo>
                  <a:pt x="629678" y="39624"/>
                </a:lnTo>
                <a:lnTo>
                  <a:pt x="636790" y="35661"/>
                </a:lnTo>
                <a:lnTo>
                  <a:pt x="620153" y="23787"/>
                </a:lnTo>
                <a:close/>
              </a:path>
              <a:path w="908050" h="187325">
                <a:moveTo>
                  <a:pt x="516420" y="22047"/>
                </a:moveTo>
                <a:lnTo>
                  <a:pt x="514845" y="24434"/>
                </a:lnTo>
                <a:lnTo>
                  <a:pt x="522760" y="35054"/>
                </a:lnTo>
                <a:lnTo>
                  <a:pt x="529093" y="44683"/>
                </a:lnTo>
                <a:lnTo>
                  <a:pt x="533842" y="53318"/>
                </a:lnTo>
                <a:lnTo>
                  <a:pt x="537006" y="60960"/>
                </a:lnTo>
                <a:lnTo>
                  <a:pt x="538594" y="67843"/>
                </a:lnTo>
                <a:lnTo>
                  <a:pt x="540435" y="71285"/>
                </a:lnTo>
                <a:lnTo>
                  <a:pt x="543610" y="71285"/>
                </a:lnTo>
                <a:lnTo>
                  <a:pt x="545058" y="69964"/>
                </a:lnTo>
                <a:lnTo>
                  <a:pt x="548754" y="64668"/>
                </a:lnTo>
                <a:lnTo>
                  <a:pt x="549681" y="61760"/>
                </a:lnTo>
                <a:lnTo>
                  <a:pt x="549681" y="55930"/>
                </a:lnTo>
                <a:lnTo>
                  <a:pt x="528076" y="30486"/>
                </a:lnTo>
                <a:lnTo>
                  <a:pt x="516420" y="22047"/>
                </a:lnTo>
                <a:close/>
              </a:path>
              <a:path w="908050" h="187325">
                <a:moveTo>
                  <a:pt x="819035" y="61010"/>
                </a:moveTo>
                <a:lnTo>
                  <a:pt x="807097" y="61010"/>
                </a:lnTo>
                <a:lnTo>
                  <a:pt x="805954" y="73921"/>
                </a:lnTo>
                <a:lnTo>
                  <a:pt x="804049" y="86537"/>
                </a:lnTo>
                <a:lnTo>
                  <a:pt x="787587" y="133238"/>
                </a:lnTo>
                <a:lnTo>
                  <a:pt x="761413" y="161540"/>
                </a:lnTo>
                <a:lnTo>
                  <a:pt x="724801" y="182905"/>
                </a:lnTo>
                <a:lnTo>
                  <a:pt x="725563" y="186080"/>
                </a:lnTo>
                <a:lnTo>
                  <a:pt x="774855" y="161071"/>
                </a:lnTo>
                <a:lnTo>
                  <a:pt x="806335" y="120476"/>
                </a:lnTo>
                <a:lnTo>
                  <a:pt x="817384" y="78422"/>
                </a:lnTo>
                <a:lnTo>
                  <a:pt x="822612" y="78422"/>
                </a:lnTo>
                <a:lnTo>
                  <a:pt x="819035" y="67348"/>
                </a:lnTo>
                <a:lnTo>
                  <a:pt x="819035" y="61010"/>
                </a:lnTo>
                <a:close/>
              </a:path>
              <a:path w="908050" h="187325">
                <a:moveTo>
                  <a:pt x="822612" y="78422"/>
                </a:moveTo>
                <a:lnTo>
                  <a:pt x="817384" y="78422"/>
                </a:lnTo>
                <a:lnTo>
                  <a:pt x="822055" y="93314"/>
                </a:lnTo>
                <a:lnTo>
                  <a:pt x="844308" y="136207"/>
                </a:lnTo>
                <a:lnTo>
                  <a:pt x="876794" y="171085"/>
                </a:lnTo>
                <a:lnTo>
                  <a:pt x="889393" y="179743"/>
                </a:lnTo>
                <a:lnTo>
                  <a:pt x="893076" y="173418"/>
                </a:lnTo>
                <a:lnTo>
                  <a:pt x="898918" y="169989"/>
                </a:lnTo>
                <a:lnTo>
                  <a:pt x="906919" y="169456"/>
                </a:lnTo>
                <a:lnTo>
                  <a:pt x="906919" y="166293"/>
                </a:lnTo>
                <a:lnTo>
                  <a:pt x="888941" y="159930"/>
                </a:lnTo>
                <a:lnTo>
                  <a:pt x="873105" y="151147"/>
                </a:lnTo>
                <a:lnTo>
                  <a:pt x="838198" y="111498"/>
                </a:lnTo>
                <a:lnTo>
                  <a:pt x="823772" y="82014"/>
                </a:lnTo>
                <a:lnTo>
                  <a:pt x="822612" y="78422"/>
                </a:lnTo>
                <a:close/>
              </a:path>
              <a:path w="908050" h="187325">
                <a:moveTo>
                  <a:pt x="890282" y="43599"/>
                </a:moveTo>
                <a:lnTo>
                  <a:pt x="877582" y="56261"/>
                </a:lnTo>
                <a:lnTo>
                  <a:pt x="727087" y="56261"/>
                </a:lnTo>
                <a:lnTo>
                  <a:pt x="733437" y="62598"/>
                </a:lnTo>
                <a:lnTo>
                  <a:pt x="744486" y="61010"/>
                </a:lnTo>
                <a:lnTo>
                  <a:pt x="907681" y="61010"/>
                </a:lnTo>
                <a:lnTo>
                  <a:pt x="890282" y="43599"/>
                </a:lnTo>
                <a:close/>
              </a:path>
              <a:path w="908050" h="187325">
                <a:moveTo>
                  <a:pt x="806335" y="0"/>
                </a:moveTo>
                <a:lnTo>
                  <a:pt x="806663" y="8724"/>
                </a:lnTo>
                <a:lnTo>
                  <a:pt x="806907" y="21201"/>
                </a:lnTo>
                <a:lnTo>
                  <a:pt x="807050" y="36999"/>
                </a:lnTo>
                <a:lnTo>
                  <a:pt x="807097" y="56261"/>
                </a:lnTo>
                <a:lnTo>
                  <a:pt x="819035" y="56261"/>
                </a:lnTo>
                <a:lnTo>
                  <a:pt x="819035" y="15062"/>
                </a:lnTo>
                <a:lnTo>
                  <a:pt x="825258" y="8724"/>
                </a:lnTo>
                <a:lnTo>
                  <a:pt x="806335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2586" y="6244374"/>
            <a:ext cx="904875" cy="187960"/>
          </a:xfrm>
          <a:custGeom>
            <a:avLst/>
            <a:gdLst/>
            <a:ahLst/>
            <a:cxnLst/>
            <a:rect l="l" t="t" r="r" b="b"/>
            <a:pathLst>
              <a:path w="904875" h="187960">
                <a:moveTo>
                  <a:pt x="72008" y="10248"/>
                </a:moveTo>
                <a:lnTo>
                  <a:pt x="72415" y="16385"/>
                </a:lnTo>
                <a:lnTo>
                  <a:pt x="72655" y="22745"/>
                </a:lnTo>
                <a:lnTo>
                  <a:pt x="72777" y="28371"/>
                </a:lnTo>
                <a:lnTo>
                  <a:pt x="72898" y="167017"/>
                </a:lnTo>
                <a:lnTo>
                  <a:pt x="64896" y="173342"/>
                </a:lnTo>
                <a:lnTo>
                  <a:pt x="76835" y="182829"/>
                </a:lnTo>
                <a:lnTo>
                  <a:pt x="83185" y="175729"/>
                </a:lnTo>
                <a:lnTo>
                  <a:pt x="181356" y="175729"/>
                </a:lnTo>
                <a:lnTo>
                  <a:pt x="176868" y="170980"/>
                </a:lnTo>
                <a:lnTo>
                  <a:pt x="82295" y="170980"/>
                </a:lnTo>
                <a:lnTo>
                  <a:pt x="82295" y="25298"/>
                </a:lnTo>
                <a:lnTo>
                  <a:pt x="89535" y="18173"/>
                </a:lnTo>
                <a:lnTo>
                  <a:pt x="72008" y="10248"/>
                </a:lnTo>
                <a:close/>
              </a:path>
              <a:path w="904875" h="187960">
                <a:moveTo>
                  <a:pt x="66548" y="144881"/>
                </a:moveTo>
                <a:lnTo>
                  <a:pt x="41405" y="151799"/>
                </a:lnTo>
                <a:lnTo>
                  <a:pt x="22193" y="156740"/>
                </a:lnTo>
                <a:lnTo>
                  <a:pt x="8933" y="159704"/>
                </a:lnTo>
                <a:lnTo>
                  <a:pt x="1650" y="160693"/>
                </a:lnTo>
                <a:lnTo>
                  <a:pt x="10287" y="174942"/>
                </a:lnTo>
                <a:lnTo>
                  <a:pt x="16553" y="170289"/>
                </a:lnTo>
                <a:lnTo>
                  <a:pt x="28130" y="164255"/>
                </a:lnTo>
                <a:lnTo>
                  <a:pt x="45041" y="156840"/>
                </a:lnTo>
                <a:lnTo>
                  <a:pt x="67310" y="148043"/>
                </a:lnTo>
                <a:lnTo>
                  <a:pt x="66548" y="144881"/>
                </a:lnTo>
                <a:close/>
              </a:path>
              <a:path w="904875" h="187960">
                <a:moveTo>
                  <a:pt x="167894" y="161480"/>
                </a:moveTo>
                <a:lnTo>
                  <a:pt x="158369" y="170980"/>
                </a:lnTo>
                <a:lnTo>
                  <a:pt x="176868" y="170980"/>
                </a:lnTo>
                <a:lnTo>
                  <a:pt x="167894" y="161480"/>
                </a:lnTo>
                <a:close/>
              </a:path>
              <a:path w="904875" h="187960">
                <a:moveTo>
                  <a:pt x="132206" y="103708"/>
                </a:moveTo>
                <a:lnTo>
                  <a:pt x="122681" y="103708"/>
                </a:lnTo>
                <a:lnTo>
                  <a:pt x="122638" y="120542"/>
                </a:lnTo>
                <a:lnTo>
                  <a:pt x="122513" y="136169"/>
                </a:lnTo>
                <a:lnTo>
                  <a:pt x="122346" y="148043"/>
                </a:lnTo>
                <a:lnTo>
                  <a:pt x="122225" y="155168"/>
                </a:lnTo>
                <a:lnTo>
                  <a:pt x="121919" y="167830"/>
                </a:lnTo>
                <a:lnTo>
                  <a:pt x="132969" y="161505"/>
                </a:lnTo>
                <a:lnTo>
                  <a:pt x="132461" y="155168"/>
                </a:lnTo>
                <a:lnTo>
                  <a:pt x="132224" y="148043"/>
                </a:lnTo>
                <a:lnTo>
                  <a:pt x="132206" y="103708"/>
                </a:lnTo>
                <a:close/>
              </a:path>
              <a:path w="904875" h="187960">
                <a:moveTo>
                  <a:pt x="132206" y="83908"/>
                </a:moveTo>
                <a:lnTo>
                  <a:pt x="120395" y="83908"/>
                </a:lnTo>
                <a:lnTo>
                  <a:pt x="113676" y="100584"/>
                </a:lnTo>
                <a:lnTo>
                  <a:pt x="105505" y="116568"/>
                </a:lnTo>
                <a:lnTo>
                  <a:pt x="95857" y="131859"/>
                </a:lnTo>
                <a:lnTo>
                  <a:pt x="84708" y="146456"/>
                </a:lnTo>
                <a:lnTo>
                  <a:pt x="86360" y="148831"/>
                </a:lnTo>
                <a:lnTo>
                  <a:pt x="96928" y="138887"/>
                </a:lnTo>
                <a:lnTo>
                  <a:pt x="106521" y="128050"/>
                </a:lnTo>
                <a:lnTo>
                  <a:pt x="115113" y="116323"/>
                </a:lnTo>
                <a:lnTo>
                  <a:pt x="122681" y="103708"/>
                </a:lnTo>
                <a:lnTo>
                  <a:pt x="132206" y="103708"/>
                </a:lnTo>
                <a:lnTo>
                  <a:pt x="132206" y="101333"/>
                </a:lnTo>
                <a:lnTo>
                  <a:pt x="138796" y="101333"/>
                </a:lnTo>
                <a:lnTo>
                  <a:pt x="132206" y="97370"/>
                </a:lnTo>
                <a:lnTo>
                  <a:pt x="132206" y="83908"/>
                </a:lnTo>
                <a:close/>
              </a:path>
              <a:path w="904875" h="187960">
                <a:moveTo>
                  <a:pt x="138796" y="101333"/>
                </a:moveTo>
                <a:lnTo>
                  <a:pt x="132206" y="101333"/>
                </a:lnTo>
                <a:lnTo>
                  <a:pt x="138049" y="106603"/>
                </a:lnTo>
                <a:lnTo>
                  <a:pt x="142748" y="111887"/>
                </a:lnTo>
                <a:lnTo>
                  <a:pt x="146431" y="117157"/>
                </a:lnTo>
                <a:lnTo>
                  <a:pt x="150240" y="122440"/>
                </a:lnTo>
                <a:lnTo>
                  <a:pt x="153288" y="127723"/>
                </a:lnTo>
                <a:lnTo>
                  <a:pt x="156372" y="133794"/>
                </a:lnTo>
                <a:lnTo>
                  <a:pt x="157606" y="136169"/>
                </a:lnTo>
                <a:lnTo>
                  <a:pt x="158876" y="137744"/>
                </a:lnTo>
                <a:lnTo>
                  <a:pt x="161036" y="137744"/>
                </a:lnTo>
                <a:lnTo>
                  <a:pt x="162179" y="136436"/>
                </a:lnTo>
                <a:lnTo>
                  <a:pt x="163462" y="133769"/>
                </a:lnTo>
                <a:lnTo>
                  <a:pt x="164845" y="131152"/>
                </a:lnTo>
                <a:lnTo>
                  <a:pt x="165481" y="128778"/>
                </a:lnTo>
                <a:lnTo>
                  <a:pt x="165481" y="124028"/>
                </a:lnTo>
                <a:lnTo>
                  <a:pt x="142613" y="103628"/>
                </a:lnTo>
                <a:lnTo>
                  <a:pt x="138796" y="101333"/>
                </a:lnTo>
                <a:close/>
              </a:path>
              <a:path w="904875" h="187960">
                <a:moveTo>
                  <a:pt x="52772" y="75920"/>
                </a:moveTo>
                <a:lnTo>
                  <a:pt x="42799" y="75920"/>
                </a:lnTo>
                <a:lnTo>
                  <a:pt x="35397" y="87533"/>
                </a:lnTo>
                <a:lnTo>
                  <a:pt x="29019" y="97018"/>
                </a:lnTo>
                <a:lnTo>
                  <a:pt x="5587" y="119507"/>
                </a:lnTo>
                <a:lnTo>
                  <a:pt x="13462" y="133769"/>
                </a:lnTo>
                <a:lnTo>
                  <a:pt x="20345" y="129657"/>
                </a:lnTo>
                <a:lnTo>
                  <a:pt x="31480" y="125247"/>
                </a:lnTo>
                <a:lnTo>
                  <a:pt x="46876" y="120542"/>
                </a:lnTo>
                <a:lnTo>
                  <a:pt x="50952" y="119507"/>
                </a:lnTo>
                <a:lnTo>
                  <a:pt x="18161" y="119507"/>
                </a:lnTo>
                <a:lnTo>
                  <a:pt x="31214" y="104350"/>
                </a:lnTo>
                <a:lnTo>
                  <a:pt x="43338" y="88996"/>
                </a:lnTo>
                <a:lnTo>
                  <a:pt x="52772" y="75920"/>
                </a:lnTo>
                <a:close/>
              </a:path>
              <a:path w="904875" h="187960">
                <a:moveTo>
                  <a:pt x="66548" y="112369"/>
                </a:moveTo>
                <a:lnTo>
                  <a:pt x="18161" y="119507"/>
                </a:lnTo>
                <a:lnTo>
                  <a:pt x="50952" y="119507"/>
                </a:lnTo>
                <a:lnTo>
                  <a:pt x="66548" y="115544"/>
                </a:lnTo>
                <a:lnTo>
                  <a:pt x="66548" y="112369"/>
                </a:lnTo>
                <a:close/>
              </a:path>
              <a:path w="904875" h="187960">
                <a:moveTo>
                  <a:pt x="163068" y="71247"/>
                </a:moveTo>
                <a:lnTo>
                  <a:pt x="155194" y="79159"/>
                </a:lnTo>
                <a:lnTo>
                  <a:pt x="85470" y="79159"/>
                </a:lnTo>
                <a:lnTo>
                  <a:pt x="92710" y="86283"/>
                </a:lnTo>
                <a:lnTo>
                  <a:pt x="98425" y="84696"/>
                </a:lnTo>
                <a:lnTo>
                  <a:pt x="104775" y="83908"/>
                </a:lnTo>
                <a:lnTo>
                  <a:pt x="175006" y="83908"/>
                </a:lnTo>
                <a:lnTo>
                  <a:pt x="163068" y="71247"/>
                </a:lnTo>
                <a:close/>
              </a:path>
              <a:path w="904875" h="187960">
                <a:moveTo>
                  <a:pt x="33274" y="5410"/>
                </a:moveTo>
                <a:lnTo>
                  <a:pt x="19039" y="46239"/>
                </a:lnTo>
                <a:lnTo>
                  <a:pt x="0" y="72758"/>
                </a:lnTo>
                <a:lnTo>
                  <a:pt x="7112" y="86233"/>
                </a:lnTo>
                <a:lnTo>
                  <a:pt x="11420" y="83503"/>
                </a:lnTo>
                <a:lnTo>
                  <a:pt x="18811" y="80876"/>
                </a:lnTo>
                <a:lnTo>
                  <a:pt x="29275" y="78349"/>
                </a:lnTo>
                <a:lnTo>
                  <a:pt x="42799" y="75920"/>
                </a:lnTo>
                <a:lnTo>
                  <a:pt x="52772" y="75920"/>
                </a:lnTo>
                <a:lnTo>
                  <a:pt x="54558" y="73445"/>
                </a:lnTo>
                <a:lnTo>
                  <a:pt x="55009" y="72758"/>
                </a:lnTo>
                <a:lnTo>
                  <a:pt x="10287" y="72758"/>
                </a:lnTo>
                <a:lnTo>
                  <a:pt x="17670" y="62311"/>
                </a:lnTo>
                <a:lnTo>
                  <a:pt x="25542" y="49982"/>
                </a:lnTo>
                <a:lnTo>
                  <a:pt x="33914" y="35769"/>
                </a:lnTo>
                <a:lnTo>
                  <a:pt x="42799" y="19672"/>
                </a:lnTo>
                <a:lnTo>
                  <a:pt x="49149" y="14922"/>
                </a:lnTo>
                <a:lnTo>
                  <a:pt x="33274" y="5410"/>
                </a:lnTo>
                <a:close/>
              </a:path>
              <a:path w="904875" h="187960">
                <a:moveTo>
                  <a:pt x="121919" y="3035"/>
                </a:moveTo>
                <a:lnTo>
                  <a:pt x="122253" y="11655"/>
                </a:lnTo>
                <a:lnTo>
                  <a:pt x="122491" y="21666"/>
                </a:lnTo>
                <a:lnTo>
                  <a:pt x="122575" y="28371"/>
                </a:lnTo>
                <a:lnTo>
                  <a:pt x="122681" y="79159"/>
                </a:lnTo>
                <a:lnTo>
                  <a:pt x="132206" y="79159"/>
                </a:lnTo>
                <a:lnTo>
                  <a:pt x="132206" y="18097"/>
                </a:lnTo>
                <a:lnTo>
                  <a:pt x="138556" y="12547"/>
                </a:lnTo>
                <a:lnTo>
                  <a:pt x="121919" y="3035"/>
                </a:lnTo>
                <a:close/>
              </a:path>
              <a:path w="904875" h="187960">
                <a:moveTo>
                  <a:pt x="57785" y="43446"/>
                </a:moveTo>
                <a:lnTo>
                  <a:pt x="10287" y="72758"/>
                </a:lnTo>
                <a:lnTo>
                  <a:pt x="55009" y="72758"/>
                </a:lnTo>
                <a:lnTo>
                  <a:pt x="64896" y="57696"/>
                </a:lnTo>
                <a:lnTo>
                  <a:pt x="71246" y="53746"/>
                </a:lnTo>
                <a:lnTo>
                  <a:pt x="57785" y="43446"/>
                </a:lnTo>
                <a:close/>
              </a:path>
              <a:path w="904875" h="187960">
                <a:moveTo>
                  <a:pt x="154431" y="28371"/>
                </a:moveTo>
                <a:lnTo>
                  <a:pt x="151999" y="37206"/>
                </a:lnTo>
                <a:lnTo>
                  <a:pt x="148685" y="46239"/>
                </a:lnTo>
                <a:lnTo>
                  <a:pt x="144466" y="55469"/>
                </a:lnTo>
                <a:lnTo>
                  <a:pt x="139319" y="64897"/>
                </a:lnTo>
                <a:lnTo>
                  <a:pt x="141731" y="66484"/>
                </a:lnTo>
                <a:lnTo>
                  <a:pt x="146589" y="61674"/>
                </a:lnTo>
                <a:lnTo>
                  <a:pt x="151637" y="55968"/>
                </a:lnTo>
                <a:lnTo>
                  <a:pt x="156876" y="49368"/>
                </a:lnTo>
                <a:lnTo>
                  <a:pt x="162306" y="41871"/>
                </a:lnTo>
                <a:lnTo>
                  <a:pt x="169418" y="37896"/>
                </a:lnTo>
                <a:lnTo>
                  <a:pt x="154431" y="28371"/>
                </a:lnTo>
                <a:close/>
              </a:path>
              <a:path w="904875" h="187960">
                <a:moveTo>
                  <a:pt x="91058" y="30746"/>
                </a:moveTo>
                <a:lnTo>
                  <a:pt x="89535" y="32334"/>
                </a:lnTo>
                <a:lnTo>
                  <a:pt x="93487" y="38246"/>
                </a:lnTo>
                <a:lnTo>
                  <a:pt x="96774" y="44057"/>
                </a:lnTo>
                <a:lnTo>
                  <a:pt x="99393" y="49766"/>
                </a:lnTo>
                <a:lnTo>
                  <a:pt x="101373" y="55469"/>
                </a:lnTo>
                <a:lnTo>
                  <a:pt x="102996" y="61201"/>
                </a:lnTo>
                <a:lnTo>
                  <a:pt x="104775" y="64109"/>
                </a:lnTo>
                <a:lnTo>
                  <a:pt x="107442" y="64109"/>
                </a:lnTo>
                <a:lnTo>
                  <a:pt x="108585" y="63322"/>
                </a:lnTo>
                <a:lnTo>
                  <a:pt x="110557" y="61674"/>
                </a:lnTo>
                <a:lnTo>
                  <a:pt x="112268" y="60147"/>
                </a:lnTo>
                <a:lnTo>
                  <a:pt x="113029" y="57308"/>
                </a:lnTo>
                <a:lnTo>
                  <a:pt x="112923" y="53746"/>
                </a:lnTo>
                <a:lnTo>
                  <a:pt x="112775" y="51803"/>
                </a:lnTo>
                <a:lnTo>
                  <a:pt x="111275" y="47657"/>
                </a:lnTo>
                <a:lnTo>
                  <a:pt x="107156" y="42765"/>
                </a:lnTo>
                <a:lnTo>
                  <a:pt x="100417" y="37128"/>
                </a:lnTo>
                <a:lnTo>
                  <a:pt x="91058" y="30746"/>
                </a:lnTo>
                <a:close/>
              </a:path>
              <a:path w="904875" h="187960">
                <a:moveTo>
                  <a:pt x="282829" y="95846"/>
                </a:moveTo>
                <a:lnTo>
                  <a:pt x="271652" y="95846"/>
                </a:lnTo>
                <a:lnTo>
                  <a:pt x="271605" y="159482"/>
                </a:lnTo>
                <a:lnTo>
                  <a:pt x="271430" y="169557"/>
                </a:lnTo>
                <a:lnTo>
                  <a:pt x="271224" y="177694"/>
                </a:lnTo>
                <a:lnTo>
                  <a:pt x="270890" y="187693"/>
                </a:lnTo>
                <a:lnTo>
                  <a:pt x="282829" y="182930"/>
                </a:lnTo>
                <a:lnTo>
                  <a:pt x="282829" y="95846"/>
                </a:lnTo>
                <a:close/>
              </a:path>
              <a:path w="904875" h="187960">
                <a:moveTo>
                  <a:pt x="407035" y="158470"/>
                </a:moveTo>
                <a:lnTo>
                  <a:pt x="395986" y="169557"/>
                </a:lnTo>
                <a:lnTo>
                  <a:pt x="289051" y="169557"/>
                </a:lnTo>
                <a:lnTo>
                  <a:pt x="296290" y="176682"/>
                </a:lnTo>
                <a:lnTo>
                  <a:pt x="302006" y="175107"/>
                </a:lnTo>
                <a:lnTo>
                  <a:pt x="308356" y="174307"/>
                </a:lnTo>
                <a:lnTo>
                  <a:pt x="422910" y="174307"/>
                </a:lnTo>
                <a:lnTo>
                  <a:pt x="407035" y="158470"/>
                </a:lnTo>
                <a:close/>
              </a:path>
              <a:path w="904875" h="187960">
                <a:moveTo>
                  <a:pt x="359537" y="108432"/>
                </a:moveTo>
                <a:lnTo>
                  <a:pt x="348488" y="108432"/>
                </a:lnTo>
                <a:lnTo>
                  <a:pt x="348488" y="169557"/>
                </a:lnTo>
                <a:lnTo>
                  <a:pt x="359537" y="169557"/>
                </a:lnTo>
                <a:lnTo>
                  <a:pt x="359537" y="108432"/>
                </a:lnTo>
                <a:close/>
              </a:path>
              <a:path w="904875" h="187960">
                <a:moveTo>
                  <a:pt x="287527" y="49123"/>
                </a:moveTo>
                <a:lnTo>
                  <a:pt x="264540" y="90297"/>
                </a:lnTo>
                <a:lnTo>
                  <a:pt x="236093" y="126720"/>
                </a:lnTo>
                <a:lnTo>
                  <a:pt x="237617" y="129095"/>
                </a:lnTo>
                <a:lnTo>
                  <a:pt x="246310" y="121973"/>
                </a:lnTo>
                <a:lnTo>
                  <a:pt x="254873" y="114057"/>
                </a:lnTo>
                <a:lnTo>
                  <a:pt x="263316" y="105347"/>
                </a:lnTo>
                <a:lnTo>
                  <a:pt x="271652" y="95846"/>
                </a:lnTo>
                <a:lnTo>
                  <a:pt x="282829" y="95846"/>
                </a:lnTo>
                <a:lnTo>
                  <a:pt x="282829" y="81597"/>
                </a:lnTo>
                <a:lnTo>
                  <a:pt x="289065" y="73872"/>
                </a:lnTo>
                <a:lnTo>
                  <a:pt x="294433" y="68129"/>
                </a:lnTo>
                <a:lnTo>
                  <a:pt x="298920" y="64366"/>
                </a:lnTo>
                <a:lnTo>
                  <a:pt x="302513" y="62585"/>
                </a:lnTo>
                <a:lnTo>
                  <a:pt x="287527" y="49123"/>
                </a:lnTo>
                <a:close/>
              </a:path>
              <a:path w="904875" h="187960">
                <a:moveTo>
                  <a:pt x="395986" y="94970"/>
                </a:moveTo>
                <a:lnTo>
                  <a:pt x="387223" y="103682"/>
                </a:lnTo>
                <a:lnTo>
                  <a:pt x="308101" y="103682"/>
                </a:lnTo>
                <a:lnTo>
                  <a:pt x="315213" y="110807"/>
                </a:lnTo>
                <a:lnTo>
                  <a:pt x="321056" y="109232"/>
                </a:lnTo>
                <a:lnTo>
                  <a:pt x="327406" y="108432"/>
                </a:lnTo>
                <a:lnTo>
                  <a:pt x="409448" y="108432"/>
                </a:lnTo>
                <a:lnTo>
                  <a:pt x="395986" y="94970"/>
                </a:lnTo>
                <a:close/>
              </a:path>
              <a:path w="904875" h="187960">
                <a:moveTo>
                  <a:pt x="359537" y="53708"/>
                </a:moveTo>
                <a:lnTo>
                  <a:pt x="348488" y="53708"/>
                </a:lnTo>
                <a:lnTo>
                  <a:pt x="348488" y="103682"/>
                </a:lnTo>
                <a:lnTo>
                  <a:pt x="359537" y="103682"/>
                </a:lnTo>
                <a:lnTo>
                  <a:pt x="359537" y="53708"/>
                </a:lnTo>
                <a:close/>
              </a:path>
              <a:path w="904875" h="187960">
                <a:moveTo>
                  <a:pt x="284352" y="2222"/>
                </a:moveTo>
                <a:lnTo>
                  <a:pt x="262860" y="39342"/>
                </a:lnTo>
                <a:lnTo>
                  <a:pt x="241554" y="63982"/>
                </a:lnTo>
                <a:lnTo>
                  <a:pt x="243205" y="66357"/>
                </a:lnTo>
                <a:lnTo>
                  <a:pt x="278002" y="33896"/>
                </a:lnTo>
                <a:lnTo>
                  <a:pt x="285029" y="25828"/>
                </a:lnTo>
                <a:lnTo>
                  <a:pt x="291068" y="19838"/>
                </a:lnTo>
                <a:lnTo>
                  <a:pt x="296130" y="15927"/>
                </a:lnTo>
                <a:lnTo>
                  <a:pt x="300227" y="14097"/>
                </a:lnTo>
                <a:lnTo>
                  <a:pt x="284352" y="2222"/>
                </a:lnTo>
                <a:close/>
              </a:path>
              <a:path w="904875" h="187960">
                <a:moveTo>
                  <a:pt x="399161" y="38658"/>
                </a:moveTo>
                <a:lnTo>
                  <a:pt x="388874" y="48958"/>
                </a:lnTo>
                <a:lnTo>
                  <a:pt x="301751" y="48958"/>
                </a:lnTo>
                <a:lnTo>
                  <a:pt x="308863" y="56083"/>
                </a:lnTo>
                <a:lnTo>
                  <a:pt x="314706" y="54495"/>
                </a:lnTo>
                <a:lnTo>
                  <a:pt x="321056" y="53708"/>
                </a:lnTo>
                <a:lnTo>
                  <a:pt x="414146" y="53708"/>
                </a:lnTo>
                <a:lnTo>
                  <a:pt x="399161" y="38658"/>
                </a:lnTo>
                <a:close/>
              </a:path>
              <a:path w="904875" h="187960">
                <a:moveTo>
                  <a:pt x="338200" y="5397"/>
                </a:moveTo>
                <a:lnTo>
                  <a:pt x="335788" y="7772"/>
                </a:lnTo>
                <a:lnTo>
                  <a:pt x="341554" y="15742"/>
                </a:lnTo>
                <a:lnTo>
                  <a:pt x="346106" y="23020"/>
                </a:lnTo>
                <a:lnTo>
                  <a:pt x="349468" y="29605"/>
                </a:lnTo>
                <a:lnTo>
                  <a:pt x="351663" y="35496"/>
                </a:lnTo>
                <a:lnTo>
                  <a:pt x="352679" y="40246"/>
                </a:lnTo>
                <a:lnTo>
                  <a:pt x="354075" y="42621"/>
                </a:lnTo>
                <a:lnTo>
                  <a:pt x="356615" y="42621"/>
                </a:lnTo>
                <a:lnTo>
                  <a:pt x="358394" y="41173"/>
                </a:lnTo>
                <a:lnTo>
                  <a:pt x="360806" y="38265"/>
                </a:lnTo>
                <a:lnTo>
                  <a:pt x="363093" y="35356"/>
                </a:lnTo>
                <a:lnTo>
                  <a:pt x="364363" y="32588"/>
                </a:lnTo>
                <a:lnTo>
                  <a:pt x="364363" y="28892"/>
                </a:lnTo>
                <a:lnTo>
                  <a:pt x="348007" y="11905"/>
                </a:lnTo>
                <a:lnTo>
                  <a:pt x="338200" y="5397"/>
                </a:lnTo>
                <a:close/>
              </a:path>
              <a:path w="904875" h="187960">
                <a:moveTo>
                  <a:pt x="547369" y="88569"/>
                </a:moveTo>
                <a:lnTo>
                  <a:pt x="535432" y="88569"/>
                </a:lnTo>
                <a:lnTo>
                  <a:pt x="534245" y="105510"/>
                </a:lnTo>
                <a:lnTo>
                  <a:pt x="531463" y="120669"/>
                </a:lnTo>
                <a:lnTo>
                  <a:pt x="513659" y="156044"/>
                </a:lnTo>
                <a:lnTo>
                  <a:pt x="481583" y="183692"/>
                </a:lnTo>
                <a:lnTo>
                  <a:pt x="483996" y="186067"/>
                </a:lnTo>
                <a:lnTo>
                  <a:pt x="523894" y="156272"/>
                </a:lnTo>
                <a:lnTo>
                  <a:pt x="543147" y="119781"/>
                </a:lnTo>
                <a:lnTo>
                  <a:pt x="546080" y="104893"/>
                </a:lnTo>
                <a:lnTo>
                  <a:pt x="547369" y="88569"/>
                </a:lnTo>
                <a:close/>
              </a:path>
              <a:path w="904875" h="187960">
                <a:moveTo>
                  <a:pt x="608330" y="88569"/>
                </a:moveTo>
                <a:lnTo>
                  <a:pt x="596392" y="88569"/>
                </a:lnTo>
                <a:lnTo>
                  <a:pt x="596296" y="156044"/>
                </a:lnTo>
                <a:lnTo>
                  <a:pt x="596201" y="162486"/>
                </a:lnTo>
                <a:lnTo>
                  <a:pt x="595974" y="172546"/>
                </a:lnTo>
                <a:lnTo>
                  <a:pt x="595630" y="184480"/>
                </a:lnTo>
                <a:lnTo>
                  <a:pt x="609092" y="179730"/>
                </a:lnTo>
                <a:lnTo>
                  <a:pt x="608758" y="172546"/>
                </a:lnTo>
                <a:lnTo>
                  <a:pt x="608569" y="166749"/>
                </a:lnTo>
                <a:lnTo>
                  <a:pt x="608466" y="162486"/>
                </a:lnTo>
                <a:lnTo>
                  <a:pt x="608345" y="152826"/>
                </a:lnTo>
                <a:lnTo>
                  <a:pt x="608330" y="88569"/>
                </a:lnTo>
                <a:close/>
              </a:path>
              <a:path w="904875" h="187960">
                <a:moveTo>
                  <a:pt x="646302" y="71158"/>
                </a:moveTo>
                <a:lnTo>
                  <a:pt x="633602" y="83820"/>
                </a:lnTo>
                <a:lnTo>
                  <a:pt x="478408" y="83820"/>
                </a:lnTo>
                <a:lnTo>
                  <a:pt x="485520" y="90944"/>
                </a:lnTo>
                <a:lnTo>
                  <a:pt x="491363" y="89357"/>
                </a:lnTo>
                <a:lnTo>
                  <a:pt x="497713" y="88569"/>
                </a:lnTo>
                <a:lnTo>
                  <a:pt x="663701" y="88569"/>
                </a:lnTo>
                <a:lnTo>
                  <a:pt x="646302" y="71158"/>
                </a:lnTo>
                <a:close/>
              </a:path>
              <a:path w="904875" h="187960">
                <a:moveTo>
                  <a:pt x="547369" y="24523"/>
                </a:moveTo>
                <a:lnTo>
                  <a:pt x="535432" y="24523"/>
                </a:lnTo>
                <a:lnTo>
                  <a:pt x="535432" y="83820"/>
                </a:lnTo>
                <a:lnTo>
                  <a:pt x="547369" y="83820"/>
                </a:lnTo>
                <a:lnTo>
                  <a:pt x="547369" y="24523"/>
                </a:lnTo>
                <a:close/>
              </a:path>
              <a:path w="904875" h="187960">
                <a:moveTo>
                  <a:pt x="608330" y="24523"/>
                </a:moveTo>
                <a:lnTo>
                  <a:pt x="596392" y="24523"/>
                </a:lnTo>
                <a:lnTo>
                  <a:pt x="596392" y="83820"/>
                </a:lnTo>
                <a:lnTo>
                  <a:pt x="608330" y="83820"/>
                </a:lnTo>
                <a:lnTo>
                  <a:pt x="608330" y="24523"/>
                </a:lnTo>
                <a:close/>
              </a:path>
              <a:path w="904875" h="187960">
                <a:moveTo>
                  <a:pt x="636777" y="7899"/>
                </a:moveTo>
                <a:lnTo>
                  <a:pt x="624967" y="19773"/>
                </a:lnTo>
                <a:lnTo>
                  <a:pt x="489457" y="19773"/>
                </a:lnTo>
                <a:lnTo>
                  <a:pt x="496696" y="26898"/>
                </a:lnTo>
                <a:lnTo>
                  <a:pt x="502412" y="25311"/>
                </a:lnTo>
                <a:lnTo>
                  <a:pt x="508762" y="24523"/>
                </a:lnTo>
                <a:lnTo>
                  <a:pt x="653414" y="24523"/>
                </a:lnTo>
                <a:lnTo>
                  <a:pt x="636777" y="7899"/>
                </a:lnTo>
                <a:close/>
              </a:path>
              <a:path w="904875" h="187960">
                <a:moveTo>
                  <a:pt x="817386" y="104546"/>
                </a:moveTo>
                <a:lnTo>
                  <a:pt x="805561" y="104546"/>
                </a:lnTo>
                <a:lnTo>
                  <a:pt x="805458" y="136426"/>
                </a:lnTo>
                <a:lnTo>
                  <a:pt x="805361" y="150130"/>
                </a:lnTo>
                <a:lnTo>
                  <a:pt x="805049" y="171856"/>
                </a:lnTo>
                <a:lnTo>
                  <a:pt x="804671" y="187693"/>
                </a:lnTo>
                <a:lnTo>
                  <a:pt x="818133" y="181356"/>
                </a:lnTo>
                <a:lnTo>
                  <a:pt x="817847" y="171856"/>
                </a:lnTo>
                <a:lnTo>
                  <a:pt x="817737" y="165519"/>
                </a:lnTo>
                <a:lnTo>
                  <a:pt x="817550" y="150130"/>
                </a:lnTo>
                <a:lnTo>
                  <a:pt x="817430" y="129044"/>
                </a:lnTo>
                <a:lnTo>
                  <a:pt x="817386" y="104546"/>
                </a:lnTo>
                <a:close/>
              </a:path>
              <a:path w="904875" h="187960">
                <a:moveTo>
                  <a:pt x="817371" y="95059"/>
                </a:moveTo>
                <a:lnTo>
                  <a:pt x="796798" y="95059"/>
                </a:lnTo>
                <a:lnTo>
                  <a:pt x="781681" y="120343"/>
                </a:lnTo>
                <a:lnTo>
                  <a:pt x="763968" y="142362"/>
                </a:lnTo>
                <a:lnTo>
                  <a:pt x="743684" y="161115"/>
                </a:lnTo>
                <a:lnTo>
                  <a:pt x="720851" y="176606"/>
                </a:lnTo>
                <a:lnTo>
                  <a:pt x="721613" y="179768"/>
                </a:lnTo>
                <a:lnTo>
                  <a:pt x="746428" y="167052"/>
                </a:lnTo>
                <a:lnTo>
                  <a:pt x="768683" y="150277"/>
                </a:lnTo>
                <a:lnTo>
                  <a:pt x="788390" y="129442"/>
                </a:lnTo>
                <a:lnTo>
                  <a:pt x="805561" y="104546"/>
                </a:lnTo>
                <a:lnTo>
                  <a:pt x="817386" y="104546"/>
                </a:lnTo>
                <a:lnTo>
                  <a:pt x="817371" y="95059"/>
                </a:lnTo>
                <a:close/>
              </a:path>
              <a:path w="904875" h="187960">
                <a:moveTo>
                  <a:pt x="825373" y="95059"/>
                </a:moveTo>
                <a:lnTo>
                  <a:pt x="821308" y="95059"/>
                </a:lnTo>
                <a:lnTo>
                  <a:pt x="832856" y="119453"/>
                </a:lnTo>
                <a:lnTo>
                  <a:pt x="847677" y="140382"/>
                </a:lnTo>
                <a:lnTo>
                  <a:pt x="865760" y="157849"/>
                </a:lnTo>
                <a:lnTo>
                  <a:pt x="887094" y="171856"/>
                </a:lnTo>
                <a:lnTo>
                  <a:pt x="889126" y="165519"/>
                </a:lnTo>
                <a:lnTo>
                  <a:pt x="894969" y="162356"/>
                </a:lnTo>
                <a:lnTo>
                  <a:pt x="904494" y="162356"/>
                </a:lnTo>
                <a:lnTo>
                  <a:pt x="904494" y="159181"/>
                </a:lnTo>
                <a:lnTo>
                  <a:pt x="879969" y="150130"/>
                </a:lnTo>
                <a:lnTo>
                  <a:pt x="858599" y="136426"/>
                </a:lnTo>
                <a:lnTo>
                  <a:pt x="840396" y="118069"/>
                </a:lnTo>
                <a:lnTo>
                  <a:pt x="825373" y="95059"/>
                </a:lnTo>
                <a:close/>
              </a:path>
              <a:path w="904875" h="187960">
                <a:moveTo>
                  <a:pt x="887094" y="78435"/>
                </a:moveTo>
                <a:lnTo>
                  <a:pt x="875157" y="90309"/>
                </a:lnTo>
                <a:lnTo>
                  <a:pt x="719201" y="90309"/>
                </a:lnTo>
                <a:lnTo>
                  <a:pt x="726313" y="97434"/>
                </a:lnTo>
                <a:lnTo>
                  <a:pt x="732155" y="95846"/>
                </a:lnTo>
                <a:lnTo>
                  <a:pt x="738505" y="95059"/>
                </a:lnTo>
                <a:lnTo>
                  <a:pt x="903732" y="95059"/>
                </a:lnTo>
                <a:lnTo>
                  <a:pt x="887094" y="78435"/>
                </a:lnTo>
                <a:close/>
              </a:path>
              <a:path w="904875" h="187960">
                <a:moveTo>
                  <a:pt x="817371" y="41135"/>
                </a:moveTo>
                <a:lnTo>
                  <a:pt x="805561" y="41135"/>
                </a:lnTo>
                <a:lnTo>
                  <a:pt x="805561" y="90309"/>
                </a:lnTo>
                <a:lnTo>
                  <a:pt x="817371" y="90309"/>
                </a:lnTo>
                <a:lnTo>
                  <a:pt x="817371" y="41135"/>
                </a:lnTo>
                <a:close/>
              </a:path>
              <a:path w="904875" h="187960">
                <a:moveTo>
                  <a:pt x="858519" y="44386"/>
                </a:moveTo>
                <a:lnTo>
                  <a:pt x="853616" y="55864"/>
                </a:lnTo>
                <a:lnTo>
                  <a:pt x="847486" y="67343"/>
                </a:lnTo>
                <a:lnTo>
                  <a:pt x="840142" y="78824"/>
                </a:lnTo>
                <a:lnTo>
                  <a:pt x="831595" y="90309"/>
                </a:lnTo>
                <a:lnTo>
                  <a:pt x="836421" y="90309"/>
                </a:lnTo>
                <a:lnTo>
                  <a:pt x="843994" y="83922"/>
                </a:lnTo>
                <a:lnTo>
                  <a:pt x="851662" y="76647"/>
                </a:lnTo>
                <a:lnTo>
                  <a:pt x="859424" y="68481"/>
                </a:lnTo>
                <a:lnTo>
                  <a:pt x="867282" y="59423"/>
                </a:lnTo>
                <a:lnTo>
                  <a:pt x="875157" y="57048"/>
                </a:lnTo>
                <a:lnTo>
                  <a:pt x="858519" y="44386"/>
                </a:lnTo>
                <a:close/>
              </a:path>
              <a:path w="904875" h="187960">
                <a:moveTo>
                  <a:pt x="755650" y="47472"/>
                </a:moveTo>
                <a:lnTo>
                  <a:pt x="753237" y="49860"/>
                </a:lnTo>
                <a:lnTo>
                  <a:pt x="759452" y="57246"/>
                </a:lnTo>
                <a:lnTo>
                  <a:pt x="764571" y="64336"/>
                </a:lnTo>
                <a:lnTo>
                  <a:pt x="768596" y="71128"/>
                </a:lnTo>
                <a:lnTo>
                  <a:pt x="771525" y="77622"/>
                </a:lnTo>
                <a:lnTo>
                  <a:pt x="773557" y="83439"/>
                </a:lnTo>
                <a:lnTo>
                  <a:pt x="775462" y="86347"/>
                </a:lnTo>
                <a:lnTo>
                  <a:pt x="778129" y="86347"/>
                </a:lnTo>
                <a:lnTo>
                  <a:pt x="779652" y="84493"/>
                </a:lnTo>
                <a:lnTo>
                  <a:pt x="781812" y="80797"/>
                </a:lnTo>
                <a:lnTo>
                  <a:pt x="783844" y="77089"/>
                </a:lnTo>
                <a:lnTo>
                  <a:pt x="784987" y="74180"/>
                </a:lnTo>
                <a:lnTo>
                  <a:pt x="784987" y="69430"/>
                </a:lnTo>
                <a:lnTo>
                  <a:pt x="765242" y="52630"/>
                </a:lnTo>
                <a:lnTo>
                  <a:pt x="755650" y="47472"/>
                </a:lnTo>
                <a:close/>
              </a:path>
              <a:path w="904875" h="187960">
                <a:moveTo>
                  <a:pt x="876807" y="25311"/>
                </a:moveTo>
                <a:lnTo>
                  <a:pt x="865758" y="36385"/>
                </a:lnTo>
                <a:lnTo>
                  <a:pt x="734313" y="36385"/>
                </a:lnTo>
                <a:lnTo>
                  <a:pt x="741426" y="43522"/>
                </a:lnTo>
                <a:lnTo>
                  <a:pt x="747140" y="41935"/>
                </a:lnTo>
                <a:lnTo>
                  <a:pt x="753490" y="41135"/>
                </a:lnTo>
                <a:lnTo>
                  <a:pt x="892556" y="41135"/>
                </a:lnTo>
                <a:lnTo>
                  <a:pt x="876807" y="25311"/>
                </a:lnTo>
                <a:close/>
              </a:path>
              <a:path w="904875" h="187960">
                <a:moveTo>
                  <a:pt x="804671" y="0"/>
                </a:moveTo>
                <a:lnTo>
                  <a:pt x="805081" y="9486"/>
                </a:lnTo>
                <a:lnTo>
                  <a:pt x="805354" y="18588"/>
                </a:lnTo>
                <a:lnTo>
                  <a:pt x="805471" y="25311"/>
                </a:lnTo>
                <a:lnTo>
                  <a:pt x="805561" y="36385"/>
                </a:lnTo>
                <a:lnTo>
                  <a:pt x="817371" y="36385"/>
                </a:lnTo>
                <a:lnTo>
                  <a:pt x="817371" y="15024"/>
                </a:lnTo>
                <a:lnTo>
                  <a:pt x="825373" y="9486"/>
                </a:lnTo>
                <a:lnTo>
                  <a:pt x="804671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54508"/>
            <a:ext cx="1969135" cy="605155"/>
          </a:xfrm>
          <a:custGeom>
            <a:avLst/>
            <a:gdLst/>
            <a:ahLst/>
            <a:cxnLst/>
            <a:rect l="l" t="t" r="r" b="b"/>
            <a:pathLst>
              <a:path w="1969135" h="605155">
                <a:moveTo>
                  <a:pt x="1666494" y="0"/>
                </a:moveTo>
                <a:lnTo>
                  <a:pt x="0" y="0"/>
                </a:lnTo>
                <a:lnTo>
                  <a:pt x="0" y="605028"/>
                </a:lnTo>
                <a:lnTo>
                  <a:pt x="1666494" y="605028"/>
                </a:lnTo>
                <a:lnTo>
                  <a:pt x="1715577" y="601070"/>
                </a:lnTo>
                <a:lnTo>
                  <a:pt x="1762134" y="589611"/>
                </a:lnTo>
                <a:lnTo>
                  <a:pt x="1805542" y="571272"/>
                </a:lnTo>
                <a:lnTo>
                  <a:pt x="1845179" y="546677"/>
                </a:lnTo>
                <a:lnTo>
                  <a:pt x="1880425" y="516445"/>
                </a:lnTo>
                <a:lnTo>
                  <a:pt x="1910657" y="481199"/>
                </a:lnTo>
                <a:lnTo>
                  <a:pt x="1935252" y="441562"/>
                </a:lnTo>
                <a:lnTo>
                  <a:pt x="1953591" y="398154"/>
                </a:lnTo>
                <a:lnTo>
                  <a:pt x="1965050" y="351597"/>
                </a:lnTo>
                <a:lnTo>
                  <a:pt x="1969008" y="302514"/>
                </a:lnTo>
                <a:lnTo>
                  <a:pt x="1965050" y="253430"/>
                </a:lnTo>
                <a:lnTo>
                  <a:pt x="1953591" y="206873"/>
                </a:lnTo>
                <a:lnTo>
                  <a:pt x="1935252" y="163465"/>
                </a:lnTo>
                <a:lnTo>
                  <a:pt x="1910657" y="123828"/>
                </a:lnTo>
                <a:lnTo>
                  <a:pt x="1880425" y="88582"/>
                </a:lnTo>
                <a:lnTo>
                  <a:pt x="1845179" y="58350"/>
                </a:lnTo>
                <a:lnTo>
                  <a:pt x="1805542" y="33755"/>
                </a:lnTo>
                <a:lnTo>
                  <a:pt x="1762134" y="15416"/>
                </a:lnTo>
                <a:lnTo>
                  <a:pt x="1715577" y="3957"/>
                </a:lnTo>
                <a:lnTo>
                  <a:pt x="166649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743" y="135636"/>
            <a:ext cx="847344" cy="84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441" y="192139"/>
            <a:ext cx="733258" cy="734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1" y="10492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99597" y="2596133"/>
            <a:ext cx="1112520" cy="327660"/>
          </a:xfrm>
          <a:custGeom>
            <a:avLst/>
            <a:gdLst/>
            <a:ahLst/>
            <a:cxnLst/>
            <a:rect l="l" t="t" r="r" b="b"/>
            <a:pathLst>
              <a:path w="1112520" h="327660">
                <a:moveTo>
                  <a:pt x="0" y="327660"/>
                </a:moveTo>
                <a:lnTo>
                  <a:pt x="1112520" y="327660"/>
                </a:lnTo>
                <a:lnTo>
                  <a:pt x="1112520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99597" y="2596133"/>
            <a:ext cx="1112520" cy="327660"/>
          </a:xfrm>
          <a:custGeom>
            <a:avLst/>
            <a:gdLst/>
            <a:ahLst/>
            <a:cxnLst/>
            <a:rect l="l" t="t" r="r" b="b"/>
            <a:pathLst>
              <a:path w="1112520" h="327660">
                <a:moveTo>
                  <a:pt x="0" y="327660"/>
                </a:moveTo>
                <a:lnTo>
                  <a:pt x="1112520" y="327660"/>
                </a:lnTo>
                <a:lnTo>
                  <a:pt x="1112520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42226" y="2618994"/>
            <a:ext cx="1104900" cy="329565"/>
          </a:xfrm>
          <a:custGeom>
            <a:avLst/>
            <a:gdLst/>
            <a:ahLst/>
            <a:cxnLst/>
            <a:rect l="l" t="t" r="r" b="b"/>
            <a:pathLst>
              <a:path w="1104900" h="329564">
                <a:moveTo>
                  <a:pt x="0" y="329184"/>
                </a:moveTo>
                <a:lnTo>
                  <a:pt x="1104900" y="329184"/>
                </a:lnTo>
                <a:lnTo>
                  <a:pt x="1104900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42226" y="2618994"/>
            <a:ext cx="1104900" cy="329565"/>
          </a:xfrm>
          <a:custGeom>
            <a:avLst/>
            <a:gdLst/>
            <a:ahLst/>
            <a:cxnLst/>
            <a:rect l="l" t="t" r="r" b="b"/>
            <a:pathLst>
              <a:path w="1104900" h="329564">
                <a:moveTo>
                  <a:pt x="0" y="329184"/>
                </a:moveTo>
                <a:lnTo>
                  <a:pt x="1104900" y="329184"/>
                </a:lnTo>
                <a:lnTo>
                  <a:pt x="1104900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7280" y="254508"/>
            <a:ext cx="3355975" cy="605155"/>
          </a:xfrm>
          <a:custGeom>
            <a:avLst/>
            <a:gdLst/>
            <a:ahLst/>
            <a:cxnLst/>
            <a:rect l="l" t="t" r="r" b="b"/>
            <a:pathLst>
              <a:path w="3355975" h="605155">
                <a:moveTo>
                  <a:pt x="3053334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053334" y="605028"/>
                </a:lnTo>
                <a:lnTo>
                  <a:pt x="3102417" y="601070"/>
                </a:lnTo>
                <a:lnTo>
                  <a:pt x="3148974" y="589611"/>
                </a:lnTo>
                <a:lnTo>
                  <a:pt x="3192382" y="571272"/>
                </a:lnTo>
                <a:lnTo>
                  <a:pt x="3232019" y="546677"/>
                </a:lnTo>
                <a:lnTo>
                  <a:pt x="3267265" y="516445"/>
                </a:lnTo>
                <a:lnTo>
                  <a:pt x="3297497" y="481199"/>
                </a:lnTo>
                <a:lnTo>
                  <a:pt x="3322092" y="441562"/>
                </a:lnTo>
                <a:lnTo>
                  <a:pt x="3340431" y="398154"/>
                </a:lnTo>
                <a:lnTo>
                  <a:pt x="3351890" y="351597"/>
                </a:lnTo>
                <a:lnTo>
                  <a:pt x="3355848" y="302514"/>
                </a:lnTo>
                <a:lnTo>
                  <a:pt x="3351890" y="253430"/>
                </a:lnTo>
                <a:lnTo>
                  <a:pt x="3340431" y="206873"/>
                </a:lnTo>
                <a:lnTo>
                  <a:pt x="3322092" y="163465"/>
                </a:lnTo>
                <a:lnTo>
                  <a:pt x="3297497" y="123828"/>
                </a:lnTo>
                <a:lnTo>
                  <a:pt x="3267265" y="88582"/>
                </a:lnTo>
                <a:lnTo>
                  <a:pt x="3232019" y="58350"/>
                </a:lnTo>
                <a:lnTo>
                  <a:pt x="3192382" y="33755"/>
                </a:lnTo>
                <a:lnTo>
                  <a:pt x="3148974" y="15416"/>
                </a:lnTo>
                <a:lnTo>
                  <a:pt x="3102417" y="3957"/>
                </a:lnTo>
                <a:lnTo>
                  <a:pt x="305333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46124" y="342722"/>
            <a:ext cx="2866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</a:rPr>
              <a:t>实例中的迭代实现</a:t>
            </a:r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8880347" y="2116835"/>
            <a:ext cx="1038225" cy="239395"/>
          </a:xfrm>
          <a:custGeom>
            <a:avLst/>
            <a:gdLst/>
            <a:ahLst/>
            <a:cxnLst/>
            <a:rect l="l" t="t" r="r" b="b"/>
            <a:pathLst>
              <a:path w="1038225" h="239394">
                <a:moveTo>
                  <a:pt x="918209" y="0"/>
                </a:moveTo>
                <a:lnTo>
                  <a:pt x="918209" y="59816"/>
                </a:lnTo>
                <a:lnTo>
                  <a:pt x="0" y="59816"/>
                </a:lnTo>
                <a:lnTo>
                  <a:pt x="0" y="179450"/>
                </a:lnTo>
                <a:lnTo>
                  <a:pt x="918209" y="179450"/>
                </a:lnTo>
                <a:lnTo>
                  <a:pt x="918209" y="239267"/>
                </a:lnTo>
                <a:lnTo>
                  <a:pt x="1037844" y="119634"/>
                </a:lnTo>
                <a:lnTo>
                  <a:pt x="918209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80347" y="2116835"/>
            <a:ext cx="1038225" cy="239395"/>
          </a:xfrm>
          <a:custGeom>
            <a:avLst/>
            <a:gdLst/>
            <a:ahLst/>
            <a:cxnLst/>
            <a:rect l="l" t="t" r="r" b="b"/>
            <a:pathLst>
              <a:path w="1038225" h="239394">
                <a:moveTo>
                  <a:pt x="0" y="59816"/>
                </a:moveTo>
                <a:lnTo>
                  <a:pt x="918209" y="59816"/>
                </a:lnTo>
                <a:lnTo>
                  <a:pt x="918209" y="0"/>
                </a:lnTo>
                <a:lnTo>
                  <a:pt x="1037844" y="119634"/>
                </a:lnTo>
                <a:lnTo>
                  <a:pt x="918209" y="239267"/>
                </a:lnTo>
                <a:lnTo>
                  <a:pt x="918209" y="179450"/>
                </a:lnTo>
                <a:lnTo>
                  <a:pt x="0" y="179450"/>
                </a:lnTo>
                <a:lnTo>
                  <a:pt x="0" y="59816"/>
                </a:lnTo>
                <a:close/>
              </a:path>
            </a:pathLst>
          </a:custGeom>
          <a:ln w="12699">
            <a:solidFill>
              <a:srgbClr val="0135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36223" y="3229355"/>
            <a:ext cx="238125" cy="603885"/>
          </a:xfrm>
          <a:custGeom>
            <a:avLst/>
            <a:gdLst/>
            <a:ahLst/>
            <a:cxnLst/>
            <a:rect l="l" t="t" r="r" b="b"/>
            <a:pathLst>
              <a:path w="238125" h="603885">
                <a:moveTo>
                  <a:pt x="237744" y="484632"/>
                </a:moveTo>
                <a:lnTo>
                  <a:pt x="0" y="484632"/>
                </a:lnTo>
                <a:lnTo>
                  <a:pt x="118872" y="603504"/>
                </a:lnTo>
                <a:lnTo>
                  <a:pt x="237744" y="484632"/>
                </a:lnTo>
                <a:close/>
              </a:path>
              <a:path w="238125" h="603885">
                <a:moveTo>
                  <a:pt x="178307" y="0"/>
                </a:moveTo>
                <a:lnTo>
                  <a:pt x="59435" y="0"/>
                </a:lnTo>
                <a:lnTo>
                  <a:pt x="59435" y="484632"/>
                </a:lnTo>
                <a:lnTo>
                  <a:pt x="178307" y="484632"/>
                </a:lnTo>
                <a:lnTo>
                  <a:pt x="178307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36223" y="3229355"/>
            <a:ext cx="238125" cy="603885"/>
          </a:xfrm>
          <a:custGeom>
            <a:avLst/>
            <a:gdLst/>
            <a:ahLst/>
            <a:cxnLst/>
            <a:rect l="l" t="t" r="r" b="b"/>
            <a:pathLst>
              <a:path w="238125" h="603885">
                <a:moveTo>
                  <a:pt x="0" y="484632"/>
                </a:moveTo>
                <a:lnTo>
                  <a:pt x="59435" y="484632"/>
                </a:lnTo>
                <a:lnTo>
                  <a:pt x="59435" y="0"/>
                </a:lnTo>
                <a:lnTo>
                  <a:pt x="178307" y="0"/>
                </a:lnTo>
                <a:lnTo>
                  <a:pt x="178307" y="484632"/>
                </a:lnTo>
                <a:lnTo>
                  <a:pt x="237744" y="484632"/>
                </a:lnTo>
                <a:lnTo>
                  <a:pt x="118872" y="603504"/>
                </a:lnTo>
                <a:lnTo>
                  <a:pt x="0" y="484632"/>
                </a:lnTo>
                <a:close/>
              </a:path>
            </a:pathLst>
          </a:custGeom>
          <a:ln w="12700">
            <a:solidFill>
              <a:srgbClr val="0135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56904" y="4447032"/>
            <a:ext cx="1036319" cy="239395"/>
          </a:xfrm>
          <a:custGeom>
            <a:avLst/>
            <a:gdLst/>
            <a:ahLst/>
            <a:cxnLst/>
            <a:rect l="l" t="t" r="r" b="b"/>
            <a:pathLst>
              <a:path w="1036320" h="239395">
                <a:moveTo>
                  <a:pt x="119634" y="0"/>
                </a:moveTo>
                <a:lnTo>
                  <a:pt x="0" y="119634"/>
                </a:lnTo>
                <a:lnTo>
                  <a:pt x="119634" y="239268"/>
                </a:lnTo>
                <a:lnTo>
                  <a:pt x="119634" y="179451"/>
                </a:lnTo>
                <a:lnTo>
                  <a:pt x="1036320" y="179451"/>
                </a:lnTo>
                <a:lnTo>
                  <a:pt x="1036320" y="59817"/>
                </a:lnTo>
                <a:lnTo>
                  <a:pt x="119634" y="59817"/>
                </a:lnTo>
                <a:lnTo>
                  <a:pt x="11963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56904" y="4447032"/>
            <a:ext cx="1036319" cy="239395"/>
          </a:xfrm>
          <a:custGeom>
            <a:avLst/>
            <a:gdLst/>
            <a:ahLst/>
            <a:cxnLst/>
            <a:rect l="l" t="t" r="r" b="b"/>
            <a:pathLst>
              <a:path w="1036320" h="239395">
                <a:moveTo>
                  <a:pt x="1036320" y="179451"/>
                </a:moveTo>
                <a:lnTo>
                  <a:pt x="119634" y="179451"/>
                </a:lnTo>
                <a:lnTo>
                  <a:pt x="119634" y="239268"/>
                </a:lnTo>
                <a:lnTo>
                  <a:pt x="0" y="119634"/>
                </a:lnTo>
                <a:lnTo>
                  <a:pt x="119634" y="0"/>
                </a:lnTo>
                <a:lnTo>
                  <a:pt x="119634" y="59817"/>
                </a:lnTo>
                <a:lnTo>
                  <a:pt x="1036320" y="59817"/>
                </a:lnTo>
                <a:lnTo>
                  <a:pt x="1036320" y="179451"/>
                </a:lnTo>
                <a:close/>
              </a:path>
            </a:pathLst>
          </a:custGeom>
          <a:ln w="12700">
            <a:solidFill>
              <a:srgbClr val="0135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63611" y="5486400"/>
            <a:ext cx="239395" cy="588645"/>
          </a:xfrm>
          <a:custGeom>
            <a:avLst/>
            <a:gdLst/>
            <a:ahLst/>
            <a:cxnLst/>
            <a:rect l="l" t="t" r="r" b="b"/>
            <a:pathLst>
              <a:path w="239395" h="588645">
                <a:moveTo>
                  <a:pt x="239268" y="468630"/>
                </a:moveTo>
                <a:lnTo>
                  <a:pt x="0" y="468630"/>
                </a:lnTo>
                <a:lnTo>
                  <a:pt x="119634" y="588264"/>
                </a:lnTo>
                <a:lnTo>
                  <a:pt x="239268" y="468630"/>
                </a:lnTo>
                <a:close/>
              </a:path>
              <a:path w="239395" h="588645">
                <a:moveTo>
                  <a:pt x="179451" y="0"/>
                </a:moveTo>
                <a:lnTo>
                  <a:pt x="59817" y="0"/>
                </a:lnTo>
                <a:lnTo>
                  <a:pt x="59817" y="468630"/>
                </a:lnTo>
                <a:lnTo>
                  <a:pt x="179451" y="468630"/>
                </a:lnTo>
                <a:lnTo>
                  <a:pt x="17945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63611" y="5486400"/>
            <a:ext cx="239395" cy="588645"/>
          </a:xfrm>
          <a:custGeom>
            <a:avLst/>
            <a:gdLst/>
            <a:ahLst/>
            <a:cxnLst/>
            <a:rect l="l" t="t" r="r" b="b"/>
            <a:pathLst>
              <a:path w="239395" h="588645">
                <a:moveTo>
                  <a:pt x="0" y="468630"/>
                </a:moveTo>
                <a:lnTo>
                  <a:pt x="59817" y="468630"/>
                </a:lnTo>
                <a:lnTo>
                  <a:pt x="59817" y="0"/>
                </a:lnTo>
                <a:lnTo>
                  <a:pt x="179451" y="0"/>
                </a:lnTo>
                <a:lnTo>
                  <a:pt x="179451" y="468630"/>
                </a:lnTo>
                <a:lnTo>
                  <a:pt x="239268" y="468630"/>
                </a:lnTo>
                <a:lnTo>
                  <a:pt x="119634" y="588264"/>
                </a:lnTo>
                <a:lnTo>
                  <a:pt x="0" y="468630"/>
                </a:lnTo>
                <a:close/>
              </a:path>
            </a:pathLst>
          </a:custGeom>
          <a:ln w="12699">
            <a:solidFill>
              <a:srgbClr val="01357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549834" y="1423098"/>
          <a:ext cx="2223135" cy="154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/>
                <a:gridCol w="1104900"/>
                <a:gridCol w="509905"/>
              </a:tblGrid>
              <a:tr h="560832">
                <a:tc gridSpan="3"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800" spc="-5" b="1">
                          <a:latin typeface="宋体"/>
                          <a:cs typeface="宋体"/>
                        </a:rPr>
                        <a:t>S</a:t>
                      </a:r>
                      <a:r>
                        <a:rPr dirty="0" baseline="-20833" sz="1800" spc="-7" b="1">
                          <a:latin typeface="宋体"/>
                          <a:cs typeface="宋体"/>
                        </a:rPr>
                        <a:t>3</a:t>
                      </a:r>
                      <a:r>
                        <a:rPr dirty="0" baseline="-20833" sz="1800" spc="-247" b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</a:t>
                      </a:r>
                      <a:r>
                        <a:rPr dirty="0" sz="1800" spc="-2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</a:t>
                      </a:r>
                      <a:r>
                        <a:rPr dirty="0" sz="1800" b="1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800" b="1">
                          <a:latin typeface="宋体"/>
                          <a:cs typeface="宋体"/>
                        </a:rPr>
                        <a:t>符合while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1384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27125">
                <a:tc gridSpan="3">
                  <a:txBody>
                    <a:bodyPr/>
                    <a:lstStyle/>
                    <a:p>
                      <a:pPr marL="657225" marR="649605" indent="1155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800" b="1">
                          <a:latin typeface="宋体"/>
                          <a:cs typeface="宋体"/>
                        </a:rPr>
                        <a:t>x</a:t>
                      </a:r>
                      <a:r>
                        <a:rPr dirty="0" baseline="-20833" sz="1800" b="1">
                          <a:latin typeface="宋体"/>
                          <a:cs typeface="宋体"/>
                        </a:rPr>
                        <a:t>3</a:t>
                      </a:r>
                      <a:r>
                        <a:rPr dirty="0" sz="1800" b="1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1800" b="1">
                          <a:latin typeface="宋体"/>
                          <a:cs typeface="宋体"/>
                        </a:rPr>
                        <a:t>m,  </a:t>
                      </a:r>
                      <a:r>
                        <a:rPr dirty="0" sz="1800" spc="10" b="1">
                          <a:latin typeface="宋体"/>
                          <a:cs typeface="宋体"/>
                        </a:rPr>
                        <a:t>S</a:t>
                      </a:r>
                      <a:r>
                        <a:rPr dirty="0" baseline="-20833" sz="1800" spc="15" b="1">
                          <a:latin typeface="宋体"/>
                          <a:cs typeface="宋体"/>
                        </a:rPr>
                        <a:t>3</a:t>
                      </a:r>
                      <a:r>
                        <a:rPr dirty="0" sz="1800" spc="10" b="1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1800" spc="10" b="1">
                          <a:latin typeface="宋体"/>
                          <a:cs typeface="宋体"/>
                        </a:rPr>
                        <a:t>{n},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3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b="1">
                          <a:latin typeface="宋体"/>
                          <a:cs typeface="宋体"/>
                        </a:rPr>
                        <a:t>&lt;x</a:t>
                      </a:r>
                      <a:r>
                        <a:rPr dirty="0" baseline="-20833" sz="1800" b="1">
                          <a:latin typeface="宋体"/>
                          <a:cs typeface="宋体"/>
                        </a:rPr>
                        <a:t>1</a:t>
                      </a:r>
                      <a:r>
                        <a:rPr dirty="0" sz="1800" b="1">
                          <a:latin typeface="宋体"/>
                          <a:cs typeface="宋体"/>
                        </a:rPr>
                        <a:t>,x</a:t>
                      </a:r>
                      <a:r>
                        <a:rPr dirty="0" baseline="-20833" sz="1800" b="1">
                          <a:latin typeface="宋体"/>
                          <a:cs typeface="宋体"/>
                        </a:rPr>
                        <a:t>2</a:t>
                      </a:r>
                      <a:r>
                        <a:rPr dirty="0" sz="1800" b="1">
                          <a:latin typeface="宋体"/>
                          <a:cs typeface="宋体"/>
                        </a:rPr>
                        <a:t>,m&gt;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44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6708647" y="3860291"/>
            <a:ext cx="2065020" cy="136906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dirty="0" sz="1800" b="1">
                <a:latin typeface="宋体"/>
                <a:cs typeface="宋体"/>
              </a:rPr>
              <a:t>S</a:t>
            </a:r>
            <a:r>
              <a:rPr dirty="0" baseline="-20833" sz="1800" b="1">
                <a:latin typeface="宋体"/>
                <a:cs typeface="宋体"/>
              </a:rPr>
              <a:t>2</a:t>
            </a:r>
            <a:r>
              <a:rPr dirty="0" sz="1800" b="1">
                <a:latin typeface="宋体"/>
                <a:cs typeface="宋体"/>
              </a:rPr>
              <a:t>不为空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1800" spc="-10" b="1">
                <a:latin typeface="宋体"/>
                <a:cs typeface="宋体"/>
              </a:rPr>
              <a:t>·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1800" spc="-10" b="1">
                <a:latin typeface="宋体"/>
                <a:cs typeface="宋体"/>
              </a:rPr>
              <a:t>·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1800" spc="-10" b="1">
                <a:latin typeface="宋体"/>
                <a:cs typeface="宋体"/>
              </a:rPr>
              <a:t>·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23526" y="3881628"/>
            <a:ext cx="2207260" cy="704215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585"/>
              </a:spcBef>
            </a:pPr>
            <a:r>
              <a:rPr dirty="0" sz="1800" b="1">
                <a:latin typeface="宋体"/>
                <a:cs typeface="宋体"/>
              </a:rPr>
              <a:t>S</a:t>
            </a:r>
            <a:r>
              <a:rPr dirty="0" baseline="-20833" sz="1800" b="1">
                <a:latin typeface="宋体"/>
                <a:cs typeface="宋体"/>
              </a:rPr>
              <a:t>3</a:t>
            </a:r>
            <a:r>
              <a:rPr dirty="0" sz="1800" b="1">
                <a:latin typeface="宋体"/>
                <a:cs typeface="宋体"/>
              </a:rPr>
              <a:t>=</a:t>
            </a:r>
            <a:r>
              <a:rPr dirty="0" sz="1800" spc="-470" b="1">
                <a:latin typeface="宋体"/>
                <a:cs typeface="宋体"/>
              </a:rPr>
              <a:t> </a:t>
            </a:r>
            <a:r>
              <a:rPr dirty="0" sz="1800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800" b="1">
                <a:latin typeface="宋体"/>
                <a:cs typeface="宋体"/>
              </a:rPr>
              <a:t>不符合</a:t>
            </a:r>
            <a:endParaRPr sz="1800">
              <a:latin typeface="宋体"/>
              <a:cs typeface="宋体"/>
            </a:endParaRPr>
          </a:p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while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23526" y="4585715"/>
            <a:ext cx="2207260" cy="664845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450"/>
              </a:spcBef>
            </a:pPr>
            <a:r>
              <a:rPr dirty="0" sz="1800" b="1">
                <a:latin typeface="宋体"/>
                <a:cs typeface="宋体"/>
              </a:rPr>
              <a:t>if语句，k</a:t>
            </a:r>
            <a:r>
              <a:rPr dirty="0" sz="1800" b="1">
                <a:latin typeface="Symbol"/>
                <a:cs typeface="Symbol"/>
              </a:rPr>
              <a:t></a:t>
            </a:r>
            <a:r>
              <a:rPr dirty="0" sz="1800" b="1">
                <a:latin typeface="宋体"/>
                <a:cs typeface="宋体"/>
              </a:rPr>
              <a:t>k-1</a:t>
            </a:r>
            <a:endParaRPr sz="1800">
              <a:latin typeface="宋体"/>
              <a:cs typeface="宋体"/>
            </a:endParaRPr>
          </a:p>
          <a:p>
            <a:pPr marL="200660">
              <a:lnSpc>
                <a:spcPct val="100000"/>
              </a:lnSpc>
              <a:spcBef>
                <a:spcPts val="75"/>
              </a:spcBef>
            </a:pPr>
            <a:r>
              <a:rPr dirty="0" sz="1800" b="1">
                <a:latin typeface="宋体"/>
                <a:cs typeface="宋体"/>
              </a:rPr>
              <a:t>返回对S</a:t>
            </a:r>
            <a:r>
              <a:rPr dirty="0" baseline="-20833" sz="1800" b="1">
                <a:latin typeface="宋体"/>
                <a:cs typeface="宋体"/>
              </a:rPr>
              <a:t>2</a:t>
            </a:r>
            <a:r>
              <a:rPr dirty="0" sz="1800" b="1">
                <a:latin typeface="宋体"/>
                <a:cs typeface="宋体"/>
              </a:rPr>
              <a:t>进行判断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24288" y="1993392"/>
            <a:ext cx="2207260" cy="969644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algn="ctr" marL="741045" marR="733425" indent="1270">
              <a:lnSpc>
                <a:spcPct val="100000"/>
              </a:lnSpc>
              <a:spcBef>
                <a:spcPts val="565"/>
              </a:spcBef>
            </a:pPr>
            <a:r>
              <a:rPr dirty="0" sz="1800" b="1">
                <a:latin typeface="宋体"/>
                <a:cs typeface="宋体"/>
              </a:rPr>
              <a:t>x</a:t>
            </a:r>
            <a:r>
              <a:rPr dirty="0" baseline="-20833" sz="1800" b="1">
                <a:latin typeface="宋体"/>
                <a:cs typeface="宋体"/>
              </a:rPr>
              <a:t>3</a:t>
            </a:r>
            <a:r>
              <a:rPr dirty="0" sz="1800" b="1">
                <a:latin typeface="Symbol"/>
                <a:cs typeface="Symbol"/>
              </a:rPr>
              <a:t></a:t>
            </a:r>
            <a:r>
              <a:rPr dirty="0" sz="1800" b="1">
                <a:latin typeface="宋体"/>
                <a:cs typeface="宋体"/>
              </a:rPr>
              <a:t>n,  </a:t>
            </a:r>
            <a:r>
              <a:rPr dirty="0" sz="1800" b="1">
                <a:latin typeface="宋体"/>
                <a:cs typeface="宋体"/>
              </a:rPr>
              <a:t>S</a:t>
            </a:r>
            <a:r>
              <a:rPr dirty="0" baseline="-20833" sz="1800" spc="7" b="1">
                <a:latin typeface="宋体"/>
                <a:cs typeface="宋体"/>
              </a:rPr>
              <a:t>3</a:t>
            </a:r>
            <a:r>
              <a:rPr dirty="0" sz="1800" spc="5" b="1">
                <a:latin typeface="Symbol"/>
                <a:cs typeface="Symbol"/>
              </a:rPr>
              <a:t></a:t>
            </a:r>
            <a:r>
              <a:rPr dirty="0" sz="1800" b="1">
                <a:latin typeface="Symbol"/>
                <a:cs typeface="Symbol"/>
              </a:rPr>
              <a:t></a:t>
            </a:r>
            <a:r>
              <a:rPr dirty="0" sz="1800" spc="-10" b="1">
                <a:latin typeface="宋体"/>
                <a:cs typeface="宋体"/>
              </a:rPr>
              <a:t>,</a:t>
            </a:r>
            <a:endParaRPr sz="1800">
              <a:latin typeface="宋体"/>
              <a:cs typeface="宋体"/>
            </a:endParaRPr>
          </a:p>
          <a:p>
            <a:pPr algn="ctr" marL="1270">
              <a:lnSpc>
                <a:spcPct val="100000"/>
              </a:lnSpc>
              <a:spcBef>
                <a:spcPts val="75"/>
              </a:spcBef>
            </a:pPr>
            <a:r>
              <a:rPr dirty="0" sz="1800" b="1">
                <a:latin typeface="宋体"/>
                <a:cs typeface="宋体"/>
              </a:rPr>
              <a:t>&lt;x</a:t>
            </a:r>
            <a:r>
              <a:rPr dirty="0" baseline="-20833" sz="1800" b="1">
                <a:latin typeface="宋体"/>
                <a:cs typeface="宋体"/>
              </a:rPr>
              <a:t>1</a:t>
            </a:r>
            <a:r>
              <a:rPr dirty="0" sz="1800" b="1">
                <a:latin typeface="宋体"/>
                <a:cs typeface="宋体"/>
              </a:rPr>
              <a:t>,x</a:t>
            </a:r>
            <a:r>
              <a:rPr dirty="0" baseline="-20833" sz="1800" b="1">
                <a:latin typeface="宋体"/>
                <a:cs typeface="宋体"/>
              </a:rPr>
              <a:t>2</a:t>
            </a:r>
            <a:r>
              <a:rPr dirty="0" sz="1800" b="1">
                <a:latin typeface="宋体"/>
                <a:cs typeface="宋体"/>
              </a:rPr>
              <a:t>,n&gt;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24288" y="1432560"/>
            <a:ext cx="2207260" cy="56134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1095"/>
              </a:spcBef>
            </a:pPr>
            <a:r>
              <a:rPr dirty="0" sz="1800" spc="-5" b="1">
                <a:latin typeface="宋体"/>
                <a:cs typeface="宋体"/>
              </a:rPr>
              <a:t>S</a:t>
            </a:r>
            <a:r>
              <a:rPr dirty="0" baseline="-20833" sz="1800" spc="-7" b="1">
                <a:latin typeface="宋体"/>
                <a:cs typeface="宋体"/>
              </a:rPr>
              <a:t>3</a:t>
            </a:r>
            <a:r>
              <a:rPr dirty="0" baseline="-20833" sz="1800" spc="-247" b="1">
                <a:latin typeface="宋体"/>
                <a:cs typeface="宋体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dirty="0" sz="1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800" b="1">
                <a:latin typeface="宋体"/>
                <a:cs typeface="宋体"/>
              </a:rPr>
              <a:t>符合while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83330" y="1811273"/>
            <a:ext cx="258127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11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已知解的长度为</a:t>
            </a:r>
            <a:r>
              <a:rPr dirty="0" sz="1800" spc="-5" b="1">
                <a:latin typeface="宋体"/>
                <a:cs typeface="宋体"/>
              </a:rPr>
              <a:t>3，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ts val="2110"/>
              </a:lnSpc>
            </a:pPr>
            <a:r>
              <a:rPr dirty="0" sz="1800" b="1">
                <a:latin typeface="宋体"/>
                <a:cs typeface="宋体"/>
              </a:rPr>
              <a:t>此时：&lt;x</a:t>
            </a:r>
            <a:r>
              <a:rPr dirty="0" baseline="-20833" sz="1800" b="1">
                <a:latin typeface="宋体"/>
                <a:cs typeface="宋体"/>
              </a:rPr>
              <a:t>1</a:t>
            </a:r>
            <a:r>
              <a:rPr dirty="0" sz="1800" b="1">
                <a:latin typeface="宋体"/>
                <a:cs typeface="宋体"/>
              </a:rPr>
              <a:t>,x</a:t>
            </a:r>
            <a:r>
              <a:rPr dirty="0" baseline="-20833" sz="1800" b="1">
                <a:latin typeface="宋体"/>
                <a:cs typeface="宋体"/>
              </a:rPr>
              <a:t>2</a:t>
            </a:r>
            <a:r>
              <a:rPr dirty="0" sz="1800" b="1">
                <a:latin typeface="宋体"/>
                <a:cs typeface="宋体"/>
              </a:rPr>
              <a:t>&gt;,</a:t>
            </a:r>
            <a:r>
              <a:rPr dirty="0" sz="1800" spc="-45" b="1">
                <a:latin typeface="宋体"/>
                <a:cs typeface="宋体"/>
              </a:rPr>
              <a:t> </a:t>
            </a: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S</a:t>
            </a:r>
            <a:r>
              <a:rPr dirty="0" baseline="-20833" sz="1800" b="1">
                <a:solidFill>
                  <a:srgbClr val="FF0000"/>
                </a:solidFill>
                <a:latin typeface="宋体"/>
                <a:cs typeface="宋体"/>
              </a:rPr>
              <a:t>2</a:t>
            </a:r>
            <a:r>
              <a:rPr dirty="0" baseline="-20833" sz="1800" spc="-24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800" b="1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dirty="0" sz="1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1800" spc="-5" b="1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  <a:p>
            <a:pPr algn="ctr" marL="22225">
              <a:lnSpc>
                <a:spcPct val="100000"/>
              </a:lnSpc>
              <a:spcBef>
                <a:spcPts val="95"/>
              </a:spcBef>
            </a:pPr>
            <a:r>
              <a:rPr dirty="0" sz="1800" b="1">
                <a:latin typeface="宋体"/>
                <a:cs typeface="宋体"/>
              </a:rPr>
              <a:t>S</a:t>
            </a:r>
            <a:r>
              <a:rPr dirty="0" baseline="-20833" sz="1800" b="1">
                <a:latin typeface="宋体"/>
                <a:cs typeface="宋体"/>
              </a:rPr>
              <a:t>3</a:t>
            </a:r>
            <a:r>
              <a:rPr dirty="0" sz="1800" b="1">
                <a:latin typeface="宋体"/>
                <a:cs typeface="宋体"/>
              </a:rPr>
              <a:t>=={m,n}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77161" y="1520189"/>
            <a:ext cx="548640" cy="695325"/>
          </a:xfrm>
          <a:custGeom>
            <a:avLst/>
            <a:gdLst/>
            <a:ahLst/>
            <a:cxnLst/>
            <a:rect l="l" t="t" r="r" b="b"/>
            <a:pathLst>
              <a:path w="548639" h="695325">
                <a:moveTo>
                  <a:pt x="548639" y="0"/>
                </a:moveTo>
                <a:lnTo>
                  <a:pt x="0" y="69494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31492" y="1158239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5">
                <a:moveTo>
                  <a:pt x="179069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4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69" y="361188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39" y="180594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69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31492" y="1158239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5">
                <a:moveTo>
                  <a:pt x="0" y="180594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4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10283" y="2214372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179070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3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70" y="361188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40" y="180593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10283" y="2214372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02942" y="1520189"/>
            <a:ext cx="558165" cy="695325"/>
          </a:xfrm>
          <a:custGeom>
            <a:avLst/>
            <a:gdLst/>
            <a:ahLst/>
            <a:cxnLst/>
            <a:rect l="l" t="t" r="r" b="b"/>
            <a:pathLst>
              <a:path w="558164" h="695325">
                <a:moveTo>
                  <a:pt x="0" y="0"/>
                </a:moveTo>
                <a:lnTo>
                  <a:pt x="557783" y="69494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75638" y="2576322"/>
            <a:ext cx="1905" cy="904240"/>
          </a:xfrm>
          <a:custGeom>
            <a:avLst/>
            <a:gdLst/>
            <a:ahLst/>
            <a:cxnLst/>
            <a:rect l="l" t="t" r="r" b="b"/>
            <a:pathLst>
              <a:path w="1905" h="904239">
                <a:moveTo>
                  <a:pt x="1524" y="0"/>
                </a:moveTo>
                <a:lnTo>
                  <a:pt x="0" y="9037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70025" y="2576322"/>
            <a:ext cx="706120" cy="744220"/>
          </a:xfrm>
          <a:custGeom>
            <a:avLst/>
            <a:gdLst/>
            <a:ahLst/>
            <a:cxnLst/>
            <a:rect l="l" t="t" r="r" b="b"/>
            <a:pathLst>
              <a:path w="706119" h="744220">
                <a:moveTo>
                  <a:pt x="705612" y="0"/>
                </a:moveTo>
                <a:lnTo>
                  <a:pt x="0" y="7437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77161" y="2576322"/>
            <a:ext cx="788035" cy="774700"/>
          </a:xfrm>
          <a:custGeom>
            <a:avLst/>
            <a:gdLst/>
            <a:ahLst/>
            <a:cxnLst/>
            <a:rect l="l" t="t" r="r" b="b"/>
            <a:pathLst>
              <a:path w="788035" h="774700">
                <a:moveTo>
                  <a:pt x="0" y="0"/>
                </a:moveTo>
                <a:lnTo>
                  <a:pt x="787907" y="774191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64741" y="3681221"/>
            <a:ext cx="292735" cy="861060"/>
          </a:xfrm>
          <a:custGeom>
            <a:avLst/>
            <a:gdLst/>
            <a:ahLst/>
            <a:cxnLst/>
            <a:rect l="l" t="t" r="r" b="b"/>
            <a:pathLst>
              <a:path w="292735" h="861060">
                <a:moveTo>
                  <a:pt x="292608" y="0"/>
                </a:moveTo>
                <a:lnTo>
                  <a:pt x="0" y="86105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0663" y="3319271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70" y="0"/>
                </a:moveTo>
                <a:lnTo>
                  <a:pt x="131467" y="6454"/>
                </a:lnTo>
                <a:lnTo>
                  <a:pt x="88691" y="24666"/>
                </a:lnTo>
                <a:lnTo>
                  <a:pt x="52449" y="52911"/>
                </a:lnTo>
                <a:lnTo>
                  <a:pt x="24448" y="89464"/>
                </a:lnTo>
                <a:lnTo>
                  <a:pt x="6396" y="132600"/>
                </a:lnTo>
                <a:lnTo>
                  <a:pt x="0" y="180593"/>
                </a:lnTo>
                <a:lnTo>
                  <a:pt x="6396" y="228587"/>
                </a:lnTo>
                <a:lnTo>
                  <a:pt x="24448" y="271723"/>
                </a:lnTo>
                <a:lnTo>
                  <a:pt x="52449" y="308276"/>
                </a:lnTo>
                <a:lnTo>
                  <a:pt x="88691" y="336521"/>
                </a:lnTo>
                <a:lnTo>
                  <a:pt x="131467" y="354733"/>
                </a:lnTo>
                <a:lnTo>
                  <a:pt x="179070" y="361188"/>
                </a:lnTo>
                <a:lnTo>
                  <a:pt x="226672" y="354733"/>
                </a:lnTo>
                <a:lnTo>
                  <a:pt x="269448" y="336521"/>
                </a:lnTo>
                <a:lnTo>
                  <a:pt x="305690" y="308276"/>
                </a:lnTo>
                <a:lnTo>
                  <a:pt x="333691" y="271723"/>
                </a:lnTo>
                <a:lnTo>
                  <a:pt x="351743" y="228587"/>
                </a:lnTo>
                <a:lnTo>
                  <a:pt x="358139" y="180593"/>
                </a:lnTo>
                <a:lnTo>
                  <a:pt x="351743" y="132600"/>
                </a:lnTo>
                <a:lnTo>
                  <a:pt x="333691" y="89464"/>
                </a:lnTo>
                <a:lnTo>
                  <a:pt x="305690" y="52911"/>
                </a:lnTo>
                <a:lnTo>
                  <a:pt x="269448" y="24666"/>
                </a:lnTo>
                <a:lnTo>
                  <a:pt x="226672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0663" y="3319271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3"/>
                </a:moveTo>
                <a:lnTo>
                  <a:pt x="6396" y="132600"/>
                </a:lnTo>
                <a:lnTo>
                  <a:pt x="24448" y="89464"/>
                </a:lnTo>
                <a:lnTo>
                  <a:pt x="52449" y="52911"/>
                </a:lnTo>
                <a:lnTo>
                  <a:pt x="88691" y="24666"/>
                </a:lnTo>
                <a:lnTo>
                  <a:pt x="131467" y="6454"/>
                </a:lnTo>
                <a:lnTo>
                  <a:pt x="179070" y="0"/>
                </a:lnTo>
                <a:lnTo>
                  <a:pt x="226672" y="6454"/>
                </a:lnTo>
                <a:lnTo>
                  <a:pt x="269448" y="24666"/>
                </a:lnTo>
                <a:lnTo>
                  <a:pt x="305690" y="52911"/>
                </a:lnTo>
                <a:lnTo>
                  <a:pt x="333691" y="89464"/>
                </a:lnTo>
                <a:lnTo>
                  <a:pt x="351743" y="132600"/>
                </a:lnTo>
                <a:lnTo>
                  <a:pt x="358139" y="180593"/>
                </a:lnTo>
                <a:lnTo>
                  <a:pt x="351743" y="228587"/>
                </a:lnTo>
                <a:lnTo>
                  <a:pt x="333691" y="271723"/>
                </a:lnTo>
                <a:lnTo>
                  <a:pt x="305690" y="308276"/>
                </a:lnTo>
                <a:lnTo>
                  <a:pt x="269448" y="336521"/>
                </a:lnTo>
                <a:lnTo>
                  <a:pt x="226672" y="354733"/>
                </a:lnTo>
                <a:lnTo>
                  <a:pt x="179070" y="361188"/>
                </a:lnTo>
                <a:lnTo>
                  <a:pt x="131467" y="354733"/>
                </a:lnTo>
                <a:lnTo>
                  <a:pt x="88691" y="336521"/>
                </a:lnTo>
                <a:lnTo>
                  <a:pt x="52449" y="308276"/>
                </a:lnTo>
                <a:lnTo>
                  <a:pt x="24448" y="271723"/>
                </a:lnTo>
                <a:lnTo>
                  <a:pt x="6396" y="228587"/>
                </a:lnTo>
                <a:lnTo>
                  <a:pt x="0" y="18059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57350" y="3667505"/>
            <a:ext cx="375285" cy="875030"/>
          </a:xfrm>
          <a:custGeom>
            <a:avLst/>
            <a:gdLst/>
            <a:ahLst/>
            <a:cxnLst/>
            <a:rect l="l" t="t" r="r" b="b"/>
            <a:pathLst>
              <a:path w="375285" h="875029">
                <a:moveTo>
                  <a:pt x="0" y="0"/>
                </a:moveTo>
                <a:lnTo>
                  <a:pt x="374904" y="87477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44039" y="4494276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179070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4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70" y="361188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40" y="180594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44039" y="4494276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180594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4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27760" y="4494276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70" y="0"/>
                </a:moveTo>
                <a:lnTo>
                  <a:pt x="131467" y="6454"/>
                </a:lnTo>
                <a:lnTo>
                  <a:pt x="88691" y="24666"/>
                </a:lnTo>
                <a:lnTo>
                  <a:pt x="52449" y="52911"/>
                </a:lnTo>
                <a:lnTo>
                  <a:pt x="24448" y="89464"/>
                </a:lnTo>
                <a:lnTo>
                  <a:pt x="6396" y="132600"/>
                </a:lnTo>
                <a:lnTo>
                  <a:pt x="0" y="180594"/>
                </a:lnTo>
                <a:lnTo>
                  <a:pt x="6396" y="228587"/>
                </a:lnTo>
                <a:lnTo>
                  <a:pt x="24448" y="271723"/>
                </a:lnTo>
                <a:lnTo>
                  <a:pt x="52449" y="308276"/>
                </a:lnTo>
                <a:lnTo>
                  <a:pt x="88691" y="336521"/>
                </a:lnTo>
                <a:lnTo>
                  <a:pt x="131467" y="354733"/>
                </a:lnTo>
                <a:lnTo>
                  <a:pt x="179070" y="361188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40" y="180594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27760" y="4494276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4"/>
                </a:moveTo>
                <a:lnTo>
                  <a:pt x="6396" y="132600"/>
                </a:lnTo>
                <a:lnTo>
                  <a:pt x="24448" y="89464"/>
                </a:lnTo>
                <a:lnTo>
                  <a:pt x="52449" y="52911"/>
                </a:lnTo>
                <a:lnTo>
                  <a:pt x="88691" y="24666"/>
                </a:lnTo>
                <a:lnTo>
                  <a:pt x="131467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4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8"/>
                </a:lnTo>
                <a:lnTo>
                  <a:pt x="131467" y="354733"/>
                </a:lnTo>
                <a:lnTo>
                  <a:pt x="88691" y="336521"/>
                </a:lnTo>
                <a:lnTo>
                  <a:pt x="52449" y="308276"/>
                </a:lnTo>
                <a:lnTo>
                  <a:pt x="24448" y="271723"/>
                </a:lnTo>
                <a:lnTo>
                  <a:pt x="6396" y="228587"/>
                </a:lnTo>
                <a:lnTo>
                  <a:pt x="0" y="1805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85900" y="3319271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179069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3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69" y="361188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39" y="180593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69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485900" y="3319271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91490" y="2233625"/>
            <a:ext cx="1219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0">
                <a:latin typeface="Segoe UI Light"/>
                <a:cs typeface="Segoe UI Light"/>
              </a:rPr>
              <a:t>x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7807" y="2366213"/>
            <a:ext cx="800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0">
                <a:latin typeface="Segoe UI Light"/>
                <a:cs typeface="Segoe UI Light"/>
              </a:rPr>
              <a:t>1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4508" y="3339210"/>
            <a:ext cx="250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latin typeface="Segoe UI Light"/>
                <a:cs typeface="Segoe UI Light"/>
              </a:rPr>
              <a:t>x</a:t>
            </a:r>
            <a:r>
              <a:rPr dirty="0" baseline="-20833" sz="1800" spc="-7" b="0">
                <a:latin typeface="Segoe UI Light"/>
                <a:cs typeface="Segoe UI Light"/>
              </a:rPr>
              <a:t>2</a:t>
            </a:r>
            <a:endParaRPr baseline="-20833" sz="1800">
              <a:latin typeface="Segoe UI Light"/>
              <a:cs typeface="Segoe UI Ligh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91564" y="4979923"/>
            <a:ext cx="213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0">
                <a:latin typeface="Segoe UI Light"/>
                <a:cs typeface="Segoe UI Light"/>
              </a:rPr>
              <a:t>m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47164" y="4979923"/>
            <a:ext cx="147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0">
                <a:latin typeface="Segoe UI Light"/>
                <a:cs typeface="Segoe UI Light"/>
              </a:rPr>
              <a:t>n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12519" y="4494276"/>
            <a:ext cx="502920" cy="365760"/>
          </a:xfrm>
          <a:custGeom>
            <a:avLst/>
            <a:gdLst/>
            <a:ahLst/>
            <a:cxnLst/>
            <a:rect l="l" t="t" r="r" b="b"/>
            <a:pathLst>
              <a:path w="502919" h="365760">
                <a:moveTo>
                  <a:pt x="441960" y="0"/>
                </a:moveTo>
                <a:lnTo>
                  <a:pt x="60960" y="0"/>
                </a:lnTo>
                <a:lnTo>
                  <a:pt x="37231" y="4792"/>
                </a:lnTo>
                <a:lnTo>
                  <a:pt x="17854" y="17859"/>
                </a:lnTo>
                <a:lnTo>
                  <a:pt x="4790" y="37236"/>
                </a:lnTo>
                <a:lnTo>
                  <a:pt x="0" y="60960"/>
                </a:lnTo>
                <a:lnTo>
                  <a:pt x="0" y="304800"/>
                </a:lnTo>
                <a:lnTo>
                  <a:pt x="4790" y="328523"/>
                </a:lnTo>
                <a:lnTo>
                  <a:pt x="17854" y="347900"/>
                </a:lnTo>
                <a:lnTo>
                  <a:pt x="37231" y="360967"/>
                </a:lnTo>
                <a:lnTo>
                  <a:pt x="60960" y="365760"/>
                </a:lnTo>
                <a:lnTo>
                  <a:pt x="441960" y="365760"/>
                </a:lnTo>
                <a:lnTo>
                  <a:pt x="465683" y="360967"/>
                </a:lnTo>
                <a:lnTo>
                  <a:pt x="485060" y="347900"/>
                </a:lnTo>
                <a:lnTo>
                  <a:pt x="498127" y="328523"/>
                </a:lnTo>
                <a:lnTo>
                  <a:pt x="502920" y="304800"/>
                </a:lnTo>
                <a:lnTo>
                  <a:pt x="502920" y="60960"/>
                </a:lnTo>
                <a:lnTo>
                  <a:pt x="498127" y="37236"/>
                </a:lnTo>
                <a:lnTo>
                  <a:pt x="485060" y="17859"/>
                </a:lnTo>
                <a:lnTo>
                  <a:pt x="465683" y="4792"/>
                </a:lnTo>
                <a:lnTo>
                  <a:pt x="44196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112519" y="4494276"/>
            <a:ext cx="502920" cy="365760"/>
          </a:xfrm>
          <a:custGeom>
            <a:avLst/>
            <a:gdLst/>
            <a:ahLst/>
            <a:cxnLst/>
            <a:rect l="l" t="t" r="r" b="b"/>
            <a:pathLst>
              <a:path w="502919" h="365760">
                <a:moveTo>
                  <a:pt x="0" y="60960"/>
                </a:moveTo>
                <a:lnTo>
                  <a:pt x="4790" y="37236"/>
                </a:lnTo>
                <a:lnTo>
                  <a:pt x="17854" y="17859"/>
                </a:lnTo>
                <a:lnTo>
                  <a:pt x="37231" y="4792"/>
                </a:lnTo>
                <a:lnTo>
                  <a:pt x="60960" y="0"/>
                </a:lnTo>
                <a:lnTo>
                  <a:pt x="441960" y="0"/>
                </a:lnTo>
                <a:lnTo>
                  <a:pt x="465683" y="4792"/>
                </a:lnTo>
                <a:lnTo>
                  <a:pt x="485060" y="17859"/>
                </a:lnTo>
                <a:lnTo>
                  <a:pt x="498127" y="37236"/>
                </a:lnTo>
                <a:lnTo>
                  <a:pt x="502920" y="60960"/>
                </a:lnTo>
                <a:lnTo>
                  <a:pt x="502920" y="304800"/>
                </a:lnTo>
                <a:lnTo>
                  <a:pt x="498127" y="328523"/>
                </a:lnTo>
                <a:lnTo>
                  <a:pt x="485060" y="347900"/>
                </a:lnTo>
                <a:lnTo>
                  <a:pt x="465683" y="360967"/>
                </a:lnTo>
                <a:lnTo>
                  <a:pt x="441960" y="365760"/>
                </a:lnTo>
                <a:lnTo>
                  <a:pt x="60960" y="365760"/>
                </a:lnTo>
                <a:lnTo>
                  <a:pt x="37231" y="360967"/>
                </a:lnTo>
                <a:lnTo>
                  <a:pt x="17854" y="347900"/>
                </a:lnTo>
                <a:lnTo>
                  <a:pt x="4790" y="328523"/>
                </a:lnTo>
                <a:lnTo>
                  <a:pt x="0" y="304800"/>
                </a:lnTo>
                <a:lnTo>
                  <a:pt x="0" y="609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78507" y="4494276"/>
            <a:ext cx="502920" cy="365760"/>
          </a:xfrm>
          <a:custGeom>
            <a:avLst/>
            <a:gdLst/>
            <a:ahLst/>
            <a:cxnLst/>
            <a:rect l="l" t="t" r="r" b="b"/>
            <a:pathLst>
              <a:path w="502919" h="365760">
                <a:moveTo>
                  <a:pt x="441960" y="0"/>
                </a:moveTo>
                <a:lnTo>
                  <a:pt x="60960" y="0"/>
                </a:lnTo>
                <a:lnTo>
                  <a:pt x="37236" y="4792"/>
                </a:lnTo>
                <a:lnTo>
                  <a:pt x="17859" y="17859"/>
                </a:lnTo>
                <a:lnTo>
                  <a:pt x="4792" y="37236"/>
                </a:lnTo>
                <a:lnTo>
                  <a:pt x="0" y="60960"/>
                </a:lnTo>
                <a:lnTo>
                  <a:pt x="0" y="304800"/>
                </a:lnTo>
                <a:lnTo>
                  <a:pt x="4792" y="328523"/>
                </a:lnTo>
                <a:lnTo>
                  <a:pt x="17859" y="347900"/>
                </a:lnTo>
                <a:lnTo>
                  <a:pt x="37236" y="360967"/>
                </a:lnTo>
                <a:lnTo>
                  <a:pt x="60960" y="365760"/>
                </a:lnTo>
                <a:lnTo>
                  <a:pt x="441960" y="365760"/>
                </a:lnTo>
                <a:lnTo>
                  <a:pt x="465683" y="360967"/>
                </a:lnTo>
                <a:lnTo>
                  <a:pt x="485060" y="347900"/>
                </a:lnTo>
                <a:lnTo>
                  <a:pt x="498127" y="328523"/>
                </a:lnTo>
                <a:lnTo>
                  <a:pt x="502919" y="304800"/>
                </a:lnTo>
                <a:lnTo>
                  <a:pt x="502919" y="60960"/>
                </a:lnTo>
                <a:lnTo>
                  <a:pt x="498127" y="37236"/>
                </a:lnTo>
                <a:lnTo>
                  <a:pt x="485060" y="17859"/>
                </a:lnTo>
                <a:lnTo>
                  <a:pt x="465683" y="4792"/>
                </a:lnTo>
                <a:lnTo>
                  <a:pt x="44196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78507" y="4494276"/>
            <a:ext cx="502920" cy="365760"/>
          </a:xfrm>
          <a:custGeom>
            <a:avLst/>
            <a:gdLst/>
            <a:ahLst/>
            <a:cxnLst/>
            <a:rect l="l" t="t" r="r" b="b"/>
            <a:pathLst>
              <a:path w="502919" h="365760">
                <a:moveTo>
                  <a:pt x="0" y="60960"/>
                </a:moveTo>
                <a:lnTo>
                  <a:pt x="4792" y="37236"/>
                </a:lnTo>
                <a:lnTo>
                  <a:pt x="17859" y="17859"/>
                </a:lnTo>
                <a:lnTo>
                  <a:pt x="37236" y="4792"/>
                </a:lnTo>
                <a:lnTo>
                  <a:pt x="60960" y="0"/>
                </a:lnTo>
                <a:lnTo>
                  <a:pt x="441960" y="0"/>
                </a:lnTo>
                <a:lnTo>
                  <a:pt x="465683" y="4792"/>
                </a:lnTo>
                <a:lnTo>
                  <a:pt x="485060" y="17859"/>
                </a:lnTo>
                <a:lnTo>
                  <a:pt x="498127" y="37236"/>
                </a:lnTo>
                <a:lnTo>
                  <a:pt x="502919" y="60960"/>
                </a:lnTo>
                <a:lnTo>
                  <a:pt x="502919" y="304800"/>
                </a:lnTo>
                <a:lnTo>
                  <a:pt x="498127" y="328523"/>
                </a:lnTo>
                <a:lnTo>
                  <a:pt x="485060" y="347900"/>
                </a:lnTo>
                <a:lnTo>
                  <a:pt x="465683" y="360967"/>
                </a:lnTo>
                <a:lnTo>
                  <a:pt x="441960" y="365760"/>
                </a:lnTo>
                <a:lnTo>
                  <a:pt x="60960" y="365760"/>
                </a:lnTo>
                <a:lnTo>
                  <a:pt x="37236" y="360967"/>
                </a:lnTo>
                <a:lnTo>
                  <a:pt x="17859" y="347900"/>
                </a:lnTo>
                <a:lnTo>
                  <a:pt x="4792" y="328523"/>
                </a:lnTo>
                <a:lnTo>
                  <a:pt x="0" y="304800"/>
                </a:lnTo>
                <a:lnTo>
                  <a:pt x="0" y="609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54508" y="4481829"/>
            <a:ext cx="250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latin typeface="Segoe UI Light"/>
                <a:cs typeface="Segoe UI Light"/>
              </a:rPr>
              <a:t>x</a:t>
            </a:r>
            <a:r>
              <a:rPr dirty="0" baseline="-20833" sz="1800" spc="-7" b="0">
                <a:latin typeface="Segoe UI Light"/>
                <a:cs typeface="Segoe UI Light"/>
              </a:rPr>
              <a:t>3</a:t>
            </a:r>
            <a:endParaRPr baseline="-20833" sz="1800">
              <a:latin typeface="Segoe UI Light"/>
              <a:cs typeface="Segoe UI Ligh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28848" y="3718305"/>
            <a:ext cx="1965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4. while 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FF0000"/>
                </a:solidFill>
                <a:latin typeface="Times New Roman"/>
                <a:cs typeface="Times New Roman"/>
              </a:rPr>
              <a:t>k 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1800" spc="3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75453" y="5221351"/>
            <a:ext cx="894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  <a:tab pos="795655" algn="l"/>
              </a:tabLst>
            </a:pPr>
            <a:r>
              <a:rPr dirty="0" sz="1200" b="1">
                <a:solidFill>
                  <a:srgbClr val="FF0000"/>
                </a:solidFill>
                <a:latin typeface="Times New Roman"/>
                <a:cs typeface="Times New Roman"/>
              </a:rPr>
              <a:t>1	2	</a:t>
            </a:r>
            <a:r>
              <a:rPr dirty="0" sz="12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07689" y="5088763"/>
            <a:ext cx="2419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,…,</a:t>
            </a: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1800" spc="35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z="1800" spc="-5" b="0">
                <a:latin typeface="微软雅黑 Light"/>
                <a:cs typeface="微软雅黑 Light"/>
              </a:rPr>
              <a:t>；</a:t>
            </a:r>
            <a:endParaRPr sz="1800">
              <a:latin typeface="微软雅黑 Light"/>
              <a:cs typeface="微软雅黑 Ligh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03448" y="3991102"/>
            <a:ext cx="3630295" cy="167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0" indent="-5715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5"/>
              <a:tabLst>
                <a:tab pos="634365" algn="l"/>
                <a:tab pos="635000" algn="l"/>
              </a:tabLst>
            </a:pPr>
            <a:r>
              <a:rPr dirty="0" sz="1800" b="1" i="1">
                <a:latin typeface="Times New Roman"/>
                <a:cs typeface="Times New Roman"/>
              </a:rPr>
              <a:t>x</a:t>
            </a:r>
            <a:r>
              <a:rPr dirty="0" baseline="-20833" sz="1800" b="1" i="1">
                <a:latin typeface="Times New Roman"/>
                <a:cs typeface="Times New Roman"/>
              </a:rPr>
              <a:t>k</a:t>
            </a:r>
            <a:r>
              <a:rPr dirty="0" sz="1800" b="1">
                <a:latin typeface="Symbol"/>
                <a:cs typeface="Symbol"/>
              </a:rPr>
              <a:t></a:t>
            </a:r>
            <a:r>
              <a:rPr dirty="0" sz="1800" b="1" i="1">
                <a:latin typeface="Times New Roman"/>
                <a:cs typeface="Times New Roman"/>
              </a:rPr>
              <a:t>S</a:t>
            </a:r>
            <a:r>
              <a:rPr dirty="0" baseline="-20833" sz="1800" b="1" i="1">
                <a:latin typeface="Times New Roman"/>
                <a:cs typeface="Times New Roman"/>
              </a:rPr>
              <a:t>k</a:t>
            </a:r>
            <a:r>
              <a:rPr dirty="0" sz="1800" spc="10" b="0">
                <a:latin typeface="微软雅黑 Light"/>
                <a:cs typeface="微软雅黑 Light"/>
              </a:rPr>
              <a:t>中最小</a:t>
            </a:r>
            <a:r>
              <a:rPr dirty="0" sz="1800" b="0">
                <a:latin typeface="微软雅黑 Light"/>
                <a:cs typeface="微软雅黑 Light"/>
              </a:rPr>
              <a:t>值</a:t>
            </a:r>
            <a:r>
              <a:rPr dirty="0" sz="1800" b="1">
                <a:latin typeface="Times New Roman"/>
                <a:cs typeface="Times New Roman"/>
              </a:rPr>
              <a:t>;</a:t>
            </a:r>
            <a:r>
              <a:rPr dirty="0" sz="1800" spc="375" b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–{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 spc="-7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dirty="0" sz="1800" spc="-5" b="1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635000" indent="-572135">
              <a:lnSpc>
                <a:spcPts val="2155"/>
              </a:lnSpc>
              <a:spcBef>
                <a:spcPts val="10"/>
              </a:spcBef>
              <a:buAutoNum type="arabicPeriod" startAt="5"/>
              <a:tabLst>
                <a:tab pos="635000" algn="l"/>
                <a:tab pos="635635" algn="l"/>
              </a:tabLst>
            </a:pPr>
            <a:r>
              <a:rPr dirty="0" sz="1800" b="1">
                <a:latin typeface="Times New Roman"/>
                <a:cs typeface="Times New Roman"/>
              </a:rPr>
              <a:t>if </a:t>
            </a:r>
            <a:r>
              <a:rPr dirty="0" sz="1800" spc="-5" b="1" i="1">
                <a:latin typeface="Times New Roman"/>
                <a:cs typeface="Times New Roman"/>
              </a:rPr>
              <a:t>k</a:t>
            </a:r>
            <a:r>
              <a:rPr dirty="0" sz="1800" spc="-5" b="1">
                <a:latin typeface="Times New Roman"/>
                <a:cs typeface="Times New Roman"/>
              </a:rPr>
              <a:t>&lt;</a:t>
            </a:r>
            <a:r>
              <a:rPr dirty="0" sz="1800" spc="-5" b="1" i="1">
                <a:latin typeface="Times New Roman"/>
                <a:cs typeface="Times New Roman"/>
              </a:rPr>
              <a:t>n</a:t>
            </a:r>
            <a:r>
              <a:rPr dirty="0" sz="1800" b="1" i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then</a:t>
            </a:r>
            <a:endParaRPr sz="1800">
              <a:latin typeface="Times New Roman"/>
              <a:cs typeface="Times New Roman"/>
            </a:endParaRPr>
          </a:p>
          <a:p>
            <a:pPr marL="921385" indent="-858519">
              <a:lnSpc>
                <a:spcPts val="2155"/>
              </a:lnSpc>
              <a:buClr>
                <a:srgbClr val="000000"/>
              </a:buClr>
              <a:buFont typeface="Times New Roman"/>
              <a:buAutoNum type="arabicPeriod" startAt="5"/>
              <a:tabLst>
                <a:tab pos="921385" algn="l"/>
                <a:tab pos="922019" algn="l"/>
              </a:tabLst>
            </a:pP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+1</a:t>
            </a:r>
            <a:r>
              <a:rPr dirty="0" sz="1800" spc="-5" b="1">
                <a:latin typeface="Times New Roman"/>
                <a:cs typeface="Times New Roman"/>
              </a:rPr>
              <a:t>;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10" b="0">
                <a:latin typeface="微软雅黑 Light"/>
                <a:cs typeface="微软雅黑 Light"/>
              </a:rPr>
              <a:t>计</a:t>
            </a:r>
            <a:r>
              <a:rPr dirty="0" sz="1800" spc="15" b="0">
                <a:latin typeface="微软雅黑 Light"/>
                <a:cs typeface="微软雅黑 Light"/>
              </a:rPr>
              <a:t>算</a:t>
            </a: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k</a:t>
            </a:r>
            <a:r>
              <a:rPr dirty="0" baseline="-20833" sz="1800" spc="187" b="1" i="1">
                <a:latin typeface="Times New Roman"/>
                <a:cs typeface="Times New Roman"/>
              </a:rPr>
              <a:t> </a:t>
            </a:r>
            <a:r>
              <a:rPr dirty="0" sz="1800" b="0">
                <a:latin typeface="微软雅黑 Light"/>
                <a:cs typeface="微软雅黑 Light"/>
              </a:rPr>
              <a:t>；</a:t>
            </a:r>
            <a:endParaRPr sz="1800">
              <a:latin typeface="微软雅黑 Light"/>
              <a:cs typeface="微软雅黑 Light"/>
            </a:endParaRPr>
          </a:p>
          <a:p>
            <a:pPr marL="63500" marR="2631440">
              <a:lnSpc>
                <a:spcPts val="2150"/>
              </a:lnSpc>
              <a:spcBef>
                <a:spcPts val="95"/>
              </a:spcBef>
              <a:buAutoNum type="arabicPeriod" startAt="5"/>
              <a:tabLst>
                <a:tab pos="633730" algn="l"/>
                <a:tab pos="634365" algn="l"/>
              </a:tabLst>
            </a:pP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800" spc="-5" b="1">
                <a:latin typeface="Times New Roman"/>
                <a:cs typeface="Times New Roman"/>
              </a:rPr>
              <a:t>se  </a:t>
            </a:r>
            <a:r>
              <a:rPr dirty="0" sz="1800" b="1">
                <a:latin typeface="Times New Roman"/>
                <a:cs typeface="Times New Roman"/>
              </a:rPr>
              <a:t>9.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ts val="2100"/>
              </a:lnSpc>
              <a:tabLst>
                <a:tab pos="633730" algn="l"/>
              </a:tabLst>
            </a:pPr>
            <a:r>
              <a:rPr dirty="0" sz="1800" b="1">
                <a:latin typeface="Times New Roman"/>
                <a:cs typeface="Times New Roman"/>
              </a:rPr>
              <a:t>10.	</a:t>
            </a:r>
            <a:r>
              <a:rPr dirty="0" sz="1800" spc="-5" b="1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54248" y="5638596"/>
            <a:ext cx="7702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latin typeface="Times New Roman"/>
                <a:cs typeface="Times New Roman"/>
              </a:rPr>
              <a:t>11.</a:t>
            </a:r>
            <a:r>
              <a:rPr dirty="0" sz="1800" spc="38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95566" y="6261303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····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124" y="322910"/>
            <a:ext cx="2511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0659" y="235076"/>
            <a:ext cx="22631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递归实现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03061" y="1695958"/>
            <a:ext cx="5085715" cy="37782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70"/>
              </a:spcBef>
              <a:tabLst>
                <a:tab pos="1184275" algn="l"/>
              </a:tabLst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算</a:t>
            </a:r>
            <a:r>
              <a:rPr dirty="0" sz="2400" spc="5" b="1">
                <a:solidFill>
                  <a:srgbClr val="FF0000"/>
                </a:solidFill>
                <a:latin typeface="宋体"/>
                <a:cs typeface="宋体"/>
              </a:rPr>
              <a:t>法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5.1	ReBack(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370"/>
              </a:spcBef>
              <a:tabLst>
                <a:tab pos="909955" algn="l"/>
                <a:tab pos="1557655" algn="l"/>
              </a:tabLst>
            </a:pPr>
            <a:r>
              <a:rPr dirty="0" sz="2400" b="1">
                <a:latin typeface="Times New Roman"/>
                <a:cs typeface="Times New Roman"/>
              </a:rPr>
              <a:t>1. if	</a:t>
            </a:r>
            <a:r>
              <a:rPr dirty="0" sz="2400" spc="-5" b="1" i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&gt;</a:t>
            </a:r>
            <a:r>
              <a:rPr dirty="0" sz="2400" spc="-5" b="1" i="1">
                <a:latin typeface="Times New Roman"/>
                <a:cs typeface="Times New Roman"/>
              </a:rPr>
              <a:t>n	</a:t>
            </a:r>
            <a:r>
              <a:rPr dirty="0" sz="2400" spc="-5" b="1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266700">
              <a:lnSpc>
                <a:spcPts val="2860"/>
              </a:lnSpc>
              <a:spcBef>
                <a:spcPts val="40"/>
              </a:spcBef>
              <a:tabLst>
                <a:tab pos="876300" algn="l"/>
              </a:tabLst>
            </a:pPr>
            <a:r>
              <a:rPr dirty="0" sz="2400" b="1">
                <a:latin typeface="Times New Roman"/>
                <a:cs typeface="Times New Roman"/>
              </a:rPr>
              <a:t>2.	</a:t>
            </a:r>
            <a:r>
              <a:rPr dirty="0" sz="2400" b="1">
                <a:latin typeface="宋体"/>
                <a:cs typeface="宋体"/>
              </a:rPr>
              <a:t>输出</a:t>
            </a:r>
            <a:r>
              <a:rPr dirty="0" sz="2400" b="1">
                <a:latin typeface="Times New Roman"/>
                <a:cs typeface="Times New Roman"/>
              </a:rPr>
              <a:t>&lt;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20833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20833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x</a:t>
            </a:r>
            <a:r>
              <a:rPr dirty="0" baseline="-20833" sz="2400" spc="-7" b="1" i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&gt;</a:t>
            </a:r>
            <a:r>
              <a:rPr dirty="0" sz="2400" spc="-5" b="1">
                <a:latin typeface="宋体"/>
                <a:cs typeface="宋体"/>
              </a:rPr>
              <a:t>；</a:t>
            </a:r>
            <a:r>
              <a:rPr dirty="0" sz="2400" spc="-20" b="1">
                <a:latin typeface="宋体"/>
                <a:cs typeface="宋体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可行解</a:t>
            </a:r>
            <a:endParaRPr sz="2400">
              <a:latin typeface="宋体"/>
              <a:cs typeface="宋体"/>
            </a:endParaRPr>
          </a:p>
          <a:p>
            <a:pPr marL="571500" indent="-304800">
              <a:lnSpc>
                <a:spcPts val="2860"/>
              </a:lnSpc>
              <a:buAutoNum type="arabicPeriod" startAt="3"/>
              <a:tabLst>
                <a:tab pos="571500" algn="l"/>
              </a:tabLst>
            </a:pPr>
            <a:r>
              <a:rPr dirty="0" sz="2400" b="1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952500" indent="-685800">
              <a:lnSpc>
                <a:spcPct val="100000"/>
              </a:lnSpc>
              <a:spcBef>
                <a:spcPts val="15"/>
              </a:spcBef>
              <a:buAutoNum type="arabicPeriod" startAt="3"/>
              <a:tabLst>
                <a:tab pos="951865" algn="l"/>
                <a:tab pos="952500" algn="l"/>
                <a:tab pos="1798320" algn="l"/>
                <a:tab pos="276733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while	</a:t>
            </a:r>
            <a:r>
              <a:rPr dirty="0" sz="2400" spc="-5" b="1" i="1">
                <a:latin typeface="Times New Roman"/>
                <a:cs typeface="Times New Roman"/>
              </a:rPr>
              <a:t>S</a:t>
            </a:r>
            <a:r>
              <a:rPr dirty="0" baseline="-20833" sz="2400" spc="-7" b="1" i="1">
                <a:latin typeface="Times New Roman"/>
                <a:cs typeface="Times New Roman"/>
              </a:rPr>
              <a:t>k</a:t>
            </a:r>
            <a:r>
              <a:rPr dirty="0" baseline="-20833" sz="2400" spc="15" b="1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Symbol"/>
                <a:cs typeface="Symbol"/>
              </a:rPr>
              <a:t>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Symbol"/>
                <a:cs typeface="Symbol"/>
              </a:rPr>
              <a:t>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 b="1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1409700" indent="-1143635">
              <a:lnSpc>
                <a:spcPts val="2870"/>
              </a:lnSpc>
              <a:spcBef>
                <a:spcPts val="20"/>
              </a:spcBef>
              <a:buFont typeface="Times New Roman"/>
              <a:buAutoNum type="arabicPeriod" startAt="3"/>
              <a:tabLst>
                <a:tab pos="1409700" algn="l"/>
                <a:tab pos="1410335" algn="l"/>
              </a:tabLst>
            </a:pPr>
            <a:r>
              <a:rPr dirty="0" sz="2400" spc="-5" b="1" i="1">
                <a:latin typeface="Times New Roman"/>
                <a:cs typeface="Times New Roman"/>
              </a:rPr>
              <a:t>x</a:t>
            </a:r>
            <a:r>
              <a:rPr dirty="0" baseline="-20833" sz="2400" spc="-7" b="1" i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Symbol"/>
                <a:cs typeface="Symbol"/>
              </a:rPr>
              <a:t></a:t>
            </a:r>
            <a:r>
              <a:rPr dirty="0" sz="2400" spc="-5" b="1" i="1">
                <a:latin typeface="Times New Roman"/>
                <a:cs typeface="Times New Roman"/>
              </a:rPr>
              <a:t>S</a:t>
            </a:r>
            <a:r>
              <a:rPr dirty="0" baseline="-20833" sz="2400" spc="-7" b="1" i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宋体"/>
                <a:cs typeface="宋体"/>
              </a:rPr>
              <a:t>中最小</a:t>
            </a:r>
            <a:r>
              <a:rPr dirty="0" sz="2400" b="1">
                <a:latin typeface="宋体"/>
                <a:cs typeface="宋体"/>
              </a:rPr>
              <a:t>值</a:t>
            </a:r>
            <a:r>
              <a:rPr dirty="0" sz="2400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409700" indent="-1143635">
              <a:lnSpc>
                <a:spcPts val="2870"/>
              </a:lnSpc>
              <a:buFont typeface="Times New Roman"/>
              <a:buAutoNum type="arabicPeriod" startAt="3"/>
              <a:tabLst>
                <a:tab pos="1409700" algn="l"/>
                <a:tab pos="141033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S</a:t>
            </a:r>
            <a:r>
              <a:rPr dirty="0" baseline="-20833" sz="2400" b="1" i="1">
                <a:latin typeface="Times New Roman"/>
                <a:cs typeface="Times New Roman"/>
              </a:rPr>
              <a:t>k</a:t>
            </a:r>
            <a:r>
              <a:rPr dirty="0" sz="2400" b="1">
                <a:latin typeface="Symbol"/>
                <a:cs typeface="Symbol"/>
              </a:rPr>
              <a:t></a:t>
            </a:r>
            <a:r>
              <a:rPr dirty="0" sz="2400" b="1" i="1">
                <a:latin typeface="Times New Roman"/>
                <a:cs typeface="Times New Roman"/>
              </a:rPr>
              <a:t>S</a:t>
            </a:r>
            <a:r>
              <a:rPr dirty="0" baseline="-20833" sz="2400" b="1" i="1">
                <a:latin typeface="Times New Roman"/>
                <a:cs typeface="Times New Roman"/>
              </a:rPr>
              <a:t>k</a:t>
            </a:r>
            <a:r>
              <a:rPr dirty="0" sz="2400" b="1">
                <a:latin typeface="Times New Roman"/>
                <a:cs typeface="Times New Roman"/>
              </a:rPr>
              <a:t>–{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20833" sz="2400" b="1" i="1">
                <a:latin typeface="Times New Roman"/>
                <a:cs typeface="Times New Roman"/>
              </a:rPr>
              <a:t>k</a:t>
            </a:r>
            <a:r>
              <a:rPr dirty="0" sz="2400" b="1">
                <a:latin typeface="Times New Roman"/>
                <a:cs typeface="Times New Roman"/>
              </a:rPr>
              <a:t>}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409700" indent="-1143635">
              <a:lnSpc>
                <a:spcPts val="2860"/>
              </a:lnSpc>
              <a:spcBef>
                <a:spcPts val="25"/>
              </a:spcBef>
              <a:buFont typeface="Times New Roman"/>
              <a:buAutoNum type="arabicPeriod" startAt="3"/>
              <a:tabLst>
                <a:tab pos="1409700" algn="l"/>
                <a:tab pos="1410335" algn="l"/>
              </a:tabLst>
            </a:pPr>
            <a:r>
              <a:rPr dirty="0" sz="2400" b="1">
                <a:latin typeface="宋体"/>
                <a:cs typeface="宋体"/>
              </a:rPr>
              <a:t>计算</a:t>
            </a:r>
            <a:r>
              <a:rPr dirty="0" sz="2400" spc="-5" b="1" i="1">
                <a:latin typeface="Times New Roman"/>
                <a:cs typeface="Times New Roman"/>
              </a:rPr>
              <a:t>S</a:t>
            </a:r>
            <a:r>
              <a:rPr dirty="0" baseline="-20833" sz="2400" spc="-7" b="1" i="1">
                <a:latin typeface="Times New Roman"/>
                <a:cs typeface="Times New Roman"/>
              </a:rPr>
              <a:t>k+</a:t>
            </a:r>
            <a:r>
              <a:rPr dirty="0" baseline="-20833" sz="2400" spc="-7" b="1">
                <a:latin typeface="Times New Roman"/>
                <a:cs typeface="Times New Roman"/>
              </a:rPr>
              <a:t>1</a:t>
            </a:r>
            <a:r>
              <a:rPr dirty="0" baseline="-20833" sz="2400" spc="3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409700" indent="-1143635">
              <a:lnSpc>
                <a:spcPts val="2860"/>
              </a:lnSpc>
              <a:buClr>
                <a:srgbClr val="000000"/>
              </a:buClr>
              <a:buAutoNum type="arabicPeriod" startAt="3"/>
              <a:tabLst>
                <a:tab pos="1409700" algn="l"/>
                <a:tab pos="1410335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ReBack(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+1)</a:t>
            </a:r>
            <a:r>
              <a:rPr dirty="0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875665" indent="-609600">
              <a:lnSpc>
                <a:spcPct val="100000"/>
              </a:lnSpc>
              <a:buAutoNum type="arabicPeriod" startAt="3"/>
              <a:tabLst>
                <a:tab pos="875665" algn="l"/>
                <a:tab pos="8763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7061" y="5449011"/>
            <a:ext cx="9569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10.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656" y="2110232"/>
            <a:ext cx="3282950" cy="3313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递归回溯</a:t>
            </a:r>
            <a:endParaRPr sz="240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tabLst>
                <a:tab pos="1170940" algn="l"/>
              </a:tabLst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算法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5.2	</a:t>
            </a:r>
            <a:r>
              <a:rPr dirty="0" sz="2400" b="1">
                <a:latin typeface="Times New Roman"/>
                <a:cs typeface="Times New Roman"/>
              </a:rPr>
              <a:t>ReBacktrack(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2400" b="1">
                <a:latin typeface="宋体"/>
                <a:cs typeface="宋体"/>
              </a:rPr>
              <a:t>输入：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ts val="2810"/>
              </a:lnSpc>
              <a:spcBef>
                <a:spcPts val="120"/>
              </a:spcBef>
            </a:pPr>
            <a:r>
              <a:rPr dirty="0" sz="2400" b="1">
                <a:latin typeface="宋体"/>
                <a:cs typeface="宋体"/>
              </a:rPr>
              <a:t>输出：所有的解</a:t>
            </a:r>
            <a:endParaRPr sz="2400">
              <a:latin typeface="宋体"/>
              <a:cs typeface="宋体"/>
            </a:endParaRPr>
          </a:p>
          <a:p>
            <a:pPr marL="635000" indent="-381000">
              <a:lnSpc>
                <a:spcPts val="2810"/>
              </a:lnSpc>
              <a:buAutoNum type="arabicPeriod"/>
              <a:tabLst>
                <a:tab pos="634365" algn="l"/>
                <a:tab pos="635000" algn="l"/>
                <a:tab pos="1170940" algn="l"/>
                <a:tab pos="1930400" algn="l"/>
                <a:tab pos="2335530" algn="l"/>
                <a:tab pos="2658745" algn="l"/>
              </a:tabLst>
            </a:pPr>
            <a:r>
              <a:rPr dirty="0" sz="2400" b="1">
                <a:latin typeface="Times New Roman"/>
                <a:cs typeface="Times New Roman"/>
              </a:rPr>
              <a:t>for	</a:t>
            </a:r>
            <a:r>
              <a:rPr dirty="0" sz="2400" b="1" i="1">
                <a:latin typeface="Times New Roman"/>
                <a:cs typeface="Times New Roman"/>
              </a:rPr>
              <a:t>k</a:t>
            </a:r>
            <a:r>
              <a:rPr dirty="0" sz="2400" b="1">
                <a:latin typeface="Symbol"/>
                <a:cs typeface="Symbol"/>
              </a:rPr>
              <a:t></a:t>
            </a:r>
            <a:r>
              <a:rPr dirty="0" sz="2400" b="1">
                <a:latin typeface="Times New Roman"/>
                <a:cs typeface="Times New Roman"/>
              </a:rPr>
              <a:t>1	to	</a:t>
            </a:r>
            <a:r>
              <a:rPr dirty="0" sz="2400" spc="-5" b="1" i="1">
                <a:latin typeface="Times New Roman"/>
                <a:cs typeface="Times New Roman"/>
              </a:rPr>
              <a:t>n	</a:t>
            </a:r>
            <a:r>
              <a:rPr dirty="0" sz="2400" b="1" i="1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1167765" indent="-914400">
              <a:lnSpc>
                <a:spcPts val="2870"/>
              </a:lnSpc>
              <a:spcBef>
                <a:spcPts val="25"/>
              </a:spcBef>
              <a:buFont typeface="Times New Roman"/>
              <a:buAutoNum type="arabicPeriod"/>
              <a:tabLst>
                <a:tab pos="1167765" algn="l"/>
                <a:tab pos="1168400" algn="l"/>
              </a:tabLst>
            </a:pPr>
            <a:r>
              <a:rPr dirty="0" sz="2400" b="1">
                <a:latin typeface="宋体"/>
                <a:cs typeface="宋体"/>
              </a:rPr>
              <a:t>计</a:t>
            </a:r>
            <a:r>
              <a:rPr dirty="0" sz="2400" spc="-10" b="1">
                <a:latin typeface="宋体"/>
                <a:cs typeface="宋体"/>
              </a:rPr>
              <a:t>算</a:t>
            </a:r>
            <a:r>
              <a:rPr dirty="0" sz="2400" spc="-610" b="1">
                <a:latin typeface="宋体"/>
                <a:cs typeface="宋体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X</a:t>
            </a:r>
            <a:r>
              <a:rPr dirty="0" baseline="-20833" sz="2400" spc="-7" b="1" i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43965" indent="-990600">
              <a:lnSpc>
                <a:spcPts val="2865"/>
              </a:lnSpc>
              <a:buFont typeface="Times New Roman"/>
              <a:buAutoNum type="arabicPeriod"/>
              <a:tabLst>
                <a:tab pos="1243965" algn="l"/>
                <a:tab pos="1244600" algn="l"/>
              </a:tabLst>
            </a:pPr>
            <a:r>
              <a:rPr dirty="0" sz="2400" spc="-5" b="1" i="1">
                <a:latin typeface="Times New Roman"/>
                <a:cs typeface="Times New Roman"/>
              </a:rPr>
              <a:t>S</a:t>
            </a:r>
            <a:r>
              <a:rPr dirty="0" baseline="-20833" sz="2400" spc="-7" b="1" i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Symbol"/>
                <a:cs typeface="Symbol"/>
              </a:rPr>
              <a:t></a:t>
            </a:r>
            <a:r>
              <a:rPr dirty="0" sz="2400" spc="-5" b="1" i="1">
                <a:latin typeface="Times New Roman"/>
                <a:cs typeface="Times New Roman"/>
              </a:rPr>
              <a:t>X</a:t>
            </a:r>
            <a:r>
              <a:rPr dirty="0" baseline="-20833" sz="2400" spc="-7" b="1" i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711200" indent="-457200">
              <a:lnSpc>
                <a:spcPts val="2875"/>
              </a:lnSpc>
              <a:buAutoNum type="arabicPeriod"/>
              <a:tabLst>
                <a:tab pos="710565" algn="l"/>
                <a:tab pos="7112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710565" indent="-4572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710565" algn="l"/>
                <a:tab pos="711200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ReBack(1)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007360" cy="605155"/>
          </a:xfrm>
          <a:custGeom>
            <a:avLst/>
            <a:gdLst/>
            <a:ahLst/>
            <a:cxnLst/>
            <a:rect l="l" t="t" r="r" b="b"/>
            <a:pathLst>
              <a:path w="3007360" h="605155">
                <a:moveTo>
                  <a:pt x="2704337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2704337" y="605028"/>
                </a:lnTo>
                <a:lnTo>
                  <a:pt x="2753421" y="601070"/>
                </a:lnTo>
                <a:lnTo>
                  <a:pt x="2799978" y="589611"/>
                </a:lnTo>
                <a:lnTo>
                  <a:pt x="2843386" y="571272"/>
                </a:lnTo>
                <a:lnTo>
                  <a:pt x="2883023" y="546677"/>
                </a:lnTo>
                <a:lnTo>
                  <a:pt x="2918269" y="516445"/>
                </a:lnTo>
                <a:lnTo>
                  <a:pt x="2948501" y="481199"/>
                </a:lnTo>
                <a:lnTo>
                  <a:pt x="2973096" y="441562"/>
                </a:lnTo>
                <a:lnTo>
                  <a:pt x="2991435" y="398154"/>
                </a:lnTo>
                <a:lnTo>
                  <a:pt x="3002894" y="351597"/>
                </a:lnTo>
                <a:lnTo>
                  <a:pt x="3006852" y="302514"/>
                </a:lnTo>
                <a:lnTo>
                  <a:pt x="3002894" y="253430"/>
                </a:lnTo>
                <a:lnTo>
                  <a:pt x="2991435" y="206873"/>
                </a:lnTo>
                <a:lnTo>
                  <a:pt x="2973096" y="163465"/>
                </a:lnTo>
                <a:lnTo>
                  <a:pt x="2948501" y="123828"/>
                </a:lnTo>
                <a:lnTo>
                  <a:pt x="2918269" y="88582"/>
                </a:lnTo>
                <a:lnTo>
                  <a:pt x="2883023" y="58350"/>
                </a:lnTo>
                <a:lnTo>
                  <a:pt x="2843386" y="33755"/>
                </a:lnTo>
                <a:lnTo>
                  <a:pt x="2799978" y="15416"/>
                </a:lnTo>
                <a:lnTo>
                  <a:pt x="2753421" y="3957"/>
                </a:lnTo>
                <a:lnTo>
                  <a:pt x="2704337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2511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0659" y="235076"/>
            <a:ext cx="22631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递归实现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46682" y="2379726"/>
            <a:ext cx="5902960" cy="361822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algn="ctr" marR="4110354">
              <a:lnSpc>
                <a:spcPct val="100000"/>
              </a:lnSpc>
              <a:spcBef>
                <a:spcPts val="110"/>
              </a:spcBef>
            </a:pPr>
            <a:r>
              <a:rPr dirty="0" sz="1800" b="1">
                <a:latin typeface="Times New Roman"/>
                <a:cs typeface="Times New Roman"/>
              </a:rPr>
              <a:t>while </a:t>
            </a: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2 </a:t>
            </a:r>
            <a:r>
              <a:rPr dirty="0" sz="1800" spc="-5" b="1">
                <a:latin typeface="Symbol"/>
                <a:cs typeface="Symbol"/>
              </a:rPr>
              <a:t>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Symbol"/>
                <a:cs typeface="Symbol"/>
              </a:rPr>
              <a:t></a:t>
            </a:r>
            <a:r>
              <a:rPr dirty="0" sz="1800" spc="40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  <a:p>
            <a:pPr algn="ctr" marR="4084954">
              <a:lnSpc>
                <a:spcPct val="100000"/>
              </a:lnSpc>
              <a:spcBef>
                <a:spcPts val="1695"/>
              </a:spcBef>
            </a:pPr>
            <a:r>
              <a:rPr dirty="0" sz="1800" b="1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1605"/>
              </a:spcBef>
            </a:pPr>
            <a:r>
              <a:rPr dirty="0" sz="1800" spc="-5" b="1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869" y="1390650"/>
            <a:ext cx="7670800" cy="49072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r>
              <a:rPr dirty="0" sz="1800" b="1">
                <a:latin typeface="Times New Roman"/>
                <a:cs typeface="Times New Roman"/>
              </a:rPr>
              <a:t>while </a:t>
            </a: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1 </a:t>
            </a:r>
            <a:r>
              <a:rPr dirty="0" sz="1800" b="1">
                <a:latin typeface="Symbol"/>
                <a:cs typeface="Symbol"/>
              </a:rPr>
              <a:t>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Symbol"/>
                <a:cs typeface="Symbol"/>
              </a:rPr>
              <a:t></a:t>
            </a:r>
            <a:r>
              <a:rPr dirty="0" sz="1800" spc="434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  <a:p>
            <a:pPr marL="872490">
              <a:lnSpc>
                <a:spcPct val="100000"/>
              </a:lnSpc>
              <a:spcBef>
                <a:spcPts val="1005"/>
              </a:spcBef>
            </a:pPr>
            <a:r>
              <a:rPr dirty="0" sz="1800" b="1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6198" y="3512058"/>
            <a:ext cx="4338955" cy="220408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895"/>
              </a:lnSpc>
            </a:pPr>
            <a:r>
              <a:rPr dirty="0" sz="1800" b="1">
                <a:latin typeface="Times New Roman"/>
                <a:cs typeface="Times New Roman"/>
              </a:rPr>
              <a:t>while </a:t>
            </a: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3 </a:t>
            </a:r>
            <a:r>
              <a:rPr dirty="0" sz="1800" b="1">
                <a:latin typeface="Symbol"/>
                <a:cs typeface="Symbol"/>
              </a:rPr>
              <a:t>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Symbol"/>
                <a:cs typeface="Symbol"/>
              </a:rPr>
              <a:t></a:t>
            </a:r>
            <a:r>
              <a:rPr dirty="0" sz="1800" spc="4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285"/>
              </a:spcBef>
            </a:pPr>
            <a:r>
              <a:rPr dirty="0" sz="1800" b="1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9845">
              <a:lnSpc>
                <a:spcPts val="2130"/>
              </a:lnSpc>
              <a:spcBef>
                <a:spcPts val="1680"/>
              </a:spcBef>
            </a:pPr>
            <a:r>
              <a:rPr dirty="0" sz="1800" spc="-5" b="1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3022" y="4264914"/>
            <a:ext cx="2707005" cy="10591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020"/>
              </a:lnSpc>
            </a:pPr>
            <a:r>
              <a:rPr dirty="0" sz="1800" b="1">
                <a:latin typeface="Times New Roman"/>
                <a:cs typeface="Times New Roman"/>
              </a:rPr>
              <a:t>while </a:t>
            </a: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4 </a:t>
            </a:r>
            <a:r>
              <a:rPr dirty="0" sz="1800" b="1">
                <a:latin typeface="Symbol"/>
                <a:cs typeface="Symbol"/>
              </a:rPr>
              <a:t>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Symbol"/>
                <a:cs typeface="Symbol"/>
              </a:rPr>
              <a:t></a:t>
            </a:r>
            <a:r>
              <a:rPr dirty="0" sz="1800" spc="40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  <a:p>
            <a:pPr marL="548005">
              <a:lnSpc>
                <a:spcPct val="100000"/>
              </a:lnSpc>
              <a:spcBef>
                <a:spcPts val="700"/>
              </a:spcBef>
            </a:pPr>
            <a:r>
              <a:rPr dirty="0" sz="1800" b="1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ts val="1950"/>
              </a:lnSpc>
              <a:spcBef>
                <a:spcPts val="1505"/>
              </a:spcBef>
            </a:pPr>
            <a:r>
              <a:rPr dirty="0" sz="1800" spc="-5" b="1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4927" y="2379091"/>
            <a:ext cx="21755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868170" algn="l"/>
              </a:tabLst>
            </a:pPr>
            <a:r>
              <a:rPr dirty="0" sz="2000" b="1">
                <a:latin typeface="Times New Roman"/>
                <a:cs typeface="Times New Roman"/>
              </a:rPr>
              <a:t>4.  </a:t>
            </a:r>
            <a:r>
              <a:rPr dirty="0" sz="2000" spc="-5" b="1">
                <a:latin typeface="Times New Roman"/>
                <a:cs typeface="Times New Roman"/>
              </a:rPr>
              <a:t>while  </a:t>
            </a:r>
            <a:r>
              <a:rPr dirty="0" sz="2000" spc="5" b="1" i="1">
                <a:latin typeface="Times New Roman"/>
                <a:cs typeface="Times New Roman"/>
              </a:rPr>
              <a:t>S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baseline="-21367" sz="1950" spc="3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Symbol"/>
                <a:cs typeface="Symbol"/>
              </a:rPr>
              <a:t>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Symbol"/>
                <a:cs typeface="Symbol"/>
              </a:rPr>
              <a:t>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b="1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4927" y="2680843"/>
            <a:ext cx="2580640" cy="1247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35965" indent="-698500">
              <a:lnSpc>
                <a:spcPct val="100000"/>
              </a:lnSpc>
              <a:spcBef>
                <a:spcPts val="105"/>
              </a:spcBef>
              <a:buFont typeface="Times New Roman"/>
              <a:buAutoNum type="arabicPeriod" startAt="5"/>
              <a:tabLst>
                <a:tab pos="735965" algn="l"/>
                <a:tab pos="736600" algn="l"/>
              </a:tabLst>
            </a:pPr>
            <a:r>
              <a:rPr dirty="0" sz="2000" spc="5" b="1" i="1">
                <a:latin typeface="Times New Roman"/>
                <a:cs typeface="Times New Roman"/>
              </a:rPr>
              <a:t>x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sz="2000" spc="5" b="1">
                <a:latin typeface="Symbol"/>
                <a:cs typeface="Symbol"/>
              </a:rPr>
              <a:t></a:t>
            </a:r>
            <a:r>
              <a:rPr dirty="0" sz="2000" spc="5" b="1" i="1">
                <a:latin typeface="Times New Roman"/>
                <a:cs typeface="Times New Roman"/>
              </a:rPr>
              <a:t>S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sz="2000" b="0">
                <a:latin typeface="微软雅黑 Light"/>
                <a:cs typeface="微软雅黑 Light"/>
              </a:rPr>
              <a:t>中</a:t>
            </a:r>
            <a:r>
              <a:rPr dirty="0" sz="2000" spc="-15" b="0">
                <a:latin typeface="微软雅黑 Light"/>
                <a:cs typeface="微软雅黑 Light"/>
              </a:rPr>
              <a:t>最</a:t>
            </a:r>
            <a:r>
              <a:rPr dirty="0" sz="2000" b="0">
                <a:latin typeface="微软雅黑 Light"/>
                <a:cs typeface="微软雅黑 Light"/>
              </a:rPr>
              <a:t>小值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735965" indent="-698500">
              <a:lnSpc>
                <a:spcPts val="2385"/>
              </a:lnSpc>
              <a:spcBef>
                <a:spcPts val="20"/>
              </a:spcBef>
              <a:buFont typeface="Times New Roman"/>
              <a:buAutoNum type="arabicPeriod" startAt="5"/>
              <a:tabLst>
                <a:tab pos="735965" algn="l"/>
                <a:tab pos="736600" algn="l"/>
              </a:tabLst>
            </a:pPr>
            <a:r>
              <a:rPr dirty="0" sz="2000" spc="5" b="1" i="1">
                <a:latin typeface="Times New Roman"/>
                <a:cs typeface="Times New Roman"/>
              </a:rPr>
              <a:t>S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sz="2000" spc="5" b="1">
                <a:latin typeface="Symbol"/>
                <a:cs typeface="Symbol"/>
              </a:rPr>
              <a:t></a:t>
            </a:r>
            <a:r>
              <a:rPr dirty="0" sz="2000" spc="5" b="1" i="1">
                <a:latin typeface="Times New Roman"/>
                <a:cs typeface="Times New Roman"/>
              </a:rPr>
              <a:t>S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sz="2000" spc="5" b="1">
                <a:latin typeface="Times New Roman"/>
                <a:cs typeface="Times New Roman"/>
              </a:rPr>
              <a:t>–{</a:t>
            </a:r>
            <a:r>
              <a:rPr dirty="0" sz="2000" spc="5" b="1" i="1">
                <a:latin typeface="Times New Roman"/>
                <a:cs typeface="Times New Roman"/>
              </a:rPr>
              <a:t>x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sz="2000" spc="5" b="1">
                <a:latin typeface="Times New Roman"/>
                <a:cs typeface="Times New Roman"/>
              </a:rPr>
              <a:t>}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38100" marR="710565">
              <a:lnSpc>
                <a:spcPts val="2420"/>
              </a:lnSpc>
              <a:spcBef>
                <a:spcPts val="50"/>
              </a:spcBef>
              <a:buFont typeface="Times New Roman"/>
              <a:buAutoNum type="arabicPeriod" startAt="5"/>
              <a:tabLst>
                <a:tab pos="799465" algn="l"/>
                <a:tab pos="800100" algn="l"/>
              </a:tabLst>
            </a:pPr>
            <a:r>
              <a:rPr dirty="0" sz="2000" spc="10" b="0">
                <a:latin typeface="微软雅黑 Light"/>
                <a:cs typeface="微软雅黑 Light"/>
              </a:rPr>
              <a:t>计算</a:t>
            </a:r>
            <a:r>
              <a:rPr dirty="0" sz="2000" spc="5" b="1" i="1">
                <a:latin typeface="Times New Roman"/>
                <a:cs typeface="Times New Roman"/>
              </a:rPr>
              <a:t>S</a:t>
            </a:r>
            <a:r>
              <a:rPr dirty="0" baseline="-21367" sz="1950" spc="7" b="1" i="1">
                <a:latin typeface="Times New Roman"/>
                <a:cs typeface="Times New Roman"/>
              </a:rPr>
              <a:t>k+</a:t>
            </a:r>
            <a:r>
              <a:rPr dirty="0" baseline="-21367" sz="1950" spc="7" b="1">
                <a:latin typeface="Times New Roman"/>
                <a:cs typeface="Times New Roman"/>
              </a:rPr>
              <a:t>1</a:t>
            </a:r>
            <a:r>
              <a:rPr dirty="0" baseline="-21367" sz="1950" spc="97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;  8.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2327" y="3597021"/>
            <a:ext cx="15875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ReBack(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+1)</a:t>
            </a:r>
            <a:r>
              <a:rPr dirty="0" sz="2000" spc="-1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20327" y="3901821"/>
            <a:ext cx="7378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9.</a:t>
            </a:r>
            <a:r>
              <a:rPr dirty="0" sz="2000" spc="4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2732" y="976375"/>
            <a:ext cx="9129268" cy="5881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3529" y="6245174"/>
            <a:ext cx="908050" cy="187325"/>
          </a:xfrm>
          <a:custGeom>
            <a:avLst/>
            <a:gdLst/>
            <a:ahLst/>
            <a:cxnLst/>
            <a:rect l="l" t="t" r="r" b="b"/>
            <a:pathLst>
              <a:path w="908050" h="187325">
                <a:moveTo>
                  <a:pt x="41960" y="115608"/>
                </a:moveTo>
                <a:lnTo>
                  <a:pt x="42310" y="124340"/>
                </a:lnTo>
                <a:lnTo>
                  <a:pt x="42560" y="133124"/>
                </a:lnTo>
                <a:lnTo>
                  <a:pt x="42710" y="141961"/>
                </a:lnTo>
                <a:lnTo>
                  <a:pt x="42710" y="159782"/>
                </a:lnTo>
                <a:lnTo>
                  <a:pt x="42519" y="170256"/>
                </a:lnTo>
                <a:lnTo>
                  <a:pt x="42310" y="177803"/>
                </a:lnTo>
                <a:lnTo>
                  <a:pt x="41960" y="186893"/>
                </a:lnTo>
                <a:lnTo>
                  <a:pt x="53847" y="182130"/>
                </a:lnTo>
                <a:lnTo>
                  <a:pt x="53847" y="169456"/>
                </a:lnTo>
                <a:lnTo>
                  <a:pt x="141731" y="169456"/>
                </a:lnTo>
                <a:lnTo>
                  <a:pt x="141731" y="164706"/>
                </a:lnTo>
                <a:lnTo>
                  <a:pt x="53847" y="164706"/>
                </a:lnTo>
                <a:lnTo>
                  <a:pt x="53847" y="126682"/>
                </a:lnTo>
                <a:lnTo>
                  <a:pt x="145968" y="126682"/>
                </a:lnTo>
                <a:lnTo>
                  <a:pt x="148069" y="125107"/>
                </a:lnTo>
                <a:lnTo>
                  <a:pt x="144894" y="121932"/>
                </a:lnTo>
                <a:lnTo>
                  <a:pt x="53847" y="121932"/>
                </a:lnTo>
                <a:lnTo>
                  <a:pt x="41960" y="115608"/>
                </a:lnTo>
                <a:close/>
              </a:path>
              <a:path w="908050" h="187325">
                <a:moveTo>
                  <a:pt x="141731" y="169456"/>
                </a:moveTo>
                <a:lnTo>
                  <a:pt x="130644" y="169456"/>
                </a:lnTo>
                <a:lnTo>
                  <a:pt x="130644" y="186893"/>
                </a:lnTo>
                <a:lnTo>
                  <a:pt x="142519" y="181343"/>
                </a:lnTo>
                <a:lnTo>
                  <a:pt x="141998" y="175539"/>
                </a:lnTo>
                <a:lnTo>
                  <a:pt x="141731" y="170256"/>
                </a:lnTo>
                <a:lnTo>
                  <a:pt x="141731" y="169456"/>
                </a:lnTo>
                <a:close/>
              </a:path>
              <a:path w="908050" h="187325">
                <a:moveTo>
                  <a:pt x="145968" y="126682"/>
                </a:moveTo>
                <a:lnTo>
                  <a:pt x="130644" y="126682"/>
                </a:lnTo>
                <a:lnTo>
                  <a:pt x="130644" y="164706"/>
                </a:lnTo>
                <a:lnTo>
                  <a:pt x="141731" y="164706"/>
                </a:lnTo>
                <a:lnTo>
                  <a:pt x="141731" y="129857"/>
                </a:lnTo>
                <a:lnTo>
                  <a:pt x="145968" y="126682"/>
                </a:lnTo>
                <a:close/>
              </a:path>
              <a:path w="908050" h="187325">
                <a:moveTo>
                  <a:pt x="136982" y="114020"/>
                </a:moveTo>
                <a:lnTo>
                  <a:pt x="129057" y="121932"/>
                </a:lnTo>
                <a:lnTo>
                  <a:pt x="144894" y="121932"/>
                </a:lnTo>
                <a:lnTo>
                  <a:pt x="136982" y="114020"/>
                </a:lnTo>
                <a:close/>
              </a:path>
              <a:path w="908050" h="187325">
                <a:moveTo>
                  <a:pt x="138811" y="85547"/>
                </a:moveTo>
                <a:lnTo>
                  <a:pt x="120357" y="85547"/>
                </a:lnTo>
                <a:lnTo>
                  <a:pt x="101345" y="115633"/>
                </a:lnTo>
                <a:lnTo>
                  <a:pt x="111645" y="118795"/>
                </a:lnTo>
                <a:lnTo>
                  <a:pt x="117682" y="109242"/>
                </a:lnTo>
                <a:lnTo>
                  <a:pt x="123124" y="101174"/>
                </a:lnTo>
                <a:lnTo>
                  <a:pt x="127974" y="94592"/>
                </a:lnTo>
                <a:lnTo>
                  <a:pt x="132232" y="89496"/>
                </a:lnTo>
                <a:lnTo>
                  <a:pt x="138811" y="85547"/>
                </a:lnTo>
                <a:close/>
              </a:path>
              <a:path w="908050" h="187325">
                <a:moveTo>
                  <a:pt x="127482" y="72872"/>
                </a:moveTo>
                <a:lnTo>
                  <a:pt x="119557" y="80797"/>
                </a:lnTo>
                <a:lnTo>
                  <a:pt x="39585" y="80797"/>
                </a:lnTo>
                <a:lnTo>
                  <a:pt x="46723" y="87922"/>
                </a:lnTo>
                <a:lnTo>
                  <a:pt x="52527" y="86334"/>
                </a:lnTo>
                <a:lnTo>
                  <a:pt x="58851" y="85547"/>
                </a:lnTo>
                <a:lnTo>
                  <a:pt x="138811" y="85547"/>
                </a:lnTo>
                <a:lnTo>
                  <a:pt x="140144" y="84747"/>
                </a:lnTo>
                <a:lnTo>
                  <a:pt x="127482" y="72872"/>
                </a:lnTo>
                <a:close/>
              </a:path>
              <a:path w="908050" h="187325">
                <a:moveTo>
                  <a:pt x="90258" y="0"/>
                </a:moveTo>
                <a:lnTo>
                  <a:pt x="65250" y="33336"/>
                </a:lnTo>
                <a:lnTo>
                  <a:pt x="29002" y="63642"/>
                </a:lnTo>
                <a:lnTo>
                  <a:pt x="0" y="80759"/>
                </a:lnTo>
                <a:lnTo>
                  <a:pt x="800" y="83934"/>
                </a:lnTo>
                <a:lnTo>
                  <a:pt x="41960" y="63347"/>
                </a:lnTo>
                <a:lnTo>
                  <a:pt x="80267" y="32613"/>
                </a:lnTo>
                <a:lnTo>
                  <a:pt x="94221" y="18211"/>
                </a:lnTo>
                <a:lnTo>
                  <a:pt x="99715" y="18211"/>
                </a:lnTo>
                <a:lnTo>
                  <a:pt x="96596" y="15049"/>
                </a:lnTo>
                <a:lnTo>
                  <a:pt x="104520" y="11087"/>
                </a:lnTo>
                <a:lnTo>
                  <a:pt x="90258" y="0"/>
                </a:lnTo>
                <a:close/>
              </a:path>
              <a:path w="908050" h="187325">
                <a:moveTo>
                  <a:pt x="83134" y="41973"/>
                </a:moveTo>
                <a:lnTo>
                  <a:pt x="80759" y="44348"/>
                </a:lnTo>
                <a:lnTo>
                  <a:pt x="85464" y="50536"/>
                </a:lnTo>
                <a:lnTo>
                  <a:pt x="89276" y="56430"/>
                </a:lnTo>
                <a:lnTo>
                  <a:pt x="92194" y="62027"/>
                </a:lnTo>
                <a:lnTo>
                  <a:pt x="94221" y="67322"/>
                </a:lnTo>
                <a:lnTo>
                  <a:pt x="95275" y="72085"/>
                </a:lnTo>
                <a:lnTo>
                  <a:pt x="96862" y="74460"/>
                </a:lnTo>
                <a:lnTo>
                  <a:pt x="100025" y="74460"/>
                </a:lnTo>
                <a:lnTo>
                  <a:pt x="101485" y="73660"/>
                </a:lnTo>
                <a:lnTo>
                  <a:pt x="105181" y="70497"/>
                </a:lnTo>
                <a:lnTo>
                  <a:pt x="106057" y="67455"/>
                </a:lnTo>
                <a:lnTo>
                  <a:pt x="106095" y="62572"/>
                </a:lnTo>
                <a:lnTo>
                  <a:pt x="104661" y="58607"/>
                </a:lnTo>
                <a:lnTo>
                  <a:pt x="100358" y="53854"/>
                </a:lnTo>
                <a:lnTo>
                  <a:pt x="93163" y="48298"/>
                </a:lnTo>
                <a:lnTo>
                  <a:pt x="83134" y="41973"/>
                </a:lnTo>
                <a:close/>
              </a:path>
              <a:path w="908050" h="187325">
                <a:moveTo>
                  <a:pt x="99715" y="18211"/>
                </a:moveTo>
                <a:lnTo>
                  <a:pt x="94221" y="18211"/>
                </a:lnTo>
                <a:lnTo>
                  <a:pt x="100161" y="26036"/>
                </a:lnTo>
                <a:lnTo>
                  <a:pt x="132181" y="55182"/>
                </a:lnTo>
                <a:lnTo>
                  <a:pt x="169443" y="72847"/>
                </a:lnTo>
                <a:lnTo>
                  <a:pt x="172605" y="66509"/>
                </a:lnTo>
                <a:lnTo>
                  <a:pt x="177888" y="62814"/>
                </a:lnTo>
                <a:lnTo>
                  <a:pt x="185280" y="61760"/>
                </a:lnTo>
                <a:lnTo>
                  <a:pt x="185280" y="59385"/>
                </a:lnTo>
                <a:lnTo>
                  <a:pt x="175136" y="58099"/>
                </a:lnTo>
                <a:lnTo>
                  <a:pt x="164496" y="55822"/>
                </a:lnTo>
                <a:lnTo>
                  <a:pt x="118568" y="35240"/>
                </a:lnTo>
                <a:lnTo>
                  <a:pt x="107431" y="26034"/>
                </a:lnTo>
                <a:lnTo>
                  <a:pt x="99715" y="18211"/>
                </a:lnTo>
                <a:close/>
              </a:path>
              <a:path w="908050" h="187325">
                <a:moveTo>
                  <a:pt x="268503" y="160655"/>
                </a:moveTo>
                <a:lnTo>
                  <a:pt x="267716" y="163817"/>
                </a:lnTo>
                <a:lnTo>
                  <a:pt x="276574" y="167384"/>
                </a:lnTo>
                <a:lnTo>
                  <a:pt x="283354" y="171742"/>
                </a:lnTo>
                <a:lnTo>
                  <a:pt x="288056" y="176890"/>
                </a:lnTo>
                <a:lnTo>
                  <a:pt x="290677" y="182829"/>
                </a:lnTo>
                <a:lnTo>
                  <a:pt x="299123" y="179666"/>
                </a:lnTo>
                <a:lnTo>
                  <a:pt x="305203" y="175691"/>
                </a:lnTo>
                <a:lnTo>
                  <a:pt x="312585" y="166192"/>
                </a:lnTo>
                <a:lnTo>
                  <a:pt x="313197" y="164350"/>
                </a:lnTo>
                <a:lnTo>
                  <a:pt x="292785" y="164350"/>
                </a:lnTo>
                <a:lnTo>
                  <a:pt x="282232" y="163283"/>
                </a:lnTo>
                <a:lnTo>
                  <a:pt x="275894" y="162229"/>
                </a:lnTo>
                <a:lnTo>
                  <a:pt x="268503" y="160655"/>
                </a:lnTo>
                <a:close/>
              </a:path>
              <a:path w="908050" h="187325">
                <a:moveTo>
                  <a:pt x="369849" y="10134"/>
                </a:moveTo>
                <a:lnTo>
                  <a:pt x="363241" y="47792"/>
                </a:lnTo>
                <a:lnTo>
                  <a:pt x="351249" y="95597"/>
                </a:lnTo>
                <a:lnTo>
                  <a:pt x="335932" y="138497"/>
                </a:lnTo>
                <a:lnTo>
                  <a:pt x="319976" y="159867"/>
                </a:lnTo>
                <a:lnTo>
                  <a:pt x="330263" y="178079"/>
                </a:lnTo>
                <a:lnTo>
                  <a:pt x="338628" y="172583"/>
                </a:lnTo>
                <a:lnTo>
                  <a:pt x="354217" y="167185"/>
                </a:lnTo>
                <a:lnTo>
                  <a:pt x="377028" y="161888"/>
                </a:lnTo>
                <a:lnTo>
                  <a:pt x="397957" y="158267"/>
                </a:lnTo>
                <a:lnTo>
                  <a:pt x="335013" y="158267"/>
                </a:lnTo>
                <a:lnTo>
                  <a:pt x="346542" y="131883"/>
                </a:lnTo>
                <a:lnTo>
                  <a:pt x="358173" y="101041"/>
                </a:lnTo>
                <a:lnTo>
                  <a:pt x="369901" y="65741"/>
                </a:lnTo>
                <a:lnTo>
                  <a:pt x="381723" y="25984"/>
                </a:lnTo>
                <a:lnTo>
                  <a:pt x="388861" y="20434"/>
                </a:lnTo>
                <a:lnTo>
                  <a:pt x="369849" y="10134"/>
                </a:lnTo>
                <a:close/>
              </a:path>
              <a:path w="908050" h="187325">
                <a:moveTo>
                  <a:pt x="422890" y="156692"/>
                </a:moveTo>
                <a:lnTo>
                  <a:pt x="407060" y="156692"/>
                </a:lnTo>
                <a:lnTo>
                  <a:pt x="408647" y="162496"/>
                </a:lnTo>
                <a:lnTo>
                  <a:pt x="410171" y="167767"/>
                </a:lnTo>
                <a:lnTo>
                  <a:pt x="412076" y="173977"/>
                </a:lnTo>
                <a:lnTo>
                  <a:pt x="413397" y="175691"/>
                </a:lnTo>
                <a:lnTo>
                  <a:pt x="415505" y="175691"/>
                </a:lnTo>
                <a:lnTo>
                  <a:pt x="416826" y="174764"/>
                </a:lnTo>
                <a:lnTo>
                  <a:pt x="421055" y="171069"/>
                </a:lnTo>
                <a:lnTo>
                  <a:pt x="422376" y="167767"/>
                </a:lnTo>
                <a:lnTo>
                  <a:pt x="423430" y="158267"/>
                </a:lnTo>
                <a:lnTo>
                  <a:pt x="422890" y="156692"/>
                </a:lnTo>
                <a:close/>
              </a:path>
              <a:path w="908050" h="187325">
                <a:moveTo>
                  <a:pt x="325252" y="104394"/>
                </a:moveTo>
                <a:lnTo>
                  <a:pt x="308889" y="104394"/>
                </a:lnTo>
                <a:lnTo>
                  <a:pt x="307309" y="125776"/>
                </a:lnTo>
                <a:lnTo>
                  <a:pt x="305822" y="141433"/>
                </a:lnTo>
                <a:lnTo>
                  <a:pt x="296214" y="164350"/>
                </a:lnTo>
                <a:lnTo>
                  <a:pt x="313197" y="164350"/>
                </a:lnTo>
                <a:lnTo>
                  <a:pt x="319186" y="119684"/>
                </a:lnTo>
                <a:lnTo>
                  <a:pt x="319976" y="108356"/>
                </a:lnTo>
                <a:lnTo>
                  <a:pt x="325252" y="104394"/>
                </a:lnTo>
                <a:close/>
              </a:path>
              <a:path w="908050" h="187325">
                <a:moveTo>
                  <a:pt x="388061" y="115506"/>
                </a:moveTo>
                <a:lnTo>
                  <a:pt x="385686" y="117881"/>
                </a:lnTo>
                <a:lnTo>
                  <a:pt x="391973" y="127487"/>
                </a:lnTo>
                <a:lnTo>
                  <a:pt x="397367" y="136496"/>
                </a:lnTo>
                <a:lnTo>
                  <a:pt x="401870" y="144909"/>
                </a:lnTo>
                <a:lnTo>
                  <a:pt x="405485" y="152730"/>
                </a:lnTo>
                <a:lnTo>
                  <a:pt x="335013" y="158267"/>
                </a:lnTo>
                <a:lnTo>
                  <a:pt x="397957" y="158267"/>
                </a:lnTo>
                <a:lnTo>
                  <a:pt x="407060" y="156692"/>
                </a:lnTo>
                <a:lnTo>
                  <a:pt x="422890" y="156692"/>
                </a:lnTo>
                <a:lnTo>
                  <a:pt x="421576" y="152857"/>
                </a:lnTo>
                <a:lnTo>
                  <a:pt x="417360" y="146786"/>
                </a:lnTo>
                <a:lnTo>
                  <a:pt x="413151" y="141416"/>
                </a:lnTo>
                <a:lnTo>
                  <a:pt x="406868" y="134413"/>
                </a:lnTo>
                <a:lnTo>
                  <a:pt x="398505" y="125776"/>
                </a:lnTo>
                <a:lnTo>
                  <a:pt x="388061" y="115506"/>
                </a:lnTo>
                <a:close/>
              </a:path>
              <a:path w="908050" h="187325">
                <a:moveTo>
                  <a:pt x="262966" y="52184"/>
                </a:moveTo>
                <a:lnTo>
                  <a:pt x="255841" y="94894"/>
                </a:lnTo>
                <a:lnTo>
                  <a:pt x="248716" y="99644"/>
                </a:lnTo>
                <a:lnTo>
                  <a:pt x="259803" y="110731"/>
                </a:lnTo>
                <a:lnTo>
                  <a:pt x="266128" y="104394"/>
                </a:lnTo>
                <a:lnTo>
                  <a:pt x="325252" y="104394"/>
                </a:lnTo>
                <a:lnTo>
                  <a:pt x="326301" y="103606"/>
                </a:lnTo>
                <a:lnTo>
                  <a:pt x="322343" y="99644"/>
                </a:lnTo>
                <a:lnTo>
                  <a:pt x="266128" y="99644"/>
                </a:lnTo>
                <a:lnTo>
                  <a:pt x="273253" y="64058"/>
                </a:lnTo>
                <a:lnTo>
                  <a:pt x="323667" y="64058"/>
                </a:lnTo>
                <a:lnTo>
                  <a:pt x="323583" y="62517"/>
                </a:lnTo>
                <a:lnTo>
                  <a:pt x="323499" y="59309"/>
                </a:lnTo>
                <a:lnTo>
                  <a:pt x="274053" y="59309"/>
                </a:lnTo>
                <a:lnTo>
                  <a:pt x="262966" y="52184"/>
                </a:lnTo>
                <a:close/>
              </a:path>
              <a:path w="908050" h="187325">
                <a:moveTo>
                  <a:pt x="315226" y="92519"/>
                </a:moveTo>
                <a:lnTo>
                  <a:pt x="308089" y="99644"/>
                </a:lnTo>
                <a:lnTo>
                  <a:pt x="322343" y="99644"/>
                </a:lnTo>
                <a:lnTo>
                  <a:pt x="315226" y="92519"/>
                </a:lnTo>
                <a:close/>
              </a:path>
              <a:path w="908050" h="187325">
                <a:moveTo>
                  <a:pt x="323667" y="64058"/>
                </a:moveTo>
                <a:lnTo>
                  <a:pt x="312851" y="64058"/>
                </a:lnTo>
                <a:lnTo>
                  <a:pt x="312851" y="72771"/>
                </a:lnTo>
                <a:lnTo>
                  <a:pt x="323926" y="68808"/>
                </a:lnTo>
                <a:lnTo>
                  <a:pt x="323667" y="64058"/>
                </a:lnTo>
                <a:close/>
              </a:path>
              <a:path w="908050" h="187325">
                <a:moveTo>
                  <a:pt x="326691" y="22098"/>
                </a:moveTo>
                <a:lnTo>
                  <a:pt x="312851" y="22098"/>
                </a:lnTo>
                <a:lnTo>
                  <a:pt x="312851" y="59309"/>
                </a:lnTo>
                <a:lnTo>
                  <a:pt x="323499" y="59309"/>
                </a:lnTo>
                <a:lnTo>
                  <a:pt x="323337" y="53152"/>
                </a:lnTo>
                <a:lnTo>
                  <a:pt x="323273" y="47792"/>
                </a:lnTo>
                <a:lnTo>
                  <a:pt x="323172" y="35588"/>
                </a:lnTo>
                <a:lnTo>
                  <a:pt x="323138" y="25209"/>
                </a:lnTo>
                <a:lnTo>
                  <a:pt x="326691" y="22098"/>
                </a:lnTo>
                <a:close/>
              </a:path>
              <a:path w="908050" h="187325">
                <a:moveTo>
                  <a:pt x="317601" y="10134"/>
                </a:moveTo>
                <a:lnTo>
                  <a:pt x="311264" y="17348"/>
                </a:lnTo>
                <a:lnTo>
                  <a:pt x="254253" y="17348"/>
                </a:lnTo>
                <a:lnTo>
                  <a:pt x="260591" y="23685"/>
                </a:lnTo>
                <a:lnTo>
                  <a:pt x="269303" y="22098"/>
                </a:lnTo>
                <a:lnTo>
                  <a:pt x="326691" y="22098"/>
                </a:lnTo>
                <a:lnTo>
                  <a:pt x="329476" y="19659"/>
                </a:lnTo>
                <a:lnTo>
                  <a:pt x="317601" y="10134"/>
                </a:lnTo>
                <a:close/>
              </a:path>
              <a:path w="908050" h="187325">
                <a:moveTo>
                  <a:pt x="556806" y="85547"/>
                </a:moveTo>
                <a:lnTo>
                  <a:pt x="544931" y="85547"/>
                </a:lnTo>
                <a:lnTo>
                  <a:pt x="543864" y="102861"/>
                </a:lnTo>
                <a:lnTo>
                  <a:pt x="541462" y="118397"/>
                </a:lnTo>
                <a:lnTo>
                  <a:pt x="525257" y="154921"/>
                </a:lnTo>
                <a:lnTo>
                  <a:pt x="483171" y="183718"/>
                </a:lnTo>
                <a:lnTo>
                  <a:pt x="483958" y="186893"/>
                </a:lnTo>
                <a:lnTo>
                  <a:pt x="518999" y="170359"/>
                </a:lnTo>
                <a:lnTo>
                  <a:pt x="546577" y="138872"/>
                </a:lnTo>
                <a:lnTo>
                  <a:pt x="554874" y="106254"/>
                </a:lnTo>
                <a:lnTo>
                  <a:pt x="556806" y="85547"/>
                </a:lnTo>
                <a:close/>
              </a:path>
              <a:path w="908050" h="187325">
                <a:moveTo>
                  <a:pt x="597979" y="85547"/>
                </a:moveTo>
                <a:lnTo>
                  <a:pt x="587679" y="85547"/>
                </a:lnTo>
                <a:lnTo>
                  <a:pt x="587679" y="159981"/>
                </a:lnTo>
                <a:lnTo>
                  <a:pt x="588917" y="168292"/>
                </a:lnTo>
                <a:lnTo>
                  <a:pt x="592633" y="174231"/>
                </a:lnTo>
                <a:lnTo>
                  <a:pt x="598818" y="177793"/>
                </a:lnTo>
                <a:lnTo>
                  <a:pt x="607479" y="178981"/>
                </a:lnTo>
                <a:lnTo>
                  <a:pt x="647077" y="178981"/>
                </a:lnTo>
                <a:lnTo>
                  <a:pt x="656602" y="178460"/>
                </a:lnTo>
                <a:lnTo>
                  <a:pt x="663207" y="174229"/>
                </a:lnTo>
                <a:lnTo>
                  <a:pt x="665417" y="169481"/>
                </a:lnTo>
                <a:lnTo>
                  <a:pt x="601941" y="169481"/>
                </a:lnTo>
                <a:lnTo>
                  <a:pt x="598083" y="165115"/>
                </a:lnTo>
                <a:lnTo>
                  <a:pt x="597979" y="85547"/>
                </a:lnTo>
                <a:close/>
              </a:path>
              <a:path w="908050" h="187325">
                <a:moveTo>
                  <a:pt x="655713" y="125933"/>
                </a:moveTo>
                <a:lnTo>
                  <a:pt x="651776" y="125933"/>
                </a:lnTo>
                <a:lnTo>
                  <a:pt x="651009" y="138914"/>
                </a:lnTo>
                <a:lnTo>
                  <a:pt x="650208" y="149461"/>
                </a:lnTo>
                <a:lnTo>
                  <a:pt x="649437" y="156888"/>
                </a:lnTo>
                <a:lnTo>
                  <a:pt x="648601" y="161963"/>
                </a:lnTo>
                <a:lnTo>
                  <a:pt x="647585" y="166979"/>
                </a:lnTo>
                <a:lnTo>
                  <a:pt x="645172" y="169481"/>
                </a:lnTo>
                <a:lnTo>
                  <a:pt x="665417" y="169481"/>
                </a:lnTo>
                <a:lnTo>
                  <a:pt x="666889" y="166319"/>
                </a:lnTo>
                <a:lnTo>
                  <a:pt x="661555" y="163144"/>
                </a:lnTo>
                <a:lnTo>
                  <a:pt x="658380" y="159054"/>
                </a:lnTo>
                <a:lnTo>
                  <a:pt x="657364" y="154038"/>
                </a:lnTo>
                <a:lnTo>
                  <a:pt x="656678" y="149461"/>
                </a:lnTo>
                <a:lnTo>
                  <a:pt x="656158" y="143252"/>
                </a:lnTo>
                <a:lnTo>
                  <a:pt x="655828" y="135410"/>
                </a:lnTo>
                <a:lnTo>
                  <a:pt x="655713" y="125933"/>
                </a:lnTo>
                <a:close/>
              </a:path>
              <a:path w="908050" h="187325">
                <a:moveTo>
                  <a:pt x="647839" y="69710"/>
                </a:moveTo>
                <a:lnTo>
                  <a:pt x="636790" y="80797"/>
                </a:lnTo>
                <a:lnTo>
                  <a:pt x="485546" y="80797"/>
                </a:lnTo>
                <a:lnTo>
                  <a:pt x="492671" y="87922"/>
                </a:lnTo>
                <a:lnTo>
                  <a:pt x="498475" y="86334"/>
                </a:lnTo>
                <a:lnTo>
                  <a:pt x="504812" y="85547"/>
                </a:lnTo>
                <a:lnTo>
                  <a:pt x="662952" y="85547"/>
                </a:lnTo>
                <a:lnTo>
                  <a:pt x="647839" y="69710"/>
                </a:lnTo>
                <a:close/>
              </a:path>
              <a:path w="908050" h="187325">
                <a:moveTo>
                  <a:pt x="568680" y="3048"/>
                </a:moveTo>
                <a:lnTo>
                  <a:pt x="569028" y="12168"/>
                </a:lnTo>
                <a:lnTo>
                  <a:pt x="569274" y="20497"/>
                </a:lnTo>
                <a:lnTo>
                  <a:pt x="569350" y="24434"/>
                </a:lnTo>
                <a:lnTo>
                  <a:pt x="569468" y="80797"/>
                </a:lnTo>
                <a:lnTo>
                  <a:pt x="580555" y="80797"/>
                </a:lnTo>
                <a:lnTo>
                  <a:pt x="580555" y="18122"/>
                </a:lnTo>
                <a:lnTo>
                  <a:pt x="587679" y="10985"/>
                </a:lnTo>
                <a:lnTo>
                  <a:pt x="568680" y="3048"/>
                </a:lnTo>
                <a:close/>
              </a:path>
              <a:path w="908050" h="187325">
                <a:moveTo>
                  <a:pt x="620153" y="23787"/>
                </a:moveTo>
                <a:lnTo>
                  <a:pt x="614655" y="38929"/>
                </a:lnTo>
                <a:lnTo>
                  <a:pt x="608466" y="53478"/>
                </a:lnTo>
                <a:lnTo>
                  <a:pt x="601587" y="67433"/>
                </a:lnTo>
                <a:lnTo>
                  <a:pt x="594017" y="80797"/>
                </a:lnTo>
                <a:lnTo>
                  <a:pt x="598766" y="80797"/>
                </a:lnTo>
                <a:lnTo>
                  <a:pt x="605741" y="71986"/>
                </a:lnTo>
                <a:lnTo>
                  <a:pt x="613208" y="62187"/>
                </a:lnTo>
                <a:lnTo>
                  <a:pt x="621182" y="51399"/>
                </a:lnTo>
                <a:lnTo>
                  <a:pt x="629678" y="39624"/>
                </a:lnTo>
                <a:lnTo>
                  <a:pt x="636790" y="35661"/>
                </a:lnTo>
                <a:lnTo>
                  <a:pt x="620153" y="23787"/>
                </a:lnTo>
                <a:close/>
              </a:path>
              <a:path w="908050" h="187325">
                <a:moveTo>
                  <a:pt x="516420" y="22047"/>
                </a:moveTo>
                <a:lnTo>
                  <a:pt x="514845" y="24434"/>
                </a:lnTo>
                <a:lnTo>
                  <a:pt x="522760" y="35054"/>
                </a:lnTo>
                <a:lnTo>
                  <a:pt x="529093" y="44683"/>
                </a:lnTo>
                <a:lnTo>
                  <a:pt x="533842" y="53318"/>
                </a:lnTo>
                <a:lnTo>
                  <a:pt x="537006" y="60960"/>
                </a:lnTo>
                <a:lnTo>
                  <a:pt x="538594" y="67843"/>
                </a:lnTo>
                <a:lnTo>
                  <a:pt x="540435" y="71285"/>
                </a:lnTo>
                <a:lnTo>
                  <a:pt x="543610" y="71285"/>
                </a:lnTo>
                <a:lnTo>
                  <a:pt x="545058" y="69964"/>
                </a:lnTo>
                <a:lnTo>
                  <a:pt x="548754" y="64668"/>
                </a:lnTo>
                <a:lnTo>
                  <a:pt x="549681" y="61760"/>
                </a:lnTo>
                <a:lnTo>
                  <a:pt x="549681" y="55930"/>
                </a:lnTo>
                <a:lnTo>
                  <a:pt x="528076" y="30486"/>
                </a:lnTo>
                <a:lnTo>
                  <a:pt x="516420" y="22047"/>
                </a:lnTo>
                <a:close/>
              </a:path>
              <a:path w="908050" h="187325">
                <a:moveTo>
                  <a:pt x="819035" y="61010"/>
                </a:moveTo>
                <a:lnTo>
                  <a:pt x="807097" y="61010"/>
                </a:lnTo>
                <a:lnTo>
                  <a:pt x="805954" y="73921"/>
                </a:lnTo>
                <a:lnTo>
                  <a:pt x="804049" y="86537"/>
                </a:lnTo>
                <a:lnTo>
                  <a:pt x="787587" y="133238"/>
                </a:lnTo>
                <a:lnTo>
                  <a:pt x="761413" y="161540"/>
                </a:lnTo>
                <a:lnTo>
                  <a:pt x="724801" y="182905"/>
                </a:lnTo>
                <a:lnTo>
                  <a:pt x="725563" y="186080"/>
                </a:lnTo>
                <a:lnTo>
                  <a:pt x="774855" y="161071"/>
                </a:lnTo>
                <a:lnTo>
                  <a:pt x="806335" y="120476"/>
                </a:lnTo>
                <a:lnTo>
                  <a:pt x="817384" y="78422"/>
                </a:lnTo>
                <a:lnTo>
                  <a:pt x="822612" y="78422"/>
                </a:lnTo>
                <a:lnTo>
                  <a:pt x="819035" y="67348"/>
                </a:lnTo>
                <a:lnTo>
                  <a:pt x="819035" y="61010"/>
                </a:lnTo>
                <a:close/>
              </a:path>
              <a:path w="908050" h="187325">
                <a:moveTo>
                  <a:pt x="822612" y="78422"/>
                </a:moveTo>
                <a:lnTo>
                  <a:pt x="817384" y="78422"/>
                </a:lnTo>
                <a:lnTo>
                  <a:pt x="822055" y="93314"/>
                </a:lnTo>
                <a:lnTo>
                  <a:pt x="844308" y="136207"/>
                </a:lnTo>
                <a:lnTo>
                  <a:pt x="876794" y="171085"/>
                </a:lnTo>
                <a:lnTo>
                  <a:pt x="889393" y="179743"/>
                </a:lnTo>
                <a:lnTo>
                  <a:pt x="893076" y="173418"/>
                </a:lnTo>
                <a:lnTo>
                  <a:pt x="898918" y="169989"/>
                </a:lnTo>
                <a:lnTo>
                  <a:pt x="906919" y="169456"/>
                </a:lnTo>
                <a:lnTo>
                  <a:pt x="906919" y="166293"/>
                </a:lnTo>
                <a:lnTo>
                  <a:pt x="888941" y="159930"/>
                </a:lnTo>
                <a:lnTo>
                  <a:pt x="873105" y="151147"/>
                </a:lnTo>
                <a:lnTo>
                  <a:pt x="838198" y="111498"/>
                </a:lnTo>
                <a:lnTo>
                  <a:pt x="823772" y="82014"/>
                </a:lnTo>
                <a:lnTo>
                  <a:pt x="822612" y="78422"/>
                </a:lnTo>
                <a:close/>
              </a:path>
              <a:path w="908050" h="187325">
                <a:moveTo>
                  <a:pt x="890282" y="43599"/>
                </a:moveTo>
                <a:lnTo>
                  <a:pt x="877582" y="56261"/>
                </a:lnTo>
                <a:lnTo>
                  <a:pt x="727087" y="56261"/>
                </a:lnTo>
                <a:lnTo>
                  <a:pt x="733437" y="62598"/>
                </a:lnTo>
                <a:lnTo>
                  <a:pt x="744486" y="61010"/>
                </a:lnTo>
                <a:lnTo>
                  <a:pt x="907681" y="61010"/>
                </a:lnTo>
                <a:lnTo>
                  <a:pt x="890282" y="43599"/>
                </a:lnTo>
                <a:close/>
              </a:path>
              <a:path w="908050" h="187325">
                <a:moveTo>
                  <a:pt x="806335" y="0"/>
                </a:moveTo>
                <a:lnTo>
                  <a:pt x="806663" y="8724"/>
                </a:lnTo>
                <a:lnTo>
                  <a:pt x="806907" y="21201"/>
                </a:lnTo>
                <a:lnTo>
                  <a:pt x="807050" y="36999"/>
                </a:lnTo>
                <a:lnTo>
                  <a:pt x="807097" y="56261"/>
                </a:lnTo>
                <a:lnTo>
                  <a:pt x="819035" y="56261"/>
                </a:lnTo>
                <a:lnTo>
                  <a:pt x="819035" y="15062"/>
                </a:lnTo>
                <a:lnTo>
                  <a:pt x="825258" y="8724"/>
                </a:lnTo>
                <a:lnTo>
                  <a:pt x="806335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2586" y="6244374"/>
            <a:ext cx="904875" cy="187960"/>
          </a:xfrm>
          <a:custGeom>
            <a:avLst/>
            <a:gdLst/>
            <a:ahLst/>
            <a:cxnLst/>
            <a:rect l="l" t="t" r="r" b="b"/>
            <a:pathLst>
              <a:path w="904875" h="187960">
                <a:moveTo>
                  <a:pt x="72008" y="10248"/>
                </a:moveTo>
                <a:lnTo>
                  <a:pt x="72415" y="16385"/>
                </a:lnTo>
                <a:lnTo>
                  <a:pt x="72655" y="22745"/>
                </a:lnTo>
                <a:lnTo>
                  <a:pt x="72777" y="28371"/>
                </a:lnTo>
                <a:lnTo>
                  <a:pt x="72898" y="167017"/>
                </a:lnTo>
                <a:lnTo>
                  <a:pt x="64896" y="173342"/>
                </a:lnTo>
                <a:lnTo>
                  <a:pt x="76835" y="182829"/>
                </a:lnTo>
                <a:lnTo>
                  <a:pt x="83185" y="175729"/>
                </a:lnTo>
                <a:lnTo>
                  <a:pt x="181356" y="175729"/>
                </a:lnTo>
                <a:lnTo>
                  <a:pt x="176868" y="170980"/>
                </a:lnTo>
                <a:lnTo>
                  <a:pt x="82295" y="170980"/>
                </a:lnTo>
                <a:lnTo>
                  <a:pt x="82295" y="25298"/>
                </a:lnTo>
                <a:lnTo>
                  <a:pt x="89535" y="18173"/>
                </a:lnTo>
                <a:lnTo>
                  <a:pt x="72008" y="10248"/>
                </a:lnTo>
                <a:close/>
              </a:path>
              <a:path w="904875" h="187960">
                <a:moveTo>
                  <a:pt x="66548" y="144881"/>
                </a:moveTo>
                <a:lnTo>
                  <a:pt x="41405" y="151799"/>
                </a:lnTo>
                <a:lnTo>
                  <a:pt x="22193" y="156740"/>
                </a:lnTo>
                <a:lnTo>
                  <a:pt x="8933" y="159704"/>
                </a:lnTo>
                <a:lnTo>
                  <a:pt x="1650" y="160693"/>
                </a:lnTo>
                <a:lnTo>
                  <a:pt x="10287" y="174942"/>
                </a:lnTo>
                <a:lnTo>
                  <a:pt x="16553" y="170289"/>
                </a:lnTo>
                <a:lnTo>
                  <a:pt x="28130" y="164255"/>
                </a:lnTo>
                <a:lnTo>
                  <a:pt x="45041" y="156840"/>
                </a:lnTo>
                <a:lnTo>
                  <a:pt x="67310" y="148043"/>
                </a:lnTo>
                <a:lnTo>
                  <a:pt x="66548" y="144881"/>
                </a:lnTo>
                <a:close/>
              </a:path>
              <a:path w="904875" h="187960">
                <a:moveTo>
                  <a:pt x="167894" y="161480"/>
                </a:moveTo>
                <a:lnTo>
                  <a:pt x="158369" y="170980"/>
                </a:lnTo>
                <a:lnTo>
                  <a:pt x="176868" y="170980"/>
                </a:lnTo>
                <a:lnTo>
                  <a:pt x="167894" y="161480"/>
                </a:lnTo>
                <a:close/>
              </a:path>
              <a:path w="904875" h="187960">
                <a:moveTo>
                  <a:pt x="132206" y="103708"/>
                </a:moveTo>
                <a:lnTo>
                  <a:pt x="122681" y="103708"/>
                </a:lnTo>
                <a:lnTo>
                  <a:pt x="122638" y="120542"/>
                </a:lnTo>
                <a:lnTo>
                  <a:pt x="122513" y="136169"/>
                </a:lnTo>
                <a:lnTo>
                  <a:pt x="122346" y="148043"/>
                </a:lnTo>
                <a:lnTo>
                  <a:pt x="122225" y="155168"/>
                </a:lnTo>
                <a:lnTo>
                  <a:pt x="121919" y="167830"/>
                </a:lnTo>
                <a:lnTo>
                  <a:pt x="132969" y="161505"/>
                </a:lnTo>
                <a:lnTo>
                  <a:pt x="132461" y="155168"/>
                </a:lnTo>
                <a:lnTo>
                  <a:pt x="132224" y="148043"/>
                </a:lnTo>
                <a:lnTo>
                  <a:pt x="132206" y="103708"/>
                </a:lnTo>
                <a:close/>
              </a:path>
              <a:path w="904875" h="187960">
                <a:moveTo>
                  <a:pt x="132206" y="83908"/>
                </a:moveTo>
                <a:lnTo>
                  <a:pt x="120395" y="83908"/>
                </a:lnTo>
                <a:lnTo>
                  <a:pt x="113676" y="100584"/>
                </a:lnTo>
                <a:lnTo>
                  <a:pt x="105505" y="116568"/>
                </a:lnTo>
                <a:lnTo>
                  <a:pt x="95857" y="131859"/>
                </a:lnTo>
                <a:lnTo>
                  <a:pt x="84708" y="146456"/>
                </a:lnTo>
                <a:lnTo>
                  <a:pt x="86360" y="148831"/>
                </a:lnTo>
                <a:lnTo>
                  <a:pt x="96928" y="138887"/>
                </a:lnTo>
                <a:lnTo>
                  <a:pt x="106521" y="128050"/>
                </a:lnTo>
                <a:lnTo>
                  <a:pt x="115113" y="116323"/>
                </a:lnTo>
                <a:lnTo>
                  <a:pt x="122681" y="103708"/>
                </a:lnTo>
                <a:lnTo>
                  <a:pt x="132206" y="103708"/>
                </a:lnTo>
                <a:lnTo>
                  <a:pt x="132206" y="101333"/>
                </a:lnTo>
                <a:lnTo>
                  <a:pt x="138796" y="101333"/>
                </a:lnTo>
                <a:lnTo>
                  <a:pt x="132206" y="97370"/>
                </a:lnTo>
                <a:lnTo>
                  <a:pt x="132206" y="83908"/>
                </a:lnTo>
                <a:close/>
              </a:path>
              <a:path w="904875" h="187960">
                <a:moveTo>
                  <a:pt x="138796" y="101333"/>
                </a:moveTo>
                <a:lnTo>
                  <a:pt x="132206" y="101333"/>
                </a:lnTo>
                <a:lnTo>
                  <a:pt x="138049" y="106603"/>
                </a:lnTo>
                <a:lnTo>
                  <a:pt x="142748" y="111887"/>
                </a:lnTo>
                <a:lnTo>
                  <a:pt x="146431" y="117157"/>
                </a:lnTo>
                <a:lnTo>
                  <a:pt x="150240" y="122440"/>
                </a:lnTo>
                <a:lnTo>
                  <a:pt x="153288" y="127723"/>
                </a:lnTo>
                <a:lnTo>
                  <a:pt x="156372" y="133794"/>
                </a:lnTo>
                <a:lnTo>
                  <a:pt x="157606" y="136169"/>
                </a:lnTo>
                <a:lnTo>
                  <a:pt x="158876" y="137744"/>
                </a:lnTo>
                <a:lnTo>
                  <a:pt x="161036" y="137744"/>
                </a:lnTo>
                <a:lnTo>
                  <a:pt x="162179" y="136436"/>
                </a:lnTo>
                <a:lnTo>
                  <a:pt x="163462" y="133769"/>
                </a:lnTo>
                <a:lnTo>
                  <a:pt x="164845" y="131152"/>
                </a:lnTo>
                <a:lnTo>
                  <a:pt x="165481" y="128778"/>
                </a:lnTo>
                <a:lnTo>
                  <a:pt x="165481" y="124028"/>
                </a:lnTo>
                <a:lnTo>
                  <a:pt x="142613" y="103628"/>
                </a:lnTo>
                <a:lnTo>
                  <a:pt x="138796" y="101333"/>
                </a:lnTo>
                <a:close/>
              </a:path>
              <a:path w="904875" h="187960">
                <a:moveTo>
                  <a:pt x="52772" y="75920"/>
                </a:moveTo>
                <a:lnTo>
                  <a:pt x="42799" y="75920"/>
                </a:lnTo>
                <a:lnTo>
                  <a:pt x="35397" y="87533"/>
                </a:lnTo>
                <a:lnTo>
                  <a:pt x="29019" y="97018"/>
                </a:lnTo>
                <a:lnTo>
                  <a:pt x="5587" y="119507"/>
                </a:lnTo>
                <a:lnTo>
                  <a:pt x="13462" y="133769"/>
                </a:lnTo>
                <a:lnTo>
                  <a:pt x="20345" y="129657"/>
                </a:lnTo>
                <a:lnTo>
                  <a:pt x="31480" y="125247"/>
                </a:lnTo>
                <a:lnTo>
                  <a:pt x="46876" y="120542"/>
                </a:lnTo>
                <a:lnTo>
                  <a:pt x="50952" y="119507"/>
                </a:lnTo>
                <a:lnTo>
                  <a:pt x="18161" y="119507"/>
                </a:lnTo>
                <a:lnTo>
                  <a:pt x="31214" y="104350"/>
                </a:lnTo>
                <a:lnTo>
                  <a:pt x="43338" y="88996"/>
                </a:lnTo>
                <a:lnTo>
                  <a:pt x="52772" y="75920"/>
                </a:lnTo>
                <a:close/>
              </a:path>
              <a:path w="904875" h="187960">
                <a:moveTo>
                  <a:pt x="66548" y="112369"/>
                </a:moveTo>
                <a:lnTo>
                  <a:pt x="18161" y="119507"/>
                </a:lnTo>
                <a:lnTo>
                  <a:pt x="50952" y="119507"/>
                </a:lnTo>
                <a:lnTo>
                  <a:pt x="66548" y="115544"/>
                </a:lnTo>
                <a:lnTo>
                  <a:pt x="66548" y="112369"/>
                </a:lnTo>
                <a:close/>
              </a:path>
              <a:path w="904875" h="187960">
                <a:moveTo>
                  <a:pt x="163068" y="71247"/>
                </a:moveTo>
                <a:lnTo>
                  <a:pt x="155194" y="79159"/>
                </a:lnTo>
                <a:lnTo>
                  <a:pt x="85470" y="79159"/>
                </a:lnTo>
                <a:lnTo>
                  <a:pt x="92710" y="86283"/>
                </a:lnTo>
                <a:lnTo>
                  <a:pt x="98425" y="84696"/>
                </a:lnTo>
                <a:lnTo>
                  <a:pt x="104775" y="83908"/>
                </a:lnTo>
                <a:lnTo>
                  <a:pt x="175006" y="83908"/>
                </a:lnTo>
                <a:lnTo>
                  <a:pt x="163068" y="71247"/>
                </a:lnTo>
                <a:close/>
              </a:path>
              <a:path w="904875" h="187960">
                <a:moveTo>
                  <a:pt x="33274" y="5410"/>
                </a:moveTo>
                <a:lnTo>
                  <a:pt x="19039" y="46239"/>
                </a:lnTo>
                <a:lnTo>
                  <a:pt x="0" y="72758"/>
                </a:lnTo>
                <a:lnTo>
                  <a:pt x="7112" y="86233"/>
                </a:lnTo>
                <a:lnTo>
                  <a:pt x="11420" y="83503"/>
                </a:lnTo>
                <a:lnTo>
                  <a:pt x="18811" y="80876"/>
                </a:lnTo>
                <a:lnTo>
                  <a:pt x="29275" y="78349"/>
                </a:lnTo>
                <a:lnTo>
                  <a:pt x="42799" y="75920"/>
                </a:lnTo>
                <a:lnTo>
                  <a:pt x="52772" y="75920"/>
                </a:lnTo>
                <a:lnTo>
                  <a:pt x="54558" y="73445"/>
                </a:lnTo>
                <a:lnTo>
                  <a:pt x="55009" y="72758"/>
                </a:lnTo>
                <a:lnTo>
                  <a:pt x="10287" y="72758"/>
                </a:lnTo>
                <a:lnTo>
                  <a:pt x="17670" y="62311"/>
                </a:lnTo>
                <a:lnTo>
                  <a:pt x="25542" y="49982"/>
                </a:lnTo>
                <a:lnTo>
                  <a:pt x="33914" y="35769"/>
                </a:lnTo>
                <a:lnTo>
                  <a:pt x="42799" y="19672"/>
                </a:lnTo>
                <a:lnTo>
                  <a:pt x="49149" y="14922"/>
                </a:lnTo>
                <a:lnTo>
                  <a:pt x="33274" y="5410"/>
                </a:lnTo>
                <a:close/>
              </a:path>
              <a:path w="904875" h="187960">
                <a:moveTo>
                  <a:pt x="121919" y="3035"/>
                </a:moveTo>
                <a:lnTo>
                  <a:pt x="122253" y="11655"/>
                </a:lnTo>
                <a:lnTo>
                  <a:pt x="122491" y="21666"/>
                </a:lnTo>
                <a:lnTo>
                  <a:pt x="122575" y="28371"/>
                </a:lnTo>
                <a:lnTo>
                  <a:pt x="122681" y="79159"/>
                </a:lnTo>
                <a:lnTo>
                  <a:pt x="132206" y="79159"/>
                </a:lnTo>
                <a:lnTo>
                  <a:pt x="132206" y="18097"/>
                </a:lnTo>
                <a:lnTo>
                  <a:pt x="138556" y="12547"/>
                </a:lnTo>
                <a:lnTo>
                  <a:pt x="121919" y="3035"/>
                </a:lnTo>
                <a:close/>
              </a:path>
              <a:path w="904875" h="187960">
                <a:moveTo>
                  <a:pt x="57785" y="43446"/>
                </a:moveTo>
                <a:lnTo>
                  <a:pt x="10287" y="72758"/>
                </a:lnTo>
                <a:lnTo>
                  <a:pt x="55009" y="72758"/>
                </a:lnTo>
                <a:lnTo>
                  <a:pt x="64896" y="57696"/>
                </a:lnTo>
                <a:lnTo>
                  <a:pt x="71246" y="53746"/>
                </a:lnTo>
                <a:lnTo>
                  <a:pt x="57785" y="43446"/>
                </a:lnTo>
                <a:close/>
              </a:path>
              <a:path w="904875" h="187960">
                <a:moveTo>
                  <a:pt x="154431" y="28371"/>
                </a:moveTo>
                <a:lnTo>
                  <a:pt x="151999" y="37206"/>
                </a:lnTo>
                <a:lnTo>
                  <a:pt x="148685" y="46239"/>
                </a:lnTo>
                <a:lnTo>
                  <a:pt x="144466" y="55469"/>
                </a:lnTo>
                <a:lnTo>
                  <a:pt x="139319" y="64897"/>
                </a:lnTo>
                <a:lnTo>
                  <a:pt x="141731" y="66484"/>
                </a:lnTo>
                <a:lnTo>
                  <a:pt x="146589" y="61674"/>
                </a:lnTo>
                <a:lnTo>
                  <a:pt x="151637" y="55968"/>
                </a:lnTo>
                <a:lnTo>
                  <a:pt x="156876" y="49368"/>
                </a:lnTo>
                <a:lnTo>
                  <a:pt x="162306" y="41871"/>
                </a:lnTo>
                <a:lnTo>
                  <a:pt x="169418" y="37896"/>
                </a:lnTo>
                <a:lnTo>
                  <a:pt x="154431" y="28371"/>
                </a:lnTo>
                <a:close/>
              </a:path>
              <a:path w="904875" h="187960">
                <a:moveTo>
                  <a:pt x="91058" y="30746"/>
                </a:moveTo>
                <a:lnTo>
                  <a:pt x="89535" y="32334"/>
                </a:lnTo>
                <a:lnTo>
                  <a:pt x="93487" y="38246"/>
                </a:lnTo>
                <a:lnTo>
                  <a:pt x="96774" y="44057"/>
                </a:lnTo>
                <a:lnTo>
                  <a:pt x="99393" y="49766"/>
                </a:lnTo>
                <a:lnTo>
                  <a:pt x="101373" y="55469"/>
                </a:lnTo>
                <a:lnTo>
                  <a:pt x="102996" y="61201"/>
                </a:lnTo>
                <a:lnTo>
                  <a:pt x="104775" y="64109"/>
                </a:lnTo>
                <a:lnTo>
                  <a:pt x="107442" y="64109"/>
                </a:lnTo>
                <a:lnTo>
                  <a:pt x="108585" y="63322"/>
                </a:lnTo>
                <a:lnTo>
                  <a:pt x="110557" y="61674"/>
                </a:lnTo>
                <a:lnTo>
                  <a:pt x="112268" y="60147"/>
                </a:lnTo>
                <a:lnTo>
                  <a:pt x="113029" y="57308"/>
                </a:lnTo>
                <a:lnTo>
                  <a:pt x="112923" y="53746"/>
                </a:lnTo>
                <a:lnTo>
                  <a:pt x="112775" y="51803"/>
                </a:lnTo>
                <a:lnTo>
                  <a:pt x="111275" y="47657"/>
                </a:lnTo>
                <a:lnTo>
                  <a:pt x="107156" y="42765"/>
                </a:lnTo>
                <a:lnTo>
                  <a:pt x="100417" y="37128"/>
                </a:lnTo>
                <a:lnTo>
                  <a:pt x="91058" y="30746"/>
                </a:lnTo>
                <a:close/>
              </a:path>
              <a:path w="904875" h="187960">
                <a:moveTo>
                  <a:pt x="282829" y="95846"/>
                </a:moveTo>
                <a:lnTo>
                  <a:pt x="271652" y="95846"/>
                </a:lnTo>
                <a:lnTo>
                  <a:pt x="271605" y="159482"/>
                </a:lnTo>
                <a:lnTo>
                  <a:pt x="271430" y="169557"/>
                </a:lnTo>
                <a:lnTo>
                  <a:pt x="271224" y="177694"/>
                </a:lnTo>
                <a:lnTo>
                  <a:pt x="270890" y="187693"/>
                </a:lnTo>
                <a:lnTo>
                  <a:pt x="282829" y="182930"/>
                </a:lnTo>
                <a:lnTo>
                  <a:pt x="282829" y="95846"/>
                </a:lnTo>
                <a:close/>
              </a:path>
              <a:path w="904875" h="187960">
                <a:moveTo>
                  <a:pt x="407035" y="158470"/>
                </a:moveTo>
                <a:lnTo>
                  <a:pt x="395986" y="169557"/>
                </a:lnTo>
                <a:lnTo>
                  <a:pt x="289051" y="169557"/>
                </a:lnTo>
                <a:lnTo>
                  <a:pt x="296290" y="176682"/>
                </a:lnTo>
                <a:lnTo>
                  <a:pt x="302006" y="175107"/>
                </a:lnTo>
                <a:lnTo>
                  <a:pt x="308356" y="174307"/>
                </a:lnTo>
                <a:lnTo>
                  <a:pt x="422910" y="174307"/>
                </a:lnTo>
                <a:lnTo>
                  <a:pt x="407035" y="158470"/>
                </a:lnTo>
                <a:close/>
              </a:path>
              <a:path w="904875" h="187960">
                <a:moveTo>
                  <a:pt x="359537" y="108432"/>
                </a:moveTo>
                <a:lnTo>
                  <a:pt x="348488" y="108432"/>
                </a:lnTo>
                <a:lnTo>
                  <a:pt x="348488" y="169557"/>
                </a:lnTo>
                <a:lnTo>
                  <a:pt x="359537" y="169557"/>
                </a:lnTo>
                <a:lnTo>
                  <a:pt x="359537" y="108432"/>
                </a:lnTo>
                <a:close/>
              </a:path>
              <a:path w="904875" h="187960">
                <a:moveTo>
                  <a:pt x="287527" y="49123"/>
                </a:moveTo>
                <a:lnTo>
                  <a:pt x="264540" y="90297"/>
                </a:lnTo>
                <a:lnTo>
                  <a:pt x="236093" y="126720"/>
                </a:lnTo>
                <a:lnTo>
                  <a:pt x="237617" y="129095"/>
                </a:lnTo>
                <a:lnTo>
                  <a:pt x="246310" y="121973"/>
                </a:lnTo>
                <a:lnTo>
                  <a:pt x="254873" y="114057"/>
                </a:lnTo>
                <a:lnTo>
                  <a:pt x="263316" y="105347"/>
                </a:lnTo>
                <a:lnTo>
                  <a:pt x="271652" y="95846"/>
                </a:lnTo>
                <a:lnTo>
                  <a:pt x="282829" y="95846"/>
                </a:lnTo>
                <a:lnTo>
                  <a:pt x="282829" y="81597"/>
                </a:lnTo>
                <a:lnTo>
                  <a:pt x="289065" y="73872"/>
                </a:lnTo>
                <a:lnTo>
                  <a:pt x="294433" y="68129"/>
                </a:lnTo>
                <a:lnTo>
                  <a:pt x="298920" y="64366"/>
                </a:lnTo>
                <a:lnTo>
                  <a:pt x="302513" y="62585"/>
                </a:lnTo>
                <a:lnTo>
                  <a:pt x="287527" y="49123"/>
                </a:lnTo>
                <a:close/>
              </a:path>
              <a:path w="904875" h="187960">
                <a:moveTo>
                  <a:pt x="395986" y="94970"/>
                </a:moveTo>
                <a:lnTo>
                  <a:pt x="387223" y="103682"/>
                </a:lnTo>
                <a:lnTo>
                  <a:pt x="308101" y="103682"/>
                </a:lnTo>
                <a:lnTo>
                  <a:pt x="315213" y="110807"/>
                </a:lnTo>
                <a:lnTo>
                  <a:pt x="321056" y="109232"/>
                </a:lnTo>
                <a:lnTo>
                  <a:pt x="327406" y="108432"/>
                </a:lnTo>
                <a:lnTo>
                  <a:pt x="409448" y="108432"/>
                </a:lnTo>
                <a:lnTo>
                  <a:pt x="395986" y="94970"/>
                </a:lnTo>
                <a:close/>
              </a:path>
              <a:path w="904875" h="187960">
                <a:moveTo>
                  <a:pt x="359537" y="53708"/>
                </a:moveTo>
                <a:lnTo>
                  <a:pt x="348488" y="53708"/>
                </a:lnTo>
                <a:lnTo>
                  <a:pt x="348488" y="103682"/>
                </a:lnTo>
                <a:lnTo>
                  <a:pt x="359537" y="103682"/>
                </a:lnTo>
                <a:lnTo>
                  <a:pt x="359537" y="53708"/>
                </a:lnTo>
                <a:close/>
              </a:path>
              <a:path w="904875" h="187960">
                <a:moveTo>
                  <a:pt x="284352" y="2222"/>
                </a:moveTo>
                <a:lnTo>
                  <a:pt x="262860" y="39342"/>
                </a:lnTo>
                <a:lnTo>
                  <a:pt x="241554" y="63982"/>
                </a:lnTo>
                <a:lnTo>
                  <a:pt x="243205" y="66357"/>
                </a:lnTo>
                <a:lnTo>
                  <a:pt x="278002" y="33896"/>
                </a:lnTo>
                <a:lnTo>
                  <a:pt x="285029" y="25828"/>
                </a:lnTo>
                <a:lnTo>
                  <a:pt x="291068" y="19838"/>
                </a:lnTo>
                <a:lnTo>
                  <a:pt x="296130" y="15927"/>
                </a:lnTo>
                <a:lnTo>
                  <a:pt x="300227" y="14097"/>
                </a:lnTo>
                <a:lnTo>
                  <a:pt x="284352" y="2222"/>
                </a:lnTo>
                <a:close/>
              </a:path>
              <a:path w="904875" h="187960">
                <a:moveTo>
                  <a:pt x="399161" y="38658"/>
                </a:moveTo>
                <a:lnTo>
                  <a:pt x="388874" y="48958"/>
                </a:lnTo>
                <a:lnTo>
                  <a:pt x="301751" y="48958"/>
                </a:lnTo>
                <a:lnTo>
                  <a:pt x="308863" y="56083"/>
                </a:lnTo>
                <a:lnTo>
                  <a:pt x="314706" y="54495"/>
                </a:lnTo>
                <a:lnTo>
                  <a:pt x="321056" y="53708"/>
                </a:lnTo>
                <a:lnTo>
                  <a:pt x="414146" y="53708"/>
                </a:lnTo>
                <a:lnTo>
                  <a:pt x="399161" y="38658"/>
                </a:lnTo>
                <a:close/>
              </a:path>
              <a:path w="904875" h="187960">
                <a:moveTo>
                  <a:pt x="338200" y="5397"/>
                </a:moveTo>
                <a:lnTo>
                  <a:pt x="335788" y="7772"/>
                </a:lnTo>
                <a:lnTo>
                  <a:pt x="341554" y="15742"/>
                </a:lnTo>
                <a:lnTo>
                  <a:pt x="346106" y="23020"/>
                </a:lnTo>
                <a:lnTo>
                  <a:pt x="349468" y="29605"/>
                </a:lnTo>
                <a:lnTo>
                  <a:pt x="351663" y="35496"/>
                </a:lnTo>
                <a:lnTo>
                  <a:pt x="352679" y="40246"/>
                </a:lnTo>
                <a:lnTo>
                  <a:pt x="354075" y="42621"/>
                </a:lnTo>
                <a:lnTo>
                  <a:pt x="356615" y="42621"/>
                </a:lnTo>
                <a:lnTo>
                  <a:pt x="358394" y="41173"/>
                </a:lnTo>
                <a:lnTo>
                  <a:pt x="360806" y="38265"/>
                </a:lnTo>
                <a:lnTo>
                  <a:pt x="363093" y="35356"/>
                </a:lnTo>
                <a:lnTo>
                  <a:pt x="364363" y="32588"/>
                </a:lnTo>
                <a:lnTo>
                  <a:pt x="364363" y="28892"/>
                </a:lnTo>
                <a:lnTo>
                  <a:pt x="348007" y="11905"/>
                </a:lnTo>
                <a:lnTo>
                  <a:pt x="338200" y="5397"/>
                </a:lnTo>
                <a:close/>
              </a:path>
              <a:path w="904875" h="187960">
                <a:moveTo>
                  <a:pt x="547369" y="88569"/>
                </a:moveTo>
                <a:lnTo>
                  <a:pt x="535432" y="88569"/>
                </a:lnTo>
                <a:lnTo>
                  <a:pt x="534245" y="105510"/>
                </a:lnTo>
                <a:lnTo>
                  <a:pt x="531463" y="120669"/>
                </a:lnTo>
                <a:lnTo>
                  <a:pt x="513659" y="156044"/>
                </a:lnTo>
                <a:lnTo>
                  <a:pt x="481583" y="183692"/>
                </a:lnTo>
                <a:lnTo>
                  <a:pt x="483996" y="186067"/>
                </a:lnTo>
                <a:lnTo>
                  <a:pt x="523894" y="156272"/>
                </a:lnTo>
                <a:lnTo>
                  <a:pt x="543147" y="119781"/>
                </a:lnTo>
                <a:lnTo>
                  <a:pt x="546080" y="104893"/>
                </a:lnTo>
                <a:lnTo>
                  <a:pt x="547369" y="88569"/>
                </a:lnTo>
                <a:close/>
              </a:path>
              <a:path w="904875" h="187960">
                <a:moveTo>
                  <a:pt x="608330" y="88569"/>
                </a:moveTo>
                <a:lnTo>
                  <a:pt x="596392" y="88569"/>
                </a:lnTo>
                <a:lnTo>
                  <a:pt x="596296" y="156044"/>
                </a:lnTo>
                <a:lnTo>
                  <a:pt x="596201" y="162486"/>
                </a:lnTo>
                <a:lnTo>
                  <a:pt x="595974" y="172546"/>
                </a:lnTo>
                <a:lnTo>
                  <a:pt x="595630" y="184480"/>
                </a:lnTo>
                <a:lnTo>
                  <a:pt x="609092" y="179730"/>
                </a:lnTo>
                <a:lnTo>
                  <a:pt x="608758" y="172546"/>
                </a:lnTo>
                <a:lnTo>
                  <a:pt x="608569" y="166749"/>
                </a:lnTo>
                <a:lnTo>
                  <a:pt x="608466" y="162486"/>
                </a:lnTo>
                <a:lnTo>
                  <a:pt x="608345" y="152826"/>
                </a:lnTo>
                <a:lnTo>
                  <a:pt x="608330" y="88569"/>
                </a:lnTo>
                <a:close/>
              </a:path>
              <a:path w="904875" h="187960">
                <a:moveTo>
                  <a:pt x="646302" y="71158"/>
                </a:moveTo>
                <a:lnTo>
                  <a:pt x="633602" y="83820"/>
                </a:lnTo>
                <a:lnTo>
                  <a:pt x="478408" y="83820"/>
                </a:lnTo>
                <a:lnTo>
                  <a:pt x="485520" y="90944"/>
                </a:lnTo>
                <a:lnTo>
                  <a:pt x="491363" y="89357"/>
                </a:lnTo>
                <a:lnTo>
                  <a:pt x="497713" y="88569"/>
                </a:lnTo>
                <a:lnTo>
                  <a:pt x="663701" y="88569"/>
                </a:lnTo>
                <a:lnTo>
                  <a:pt x="646302" y="71158"/>
                </a:lnTo>
                <a:close/>
              </a:path>
              <a:path w="904875" h="187960">
                <a:moveTo>
                  <a:pt x="547369" y="24523"/>
                </a:moveTo>
                <a:lnTo>
                  <a:pt x="535432" y="24523"/>
                </a:lnTo>
                <a:lnTo>
                  <a:pt x="535432" y="83820"/>
                </a:lnTo>
                <a:lnTo>
                  <a:pt x="547369" y="83820"/>
                </a:lnTo>
                <a:lnTo>
                  <a:pt x="547369" y="24523"/>
                </a:lnTo>
                <a:close/>
              </a:path>
              <a:path w="904875" h="187960">
                <a:moveTo>
                  <a:pt x="608330" y="24523"/>
                </a:moveTo>
                <a:lnTo>
                  <a:pt x="596392" y="24523"/>
                </a:lnTo>
                <a:lnTo>
                  <a:pt x="596392" y="83820"/>
                </a:lnTo>
                <a:lnTo>
                  <a:pt x="608330" y="83820"/>
                </a:lnTo>
                <a:lnTo>
                  <a:pt x="608330" y="24523"/>
                </a:lnTo>
                <a:close/>
              </a:path>
              <a:path w="904875" h="187960">
                <a:moveTo>
                  <a:pt x="636777" y="7899"/>
                </a:moveTo>
                <a:lnTo>
                  <a:pt x="624967" y="19773"/>
                </a:lnTo>
                <a:lnTo>
                  <a:pt x="489457" y="19773"/>
                </a:lnTo>
                <a:lnTo>
                  <a:pt x="496696" y="26898"/>
                </a:lnTo>
                <a:lnTo>
                  <a:pt x="502412" y="25311"/>
                </a:lnTo>
                <a:lnTo>
                  <a:pt x="508762" y="24523"/>
                </a:lnTo>
                <a:lnTo>
                  <a:pt x="653414" y="24523"/>
                </a:lnTo>
                <a:lnTo>
                  <a:pt x="636777" y="7899"/>
                </a:lnTo>
                <a:close/>
              </a:path>
              <a:path w="904875" h="187960">
                <a:moveTo>
                  <a:pt x="817386" y="104546"/>
                </a:moveTo>
                <a:lnTo>
                  <a:pt x="805561" y="104546"/>
                </a:lnTo>
                <a:lnTo>
                  <a:pt x="805458" y="136426"/>
                </a:lnTo>
                <a:lnTo>
                  <a:pt x="805361" y="150130"/>
                </a:lnTo>
                <a:lnTo>
                  <a:pt x="805049" y="171856"/>
                </a:lnTo>
                <a:lnTo>
                  <a:pt x="804671" y="187693"/>
                </a:lnTo>
                <a:lnTo>
                  <a:pt x="818133" y="181356"/>
                </a:lnTo>
                <a:lnTo>
                  <a:pt x="817847" y="171856"/>
                </a:lnTo>
                <a:lnTo>
                  <a:pt x="817737" y="165519"/>
                </a:lnTo>
                <a:lnTo>
                  <a:pt x="817550" y="150130"/>
                </a:lnTo>
                <a:lnTo>
                  <a:pt x="817430" y="129044"/>
                </a:lnTo>
                <a:lnTo>
                  <a:pt x="817386" y="104546"/>
                </a:lnTo>
                <a:close/>
              </a:path>
              <a:path w="904875" h="187960">
                <a:moveTo>
                  <a:pt x="817371" y="95059"/>
                </a:moveTo>
                <a:lnTo>
                  <a:pt x="796798" y="95059"/>
                </a:lnTo>
                <a:lnTo>
                  <a:pt x="781681" y="120343"/>
                </a:lnTo>
                <a:lnTo>
                  <a:pt x="763968" y="142362"/>
                </a:lnTo>
                <a:lnTo>
                  <a:pt x="743684" y="161115"/>
                </a:lnTo>
                <a:lnTo>
                  <a:pt x="720851" y="176606"/>
                </a:lnTo>
                <a:lnTo>
                  <a:pt x="721613" y="179768"/>
                </a:lnTo>
                <a:lnTo>
                  <a:pt x="746428" y="167052"/>
                </a:lnTo>
                <a:lnTo>
                  <a:pt x="768683" y="150277"/>
                </a:lnTo>
                <a:lnTo>
                  <a:pt x="788390" y="129442"/>
                </a:lnTo>
                <a:lnTo>
                  <a:pt x="805561" y="104546"/>
                </a:lnTo>
                <a:lnTo>
                  <a:pt x="817386" y="104546"/>
                </a:lnTo>
                <a:lnTo>
                  <a:pt x="817371" y="95059"/>
                </a:lnTo>
                <a:close/>
              </a:path>
              <a:path w="904875" h="187960">
                <a:moveTo>
                  <a:pt x="825373" y="95059"/>
                </a:moveTo>
                <a:lnTo>
                  <a:pt x="821308" y="95059"/>
                </a:lnTo>
                <a:lnTo>
                  <a:pt x="832856" y="119453"/>
                </a:lnTo>
                <a:lnTo>
                  <a:pt x="847677" y="140382"/>
                </a:lnTo>
                <a:lnTo>
                  <a:pt x="865760" y="157849"/>
                </a:lnTo>
                <a:lnTo>
                  <a:pt x="887094" y="171856"/>
                </a:lnTo>
                <a:lnTo>
                  <a:pt x="889126" y="165519"/>
                </a:lnTo>
                <a:lnTo>
                  <a:pt x="894969" y="162356"/>
                </a:lnTo>
                <a:lnTo>
                  <a:pt x="904494" y="162356"/>
                </a:lnTo>
                <a:lnTo>
                  <a:pt x="904494" y="159181"/>
                </a:lnTo>
                <a:lnTo>
                  <a:pt x="879969" y="150130"/>
                </a:lnTo>
                <a:lnTo>
                  <a:pt x="858599" y="136426"/>
                </a:lnTo>
                <a:lnTo>
                  <a:pt x="840396" y="118069"/>
                </a:lnTo>
                <a:lnTo>
                  <a:pt x="825373" y="95059"/>
                </a:lnTo>
                <a:close/>
              </a:path>
              <a:path w="904875" h="187960">
                <a:moveTo>
                  <a:pt x="887094" y="78435"/>
                </a:moveTo>
                <a:lnTo>
                  <a:pt x="875157" y="90309"/>
                </a:lnTo>
                <a:lnTo>
                  <a:pt x="719201" y="90309"/>
                </a:lnTo>
                <a:lnTo>
                  <a:pt x="726313" y="97434"/>
                </a:lnTo>
                <a:lnTo>
                  <a:pt x="732155" y="95846"/>
                </a:lnTo>
                <a:lnTo>
                  <a:pt x="738505" y="95059"/>
                </a:lnTo>
                <a:lnTo>
                  <a:pt x="903732" y="95059"/>
                </a:lnTo>
                <a:lnTo>
                  <a:pt x="887094" y="78435"/>
                </a:lnTo>
                <a:close/>
              </a:path>
              <a:path w="904875" h="187960">
                <a:moveTo>
                  <a:pt x="817371" y="41135"/>
                </a:moveTo>
                <a:lnTo>
                  <a:pt x="805561" y="41135"/>
                </a:lnTo>
                <a:lnTo>
                  <a:pt x="805561" y="90309"/>
                </a:lnTo>
                <a:lnTo>
                  <a:pt x="817371" y="90309"/>
                </a:lnTo>
                <a:lnTo>
                  <a:pt x="817371" y="41135"/>
                </a:lnTo>
                <a:close/>
              </a:path>
              <a:path w="904875" h="187960">
                <a:moveTo>
                  <a:pt x="858519" y="44386"/>
                </a:moveTo>
                <a:lnTo>
                  <a:pt x="853616" y="55864"/>
                </a:lnTo>
                <a:lnTo>
                  <a:pt x="847486" y="67343"/>
                </a:lnTo>
                <a:lnTo>
                  <a:pt x="840142" y="78824"/>
                </a:lnTo>
                <a:lnTo>
                  <a:pt x="831595" y="90309"/>
                </a:lnTo>
                <a:lnTo>
                  <a:pt x="836421" y="90309"/>
                </a:lnTo>
                <a:lnTo>
                  <a:pt x="843994" y="83922"/>
                </a:lnTo>
                <a:lnTo>
                  <a:pt x="851662" y="76647"/>
                </a:lnTo>
                <a:lnTo>
                  <a:pt x="859424" y="68481"/>
                </a:lnTo>
                <a:lnTo>
                  <a:pt x="867282" y="59423"/>
                </a:lnTo>
                <a:lnTo>
                  <a:pt x="875157" y="57048"/>
                </a:lnTo>
                <a:lnTo>
                  <a:pt x="858519" y="44386"/>
                </a:lnTo>
                <a:close/>
              </a:path>
              <a:path w="904875" h="187960">
                <a:moveTo>
                  <a:pt x="755650" y="47472"/>
                </a:moveTo>
                <a:lnTo>
                  <a:pt x="753237" y="49860"/>
                </a:lnTo>
                <a:lnTo>
                  <a:pt x="759452" y="57246"/>
                </a:lnTo>
                <a:lnTo>
                  <a:pt x="764571" y="64336"/>
                </a:lnTo>
                <a:lnTo>
                  <a:pt x="768596" y="71128"/>
                </a:lnTo>
                <a:lnTo>
                  <a:pt x="771525" y="77622"/>
                </a:lnTo>
                <a:lnTo>
                  <a:pt x="773557" y="83439"/>
                </a:lnTo>
                <a:lnTo>
                  <a:pt x="775462" y="86347"/>
                </a:lnTo>
                <a:lnTo>
                  <a:pt x="778129" y="86347"/>
                </a:lnTo>
                <a:lnTo>
                  <a:pt x="779652" y="84493"/>
                </a:lnTo>
                <a:lnTo>
                  <a:pt x="781812" y="80797"/>
                </a:lnTo>
                <a:lnTo>
                  <a:pt x="783844" y="77089"/>
                </a:lnTo>
                <a:lnTo>
                  <a:pt x="784987" y="74180"/>
                </a:lnTo>
                <a:lnTo>
                  <a:pt x="784987" y="69430"/>
                </a:lnTo>
                <a:lnTo>
                  <a:pt x="765242" y="52630"/>
                </a:lnTo>
                <a:lnTo>
                  <a:pt x="755650" y="47472"/>
                </a:lnTo>
                <a:close/>
              </a:path>
              <a:path w="904875" h="187960">
                <a:moveTo>
                  <a:pt x="876807" y="25311"/>
                </a:moveTo>
                <a:lnTo>
                  <a:pt x="865758" y="36385"/>
                </a:lnTo>
                <a:lnTo>
                  <a:pt x="734313" y="36385"/>
                </a:lnTo>
                <a:lnTo>
                  <a:pt x="741426" y="43522"/>
                </a:lnTo>
                <a:lnTo>
                  <a:pt x="747140" y="41935"/>
                </a:lnTo>
                <a:lnTo>
                  <a:pt x="753490" y="41135"/>
                </a:lnTo>
                <a:lnTo>
                  <a:pt x="892556" y="41135"/>
                </a:lnTo>
                <a:lnTo>
                  <a:pt x="876807" y="25311"/>
                </a:lnTo>
                <a:close/>
              </a:path>
              <a:path w="904875" h="187960">
                <a:moveTo>
                  <a:pt x="804671" y="0"/>
                </a:moveTo>
                <a:lnTo>
                  <a:pt x="805081" y="9486"/>
                </a:lnTo>
                <a:lnTo>
                  <a:pt x="805354" y="18588"/>
                </a:lnTo>
                <a:lnTo>
                  <a:pt x="805471" y="25311"/>
                </a:lnTo>
                <a:lnTo>
                  <a:pt x="805561" y="36385"/>
                </a:lnTo>
                <a:lnTo>
                  <a:pt x="817371" y="36385"/>
                </a:lnTo>
                <a:lnTo>
                  <a:pt x="817371" y="15024"/>
                </a:lnTo>
                <a:lnTo>
                  <a:pt x="825373" y="9486"/>
                </a:lnTo>
                <a:lnTo>
                  <a:pt x="804671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54508"/>
            <a:ext cx="1969135" cy="605155"/>
          </a:xfrm>
          <a:custGeom>
            <a:avLst/>
            <a:gdLst/>
            <a:ahLst/>
            <a:cxnLst/>
            <a:rect l="l" t="t" r="r" b="b"/>
            <a:pathLst>
              <a:path w="1969135" h="605155">
                <a:moveTo>
                  <a:pt x="1666494" y="0"/>
                </a:moveTo>
                <a:lnTo>
                  <a:pt x="0" y="0"/>
                </a:lnTo>
                <a:lnTo>
                  <a:pt x="0" y="605028"/>
                </a:lnTo>
                <a:lnTo>
                  <a:pt x="1666494" y="605028"/>
                </a:lnTo>
                <a:lnTo>
                  <a:pt x="1715577" y="601070"/>
                </a:lnTo>
                <a:lnTo>
                  <a:pt x="1762134" y="589611"/>
                </a:lnTo>
                <a:lnTo>
                  <a:pt x="1805542" y="571272"/>
                </a:lnTo>
                <a:lnTo>
                  <a:pt x="1845179" y="546677"/>
                </a:lnTo>
                <a:lnTo>
                  <a:pt x="1880425" y="516445"/>
                </a:lnTo>
                <a:lnTo>
                  <a:pt x="1910657" y="481199"/>
                </a:lnTo>
                <a:lnTo>
                  <a:pt x="1935252" y="441562"/>
                </a:lnTo>
                <a:lnTo>
                  <a:pt x="1953591" y="398154"/>
                </a:lnTo>
                <a:lnTo>
                  <a:pt x="1965050" y="351597"/>
                </a:lnTo>
                <a:lnTo>
                  <a:pt x="1969008" y="302514"/>
                </a:lnTo>
                <a:lnTo>
                  <a:pt x="1965050" y="253430"/>
                </a:lnTo>
                <a:lnTo>
                  <a:pt x="1953591" y="206873"/>
                </a:lnTo>
                <a:lnTo>
                  <a:pt x="1935252" y="163465"/>
                </a:lnTo>
                <a:lnTo>
                  <a:pt x="1910657" y="123828"/>
                </a:lnTo>
                <a:lnTo>
                  <a:pt x="1880425" y="88582"/>
                </a:lnTo>
                <a:lnTo>
                  <a:pt x="1845179" y="58350"/>
                </a:lnTo>
                <a:lnTo>
                  <a:pt x="1805542" y="33755"/>
                </a:lnTo>
                <a:lnTo>
                  <a:pt x="1762134" y="15416"/>
                </a:lnTo>
                <a:lnTo>
                  <a:pt x="1715577" y="3957"/>
                </a:lnTo>
                <a:lnTo>
                  <a:pt x="166649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743" y="135636"/>
            <a:ext cx="847344" cy="84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441" y="192139"/>
            <a:ext cx="733258" cy="734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1" y="10492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7280" y="254508"/>
            <a:ext cx="3007360" cy="605155"/>
          </a:xfrm>
          <a:custGeom>
            <a:avLst/>
            <a:gdLst/>
            <a:ahLst/>
            <a:cxnLst/>
            <a:rect l="l" t="t" r="r" b="b"/>
            <a:pathLst>
              <a:path w="3007360" h="605155">
                <a:moveTo>
                  <a:pt x="2704337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2704337" y="605028"/>
                </a:lnTo>
                <a:lnTo>
                  <a:pt x="2753421" y="601070"/>
                </a:lnTo>
                <a:lnTo>
                  <a:pt x="2799978" y="589611"/>
                </a:lnTo>
                <a:lnTo>
                  <a:pt x="2843386" y="571272"/>
                </a:lnTo>
                <a:lnTo>
                  <a:pt x="2883023" y="546677"/>
                </a:lnTo>
                <a:lnTo>
                  <a:pt x="2918269" y="516445"/>
                </a:lnTo>
                <a:lnTo>
                  <a:pt x="2948501" y="481199"/>
                </a:lnTo>
                <a:lnTo>
                  <a:pt x="2973096" y="441562"/>
                </a:lnTo>
                <a:lnTo>
                  <a:pt x="2991435" y="398154"/>
                </a:lnTo>
                <a:lnTo>
                  <a:pt x="3002894" y="351597"/>
                </a:lnTo>
                <a:lnTo>
                  <a:pt x="3006852" y="302514"/>
                </a:lnTo>
                <a:lnTo>
                  <a:pt x="3002894" y="253430"/>
                </a:lnTo>
                <a:lnTo>
                  <a:pt x="2991435" y="206873"/>
                </a:lnTo>
                <a:lnTo>
                  <a:pt x="2973096" y="163465"/>
                </a:lnTo>
                <a:lnTo>
                  <a:pt x="2948501" y="123828"/>
                </a:lnTo>
                <a:lnTo>
                  <a:pt x="2918269" y="88582"/>
                </a:lnTo>
                <a:lnTo>
                  <a:pt x="2883023" y="58350"/>
                </a:lnTo>
                <a:lnTo>
                  <a:pt x="2843386" y="33755"/>
                </a:lnTo>
                <a:lnTo>
                  <a:pt x="2799978" y="15416"/>
                </a:lnTo>
                <a:lnTo>
                  <a:pt x="2753421" y="3957"/>
                </a:lnTo>
                <a:lnTo>
                  <a:pt x="2704337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6124" y="322910"/>
            <a:ext cx="2511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780659" y="235076"/>
            <a:ext cx="22631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递归实现</a:t>
            </a:r>
          </a:p>
        </p:txBody>
      </p:sp>
      <p:sp>
        <p:nvSpPr>
          <p:cNvPr id="13" name="object 13"/>
          <p:cNvSpPr/>
          <p:nvPr/>
        </p:nvSpPr>
        <p:spPr>
          <a:xfrm>
            <a:off x="1810511" y="1450847"/>
            <a:ext cx="2169160" cy="1793875"/>
          </a:xfrm>
          <a:custGeom>
            <a:avLst/>
            <a:gdLst/>
            <a:ahLst/>
            <a:cxnLst/>
            <a:rect l="l" t="t" r="r" b="b"/>
            <a:pathLst>
              <a:path w="2169160" h="1793875">
                <a:moveTo>
                  <a:pt x="0" y="1793748"/>
                </a:moveTo>
                <a:lnTo>
                  <a:pt x="2168652" y="1793748"/>
                </a:lnTo>
                <a:lnTo>
                  <a:pt x="2168652" y="0"/>
                </a:lnTo>
                <a:lnTo>
                  <a:pt x="0" y="0"/>
                </a:lnTo>
                <a:lnTo>
                  <a:pt x="0" y="179374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64486" y="1504950"/>
            <a:ext cx="1680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while </a:t>
            </a: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1 </a:t>
            </a:r>
            <a:r>
              <a:rPr dirty="0" sz="1800" spc="-5" b="1">
                <a:latin typeface="Symbol"/>
                <a:cs typeface="Symbol"/>
              </a:rPr>
              <a:t>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Symbol"/>
                <a:cs typeface="Symbol"/>
              </a:rPr>
              <a:t></a:t>
            </a:r>
            <a:r>
              <a:rPr dirty="0" sz="1800" spc="39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4486" y="1779270"/>
            <a:ext cx="163893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50165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x</a:t>
            </a:r>
            <a:r>
              <a:rPr dirty="0" baseline="-20833" sz="1800" b="1" i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Symbol"/>
                <a:cs typeface="Symbol"/>
              </a:rPr>
              <a:t></a:t>
            </a:r>
            <a:r>
              <a:rPr dirty="0" sz="1800" b="1" i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Times New Roman"/>
                <a:cs typeface="Times New Roman"/>
              </a:rPr>
              <a:t>;  </a:t>
            </a: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1</a:t>
            </a:r>
            <a:r>
              <a:rPr dirty="0" sz="1800" spc="-5" b="1">
                <a:latin typeface="Symbol"/>
                <a:cs typeface="Symbol"/>
              </a:rPr>
              <a:t></a:t>
            </a:r>
            <a:r>
              <a:rPr dirty="0" sz="1800" spc="-5" b="1">
                <a:latin typeface="Times New Roman"/>
                <a:cs typeface="Times New Roman"/>
              </a:rPr>
              <a:t>{</a:t>
            </a:r>
            <a:r>
              <a:rPr dirty="0" sz="1800" spc="-5" b="1" i="1">
                <a:latin typeface="Times New Roman"/>
                <a:cs typeface="Times New Roman"/>
              </a:rPr>
              <a:t>2,3,4</a:t>
            </a:r>
            <a:r>
              <a:rPr dirty="0" sz="1800" spc="-5" b="1">
                <a:latin typeface="Times New Roman"/>
                <a:cs typeface="Times New Roman"/>
              </a:rPr>
              <a:t>}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2</a:t>
            </a:r>
            <a:r>
              <a:rPr dirty="0" sz="1800" spc="-5" b="1">
                <a:latin typeface="Symbol"/>
                <a:cs typeface="Symbol"/>
              </a:rPr>
              <a:t></a:t>
            </a:r>
            <a:r>
              <a:rPr dirty="0" sz="1800" spc="-5" b="1">
                <a:latin typeface="Times New Roman"/>
                <a:cs typeface="Times New Roman"/>
              </a:rPr>
              <a:t>{</a:t>
            </a:r>
            <a:r>
              <a:rPr dirty="0" sz="1800" spc="-5" b="1" i="1">
                <a:latin typeface="Times New Roman"/>
                <a:cs typeface="Times New Roman"/>
              </a:rPr>
              <a:t>3,4</a:t>
            </a:r>
            <a:r>
              <a:rPr dirty="0" sz="1800" spc="-5" b="1"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436880">
              <a:lnSpc>
                <a:spcPct val="100000"/>
              </a:lnSpc>
            </a:pPr>
            <a:r>
              <a:rPr dirty="0" sz="1800" spc="-5" b="1">
                <a:solidFill>
                  <a:srgbClr val="2C664B"/>
                </a:solidFill>
                <a:latin typeface="Times New Roman"/>
                <a:cs typeface="Times New Roman"/>
              </a:rPr>
              <a:t>ReBack(</a:t>
            </a:r>
            <a:r>
              <a:rPr dirty="0" sz="1800" spc="-5" b="1" i="1">
                <a:solidFill>
                  <a:srgbClr val="2C664B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2C664B"/>
                </a:solidFill>
                <a:latin typeface="Times New Roman"/>
                <a:cs typeface="Times New Roman"/>
              </a:rPr>
              <a:t>)</a:t>
            </a:r>
            <a:r>
              <a:rPr dirty="0" sz="1800" spc="-35" b="1">
                <a:solidFill>
                  <a:srgbClr val="2C664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C664B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58996" y="3479291"/>
            <a:ext cx="1856739" cy="1792605"/>
          </a:xfrm>
          <a:custGeom>
            <a:avLst/>
            <a:gdLst/>
            <a:ahLst/>
            <a:cxnLst/>
            <a:rect l="l" t="t" r="r" b="b"/>
            <a:pathLst>
              <a:path w="1856739" h="1792604">
                <a:moveTo>
                  <a:pt x="0" y="1792224"/>
                </a:moveTo>
                <a:lnTo>
                  <a:pt x="1856231" y="1792224"/>
                </a:lnTo>
                <a:lnTo>
                  <a:pt x="1856231" y="0"/>
                </a:lnTo>
                <a:lnTo>
                  <a:pt x="0" y="0"/>
                </a:lnTo>
                <a:lnTo>
                  <a:pt x="0" y="1792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138358" y="3532378"/>
            <a:ext cx="174815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295" marR="23495" indent="-34353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while </a:t>
            </a: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2 </a:t>
            </a:r>
            <a:r>
              <a:rPr dirty="0" sz="1800" spc="-5" b="1">
                <a:latin typeface="Symbol"/>
                <a:cs typeface="Symbol"/>
              </a:rPr>
              <a:t>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Symbol"/>
                <a:cs typeface="Symbol"/>
              </a:rPr>
              <a:t>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do  </a:t>
            </a:r>
            <a:r>
              <a:rPr dirty="0" sz="1800" b="1" i="1">
                <a:latin typeface="Times New Roman"/>
                <a:cs typeface="Times New Roman"/>
              </a:rPr>
              <a:t>x</a:t>
            </a:r>
            <a:r>
              <a:rPr dirty="0" baseline="-20833" sz="1800" b="1" i="1">
                <a:latin typeface="Times New Roman"/>
                <a:cs typeface="Times New Roman"/>
              </a:rPr>
              <a:t>2</a:t>
            </a:r>
            <a:r>
              <a:rPr dirty="0" sz="1800" b="1">
                <a:latin typeface="Symbol"/>
                <a:cs typeface="Symbol"/>
              </a:rPr>
              <a:t></a:t>
            </a:r>
            <a:r>
              <a:rPr dirty="0" sz="1800" b="1" i="1">
                <a:latin typeface="Times New Roman"/>
                <a:cs typeface="Times New Roman"/>
              </a:rPr>
              <a:t>3</a:t>
            </a:r>
            <a:r>
              <a:rPr dirty="0" sz="1800" b="1">
                <a:latin typeface="Times New Roman"/>
                <a:cs typeface="Times New Roman"/>
              </a:rPr>
              <a:t>;  </a:t>
            </a: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2</a:t>
            </a:r>
            <a:r>
              <a:rPr dirty="0" sz="1800" spc="-5" b="1">
                <a:latin typeface="Symbol"/>
                <a:cs typeface="Symbol"/>
              </a:rPr>
              <a:t></a:t>
            </a:r>
            <a:r>
              <a:rPr dirty="0" sz="1800" spc="-5" b="1">
                <a:latin typeface="Times New Roman"/>
                <a:cs typeface="Times New Roman"/>
              </a:rPr>
              <a:t>{</a:t>
            </a:r>
            <a:r>
              <a:rPr dirty="0" sz="1800" spc="-5" b="1" i="1">
                <a:latin typeface="Times New Roman"/>
                <a:cs typeface="Times New Roman"/>
              </a:rPr>
              <a:t>4</a:t>
            </a:r>
            <a:r>
              <a:rPr dirty="0" sz="1800" spc="-5" b="1">
                <a:latin typeface="Times New Roman"/>
                <a:cs typeface="Times New Roman"/>
              </a:rPr>
              <a:t>}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511809" marR="65405" indent="-56515">
              <a:lnSpc>
                <a:spcPct val="100000"/>
              </a:lnSpc>
            </a:pP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3</a:t>
            </a:r>
            <a:r>
              <a:rPr dirty="0" sz="1800" spc="-5" b="1">
                <a:latin typeface="Symbol"/>
                <a:cs typeface="Symbol"/>
              </a:rPr>
              <a:t>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Symbol"/>
                <a:cs typeface="Symbol"/>
              </a:rPr>
              <a:t></a:t>
            </a:r>
            <a:r>
              <a:rPr dirty="0" sz="1800" b="1">
                <a:latin typeface="Times New Roman"/>
                <a:cs typeface="Times New Roman"/>
              </a:rPr>
              <a:t>;  </a:t>
            </a:r>
            <a:r>
              <a:rPr dirty="0" sz="1800" spc="-5" b="1">
                <a:solidFill>
                  <a:srgbClr val="2C664B"/>
                </a:solidFill>
                <a:latin typeface="Times New Roman"/>
                <a:cs typeface="Times New Roman"/>
              </a:rPr>
              <a:t>ReBack(3)</a:t>
            </a:r>
            <a:r>
              <a:rPr dirty="0" sz="1800" spc="-55" b="1">
                <a:solidFill>
                  <a:srgbClr val="2C664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19144" y="1706879"/>
            <a:ext cx="1397635" cy="1282065"/>
          </a:xfrm>
          <a:custGeom>
            <a:avLst/>
            <a:gdLst/>
            <a:ahLst/>
            <a:cxnLst/>
            <a:rect l="l" t="t" r="r" b="b"/>
            <a:pathLst>
              <a:path w="1397635" h="1282064">
                <a:moveTo>
                  <a:pt x="0" y="1281684"/>
                </a:moveTo>
                <a:lnTo>
                  <a:pt x="1397508" y="1281684"/>
                </a:lnTo>
                <a:lnTo>
                  <a:pt x="1397508" y="0"/>
                </a:lnTo>
                <a:lnTo>
                  <a:pt x="0" y="0"/>
                </a:lnTo>
                <a:lnTo>
                  <a:pt x="0" y="1281684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72484" y="1779270"/>
            <a:ext cx="12382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16256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FC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 b="1" i="1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dirty="0" sz="1800" b="1">
                <a:solidFill>
                  <a:srgbClr val="006FC0"/>
                </a:solidFill>
                <a:latin typeface="Symbol"/>
                <a:cs typeface="Symbol"/>
              </a:rPr>
              <a:t></a:t>
            </a:r>
            <a:r>
              <a:rPr dirty="0" sz="1800" b="1" i="1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dirty="0" sz="1800" b="1">
                <a:solidFill>
                  <a:srgbClr val="006FC0"/>
                </a:solidFill>
                <a:latin typeface="Times New Roman"/>
                <a:cs typeface="Times New Roman"/>
              </a:rPr>
              <a:t>;  </a:t>
            </a:r>
            <a:r>
              <a:rPr dirty="0" sz="1800" spc="-5" b="1" i="1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006FC0"/>
                </a:solidFill>
                <a:latin typeface="Times New Roman"/>
                <a:cs typeface="Times New Roman"/>
              </a:rPr>
              <a:t>1</a:t>
            </a:r>
            <a:r>
              <a:rPr dirty="0" sz="1800" spc="-5" b="1">
                <a:solidFill>
                  <a:srgbClr val="006FC0"/>
                </a:solidFill>
                <a:latin typeface="Symbol"/>
                <a:cs typeface="Symbol"/>
              </a:rPr>
              <a:t></a:t>
            </a:r>
            <a:r>
              <a:rPr dirty="0" sz="1800" spc="-5" b="1">
                <a:solidFill>
                  <a:srgbClr val="006FC0"/>
                </a:solidFill>
                <a:latin typeface="Times New Roman"/>
                <a:cs typeface="Times New Roman"/>
              </a:rPr>
              <a:t>{</a:t>
            </a:r>
            <a:r>
              <a:rPr dirty="0" sz="1800" spc="-5" b="1" i="1">
                <a:solidFill>
                  <a:srgbClr val="006FC0"/>
                </a:solidFill>
                <a:latin typeface="Times New Roman"/>
                <a:cs typeface="Times New Roman"/>
              </a:rPr>
              <a:t>3,4</a:t>
            </a:r>
            <a:r>
              <a:rPr dirty="0" sz="1800" spc="-5" b="1">
                <a:solidFill>
                  <a:srgbClr val="006FC0"/>
                </a:solidFill>
                <a:latin typeface="Times New Roman"/>
                <a:cs typeface="Times New Roman"/>
              </a:rPr>
              <a:t>}</a:t>
            </a:r>
            <a:r>
              <a:rPr dirty="0" sz="1800" spc="-7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6FC0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800" spc="-5" b="1" i="1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006FC0"/>
                </a:solidFill>
                <a:latin typeface="Symbol"/>
                <a:cs typeface="Symbol"/>
              </a:rPr>
              <a:t></a:t>
            </a:r>
            <a:r>
              <a:rPr dirty="0" sz="1800" spc="-5" b="1">
                <a:solidFill>
                  <a:srgbClr val="006FC0"/>
                </a:solidFill>
                <a:latin typeface="Times New Roman"/>
                <a:cs typeface="Times New Roman"/>
              </a:rPr>
              <a:t>{</a:t>
            </a:r>
            <a:r>
              <a:rPr dirty="0" sz="1800" spc="-5" b="1" i="1">
                <a:solidFill>
                  <a:srgbClr val="006FC0"/>
                </a:solidFill>
                <a:latin typeface="Times New Roman"/>
                <a:cs typeface="Times New Roman"/>
              </a:rPr>
              <a:t>4</a:t>
            </a:r>
            <a:r>
              <a:rPr dirty="0" sz="1800" spc="-5" b="1">
                <a:solidFill>
                  <a:srgbClr val="006FC0"/>
                </a:solidFill>
                <a:latin typeface="Times New Roman"/>
                <a:cs typeface="Times New Roman"/>
              </a:rPr>
              <a:t>};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800" spc="-5" b="1">
                <a:solidFill>
                  <a:srgbClr val="2C664B"/>
                </a:solidFill>
                <a:latin typeface="Times New Roman"/>
                <a:cs typeface="Times New Roman"/>
              </a:rPr>
              <a:t>ReBack(</a:t>
            </a:r>
            <a:r>
              <a:rPr dirty="0" sz="1800" spc="-5" b="1" i="1">
                <a:solidFill>
                  <a:srgbClr val="2C664B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2C664B"/>
                </a:solidFill>
                <a:latin typeface="Times New Roman"/>
                <a:cs typeface="Times New Roman"/>
              </a:rPr>
              <a:t>)</a:t>
            </a:r>
            <a:r>
              <a:rPr dirty="0" sz="1800" spc="-45" b="1">
                <a:solidFill>
                  <a:srgbClr val="2C664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6FC0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65876" y="3479291"/>
            <a:ext cx="1397635" cy="1792605"/>
          </a:xfrm>
          <a:custGeom>
            <a:avLst/>
            <a:gdLst/>
            <a:ahLst/>
            <a:cxnLst/>
            <a:rect l="l" t="t" r="r" b="b"/>
            <a:pathLst>
              <a:path w="1397634" h="1792604">
                <a:moveTo>
                  <a:pt x="0" y="1792224"/>
                </a:moveTo>
                <a:lnTo>
                  <a:pt x="1397507" y="1792224"/>
                </a:lnTo>
                <a:lnTo>
                  <a:pt x="1397507" y="0"/>
                </a:lnTo>
                <a:lnTo>
                  <a:pt x="0" y="0"/>
                </a:lnTo>
                <a:lnTo>
                  <a:pt x="0" y="1792224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19851" y="3806697"/>
            <a:ext cx="12376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3528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 b="1" i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800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18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{2};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800" spc="-5" b="1">
                <a:solidFill>
                  <a:srgbClr val="2C664B"/>
                </a:solidFill>
                <a:latin typeface="Times New Roman"/>
                <a:cs typeface="Times New Roman"/>
              </a:rPr>
              <a:t>ReBack(</a:t>
            </a:r>
            <a:r>
              <a:rPr dirty="0" sz="1800" spc="-5" b="1" i="1">
                <a:solidFill>
                  <a:srgbClr val="2C664B"/>
                </a:solidFill>
                <a:latin typeface="Times New Roman"/>
                <a:cs typeface="Times New Roman"/>
              </a:rPr>
              <a:t>3</a:t>
            </a:r>
            <a:r>
              <a:rPr dirty="0" sz="1800" spc="-5" b="1">
                <a:solidFill>
                  <a:srgbClr val="2C664B"/>
                </a:solidFill>
                <a:latin typeface="Times New Roman"/>
                <a:cs typeface="Times New Roman"/>
              </a:rPr>
              <a:t>)</a:t>
            </a:r>
            <a:r>
              <a:rPr dirty="0" sz="1800" spc="-50" b="1">
                <a:solidFill>
                  <a:srgbClr val="2C664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26864" y="5696711"/>
            <a:ext cx="920750" cy="5670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100"/>
              </a:spcBef>
            </a:pP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latin typeface="Times New Roman"/>
                <a:cs typeface="Times New Roman"/>
              </a:rPr>
              <a:t>3</a:t>
            </a:r>
            <a:r>
              <a:rPr dirty="0" sz="1800" spc="-5" b="1">
                <a:latin typeface="Times New Roman"/>
                <a:cs typeface="Times New Roman"/>
              </a:rPr>
              <a:t>==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55735" y="3479291"/>
            <a:ext cx="2169160" cy="1792605"/>
          </a:xfrm>
          <a:custGeom>
            <a:avLst/>
            <a:gdLst/>
            <a:ahLst/>
            <a:cxnLst/>
            <a:rect l="l" t="t" r="r" b="b"/>
            <a:pathLst>
              <a:path w="2169159" h="1792604">
                <a:moveTo>
                  <a:pt x="0" y="1792224"/>
                </a:moveTo>
                <a:lnTo>
                  <a:pt x="2168652" y="1792224"/>
                </a:lnTo>
                <a:lnTo>
                  <a:pt x="2168652" y="0"/>
                </a:lnTo>
                <a:lnTo>
                  <a:pt x="0" y="0"/>
                </a:lnTo>
                <a:lnTo>
                  <a:pt x="0" y="1792224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610600" y="3532378"/>
            <a:ext cx="164211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1800" spc="3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  <a:p>
            <a:pPr marL="381000" marR="445134">
              <a:lnSpc>
                <a:spcPct val="100000"/>
              </a:lnSpc>
            </a:pP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 b="1" i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1800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180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</a:t>
            </a:r>
            <a:r>
              <a:rPr dirty="0" sz="18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436880">
              <a:lnSpc>
                <a:spcPct val="100000"/>
              </a:lnSpc>
            </a:pPr>
            <a:r>
              <a:rPr dirty="0" sz="1800" spc="-5" b="1">
                <a:solidFill>
                  <a:srgbClr val="2C664B"/>
                </a:solidFill>
                <a:latin typeface="Times New Roman"/>
                <a:cs typeface="Times New Roman"/>
              </a:rPr>
              <a:t>ReBack(4)</a:t>
            </a:r>
            <a:r>
              <a:rPr dirty="0" sz="1800" spc="-30" b="1">
                <a:solidFill>
                  <a:srgbClr val="2C664B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06840" y="5838444"/>
            <a:ext cx="920750" cy="5670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100"/>
              </a:spcBef>
            </a:pP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==</a:t>
            </a:r>
            <a:r>
              <a:rPr dirty="0" sz="1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85948" y="3006979"/>
            <a:ext cx="1274445" cy="1369060"/>
          </a:xfrm>
          <a:custGeom>
            <a:avLst/>
            <a:gdLst/>
            <a:ahLst/>
            <a:cxnLst/>
            <a:rect l="l" t="t" r="r" b="b"/>
            <a:pathLst>
              <a:path w="1274445" h="1369060">
                <a:moveTo>
                  <a:pt x="1205426" y="1315945"/>
                </a:moveTo>
                <a:lnTo>
                  <a:pt x="1184528" y="1335405"/>
                </a:lnTo>
                <a:lnTo>
                  <a:pt x="1274317" y="1368933"/>
                </a:lnTo>
                <a:lnTo>
                  <a:pt x="1261801" y="1326388"/>
                </a:lnTo>
                <a:lnTo>
                  <a:pt x="1215136" y="1326388"/>
                </a:lnTo>
                <a:lnTo>
                  <a:pt x="1205426" y="1315945"/>
                </a:lnTo>
                <a:close/>
              </a:path>
              <a:path w="1274445" h="1369060">
                <a:moveTo>
                  <a:pt x="1226403" y="1296412"/>
                </a:moveTo>
                <a:lnTo>
                  <a:pt x="1205426" y="1315945"/>
                </a:lnTo>
                <a:lnTo>
                  <a:pt x="1215136" y="1326388"/>
                </a:lnTo>
                <a:lnTo>
                  <a:pt x="1236090" y="1306830"/>
                </a:lnTo>
                <a:lnTo>
                  <a:pt x="1226403" y="1296412"/>
                </a:lnTo>
                <a:close/>
              </a:path>
              <a:path w="1274445" h="1369060">
                <a:moveTo>
                  <a:pt x="1247266" y="1276985"/>
                </a:moveTo>
                <a:lnTo>
                  <a:pt x="1226403" y="1296412"/>
                </a:lnTo>
                <a:lnTo>
                  <a:pt x="1236090" y="1306830"/>
                </a:lnTo>
                <a:lnTo>
                  <a:pt x="1215136" y="1326388"/>
                </a:lnTo>
                <a:lnTo>
                  <a:pt x="1261801" y="1326388"/>
                </a:lnTo>
                <a:lnTo>
                  <a:pt x="1247266" y="1276985"/>
                </a:lnTo>
                <a:close/>
              </a:path>
              <a:path w="1274445" h="1369060">
                <a:moveTo>
                  <a:pt x="20827" y="0"/>
                </a:moveTo>
                <a:lnTo>
                  <a:pt x="0" y="19558"/>
                </a:lnTo>
                <a:lnTo>
                  <a:pt x="1205426" y="1315945"/>
                </a:lnTo>
                <a:lnTo>
                  <a:pt x="1226403" y="1296412"/>
                </a:lnTo>
                <a:lnTo>
                  <a:pt x="20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64145" y="4522342"/>
            <a:ext cx="1296670" cy="361315"/>
          </a:xfrm>
          <a:custGeom>
            <a:avLst/>
            <a:gdLst/>
            <a:ahLst/>
            <a:cxnLst/>
            <a:rect l="l" t="t" r="r" b="b"/>
            <a:pathLst>
              <a:path w="1296670" h="361314">
                <a:moveTo>
                  <a:pt x="72644" y="277875"/>
                </a:moveTo>
                <a:lnTo>
                  <a:pt x="0" y="340359"/>
                </a:lnTo>
                <a:lnTo>
                  <a:pt x="93599" y="360933"/>
                </a:lnTo>
                <a:lnTo>
                  <a:pt x="87511" y="336803"/>
                </a:lnTo>
                <a:lnTo>
                  <a:pt x="72771" y="336803"/>
                </a:lnTo>
                <a:lnTo>
                  <a:pt x="65785" y="309117"/>
                </a:lnTo>
                <a:lnTo>
                  <a:pt x="79643" y="305617"/>
                </a:lnTo>
                <a:lnTo>
                  <a:pt x="72644" y="277875"/>
                </a:lnTo>
                <a:close/>
              </a:path>
              <a:path w="1296670" h="361314">
                <a:moveTo>
                  <a:pt x="79643" y="305617"/>
                </a:moveTo>
                <a:lnTo>
                  <a:pt x="65785" y="309117"/>
                </a:lnTo>
                <a:lnTo>
                  <a:pt x="72771" y="336803"/>
                </a:lnTo>
                <a:lnTo>
                  <a:pt x="86628" y="333303"/>
                </a:lnTo>
                <a:lnTo>
                  <a:pt x="79643" y="305617"/>
                </a:lnTo>
                <a:close/>
              </a:path>
              <a:path w="1296670" h="361314">
                <a:moveTo>
                  <a:pt x="86628" y="333303"/>
                </a:moveTo>
                <a:lnTo>
                  <a:pt x="72771" y="336803"/>
                </a:lnTo>
                <a:lnTo>
                  <a:pt x="87511" y="336803"/>
                </a:lnTo>
                <a:lnTo>
                  <a:pt x="86628" y="333303"/>
                </a:lnTo>
                <a:close/>
              </a:path>
              <a:path w="1296670" h="361314">
                <a:moveTo>
                  <a:pt x="1289557" y="0"/>
                </a:moveTo>
                <a:lnTo>
                  <a:pt x="79643" y="305617"/>
                </a:lnTo>
                <a:lnTo>
                  <a:pt x="86628" y="333303"/>
                </a:lnTo>
                <a:lnTo>
                  <a:pt x="1296543" y="27685"/>
                </a:lnTo>
                <a:lnTo>
                  <a:pt x="1289557" y="0"/>
                </a:lnTo>
                <a:close/>
              </a:path>
            </a:pathLst>
          </a:custGeom>
          <a:solidFill>
            <a:srgbClr val="FFA3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44947" y="5029961"/>
            <a:ext cx="85725" cy="688340"/>
          </a:xfrm>
          <a:custGeom>
            <a:avLst/>
            <a:gdLst/>
            <a:ahLst/>
            <a:cxnLst/>
            <a:rect l="l" t="t" r="r" b="b"/>
            <a:pathLst>
              <a:path w="85725" h="688339">
                <a:moveTo>
                  <a:pt x="28575" y="602018"/>
                </a:moveTo>
                <a:lnTo>
                  <a:pt x="0" y="602018"/>
                </a:lnTo>
                <a:lnTo>
                  <a:pt x="42925" y="687743"/>
                </a:lnTo>
                <a:lnTo>
                  <a:pt x="78591" y="616305"/>
                </a:lnTo>
                <a:lnTo>
                  <a:pt x="28575" y="616305"/>
                </a:lnTo>
                <a:lnTo>
                  <a:pt x="28575" y="602018"/>
                </a:lnTo>
                <a:close/>
              </a:path>
              <a:path w="85725" h="688339">
                <a:moveTo>
                  <a:pt x="57150" y="0"/>
                </a:moveTo>
                <a:lnTo>
                  <a:pt x="28575" y="0"/>
                </a:lnTo>
                <a:lnTo>
                  <a:pt x="28575" y="616305"/>
                </a:lnTo>
                <a:lnTo>
                  <a:pt x="57150" y="616305"/>
                </a:lnTo>
                <a:lnTo>
                  <a:pt x="57150" y="0"/>
                </a:lnTo>
                <a:close/>
              </a:path>
              <a:path w="85725" h="688339">
                <a:moveTo>
                  <a:pt x="85725" y="602018"/>
                </a:moveTo>
                <a:lnTo>
                  <a:pt x="57150" y="602018"/>
                </a:lnTo>
                <a:lnTo>
                  <a:pt x="57150" y="616305"/>
                </a:lnTo>
                <a:lnTo>
                  <a:pt x="78591" y="616305"/>
                </a:lnTo>
                <a:lnTo>
                  <a:pt x="85725" y="602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286240" y="4981194"/>
            <a:ext cx="85725" cy="857885"/>
          </a:xfrm>
          <a:custGeom>
            <a:avLst/>
            <a:gdLst/>
            <a:ahLst/>
            <a:cxnLst/>
            <a:rect l="l" t="t" r="r" b="b"/>
            <a:pathLst>
              <a:path w="85725" h="857885">
                <a:moveTo>
                  <a:pt x="28575" y="772134"/>
                </a:moveTo>
                <a:lnTo>
                  <a:pt x="0" y="772134"/>
                </a:lnTo>
                <a:lnTo>
                  <a:pt x="42925" y="857859"/>
                </a:lnTo>
                <a:lnTo>
                  <a:pt x="78591" y="786422"/>
                </a:lnTo>
                <a:lnTo>
                  <a:pt x="28575" y="786422"/>
                </a:lnTo>
                <a:lnTo>
                  <a:pt x="28575" y="772134"/>
                </a:lnTo>
                <a:close/>
              </a:path>
              <a:path w="85725" h="857885">
                <a:moveTo>
                  <a:pt x="57150" y="0"/>
                </a:moveTo>
                <a:lnTo>
                  <a:pt x="28575" y="0"/>
                </a:lnTo>
                <a:lnTo>
                  <a:pt x="28575" y="786422"/>
                </a:lnTo>
                <a:lnTo>
                  <a:pt x="57150" y="786422"/>
                </a:lnTo>
                <a:lnTo>
                  <a:pt x="57150" y="0"/>
                </a:lnTo>
                <a:close/>
              </a:path>
              <a:path w="85725" h="857885">
                <a:moveTo>
                  <a:pt x="85725" y="772134"/>
                </a:moveTo>
                <a:lnTo>
                  <a:pt x="57150" y="772134"/>
                </a:lnTo>
                <a:lnTo>
                  <a:pt x="57150" y="786422"/>
                </a:lnTo>
                <a:lnTo>
                  <a:pt x="78591" y="786422"/>
                </a:lnTo>
                <a:lnTo>
                  <a:pt x="85725" y="772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03952" y="4990338"/>
            <a:ext cx="85725" cy="688340"/>
          </a:xfrm>
          <a:custGeom>
            <a:avLst/>
            <a:gdLst/>
            <a:ahLst/>
            <a:cxnLst/>
            <a:rect l="l" t="t" r="r" b="b"/>
            <a:pathLst>
              <a:path w="85725" h="688339">
                <a:moveTo>
                  <a:pt x="28638" y="85471"/>
                </a:moveTo>
                <a:lnTo>
                  <a:pt x="20574" y="687552"/>
                </a:lnTo>
                <a:lnTo>
                  <a:pt x="49022" y="687933"/>
                </a:lnTo>
                <a:lnTo>
                  <a:pt x="57210" y="85852"/>
                </a:lnTo>
                <a:lnTo>
                  <a:pt x="28638" y="85471"/>
                </a:lnTo>
                <a:close/>
              </a:path>
              <a:path w="85725" h="688339">
                <a:moveTo>
                  <a:pt x="78485" y="71247"/>
                </a:moveTo>
                <a:lnTo>
                  <a:pt x="28828" y="71247"/>
                </a:lnTo>
                <a:lnTo>
                  <a:pt x="57403" y="71628"/>
                </a:lnTo>
                <a:lnTo>
                  <a:pt x="57210" y="85852"/>
                </a:lnTo>
                <a:lnTo>
                  <a:pt x="85725" y="86232"/>
                </a:lnTo>
                <a:lnTo>
                  <a:pt x="78485" y="71247"/>
                </a:lnTo>
                <a:close/>
              </a:path>
              <a:path w="85725" h="688339">
                <a:moveTo>
                  <a:pt x="28828" y="71247"/>
                </a:moveTo>
                <a:lnTo>
                  <a:pt x="28638" y="85471"/>
                </a:lnTo>
                <a:lnTo>
                  <a:pt x="57210" y="85852"/>
                </a:lnTo>
                <a:lnTo>
                  <a:pt x="57403" y="71628"/>
                </a:lnTo>
                <a:lnTo>
                  <a:pt x="28828" y="71247"/>
                </a:lnTo>
                <a:close/>
              </a:path>
              <a:path w="85725" h="688339">
                <a:moveTo>
                  <a:pt x="44069" y="0"/>
                </a:moveTo>
                <a:lnTo>
                  <a:pt x="0" y="85089"/>
                </a:lnTo>
                <a:lnTo>
                  <a:pt x="28638" y="85471"/>
                </a:lnTo>
                <a:lnTo>
                  <a:pt x="28828" y="71247"/>
                </a:lnTo>
                <a:lnTo>
                  <a:pt x="78485" y="71247"/>
                </a:lnTo>
                <a:lnTo>
                  <a:pt x="44069" y="0"/>
                </a:lnTo>
                <a:close/>
              </a:path>
            </a:pathLst>
          </a:custGeom>
          <a:solidFill>
            <a:srgbClr val="FFA3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572752" y="4981194"/>
            <a:ext cx="85725" cy="857885"/>
          </a:xfrm>
          <a:custGeom>
            <a:avLst/>
            <a:gdLst/>
            <a:ahLst/>
            <a:cxnLst/>
            <a:rect l="l" t="t" r="r" b="b"/>
            <a:pathLst>
              <a:path w="85725" h="857885">
                <a:moveTo>
                  <a:pt x="57150" y="71373"/>
                </a:moveTo>
                <a:lnTo>
                  <a:pt x="28575" y="71373"/>
                </a:lnTo>
                <a:lnTo>
                  <a:pt x="28575" y="857859"/>
                </a:lnTo>
                <a:lnTo>
                  <a:pt x="57150" y="857859"/>
                </a:lnTo>
                <a:lnTo>
                  <a:pt x="57150" y="71373"/>
                </a:lnTo>
                <a:close/>
              </a:path>
              <a:path w="85725" h="857885">
                <a:moveTo>
                  <a:pt x="42925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373"/>
                </a:lnTo>
                <a:lnTo>
                  <a:pt x="78560" y="71373"/>
                </a:lnTo>
                <a:lnTo>
                  <a:pt x="42925" y="0"/>
                </a:lnTo>
                <a:close/>
              </a:path>
              <a:path w="85725" h="857885">
                <a:moveTo>
                  <a:pt x="78560" y="71373"/>
                </a:moveTo>
                <a:lnTo>
                  <a:pt x="57150" y="71373"/>
                </a:lnTo>
                <a:lnTo>
                  <a:pt x="57150" y="85724"/>
                </a:lnTo>
                <a:lnTo>
                  <a:pt x="85725" y="85724"/>
                </a:lnTo>
                <a:lnTo>
                  <a:pt x="78560" y="71373"/>
                </a:lnTo>
                <a:close/>
              </a:path>
            </a:pathLst>
          </a:custGeom>
          <a:solidFill>
            <a:srgbClr val="FFA3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90485" y="4355719"/>
            <a:ext cx="1365885" cy="381000"/>
          </a:xfrm>
          <a:custGeom>
            <a:avLst/>
            <a:gdLst/>
            <a:ahLst/>
            <a:cxnLst/>
            <a:rect l="l" t="t" r="r" b="b"/>
            <a:pathLst>
              <a:path w="1365884" h="381000">
                <a:moveTo>
                  <a:pt x="1279205" y="27760"/>
                </a:moveTo>
                <a:lnTo>
                  <a:pt x="0" y="352932"/>
                </a:lnTo>
                <a:lnTo>
                  <a:pt x="7112" y="380745"/>
                </a:lnTo>
                <a:lnTo>
                  <a:pt x="1286237" y="55467"/>
                </a:lnTo>
                <a:lnTo>
                  <a:pt x="1279205" y="27760"/>
                </a:lnTo>
                <a:close/>
              </a:path>
              <a:path w="1365884" h="381000">
                <a:moveTo>
                  <a:pt x="1361345" y="24256"/>
                </a:moveTo>
                <a:lnTo>
                  <a:pt x="1292987" y="24256"/>
                </a:lnTo>
                <a:lnTo>
                  <a:pt x="1300099" y="51942"/>
                </a:lnTo>
                <a:lnTo>
                  <a:pt x="1286237" y="55467"/>
                </a:lnTo>
                <a:lnTo>
                  <a:pt x="1293241" y="83057"/>
                </a:lnTo>
                <a:lnTo>
                  <a:pt x="1361345" y="24256"/>
                </a:lnTo>
                <a:close/>
              </a:path>
              <a:path w="1365884" h="381000">
                <a:moveTo>
                  <a:pt x="1292987" y="24256"/>
                </a:moveTo>
                <a:lnTo>
                  <a:pt x="1279205" y="27760"/>
                </a:lnTo>
                <a:lnTo>
                  <a:pt x="1286237" y="55467"/>
                </a:lnTo>
                <a:lnTo>
                  <a:pt x="1300099" y="51942"/>
                </a:lnTo>
                <a:lnTo>
                  <a:pt x="1292987" y="24256"/>
                </a:lnTo>
                <a:close/>
              </a:path>
              <a:path w="1365884" h="381000">
                <a:moveTo>
                  <a:pt x="1272159" y="0"/>
                </a:moveTo>
                <a:lnTo>
                  <a:pt x="1279205" y="27760"/>
                </a:lnTo>
                <a:lnTo>
                  <a:pt x="1292987" y="24256"/>
                </a:lnTo>
                <a:lnTo>
                  <a:pt x="1361345" y="24256"/>
                </a:lnTo>
                <a:lnTo>
                  <a:pt x="1365758" y="20446"/>
                </a:lnTo>
                <a:lnTo>
                  <a:pt x="127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10890" y="2989326"/>
            <a:ext cx="995680" cy="1108075"/>
          </a:xfrm>
          <a:custGeom>
            <a:avLst/>
            <a:gdLst/>
            <a:ahLst/>
            <a:cxnLst/>
            <a:rect l="l" t="t" r="r" b="b"/>
            <a:pathLst>
              <a:path w="995679" h="1108075">
                <a:moveTo>
                  <a:pt x="67816" y="54310"/>
                </a:moveTo>
                <a:lnTo>
                  <a:pt x="46589" y="73342"/>
                </a:lnTo>
                <a:lnTo>
                  <a:pt x="974089" y="1108075"/>
                </a:lnTo>
                <a:lnTo>
                  <a:pt x="995426" y="1088898"/>
                </a:lnTo>
                <a:lnTo>
                  <a:pt x="67816" y="54310"/>
                </a:lnTo>
                <a:close/>
              </a:path>
              <a:path w="995679" h="1108075">
                <a:moveTo>
                  <a:pt x="0" y="0"/>
                </a:moveTo>
                <a:lnTo>
                  <a:pt x="25273" y="92456"/>
                </a:lnTo>
                <a:lnTo>
                  <a:pt x="46589" y="73342"/>
                </a:lnTo>
                <a:lnTo>
                  <a:pt x="37084" y="62737"/>
                </a:lnTo>
                <a:lnTo>
                  <a:pt x="58293" y="43687"/>
                </a:lnTo>
                <a:lnTo>
                  <a:pt x="79663" y="43687"/>
                </a:lnTo>
                <a:lnTo>
                  <a:pt x="89154" y="35178"/>
                </a:lnTo>
                <a:lnTo>
                  <a:pt x="0" y="0"/>
                </a:lnTo>
                <a:close/>
              </a:path>
              <a:path w="995679" h="1108075">
                <a:moveTo>
                  <a:pt x="58293" y="43687"/>
                </a:moveTo>
                <a:lnTo>
                  <a:pt x="37084" y="62737"/>
                </a:lnTo>
                <a:lnTo>
                  <a:pt x="46589" y="73342"/>
                </a:lnTo>
                <a:lnTo>
                  <a:pt x="67816" y="54310"/>
                </a:lnTo>
                <a:lnTo>
                  <a:pt x="58293" y="43687"/>
                </a:lnTo>
                <a:close/>
              </a:path>
              <a:path w="995679" h="1108075">
                <a:moveTo>
                  <a:pt x="79663" y="43687"/>
                </a:moveTo>
                <a:lnTo>
                  <a:pt x="58293" y="43687"/>
                </a:lnTo>
                <a:lnTo>
                  <a:pt x="67816" y="54310"/>
                </a:lnTo>
                <a:lnTo>
                  <a:pt x="79663" y="43687"/>
                </a:lnTo>
                <a:close/>
              </a:path>
            </a:pathLst>
          </a:custGeom>
          <a:solidFill>
            <a:srgbClr val="FFA30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82794" y="2332101"/>
            <a:ext cx="1184275" cy="473075"/>
          </a:xfrm>
          <a:custGeom>
            <a:avLst/>
            <a:gdLst/>
            <a:ahLst/>
            <a:cxnLst/>
            <a:rect l="l" t="t" r="r" b="b"/>
            <a:pathLst>
              <a:path w="1184275" h="473075">
                <a:moveTo>
                  <a:pt x="1098576" y="26670"/>
                </a:moveTo>
                <a:lnTo>
                  <a:pt x="0" y="446024"/>
                </a:lnTo>
                <a:lnTo>
                  <a:pt x="10159" y="472694"/>
                </a:lnTo>
                <a:lnTo>
                  <a:pt x="1108816" y="53482"/>
                </a:lnTo>
                <a:lnTo>
                  <a:pt x="1098576" y="26670"/>
                </a:lnTo>
                <a:close/>
              </a:path>
              <a:path w="1184275" h="473075">
                <a:moveTo>
                  <a:pt x="1172700" y="21589"/>
                </a:moveTo>
                <a:lnTo>
                  <a:pt x="1111884" y="21589"/>
                </a:lnTo>
                <a:lnTo>
                  <a:pt x="1122171" y="48387"/>
                </a:lnTo>
                <a:lnTo>
                  <a:pt x="1108816" y="53482"/>
                </a:lnTo>
                <a:lnTo>
                  <a:pt x="1118996" y="80137"/>
                </a:lnTo>
                <a:lnTo>
                  <a:pt x="1172700" y="21589"/>
                </a:lnTo>
                <a:close/>
              </a:path>
              <a:path w="1184275" h="473075">
                <a:moveTo>
                  <a:pt x="1111884" y="21589"/>
                </a:moveTo>
                <a:lnTo>
                  <a:pt x="1098576" y="26670"/>
                </a:lnTo>
                <a:lnTo>
                  <a:pt x="1108816" y="53482"/>
                </a:lnTo>
                <a:lnTo>
                  <a:pt x="1122171" y="48387"/>
                </a:lnTo>
                <a:lnTo>
                  <a:pt x="1111884" y="21589"/>
                </a:lnTo>
                <a:close/>
              </a:path>
              <a:path w="1184275" h="473075">
                <a:moveTo>
                  <a:pt x="1088389" y="0"/>
                </a:moveTo>
                <a:lnTo>
                  <a:pt x="1098576" y="26670"/>
                </a:lnTo>
                <a:lnTo>
                  <a:pt x="1111884" y="21589"/>
                </a:lnTo>
                <a:lnTo>
                  <a:pt x="1172700" y="21589"/>
                </a:lnTo>
                <a:lnTo>
                  <a:pt x="1183766" y="9525"/>
                </a:lnTo>
                <a:lnTo>
                  <a:pt x="1088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265164" y="1790700"/>
            <a:ext cx="1856739" cy="10991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2710">
              <a:lnSpc>
                <a:spcPts val="2110"/>
              </a:lnSpc>
            </a:pPr>
            <a:r>
              <a:rPr dirty="0" sz="1800" b="1">
                <a:solidFill>
                  <a:srgbClr val="006FC0"/>
                </a:solidFill>
                <a:latin typeface="Times New Roman"/>
                <a:cs typeface="Times New Roman"/>
              </a:rPr>
              <a:t>while </a:t>
            </a:r>
            <a:r>
              <a:rPr dirty="0" sz="1800" spc="-5" b="1" i="1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baseline="-20833" sz="1800" spc="-7" b="1" i="1">
                <a:solidFill>
                  <a:srgbClr val="006FC0"/>
                </a:solidFill>
                <a:latin typeface="Times New Roman"/>
                <a:cs typeface="Times New Roman"/>
              </a:rPr>
              <a:t>2 </a:t>
            </a:r>
            <a:r>
              <a:rPr dirty="0" sz="1800" spc="-5" b="1">
                <a:solidFill>
                  <a:srgbClr val="006FC0"/>
                </a:solidFill>
                <a:latin typeface="Symbol"/>
                <a:cs typeface="Symbol"/>
              </a:rPr>
              <a:t></a:t>
            </a:r>
            <a:r>
              <a:rPr dirty="0" sz="1800" spc="-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6FC0"/>
                </a:solidFill>
                <a:latin typeface="Symbol"/>
                <a:cs typeface="Symbol"/>
              </a:rPr>
              <a:t></a:t>
            </a:r>
            <a:r>
              <a:rPr dirty="0" sz="1800" spc="40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6FC0"/>
                </a:solidFill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1445"/>
              </a:spcBef>
            </a:pPr>
            <a:r>
              <a:rPr dirty="0" sz="1800" spc="-5" b="1">
                <a:solidFill>
                  <a:srgbClr val="006FC0"/>
                </a:solidFill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36000" y="2170633"/>
            <a:ext cx="939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FC0"/>
                </a:solidFill>
                <a:latin typeface="宋体"/>
                <a:cs typeface="宋体"/>
              </a:rPr>
              <a:t>····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4027" y="4018915"/>
            <a:ext cx="21761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68170" algn="l"/>
              </a:tabLst>
            </a:pPr>
            <a:r>
              <a:rPr dirty="0" sz="2000" b="1">
                <a:latin typeface="Times New Roman"/>
                <a:cs typeface="Times New Roman"/>
              </a:rPr>
              <a:t>4.  </a:t>
            </a:r>
            <a:r>
              <a:rPr dirty="0" sz="2000" spc="-5" b="1">
                <a:latin typeface="Times New Roman"/>
                <a:cs typeface="Times New Roman"/>
              </a:rPr>
              <a:t>while  </a:t>
            </a:r>
            <a:r>
              <a:rPr dirty="0" sz="2000" spc="5" b="1" i="1">
                <a:latin typeface="Times New Roman"/>
                <a:cs typeface="Times New Roman"/>
              </a:rPr>
              <a:t>S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baseline="-21367" sz="1950" spc="3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Symbol"/>
                <a:cs typeface="Symbol"/>
              </a:rPr>
              <a:t>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Symbol"/>
                <a:cs typeface="Symbol"/>
              </a:rPr>
              <a:t>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b="1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4027" y="4320362"/>
            <a:ext cx="2580640" cy="1247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35965" indent="-698500">
              <a:lnSpc>
                <a:spcPct val="100000"/>
              </a:lnSpc>
              <a:spcBef>
                <a:spcPts val="105"/>
              </a:spcBef>
              <a:buFont typeface="Times New Roman"/>
              <a:buAutoNum type="arabicPeriod" startAt="5"/>
              <a:tabLst>
                <a:tab pos="735965" algn="l"/>
                <a:tab pos="736600" algn="l"/>
              </a:tabLst>
            </a:pPr>
            <a:r>
              <a:rPr dirty="0" sz="2000" spc="5" b="1" i="1">
                <a:latin typeface="Times New Roman"/>
                <a:cs typeface="Times New Roman"/>
              </a:rPr>
              <a:t>x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sz="2000" spc="5" b="1">
                <a:latin typeface="Symbol"/>
                <a:cs typeface="Symbol"/>
              </a:rPr>
              <a:t></a:t>
            </a:r>
            <a:r>
              <a:rPr dirty="0" sz="2000" spc="5" b="1" i="1">
                <a:latin typeface="Times New Roman"/>
                <a:cs typeface="Times New Roman"/>
              </a:rPr>
              <a:t>S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sz="2000" spc="5" b="0">
                <a:latin typeface="微软雅黑 Light"/>
                <a:cs typeface="微软雅黑 Light"/>
              </a:rPr>
              <a:t>中</a:t>
            </a:r>
            <a:r>
              <a:rPr dirty="0" sz="2000" spc="-15" b="0">
                <a:latin typeface="微软雅黑 Light"/>
                <a:cs typeface="微软雅黑 Light"/>
              </a:rPr>
              <a:t>最</a:t>
            </a:r>
            <a:r>
              <a:rPr dirty="0" sz="2000" spc="5" b="0">
                <a:latin typeface="微软雅黑 Light"/>
                <a:cs typeface="微软雅黑 Light"/>
              </a:rPr>
              <a:t>小</a:t>
            </a:r>
            <a:r>
              <a:rPr dirty="0" sz="2000" spc="-5" b="0">
                <a:latin typeface="微软雅黑 Light"/>
                <a:cs typeface="微软雅黑 Light"/>
              </a:rPr>
              <a:t>值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735965" indent="-698500">
              <a:lnSpc>
                <a:spcPts val="2380"/>
              </a:lnSpc>
              <a:spcBef>
                <a:spcPts val="25"/>
              </a:spcBef>
              <a:buFont typeface="Times New Roman"/>
              <a:buAutoNum type="arabicPeriod" startAt="5"/>
              <a:tabLst>
                <a:tab pos="735965" algn="l"/>
                <a:tab pos="736600" algn="l"/>
              </a:tabLst>
            </a:pPr>
            <a:r>
              <a:rPr dirty="0" sz="2000" spc="5" b="1" i="1">
                <a:latin typeface="Times New Roman"/>
                <a:cs typeface="Times New Roman"/>
              </a:rPr>
              <a:t>S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sz="2000" spc="5" b="1">
                <a:latin typeface="Symbol"/>
                <a:cs typeface="Symbol"/>
              </a:rPr>
              <a:t></a:t>
            </a:r>
            <a:r>
              <a:rPr dirty="0" sz="2000" spc="5" b="1" i="1">
                <a:latin typeface="Times New Roman"/>
                <a:cs typeface="Times New Roman"/>
              </a:rPr>
              <a:t>S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sz="2000" spc="5" b="1">
                <a:latin typeface="Times New Roman"/>
                <a:cs typeface="Times New Roman"/>
              </a:rPr>
              <a:t>–{</a:t>
            </a:r>
            <a:r>
              <a:rPr dirty="0" sz="2000" spc="5" b="1" i="1">
                <a:latin typeface="Times New Roman"/>
                <a:cs typeface="Times New Roman"/>
              </a:rPr>
              <a:t>x</a:t>
            </a:r>
            <a:r>
              <a:rPr dirty="0" baseline="-21367" sz="1950" spc="7" b="1" i="1">
                <a:latin typeface="Times New Roman"/>
                <a:cs typeface="Times New Roman"/>
              </a:rPr>
              <a:t>k</a:t>
            </a:r>
            <a:r>
              <a:rPr dirty="0" sz="2000" spc="5" b="1">
                <a:latin typeface="Times New Roman"/>
                <a:cs typeface="Times New Roman"/>
              </a:rPr>
              <a:t>}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38100" marR="710565">
              <a:lnSpc>
                <a:spcPts val="2420"/>
              </a:lnSpc>
              <a:spcBef>
                <a:spcPts val="45"/>
              </a:spcBef>
              <a:buFont typeface="Times New Roman"/>
              <a:buAutoNum type="arabicPeriod" startAt="5"/>
              <a:tabLst>
                <a:tab pos="799465" algn="l"/>
                <a:tab pos="800100" algn="l"/>
              </a:tabLst>
            </a:pPr>
            <a:r>
              <a:rPr dirty="0" sz="2000" spc="10" b="0">
                <a:latin typeface="微软雅黑 Light"/>
                <a:cs typeface="微软雅黑 Light"/>
              </a:rPr>
              <a:t>计算</a:t>
            </a:r>
            <a:r>
              <a:rPr dirty="0" sz="2000" spc="5" b="1" i="1">
                <a:latin typeface="Times New Roman"/>
                <a:cs typeface="Times New Roman"/>
              </a:rPr>
              <a:t>S</a:t>
            </a:r>
            <a:r>
              <a:rPr dirty="0" baseline="-21367" sz="1950" spc="7" b="1" i="1">
                <a:latin typeface="Times New Roman"/>
                <a:cs typeface="Times New Roman"/>
              </a:rPr>
              <a:t>k+</a:t>
            </a:r>
            <a:r>
              <a:rPr dirty="0" baseline="-21367" sz="1950" spc="7" b="1">
                <a:latin typeface="Times New Roman"/>
                <a:cs typeface="Times New Roman"/>
              </a:rPr>
              <a:t>1</a:t>
            </a:r>
            <a:r>
              <a:rPr dirty="0" baseline="-21367" sz="1950" spc="97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;  8.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1427" y="5236845"/>
            <a:ext cx="15875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ReBack(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+1)</a:t>
            </a:r>
            <a:r>
              <a:rPr dirty="0" sz="2000" spc="-1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9427" y="5541365"/>
            <a:ext cx="738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9.</a:t>
            </a:r>
            <a:r>
              <a:rPr dirty="0" sz="2000" spc="4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2732" y="976375"/>
            <a:ext cx="6716002" cy="454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191999" cy="405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1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 h="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4528" y="3700271"/>
            <a:ext cx="3743325" cy="711835"/>
          </a:xfrm>
          <a:custGeom>
            <a:avLst/>
            <a:gdLst/>
            <a:ahLst/>
            <a:cxnLst/>
            <a:rect l="l" t="t" r="r" b="b"/>
            <a:pathLst>
              <a:path w="3743325" h="711835">
                <a:moveTo>
                  <a:pt x="3387090" y="0"/>
                </a:moveTo>
                <a:lnTo>
                  <a:pt x="355854" y="0"/>
                </a:lnTo>
                <a:lnTo>
                  <a:pt x="307553" y="3247"/>
                </a:lnTo>
                <a:lnTo>
                  <a:pt x="261231" y="12707"/>
                </a:lnTo>
                <a:lnTo>
                  <a:pt x="217312" y="27955"/>
                </a:lnTo>
                <a:lnTo>
                  <a:pt x="176219" y="48570"/>
                </a:lnTo>
                <a:lnTo>
                  <a:pt x="138375" y="74127"/>
                </a:lnTo>
                <a:lnTo>
                  <a:pt x="104203" y="104203"/>
                </a:lnTo>
                <a:lnTo>
                  <a:pt x="74127" y="138375"/>
                </a:lnTo>
                <a:lnTo>
                  <a:pt x="48570" y="176219"/>
                </a:lnTo>
                <a:lnTo>
                  <a:pt x="27955" y="217312"/>
                </a:lnTo>
                <a:lnTo>
                  <a:pt x="12707" y="261231"/>
                </a:lnTo>
                <a:lnTo>
                  <a:pt x="3247" y="307553"/>
                </a:lnTo>
                <a:lnTo>
                  <a:pt x="0" y="355853"/>
                </a:lnTo>
                <a:lnTo>
                  <a:pt x="3247" y="404154"/>
                </a:lnTo>
                <a:lnTo>
                  <a:pt x="12707" y="450476"/>
                </a:lnTo>
                <a:lnTo>
                  <a:pt x="27955" y="494395"/>
                </a:lnTo>
                <a:lnTo>
                  <a:pt x="48570" y="535488"/>
                </a:lnTo>
                <a:lnTo>
                  <a:pt x="74127" y="573332"/>
                </a:lnTo>
                <a:lnTo>
                  <a:pt x="104203" y="607504"/>
                </a:lnTo>
                <a:lnTo>
                  <a:pt x="138375" y="637580"/>
                </a:lnTo>
                <a:lnTo>
                  <a:pt x="176219" y="663137"/>
                </a:lnTo>
                <a:lnTo>
                  <a:pt x="217312" y="683752"/>
                </a:lnTo>
                <a:lnTo>
                  <a:pt x="261231" y="699000"/>
                </a:lnTo>
                <a:lnTo>
                  <a:pt x="307553" y="708460"/>
                </a:lnTo>
                <a:lnTo>
                  <a:pt x="355854" y="711707"/>
                </a:lnTo>
                <a:lnTo>
                  <a:pt x="3387090" y="711707"/>
                </a:lnTo>
                <a:lnTo>
                  <a:pt x="3435390" y="708460"/>
                </a:lnTo>
                <a:lnTo>
                  <a:pt x="3481712" y="699000"/>
                </a:lnTo>
                <a:lnTo>
                  <a:pt x="3525631" y="683752"/>
                </a:lnTo>
                <a:lnTo>
                  <a:pt x="3566724" y="663137"/>
                </a:lnTo>
                <a:lnTo>
                  <a:pt x="3604568" y="637580"/>
                </a:lnTo>
                <a:lnTo>
                  <a:pt x="3638740" y="607504"/>
                </a:lnTo>
                <a:lnTo>
                  <a:pt x="3668816" y="573332"/>
                </a:lnTo>
                <a:lnTo>
                  <a:pt x="3694373" y="535488"/>
                </a:lnTo>
                <a:lnTo>
                  <a:pt x="3714988" y="494395"/>
                </a:lnTo>
                <a:lnTo>
                  <a:pt x="3730236" y="450476"/>
                </a:lnTo>
                <a:lnTo>
                  <a:pt x="3739696" y="404154"/>
                </a:lnTo>
                <a:lnTo>
                  <a:pt x="3742944" y="355853"/>
                </a:lnTo>
                <a:lnTo>
                  <a:pt x="3739696" y="307553"/>
                </a:lnTo>
                <a:lnTo>
                  <a:pt x="3730236" y="261231"/>
                </a:lnTo>
                <a:lnTo>
                  <a:pt x="3714988" y="217312"/>
                </a:lnTo>
                <a:lnTo>
                  <a:pt x="3694373" y="176219"/>
                </a:lnTo>
                <a:lnTo>
                  <a:pt x="3668816" y="138375"/>
                </a:lnTo>
                <a:lnTo>
                  <a:pt x="3638740" y="104203"/>
                </a:lnTo>
                <a:lnTo>
                  <a:pt x="3604568" y="74127"/>
                </a:lnTo>
                <a:lnTo>
                  <a:pt x="3566724" y="48570"/>
                </a:lnTo>
                <a:lnTo>
                  <a:pt x="3525631" y="27955"/>
                </a:lnTo>
                <a:lnTo>
                  <a:pt x="3481712" y="12707"/>
                </a:lnTo>
                <a:lnTo>
                  <a:pt x="3435390" y="3247"/>
                </a:lnTo>
                <a:lnTo>
                  <a:pt x="338709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89905" y="3780790"/>
            <a:ext cx="201358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5585" algn="l"/>
              </a:tabLst>
            </a:pPr>
            <a:r>
              <a:rPr dirty="0" sz="3200" spc="160" b="1">
                <a:solidFill>
                  <a:srgbClr val="FFFFFF"/>
                </a:solidFill>
                <a:latin typeface="微软雅黑"/>
                <a:cs typeface="微软雅黑"/>
              </a:rPr>
              <a:t>PART</a:t>
            </a:r>
            <a:r>
              <a:rPr dirty="0" sz="3200" spc="160" b="1">
                <a:solidFill>
                  <a:srgbClr val="FFFFFF"/>
                </a:solidFill>
                <a:latin typeface="微软雅黑"/>
                <a:cs typeface="微软雅黑"/>
              </a:rPr>
              <a:t>	</a:t>
            </a:r>
            <a:r>
              <a:rPr dirty="0" sz="3200" spc="-30" b="1">
                <a:solidFill>
                  <a:srgbClr val="FFFFFF"/>
                </a:solidFill>
                <a:latin typeface="微软雅黑"/>
                <a:cs typeface="微软雅黑"/>
              </a:rPr>
              <a:t>04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8233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 h="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80664" y="4770246"/>
            <a:ext cx="5511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252525"/>
                </a:solidFill>
                <a:latin typeface="宋体"/>
                <a:cs typeface="宋体"/>
              </a:rPr>
              <a:t>回溯算法的效率估计</a:t>
            </a:r>
            <a:endParaRPr sz="4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2264" y="6559295"/>
            <a:ext cx="347980" cy="299085"/>
          </a:xfrm>
          <a:custGeom>
            <a:avLst/>
            <a:gdLst/>
            <a:ahLst/>
            <a:cxnLst/>
            <a:rect l="l" t="t" r="r" b="b"/>
            <a:pathLst>
              <a:path w="347979" h="299084">
                <a:moveTo>
                  <a:pt x="173736" y="0"/>
                </a:moveTo>
                <a:lnTo>
                  <a:pt x="0" y="298703"/>
                </a:lnTo>
                <a:lnTo>
                  <a:pt x="347472" y="298703"/>
                </a:lnTo>
                <a:lnTo>
                  <a:pt x="173736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62732" y="976375"/>
            <a:ext cx="6716002" cy="454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7530">
              <a:lnSpc>
                <a:spcPct val="100000"/>
              </a:lnSpc>
              <a:spcBef>
                <a:spcPts val="100"/>
              </a:spcBef>
            </a:pPr>
            <a:r>
              <a:rPr dirty="0"/>
              <a:t>搜索树结点数的估计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03882" y="1738629"/>
            <a:ext cx="7936230" cy="364807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190500" indent="-22860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回溯算法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跳跃式地</a:t>
            </a:r>
            <a:r>
              <a:rPr dirty="0" sz="2800" spc="-5">
                <a:latin typeface="宋体"/>
                <a:cs typeface="宋体"/>
              </a:rPr>
              <a:t>遍历整个空间，</a:t>
            </a:r>
            <a:r>
              <a:rPr dirty="0" sz="2800">
                <a:latin typeface="宋体"/>
                <a:cs typeface="宋体"/>
              </a:rPr>
              <a:t>不</a:t>
            </a:r>
            <a:r>
              <a:rPr dirty="0" sz="2800" spc="-5">
                <a:latin typeface="宋体"/>
                <a:cs typeface="宋体"/>
              </a:rPr>
              <a:t>会遍</a:t>
            </a:r>
            <a:r>
              <a:rPr dirty="0" sz="2800">
                <a:latin typeface="宋体"/>
                <a:cs typeface="宋体"/>
              </a:rPr>
              <a:t>历</a:t>
            </a:r>
            <a:r>
              <a:rPr dirty="0" sz="2800" spc="-5">
                <a:latin typeface="宋体"/>
                <a:cs typeface="宋体"/>
              </a:rPr>
              <a:t>搜</a:t>
            </a:r>
            <a:r>
              <a:rPr dirty="0" sz="2800" spc="-740">
                <a:latin typeface="宋体"/>
                <a:cs typeface="宋体"/>
              </a:rPr>
              <a:t>索 </a:t>
            </a:r>
            <a:r>
              <a:rPr dirty="0" sz="2800" spc="-5">
                <a:latin typeface="宋体"/>
                <a:cs typeface="宋体"/>
              </a:rPr>
              <a:t>树上的所有节点；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宋体"/>
              <a:cs typeface="宋体"/>
            </a:endParaRPr>
          </a:p>
          <a:p>
            <a:pPr marL="241300" marR="189230" indent="-228600">
              <a:lnSpc>
                <a:spcPts val="3020"/>
              </a:lnSpc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回溯算法的时间复杂度取决于算法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实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际遍</a:t>
            </a:r>
            <a:r>
              <a:rPr dirty="0" sz="2800" spc="10">
                <a:solidFill>
                  <a:srgbClr val="FF0000"/>
                </a:solidFill>
                <a:latin typeface="宋体"/>
                <a:cs typeface="宋体"/>
              </a:rPr>
              <a:t>历</a:t>
            </a:r>
            <a:r>
              <a:rPr dirty="0" sz="2800" spc="-5">
                <a:latin typeface="宋体"/>
                <a:cs typeface="宋体"/>
              </a:rPr>
              <a:t>的</a:t>
            </a:r>
            <a:r>
              <a:rPr dirty="0" sz="2800" spc="-740">
                <a:latin typeface="宋体"/>
                <a:cs typeface="宋体"/>
              </a:rPr>
              <a:t>节 </a:t>
            </a:r>
            <a:r>
              <a:rPr dirty="0" sz="2800" spc="-5">
                <a:latin typeface="宋体"/>
                <a:cs typeface="宋体"/>
              </a:rPr>
              <a:t>点数和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每个节点上的工作</a:t>
            </a:r>
            <a:r>
              <a:rPr dirty="0" sz="2800" spc="-5">
                <a:latin typeface="宋体"/>
                <a:cs typeface="宋体"/>
              </a:rPr>
              <a:t>量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>
              <a:latin typeface="宋体"/>
              <a:cs typeface="宋体"/>
            </a:endParaRPr>
          </a:p>
          <a:p>
            <a:pPr marL="241300" marR="5080" indent="-228600">
              <a:lnSpc>
                <a:spcPts val="3020"/>
              </a:lnSpc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采用蒙特卡洛</a:t>
            </a:r>
            <a:r>
              <a:rPr dirty="0" sz="2800">
                <a:latin typeface="宋体"/>
                <a:cs typeface="宋体"/>
              </a:rPr>
              <a:t>(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Monte</a:t>
            </a:r>
            <a:r>
              <a:rPr dirty="0" sz="2800" spc="-4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Carlo</a:t>
            </a:r>
            <a:r>
              <a:rPr dirty="0" sz="2800">
                <a:latin typeface="宋体"/>
                <a:cs typeface="宋体"/>
              </a:rPr>
              <a:t>)</a:t>
            </a:r>
            <a:r>
              <a:rPr dirty="0" sz="2800" spc="-5">
                <a:latin typeface="宋体"/>
                <a:cs typeface="宋体"/>
              </a:rPr>
              <a:t>方法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估计</a:t>
            </a:r>
            <a:r>
              <a:rPr dirty="0" sz="2800" spc="-5">
                <a:latin typeface="宋体"/>
                <a:cs typeface="宋体"/>
              </a:rPr>
              <a:t>实际遍历</a:t>
            </a:r>
            <a:r>
              <a:rPr dirty="0" sz="2800" spc="-735">
                <a:latin typeface="宋体"/>
                <a:cs typeface="宋体"/>
              </a:rPr>
              <a:t>的 </a:t>
            </a:r>
            <a:r>
              <a:rPr dirty="0" sz="2800" spc="-5">
                <a:latin typeface="宋体"/>
                <a:cs typeface="宋体"/>
              </a:rPr>
              <a:t>节点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7530">
              <a:lnSpc>
                <a:spcPct val="100000"/>
              </a:lnSpc>
              <a:spcBef>
                <a:spcPts val="100"/>
              </a:spcBef>
            </a:pPr>
            <a:r>
              <a:rPr dirty="0"/>
              <a:t>搜索树结点数的估计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2417" y="1275714"/>
            <a:ext cx="8916035" cy="4360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Monte Carlo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方法</a:t>
            </a:r>
            <a:endParaRPr sz="3200">
              <a:latin typeface="宋体"/>
              <a:cs typeface="宋体"/>
            </a:endParaRPr>
          </a:p>
          <a:p>
            <a:pPr marL="394335" indent="-306070">
              <a:lnSpc>
                <a:spcPct val="100000"/>
              </a:lnSpc>
              <a:spcBef>
                <a:spcPts val="2250"/>
              </a:spcBef>
              <a:buSzPct val="95833"/>
              <a:buAutoNum type="arabicPeriod"/>
              <a:tabLst>
                <a:tab pos="394970" algn="l"/>
              </a:tabLst>
            </a:pPr>
            <a:r>
              <a:rPr dirty="0" sz="2400" spc="-5">
                <a:latin typeface="宋体"/>
                <a:cs typeface="宋体"/>
              </a:rPr>
              <a:t>从根开始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随机选择一条路经</a:t>
            </a:r>
            <a:r>
              <a:rPr dirty="0" sz="2400" spc="-5">
                <a:latin typeface="宋体"/>
                <a:cs typeface="宋体"/>
              </a:rPr>
              <a:t>，直到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不能分支为止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"/>
              <a:buAutoNum type="arabicPeriod"/>
            </a:pPr>
            <a:endParaRPr sz="1700">
              <a:latin typeface="宋体"/>
              <a:cs typeface="宋体"/>
            </a:endParaRPr>
          </a:p>
          <a:p>
            <a:pPr marL="88900" marR="68580" indent="762000">
              <a:lnSpc>
                <a:spcPts val="2710"/>
              </a:lnSpc>
              <a:tabLst>
                <a:tab pos="7009765" algn="l"/>
              </a:tabLst>
            </a:pPr>
            <a:r>
              <a:rPr dirty="0" sz="2400">
                <a:latin typeface="宋体"/>
                <a:cs typeface="宋体"/>
              </a:rPr>
              <a:t>依次对</a:t>
            </a:r>
            <a:r>
              <a:rPr dirty="0" sz="2400" spc="-600"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 </a:t>
            </a:r>
            <a:r>
              <a:rPr dirty="0" baseline="-20833" sz="2400" spc="-30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赋值，每个</a:t>
            </a:r>
            <a:r>
              <a:rPr dirty="0" sz="2400" spc="-600"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baseline="-20833" sz="2400">
                <a:latin typeface="Times New Roman"/>
                <a:cs typeface="Times New Roman"/>
              </a:rPr>
              <a:t> </a:t>
            </a:r>
            <a:r>
              <a:rPr dirty="0" baseline="-20833" sz="2400" spc="-30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的取值是从当时的 S</a:t>
            </a:r>
            <a:r>
              <a:rPr dirty="0" baseline="-20833" sz="2400" spc="-7">
                <a:latin typeface="宋体"/>
                <a:cs typeface="宋体"/>
              </a:rPr>
              <a:t>i</a:t>
            </a:r>
            <a:r>
              <a:rPr dirty="0" baseline="-20833" sz="2400">
                <a:latin typeface="宋体"/>
                <a:cs typeface="宋体"/>
              </a:rPr>
              <a:t>	</a:t>
            </a:r>
            <a:r>
              <a:rPr dirty="0" sz="2400">
                <a:latin typeface="宋体"/>
                <a:cs typeface="宋体"/>
              </a:rPr>
              <a:t>中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随机选取</a:t>
            </a:r>
            <a:r>
              <a:rPr dirty="0" sz="2400">
                <a:latin typeface="宋体"/>
                <a:cs typeface="宋体"/>
              </a:rPr>
              <a:t>， 直到向量不能扩张为止</a:t>
            </a:r>
            <a:endParaRPr sz="2400">
              <a:latin typeface="宋体"/>
              <a:cs typeface="宋体"/>
            </a:endParaRPr>
          </a:p>
          <a:p>
            <a:pPr marL="394335" indent="-305435">
              <a:lnSpc>
                <a:spcPct val="100000"/>
              </a:lnSpc>
              <a:spcBef>
                <a:spcPts val="2055"/>
              </a:spcBef>
              <a:buSzPct val="95833"/>
              <a:buAutoNum type="arabicPeriod" startAt="2"/>
              <a:tabLst>
                <a:tab pos="394335" algn="l"/>
              </a:tabLst>
            </a:pPr>
            <a:r>
              <a:rPr dirty="0" sz="2400">
                <a:latin typeface="宋体"/>
                <a:cs typeface="宋体"/>
              </a:rPr>
              <a:t>根据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已探索的路径及S</a:t>
            </a:r>
            <a:r>
              <a:rPr dirty="0" baseline="-20833" sz="2400">
                <a:solidFill>
                  <a:srgbClr val="FF0000"/>
                </a:solidFill>
                <a:latin typeface="宋体"/>
                <a:cs typeface="宋体"/>
              </a:rPr>
              <a:t>i</a:t>
            </a:r>
            <a:r>
              <a:rPr dirty="0" baseline="-20833" sz="2400" spc="-3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估计</a:t>
            </a:r>
            <a:r>
              <a:rPr dirty="0" sz="2400">
                <a:latin typeface="宋体"/>
                <a:cs typeface="宋体"/>
              </a:rPr>
              <a:t>整棵搜索树的节点数；</a:t>
            </a:r>
            <a:endParaRPr sz="2400">
              <a:latin typeface="宋体"/>
              <a:cs typeface="宋体"/>
            </a:endParaRPr>
          </a:p>
          <a:p>
            <a:pPr marL="88900" marR="427990" indent="762000">
              <a:lnSpc>
                <a:spcPts val="2710"/>
              </a:lnSpc>
              <a:spcBef>
                <a:spcPts val="2225"/>
              </a:spcBef>
              <a:tabLst>
                <a:tab pos="4356100" algn="l"/>
              </a:tabLst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假设</a:t>
            </a:r>
            <a:r>
              <a:rPr dirty="0" sz="2400">
                <a:latin typeface="宋体"/>
                <a:cs typeface="宋体"/>
              </a:rPr>
              <a:t>搜索树中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每层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其他	</a:t>
            </a:r>
            <a:r>
              <a:rPr dirty="0" sz="2400" spc="-10" b="1" i="1">
                <a:latin typeface="Times New Roman"/>
                <a:cs typeface="Times New Roman"/>
              </a:rPr>
              <a:t>||</a:t>
            </a:r>
            <a:r>
              <a:rPr dirty="0" sz="2400" spc="-10">
                <a:latin typeface="宋体"/>
                <a:cs typeface="宋体"/>
              </a:rPr>
              <a:t>S</a:t>
            </a:r>
            <a:r>
              <a:rPr dirty="0" baseline="-20833" sz="2400" spc="-15">
                <a:latin typeface="宋体"/>
                <a:cs typeface="宋体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||</a:t>
            </a:r>
            <a:r>
              <a:rPr dirty="0" baseline="-20833" sz="2400" spc="-15">
                <a:latin typeface="Times New Roman"/>
                <a:cs typeface="Times New Roman"/>
              </a:rPr>
              <a:t>0</a:t>
            </a:r>
            <a:r>
              <a:rPr dirty="0" baseline="-20833" sz="2400" spc="-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−1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个分支与以上随机选出 的路径一样，计算整颗搜索树的点</a:t>
            </a:r>
            <a:r>
              <a:rPr dirty="0" sz="2400" spc="5">
                <a:latin typeface="宋体"/>
                <a:cs typeface="宋体"/>
              </a:rPr>
              <a:t>数</a:t>
            </a:r>
            <a:r>
              <a:rPr dirty="0" sz="2400">
                <a:latin typeface="宋体"/>
                <a:cs typeface="宋体"/>
              </a:rPr>
              <a:t>.</a:t>
            </a:r>
            <a:endParaRPr sz="2400">
              <a:latin typeface="宋体"/>
              <a:cs typeface="宋体"/>
            </a:endParaRPr>
          </a:p>
          <a:p>
            <a:pPr marL="394335" indent="-305435">
              <a:lnSpc>
                <a:spcPct val="100000"/>
              </a:lnSpc>
              <a:spcBef>
                <a:spcPts val="2055"/>
              </a:spcBef>
              <a:buSzPct val="95833"/>
              <a:buAutoNum type="arabicPeriod" startAt="3"/>
              <a:tabLst>
                <a:tab pos="394335" algn="l"/>
                <a:tab pos="2527300" algn="l"/>
              </a:tabLst>
            </a:pPr>
            <a:r>
              <a:rPr dirty="0" sz="2400">
                <a:latin typeface="宋体"/>
                <a:cs typeface="宋体"/>
              </a:rPr>
              <a:t>重复步骤 1 和	2，将每次结点数进行平均。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4809" y="5687364"/>
            <a:ext cx="44716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算法实际访问的结点数为</a:t>
            </a:r>
            <a:r>
              <a:rPr dirty="0" sz="2800" spc="-35">
                <a:latin typeface="宋体"/>
                <a:cs typeface="宋体"/>
              </a:rPr>
              <a:t> </a:t>
            </a:r>
            <a:r>
              <a:rPr dirty="0" sz="2800">
                <a:latin typeface="宋体"/>
                <a:cs typeface="宋体"/>
              </a:rPr>
              <a:t>17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68057" y="288798"/>
            <a:ext cx="12750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宋体"/>
                <a:cs typeface="宋体"/>
              </a:rPr>
              <a:t>4</a:t>
            </a:r>
            <a:r>
              <a:rPr dirty="0" sz="2800" spc="-5" b="1">
                <a:solidFill>
                  <a:srgbClr val="C00000"/>
                </a:solidFill>
                <a:latin typeface="宋体"/>
                <a:cs typeface="宋体"/>
              </a:rPr>
              <a:t>后问题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82918" y="1847850"/>
            <a:ext cx="864235" cy="544195"/>
          </a:xfrm>
          <a:custGeom>
            <a:avLst/>
            <a:gdLst/>
            <a:ahLst/>
            <a:cxnLst/>
            <a:rect l="l" t="t" r="r" b="b"/>
            <a:pathLst>
              <a:path w="864234" h="544194">
                <a:moveTo>
                  <a:pt x="864107" y="0"/>
                </a:moveTo>
                <a:lnTo>
                  <a:pt x="0" y="5440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41501" y="1686877"/>
            <a:ext cx="224408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32613" y="2310193"/>
            <a:ext cx="225932" cy="241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51941" y="2310193"/>
            <a:ext cx="225932" cy="241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01165" y="2310193"/>
            <a:ext cx="225932" cy="241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56185" y="3085909"/>
            <a:ext cx="224409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02245" y="1925573"/>
            <a:ext cx="216535" cy="390525"/>
          </a:xfrm>
          <a:custGeom>
            <a:avLst/>
            <a:gdLst/>
            <a:ahLst/>
            <a:cxnLst/>
            <a:rect l="l" t="t" r="r" b="b"/>
            <a:pathLst>
              <a:path w="216534" h="390525">
                <a:moveTo>
                  <a:pt x="216407" y="0"/>
                </a:moveTo>
                <a:lnTo>
                  <a:pt x="0" y="39014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61909" y="1847850"/>
            <a:ext cx="1222375" cy="544195"/>
          </a:xfrm>
          <a:custGeom>
            <a:avLst/>
            <a:gdLst/>
            <a:ahLst/>
            <a:cxnLst/>
            <a:rect l="l" t="t" r="r" b="b"/>
            <a:pathLst>
              <a:path w="1222375" h="544194">
                <a:moveTo>
                  <a:pt x="0" y="0"/>
                </a:moveTo>
                <a:lnTo>
                  <a:pt x="1222248" y="5440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90281" y="1925573"/>
            <a:ext cx="288290" cy="390525"/>
          </a:xfrm>
          <a:custGeom>
            <a:avLst/>
            <a:gdLst/>
            <a:ahLst/>
            <a:cxnLst/>
            <a:rect l="l" t="t" r="r" b="b"/>
            <a:pathLst>
              <a:path w="288290" h="390525">
                <a:moveTo>
                  <a:pt x="0" y="0"/>
                </a:moveTo>
                <a:lnTo>
                  <a:pt x="288036" y="3901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04965" y="2547366"/>
            <a:ext cx="288290" cy="544195"/>
          </a:xfrm>
          <a:custGeom>
            <a:avLst/>
            <a:gdLst/>
            <a:ahLst/>
            <a:cxnLst/>
            <a:rect l="l" t="t" r="r" b="b"/>
            <a:pathLst>
              <a:path w="288289" h="544194">
                <a:moveTo>
                  <a:pt x="288036" y="0"/>
                </a:moveTo>
                <a:lnTo>
                  <a:pt x="0" y="5440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35673" y="2547366"/>
            <a:ext cx="219710" cy="544195"/>
          </a:xfrm>
          <a:custGeom>
            <a:avLst/>
            <a:gdLst/>
            <a:ahLst/>
            <a:cxnLst/>
            <a:rect l="l" t="t" r="r" b="b"/>
            <a:pathLst>
              <a:path w="219709" h="544194">
                <a:moveTo>
                  <a:pt x="0" y="0"/>
                </a:moveTo>
                <a:lnTo>
                  <a:pt x="219455" y="54406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10933" y="3324605"/>
            <a:ext cx="0" cy="622300"/>
          </a:xfrm>
          <a:custGeom>
            <a:avLst/>
            <a:gdLst/>
            <a:ahLst/>
            <a:cxnLst/>
            <a:rect l="l" t="t" r="r" b="b"/>
            <a:pathLst>
              <a:path w="0" h="622300">
                <a:moveTo>
                  <a:pt x="0" y="0"/>
                </a:moveTo>
                <a:lnTo>
                  <a:pt x="0" y="6217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60629" y="3863149"/>
            <a:ext cx="225932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32257" y="3085909"/>
            <a:ext cx="224408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54418" y="2547366"/>
            <a:ext cx="111760" cy="660400"/>
          </a:xfrm>
          <a:custGeom>
            <a:avLst/>
            <a:gdLst/>
            <a:ahLst/>
            <a:cxnLst/>
            <a:rect l="l" t="t" r="r" b="b"/>
            <a:pathLst>
              <a:path w="111759" h="660400">
                <a:moveTo>
                  <a:pt x="111251" y="0"/>
                </a:moveTo>
                <a:lnTo>
                  <a:pt x="0" y="6598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19366" y="3399282"/>
            <a:ext cx="56515" cy="586740"/>
          </a:xfrm>
          <a:custGeom>
            <a:avLst/>
            <a:gdLst/>
            <a:ahLst/>
            <a:cxnLst/>
            <a:rect l="l" t="t" r="r" b="b"/>
            <a:pathLst>
              <a:path w="56515" h="586739">
                <a:moveTo>
                  <a:pt x="0" y="0"/>
                </a:moveTo>
                <a:lnTo>
                  <a:pt x="56387" y="58673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32497" y="4190238"/>
            <a:ext cx="151130" cy="455930"/>
          </a:xfrm>
          <a:custGeom>
            <a:avLst/>
            <a:gdLst/>
            <a:ahLst/>
            <a:cxnLst/>
            <a:rect l="l" t="t" r="r" b="b"/>
            <a:pathLst>
              <a:path w="151129" h="455929">
                <a:moveTo>
                  <a:pt x="150875" y="0"/>
                </a:moveTo>
                <a:lnTo>
                  <a:pt x="0" y="4556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77265" y="3951541"/>
            <a:ext cx="225932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710553" y="230047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33919" y="3156584"/>
            <a:ext cx="610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&lt;2,4&gt;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06182" y="3910710"/>
            <a:ext cx="801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&lt;2,4,1&gt;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69911" y="4605908"/>
            <a:ext cx="991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&lt;2,4,1,3&gt;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39711" y="4645152"/>
            <a:ext cx="289560" cy="233679"/>
          </a:xfrm>
          <a:custGeom>
            <a:avLst/>
            <a:gdLst/>
            <a:ahLst/>
            <a:cxnLst/>
            <a:rect l="l" t="t" r="r" b="b"/>
            <a:pathLst>
              <a:path w="289559" h="233679">
                <a:moveTo>
                  <a:pt x="250698" y="0"/>
                </a:moveTo>
                <a:lnTo>
                  <a:pt x="38862" y="0"/>
                </a:lnTo>
                <a:lnTo>
                  <a:pt x="23735" y="3053"/>
                </a:lnTo>
                <a:lnTo>
                  <a:pt x="11382" y="11382"/>
                </a:lnTo>
                <a:lnTo>
                  <a:pt x="3053" y="23735"/>
                </a:lnTo>
                <a:lnTo>
                  <a:pt x="0" y="38862"/>
                </a:lnTo>
                <a:lnTo>
                  <a:pt x="0" y="194310"/>
                </a:lnTo>
                <a:lnTo>
                  <a:pt x="3053" y="209436"/>
                </a:lnTo>
                <a:lnTo>
                  <a:pt x="11382" y="221789"/>
                </a:lnTo>
                <a:lnTo>
                  <a:pt x="23735" y="230118"/>
                </a:lnTo>
                <a:lnTo>
                  <a:pt x="38862" y="233172"/>
                </a:lnTo>
                <a:lnTo>
                  <a:pt x="250698" y="233172"/>
                </a:lnTo>
                <a:lnTo>
                  <a:pt x="265824" y="230118"/>
                </a:lnTo>
                <a:lnTo>
                  <a:pt x="278177" y="221789"/>
                </a:lnTo>
                <a:lnTo>
                  <a:pt x="286506" y="209436"/>
                </a:lnTo>
                <a:lnTo>
                  <a:pt x="289560" y="194310"/>
                </a:lnTo>
                <a:lnTo>
                  <a:pt x="289560" y="38862"/>
                </a:lnTo>
                <a:lnTo>
                  <a:pt x="286506" y="23735"/>
                </a:lnTo>
                <a:lnTo>
                  <a:pt x="278177" y="11382"/>
                </a:lnTo>
                <a:lnTo>
                  <a:pt x="265824" y="3053"/>
                </a:lnTo>
                <a:lnTo>
                  <a:pt x="25069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39711" y="4645152"/>
            <a:ext cx="289560" cy="233679"/>
          </a:xfrm>
          <a:custGeom>
            <a:avLst/>
            <a:gdLst/>
            <a:ahLst/>
            <a:cxnLst/>
            <a:rect l="l" t="t" r="r" b="b"/>
            <a:pathLst>
              <a:path w="289559" h="233679">
                <a:moveTo>
                  <a:pt x="0" y="38862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250698" y="0"/>
                </a:lnTo>
                <a:lnTo>
                  <a:pt x="265824" y="3053"/>
                </a:lnTo>
                <a:lnTo>
                  <a:pt x="278177" y="11382"/>
                </a:lnTo>
                <a:lnTo>
                  <a:pt x="286506" y="23735"/>
                </a:lnTo>
                <a:lnTo>
                  <a:pt x="289560" y="38862"/>
                </a:lnTo>
                <a:lnTo>
                  <a:pt x="289560" y="194310"/>
                </a:lnTo>
                <a:lnTo>
                  <a:pt x="286506" y="209436"/>
                </a:lnTo>
                <a:lnTo>
                  <a:pt x="278177" y="221789"/>
                </a:lnTo>
                <a:lnTo>
                  <a:pt x="265824" y="230118"/>
                </a:lnTo>
                <a:lnTo>
                  <a:pt x="250698" y="233172"/>
                </a:lnTo>
                <a:lnTo>
                  <a:pt x="38862" y="233172"/>
                </a:lnTo>
                <a:lnTo>
                  <a:pt x="23735" y="230118"/>
                </a:lnTo>
                <a:lnTo>
                  <a:pt x="11382" y="221789"/>
                </a:lnTo>
                <a:lnTo>
                  <a:pt x="3053" y="209436"/>
                </a:lnTo>
                <a:lnTo>
                  <a:pt x="0" y="194310"/>
                </a:lnTo>
                <a:lnTo>
                  <a:pt x="0" y="38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284721" y="305206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72731" y="295541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05041" y="383362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86153" y="3072193"/>
            <a:ext cx="224408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46897" y="2533650"/>
            <a:ext cx="253365" cy="558165"/>
          </a:xfrm>
          <a:custGeom>
            <a:avLst/>
            <a:gdLst/>
            <a:ahLst/>
            <a:cxnLst/>
            <a:rect l="l" t="t" r="r" b="b"/>
            <a:pathLst>
              <a:path w="253365" h="558164">
                <a:moveTo>
                  <a:pt x="0" y="0"/>
                </a:moveTo>
                <a:lnTo>
                  <a:pt x="252983" y="5577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36457" y="3310890"/>
            <a:ext cx="71755" cy="622300"/>
          </a:xfrm>
          <a:custGeom>
            <a:avLst/>
            <a:gdLst/>
            <a:ahLst/>
            <a:cxnLst/>
            <a:rect l="l" t="t" r="r" b="b"/>
            <a:pathLst>
              <a:path w="71754" h="622300">
                <a:moveTo>
                  <a:pt x="0" y="0"/>
                </a:moveTo>
                <a:lnTo>
                  <a:pt x="71627" y="6217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08085" y="4088129"/>
            <a:ext cx="56515" cy="551815"/>
          </a:xfrm>
          <a:custGeom>
            <a:avLst/>
            <a:gdLst/>
            <a:ahLst/>
            <a:cxnLst/>
            <a:rect l="l" t="t" r="r" b="b"/>
            <a:pathLst>
              <a:path w="56515" h="551814">
                <a:moveTo>
                  <a:pt x="0" y="0"/>
                </a:moveTo>
                <a:lnTo>
                  <a:pt x="56388" y="55168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94357" y="3861625"/>
            <a:ext cx="224408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17407" y="4660391"/>
            <a:ext cx="289560" cy="233679"/>
          </a:xfrm>
          <a:custGeom>
            <a:avLst/>
            <a:gdLst/>
            <a:ahLst/>
            <a:cxnLst/>
            <a:rect l="l" t="t" r="r" b="b"/>
            <a:pathLst>
              <a:path w="289559" h="233679">
                <a:moveTo>
                  <a:pt x="250698" y="0"/>
                </a:moveTo>
                <a:lnTo>
                  <a:pt x="38862" y="0"/>
                </a:lnTo>
                <a:lnTo>
                  <a:pt x="23735" y="3053"/>
                </a:lnTo>
                <a:lnTo>
                  <a:pt x="11382" y="11382"/>
                </a:lnTo>
                <a:lnTo>
                  <a:pt x="3053" y="23735"/>
                </a:lnTo>
                <a:lnTo>
                  <a:pt x="0" y="38861"/>
                </a:lnTo>
                <a:lnTo>
                  <a:pt x="0" y="194309"/>
                </a:lnTo>
                <a:lnTo>
                  <a:pt x="3053" y="209436"/>
                </a:lnTo>
                <a:lnTo>
                  <a:pt x="11382" y="221789"/>
                </a:lnTo>
                <a:lnTo>
                  <a:pt x="23735" y="230118"/>
                </a:lnTo>
                <a:lnTo>
                  <a:pt x="38862" y="233171"/>
                </a:lnTo>
                <a:lnTo>
                  <a:pt x="250698" y="233171"/>
                </a:lnTo>
                <a:lnTo>
                  <a:pt x="265824" y="230118"/>
                </a:lnTo>
                <a:lnTo>
                  <a:pt x="278177" y="221789"/>
                </a:lnTo>
                <a:lnTo>
                  <a:pt x="286506" y="209436"/>
                </a:lnTo>
                <a:lnTo>
                  <a:pt x="289560" y="194309"/>
                </a:lnTo>
                <a:lnTo>
                  <a:pt x="289560" y="38861"/>
                </a:lnTo>
                <a:lnTo>
                  <a:pt x="286506" y="23735"/>
                </a:lnTo>
                <a:lnTo>
                  <a:pt x="278177" y="11382"/>
                </a:lnTo>
                <a:lnTo>
                  <a:pt x="265824" y="3053"/>
                </a:lnTo>
                <a:lnTo>
                  <a:pt x="25069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17407" y="4660391"/>
            <a:ext cx="289560" cy="233679"/>
          </a:xfrm>
          <a:custGeom>
            <a:avLst/>
            <a:gdLst/>
            <a:ahLst/>
            <a:cxnLst/>
            <a:rect l="l" t="t" r="r" b="b"/>
            <a:pathLst>
              <a:path w="289559" h="233679">
                <a:moveTo>
                  <a:pt x="0" y="38861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250698" y="0"/>
                </a:lnTo>
                <a:lnTo>
                  <a:pt x="265824" y="3053"/>
                </a:lnTo>
                <a:lnTo>
                  <a:pt x="278177" y="11382"/>
                </a:lnTo>
                <a:lnTo>
                  <a:pt x="286506" y="23735"/>
                </a:lnTo>
                <a:lnTo>
                  <a:pt x="289560" y="38861"/>
                </a:lnTo>
                <a:lnTo>
                  <a:pt x="289560" y="194309"/>
                </a:lnTo>
                <a:lnTo>
                  <a:pt x="286506" y="209436"/>
                </a:lnTo>
                <a:lnTo>
                  <a:pt x="278177" y="221789"/>
                </a:lnTo>
                <a:lnTo>
                  <a:pt x="265824" y="230118"/>
                </a:lnTo>
                <a:lnTo>
                  <a:pt x="250698" y="233171"/>
                </a:lnTo>
                <a:lnTo>
                  <a:pt x="38862" y="233171"/>
                </a:lnTo>
                <a:lnTo>
                  <a:pt x="23735" y="230118"/>
                </a:lnTo>
                <a:lnTo>
                  <a:pt x="11382" y="221789"/>
                </a:lnTo>
                <a:lnTo>
                  <a:pt x="3053" y="209436"/>
                </a:lnTo>
                <a:lnTo>
                  <a:pt x="0" y="194309"/>
                </a:lnTo>
                <a:lnTo>
                  <a:pt x="0" y="388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396985" y="3059938"/>
            <a:ext cx="610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&lt;3,1&gt;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24798" y="3829557"/>
            <a:ext cx="801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&lt;3,1,4&gt;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47607" y="4604766"/>
            <a:ext cx="991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&lt;3,1,4,2&gt;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90838" y="2533650"/>
            <a:ext cx="433070" cy="637540"/>
          </a:xfrm>
          <a:custGeom>
            <a:avLst/>
            <a:gdLst/>
            <a:ahLst/>
            <a:cxnLst/>
            <a:rect l="l" t="t" r="r" b="b"/>
            <a:pathLst>
              <a:path w="433070" h="637539">
                <a:moveTo>
                  <a:pt x="0" y="0"/>
                </a:moveTo>
                <a:lnTo>
                  <a:pt x="432815" y="6370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036557" y="2532126"/>
            <a:ext cx="1057910" cy="567055"/>
          </a:xfrm>
          <a:custGeom>
            <a:avLst/>
            <a:gdLst/>
            <a:ahLst/>
            <a:cxnLst/>
            <a:rect l="l" t="t" r="r" b="b"/>
            <a:pathLst>
              <a:path w="1057909" h="567055">
                <a:moveTo>
                  <a:pt x="0" y="0"/>
                </a:moveTo>
                <a:lnTo>
                  <a:pt x="1057656" y="5669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495281" y="3374897"/>
            <a:ext cx="180340" cy="608330"/>
          </a:xfrm>
          <a:custGeom>
            <a:avLst/>
            <a:gdLst/>
            <a:ahLst/>
            <a:cxnLst/>
            <a:rect l="l" t="t" r="r" b="b"/>
            <a:pathLst>
              <a:path w="180340" h="608329">
                <a:moveTo>
                  <a:pt x="0" y="0"/>
                </a:moveTo>
                <a:lnTo>
                  <a:pt x="179832" y="6080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561385" y="3977449"/>
            <a:ext cx="225932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065829" y="3058477"/>
            <a:ext cx="225932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054720" y="228879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352278" y="304990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605264" y="311022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41230" y="394233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42057" y="2339149"/>
            <a:ext cx="224408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115806" y="228879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05637" y="3160585"/>
            <a:ext cx="225932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323641" y="3142297"/>
            <a:ext cx="224409" cy="2411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398511" y="225679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14905" y="1898142"/>
            <a:ext cx="862965" cy="533400"/>
          </a:xfrm>
          <a:custGeom>
            <a:avLst/>
            <a:gdLst/>
            <a:ahLst/>
            <a:cxnLst/>
            <a:rect l="l" t="t" r="r" b="b"/>
            <a:pathLst>
              <a:path w="862964" h="533400">
                <a:moveTo>
                  <a:pt x="862583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771965" y="1741741"/>
            <a:ext cx="225933" cy="2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64601" y="2351341"/>
            <a:ext cx="225933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40417" y="2336101"/>
            <a:ext cx="225933" cy="238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15193" y="2302573"/>
            <a:ext cx="225933" cy="238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386649" y="3111817"/>
            <a:ext cx="225932" cy="238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31770" y="1974342"/>
            <a:ext cx="117475" cy="370840"/>
          </a:xfrm>
          <a:custGeom>
            <a:avLst/>
            <a:gdLst/>
            <a:ahLst/>
            <a:cxnLst/>
            <a:rect l="l" t="t" r="r" b="b"/>
            <a:pathLst>
              <a:path w="117475" h="370839">
                <a:moveTo>
                  <a:pt x="117348" y="0"/>
                </a:moveTo>
                <a:lnTo>
                  <a:pt x="0" y="3703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93898" y="1898142"/>
            <a:ext cx="1256030" cy="447040"/>
          </a:xfrm>
          <a:custGeom>
            <a:avLst/>
            <a:gdLst/>
            <a:ahLst/>
            <a:cxnLst/>
            <a:rect l="l" t="t" r="r" b="b"/>
            <a:pathLst>
              <a:path w="1256029" h="447039">
                <a:moveTo>
                  <a:pt x="0" y="0"/>
                </a:moveTo>
                <a:lnTo>
                  <a:pt x="1255776" y="4465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955798" y="1953005"/>
            <a:ext cx="441959" cy="425450"/>
          </a:xfrm>
          <a:custGeom>
            <a:avLst/>
            <a:gdLst/>
            <a:ahLst/>
            <a:cxnLst/>
            <a:rect l="l" t="t" r="r" b="b"/>
            <a:pathLst>
              <a:path w="441960" h="425450">
                <a:moveTo>
                  <a:pt x="0" y="0"/>
                </a:moveTo>
                <a:lnTo>
                  <a:pt x="441960" y="4251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536953" y="2585466"/>
            <a:ext cx="288290" cy="532130"/>
          </a:xfrm>
          <a:custGeom>
            <a:avLst/>
            <a:gdLst/>
            <a:ahLst/>
            <a:cxnLst/>
            <a:rect l="l" t="t" r="r" b="b"/>
            <a:pathLst>
              <a:path w="288289" h="532130">
                <a:moveTo>
                  <a:pt x="288035" y="0"/>
                </a:moveTo>
                <a:lnTo>
                  <a:pt x="0" y="5318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67661" y="2585466"/>
            <a:ext cx="219710" cy="532130"/>
          </a:xfrm>
          <a:custGeom>
            <a:avLst/>
            <a:gdLst/>
            <a:ahLst/>
            <a:cxnLst/>
            <a:rect l="l" t="t" r="r" b="b"/>
            <a:pathLst>
              <a:path w="219710" h="532130">
                <a:moveTo>
                  <a:pt x="0" y="0"/>
                </a:moveTo>
                <a:lnTo>
                  <a:pt x="219456" y="5318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042922" y="3345941"/>
            <a:ext cx="0" cy="611505"/>
          </a:xfrm>
          <a:custGeom>
            <a:avLst/>
            <a:gdLst/>
            <a:ahLst/>
            <a:cxnLst/>
            <a:rect l="l" t="t" r="r" b="b"/>
            <a:pathLst>
              <a:path w="0" h="611504">
                <a:moveTo>
                  <a:pt x="0" y="0"/>
                </a:moveTo>
                <a:lnTo>
                  <a:pt x="0" y="6111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892617" y="3875341"/>
            <a:ext cx="224408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964245" y="3111817"/>
            <a:ext cx="224409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86050" y="2538222"/>
            <a:ext cx="17145" cy="579120"/>
          </a:xfrm>
          <a:custGeom>
            <a:avLst/>
            <a:gdLst/>
            <a:ahLst/>
            <a:cxnLst/>
            <a:rect l="l" t="t" r="r" b="b"/>
            <a:pathLst>
              <a:path w="17144" h="579119">
                <a:moveTo>
                  <a:pt x="16763" y="0"/>
                </a:moveTo>
                <a:lnTo>
                  <a:pt x="0" y="57911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640329" y="3320034"/>
            <a:ext cx="24765" cy="508000"/>
          </a:xfrm>
          <a:custGeom>
            <a:avLst/>
            <a:gdLst/>
            <a:ahLst/>
            <a:cxnLst/>
            <a:rect l="l" t="t" r="r" b="b"/>
            <a:pathLst>
              <a:path w="24764" h="508000">
                <a:moveTo>
                  <a:pt x="0" y="0"/>
                </a:moveTo>
                <a:lnTo>
                  <a:pt x="24383" y="50749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31185" y="4034790"/>
            <a:ext cx="33655" cy="681355"/>
          </a:xfrm>
          <a:custGeom>
            <a:avLst/>
            <a:gdLst/>
            <a:ahLst/>
            <a:cxnLst/>
            <a:rect l="l" t="t" r="r" b="b"/>
            <a:pathLst>
              <a:path w="33655" h="681354">
                <a:moveTo>
                  <a:pt x="33527" y="0"/>
                </a:moveTo>
                <a:lnTo>
                  <a:pt x="0" y="6812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543365" y="3806761"/>
            <a:ext cx="225933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18141" y="3098101"/>
            <a:ext cx="224409" cy="2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95294" y="2558033"/>
            <a:ext cx="35560" cy="559435"/>
          </a:xfrm>
          <a:custGeom>
            <a:avLst/>
            <a:gdLst/>
            <a:ahLst/>
            <a:cxnLst/>
            <a:rect l="l" t="t" r="r" b="b"/>
            <a:pathLst>
              <a:path w="35560" h="559435">
                <a:moveTo>
                  <a:pt x="17525" y="-14287"/>
                </a:moveTo>
                <a:lnTo>
                  <a:pt x="17525" y="573595"/>
                </a:lnTo>
              </a:path>
            </a:pathLst>
          </a:custGeom>
          <a:ln w="636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30346" y="3345941"/>
            <a:ext cx="12700" cy="546100"/>
          </a:xfrm>
          <a:custGeom>
            <a:avLst/>
            <a:gdLst/>
            <a:ahLst/>
            <a:cxnLst/>
            <a:rect l="l" t="t" r="r" b="b"/>
            <a:pathLst>
              <a:path w="12700" h="546100">
                <a:moveTo>
                  <a:pt x="0" y="0"/>
                </a:moveTo>
                <a:lnTo>
                  <a:pt x="12191" y="5455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530346" y="4120134"/>
            <a:ext cx="0" cy="640080"/>
          </a:xfrm>
          <a:custGeom>
            <a:avLst/>
            <a:gdLst/>
            <a:ahLst/>
            <a:cxnLst/>
            <a:rect l="l" t="t" r="r" b="b"/>
            <a:pathLst>
              <a:path w="0"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399853" y="3886009"/>
            <a:ext cx="224409" cy="2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20121" y="3148393"/>
            <a:ext cx="225932" cy="238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164329" y="2536698"/>
            <a:ext cx="147955" cy="617220"/>
          </a:xfrm>
          <a:custGeom>
            <a:avLst/>
            <a:gdLst/>
            <a:ahLst/>
            <a:cxnLst/>
            <a:rect l="l" t="t" r="r" b="b"/>
            <a:pathLst>
              <a:path w="147954" h="617219">
                <a:moveTo>
                  <a:pt x="147828" y="0"/>
                </a:moveTo>
                <a:lnTo>
                  <a:pt x="0" y="61721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23409" y="2481833"/>
            <a:ext cx="451484" cy="635635"/>
          </a:xfrm>
          <a:custGeom>
            <a:avLst/>
            <a:gdLst/>
            <a:ahLst/>
            <a:cxnLst/>
            <a:rect l="l" t="t" r="r" b="b"/>
            <a:pathLst>
              <a:path w="451485" h="635635">
                <a:moveTo>
                  <a:pt x="0" y="0"/>
                </a:moveTo>
                <a:lnTo>
                  <a:pt x="451103" y="6355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912614" y="3358134"/>
            <a:ext cx="0" cy="676910"/>
          </a:xfrm>
          <a:custGeom>
            <a:avLst/>
            <a:gdLst/>
            <a:ahLst/>
            <a:cxnLst/>
            <a:rect l="l" t="t" r="r" b="b"/>
            <a:pathLst>
              <a:path w="0" h="676910">
                <a:moveTo>
                  <a:pt x="0" y="0"/>
                </a:moveTo>
                <a:lnTo>
                  <a:pt x="0" y="67665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801933" y="3975925"/>
            <a:ext cx="224408" cy="2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774501" y="3124009"/>
            <a:ext cx="224409" cy="2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555557" y="3113341"/>
            <a:ext cx="225932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599753" y="2328481"/>
            <a:ext cx="225932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526601" y="4664773"/>
            <a:ext cx="225933" cy="238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405949" y="4673917"/>
            <a:ext cx="224409" cy="2381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2566" y="1642999"/>
            <a:ext cx="30886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C00000"/>
                </a:solidFill>
                <a:latin typeface="宋体"/>
                <a:cs typeface="宋体"/>
              </a:rPr>
              <a:t>随机选择的路径</a:t>
            </a:r>
            <a:r>
              <a:rPr dirty="0" sz="3200" spc="-15" b="1">
                <a:solidFill>
                  <a:srgbClr val="C00000"/>
                </a:solidFill>
                <a:latin typeface="宋体"/>
                <a:cs typeface="宋体"/>
              </a:rPr>
              <a:t>1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5472" y="5548376"/>
            <a:ext cx="14478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结点数</a:t>
            </a:r>
            <a:r>
              <a:rPr dirty="0" sz="2800">
                <a:latin typeface="宋体"/>
                <a:cs typeface="宋体"/>
              </a:rPr>
              <a:t>21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8328" y="3586683"/>
            <a:ext cx="26041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5710" algn="l"/>
              </a:tabLst>
            </a:pP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820" y="3321507"/>
            <a:ext cx="3345179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S </a:t>
            </a:r>
            <a:r>
              <a:rPr dirty="0" sz="3600" spc="-5">
                <a:latin typeface="Times New Roman"/>
                <a:cs typeface="Times New Roman"/>
              </a:rPr>
              <a:t>={1,2,3,4}, </a:t>
            </a:r>
            <a:r>
              <a:rPr dirty="0" sz="3600">
                <a:latin typeface="Times New Roman"/>
                <a:cs typeface="Times New Roman"/>
              </a:rPr>
              <a:t>x</a:t>
            </a:r>
            <a:r>
              <a:rPr dirty="0" sz="3600" spc="-52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=1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5250" y="4070095"/>
            <a:ext cx="2054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8489" algn="l"/>
              </a:tabLst>
            </a:pPr>
            <a:r>
              <a:rPr dirty="0" sz="2400">
                <a:latin typeface="Times New Roman"/>
                <a:cs typeface="Times New Roman"/>
              </a:rPr>
              <a:t>2	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0792" y="3804920"/>
            <a:ext cx="2794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Times New Roman"/>
                <a:cs typeface="Times New Roman"/>
              </a:rPr>
              <a:t>S </a:t>
            </a:r>
            <a:r>
              <a:rPr dirty="0" sz="3600">
                <a:latin typeface="Times New Roman"/>
                <a:cs typeface="Times New Roman"/>
              </a:rPr>
              <a:t>={3,4}, x</a:t>
            </a:r>
            <a:r>
              <a:rPr dirty="0" sz="3600" spc="-4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=4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9867" y="4287469"/>
            <a:ext cx="25031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S</a:t>
            </a:r>
            <a:r>
              <a:rPr dirty="0" baseline="-20833" sz="3600">
                <a:latin typeface="Times New Roman"/>
                <a:cs typeface="Times New Roman"/>
              </a:rPr>
              <a:t>3</a:t>
            </a:r>
            <a:r>
              <a:rPr dirty="0" sz="3600">
                <a:latin typeface="Times New Roman"/>
                <a:cs typeface="Times New Roman"/>
              </a:rPr>
              <a:t>={2},</a:t>
            </a:r>
            <a:r>
              <a:rPr dirty="0" sz="3600" spc="-9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x</a:t>
            </a:r>
            <a:r>
              <a:rPr dirty="0" baseline="-20833" sz="3600" spc="-7">
                <a:latin typeface="Times New Roman"/>
                <a:cs typeface="Times New Roman"/>
              </a:rPr>
              <a:t>3</a:t>
            </a:r>
            <a:r>
              <a:rPr dirty="0" sz="3600" spc="-5">
                <a:latin typeface="Times New Roman"/>
                <a:cs typeface="Times New Roman"/>
              </a:rPr>
              <a:t>=2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8057" y="288798"/>
            <a:ext cx="12750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宋体"/>
                <a:cs typeface="宋体"/>
              </a:rPr>
              <a:t>4</a:t>
            </a:r>
            <a:r>
              <a:rPr dirty="0" sz="2800" spc="-5" b="1">
                <a:solidFill>
                  <a:srgbClr val="C00000"/>
                </a:solidFill>
                <a:latin typeface="宋体"/>
                <a:cs typeface="宋体"/>
              </a:rPr>
              <a:t>后问题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34821" y="2642425"/>
            <a:ext cx="3830002" cy="3260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792339" y="485978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8402" y="411860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9809" y="330873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56097" y="2858261"/>
            <a:ext cx="441959" cy="224154"/>
          </a:xfrm>
          <a:custGeom>
            <a:avLst/>
            <a:gdLst/>
            <a:ahLst/>
            <a:cxnLst/>
            <a:rect l="l" t="t" r="r" b="b"/>
            <a:pathLst>
              <a:path w="441960" h="224155">
                <a:moveTo>
                  <a:pt x="441960" y="0"/>
                </a:moveTo>
                <a:lnTo>
                  <a:pt x="0" y="2240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92533" y="2698813"/>
            <a:ext cx="225932" cy="24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52338" y="2937510"/>
            <a:ext cx="117475" cy="378460"/>
          </a:xfrm>
          <a:custGeom>
            <a:avLst/>
            <a:gdLst/>
            <a:ahLst/>
            <a:cxnLst/>
            <a:rect l="l" t="t" r="r" b="b"/>
            <a:pathLst>
              <a:path w="117475" h="378460">
                <a:moveTo>
                  <a:pt x="117348" y="0"/>
                </a:moveTo>
                <a:lnTo>
                  <a:pt x="0" y="3779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14465" y="2858261"/>
            <a:ext cx="719455" cy="233679"/>
          </a:xfrm>
          <a:custGeom>
            <a:avLst/>
            <a:gdLst/>
            <a:ahLst/>
            <a:cxnLst/>
            <a:rect l="l" t="t" r="r" b="b"/>
            <a:pathLst>
              <a:path w="719454" h="233680">
                <a:moveTo>
                  <a:pt x="0" y="0"/>
                </a:moveTo>
                <a:lnTo>
                  <a:pt x="719328" y="23317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76365" y="2914650"/>
            <a:ext cx="481965" cy="330835"/>
          </a:xfrm>
          <a:custGeom>
            <a:avLst/>
            <a:gdLst/>
            <a:ahLst/>
            <a:cxnLst/>
            <a:rect l="l" t="t" r="r" b="b"/>
            <a:pathLst>
              <a:path w="481964" h="330835">
                <a:moveTo>
                  <a:pt x="0" y="0"/>
                </a:moveTo>
                <a:lnTo>
                  <a:pt x="481584" y="33070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84470" y="3278885"/>
            <a:ext cx="251460" cy="593090"/>
          </a:xfrm>
          <a:custGeom>
            <a:avLst/>
            <a:gdLst/>
            <a:ahLst/>
            <a:cxnLst/>
            <a:rect l="l" t="t" r="r" b="b"/>
            <a:pathLst>
              <a:path w="251460" h="593089">
                <a:moveTo>
                  <a:pt x="0" y="0"/>
                </a:moveTo>
                <a:lnTo>
                  <a:pt x="251459" y="5928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14594" y="4080509"/>
            <a:ext cx="24765" cy="516890"/>
          </a:xfrm>
          <a:custGeom>
            <a:avLst/>
            <a:gdLst/>
            <a:ahLst/>
            <a:cxnLst/>
            <a:rect l="l" t="t" r="r" b="b"/>
            <a:pathLst>
              <a:path w="24764" h="516889">
                <a:moveTo>
                  <a:pt x="0" y="0"/>
                </a:moveTo>
                <a:lnTo>
                  <a:pt x="24383" y="51663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10150" y="3278885"/>
            <a:ext cx="251460" cy="655320"/>
          </a:xfrm>
          <a:custGeom>
            <a:avLst/>
            <a:gdLst/>
            <a:ahLst/>
            <a:cxnLst/>
            <a:rect l="l" t="t" r="r" b="b"/>
            <a:pathLst>
              <a:path w="251460" h="655320">
                <a:moveTo>
                  <a:pt x="251460" y="0"/>
                </a:moveTo>
                <a:lnTo>
                  <a:pt x="0" y="65531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2201" y="4562665"/>
            <a:ext cx="225933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06961" y="3875341"/>
            <a:ext cx="225933" cy="24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81409" y="3064573"/>
            <a:ext cx="225932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206746" y="452704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7414" y="385737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32045" y="303618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9199" y="4716779"/>
            <a:ext cx="1346200" cy="1186180"/>
          </a:xfrm>
          <a:custGeom>
            <a:avLst/>
            <a:gdLst/>
            <a:ahLst/>
            <a:cxnLst/>
            <a:rect l="l" t="t" r="r" b="b"/>
            <a:pathLst>
              <a:path w="1346200" h="1186179">
                <a:moveTo>
                  <a:pt x="1276663" y="0"/>
                </a:moveTo>
                <a:lnTo>
                  <a:pt x="857055" y="0"/>
                </a:lnTo>
                <a:lnTo>
                  <a:pt x="830206" y="5397"/>
                </a:lnTo>
                <a:lnTo>
                  <a:pt x="808287" y="20129"/>
                </a:lnTo>
                <a:lnTo>
                  <a:pt x="793511" y="42005"/>
                </a:lnTo>
                <a:lnTo>
                  <a:pt x="788094" y="68834"/>
                </a:lnTo>
                <a:lnTo>
                  <a:pt x="788094" y="487680"/>
                </a:lnTo>
                <a:lnTo>
                  <a:pt x="793511" y="514508"/>
                </a:lnTo>
                <a:lnTo>
                  <a:pt x="808287" y="536384"/>
                </a:lnTo>
                <a:lnTo>
                  <a:pt x="830206" y="551116"/>
                </a:lnTo>
                <a:lnTo>
                  <a:pt x="857055" y="556514"/>
                </a:lnTo>
                <a:lnTo>
                  <a:pt x="1057842" y="556514"/>
                </a:lnTo>
                <a:lnTo>
                  <a:pt x="1054649" y="609548"/>
                </a:lnTo>
                <a:lnTo>
                  <a:pt x="1047621" y="658927"/>
                </a:lnTo>
                <a:lnTo>
                  <a:pt x="1036776" y="704659"/>
                </a:lnTo>
                <a:lnTo>
                  <a:pt x="1022132" y="746750"/>
                </a:lnTo>
                <a:lnTo>
                  <a:pt x="1003705" y="785208"/>
                </a:lnTo>
                <a:lnTo>
                  <a:pt x="981515" y="820039"/>
                </a:lnTo>
                <a:lnTo>
                  <a:pt x="949255" y="857391"/>
                </a:lnTo>
                <a:lnTo>
                  <a:pt x="909649" y="891371"/>
                </a:lnTo>
                <a:lnTo>
                  <a:pt x="862732" y="921966"/>
                </a:lnTo>
                <a:lnTo>
                  <a:pt x="808541" y="949159"/>
                </a:lnTo>
                <a:lnTo>
                  <a:pt x="785842" y="965269"/>
                </a:lnTo>
                <a:lnTo>
                  <a:pt x="771822" y="988118"/>
                </a:lnTo>
                <a:lnTo>
                  <a:pt x="767589" y="1014609"/>
                </a:lnTo>
                <a:lnTo>
                  <a:pt x="774251" y="1041641"/>
                </a:lnTo>
                <a:lnTo>
                  <a:pt x="823908" y="1146314"/>
                </a:lnTo>
                <a:lnTo>
                  <a:pt x="839884" y="1167848"/>
                </a:lnTo>
                <a:lnTo>
                  <a:pt x="861992" y="1181285"/>
                </a:lnTo>
                <a:lnTo>
                  <a:pt x="887505" y="1185657"/>
                </a:lnTo>
                <a:lnTo>
                  <a:pt x="913697" y="1179995"/>
                </a:lnTo>
                <a:lnTo>
                  <a:pt x="966841" y="1155068"/>
                </a:lnTo>
                <a:lnTo>
                  <a:pt x="1016553" y="1127638"/>
                </a:lnTo>
                <a:lnTo>
                  <a:pt x="1062845" y="1097679"/>
                </a:lnTo>
                <a:lnTo>
                  <a:pt x="1105729" y="1065165"/>
                </a:lnTo>
                <a:lnTo>
                  <a:pt x="1145218" y="1030071"/>
                </a:lnTo>
                <a:lnTo>
                  <a:pt x="1181614" y="992288"/>
                </a:lnTo>
                <a:lnTo>
                  <a:pt x="1213967" y="952917"/>
                </a:lnTo>
                <a:lnTo>
                  <a:pt x="1242278" y="911956"/>
                </a:lnTo>
                <a:lnTo>
                  <a:pt x="1266545" y="869405"/>
                </a:lnTo>
                <a:lnTo>
                  <a:pt x="1286770" y="825262"/>
                </a:lnTo>
                <a:lnTo>
                  <a:pt x="1302952" y="779526"/>
                </a:lnTo>
                <a:lnTo>
                  <a:pt x="1321621" y="703272"/>
                </a:lnTo>
                <a:lnTo>
                  <a:pt x="1328955" y="660383"/>
                </a:lnTo>
                <a:lnTo>
                  <a:pt x="1334956" y="614314"/>
                </a:lnTo>
                <a:lnTo>
                  <a:pt x="1339623" y="565060"/>
                </a:lnTo>
                <a:lnTo>
                  <a:pt x="1342957" y="512617"/>
                </a:lnTo>
                <a:lnTo>
                  <a:pt x="1344957" y="456980"/>
                </a:lnTo>
                <a:lnTo>
                  <a:pt x="1345624" y="398145"/>
                </a:lnTo>
                <a:lnTo>
                  <a:pt x="1345624" y="68834"/>
                </a:lnTo>
                <a:lnTo>
                  <a:pt x="1340207" y="42005"/>
                </a:lnTo>
                <a:lnTo>
                  <a:pt x="1325431" y="20129"/>
                </a:lnTo>
                <a:lnTo>
                  <a:pt x="1303512" y="5397"/>
                </a:lnTo>
                <a:lnTo>
                  <a:pt x="1276663" y="0"/>
                </a:lnTo>
                <a:close/>
              </a:path>
              <a:path w="1346200" h="1186179">
                <a:moveTo>
                  <a:pt x="509075" y="0"/>
                </a:moveTo>
                <a:lnTo>
                  <a:pt x="89467" y="0"/>
                </a:lnTo>
                <a:lnTo>
                  <a:pt x="62618" y="5397"/>
                </a:lnTo>
                <a:lnTo>
                  <a:pt x="40699" y="20129"/>
                </a:lnTo>
                <a:lnTo>
                  <a:pt x="25923" y="42005"/>
                </a:lnTo>
                <a:lnTo>
                  <a:pt x="20506" y="68834"/>
                </a:lnTo>
                <a:lnTo>
                  <a:pt x="20506" y="487680"/>
                </a:lnTo>
                <a:lnTo>
                  <a:pt x="25923" y="514455"/>
                </a:lnTo>
                <a:lnTo>
                  <a:pt x="40699" y="536336"/>
                </a:lnTo>
                <a:lnTo>
                  <a:pt x="62618" y="551098"/>
                </a:lnTo>
                <a:lnTo>
                  <a:pt x="89467" y="556514"/>
                </a:lnTo>
                <a:lnTo>
                  <a:pt x="290254" y="556514"/>
                </a:lnTo>
                <a:lnTo>
                  <a:pt x="287060" y="609547"/>
                </a:lnTo>
                <a:lnTo>
                  <a:pt x="280028" y="658923"/>
                </a:lnTo>
                <a:lnTo>
                  <a:pt x="269172" y="704643"/>
                </a:lnTo>
                <a:lnTo>
                  <a:pt x="254506" y="746712"/>
                </a:lnTo>
                <a:lnTo>
                  <a:pt x="236044" y="785134"/>
                </a:lnTo>
                <a:lnTo>
                  <a:pt x="213800" y="819912"/>
                </a:lnTo>
                <a:lnTo>
                  <a:pt x="181558" y="857313"/>
                </a:lnTo>
                <a:lnTo>
                  <a:pt x="141982" y="891317"/>
                </a:lnTo>
                <a:lnTo>
                  <a:pt x="95071" y="921921"/>
                </a:lnTo>
                <a:lnTo>
                  <a:pt x="40826" y="949121"/>
                </a:lnTo>
                <a:lnTo>
                  <a:pt x="18200" y="965223"/>
                </a:lnTo>
                <a:lnTo>
                  <a:pt x="4218" y="988069"/>
                </a:lnTo>
                <a:lnTo>
                  <a:pt x="0" y="1014558"/>
                </a:lnTo>
                <a:lnTo>
                  <a:pt x="6663" y="1041590"/>
                </a:lnTo>
                <a:lnTo>
                  <a:pt x="56193" y="1146060"/>
                </a:lnTo>
                <a:lnTo>
                  <a:pt x="72211" y="1167564"/>
                </a:lnTo>
                <a:lnTo>
                  <a:pt x="94420" y="1181019"/>
                </a:lnTo>
                <a:lnTo>
                  <a:pt x="120058" y="1185388"/>
                </a:lnTo>
                <a:lnTo>
                  <a:pt x="146363" y="1179639"/>
                </a:lnTo>
                <a:lnTo>
                  <a:pt x="198912" y="1154803"/>
                </a:lnTo>
                <a:lnTo>
                  <a:pt x="248205" y="1127419"/>
                </a:lnTo>
                <a:lnTo>
                  <a:pt x="294249" y="1097492"/>
                </a:lnTo>
                <a:lnTo>
                  <a:pt x="337050" y="1065024"/>
                </a:lnTo>
                <a:lnTo>
                  <a:pt x="376614" y="1030020"/>
                </a:lnTo>
                <a:lnTo>
                  <a:pt x="413306" y="992265"/>
                </a:lnTo>
                <a:lnTo>
                  <a:pt x="445909" y="952975"/>
                </a:lnTo>
                <a:lnTo>
                  <a:pt x="474420" y="912147"/>
                </a:lnTo>
                <a:lnTo>
                  <a:pt x="498835" y="869779"/>
                </a:lnTo>
                <a:lnTo>
                  <a:pt x="519151" y="825869"/>
                </a:lnTo>
                <a:lnTo>
                  <a:pt x="535364" y="780415"/>
                </a:lnTo>
                <a:lnTo>
                  <a:pt x="554033" y="704522"/>
                </a:lnTo>
                <a:lnTo>
                  <a:pt x="561367" y="661661"/>
                </a:lnTo>
                <a:lnTo>
                  <a:pt x="567368" y="615521"/>
                </a:lnTo>
                <a:lnTo>
                  <a:pt x="572035" y="566101"/>
                </a:lnTo>
                <a:lnTo>
                  <a:pt x="575369" y="513399"/>
                </a:lnTo>
                <a:lnTo>
                  <a:pt x="577369" y="457414"/>
                </a:lnTo>
                <a:lnTo>
                  <a:pt x="578036" y="398145"/>
                </a:lnTo>
                <a:lnTo>
                  <a:pt x="578036" y="68834"/>
                </a:lnTo>
                <a:lnTo>
                  <a:pt x="572619" y="42005"/>
                </a:lnTo>
                <a:lnTo>
                  <a:pt x="557843" y="20129"/>
                </a:lnTo>
                <a:lnTo>
                  <a:pt x="535924" y="5397"/>
                </a:lnTo>
                <a:lnTo>
                  <a:pt x="509075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3507" y="1575943"/>
            <a:ext cx="30886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C00000"/>
                </a:solidFill>
                <a:latin typeface="宋体"/>
                <a:cs typeface="宋体"/>
              </a:rPr>
              <a:t>随机选择的路径</a:t>
            </a:r>
            <a:r>
              <a:rPr dirty="0" sz="3200" spc="-15" b="1">
                <a:solidFill>
                  <a:srgbClr val="C00000"/>
                </a:solidFill>
                <a:latin typeface="宋体"/>
                <a:cs typeface="宋体"/>
              </a:rPr>
              <a:t>2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353" y="2924301"/>
            <a:ext cx="3030220" cy="140652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39090" marR="30480" indent="-301625">
              <a:lnSpc>
                <a:spcPts val="3510"/>
              </a:lnSpc>
              <a:spcBef>
                <a:spcPts val="495"/>
              </a:spcBef>
            </a:pP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baseline="-21164" sz="3150">
                <a:latin typeface="Times New Roman"/>
                <a:cs typeface="Times New Roman"/>
              </a:rPr>
              <a:t>l</a:t>
            </a:r>
            <a:r>
              <a:rPr dirty="0" sz="3200">
                <a:latin typeface="Times New Roman"/>
                <a:cs typeface="Times New Roman"/>
              </a:rPr>
              <a:t>={1,2,3,4},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x</a:t>
            </a:r>
            <a:r>
              <a:rPr dirty="0" baseline="-21164" sz="3150" spc="7">
                <a:latin typeface="Times New Roman"/>
                <a:cs typeface="Times New Roman"/>
              </a:rPr>
              <a:t>l</a:t>
            </a:r>
            <a:r>
              <a:rPr dirty="0" sz="3200" spc="5">
                <a:latin typeface="Times New Roman"/>
                <a:cs typeface="Times New Roman"/>
              </a:rPr>
              <a:t>=2 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baseline="-21164" sz="3150"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={4}, </a:t>
            </a:r>
            <a:r>
              <a:rPr dirty="0" sz="3200" spc="10">
                <a:latin typeface="Times New Roman"/>
                <a:cs typeface="Times New Roman"/>
              </a:rPr>
              <a:t>x</a:t>
            </a:r>
            <a:r>
              <a:rPr dirty="0" baseline="-21164" sz="3150" spc="15">
                <a:latin typeface="Times New Roman"/>
                <a:cs typeface="Times New Roman"/>
              </a:rPr>
              <a:t>2</a:t>
            </a:r>
            <a:r>
              <a:rPr dirty="0" sz="3200" spc="10">
                <a:latin typeface="Times New Roman"/>
                <a:cs typeface="Times New Roman"/>
              </a:rPr>
              <a:t>=4 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baseline="-21164" sz="3150">
                <a:latin typeface="Times New Roman"/>
                <a:cs typeface="Times New Roman"/>
              </a:rPr>
              <a:t>3</a:t>
            </a:r>
            <a:r>
              <a:rPr dirty="0" sz="3200">
                <a:latin typeface="Times New Roman"/>
                <a:cs typeface="Times New Roman"/>
              </a:rPr>
              <a:t>={1},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x</a:t>
            </a:r>
            <a:r>
              <a:rPr dirty="0" baseline="-21164" sz="3150" spc="7">
                <a:latin typeface="Times New Roman"/>
                <a:cs typeface="Times New Roman"/>
              </a:rPr>
              <a:t>3</a:t>
            </a:r>
            <a:r>
              <a:rPr dirty="0" sz="3200" spc="5">
                <a:latin typeface="Times New Roman"/>
                <a:cs typeface="Times New Roman"/>
              </a:rPr>
              <a:t>=1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7676" y="4499610"/>
            <a:ext cx="152590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76680" algn="l"/>
              </a:tabLst>
            </a:pPr>
            <a:r>
              <a:rPr dirty="0" sz="2100" spc="15">
                <a:latin typeface="Times New Roman"/>
                <a:cs typeface="Times New Roman"/>
              </a:rPr>
              <a:t>4</a:t>
            </a:r>
            <a:r>
              <a:rPr dirty="0" sz="2100" spc="15">
                <a:latin typeface="Times New Roman"/>
                <a:cs typeface="Times New Roman"/>
              </a:rPr>
              <a:t>	</a:t>
            </a:r>
            <a:r>
              <a:rPr dirty="0" sz="2100" spc="15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2125" y="4263390"/>
            <a:ext cx="21856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S ={3}, x</a:t>
            </a:r>
            <a:r>
              <a:rPr dirty="0" sz="3200" spc="43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=3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8057" y="288798"/>
            <a:ext cx="12750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宋体"/>
                <a:cs typeface="宋体"/>
              </a:rPr>
              <a:t>4</a:t>
            </a:r>
            <a:r>
              <a:rPr dirty="0" sz="2800" spc="-5" b="1">
                <a:solidFill>
                  <a:srgbClr val="C00000"/>
                </a:solidFill>
                <a:latin typeface="宋体"/>
                <a:cs typeface="宋体"/>
              </a:rPr>
              <a:t>后问题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0404" y="5385003"/>
            <a:ext cx="6029325" cy="108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80890">
              <a:lnSpc>
                <a:spcPct val="123800"/>
              </a:lnSpc>
              <a:spcBef>
                <a:spcPts val="100"/>
              </a:spcBef>
            </a:pPr>
            <a:r>
              <a:rPr dirty="0" sz="2800" spc="-5">
                <a:latin typeface="宋体"/>
                <a:cs typeface="宋体"/>
              </a:rPr>
              <a:t>结点数</a:t>
            </a:r>
            <a:r>
              <a:rPr dirty="0" sz="2800">
                <a:latin typeface="宋体"/>
                <a:cs typeface="宋体"/>
              </a:rPr>
              <a:t>17  </a:t>
            </a:r>
            <a:r>
              <a:rPr dirty="0" sz="2800">
                <a:latin typeface="宋体"/>
                <a:cs typeface="宋体"/>
              </a:rPr>
              <a:t>P123，</a:t>
            </a:r>
            <a:r>
              <a:rPr dirty="0" sz="2800" spc="-5">
                <a:latin typeface="宋体"/>
                <a:cs typeface="宋体"/>
              </a:rPr>
              <a:t>最下面公式</a:t>
            </a:r>
            <a:r>
              <a:rPr dirty="0" sz="2800">
                <a:latin typeface="宋体"/>
                <a:cs typeface="宋体"/>
              </a:rPr>
              <a:t>(2)，</a:t>
            </a:r>
            <a:r>
              <a:rPr dirty="0" sz="2800" spc="-5">
                <a:latin typeface="宋体"/>
                <a:cs typeface="宋体"/>
              </a:rPr>
              <a:t>结点数</a:t>
            </a:r>
            <a:r>
              <a:rPr dirty="0" sz="2800">
                <a:latin typeface="宋体"/>
                <a:cs typeface="宋体"/>
              </a:rPr>
              <a:t>17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8561" y="2632710"/>
            <a:ext cx="368935" cy="187960"/>
          </a:xfrm>
          <a:custGeom>
            <a:avLst/>
            <a:gdLst/>
            <a:ahLst/>
            <a:cxnLst/>
            <a:rect l="l" t="t" r="r" b="b"/>
            <a:pathLst>
              <a:path w="368935" h="187960">
                <a:moveTo>
                  <a:pt x="368808" y="0"/>
                </a:moveTo>
                <a:lnTo>
                  <a:pt x="0" y="1874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21845" y="2496121"/>
            <a:ext cx="189356" cy="20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87746" y="2698242"/>
            <a:ext cx="99060" cy="318770"/>
          </a:xfrm>
          <a:custGeom>
            <a:avLst/>
            <a:gdLst/>
            <a:ahLst/>
            <a:cxnLst/>
            <a:rect l="l" t="t" r="r" b="b"/>
            <a:pathLst>
              <a:path w="99060" h="318769">
                <a:moveTo>
                  <a:pt x="99059" y="0"/>
                </a:moveTo>
                <a:lnTo>
                  <a:pt x="0" y="3185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07202" y="2632710"/>
            <a:ext cx="600710" cy="196850"/>
          </a:xfrm>
          <a:custGeom>
            <a:avLst/>
            <a:gdLst/>
            <a:ahLst/>
            <a:cxnLst/>
            <a:rect l="l" t="t" r="r" b="b"/>
            <a:pathLst>
              <a:path w="600710" h="196850">
                <a:moveTo>
                  <a:pt x="0" y="0"/>
                </a:moveTo>
                <a:lnTo>
                  <a:pt x="600456" y="1965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75197" y="2679954"/>
            <a:ext cx="402590" cy="279400"/>
          </a:xfrm>
          <a:custGeom>
            <a:avLst/>
            <a:gdLst/>
            <a:ahLst/>
            <a:cxnLst/>
            <a:rect l="l" t="t" r="r" b="b"/>
            <a:pathLst>
              <a:path w="402589" h="279400">
                <a:moveTo>
                  <a:pt x="0" y="0"/>
                </a:moveTo>
                <a:lnTo>
                  <a:pt x="402336" y="2788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49646" y="3184398"/>
            <a:ext cx="15240" cy="498475"/>
          </a:xfrm>
          <a:custGeom>
            <a:avLst/>
            <a:gdLst/>
            <a:ahLst/>
            <a:cxnLst/>
            <a:rect l="l" t="t" r="r" b="b"/>
            <a:pathLst>
              <a:path w="15239" h="498475">
                <a:moveTo>
                  <a:pt x="15239" y="0"/>
                </a:moveTo>
                <a:lnTo>
                  <a:pt x="0" y="49834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32882" y="3880865"/>
            <a:ext cx="17145" cy="413384"/>
          </a:xfrm>
          <a:custGeom>
            <a:avLst/>
            <a:gdLst/>
            <a:ahLst/>
            <a:cxnLst/>
            <a:rect l="l" t="t" r="r" b="b"/>
            <a:pathLst>
              <a:path w="17145" h="413385">
                <a:moveTo>
                  <a:pt x="8382" y="-14287"/>
                </a:moveTo>
                <a:lnTo>
                  <a:pt x="8382" y="427291"/>
                </a:lnTo>
              </a:path>
            </a:pathLst>
          </a:custGeom>
          <a:ln w="45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14594" y="4472178"/>
            <a:ext cx="18415" cy="547370"/>
          </a:xfrm>
          <a:custGeom>
            <a:avLst/>
            <a:gdLst/>
            <a:ahLst/>
            <a:cxnLst/>
            <a:rect l="l" t="t" r="r" b="b"/>
            <a:pathLst>
              <a:path w="18414" h="547370">
                <a:moveTo>
                  <a:pt x="18287" y="0"/>
                </a:moveTo>
                <a:lnTo>
                  <a:pt x="0" y="5471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31345" y="4276153"/>
            <a:ext cx="189356" cy="20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40489" y="3678745"/>
            <a:ext cx="189357" cy="206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78589" y="3002089"/>
            <a:ext cx="189357" cy="206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17629" y="5013769"/>
            <a:ext cx="189357" cy="206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174996" y="297040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0833" y="3651580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57342" y="422554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7253" y="495858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94269" y="2538222"/>
            <a:ext cx="845819" cy="486409"/>
          </a:xfrm>
          <a:custGeom>
            <a:avLst/>
            <a:gdLst/>
            <a:ahLst/>
            <a:cxnLst/>
            <a:rect l="l" t="t" r="r" b="b"/>
            <a:pathLst>
              <a:path w="845820" h="486410">
                <a:moveTo>
                  <a:pt x="845820" y="0"/>
                </a:moveTo>
                <a:lnTo>
                  <a:pt x="0" y="48615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34565" y="2395537"/>
            <a:ext cx="221361" cy="216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47013" y="2950273"/>
            <a:ext cx="221360" cy="218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890825" y="2936557"/>
            <a:ext cx="221360" cy="218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747313" y="2906077"/>
            <a:ext cx="221360" cy="218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94369" y="2608326"/>
            <a:ext cx="116205" cy="337185"/>
          </a:xfrm>
          <a:custGeom>
            <a:avLst/>
            <a:gdLst/>
            <a:ahLst/>
            <a:cxnLst/>
            <a:rect l="l" t="t" r="r" b="b"/>
            <a:pathLst>
              <a:path w="116204" h="337185">
                <a:moveTo>
                  <a:pt x="115824" y="0"/>
                </a:moveTo>
                <a:lnTo>
                  <a:pt x="0" y="3368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51926" y="2538222"/>
            <a:ext cx="1229995" cy="407034"/>
          </a:xfrm>
          <a:custGeom>
            <a:avLst/>
            <a:gdLst/>
            <a:ahLst/>
            <a:cxnLst/>
            <a:rect l="l" t="t" r="r" b="b"/>
            <a:pathLst>
              <a:path w="1229995" h="407035">
                <a:moveTo>
                  <a:pt x="0" y="0"/>
                </a:moveTo>
                <a:lnTo>
                  <a:pt x="1229868" y="4069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13826" y="2588514"/>
            <a:ext cx="433070" cy="387350"/>
          </a:xfrm>
          <a:custGeom>
            <a:avLst/>
            <a:gdLst/>
            <a:ahLst/>
            <a:cxnLst/>
            <a:rect l="l" t="t" r="r" b="b"/>
            <a:pathLst>
              <a:path w="433070" h="387350">
                <a:moveTo>
                  <a:pt x="0" y="0"/>
                </a:moveTo>
                <a:lnTo>
                  <a:pt x="432816" y="3870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48650" y="3121914"/>
            <a:ext cx="17145" cy="527685"/>
          </a:xfrm>
          <a:custGeom>
            <a:avLst/>
            <a:gdLst/>
            <a:ahLst/>
            <a:cxnLst/>
            <a:rect l="l" t="t" r="r" b="b"/>
            <a:pathLst>
              <a:path w="17145" h="527685">
                <a:moveTo>
                  <a:pt x="16764" y="0"/>
                </a:moveTo>
                <a:lnTo>
                  <a:pt x="0" y="52730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228838" y="3858005"/>
            <a:ext cx="15240" cy="437515"/>
          </a:xfrm>
          <a:custGeom>
            <a:avLst/>
            <a:gdLst/>
            <a:ahLst/>
            <a:cxnLst/>
            <a:rect l="l" t="t" r="r" b="b"/>
            <a:pathLst>
              <a:path w="15240" h="437514">
                <a:moveTo>
                  <a:pt x="15239" y="0"/>
                </a:moveTo>
                <a:lnTo>
                  <a:pt x="0" y="43738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96833" y="4484370"/>
            <a:ext cx="32384" cy="573405"/>
          </a:xfrm>
          <a:custGeom>
            <a:avLst/>
            <a:gdLst/>
            <a:ahLst/>
            <a:cxnLst/>
            <a:rect l="l" t="t" r="r" b="b"/>
            <a:pathLst>
              <a:path w="32384" h="573404">
                <a:moveTo>
                  <a:pt x="16002" y="-14287"/>
                </a:moveTo>
                <a:lnTo>
                  <a:pt x="16002" y="587311"/>
                </a:lnTo>
              </a:path>
            </a:pathLst>
          </a:custGeom>
          <a:ln w="60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10537" y="4276153"/>
            <a:ext cx="219836" cy="216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65501" y="3631501"/>
            <a:ext cx="221360" cy="216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041130" y="3138677"/>
            <a:ext cx="36830" cy="510540"/>
          </a:xfrm>
          <a:custGeom>
            <a:avLst/>
            <a:gdLst/>
            <a:ahLst/>
            <a:cxnLst/>
            <a:rect l="l" t="t" r="r" b="b"/>
            <a:pathLst>
              <a:path w="36829" h="510539">
                <a:moveTo>
                  <a:pt x="18287" y="-14287"/>
                </a:moveTo>
                <a:lnTo>
                  <a:pt x="18287" y="524827"/>
                </a:lnTo>
              </a:path>
            </a:pathLst>
          </a:custGeom>
          <a:ln w="65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077706" y="3858005"/>
            <a:ext cx="10795" cy="495300"/>
          </a:xfrm>
          <a:custGeom>
            <a:avLst/>
            <a:gdLst/>
            <a:ahLst/>
            <a:cxnLst/>
            <a:rect l="l" t="t" r="r" b="b"/>
            <a:pathLst>
              <a:path w="10795" h="495300">
                <a:moveTo>
                  <a:pt x="0" y="0"/>
                </a:moveTo>
                <a:lnTo>
                  <a:pt x="10668" y="4953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77706" y="4562094"/>
            <a:ext cx="0" cy="582295"/>
          </a:xfrm>
          <a:custGeom>
            <a:avLst/>
            <a:gdLst/>
            <a:ahLst/>
            <a:cxnLst/>
            <a:rect l="l" t="t" r="r" b="b"/>
            <a:pathLst>
              <a:path w="0" h="582295">
                <a:moveTo>
                  <a:pt x="0" y="0"/>
                </a:moveTo>
                <a:lnTo>
                  <a:pt x="0" y="5821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948737" y="4347781"/>
            <a:ext cx="219836" cy="2183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21205" y="3645217"/>
            <a:ext cx="221360" cy="216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65401" y="2930461"/>
            <a:ext cx="221360" cy="216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93773" y="5056441"/>
            <a:ext cx="221361" cy="218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954833" y="5065585"/>
            <a:ext cx="219836" cy="216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40930" y="3789426"/>
            <a:ext cx="6350" cy="445134"/>
          </a:xfrm>
          <a:custGeom>
            <a:avLst/>
            <a:gdLst/>
            <a:ahLst/>
            <a:cxnLst/>
            <a:rect l="l" t="t" r="r" b="b"/>
            <a:pathLst>
              <a:path w="6350" h="445135">
                <a:moveTo>
                  <a:pt x="6096" y="0"/>
                </a:moveTo>
                <a:lnTo>
                  <a:pt x="0" y="4450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69885" y="4437126"/>
            <a:ext cx="0" cy="620395"/>
          </a:xfrm>
          <a:custGeom>
            <a:avLst/>
            <a:gdLst/>
            <a:ahLst/>
            <a:cxnLst/>
            <a:rect l="l" t="t" r="r" b="b"/>
            <a:pathLst>
              <a:path w="0" h="620395">
                <a:moveTo>
                  <a:pt x="0" y="0"/>
                </a:moveTo>
                <a:lnTo>
                  <a:pt x="0" y="6202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43965" y="4207573"/>
            <a:ext cx="219837" cy="2183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45489" y="3597973"/>
            <a:ext cx="221361" cy="218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34821" y="5054917"/>
            <a:ext cx="219837" cy="2183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928097" y="3832097"/>
            <a:ext cx="24765" cy="462280"/>
          </a:xfrm>
          <a:custGeom>
            <a:avLst/>
            <a:gdLst/>
            <a:ahLst/>
            <a:cxnLst/>
            <a:rect l="l" t="t" r="r" b="b"/>
            <a:pathLst>
              <a:path w="24765" h="462279">
                <a:moveTo>
                  <a:pt x="12192" y="-14287"/>
                </a:moveTo>
                <a:lnTo>
                  <a:pt x="12192" y="476059"/>
                </a:lnTo>
              </a:path>
            </a:pathLst>
          </a:custGeom>
          <a:ln w="52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934193" y="4482846"/>
            <a:ext cx="18415" cy="584200"/>
          </a:xfrm>
          <a:custGeom>
            <a:avLst/>
            <a:gdLst/>
            <a:ahLst/>
            <a:cxnLst/>
            <a:rect l="l" t="t" r="r" b="b"/>
            <a:pathLst>
              <a:path w="18415" h="584200">
                <a:moveTo>
                  <a:pt x="18287" y="0"/>
                </a:moveTo>
                <a:lnTo>
                  <a:pt x="0" y="5836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834181" y="4274629"/>
            <a:ext cx="219836" cy="218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844849" y="3643693"/>
            <a:ext cx="221361" cy="218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817417" y="5054917"/>
            <a:ext cx="221361" cy="218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870185" y="3120389"/>
            <a:ext cx="52069" cy="528955"/>
          </a:xfrm>
          <a:custGeom>
            <a:avLst/>
            <a:gdLst/>
            <a:ahLst/>
            <a:cxnLst/>
            <a:rect l="l" t="t" r="r" b="b"/>
            <a:pathLst>
              <a:path w="52070" h="528954">
                <a:moveTo>
                  <a:pt x="0" y="0"/>
                </a:moveTo>
                <a:lnTo>
                  <a:pt x="51816" y="5288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51597" y="3152394"/>
            <a:ext cx="1905" cy="451484"/>
          </a:xfrm>
          <a:custGeom>
            <a:avLst/>
            <a:gdLst/>
            <a:ahLst/>
            <a:cxnLst/>
            <a:rect l="l" t="t" r="r" b="b"/>
            <a:pathLst>
              <a:path w="1904" h="451485">
                <a:moveTo>
                  <a:pt x="0" y="0"/>
                </a:moveTo>
                <a:lnTo>
                  <a:pt x="1524" y="4511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2732" y="976375"/>
            <a:ext cx="6716002" cy="454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191999" cy="405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1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 h="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4528" y="3700271"/>
            <a:ext cx="3743325" cy="711835"/>
          </a:xfrm>
          <a:custGeom>
            <a:avLst/>
            <a:gdLst/>
            <a:ahLst/>
            <a:cxnLst/>
            <a:rect l="l" t="t" r="r" b="b"/>
            <a:pathLst>
              <a:path w="3743325" h="711835">
                <a:moveTo>
                  <a:pt x="3387090" y="0"/>
                </a:moveTo>
                <a:lnTo>
                  <a:pt x="355854" y="0"/>
                </a:lnTo>
                <a:lnTo>
                  <a:pt x="307553" y="3247"/>
                </a:lnTo>
                <a:lnTo>
                  <a:pt x="261231" y="12707"/>
                </a:lnTo>
                <a:lnTo>
                  <a:pt x="217312" y="27955"/>
                </a:lnTo>
                <a:lnTo>
                  <a:pt x="176219" y="48570"/>
                </a:lnTo>
                <a:lnTo>
                  <a:pt x="138375" y="74127"/>
                </a:lnTo>
                <a:lnTo>
                  <a:pt x="104203" y="104203"/>
                </a:lnTo>
                <a:lnTo>
                  <a:pt x="74127" y="138375"/>
                </a:lnTo>
                <a:lnTo>
                  <a:pt x="48570" y="176219"/>
                </a:lnTo>
                <a:lnTo>
                  <a:pt x="27955" y="217312"/>
                </a:lnTo>
                <a:lnTo>
                  <a:pt x="12707" y="261231"/>
                </a:lnTo>
                <a:lnTo>
                  <a:pt x="3247" y="307553"/>
                </a:lnTo>
                <a:lnTo>
                  <a:pt x="0" y="355853"/>
                </a:lnTo>
                <a:lnTo>
                  <a:pt x="3247" y="404154"/>
                </a:lnTo>
                <a:lnTo>
                  <a:pt x="12707" y="450476"/>
                </a:lnTo>
                <a:lnTo>
                  <a:pt x="27955" y="494395"/>
                </a:lnTo>
                <a:lnTo>
                  <a:pt x="48570" y="535488"/>
                </a:lnTo>
                <a:lnTo>
                  <a:pt x="74127" y="573332"/>
                </a:lnTo>
                <a:lnTo>
                  <a:pt x="104203" y="607504"/>
                </a:lnTo>
                <a:lnTo>
                  <a:pt x="138375" y="637580"/>
                </a:lnTo>
                <a:lnTo>
                  <a:pt x="176219" y="663137"/>
                </a:lnTo>
                <a:lnTo>
                  <a:pt x="217312" y="683752"/>
                </a:lnTo>
                <a:lnTo>
                  <a:pt x="261231" y="699000"/>
                </a:lnTo>
                <a:lnTo>
                  <a:pt x="307553" y="708460"/>
                </a:lnTo>
                <a:lnTo>
                  <a:pt x="355854" y="711707"/>
                </a:lnTo>
                <a:lnTo>
                  <a:pt x="3387090" y="711707"/>
                </a:lnTo>
                <a:lnTo>
                  <a:pt x="3435390" y="708460"/>
                </a:lnTo>
                <a:lnTo>
                  <a:pt x="3481712" y="699000"/>
                </a:lnTo>
                <a:lnTo>
                  <a:pt x="3525631" y="683752"/>
                </a:lnTo>
                <a:lnTo>
                  <a:pt x="3566724" y="663137"/>
                </a:lnTo>
                <a:lnTo>
                  <a:pt x="3604568" y="637580"/>
                </a:lnTo>
                <a:lnTo>
                  <a:pt x="3638740" y="607504"/>
                </a:lnTo>
                <a:lnTo>
                  <a:pt x="3668816" y="573332"/>
                </a:lnTo>
                <a:lnTo>
                  <a:pt x="3694373" y="535488"/>
                </a:lnTo>
                <a:lnTo>
                  <a:pt x="3714988" y="494395"/>
                </a:lnTo>
                <a:lnTo>
                  <a:pt x="3730236" y="450476"/>
                </a:lnTo>
                <a:lnTo>
                  <a:pt x="3739696" y="404154"/>
                </a:lnTo>
                <a:lnTo>
                  <a:pt x="3742944" y="355853"/>
                </a:lnTo>
                <a:lnTo>
                  <a:pt x="3739696" y="307553"/>
                </a:lnTo>
                <a:lnTo>
                  <a:pt x="3730236" y="261231"/>
                </a:lnTo>
                <a:lnTo>
                  <a:pt x="3714988" y="217312"/>
                </a:lnTo>
                <a:lnTo>
                  <a:pt x="3694373" y="176219"/>
                </a:lnTo>
                <a:lnTo>
                  <a:pt x="3668816" y="138375"/>
                </a:lnTo>
                <a:lnTo>
                  <a:pt x="3638740" y="104203"/>
                </a:lnTo>
                <a:lnTo>
                  <a:pt x="3604568" y="74127"/>
                </a:lnTo>
                <a:lnTo>
                  <a:pt x="3566724" y="48570"/>
                </a:lnTo>
                <a:lnTo>
                  <a:pt x="3525631" y="27955"/>
                </a:lnTo>
                <a:lnTo>
                  <a:pt x="3481712" y="12707"/>
                </a:lnTo>
                <a:lnTo>
                  <a:pt x="3435390" y="3247"/>
                </a:lnTo>
                <a:lnTo>
                  <a:pt x="338709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89905" y="3780790"/>
            <a:ext cx="201358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5585" algn="l"/>
              </a:tabLst>
            </a:pPr>
            <a:r>
              <a:rPr dirty="0" sz="3200" spc="160" b="1">
                <a:solidFill>
                  <a:srgbClr val="FFFFFF"/>
                </a:solidFill>
                <a:latin typeface="微软雅黑"/>
                <a:cs typeface="微软雅黑"/>
              </a:rPr>
              <a:t>PART</a:t>
            </a:r>
            <a:r>
              <a:rPr dirty="0" sz="3200" spc="160" b="1">
                <a:solidFill>
                  <a:srgbClr val="FFFFFF"/>
                </a:solidFill>
                <a:latin typeface="微软雅黑"/>
                <a:cs typeface="微软雅黑"/>
              </a:rPr>
              <a:t>	</a:t>
            </a:r>
            <a:r>
              <a:rPr dirty="0" sz="3200" spc="-30" b="1">
                <a:solidFill>
                  <a:srgbClr val="FFFFFF"/>
                </a:solidFill>
                <a:latin typeface="微软雅黑"/>
                <a:cs typeface="微软雅黑"/>
              </a:rPr>
              <a:t>01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8233" y="4057650"/>
            <a:ext cx="4225290" cy="0"/>
          </a:xfrm>
          <a:custGeom>
            <a:avLst/>
            <a:gdLst/>
            <a:ahLst/>
            <a:cxnLst/>
            <a:rect l="l" t="t" r="r" b="b"/>
            <a:pathLst>
              <a:path w="4225290" h="0">
                <a:moveTo>
                  <a:pt x="0" y="0"/>
                </a:moveTo>
                <a:lnTo>
                  <a:pt x="4224782" y="0"/>
                </a:lnTo>
              </a:path>
            </a:pathLst>
          </a:custGeom>
          <a:ln w="1016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13582" y="4330810"/>
            <a:ext cx="5511800" cy="1600200"/>
          </a:xfrm>
          <a:prstGeom prst="rect">
            <a:avLst/>
          </a:prstGeom>
        </p:spPr>
        <p:txBody>
          <a:bodyPr wrap="square" lIns="0" tIns="4260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4"/>
              </a:spcBef>
            </a:pPr>
            <a:r>
              <a:rPr dirty="0" sz="4800">
                <a:solidFill>
                  <a:srgbClr val="252525"/>
                </a:solidFill>
                <a:latin typeface="宋体"/>
                <a:cs typeface="宋体"/>
              </a:rPr>
              <a:t>回溯算法的基本思想</a:t>
            </a:r>
            <a:endParaRPr sz="4800">
              <a:latin typeface="宋体"/>
              <a:cs typeface="宋体"/>
            </a:endParaRPr>
          </a:p>
          <a:p>
            <a:pPr algn="ctr" marR="339090">
              <a:lnSpc>
                <a:spcPct val="100000"/>
              </a:lnSpc>
              <a:spcBef>
                <a:spcPts val="1225"/>
              </a:spcBef>
            </a:pPr>
            <a:r>
              <a:rPr dirty="0" sz="1800" spc="-5" b="0">
                <a:latin typeface="Segoe UI Light"/>
                <a:cs typeface="Segoe UI Light"/>
              </a:rPr>
              <a:t>Backtracking</a:t>
            </a:r>
            <a:r>
              <a:rPr dirty="0" sz="1800" spc="-35" b="0">
                <a:latin typeface="Segoe UI Light"/>
                <a:cs typeface="Segoe UI Light"/>
              </a:rPr>
              <a:t> </a:t>
            </a:r>
            <a:r>
              <a:rPr dirty="0" sz="1800" spc="-5" b="0">
                <a:latin typeface="Segoe UI Light"/>
                <a:cs typeface="Segoe UI Light"/>
              </a:rPr>
              <a:t>Algorithm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2264" y="6559295"/>
            <a:ext cx="347980" cy="299085"/>
          </a:xfrm>
          <a:custGeom>
            <a:avLst/>
            <a:gdLst/>
            <a:ahLst/>
            <a:cxnLst/>
            <a:rect l="l" t="t" r="r" b="b"/>
            <a:pathLst>
              <a:path w="347979" h="299084">
                <a:moveTo>
                  <a:pt x="173736" y="0"/>
                </a:moveTo>
                <a:lnTo>
                  <a:pt x="0" y="298703"/>
                </a:lnTo>
                <a:lnTo>
                  <a:pt x="347472" y="298703"/>
                </a:lnTo>
                <a:lnTo>
                  <a:pt x="173736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62732" y="976375"/>
            <a:ext cx="6716002" cy="454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7530">
              <a:lnSpc>
                <a:spcPct val="100000"/>
              </a:lnSpc>
              <a:spcBef>
                <a:spcPts val="100"/>
              </a:spcBef>
            </a:pPr>
            <a:r>
              <a:rPr dirty="0"/>
              <a:t>搜索树结点数的估计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3740" y="1925193"/>
            <a:ext cx="30886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C00000"/>
                </a:solidFill>
                <a:latin typeface="宋体"/>
                <a:cs typeface="宋体"/>
              </a:rPr>
              <a:t>随机选择的路</a:t>
            </a:r>
            <a:r>
              <a:rPr dirty="0" sz="3200" spc="5" b="1">
                <a:solidFill>
                  <a:srgbClr val="C00000"/>
                </a:solidFill>
                <a:latin typeface="宋体"/>
                <a:cs typeface="宋体"/>
              </a:rPr>
              <a:t>径</a:t>
            </a:r>
            <a:r>
              <a:rPr dirty="0" sz="3200" spc="-15" b="1">
                <a:solidFill>
                  <a:srgbClr val="C00000"/>
                </a:solidFill>
                <a:latin typeface="宋体"/>
                <a:cs typeface="宋体"/>
              </a:rPr>
              <a:t>3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5374" y="3764026"/>
            <a:ext cx="2320290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231390" algn="l"/>
              </a:tabLst>
            </a:pPr>
            <a:r>
              <a:rPr dirty="0" sz="2100" spc="10">
                <a:latin typeface="Times New Roman"/>
                <a:cs typeface="Times New Roman"/>
              </a:rPr>
              <a:t>l</a:t>
            </a:r>
            <a:r>
              <a:rPr dirty="0" sz="2100" spc="10">
                <a:latin typeface="Times New Roman"/>
                <a:cs typeface="Times New Roman"/>
              </a:rPr>
              <a:t>	</a:t>
            </a:r>
            <a:r>
              <a:rPr dirty="0" sz="2100" spc="10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9822" y="3527247"/>
            <a:ext cx="29794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S ={1,2,3,4}, x</a:t>
            </a:r>
            <a:r>
              <a:rPr dirty="0" sz="3200" spc="-5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1394" y="4010659"/>
            <a:ext cx="25412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baseline="-21164" sz="3150"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={3,4},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Times New Roman"/>
                <a:cs typeface="Times New Roman"/>
              </a:rPr>
              <a:t>x</a:t>
            </a:r>
            <a:r>
              <a:rPr dirty="0" baseline="-21164" sz="3150" spc="15">
                <a:latin typeface="Times New Roman"/>
                <a:cs typeface="Times New Roman"/>
              </a:rPr>
              <a:t>2</a:t>
            </a:r>
            <a:r>
              <a:rPr dirty="0" sz="3200" spc="10">
                <a:latin typeface="Times New Roman"/>
                <a:cs typeface="Times New Roman"/>
              </a:rPr>
              <a:t>=3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0050" y="5629452"/>
            <a:ext cx="14478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结点数</a:t>
            </a:r>
            <a:r>
              <a:rPr dirty="0" sz="2800">
                <a:latin typeface="宋体"/>
                <a:cs typeface="宋体"/>
              </a:rPr>
              <a:t>13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29021" y="3228594"/>
            <a:ext cx="443865" cy="222885"/>
          </a:xfrm>
          <a:custGeom>
            <a:avLst/>
            <a:gdLst/>
            <a:ahLst/>
            <a:cxnLst/>
            <a:rect l="l" t="t" r="r" b="b"/>
            <a:pathLst>
              <a:path w="443864" h="222885">
                <a:moveTo>
                  <a:pt x="443483" y="0"/>
                </a:moveTo>
                <a:lnTo>
                  <a:pt x="0" y="2225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66981" y="3069145"/>
            <a:ext cx="224408" cy="24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5261" y="3307841"/>
            <a:ext cx="117475" cy="376555"/>
          </a:xfrm>
          <a:custGeom>
            <a:avLst/>
            <a:gdLst/>
            <a:ahLst/>
            <a:cxnLst/>
            <a:rect l="l" t="t" r="r" b="b"/>
            <a:pathLst>
              <a:path w="117475" h="376554">
                <a:moveTo>
                  <a:pt x="117348" y="0"/>
                </a:moveTo>
                <a:lnTo>
                  <a:pt x="0" y="3764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87390" y="3228594"/>
            <a:ext cx="719455" cy="233679"/>
          </a:xfrm>
          <a:custGeom>
            <a:avLst/>
            <a:gdLst/>
            <a:ahLst/>
            <a:cxnLst/>
            <a:rect l="l" t="t" r="r" b="b"/>
            <a:pathLst>
              <a:path w="719454" h="233679">
                <a:moveTo>
                  <a:pt x="0" y="0"/>
                </a:moveTo>
                <a:lnTo>
                  <a:pt x="719328" y="2331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49290" y="3283458"/>
            <a:ext cx="481965" cy="332740"/>
          </a:xfrm>
          <a:custGeom>
            <a:avLst/>
            <a:gdLst/>
            <a:ahLst/>
            <a:cxnLst/>
            <a:rect l="l" t="t" r="r" b="b"/>
            <a:pathLst>
              <a:path w="481964" h="332739">
                <a:moveTo>
                  <a:pt x="0" y="0"/>
                </a:moveTo>
                <a:lnTo>
                  <a:pt x="481584" y="3322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74158" y="3672078"/>
            <a:ext cx="17145" cy="591820"/>
          </a:xfrm>
          <a:custGeom>
            <a:avLst/>
            <a:gdLst/>
            <a:ahLst/>
            <a:cxnLst/>
            <a:rect l="l" t="t" r="r" b="b"/>
            <a:pathLst>
              <a:path w="17145" h="591820">
                <a:moveTo>
                  <a:pt x="16763" y="0"/>
                </a:moveTo>
                <a:lnTo>
                  <a:pt x="0" y="5913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43665" y="4257865"/>
            <a:ext cx="225933" cy="24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87861" y="3457765"/>
            <a:ext cx="225933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90364" y="3413836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16907" y="423379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65597" y="3672078"/>
            <a:ext cx="321945" cy="702945"/>
          </a:xfrm>
          <a:custGeom>
            <a:avLst/>
            <a:gdLst/>
            <a:ahLst/>
            <a:cxnLst/>
            <a:rect l="l" t="t" r="r" b="b"/>
            <a:pathLst>
              <a:path w="321945" h="702945">
                <a:moveTo>
                  <a:pt x="0" y="0"/>
                </a:moveTo>
                <a:lnTo>
                  <a:pt x="321563" y="70256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88045" y="3080766"/>
            <a:ext cx="1122045" cy="600710"/>
          </a:xfrm>
          <a:custGeom>
            <a:avLst/>
            <a:gdLst/>
            <a:ahLst/>
            <a:cxnLst/>
            <a:rect l="l" t="t" r="r" b="b"/>
            <a:pathLst>
              <a:path w="1122045" h="600710">
                <a:moveTo>
                  <a:pt x="1121663" y="0"/>
                </a:moveTo>
                <a:lnTo>
                  <a:pt x="0" y="6004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37741" y="3599497"/>
            <a:ext cx="225932" cy="24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04909" y="3117342"/>
            <a:ext cx="318770" cy="475615"/>
          </a:xfrm>
          <a:custGeom>
            <a:avLst/>
            <a:gdLst/>
            <a:ahLst/>
            <a:cxnLst/>
            <a:rect l="l" t="t" r="r" b="b"/>
            <a:pathLst>
              <a:path w="318770" h="475614">
                <a:moveTo>
                  <a:pt x="318516" y="0"/>
                </a:moveTo>
                <a:lnTo>
                  <a:pt x="0" y="47548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219438" y="3080766"/>
            <a:ext cx="1492250" cy="544195"/>
          </a:xfrm>
          <a:custGeom>
            <a:avLst/>
            <a:gdLst/>
            <a:ahLst/>
            <a:cxnLst/>
            <a:rect l="l" t="t" r="r" b="b"/>
            <a:pathLst>
              <a:path w="1492250" h="544195">
                <a:moveTo>
                  <a:pt x="0" y="0"/>
                </a:moveTo>
                <a:lnTo>
                  <a:pt x="1491995" y="5440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46285" y="3117342"/>
            <a:ext cx="567055" cy="523240"/>
          </a:xfrm>
          <a:custGeom>
            <a:avLst/>
            <a:gdLst/>
            <a:ahLst/>
            <a:cxnLst/>
            <a:rect l="l" t="t" r="r" b="b"/>
            <a:pathLst>
              <a:path w="567054" h="523239">
                <a:moveTo>
                  <a:pt x="0" y="0"/>
                </a:moveTo>
                <a:lnTo>
                  <a:pt x="566928" y="5227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10093" y="3838194"/>
            <a:ext cx="288290" cy="542925"/>
          </a:xfrm>
          <a:custGeom>
            <a:avLst/>
            <a:gdLst/>
            <a:ahLst/>
            <a:cxnLst/>
            <a:rect l="l" t="t" r="r" b="b"/>
            <a:pathLst>
              <a:path w="288290" h="542925">
                <a:moveTo>
                  <a:pt x="288035" y="0"/>
                </a:moveTo>
                <a:lnTo>
                  <a:pt x="0" y="5425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40802" y="3838194"/>
            <a:ext cx="219710" cy="542925"/>
          </a:xfrm>
          <a:custGeom>
            <a:avLst/>
            <a:gdLst/>
            <a:ahLst/>
            <a:cxnLst/>
            <a:rect l="l" t="t" r="r" b="b"/>
            <a:pathLst>
              <a:path w="219709" h="542925">
                <a:moveTo>
                  <a:pt x="0" y="0"/>
                </a:moveTo>
                <a:lnTo>
                  <a:pt x="219455" y="5425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037385" y="4375213"/>
            <a:ext cx="224408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672893" y="3576637"/>
            <a:ext cx="225933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75726" y="3821429"/>
            <a:ext cx="287020" cy="542925"/>
          </a:xfrm>
          <a:custGeom>
            <a:avLst/>
            <a:gdLst/>
            <a:ahLst/>
            <a:cxnLst/>
            <a:rect l="l" t="t" r="r" b="b"/>
            <a:pathLst>
              <a:path w="287020" h="542925">
                <a:moveTo>
                  <a:pt x="286512" y="0"/>
                </a:moveTo>
                <a:lnTo>
                  <a:pt x="0" y="54254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06433" y="3821429"/>
            <a:ext cx="218440" cy="542925"/>
          </a:xfrm>
          <a:custGeom>
            <a:avLst/>
            <a:gdLst/>
            <a:ahLst/>
            <a:cxnLst/>
            <a:rect l="l" t="t" r="r" b="b"/>
            <a:pathLst>
              <a:path w="218440" h="542925">
                <a:moveTo>
                  <a:pt x="0" y="0"/>
                </a:moveTo>
                <a:lnTo>
                  <a:pt x="217932" y="54254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01493" y="4358449"/>
            <a:ext cx="225933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406890" y="3798570"/>
            <a:ext cx="242570" cy="582295"/>
          </a:xfrm>
          <a:custGeom>
            <a:avLst/>
            <a:gdLst/>
            <a:ahLst/>
            <a:cxnLst/>
            <a:rect l="l" t="t" r="r" b="b"/>
            <a:pathLst>
              <a:path w="242570" h="582295">
                <a:moveTo>
                  <a:pt x="242315" y="0"/>
                </a:moveTo>
                <a:lnTo>
                  <a:pt x="0" y="5821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729978" y="3755897"/>
            <a:ext cx="227329" cy="624840"/>
          </a:xfrm>
          <a:custGeom>
            <a:avLst/>
            <a:gdLst/>
            <a:ahLst/>
            <a:cxnLst/>
            <a:rect l="l" t="t" r="r" b="b"/>
            <a:pathLst>
              <a:path w="227329" h="624839">
                <a:moveTo>
                  <a:pt x="0" y="0"/>
                </a:moveTo>
                <a:lnTo>
                  <a:pt x="227075" y="62483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834181" y="4375213"/>
            <a:ext cx="224408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274617" y="4341685"/>
            <a:ext cx="225933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424921" y="3804665"/>
            <a:ext cx="287020" cy="542925"/>
          </a:xfrm>
          <a:custGeom>
            <a:avLst/>
            <a:gdLst/>
            <a:ahLst/>
            <a:cxnLst/>
            <a:rect l="l" t="t" r="r" b="b"/>
            <a:pathLst>
              <a:path w="287020" h="542925">
                <a:moveTo>
                  <a:pt x="286511" y="0"/>
                </a:moveTo>
                <a:lnTo>
                  <a:pt x="0" y="5425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754106" y="3804665"/>
            <a:ext cx="219710" cy="542925"/>
          </a:xfrm>
          <a:custGeom>
            <a:avLst/>
            <a:gdLst/>
            <a:ahLst/>
            <a:cxnLst/>
            <a:rect l="l" t="t" r="r" b="b"/>
            <a:pathLst>
              <a:path w="219709" h="542925">
                <a:moveTo>
                  <a:pt x="0" y="0"/>
                </a:moveTo>
                <a:lnTo>
                  <a:pt x="219455" y="5425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850689" y="4341685"/>
            <a:ext cx="225932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256585" y="4375213"/>
            <a:ext cx="225932" cy="24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25421" y="4358449"/>
            <a:ext cx="225933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59789" y="4375213"/>
            <a:ext cx="225932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041701" y="2898457"/>
            <a:ext cx="224408" cy="24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579673" y="3559873"/>
            <a:ext cx="224409" cy="242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643425" y="3599497"/>
            <a:ext cx="224408" cy="24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107428" y="437515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74077" y="3565397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7530">
              <a:lnSpc>
                <a:spcPct val="100000"/>
              </a:lnSpc>
              <a:spcBef>
                <a:spcPts val="100"/>
              </a:spcBef>
            </a:pPr>
            <a:r>
              <a:rPr dirty="0"/>
              <a:t>搜索树结点数的估计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3483" y="1262271"/>
            <a:ext cx="7245350" cy="230314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2864485">
              <a:lnSpc>
                <a:spcPct val="100000"/>
              </a:lnSpc>
              <a:spcBef>
                <a:spcPts val="1540"/>
              </a:spcBef>
            </a:pPr>
            <a:r>
              <a:rPr dirty="0" sz="3200" spc="-5" b="1">
                <a:solidFill>
                  <a:srgbClr val="C00000"/>
                </a:solidFill>
                <a:latin typeface="宋体"/>
                <a:cs typeface="宋体"/>
              </a:rPr>
              <a:t>一次抽样</a:t>
            </a:r>
            <a:endParaRPr sz="3200">
              <a:latin typeface="宋体"/>
              <a:cs typeface="宋体"/>
            </a:endParaRPr>
          </a:p>
          <a:p>
            <a:pPr marL="468630" indent="-443865">
              <a:lnSpc>
                <a:spcPct val="100000"/>
              </a:lnSpc>
              <a:spcBef>
                <a:spcPts val="1250"/>
              </a:spcBef>
              <a:buClr>
                <a:srgbClr val="034B9C"/>
              </a:buClr>
              <a:buFont typeface="Wingdings"/>
              <a:buChar char=""/>
              <a:tabLst>
                <a:tab pos="468630" algn="l"/>
                <a:tab pos="469265" algn="l"/>
              </a:tabLst>
            </a:pPr>
            <a:r>
              <a:rPr dirty="0" sz="2800" spc="-5">
                <a:latin typeface="宋体"/>
                <a:cs typeface="宋体"/>
              </a:rPr>
              <a:t>从树根向下计算</a:t>
            </a:r>
            <a:r>
              <a:rPr dirty="0" sz="2800">
                <a:latin typeface="宋体"/>
                <a:cs typeface="宋体"/>
              </a:rPr>
              <a:t>,</a:t>
            </a:r>
            <a:r>
              <a:rPr dirty="0" sz="2800" spc="-5">
                <a:latin typeface="宋体"/>
                <a:cs typeface="宋体"/>
              </a:rPr>
              <a:t>随机选择</a:t>
            </a:r>
            <a:r>
              <a:rPr dirty="0" sz="2800">
                <a:latin typeface="宋体"/>
                <a:cs typeface="宋体"/>
              </a:rPr>
              <a:t>,</a:t>
            </a:r>
            <a:r>
              <a:rPr dirty="0" sz="2800" spc="-5">
                <a:latin typeface="宋体"/>
                <a:cs typeface="宋体"/>
              </a:rPr>
              <a:t>直到不能分支。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宋体"/>
              <a:cs typeface="宋体"/>
            </a:endParaRPr>
          </a:p>
          <a:p>
            <a:pPr marL="203200">
              <a:lnSpc>
                <a:spcPct val="100000"/>
              </a:lnSpc>
            </a:pPr>
            <a:r>
              <a:rPr dirty="0" sz="2800" spc="5">
                <a:latin typeface="宋体"/>
                <a:cs typeface="宋体"/>
              </a:rPr>
              <a:t>r</a:t>
            </a:r>
            <a:r>
              <a:rPr dirty="0" baseline="-21021" sz="2775" spc="7">
                <a:latin typeface="宋体"/>
                <a:cs typeface="宋体"/>
              </a:rPr>
              <a:t>2</a:t>
            </a:r>
            <a:r>
              <a:rPr dirty="0" sz="2800" spc="-5">
                <a:latin typeface="宋体"/>
                <a:cs typeface="宋体"/>
              </a:rPr>
              <a:t>为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上层</a:t>
            </a:r>
            <a:r>
              <a:rPr dirty="0" sz="2800" spc="-5">
                <a:latin typeface="宋体"/>
                <a:cs typeface="宋体"/>
              </a:rPr>
              <a:t>结点数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2800" y="3740023"/>
            <a:ext cx="14478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0">
                <a:latin typeface="宋体"/>
                <a:cs typeface="宋体"/>
              </a:rPr>
              <a:t>1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4492" y="3535807"/>
            <a:ext cx="24536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r</a:t>
            </a:r>
            <a:r>
              <a:rPr dirty="0" sz="2800" spc="-54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为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本层</a:t>
            </a:r>
            <a:r>
              <a:rPr dirty="0" sz="2800" spc="-5">
                <a:latin typeface="宋体"/>
                <a:cs typeface="宋体"/>
              </a:rPr>
              <a:t>结点数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092" y="3939362"/>
            <a:ext cx="4871085" cy="1404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49954" algn="l"/>
              </a:tabLst>
            </a:pPr>
            <a:r>
              <a:rPr dirty="0" sz="2800">
                <a:latin typeface="宋体"/>
                <a:cs typeface="宋体"/>
              </a:rPr>
              <a:t>r</a:t>
            </a:r>
            <a:r>
              <a:rPr dirty="0" baseline="-21021" sz="2775">
                <a:latin typeface="宋体"/>
                <a:cs typeface="宋体"/>
              </a:rPr>
              <a:t>1</a:t>
            </a:r>
            <a:r>
              <a:rPr dirty="0" baseline="-21021" sz="2775" spc="22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=</a:t>
            </a:r>
            <a:r>
              <a:rPr dirty="0" sz="2800" spc="10">
                <a:latin typeface="宋体"/>
                <a:cs typeface="宋体"/>
              </a:rPr>
              <a:t> </a:t>
            </a:r>
            <a:r>
              <a:rPr dirty="0" sz="2800">
                <a:latin typeface="宋体"/>
                <a:cs typeface="宋体"/>
              </a:rPr>
              <a:t>r</a:t>
            </a:r>
            <a:r>
              <a:rPr dirty="0" baseline="-21021" sz="2775">
                <a:latin typeface="宋体"/>
                <a:cs typeface="宋体"/>
              </a:rPr>
              <a:t>2</a:t>
            </a:r>
            <a:r>
              <a:rPr dirty="0" sz="2800">
                <a:latin typeface="宋体"/>
                <a:cs typeface="宋体"/>
              </a:rPr>
              <a:t>*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分支数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宋体"/>
                <a:cs typeface="宋体"/>
              </a:rPr>
              <a:t>r</a:t>
            </a:r>
            <a:r>
              <a:rPr dirty="0" baseline="-21021" sz="2775" spc="-7">
                <a:latin typeface="宋体"/>
                <a:cs typeface="宋体"/>
              </a:rPr>
              <a:t>2</a:t>
            </a:r>
            <a:r>
              <a:rPr dirty="0" sz="2800" spc="-5">
                <a:latin typeface="宋体"/>
                <a:cs typeface="宋体"/>
              </a:rPr>
              <a:t>*</a:t>
            </a:r>
            <a:r>
              <a:rPr dirty="0" sz="2800" spc="-5" b="1" i="1">
                <a:latin typeface="Times New Roman"/>
                <a:cs typeface="Times New Roman"/>
              </a:rPr>
              <a:t>||	</a:t>
            </a:r>
            <a:r>
              <a:rPr dirty="0" sz="2800" spc="5">
                <a:latin typeface="宋体"/>
                <a:cs typeface="宋体"/>
              </a:rPr>
              <a:t>S</a:t>
            </a:r>
            <a:r>
              <a:rPr dirty="0" baseline="-21021" sz="2775" spc="7">
                <a:latin typeface="宋体"/>
                <a:cs typeface="宋体"/>
              </a:rPr>
              <a:t>k </a:t>
            </a:r>
            <a:r>
              <a:rPr dirty="0" sz="2800" spc="-20" b="1">
                <a:latin typeface="Times New Roman"/>
                <a:cs typeface="Times New Roman"/>
              </a:rPr>
              <a:t>||</a:t>
            </a:r>
            <a:r>
              <a:rPr dirty="0" sz="2800" spc="-235" b="1">
                <a:latin typeface="Times New Roman"/>
                <a:cs typeface="Times New Roman"/>
              </a:rPr>
              <a:t> </a:t>
            </a:r>
            <a:r>
              <a:rPr dirty="0" baseline="-21021" sz="2775" spc="15" b="1">
                <a:latin typeface="Times New Roman"/>
                <a:cs typeface="Times New Roman"/>
              </a:rPr>
              <a:t>0</a:t>
            </a:r>
            <a:endParaRPr baseline="-21021" sz="277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宋体"/>
                <a:cs typeface="宋体"/>
              </a:rPr>
              <a:t>n</a:t>
            </a:r>
            <a:r>
              <a:rPr dirty="0" sz="2800" spc="-5">
                <a:latin typeface="宋体"/>
                <a:cs typeface="宋体"/>
              </a:rPr>
              <a:t>为解向量的个数</a:t>
            </a:r>
            <a:endParaRPr sz="28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宋体"/>
                <a:cs typeface="宋体"/>
              </a:rPr>
              <a:t>m</a:t>
            </a:r>
            <a:r>
              <a:rPr dirty="0" sz="2800" spc="-5">
                <a:latin typeface="宋体"/>
                <a:cs typeface="宋体"/>
              </a:rPr>
              <a:t>为本次取样得到的树结点总数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7447" y="4738497"/>
            <a:ext cx="1763395" cy="880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baseline="-21021" sz="2775" spc="352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=4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= </a:t>
            </a:r>
            <a:r>
              <a:rPr dirty="0" sz="2800" spc="5">
                <a:latin typeface="Times New Roman"/>
                <a:cs typeface="Times New Roman"/>
              </a:rPr>
              <a:t>r</a:t>
            </a:r>
            <a:r>
              <a:rPr dirty="0" baseline="-21021" sz="2775" spc="7">
                <a:latin typeface="Times New Roman"/>
                <a:cs typeface="Times New Roman"/>
              </a:rPr>
              <a:t>2</a:t>
            </a:r>
            <a:r>
              <a:rPr dirty="0" sz="2800" spc="5">
                <a:latin typeface="Cambria Math"/>
                <a:cs typeface="Cambria Math"/>
              </a:rPr>
              <a:t>⋅ </a:t>
            </a:r>
            <a:r>
              <a:rPr dirty="0" sz="2800" spc="-5">
                <a:latin typeface="Times New Roman"/>
                <a:cs typeface="Times New Roman"/>
              </a:rPr>
              <a:t>2 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06333" y="2948177"/>
            <a:ext cx="1122045" cy="600710"/>
          </a:xfrm>
          <a:custGeom>
            <a:avLst/>
            <a:gdLst/>
            <a:ahLst/>
            <a:cxnLst/>
            <a:rect l="l" t="t" r="r" b="b"/>
            <a:pathLst>
              <a:path w="1122045" h="600710">
                <a:moveTo>
                  <a:pt x="1121664" y="0"/>
                </a:moveTo>
                <a:lnTo>
                  <a:pt x="0" y="6004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56029" y="3465385"/>
            <a:ext cx="225932" cy="24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23197" y="2983229"/>
            <a:ext cx="318770" cy="477520"/>
          </a:xfrm>
          <a:custGeom>
            <a:avLst/>
            <a:gdLst/>
            <a:ahLst/>
            <a:cxnLst/>
            <a:rect l="l" t="t" r="r" b="b"/>
            <a:pathLst>
              <a:path w="318770" h="477520">
                <a:moveTo>
                  <a:pt x="318516" y="0"/>
                </a:moveTo>
                <a:lnTo>
                  <a:pt x="0" y="4770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37726" y="2948177"/>
            <a:ext cx="1493520" cy="542925"/>
          </a:xfrm>
          <a:custGeom>
            <a:avLst/>
            <a:gdLst/>
            <a:ahLst/>
            <a:cxnLst/>
            <a:rect l="l" t="t" r="r" b="b"/>
            <a:pathLst>
              <a:path w="1493520" h="542925">
                <a:moveTo>
                  <a:pt x="0" y="0"/>
                </a:moveTo>
                <a:lnTo>
                  <a:pt x="1493520" y="54254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66097" y="2983229"/>
            <a:ext cx="565785" cy="523240"/>
          </a:xfrm>
          <a:custGeom>
            <a:avLst/>
            <a:gdLst/>
            <a:ahLst/>
            <a:cxnLst/>
            <a:rect l="l" t="t" r="r" b="b"/>
            <a:pathLst>
              <a:path w="565784" h="523239">
                <a:moveTo>
                  <a:pt x="0" y="0"/>
                </a:moveTo>
                <a:lnTo>
                  <a:pt x="565403" y="5227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29906" y="3704082"/>
            <a:ext cx="287020" cy="544195"/>
          </a:xfrm>
          <a:custGeom>
            <a:avLst/>
            <a:gdLst/>
            <a:ahLst/>
            <a:cxnLst/>
            <a:rect l="l" t="t" r="r" b="b"/>
            <a:pathLst>
              <a:path w="287020" h="544195">
                <a:moveTo>
                  <a:pt x="286512" y="0"/>
                </a:moveTo>
                <a:lnTo>
                  <a:pt x="0" y="5440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59090" y="3704082"/>
            <a:ext cx="219710" cy="544195"/>
          </a:xfrm>
          <a:custGeom>
            <a:avLst/>
            <a:gdLst/>
            <a:ahLst/>
            <a:cxnLst/>
            <a:rect l="l" t="t" r="r" b="b"/>
            <a:pathLst>
              <a:path w="219709" h="544195">
                <a:moveTo>
                  <a:pt x="0" y="0"/>
                </a:moveTo>
                <a:lnTo>
                  <a:pt x="219455" y="5440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55673" y="4242625"/>
            <a:ext cx="225933" cy="24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692705" y="3442525"/>
            <a:ext cx="224408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94014" y="3687317"/>
            <a:ext cx="288290" cy="544195"/>
          </a:xfrm>
          <a:custGeom>
            <a:avLst/>
            <a:gdLst/>
            <a:ahLst/>
            <a:cxnLst/>
            <a:rect l="l" t="t" r="r" b="b"/>
            <a:pathLst>
              <a:path w="288290" h="544195">
                <a:moveTo>
                  <a:pt x="288035" y="0"/>
                </a:moveTo>
                <a:lnTo>
                  <a:pt x="0" y="54406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24721" y="3687317"/>
            <a:ext cx="219710" cy="544195"/>
          </a:xfrm>
          <a:custGeom>
            <a:avLst/>
            <a:gdLst/>
            <a:ahLst/>
            <a:cxnLst/>
            <a:rect l="l" t="t" r="r" b="b"/>
            <a:pathLst>
              <a:path w="219709" h="544195">
                <a:moveTo>
                  <a:pt x="0" y="0"/>
                </a:moveTo>
                <a:lnTo>
                  <a:pt x="219455" y="5440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21305" y="4225861"/>
            <a:ext cx="224408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426702" y="3664458"/>
            <a:ext cx="241300" cy="584200"/>
          </a:xfrm>
          <a:custGeom>
            <a:avLst/>
            <a:gdLst/>
            <a:ahLst/>
            <a:cxnLst/>
            <a:rect l="l" t="t" r="r" b="b"/>
            <a:pathLst>
              <a:path w="241300" h="584200">
                <a:moveTo>
                  <a:pt x="240792" y="0"/>
                </a:moveTo>
                <a:lnTo>
                  <a:pt x="0" y="5836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748266" y="3623309"/>
            <a:ext cx="227329" cy="624840"/>
          </a:xfrm>
          <a:custGeom>
            <a:avLst/>
            <a:gdLst/>
            <a:ahLst/>
            <a:cxnLst/>
            <a:rect l="l" t="t" r="r" b="b"/>
            <a:pathLst>
              <a:path w="227329" h="624839">
                <a:moveTo>
                  <a:pt x="0" y="0"/>
                </a:moveTo>
                <a:lnTo>
                  <a:pt x="227075" y="62483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852469" y="4242625"/>
            <a:ext cx="225933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294429" y="4209097"/>
            <a:ext cx="224408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443209" y="3670553"/>
            <a:ext cx="288290" cy="544195"/>
          </a:xfrm>
          <a:custGeom>
            <a:avLst/>
            <a:gdLst/>
            <a:ahLst/>
            <a:cxnLst/>
            <a:rect l="l" t="t" r="r" b="b"/>
            <a:pathLst>
              <a:path w="288290" h="544195">
                <a:moveTo>
                  <a:pt x="288036" y="0"/>
                </a:moveTo>
                <a:lnTo>
                  <a:pt x="0" y="5440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773918" y="3670553"/>
            <a:ext cx="219710" cy="544195"/>
          </a:xfrm>
          <a:custGeom>
            <a:avLst/>
            <a:gdLst/>
            <a:ahLst/>
            <a:cxnLst/>
            <a:rect l="l" t="t" r="r" b="b"/>
            <a:pathLst>
              <a:path w="219709" h="544195">
                <a:moveTo>
                  <a:pt x="0" y="0"/>
                </a:moveTo>
                <a:lnTo>
                  <a:pt x="219455" y="5440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870501" y="4209097"/>
            <a:ext cx="224408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276397" y="4242625"/>
            <a:ext cx="225933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45233" y="4225861"/>
            <a:ext cx="224408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79601" y="4242625"/>
            <a:ext cx="225932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059989" y="2764345"/>
            <a:ext cx="225932" cy="24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97961" y="3425761"/>
            <a:ext cx="225932" cy="24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661713" y="3465385"/>
            <a:ext cx="225932" cy="24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126605" y="424167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93254" y="343179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7530">
              <a:lnSpc>
                <a:spcPct val="100000"/>
              </a:lnSpc>
              <a:spcBef>
                <a:spcPts val="100"/>
              </a:spcBef>
            </a:pPr>
            <a:r>
              <a:rPr dirty="0"/>
              <a:t>搜索树结点数的估计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2039" y="1059307"/>
            <a:ext cx="5833110" cy="135445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8100" marR="1945639" indent="1390015">
              <a:lnSpc>
                <a:spcPts val="3590"/>
              </a:lnSpc>
              <a:spcBef>
                <a:spcPts val="430"/>
              </a:spcBef>
            </a:pPr>
            <a:r>
              <a:rPr dirty="0" sz="3200" b="1">
                <a:solidFill>
                  <a:srgbClr val="C00000"/>
                </a:solidFill>
                <a:latin typeface="宋体"/>
                <a:cs typeface="宋体"/>
              </a:rPr>
              <a:t>子过程的伪码 </a:t>
            </a:r>
            <a:r>
              <a:rPr dirty="0" sz="3200">
                <a:latin typeface="宋体"/>
                <a:cs typeface="宋体"/>
              </a:rPr>
              <a:t>算法</a:t>
            </a:r>
            <a:r>
              <a:rPr dirty="0" sz="3200">
                <a:latin typeface="Times New Roman"/>
                <a:cs typeface="Times New Roman"/>
              </a:rPr>
              <a:t>Estimate(n)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ts val="2950"/>
              </a:lnSpc>
              <a:tabLst>
                <a:tab pos="553085" algn="l"/>
              </a:tabLst>
            </a:pPr>
            <a:r>
              <a:rPr dirty="0" sz="2800" spc="-5">
                <a:latin typeface="Times New Roman"/>
                <a:cs typeface="Times New Roman"/>
              </a:rPr>
              <a:t>1.	</a:t>
            </a:r>
            <a:r>
              <a:rPr dirty="0" sz="2800" spc="-10">
                <a:latin typeface="Times New Roman"/>
                <a:cs typeface="Times New Roman"/>
              </a:rPr>
              <a:t>m←1;</a:t>
            </a:r>
            <a:r>
              <a:rPr dirty="0" sz="2800" spc="5">
                <a:latin typeface="Times New Roman"/>
                <a:cs typeface="Times New Roman"/>
              </a:rPr>
              <a:t> r</a:t>
            </a:r>
            <a:r>
              <a:rPr dirty="0" baseline="-21021" sz="2775" spc="7">
                <a:latin typeface="Times New Roman"/>
                <a:cs typeface="Times New Roman"/>
              </a:rPr>
              <a:t>2</a:t>
            </a:r>
            <a:r>
              <a:rPr dirty="0" baseline="-21021" sz="2775" spc="-7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←1;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k←1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//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宋体"/>
                <a:cs typeface="宋体"/>
              </a:rPr>
              <a:t>为结点总数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8561" y="3882644"/>
            <a:ext cx="34442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//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r</a:t>
            </a:r>
            <a:r>
              <a:rPr dirty="0" baseline="-21021" sz="2775" spc="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宋体"/>
                <a:cs typeface="宋体"/>
              </a:rPr>
              <a:t>为扩张后结点总数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6639" y="2341625"/>
            <a:ext cx="4707890" cy="3524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8485" indent="-515620">
              <a:lnSpc>
                <a:spcPts val="3200"/>
              </a:lnSpc>
              <a:spcBef>
                <a:spcPts val="95"/>
              </a:spcBef>
              <a:buAutoNum type="arabicPeriod" startAt="2"/>
              <a:tabLst>
                <a:tab pos="578485" algn="l"/>
                <a:tab pos="579120" algn="l"/>
              </a:tabLst>
            </a:pPr>
            <a:r>
              <a:rPr dirty="0" sz="2800" spc="-5">
                <a:latin typeface="Times New Roman"/>
                <a:cs typeface="Times New Roman"/>
              </a:rPr>
              <a:t>while k≤n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</a:t>
            </a:r>
            <a:endParaRPr sz="2800">
              <a:latin typeface="Times New Roman"/>
              <a:cs typeface="Times New Roman"/>
            </a:endParaRPr>
          </a:p>
          <a:p>
            <a:pPr marL="1023619" indent="-960119">
              <a:lnSpc>
                <a:spcPts val="3025"/>
              </a:lnSpc>
              <a:buAutoNum type="arabicPeriod" startAt="2"/>
              <a:tabLst>
                <a:tab pos="1022985" algn="l"/>
                <a:tab pos="1023619" algn="l"/>
              </a:tabLst>
            </a:pPr>
            <a:r>
              <a:rPr dirty="0" sz="2800" spc="-5">
                <a:latin typeface="Times New Roman"/>
                <a:cs typeface="Times New Roman"/>
              </a:rPr>
              <a:t>if 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baseline="-21021" sz="2775" spc="7">
                <a:latin typeface="Times New Roman"/>
                <a:cs typeface="Times New Roman"/>
              </a:rPr>
              <a:t>k  </a:t>
            </a:r>
            <a:r>
              <a:rPr dirty="0" sz="2800" spc="-5">
                <a:latin typeface="Times New Roman"/>
                <a:cs typeface="Times New Roman"/>
              </a:rPr>
              <a:t>==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210">
                <a:latin typeface="Cambria Math"/>
                <a:cs typeface="Cambria Math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L="1466850" indent="-1403985">
              <a:lnSpc>
                <a:spcPts val="3020"/>
              </a:lnSpc>
              <a:buAutoNum type="arabicPeriod" startAt="2"/>
              <a:tabLst>
                <a:tab pos="1466850" algn="l"/>
                <a:tab pos="1467485" algn="l"/>
              </a:tabLst>
            </a:pPr>
            <a:r>
              <a:rPr dirty="0" sz="2800">
                <a:latin typeface="Times New Roman"/>
                <a:cs typeface="Times New Roman"/>
              </a:rPr>
              <a:t>return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1023619" indent="-960119">
              <a:lnSpc>
                <a:spcPts val="3045"/>
              </a:lnSpc>
              <a:buAutoNum type="arabicPeriod" startAt="2"/>
              <a:tabLst>
                <a:tab pos="1022985" algn="l"/>
                <a:tab pos="1023619" algn="l"/>
              </a:tabLst>
            </a:pPr>
            <a:r>
              <a:rPr dirty="0" sz="2800" spc="-5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ts val="3040"/>
              </a:lnSpc>
              <a:tabLst>
                <a:tab pos="1022985" algn="l"/>
              </a:tabLst>
            </a:pPr>
            <a:r>
              <a:rPr dirty="0" sz="2800">
                <a:latin typeface="Times New Roman"/>
                <a:cs typeface="Times New Roman"/>
              </a:rPr>
              <a:t>6.	r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← </a:t>
            </a:r>
            <a:r>
              <a:rPr dirty="0" sz="2800" spc="-5">
                <a:latin typeface="Times New Roman"/>
                <a:cs typeface="Times New Roman"/>
              </a:rPr>
              <a:t>|| 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baseline="-21021" sz="2775" spc="7">
                <a:latin typeface="Times New Roman"/>
                <a:cs typeface="Times New Roman"/>
              </a:rPr>
              <a:t>k </a:t>
            </a:r>
            <a:r>
              <a:rPr dirty="0" sz="2800" spc="-5">
                <a:latin typeface="Times New Roman"/>
                <a:cs typeface="Times New Roman"/>
              </a:rPr>
              <a:t>||</a:t>
            </a:r>
            <a:r>
              <a:rPr dirty="0" baseline="-21021" sz="2775" spc="-7">
                <a:latin typeface="Times New Roman"/>
                <a:cs typeface="Times New Roman"/>
              </a:rPr>
              <a:t>0 </a:t>
            </a:r>
            <a:r>
              <a:rPr dirty="0" sz="2800" spc="-5">
                <a:latin typeface="Times New Roman"/>
                <a:cs typeface="Times New Roman"/>
              </a:rPr>
              <a:t>*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ts val="3025"/>
              </a:lnSpc>
              <a:tabLst>
                <a:tab pos="1022985" algn="l"/>
              </a:tabLst>
            </a:pPr>
            <a:r>
              <a:rPr dirty="0" sz="2800">
                <a:latin typeface="Times New Roman"/>
                <a:cs typeface="Times New Roman"/>
              </a:rPr>
              <a:t>7.	</a:t>
            </a:r>
            <a:r>
              <a:rPr dirty="0" sz="2800" spc="-10">
                <a:latin typeface="Times New Roman"/>
                <a:cs typeface="Times New Roman"/>
              </a:rPr>
              <a:t>m←m+r</a:t>
            </a:r>
            <a:r>
              <a:rPr dirty="0" baseline="-21021" sz="2775" spc="-15">
                <a:latin typeface="Times New Roman"/>
                <a:cs typeface="Times New Roman"/>
              </a:rPr>
              <a:t>1</a:t>
            </a:r>
            <a:r>
              <a:rPr dirty="0" baseline="-21021" sz="2775" spc="3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63500" marR="43180">
              <a:lnSpc>
                <a:spcPts val="2990"/>
              </a:lnSpc>
              <a:spcBef>
                <a:spcPts val="240"/>
              </a:spcBef>
              <a:tabLst>
                <a:tab pos="1022985" algn="l"/>
              </a:tabLst>
            </a:pPr>
            <a:r>
              <a:rPr dirty="0" sz="2800" spc="-5">
                <a:latin typeface="Times New Roman"/>
                <a:cs typeface="Times New Roman"/>
              </a:rPr>
              <a:t>8.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x</a:t>
            </a:r>
            <a:r>
              <a:rPr dirty="0" baseline="-21021" sz="2775" spc="7">
                <a:latin typeface="Times New Roman"/>
                <a:cs typeface="Times New Roman"/>
              </a:rPr>
              <a:t>k</a:t>
            </a:r>
            <a:r>
              <a:rPr dirty="0" sz="2800" spc="-10">
                <a:latin typeface="Times New Roman"/>
                <a:cs typeface="Times New Roman"/>
              </a:rPr>
              <a:t>←</a:t>
            </a:r>
            <a:r>
              <a:rPr dirty="0" sz="2800" spc="-10">
                <a:latin typeface="宋体"/>
                <a:cs typeface="宋体"/>
              </a:rPr>
              <a:t>随机选择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baseline="-21021" sz="2775" spc="7">
                <a:latin typeface="Times New Roman"/>
                <a:cs typeface="Times New Roman"/>
              </a:rPr>
              <a:t>k</a:t>
            </a:r>
            <a:r>
              <a:rPr dirty="0" sz="2800" spc="-10">
                <a:latin typeface="宋体"/>
                <a:cs typeface="宋体"/>
              </a:rPr>
              <a:t>的元素</a:t>
            </a:r>
            <a:r>
              <a:rPr dirty="0" sz="2800" spc="-5">
                <a:latin typeface="宋体"/>
                <a:cs typeface="宋体"/>
              </a:rPr>
              <a:t>;  </a:t>
            </a:r>
            <a:r>
              <a:rPr dirty="0" sz="2800">
                <a:latin typeface="Times New Roman"/>
                <a:cs typeface="Times New Roman"/>
              </a:rPr>
              <a:t>9.	</a:t>
            </a:r>
            <a:r>
              <a:rPr dirty="0" sz="2800" spc="-5">
                <a:latin typeface="Times New Roman"/>
                <a:cs typeface="Times New Roman"/>
              </a:rPr>
              <a:t>k←k+1;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ts val="2985"/>
              </a:lnSpc>
              <a:tabLst>
                <a:tab pos="1022985" algn="l"/>
              </a:tabLst>
            </a:pPr>
            <a:r>
              <a:rPr dirty="0" sz="2800">
                <a:latin typeface="Times New Roman"/>
                <a:cs typeface="Times New Roman"/>
              </a:rPr>
              <a:t>10.	r</a:t>
            </a:r>
            <a:r>
              <a:rPr dirty="0" baseline="-21021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←r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9339" y="5795264"/>
            <a:ext cx="2291080" cy="8394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0919" indent="-960119">
              <a:lnSpc>
                <a:spcPts val="3204"/>
              </a:lnSpc>
              <a:spcBef>
                <a:spcPts val="95"/>
              </a:spcBef>
              <a:buClr>
                <a:srgbClr val="000000"/>
              </a:buClr>
              <a:buFont typeface="Times New Roman"/>
              <a:buAutoNum type="arabicPeriod" startAt="11"/>
              <a:tabLst>
                <a:tab pos="1010285" algn="l"/>
                <a:tab pos="1010919" algn="l"/>
              </a:tabLst>
            </a:pPr>
            <a:r>
              <a:rPr dirty="0" sz="2800" spc="-10" b="0">
                <a:solidFill>
                  <a:srgbClr val="FF0000"/>
                </a:solidFill>
                <a:latin typeface="微软雅黑 Light"/>
                <a:cs typeface="微软雅黑 Light"/>
              </a:rPr>
              <a:t>计算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baseline="-21021" sz="2775" spc="3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565785" indent="-515620">
              <a:lnSpc>
                <a:spcPts val="3204"/>
              </a:lnSpc>
              <a:buAutoNum type="arabicPeriod" startAt="11"/>
              <a:tabLst>
                <a:tab pos="566420" algn="l"/>
              </a:tabLst>
            </a:pPr>
            <a:r>
              <a:rPr dirty="0" sz="2800" spc="-5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9365" y="4856479"/>
            <a:ext cx="1509395" cy="1076325"/>
          </a:xfrm>
          <a:custGeom>
            <a:avLst/>
            <a:gdLst/>
            <a:ahLst/>
            <a:cxnLst/>
            <a:rect l="l" t="t" r="r" b="b"/>
            <a:pathLst>
              <a:path w="1509395" h="1076325">
                <a:moveTo>
                  <a:pt x="0" y="0"/>
                </a:moveTo>
                <a:lnTo>
                  <a:pt x="295275" y="347599"/>
                </a:lnTo>
                <a:lnTo>
                  <a:pt x="261109" y="382196"/>
                </a:lnTo>
                <a:lnTo>
                  <a:pt x="232155" y="418105"/>
                </a:lnTo>
                <a:lnTo>
                  <a:pt x="208361" y="455101"/>
                </a:lnTo>
                <a:lnTo>
                  <a:pt x="189679" y="492957"/>
                </a:lnTo>
                <a:lnTo>
                  <a:pt x="176057" y="531448"/>
                </a:lnTo>
                <a:lnTo>
                  <a:pt x="167447" y="570349"/>
                </a:lnTo>
                <a:lnTo>
                  <a:pt x="163797" y="609434"/>
                </a:lnTo>
                <a:lnTo>
                  <a:pt x="165058" y="648477"/>
                </a:lnTo>
                <a:lnTo>
                  <a:pt x="171180" y="687254"/>
                </a:lnTo>
                <a:lnTo>
                  <a:pt x="182112" y="725538"/>
                </a:lnTo>
                <a:lnTo>
                  <a:pt x="197805" y="763104"/>
                </a:lnTo>
                <a:lnTo>
                  <a:pt x="218209" y="799726"/>
                </a:lnTo>
                <a:lnTo>
                  <a:pt x="243273" y="835179"/>
                </a:lnTo>
                <a:lnTo>
                  <a:pt x="272948" y="869238"/>
                </a:lnTo>
                <a:lnTo>
                  <a:pt x="307184" y="901677"/>
                </a:lnTo>
                <a:lnTo>
                  <a:pt x="345930" y="932270"/>
                </a:lnTo>
                <a:lnTo>
                  <a:pt x="389136" y="960793"/>
                </a:lnTo>
                <a:lnTo>
                  <a:pt x="436752" y="987018"/>
                </a:lnTo>
                <a:lnTo>
                  <a:pt x="480258" y="1007139"/>
                </a:lnTo>
                <a:lnTo>
                  <a:pt x="525218" y="1024654"/>
                </a:lnTo>
                <a:lnTo>
                  <a:pt x="571424" y="1039586"/>
                </a:lnTo>
                <a:lnTo>
                  <a:pt x="618667" y="1051955"/>
                </a:lnTo>
                <a:lnTo>
                  <a:pt x="666738" y="1061783"/>
                </a:lnTo>
                <a:lnTo>
                  <a:pt x="715427" y="1069091"/>
                </a:lnTo>
                <a:lnTo>
                  <a:pt x="764525" y="1073901"/>
                </a:lnTo>
                <a:lnTo>
                  <a:pt x="813824" y="1076234"/>
                </a:lnTo>
                <a:lnTo>
                  <a:pt x="863115" y="1076111"/>
                </a:lnTo>
                <a:lnTo>
                  <a:pt x="912188" y="1073555"/>
                </a:lnTo>
                <a:lnTo>
                  <a:pt x="960833" y="1068585"/>
                </a:lnTo>
                <a:lnTo>
                  <a:pt x="1008843" y="1061223"/>
                </a:lnTo>
                <a:lnTo>
                  <a:pt x="1056009" y="1051492"/>
                </a:lnTo>
                <a:lnTo>
                  <a:pt x="1102120" y="1039412"/>
                </a:lnTo>
                <a:lnTo>
                  <a:pt x="1146968" y="1025004"/>
                </a:lnTo>
                <a:lnTo>
                  <a:pt x="1190343" y="1008290"/>
                </a:lnTo>
                <a:lnTo>
                  <a:pt x="1232038" y="989292"/>
                </a:lnTo>
                <a:lnTo>
                  <a:pt x="1271842" y="968030"/>
                </a:lnTo>
                <a:lnTo>
                  <a:pt x="1309547" y="944527"/>
                </a:lnTo>
                <a:lnTo>
                  <a:pt x="1344944" y="918802"/>
                </a:lnTo>
                <a:lnTo>
                  <a:pt x="1377823" y="890879"/>
                </a:lnTo>
                <a:lnTo>
                  <a:pt x="1411988" y="856285"/>
                </a:lnTo>
                <a:lnTo>
                  <a:pt x="1440942" y="820378"/>
                </a:lnTo>
                <a:lnTo>
                  <a:pt x="1464736" y="783384"/>
                </a:lnTo>
                <a:lnTo>
                  <a:pt x="1483418" y="745528"/>
                </a:lnTo>
                <a:lnTo>
                  <a:pt x="1497040" y="707036"/>
                </a:lnTo>
                <a:lnTo>
                  <a:pt x="1505650" y="668134"/>
                </a:lnTo>
                <a:lnTo>
                  <a:pt x="1509300" y="629048"/>
                </a:lnTo>
                <a:lnTo>
                  <a:pt x="1508039" y="590002"/>
                </a:lnTo>
                <a:lnTo>
                  <a:pt x="1501917" y="551224"/>
                </a:lnTo>
                <a:lnTo>
                  <a:pt x="1490985" y="512938"/>
                </a:lnTo>
                <a:lnTo>
                  <a:pt x="1475292" y="475370"/>
                </a:lnTo>
                <a:lnTo>
                  <a:pt x="1454888" y="438746"/>
                </a:lnTo>
                <a:lnTo>
                  <a:pt x="1429824" y="403291"/>
                </a:lnTo>
                <a:lnTo>
                  <a:pt x="1400149" y="369232"/>
                </a:lnTo>
                <a:lnTo>
                  <a:pt x="1365913" y="336793"/>
                </a:lnTo>
                <a:lnTo>
                  <a:pt x="1327167" y="306201"/>
                </a:lnTo>
                <a:lnTo>
                  <a:pt x="1283961" y="277681"/>
                </a:lnTo>
                <a:lnTo>
                  <a:pt x="1236344" y="251460"/>
                </a:lnTo>
                <a:lnTo>
                  <a:pt x="1194094" y="231893"/>
                </a:lnTo>
                <a:lnTo>
                  <a:pt x="1188279" y="229616"/>
                </a:lnTo>
                <a:lnTo>
                  <a:pt x="484504" y="229616"/>
                </a:lnTo>
                <a:lnTo>
                  <a:pt x="0" y="0"/>
                </a:lnTo>
                <a:close/>
              </a:path>
              <a:path w="1509395" h="1076325">
                <a:moveTo>
                  <a:pt x="816056" y="162225"/>
                </a:moveTo>
                <a:lnTo>
                  <a:pt x="766884" y="164465"/>
                </a:lnTo>
                <a:lnTo>
                  <a:pt x="717971" y="169157"/>
                </a:lnTo>
                <a:lnTo>
                  <a:pt x="669524" y="176307"/>
                </a:lnTo>
                <a:lnTo>
                  <a:pt x="621748" y="185923"/>
                </a:lnTo>
                <a:lnTo>
                  <a:pt x="574849" y="198008"/>
                </a:lnTo>
                <a:lnTo>
                  <a:pt x="529032" y="212571"/>
                </a:lnTo>
                <a:lnTo>
                  <a:pt x="484504" y="229616"/>
                </a:lnTo>
                <a:lnTo>
                  <a:pt x="1188279" y="229616"/>
                </a:lnTo>
                <a:lnTo>
                  <a:pt x="1150251" y="214725"/>
                </a:lnTo>
                <a:lnTo>
                  <a:pt x="1105022" y="199962"/>
                </a:lnTo>
                <a:lnTo>
                  <a:pt x="1058612" y="187610"/>
                </a:lnTo>
                <a:lnTo>
                  <a:pt x="1011227" y="177675"/>
                </a:lnTo>
                <a:lnTo>
                  <a:pt x="963074" y="170164"/>
                </a:lnTo>
                <a:lnTo>
                  <a:pt x="914357" y="165081"/>
                </a:lnTo>
                <a:lnTo>
                  <a:pt x="865282" y="162433"/>
                </a:lnTo>
                <a:lnTo>
                  <a:pt x="816056" y="162225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19365" y="4856479"/>
            <a:ext cx="1509395" cy="1076325"/>
          </a:xfrm>
          <a:custGeom>
            <a:avLst/>
            <a:gdLst/>
            <a:ahLst/>
            <a:cxnLst/>
            <a:rect l="l" t="t" r="r" b="b"/>
            <a:pathLst>
              <a:path w="1509395" h="1076325">
                <a:moveTo>
                  <a:pt x="0" y="0"/>
                </a:moveTo>
                <a:lnTo>
                  <a:pt x="295275" y="347599"/>
                </a:lnTo>
                <a:lnTo>
                  <a:pt x="261109" y="382196"/>
                </a:lnTo>
                <a:lnTo>
                  <a:pt x="232155" y="418105"/>
                </a:lnTo>
                <a:lnTo>
                  <a:pt x="208361" y="455101"/>
                </a:lnTo>
                <a:lnTo>
                  <a:pt x="189679" y="492957"/>
                </a:lnTo>
                <a:lnTo>
                  <a:pt x="176057" y="531448"/>
                </a:lnTo>
                <a:lnTo>
                  <a:pt x="167447" y="570349"/>
                </a:lnTo>
                <a:lnTo>
                  <a:pt x="163797" y="609434"/>
                </a:lnTo>
                <a:lnTo>
                  <a:pt x="165058" y="648477"/>
                </a:lnTo>
                <a:lnTo>
                  <a:pt x="171180" y="687254"/>
                </a:lnTo>
                <a:lnTo>
                  <a:pt x="182112" y="725538"/>
                </a:lnTo>
                <a:lnTo>
                  <a:pt x="197805" y="763104"/>
                </a:lnTo>
                <a:lnTo>
                  <a:pt x="218209" y="799726"/>
                </a:lnTo>
                <a:lnTo>
                  <a:pt x="243273" y="835179"/>
                </a:lnTo>
                <a:lnTo>
                  <a:pt x="272948" y="869238"/>
                </a:lnTo>
                <a:lnTo>
                  <a:pt x="307184" y="901677"/>
                </a:lnTo>
                <a:lnTo>
                  <a:pt x="345930" y="932270"/>
                </a:lnTo>
                <a:lnTo>
                  <a:pt x="389136" y="960793"/>
                </a:lnTo>
                <a:lnTo>
                  <a:pt x="436752" y="987018"/>
                </a:lnTo>
                <a:lnTo>
                  <a:pt x="480258" y="1007139"/>
                </a:lnTo>
                <a:lnTo>
                  <a:pt x="525218" y="1024654"/>
                </a:lnTo>
                <a:lnTo>
                  <a:pt x="571424" y="1039586"/>
                </a:lnTo>
                <a:lnTo>
                  <a:pt x="618667" y="1051955"/>
                </a:lnTo>
                <a:lnTo>
                  <a:pt x="666738" y="1061783"/>
                </a:lnTo>
                <a:lnTo>
                  <a:pt x="715427" y="1069091"/>
                </a:lnTo>
                <a:lnTo>
                  <a:pt x="764525" y="1073901"/>
                </a:lnTo>
                <a:lnTo>
                  <a:pt x="813824" y="1076234"/>
                </a:lnTo>
                <a:lnTo>
                  <a:pt x="863115" y="1076111"/>
                </a:lnTo>
                <a:lnTo>
                  <a:pt x="912188" y="1073555"/>
                </a:lnTo>
                <a:lnTo>
                  <a:pt x="960833" y="1068585"/>
                </a:lnTo>
                <a:lnTo>
                  <a:pt x="1008843" y="1061223"/>
                </a:lnTo>
                <a:lnTo>
                  <a:pt x="1056009" y="1051492"/>
                </a:lnTo>
                <a:lnTo>
                  <a:pt x="1102120" y="1039412"/>
                </a:lnTo>
                <a:lnTo>
                  <a:pt x="1146968" y="1025004"/>
                </a:lnTo>
                <a:lnTo>
                  <a:pt x="1190343" y="1008290"/>
                </a:lnTo>
                <a:lnTo>
                  <a:pt x="1232038" y="989292"/>
                </a:lnTo>
                <a:lnTo>
                  <a:pt x="1271842" y="968030"/>
                </a:lnTo>
                <a:lnTo>
                  <a:pt x="1309547" y="944527"/>
                </a:lnTo>
                <a:lnTo>
                  <a:pt x="1344944" y="918802"/>
                </a:lnTo>
                <a:lnTo>
                  <a:pt x="1377823" y="890879"/>
                </a:lnTo>
                <a:lnTo>
                  <a:pt x="1411988" y="856285"/>
                </a:lnTo>
                <a:lnTo>
                  <a:pt x="1440942" y="820378"/>
                </a:lnTo>
                <a:lnTo>
                  <a:pt x="1464736" y="783384"/>
                </a:lnTo>
                <a:lnTo>
                  <a:pt x="1483418" y="745528"/>
                </a:lnTo>
                <a:lnTo>
                  <a:pt x="1497040" y="707036"/>
                </a:lnTo>
                <a:lnTo>
                  <a:pt x="1505650" y="668134"/>
                </a:lnTo>
                <a:lnTo>
                  <a:pt x="1509300" y="629048"/>
                </a:lnTo>
                <a:lnTo>
                  <a:pt x="1508039" y="590002"/>
                </a:lnTo>
                <a:lnTo>
                  <a:pt x="1501917" y="551224"/>
                </a:lnTo>
                <a:lnTo>
                  <a:pt x="1490985" y="512938"/>
                </a:lnTo>
                <a:lnTo>
                  <a:pt x="1475292" y="475370"/>
                </a:lnTo>
                <a:lnTo>
                  <a:pt x="1454888" y="438746"/>
                </a:lnTo>
                <a:lnTo>
                  <a:pt x="1429824" y="403291"/>
                </a:lnTo>
                <a:lnTo>
                  <a:pt x="1400149" y="369232"/>
                </a:lnTo>
                <a:lnTo>
                  <a:pt x="1365913" y="336793"/>
                </a:lnTo>
                <a:lnTo>
                  <a:pt x="1327167" y="306201"/>
                </a:lnTo>
                <a:lnTo>
                  <a:pt x="1283961" y="277681"/>
                </a:lnTo>
                <a:lnTo>
                  <a:pt x="1236344" y="251460"/>
                </a:lnTo>
                <a:lnTo>
                  <a:pt x="1194094" y="231893"/>
                </a:lnTo>
                <a:lnTo>
                  <a:pt x="1150251" y="214725"/>
                </a:lnTo>
                <a:lnTo>
                  <a:pt x="1105022" y="199962"/>
                </a:lnTo>
                <a:lnTo>
                  <a:pt x="1058612" y="187610"/>
                </a:lnTo>
                <a:lnTo>
                  <a:pt x="1011227" y="177675"/>
                </a:lnTo>
                <a:lnTo>
                  <a:pt x="963074" y="170164"/>
                </a:lnTo>
                <a:lnTo>
                  <a:pt x="914357" y="165081"/>
                </a:lnTo>
                <a:lnTo>
                  <a:pt x="865282" y="162433"/>
                </a:lnTo>
                <a:lnTo>
                  <a:pt x="816056" y="162225"/>
                </a:lnTo>
                <a:lnTo>
                  <a:pt x="766884" y="164465"/>
                </a:lnTo>
                <a:lnTo>
                  <a:pt x="717971" y="169157"/>
                </a:lnTo>
                <a:lnTo>
                  <a:pt x="669524" y="176307"/>
                </a:lnTo>
                <a:lnTo>
                  <a:pt x="621748" y="185923"/>
                </a:lnTo>
                <a:lnTo>
                  <a:pt x="574849" y="198008"/>
                </a:lnTo>
                <a:lnTo>
                  <a:pt x="529032" y="212571"/>
                </a:lnTo>
                <a:lnTo>
                  <a:pt x="484504" y="2296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35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040751" y="5005120"/>
            <a:ext cx="79502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随机选 择一步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22033" y="2465871"/>
            <a:ext cx="1080770" cy="857885"/>
          </a:xfrm>
          <a:custGeom>
            <a:avLst/>
            <a:gdLst/>
            <a:ahLst/>
            <a:cxnLst/>
            <a:rect l="l" t="t" r="r" b="b"/>
            <a:pathLst>
              <a:path w="1080770" h="857885">
                <a:moveTo>
                  <a:pt x="533213" y="0"/>
                </a:moveTo>
                <a:lnTo>
                  <a:pt x="484472" y="1981"/>
                </a:lnTo>
                <a:lnTo>
                  <a:pt x="436069" y="7054"/>
                </a:lnTo>
                <a:lnTo>
                  <a:pt x="388326" y="15226"/>
                </a:lnTo>
                <a:lnTo>
                  <a:pt x="341561" y="26505"/>
                </a:lnTo>
                <a:lnTo>
                  <a:pt x="296095" y="40897"/>
                </a:lnTo>
                <a:lnTo>
                  <a:pt x="252248" y="58410"/>
                </a:lnTo>
                <a:lnTo>
                  <a:pt x="210339" y="79052"/>
                </a:lnTo>
                <a:lnTo>
                  <a:pt x="170689" y="102830"/>
                </a:lnTo>
                <a:lnTo>
                  <a:pt x="129911" y="132795"/>
                </a:lnTo>
                <a:lnTo>
                  <a:pt x="94658" y="165016"/>
                </a:lnTo>
                <a:lnTo>
                  <a:pt x="64945" y="199167"/>
                </a:lnTo>
                <a:lnTo>
                  <a:pt x="40787" y="234920"/>
                </a:lnTo>
                <a:lnTo>
                  <a:pt x="22198" y="271947"/>
                </a:lnTo>
                <a:lnTo>
                  <a:pt x="9194" y="309921"/>
                </a:lnTo>
                <a:lnTo>
                  <a:pt x="1790" y="348515"/>
                </a:lnTo>
                <a:lnTo>
                  <a:pt x="0" y="387402"/>
                </a:lnTo>
                <a:lnTo>
                  <a:pt x="3839" y="426253"/>
                </a:lnTo>
                <a:lnTo>
                  <a:pt x="13322" y="464742"/>
                </a:lnTo>
                <a:lnTo>
                  <a:pt x="28465" y="502541"/>
                </a:lnTo>
                <a:lnTo>
                  <a:pt x="49281" y="539324"/>
                </a:lnTo>
                <a:lnTo>
                  <a:pt x="75787" y="574761"/>
                </a:lnTo>
                <a:lnTo>
                  <a:pt x="107996" y="608527"/>
                </a:lnTo>
                <a:lnTo>
                  <a:pt x="145924" y="640294"/>
                </a:lnTo>
                <a:lnTo>
                  <a:pt x="50039" y="857591"/>
                </a:lnTo>
                <a:lnTo>
                  <a:pt x="313056" y="725257"/>
                </a:lnTo>
                <a:lnTo>
                  <a:pt x="765761" y="725257"/>
                </a:lnTo>
                <a:lnTo>
                  <a:pt x="787689" y="718165"/>
                </a:lnTo>
                <a:lnTo>
                  <a:pt x="830485" y="700836"/>
                </a:lnTo>
                <a:lnTo>
                  <a:pt x="871215" y="680625"/>
                </a:lnTo>
                <a:lnTo>
                  <a:pt x="909575" y="657566"/>
                </a:lnTo>
                <a:lnTo>
                  <a:pt x="950353" y="627601"/>
                </a:lnTo>
                <a:lnTo>
                  <a:pt x="985606" y="595379"/>
                </a:lnTo>
                <a:lnTo>
                  <a:pt x="1015320" y="561229"/>
                </a:lnTo>
                <a:lnTo>
                  <a:pt x="1039478" y="525476"/>
                </a:lnTo>
                <a:lnTo>
                  <a:pt x="1058067" y="488449"/>
                </a:lnTo>
                <a:lnTo>
                  <a:pt x="1071071" y="450474"/>
                </a:lnTo>
                <a:lnTo>
                  <a:pt x="1078475" y="411880"/>
                </a:lnTo>
                <a:lnTo>
                  <a:pt x="1080265" y="372994"/>
                </a:lnTo>
                <a:lnTo>
                  <a:pt x="1076426" y="334142"/>
                </a:lnTo>
                <a:lnTo>
                  <a:pt x="1066942" y="295653"/>
                </a:lnTo>
                <a:lnTo>
                  <a:pt x="1051800" y="257854"/>
                </a:lnTo>
                <a:lnTo>
                  <a:pt x="1030983" y="221072"/>
                </a:lnTo>
                <a:lnTo>
                  <a:pt x="1004478" y="185634"/>
                </a:lnTo>
                <a:lnTo>
                  <a:pt x="972268" y="151868"/>
                </a:lnTo>
                <a:lnTo>
                  <a:pt x="934340" y="120102"/>
                </a:lnTo>
                <a:lnTo>
                  <a:pt x="896948" y="94584"/>
                </a:lnTo>
                <a:lnTo>
                  <a:pt x="857014" y="72092"/>
                </a:lnTo>
                <a:lnTo>
                  <a:pt x="814859" y="52634"/>
                </a:lnTo>
                <a:lnTo>
                  <a:pt x="770804" y="36217"/>
                </a:lnTo>
                <a:lnTo>
                  <a:pt x="725168" y="22848"/>
                </a:lnTo>
                <a:lnTo>
                  <a:pt x="678271" y="12535"/>
                </a:lnTo>
                <a:lnTo>
                  <a:pt x="630432" y="5284"/>
                </a:lnTo>
                <a:lnTo>
                  <a:pt x="581973" y="1103"/>
                </a:lnTo>
                <a:lnTo>
                  <a:pt x="533213" y="0"/>
                </a:lnTo>
                <a:close/>
              </a:path>
              <a:path w="1080770" h="857885">
                <a:moveTo>
                  <a:pt x="765761" y="725257"/>
                </a:moveTo>
                <a:lnTo>
                  <a:pt x="313056" y="725257"/>
                </a:lnTo>
                <a:lnTo>
                  <a:pt x="359776" y="738665"/>
                </a:lnTo>
                <a:lnTo>
                  <a:pt x="407472" y="748844"/>
                </a:lnTo>
                <a:lnTo>
                  <a:pt x="455841" y="755827"/>
                </a:lnTo>
                <a:lnTo>
                  <a:pt x="504577" y="759651"/>
                </a:lnTo>
                <a:lnTo>
                  <a:pt x="553377" y="760348"/>
                </a:lnTo>
                <a:lnTo>
                  <a:pt x="601937" y="757955"/>
                </a:lnTo>
                <a:lnTo>
                  <a:pt x="649953" y="752505"/>
                </a:lnTo>
                <a:lnTo>
                  <a:pt x="697119" y="744034"/>
                </a:lnTo>
                <a:lnTo>
                  <a:pt x="743133" y="732575"/>
                </a:lnTo>
                <a:lnTo>
                  <a:pt x="765761" y="725257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22033" y="2465871"/>
            <a:ext cx="1080770" cy="857885"/>
          </a:xfrm>
          <a:custGeom>
            <a:avLst/>
            <a:gdLst/>
            <a:ahLst/>
            <a:cxnLst/>
            <a:rect l="l" t="t" r="r" b="b"/>
            <a:pathLst>
              <a:path w="1080770" h="857885">
                <a:moveTo>
                  <a:pt x="50039" y="857591"/>
                </a:moveTo>
                <a:lnTo>
                  <a:pt x="145924" y="640294"/>
                </a:lnTo>
                <a:lnTo>
                  <a:pt x="107996" y="608527"/>
                </a:lnTo>
                <a:lnTo>
                  <a:pt x="75787" y="574761"/>
                </a:lnTo>
                <a:lnTo>
                  <a:pt x="49281" y="539324"/>
                </a:lnTo>
                <a:lnTo>
                  <a:pt x="28465" y="502541"/>
                </a:lnTo>
                <a:lnTo>
                  <a:pt x="13322" y="464742"/>
                </a:lnTo>
                <a:lnTo>
                  <a:pt x="3839" y="426253"/>
                </a:lnTo>
                <a:lnTo>
                  <a:pt x="0" y="387402"/>
                </a:lnTo>
                <a:lnTo>
                  <a:pt x="1790" y="348515"/>
                </a:lnTo>
                <a:lnTo>
                  <a:pt x="9194" y="309921"/>
                </a:lnTo>
                <a:lnTo>
                  <a:pt x="22198" y="271947"/>
                </a:lnTo>
                <a:lnTo>
                  <a:pt x="40787" y="234920"/>
                </a:lnTo>
                <a:lnTo>
                  <a:pt x="64945" y="199167"/>
                </a:lnTo>
                <a:lnTo>
                  <a:pt x="94658" y="165016"/>
                </a:lnTo>
                <a:lnTo>
                  <a:pt x="129911" y="132795"/>
                </a:lnTo>
                <a:lnTo>
                  <a:pt x="170689" y="102830"/>
                </a:lnTo>
                <a:lnTo>
                  <a:pt x="210339" y="79052"/>
                </a:lnTo>
                <a:lnTo>
                  <a:pt x="252248" y="58410"/>
                </a:lnTo>
                <a:lnTo>
                  <a:pt x="296095" y="40897"/>
                </a:lnTo>
                <a:lnTo>
                  <a:pt x="341561" y="26505"/>
                </a:lnTo>
                <a:lnTo>
                  <a:pt x="388326" y="15226"/>
                </a:lnTo>
                <a:lnTo>
                  <a:pt x="436069" y="7054"/>
                </a:lnTo>
                <a:lnTo>
                  <a:pt x="484472" y="1981"/>
                </a:lnTo>
                <a:lnTo>
                  <a:pt x="533213" y="0"/>
                </a:lnTo>
                <a:lnTo>
                  <a:pt x="581973" y="1103"/>
                </a:lnTo>
                <a:lnTo>
                  <a:pt x="630432" y="5284"/>
                </a:lnTo>
                <a:lnTo>
                  <a:pt x="678271" y="12535"/>
                </a:lnTo>
                <a:lnTo>
                  <a:pt x="725168" y="22848"/>
                </a:lnTo>
                <a:lnTo>
                  <a:pt x="770804" y="36217"/>
                </a:lnTo>
                <a:lnTo>
                  <a:pt x="814859" y="52634"/>
                </a:lnTo>
                <a:lnTo>
                  <a:pt x="857014" y="72092"/>
                </a:lnTo>
                <a:lnTo>
                  <a:pt x="896948" y="94584"/>
                </a:lnTo>
                <a:lnTo>
                  <a:pt x="934340" y="120102"/>
                </a:lnTo>
                <a:lnTo>
                  <a:pt x="972268" y="151868"/>
                </a:lnTo>
                <a:lnTo>
                  <a:pt x="1004478" y="185634"/>
                </a:lnTo>
                <a:lnTo>
                  <a:pt x="1030983" y="221072"/>
                </a:lnTo>
                <a:lnTo>
                  <a:pt x="1051800" y="257854"/>
                </a:lnTo>
                <a:lnTo>
                  <a:pt x="1066942" y="295653"/>
                </a:lnTo>
                <a:lnTo>
                  <a:pt x="1076426" y="334142"/>
                </a:lnTo>
                <a:lnTo>
                  <a:pt x="1080265" y="372994"/>
                </a:lnTo>
                <a:lnTo>
                  <a:pt x="1078475" y="411880"/>
                </a:lnTo>
                <a:lnTo>
                  <a:pt x="1071071" y="450474"/>
                </a:lnTo>
                <a:lnTo>
                  <a:pt x="1058067" y="488449"/>
                </a:lnTo>
                <a:lnTo>
                  <a:pt x="1039478" y="525476"/>
                </a:lnTo>
                <a:lnTo>
                  <a:pt x="1015320" y="561229"/>
                </a:lnTo>
                <a:lnTo>
                  <a:pt x="985606" y="595379"/>
                </a:lnTo>
                <a:lnTo>
                  <a:pt x="950353" y="627601"/>
                </a:lnTo>
                <a:lnTo>
                  <a:pt x="909575" y="657566"/>
                </a:lnTo>
                <a:lnTo>
                  <a:pt x="871215" y="680625"/>
                </a:lnTo>
                <a:lnTo>
                  <a:pt x="830485" y="700836"/>
                </a:lnTo>
                <a:lnTo>
                  <a:pt x="787689" y="718165"/>
                </a:lnTo>
                <a:lnTo>
                  <a:pt x="743133" y="732575"/>
                </a:lnTo>
                <a:lnTo>
                  <a:pt x="697119" y="744034"/>
                </a:lnTo>
                <a:lnTo>
                  <a:pt x="649953" y="752505"/>
                </a:lnTo>
                <a:lnTo>
                  <a:pt x="601937" y="757955"/>
                </a:lnTo>
                <a:lnTo>
                  <a:pt x="553377" y="760348"/>
                </a:lnTo>
                <a:lnTo>
                  <a:pt x="504577" y="759651"/>
                </a:lnTo>
                <a:lnTo>
                  <a:pt x="455841" y="755827"/>
                </a:lnTo>
                <a:lnTo>
                  <a:pt x="407472" y="748844"/>
                </a:lnTo>
                <a:lnTo>
                  <a:pt x="359776" y="738665"/>
                </a:lnTo>
                <a:lnTo>
                  <a:pt x="313056" y="725257"/>
                </a:lnTo>
                <a:lnTo>
                  <a:pt x="50039" y="857591"/>
                </a:lnTo>
                <a:close/>
              </a:path>
            </a:pathLst>
          </a:custGeom>
          <a:ln w="12700">
            <a:solidFill>
              <a:srgbClr val="0135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14642" y="2533650"/>
            <a:ext cx="53784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不能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FFFFFF"/>
                </a:solidFill>
                <a:latin typeface="宋体"/>
                <a:cs typeface="宋体"/>
              </a:rPr>
              <a:t>分支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5569" y="1165605"/>
            <a:ext cx="2719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为扩张后结点总数 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为扩张前结点总数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7530">
              <a:lnSpc>
                <a:spcPct val="100000"/>
              </a:lnSpc>
              <a:spcBef>
                <a:spcPts val="100"/>
              </a:spcBef>
            </a:pPr>
            <a:r>
              <a:rPr dirty="0"/>
              <a:t>搜索树结点数的估计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72180" y="1034135"/>
            <a:ext cx="5663565" cy="1755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51964" indent="1440815">
              <a:lnSpc>
                <a:spcPct val="137900"/>
              </a:lnSpc>
              <a:spcBef>
                <a:spcPts val="100"/>
              </a:spcBef>
            </a:pPr>
            <a:r>
              <a:rPr dirty="0" sz="3200" b="1">
                <a:solidFill>
                  <a:srgbClr val="C00000"/>
                </a:solidFill>
                <a:latin typeface="宋体"/>
                <a:cs typeface="宋体"/>
              </a:rPr>
              <a:t>子过程的伪码 </a:t>
            </a:r>
            <a:r>
              <a:rPr dirty="0" sz="3200">
                <a:latin typeface="宋体"/>
                <a:cs typeface="宋体"/>
              </a:rPr>
              <a:t>算法</a:t>
            </a:r>
            <a:r>
              <a:rPr dirty="0" sz="3200">
                <a:latin typeface="Times New Roman"/>
                <a:cs typeface="Times New Roman"/>
              </a:rPr>
              <a:t>Estimate(n)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030"/>
              </a:lnSpc>
              <a:tabLst>
                <a:tab pos="527685" algn="l"/>
              </a:tabLst>
            </a:pPr>
            <a:r>
              <a:rPr dirty="0" sz="2800">
                <a:latin typeface="Times New Roman"/>
                <a:cs typeface="Times New Roman"/>
              </a:rPr>
              <a:t>1.	</a:t>
            </a:r>
            <a:r>
              <a:rPr dirty="0" sz="2800" spc="-10">
                <a:latin typeface="Times New Roman"/>
                <a:cs typeface="Times New Roman"/>
              </a:rPr>
              <a:t>m←1;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</a:t>
            </a:r>
            <a:r>
              <a:rPr dirty="0" sz="2800" spc="-229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←1;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k←1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//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宋体"/>
                <a:cs typeface="宋体"/>
              </a:rPr>
              <a:t>为结点总数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2935" y="4257878"/>
            <a:ext cx="32721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//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10">
                <a:latin typeface="宋体"/>
                <a:cs typeface="宋体"/>
              </a:rPr>
              <a:t>为扩张后结点总数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380" y="2717037"/>
            <a:ext cx="6649720" cy="2761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8485" indent="-515620">
              <a:lnSpc>
                <a:spcPts val="3200"/>
              </a:lnSpc>
              <a:spcBef>
                <a:spcPts val="95"/>
              </a:spcBef>
              <a:buAutoNum type="arabicPeriod" startAt="2"/>
              <a:tabLst>
                <a:tab pos="578485" algn="l"/>
                <a:tab pos="579120" algn="l"/>
              </a:tabLst>
            </a:pPr>
            <a:r>
              <a:rPr dirty="0" sz="2800" spc="-5">
                <a:latin typeface="Times New Roman"/>
                <a:cs typeface="Times New Roman"/>
              </a:rPr>
              <a:t>while k≤n</a:t>
            </a:r>
            <a:r>
              <a:rPr dirty="0" sz="2800">
                <a:latin typeface="Times New Roman"/>
                <a:cs typeface="Times New Roman"/>
              </a:rPr>
              <a:t> do</a:t>
            </a:r>
            <a:endParaRPr sz="2800">
              <a:latin typeface="Times New Roman"/>
              <a:cs typeface="Times New Roman"/>
            </a:endParaRPr>
          </a:p>
          <a:p>
            <a:pPr marL="1023619" indent="-960755">
              <a:lnSpc>
                <a:spcPts val="3025"/>
              </a:lnSpc>
              <a:buAutoNum type="arabicPeriod" startAt="2"/>
              <a:tabLst>
                <a:tab pos="1023619" algn="l"/>
                <a:tab pos="1024255" algn="l"/>
              </a:tabLst>
            </a:pPr>
            <a:r>
              <a:rPr dirty="0" sz="2800" spc="-5">
                <a:latin typeface="Times New Roman"/>
                <a:cs typeface="Times New Roman"/>
              </a:rPr>
              <a:t>if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k  </a:t>
            </a:r>
            <a:r>
              <a:rPr dirty="0" sz="2800" spc="-10">
                <a:latin typeface="Times New Roman"/>
                <a:cs typeface="Times New Roman"/>
              </a:rPr>
              <a:t>== </a:t>
            </a:r>
            <a:r>
              <a:rPr dirty="0" sz="2800" spc="-5">
                <a:latin typeface="Cambria Math"/>
                <a:cs typeface="Cambria Math"/>
              </a:rPr>
              <a:t>∅</a:t>
            </a:r>
            <a:r>
              <a:rPr dirty="0" sz="2800" spc="-185">
                <a:latin typeface="Cambria Math"/>
                <a:cs typeface="Cambria Math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L="1467485" indent="-1403985">
              <a:lnSpc>
                <a:spcPts val="3020"/>
              </a:lnSpc>
              <a:buAutoNum type="arabicPeriod" startAt="2"/>
              <a:tabLst>
                <a:tab pos="1466850" algn="l"/>
                <a:tab pos="1467485" algn="l"/>
              </a:tabLst>
            </a:pPr>
            <a:r>
              <a:rPr dirty="0" sz="2800">
                <a:latin typeface="Times New Roman"/>
                <a:cs typeface="Times New Roman"/>
              </a:rPr>
              <a:t>return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1023619" indent="-960755">
              <a:lnSpc>
                <a:spcPts val="3040"/>
              </a:lnSpc>
              <a:buAutoNum type="arabicPeriod" startAt="2"/>
              <a:tabLst>
                <a:tab pos="1023619" algn="l"/>
                <a:tab pos="1024255" algn="l"/>
              </a:tabLst>
            </a:pPr>
            <a:r>
              <a:rPr dirty="0" sz="2800" spc="-5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ts val="3045"/>
              </a:lnSpc>
              <a:tabLst>
                <a:tab pos="1023619" algn="l"/>
              </a:tabLst>
            </a:pPr>
            <a:r>
              <a:rPr dirty="0" sz="2800" spc="-5">
                <a:latin typeface="Times New Roman"/>
                <a:cs typeface="Times New Roman"/>
              </a:rPr>
              <a:t>6.	r←||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baseline="-21021" sz="2775">
                <a:latin typeface="Times New Roman"/>
                <a:cs typeface="Times New Roman"/>
              </a:rPr>
              <a:t>k </a:t>
            </a:r>
            <a:r>
              <a:rPr dirty="0" sz="2800" spc="-5">
                <a:latin typeface="Times New Roman"/>
                <a:cs typeface="Times New Roman"/>
              </a:rPr>
              <a:t>||</a:t>
            </a:r>
            <a:r>
              <a:rPr dirty="0" baseline="-21021" sz="2775" spc="-7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Times New Roman"/>
                <a:cs typeface="Times New Roman"/>
              </a:rPr>
              <a:t>*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r;</a:t>
            </a:r>
            <a:endParaRPr sz="2800">
              <a:latin typeface="Times New Roman"/>
              <a:cs typeface="Times New Roman"/>
            </a:endParaRPr>
          </a:p>
          <a:p>
            <a:pPr marL="1023619" indent="-960755">
              <a:lnSpc>
                <a:spcPts val="3025"/>
              </a:lnSpc>
              <a:buAutoNum type="arabicPeriod" startAt="7"/>
              <a:tabLst>
                <a:tab pos="1023619" algn="l"/>
                <a:tab pos="1024255" algn="l"/>
                <a:tab pos="3208020" algn="l"/>
              </a:tabLst>
            </a:pPr>
            <a:r>
              <a:rPr dirty="0" sz="2800" spc="-10">
                <a:latin typeface="Times New Roman"/>
                <a:cs typeface="Times New Roman"/>
              </a:rPr>
              <a:t>m←m+r;	</a:t>
            </a:r>
            <a:r>
              <a:rPr dirty="0" sz="2800" spc="-5">
                <a:latin typeface="Times New Roman"/>
                <a:cs typeface="Times New Roman"/>
              </a:rPr>
              <a:t>//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r</a:t>
            </a:r>
            <a:r>
              <a:rPr dirty="0" baseline="-21021" sz="2775" spc="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宋体"/>
                <a:cs typeface="宋体"/>
              </a:rPr>
              <a:t>为扩张前结点总数</a:t>
            </a:r>
            <a:endParaRPr sz="2800">
              <a:latin typeface="宋体"/>
              <a:cs typeface="宋体"/>
            </a:endParaRPr>
          </a:p>
          <a:p>
            <a:pPr marL="1023619" indent="-960755">
              <a:lnSpc>
                <a:spcPts val="3190"/>
              </a:lnSpc>
              <a:buAutoNum type="arabicPeriod" startAt="7"/>
              <a:tabLst>
                <a:tab pos="1023619" algn="l"/>
                <a:tab pos="1024255" algn="l"/>
              </a:tabLst>
            </a:pPr>
            <a:r>
              <a:rPr dirty="0" sz="2800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k</a:t>
            </a:r>
            <a:r>
              <a:rPr dirty="0" sz="2800">
                <a:latin typeface="Times New Roman"/>
                <a:cs typeface="Times New Roman"/>
              </a:rPr>
              <a:t>←</a:t>
            </a:r>
            <a:r>
              <a:rPr dirty="0" sz="2800" spc="-5">
                <a:latin typeface="宋体"/>
                <a:cs typeface="宋体"/>
              </a:rPr>
              <a:t>随机选择</a:t>
            </a: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baseline="-21021" sz="2775" spc="7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宋体"/>
                <a:cs typeface="宋体"/>
              </a:rPr>
              <a:t>的元素</a:t>
            </a:r>
            <a:r>
              <a:rPr dirty="0" sz="2800" spc="1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;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2180" y="5406034"/>
            <a:ext cx="21742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2819" algn="l"/>
              </a:tabLst>
            </a:pPr>
            <a:r>
              <a:rPr dirty="0" sz="2800">
                <a:latin typeface="Times New Roman"/>
                <a:cs typeface="Times New Roman"/>
              </a:rPr>
              <a:t>9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k←</a:t>
            </a:r>
            <a:r>
              <a:rPr dirty="0" sz="2800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Times New Roman"/>
                <a:cs typeface="Times New Roman"/>
              </a:rPr>
              <a:t>+1;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2180" y="5789777"/>
            <a:ext cx="10547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10.</a:t>
            </a:r>
            <a:r>
              <a:rPr dirty="0" sz="2800" spc="-2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6585" y="3041943"/>
            <a:ext cx="1080770" cy="857885"/>
          </a:xfrm>
          <a:custGeom>
            <a:avLst/>
            <a:gdLst/>
            <a:ahLst/>
            <a:cxnLst/>
            <a:rect l="l" t="t" r="r" b="b"/>
            <a:pathLst>
              <a:path w="1080770" h="857885">
                <a:moveTo>
                  <a:pt x="533213" y="0"/>
                </a:moveTo>
                <a:lnTo>
                  <a:pt x="484472" y="1981"/>
                </a:lnTo>
                <a:lnTo>
                  <a:pt x="436069" y="7054"/>
                </a:lnTo>
                <a:lnTo>
                  <a:pt x="388326" y="15226"/>
                </a:lnTo>
                <a:lnTo>
                  <a:pt x="341561" y="26505"/>
                </a:lnTo>
                <a:lnTo>
                  <a:pt x="296095" y="40897"/>
                </a:lnTo>
                <a:lnTo>
                  <a:pt x="252248" y="58410"/>
                </a:lnTo>
                <a:lnTo>
                  <a:pt x="210339" y="79052"/>
                </a:lnTo>
                <a:lnTo>
                  <a:pt x="170689" y="102830"/>
                </a:lnTo>
                <a:lnTo>
                  <a:pt x="129911" y="132795"/>
                </a:lnTo>
                <a:lnTo>
                  <a:pt x="94658" y="165016"/>
                </a:lnTo>
                <a:lnTo>
                  <a:pt x="64945" y="199167"/>
                </a:lnTo>
                <a:lnTo>
                  <a:pt x="40787" y="234920"/>
                </a:lnTo>
                <a:lnTo>
                  <a:pt x="22198" y="271947"/>
                </a:lnTo>
                <a:lnTo>
                  <a:pt x="9194" y="309921"/>
                </a:lnTo>
                <a:lnTo>
                  <a:pt x="1790" y="348515"/>
                </a:lnTo>
                <a:lnTo>
                  <a:pt x="0" y="387402"/>
                </a:lnTo>
                <a:lnTo>
                  <a:pt x="3839" y="426253"/>
                </a:lnTo>
                <a:lnTo>
                  <a:pt x="13322" y="464742"/>
                </a:lnTo>
                <a:lnTo>
                  <a:pt x="28465" y="502541"/>
                </a:lnTo>
                <a:lnTo>
                  <a:pt x="49281" y="539324"/>
                </a:lnTo>
                <a:lnTo>
                  <a:pt x="75787" y="574761"/>
                </a:lnTo>
                <a:lnTo>
                  <a:pt x="107996" y="608527"/>
                </a:lnTo>
                <a:lnTo>
                  <a:pt x="145924" y="640294"/>
                </a:lnTo>
                <a:lnTo>
                  <a:pt x="50039" y="857591"/>
                </a:lnTo>
                <a:lnTo>
                  <a:pt x="313056" y="725257"/>
                </a:lnTo>
                <a:lnTo>
                  <a:pt x="765761" y="725257"/>
                </a:lnTo>
                <a:lnTo>
                  <a:pt x="787689" y="718165"/>
                </a:lnTo>
                <a:lnTo>
                  <a:pt x="830485" y="700836"/>
                </a:lnTo>
                <a:lnTo>
                  <a:pt x="871215" y="680625"/>
                </a:lnTo>
                <a:lnTo>
                  <a:pt x="909575" y="657566"/>
                </a:lnTo>
                <a:lnTo>
                  <a:pt x="950353" y="627601"/>
                </a:lnTo>
                <a:lnTo>
                  <a:pt x="985606" y="595379"/>
                </a:lnTo>
                <a:lnTo>
                  <a:pt x="1015320" y="561229"/>
                </a:lnTo>
                <a:lnTo>
                  <a:pt x="1039478" y="525476"/>
                </a:lnTo>
                <a:lnTo>
                  <a:pt x="1058067" y="488449"/>
                </a:lnTo>
                <a:lnTo>
                  <a:pt x="1071071" y="450474"/>
                </a:lnTo>
                <a:lnTo>
                  <a:pt x="1078475" y="411880"/>
                </a:lnTo>
                <a:lnTo>
                  <a:pt x="1080265" y="372994"/>
                </a:lnTo>
                <a:lnTo>
                  <a:pt x="1076426" y="334142"/>
                </a:lnTo>
                <a:lnTo>
                  <a:pt x="1066942" y="295653"/>
                </a:lnTo>
                <a:lnTo>
                  <a:pt x="1051800" y="257854"/>
                </a:lnTo>
                <a:lnTo>
                  <a:pt x="1030983" y="221072"/>
                </a:lnTo>
                <a:lnTo>
                  <a:pt x="1004478" y="185634"/>
                </a:lnTo>
                <a:lnTo>
                  <a:pt x="972268" y="151868"/>
                </a:lnTo>
                <a:lnTo>
                  <a:pt x="934340" y="120102"/>
                </a:lnTo>
                <a:lnTo>
                  <a:pt x="896948" y="94584"/>
                </a:lnTo>
                <a:lnTo>
                  <a:pt x="857014" y="72092"/>
                </a:lnTo>
                <a:lnTo>
                  <a:pt x="814859" y="52634"/>
                </a:lnTo>
                <a:lnTo>
                  <a:pt x="770804" y="36217"/>
                </a:lnTo>
                <a:lnTo>
                  <a:pt x="725168" y="22848"/>
                </a:lnTo>
                <a:lnTo>
                  <a:pt x="678271" y="12535"/>
                </a:lnTo>
                <a:lnTo>
                  <a:pt x="630432" y="5284"/>
                </a:lnTo>
                <a:lnTo>
                  <a:pt x="581973" y="1103"/>
                </a:lnTo>
                <a:lnTo>
                  <a:pt x="533213" y="0"/>
                </a:lnTo>
                <a:close/>
              </a:path>
              <a:path w="1080770" h="857885">
                <a:moveTo>
                  <a:pt x="765761" y="725257"/>
                </a:moveTo>
                <a:lnTo>
                  <a:pt x="313056" y="725257"/>
                </a:lnTo>
                <a:lnTo>
                  <a:pt x="359776" y="738665"/>
                </a:lnTo>
                <a:lnTo>
                  <a:pt x="407472" y="748844"/>
                </a:lnTo>
                <a:lnTo>
                  <a:pt x="455841" y="755827"/>
                </a:lnTo>
                <a:lnTo>
                  <a:pt x="504577" y="759651"/>
                </a:lnTo>
                <a:lnTo>
                  <a:pt x="553377" y="760348"/>
                </a:lnTo>
                <a:lnTo>
                  <a:pt x="601937" y="757955"/>
                </a:lnTo>
                <a:lnTo>
                  <a:pt x="649953" y="752505"/>
                </a:lnTo>
                <a:lnTo>
                  <a:pt x="697119" y="744034"/>
                </a:lnTo>
                <a:lnTo>
                  <a:pt x="743133" y="732575"/>
                </a:lnTo>
                <a:lnTo>
                  <a:pt x="765761" y="725257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66585" y="3041943"/>
            <a:ext cx="1080770" cy="857885"/>
          </a:xfrm>
          <a:custGeom>
            <a:avLst/>
            <a:gdLst/>
            <a:ahLst/>
            <a:cxnLst/>
            <a:rect l="l" t="t" r="r" b="b"/>
            <a:pathLst>
              <a:path w="1080770" h="857885">
                <a:moveTo>
                  <a:pt x="50039" y="857591"/>
                </a:moveTo>
                <a:lnTo>
                  <a:pt x="145924" y="640294"/>
                </a:lnTo>
                <a:lnTo>
                  <a:pt x="107996" y="608527"/>
                </a:lnTo>
                <a:lnTo>
                  <a:pt x="75787" y="574761"/>
                </a:lnTo>
                <a:lnTo>
                  <a:pt x="49281" y="539324"/>
                </a:lnTo>
                <a:lnTo>
                  <a:pt x="28465" y="502541"/>
                </a:lnTo>
                <a:lnTo>
                  <a:pt x="13322" y="464742"/>
                </a:lnTo>
                <a:lnTo>
                  <a:pt x="3839" y="426253"/>
                </a:lnTo>
                <a:lnTo>
                  <a:pt x="0" y="387402"/>
                </a:lnTo>
                <a:lnTo>
                  <a:pt x="1790" y="348515"/>
                </a:lnTo>
                <a:lnTo>
                  <a:pt x="9194" y="309921"/>
                </a:lnTo>
                <a:lnTo>
                  <a:pt x="22198" y="271947"/>
                </a:lnTo>
                <a:lnTo>
                  <a:pt x="40787" y="234920"/>
                </a:lnTo>
                <a:lnTo>
                  <a:pt x="64945" y="199167"/>
                </a:lnTo>
                <a:lnTo>
                  <a:pt x="94658" y="165016"/>
                </a:lnTo>
                <a:lnTo>
                  <a:pt x="129911" y="132795"/>
                </a:lnTo>
                <a:lnTo>
                  <a:pt x="170689" y="102830"/>
                </a:lnTo>
                <a:lnTo>
                  <a:pt x="210339" y="79052"/>
                </a:lnTo>
                <a:lnTo>
                  <a:pt x="252248" y="58410"/>
                </a:lnTo>
                <a:lnTo>
                  <a:pt x="296095" y="40897"/>
                </a:lnTo>
                <a:lnTo>
                  <a:pt x="341561" y="26505"/>
                </a:lnTo>
                <a:lnTo>
                  <a:pt x="388326" y="15226"/>
                </a:lnTo>
                <a:lnTo>
                  <a:pt x="436069" y="7054"/>
                </a:lnTo>
                <a:lnTo>
                  <a:pt x="484472" y="1981"/>
                </a:lnTo>
                <a:lnTo>
                  <a:pt x="533213" y="0"/>
                </a:lnTo>
                <a:lnTo>
                  <a:pt x="581973" y="1103"/>
                </a:lnTo>
                <a:lnTo>
                  <a:pt x="630432" y="5284"/>
                </a:lnTo>
                <a:lnTo>
                  <a:pt x="678271" y="12535"/>
                </a:lnTo>
                <a:lnTo>
                  <a:pt x="725168" y="22848"/>
                </a:lnTo>
                <a:lnTo>
                  <a:pt x="770804" y="36217"/>
                </a:lnTo>
                <a:lnTo>
                  <a:pt x="814859" y="52634"/>
                </a:lnTo>
                <a:lnTo>
                  <a:pt x="857014" y="72092"/>
                </a:lnTo>
                <a:lnTo>
                  <a:pt x="896948" y="94584"/>
                </a:lnTo>
                <a:lnTo>
                  <a:pt x="934340" y="120102"/>
                </a:lnTo>
                <a:lnTo>
                  <a:pt x="972268" y="151868"/>
                </a:lnTo>
                <a:lnTo>
                  <a:pt x="1004478" y="185634"/>
                </a:lnTo>
                <a:lnTo>
                  <a:pt x="1030983" y="221072"/>
                </a:lnTo>
                <a:lnTo>
                  <a:pt x="1051800" y="257854"/>
                </a:lnTo>
                <a:lnTo>
                  <a:pt x="1066942" y="295653"/>
                </a:lnTo>
                <a:lnTo>
                  <a:pt x="1076426" y="334142"/>
                </a:lnTo>
                <a:lnTo>
                  <a:pt x="1080265" y="372994"/>
                </a:lnTo>
                <a:lnTo>
                  <a:pt x="1078475" y="411880"/>
                </a:lnTo>
                <a:lnTo>
                  <a:pt x="1071071" y="450474"/>
                </a:lnTo>
                <a:lnTo>
                  <a:pt x="1058067" y="488449"/>
                </a:lnTo>
                <a:lnTo>
                  <a:pt x="1039478" y="525476"/>
                </a:lnTo>
                <a:lnTo>
                  <a:pt x="1015320" y="561229"/>
                </a:lnTo>
                <a:lnTo>
                  <a:pt x="985606" y="595379"/>
                </a:lnTo>
                <a:lnTo>
                  <a:pt x="950353" y="627601"/>
                </a:lnTo>
                <a:lnTo>
                  <a:pt x="909575" y="657566"/>
                </a:lnTo>
                <a:lnTo>
                  <a:pt x="871215" y="680625"/>
                </a:lnTo>
                <a:lnTo>
                  <a:pt x="830485" y="700836"/>
                </a:lnTo>
                <a:lnTo>
                  <a:pt x="787689" y="718165"/>
                </a:lnTo>
                <a:lnTo>
                  <a:pt x="743133" y="732575"/>
                </a:lnTo>
                <a:lnTo>
                  <a:pt x="697119" y="744034"/>
                </a:lnTo>
                <a:lnTo>
                  <a:pt x="649953" y="752505"/>
                </a:lnTo>
                <a:lnTo>
                  <a:pt x="601937" y="757955"/>
                </a:lnTo>
                <a:lnTo>
                  <a:pt x="553377" y="760348"/>
                </a:lnTo>
                <a:lnTo>
                  <a:pt x="504577" y="759651"/>
                </a:lnTo>
                <a:lnTo>
                  <a:pt x="455841" y="755827"/>
                </a:lnTo>
                <a:lnTo>
                  <a:pt x="407472" y="748844"/>
                </a:lnTo>
                <a:lnTo>
                  <a:pt x="359776" y="738665"/>
                </a:lnTo>
                <a:lnTo>
                  <a:pt x="313056" y="725257"/>
                </a:lnTo>
                <a:lnTo>
                  <a:pt x="50039" y="857591"/>
                </a:lnTo>
                <a:close/>
              </a:path>
            </a:pathLst>
          </a:custGeom>
          <a:ln w="12700">
            <a:solidFill>
              <a:srgbClr val="0135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58814" y="3109036"/>
            <a:ext cx="53848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不能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分支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77760" y="5473700"/>
            <a:ext cx="1509395" cy="1076325"/>
          </a:xfrm>
          <a:custGeom>
            <a:avLst/>
            <a:gdLst/>
            <a:ahLst/>
            <a:cxnLst/>
            <a:rect l="l" t="t" r="r" b="b"/>
            <a:pathLst>
              <a:path w="1509395" h="1076325">
                <a:moveTo>
                  <a:pt x="0" y="0"/>
                </a:moveTo>
                <a:lnTo>
                  <a:pt x="295275" y="347624"/>
                </a:lnTo>
                <a:lnTo>
                  <a:pt x="261109" y="382210"/>
                </a:lnTo>
                <a:lnTo>
                  <a:pt x="232155" y="418110"/>
                </a:lnTo>
                <a:lnTo>
                  <a:pt x="208361" y="455098"/>
                </a:lnTo>
                <a:lnTo>
                  <a:pt x="189679" y="492948"/>
                </a:lnTo>
                <a:lnTo>
                  <a:pt x="176057" y="531436"/>
                </a:lnTo>
                <a:lnTo>
                  <a:pt x="167447" y="570334"/>
                </a:lnTo>
                <a:lnTo>
                  <a:pt x="163797" y="609417"/>
                </a:lnTo>
                <a:lnTo>
                  <a:pt x="165058" y="648461"/>
                </a:lnTo>
                <a:lnTo>
                  <a:pt x="171180" y="687238"/>
                </a:lnTo>
                <a:lnTo>
                  <a:pt x="182112" y="725523"/>
                </a:lnTo>
                <a:lnTo>
                  <a:pt x="197805" y="763091"/>
                </a:lnTo>
                <a:lnTo>
                  <a:pt x="218209" y="799716"/>
                </a:lnTo>
                <a:lnTo>
                  <a:pt x="243273" y="835172"/>
                </a:lnTo>
                <a:lnTo>
                  <a:pt x="272948" y="869233"/>
                </a:lnTo>
                <a:lnTo>
                  <a:pt x="307184" y="901674"/>
                </a:lnTo>
                <a:lnTo>
                  <a:pt x="345930" y="932269"/>
                </a:lnTo>
                <a:lnTo>
                  <a:pt x="389136" y="960792"/>
                </a:lnTo>
                <a:lnTo>
                  <a:pt x="436753" y="987018"/>
                </a:lnTo>
                <a:lnTo>
                  <a:pt x="480258" y="1007139"/>
                </a:lnTo>
                <a:lnTo>
                  <a:pt x="525218" y="1024654"/>
                </a:lnTo>
                <a:lnTo>
                  <a:pt x="571424" y="1039586"/>
                </a:lnTo>
                <a:lnTo>
                  <a:pt x="618667" y="1051955"/>
                </a:lnTo>
                <a:lnTo>
                  <a:pt x="666738" y="1061783"/>
                </a:lnTo>
                <a:lnTo>
                  <a:pt x="715427" y="1069091"/>
                </a:lnTo>
                <a:lnTo>
                  <a:pt x="764525" y="1073901"/>
                </a:lnTo>
                <a:lnTo>
                  <a:pt x="813824" y="1076234"/>
                </a:lnTo>
                <a:lnTo>
                  <a:pt x="863115" y="1076111"/>
                </a:lnTo>
                <a:lnTo>
                  <a:pt x="912188" y="1073555"/>
                </a:lnTo>
                <a:lnTo>
                  <a:pt x="960833" y="1068585"/>
                </a:lnTo>
                <a:lnTo>
                  <a:pt x="1008843" y="1061223"/>
                </a:lnTo>
                <a:lnTo>
                  <a:pt x="1056009" y="1051492"/>
                </a:lnTo>
                <a:lnTo>
                  <a:pt x="1102120" y="1039412"/>
                </a:lnTo>
                <a:lnTo>
                  <a:pt x="1146968" y="1025004"/>
                </a:lnTo>
                <a:lnTo>
                  <a:pt x="1190343" y="1008290"/>
                </a:lnTo>
                <a:lnTo>
                  <a:pt x="1232038" y="989292"/>
                </a:lnTo>
                <a:lnTo>
                  <a:pt x="1271842" y="968030"/>
                </a:lnTo>
                <a:lnTo>
                  <a:pt x="1309547" y="944527"/>
                </a:lnTo>
                <a:lnTo>
                  <a:pt x="1344944" y="918802"/>
                </a:lnTo>
                <a:lnTo>
                  <a:pt x="1377823" y="890879"/>
                </a:lnTo>
                <a:lnTo>
                  <a:pt x="1411988" y="856293"/>
                </a:lnTo>
                <a:lnTo>
                  <a:pt x="1440942" y="820393"/>
                </a:lnTo>
                <a:lnTo>
                  <a:pt x="1464736" y="783405"/>
                </a:lnTo>
                <a:lnTo>
                  <a:pt x="1483418" y="745555"/>
                </a:lnTo>
                <a:lnTo>
                  <a:pt x="1497040" y="707067"/>
                </a:lnTo>
                <a:lnTo>
                  <a:pt x="1505650" y="668169"/>
                </a:lnTo>
                <a:lnTo>
                  <a:pt x="1509300" y="629086"/>
                </a:lnTo>
                <a:lnTo>
                  <a:pt x="1508039" y="590042"/>
                </a:lnTo>
                <a:lnTo>
                  <a:pt x="1501917" y="551265"/>
                </a:lnTo>
                <a:lnTo>
                  <a:pt x="1490985" y="512980"/>
                </a:lnTo>
                <a:lnTo>
                  <a:pt x="1475292" y="475412"/>
                </a:lnTo>
                <a:lnTo>
                  <a:pt x="1454888" y="438787"/>
                </a:lnTo>
                <a:lnTo>
                  <a:pt x="1429824" y="403331"/>
                </a:lnTo>
                <a:lnTo>
                  <a:pt x="1400149" y="369270"/>
                </a:lnTo>
                <a:lnTo>
                  <a:pt x="1365913" y="336829"/>
                </a:lnTo>
                <a:lnTo>
                  <a:pt x="1327167" y="306234"/>
                </a:lnTo>
                <a:lnTo>
                  <a:pt x="1283961" y="277711"/>
                </a:lnTo>
                <a:lnTo>
                  <a:pt x="1236345" y="251485"/>
                </a:lnTo>
                <a:lnTo>
                  <a:pt x="1194094" y="231920"/>
                </a:lnTo>
                <a:lnTo>
                  <a:pt x="1188272" y="229641"/>
                </a:lnTo>
                <a:lnTo>
                  <a:pt x="484505" y="229641"/>
                </a:lnTo>
                <a:lnTo>
                  <a:pt x="0" y="0"/>
                </a:lnTo>
                <a:close/>
              </a:path>
              <a:path w="1509395" h="1076325">
                <a:moveTo>
                  <a:pt x="816056" y="162260"/>
                </a:moveTo>
                <a:lnTo>
                  <a:pt x="766884" y="164499"/>
                </a:lnTo>
                <a:lnTo>
                  <a:pt x="717971" y="169190"/>
                </a:lnTo>
                <a:lnTo>
                  <a:pt x="669524" y="176340"/>
                </a:lnTo>
                <a:lnTo>
                  <a:pt x="621748" y="185954"/>
                </a:lnTo>
                <a:lnTo>
                  <a:pt x="574849" y="198038"/>
                </a:lnTo>
                <a:lnTo>
                  <a:pt x="529032" y="212598"/>
                </a:lnTo>
                <a:lnTo>
                  <a:pt x="484505" y="229641"/>
                </a:lnTo>
                <a:lnTo>
                  <a:pt x="1188272" y="229641"/>
                </a:lnTo>
                <a:lnTo>
                  <a:pt x="1150251" y="214754"/>
                </a:lnTo>
                <a:lnTo>
                  <a:pt x="1105022" y="199993"/>
                </a:lnTo>
                <a:lnTo>
                  <a:pt x="1058612" y="187643"/>
                </a:lnTo>
                <a:lnTo>
                  <a:pt x="1011227" y="177709"/>
                </a:lnTo>
                <a:lnTo>
                  <a:pt x="963074" y="170198"/>
                </a:lnTo>
                <a:lnTo>
                  <a:pt x="914357" y="165115"/>
                </a:lnTo>
                <a:lnTo>
                  <a:pt x="865282" y="162467"/>
                </a:lnTo>
                <a:lnTo>
                  <a:pt x="816056" y="16226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77760" y="5473700"/>
            <a:ext cx="1509395" cy="1076325"/>
          </a:xfrm>
          <a:custGeom>
            <a:avLst/>
            <a:gdLst/>
            <a:ahLst/>
            <a:cxnLst/>
            <a:rect l="l" t="t" r="r" b="b"/>
            <a:pathLst>
              <a:path w="1509395" h="1076325">
                <a:moveTo>
                  <a:pt x="0" y="0"/>
                </a:moveTo>
                <a:lnTo>
                  <a:pt x="295275" y="347624"/>
                </a:lnTo>
                <a:lnTo>
                  <a:pt x="261109" y="382210"/>
                </a:lnTo>
                <a:lnTo>
                  <a:pt x="232155" y="418110"/>
                </a:lnTo>
                <a:lnTo>
                  <a:pt x="208361" y="455098"/>
                </a:lnTo>
                <a:lnTo>
                  <a:pt x="189679" y="492948"/>
                </a:lnTo>
                <a:lnTo>
                  <a:pt x="176057" y="531436"/>
                </a:lnTo>
                <a:lnTo>
                  <a:pt x="167447" y="570334"/>
                </a:lnTo>
                <a:lnTo>
                  <a:pt x="163797" y="609417"/>
                </a:lnTo>
                <a:lnTo>
                  <a:pt x="165058" y="648461"/>
                </a:lnTo>
                <a:lnTo>
                  <a:pt x="171180" y="687238"/>
                </a:lnTo>
                <a:lnTo>
                  <a:pt x="182112" y="725523"/>
                </a:lnTo>
                <a:lnTo>
                  <a:pt x="197805" y="763091"/>
                </a:lnTo>
                <a:lnTo>
                  <a:pt x="218209" y="799716"/>
                </a:lnTo>
                <a:lnTo>
                  <a:pt x="243273" y="835172"/>
                </a:lnTo>
                <a:lnTo>
                  <a:pt x="272948" y="869233"/>
                </a:lnTo>
                <a:lnTo>
                  <a:pt x="307184" y="901674"/>
                </a:lnTo>
                <a:lnTo>
                  <a:pt x="345930" y="932269"/>
                </a:lnTo>
                <a:lnTo>
                  <a:pt x="389136" y="960792"/>
                </a:lnTo>
                <a:lnTo>
                  <a:pt x="436753" y="987018"/>
                </a:lnTo>
                <a:lnTo>
                  <a:pt x="480258" y="1007139"/>
                </a:lnTo>
                <a:lnTo>
                  <a:pt x="525218" y="1024654"/>
                </a:lnTo>
                <a:lnTo>
                  <a:pt x="571424" y="1039586"/>
                </a:lnTo>
                <a:lnTo>
                  <a:pt x="618667" y="1051955"/>
                </a:lnTo>
                <a:lnTo>
                  <a:pt x="666738" y="1061783"/>
                </a:lnTo>
                <a:lnTo>
                  <a:pt x="715427" y="1069091"/>
                </a:lnTo>
                <a:lnTo>
                  <a:pt x="764525" y="1073901"/>
                </a:lnTo>
                <a:lnTo>
                  <a:pt x="813824" y="1076234"/>
                </a:lnTo>
                <a:lnTo>
                  <a:pt x="863115" y="1076111"/>
                </a:lnTo>
                <a:lnTo>
                  <a:pt x="912188" y="1073555"/>
                </a:lnTo>
                <a:lnTo>
                  <a:pt x="960833" y="1068585"/>
                </a:lnTo>
                <a:lnTo>
                  <a:pt x="1008843" y="1061223"/>
                </a:lnTo>
                <a:lnTo>
                  <a:pt x="1056009" y="1051492"/>
                </a:lnTo>
                <a:lnTo>
                  <a:pt x="1102120" y="1039412"/>
                </a:lnTo>
                <a:lnTo>
                  <a:pt x="1146968" y="1025004"/>
                </a:lnTo>
                <a:lnTo>
                  <a:pt x="1190343" y="1008290"/>
                </a:lnTo>
                <a:lnTo>
                  <a:pt x="1232038" y="989292"/>
                </a:lnTo>
                <a:lnTo>
                  <a:pt x="1271842" y="968030"/>
                </a:lnTo>
                <a:lnTo>
                  <a:pt x="1309547" y="944527"/>
                </a:lnTo>
                <a:lnTo>
                  <a:pt x="1344944" y="918802"/>
                </a:lnTo>
                <a:lnTo>
                  <a:pt x="1377823" y="890879"/>
                </a:lnTo>
                <a:lnTo>
                  <a:pt x="1411988" y="856293"/>
                </a:lnTo>
                <a:lnTo>
                  <a:pt x="1440942" y="820393"/>
                </a:lnTo>
                <a:lnTo>
                  <a:pt x="1464736" y="783405"/>
                </a:lnTo>
                <a:lnTo>
                  <a:pt x="1483418" y="745555"/>
                </a:lnTo>
                <a:lnTo>
                  <a:pt x="1497040" y="707067"/>
                </a:lnTo>
                <a:lnTo>
                  <a:pt x="1505650" y="668169"/>
                </a:lnTo>
                <a:lnTo>
                  <a:pt x="1509300" y="629086"/>
                </a:lnTo>
                <a:lnTo>
                  <a:pt x="1508039" y="590042"/>
                </a:lnTo>
                <a:lnTo>
                  <a:pt x="1501917" y="551265"/>
                </a:lnTo>
                <a:lnTo>
                  <a:pt x="1490985" y="512980"/>
                </a:lnTo>
                <a:lnTo>
                  <a:pt x="1475292" y="475412"/>
                </a:lnTo>
                <a:lnTo>
                  <a:pt x="1454888" y="438787"/>
                </a:lnTo>
                <a:lnTo>
                  <a:pt x="1429824" y="403331"/>
                </a:lnTo>
                <a:lnTo>
                  <a:pt x="1400149" y="369270"/>
                </a:lnTo>
                <a:lnTo>
                  <a:pt x="1365913" y="336829"/>
                </a:lnTo>
                <a:lnTo>
                  <a:pt x="1327167" y="306234"/>
                </a:lnTo>
                <a:lnTo>
                  <a:pt x="1283961" y="277711"/>
                </a:lnTo>
                <a:lnTo>
                  <a:pt x="1236345" y="251485"/>
                </a:lnTo>
                <a:lnTo>
                  <a:pt x="1194094" y="231920"/>
                </a:lnTo>
                <a:lnTo>
                  <a:pt x="1150251" y="214754"/>
                </a:lnTo>
                <a:lnTo>
                  <a:pt x="1105022" y="199993"/>
                </a:lnTo>
                <a:lnTo>
                  <a:pt x="1058612" y="187643"/>
                </a:lnTo>
                <a:lnTo>
                  <a:pt x="1011227" y="177709"/>
                </a:lnTo>
                <a:lnTo>
                  <a:pt x="963074" y="170198"/>
                </a:lnTo>
                <a:lnTo>
                  <a:pt x="914357" y="165115"/>
                </a:lnTo>
                <a:lnTo>
                  <a:pt x="865282" y="162467"/>
                </a:lnTo>
                <a:lnTo>
                  <a:pt x="816056" y="162260"/>
                </a:lnTo>
                <a:lnTo>
                  <a:pt x="766884" y="164499"/>
                </a:lnTo>
                <a:lnTo>
                  <a:pt x="717971" y="169190"/>
                </a:lnTo>
                <a:lnTo>
                  <a:pt x="669524" y="176340"/>
                </a:lnTo>
                <a:lnTo>
                  <a:pt x="621748" y="185954"/>
                </a:lnTo>
                <a:lnTo>
                  <a:pt x="574849" y="198038"/>
                </a:lnTo>
                <a:lnTo>
                  <a:pt x="529032" y="212598"/>
                </a:lnTo>
                <a:lnTo>
                  <a:pt x="484505" y="2296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35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399781" y="5622747"/>
            <a:ext cx="79375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随机选 择一步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7530">
              <a:lnSpc>
                <a:spcPct val="100000"/>
              </a:lnSpc>
              <a:spcBef>
                <a:spcPts val="100"/>
              </a:spcBef>
            </a:pPr>
            <a:r>
              <a:rPr dirty="0"/>
              <a:t>搜索树结点数的估计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73476" y="1349245"/>
            <a:ext cx="5969000" cy="33121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b="1">
                <a:solidFill>
                  <a:srgbClr val="C00000"/>
                </a:solidFill>
                <a:latin typeface="宋体"/>
                <a:cs typeface="宋体"/>
              </a:rPr>
              <a:t>估计结果（多次抽样取平均</a:t>
            </a:r>
            <a:r>
              <a:rPr dirty="0" sz="3200" spc="-15" b="1">
                <a:solidFill>
                  <a:srgbClr val="C00000"/>
                </a:solidFill>
                <a:latin typeface="宋体"/>
                <a:cs typeface="宋体"/>
              </a:rPr>
              <a:t>值</a:t>
            </a:r>
            <a:r>
              <a:rPr dirty="0" sz="3200" spc="-10" b="1">
                <a:solidFill>
                  <a:srgbClr val="C00000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  <a:spcBef>
                <a:spcPts val="259"/>
              </a:spcBef>
            </a:pPr>
            <a:r>
              <a:rPr dirty="0" sz="2800" spc="-10">
                <a:latin typeface="宋体"/>
                <a:cs typeface="宋体"/>
              </a:rPr>
              <a:t>假</a:t>
            </a:r>
            <a:r>
              <a:rPr dirty="0" sz="2800" spc="-5">
                <a:latin typeface="宋体"/>
                <a:cs typeface="宋体"/>
              </a:rPr>
              <a:t>设 4</a:t>
            </a:r>
            <a:r>
              <a:rPr dirty="0" sz="2800">
                <a:latin typeface="宋体"/>
                <a:cs typeface="宋体"/>
              </a:rPr>
              <a:t> </a:t>
            </a:r>
            <a:r>
              <a:rPr dirty="0" sz="2800" spc="-10">
                <a:latin typeface="宋体"/>
                <a:cs typeface="宋体"/>
              </a:rPr>
              <a:t>次抽样测试：</a:t>
            </a:r>
            <a:endParaRPr sz="2800">
              <a:latin typeface="宋体"/>
              <a:cs typeface="宋体"/>
            </a:endParaRPr>
          </a:p>
          <a:p>
            <a:pPr algn="just" marL="12700" marR="3814445">
              <a:lnSpc>
                <a:spcPct val="107900"/>
              </a:lnSpc>
            </a:pPr>
            <a:r>
              <a:rPr dirty="0" sz="2800">
                <a:latin typeface="宋体"/>
                <a:cs typeface="宋体"/>
              </a:rPr>
              <a:t>case1:</a:t>
            </a:r>
            <a:r>
              <a:rPr dirty="0" sz="2800" spc="-114">
                <a:latin typeface="宋体"/>
                <a:cs typeface="宋体"/>
              </a:rPr>
              <a:t> </a:t>
            </a:r>
            <a:r>
              <a:rPr dirty="0" sz="2800" spc="10">
                <a:latin typeface="宋体"/>
                <a:cs typeface="宋体"/>
              </a:rPr>
              <a:t>1</a:t>
            </a:r>
            <a:r>
              <a:rPr dirty="0" sz="2800" spc="-5">
                <a:latin typeface="宋体"/>
                <a:cs typeface="宋体"/>
              </a:rPr>
              <a:t>次，  </a:t>
            </a:r>
            <a:r>
              <a:rPr dirty="0" sz="2800">
                <a:latin typeface="宋体"/>
                <a:cs typeface="宋体"/>
              </a:rPr>
              <a:t>case2:</a:t>
            </a:r>
            <a:r>
              <a:rPr dirty="0" sz="2800" spc="-114">
                <a:latin typeface="宋体"/>
                <a:cs typeface="宋体"/>
              </a:rPr>
              <a:t> </a:t>
            </a:r>
            <a:r>
              <a:rPr dirty="0" sz="2800" spc="10">
                <a:latin typeface="宋体"/>
                <a:cs typeface="宋体"/>
              </a:rPr>
              <a:t>1</a:t>
            </a:r>
            <a:r>
              <a:rPr dirty="0" sz="2800" spc="-5">
                <a:latin typeface="宋体"/>
                <a:cs typeface="宋体"/>
              </a:rPr>
              <a:t>次，  </a:t>
            </a:r>
            <a:r>
              <a:rPr dirty="0" sz="2800">
                <a:latin typeface="宋体"/>
                <a:cs typeface="宋体"/>
              </a:rPr>
              <a:t>case3:</a:t>
            </a:r>
            <a:r>
              <a:rPr dirty="0" sz="2800" spc="-100">
                <a:latin typeface="宋体"/>
                <a:cs typeface="宋体"/>
              </a:rPr>
              <a:t> </a:t>
            </a:r>
            <a:r>
              <a:rPr dirty="0" sz="2800" spc="15">
                <a:latin typeface="宋体"/>
                <a:cs typeface="宋体"/>
              </a:rPr>
              <a:t>2</a:t>
            </a:r>
            <a:r>
              <a:rPr dirty="0" sz="2800" spc="-10">
                <a:latin typeface="宋体"/>
                <a:cs typeface="宋体"/>
              </a:rPr>
              <a:t>次，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800" spc="-5">
                <a:latin typeface="宋体"/>
                <a:cs typeface="宋体"/>
              </a:rPr>
              <a:t>平均结点</a:t>
            </a:r>
            <a:r>
              <a:rPr dirty="0" sz="2800">
                <a:latin typeface="宋体"/>
                <a:cs typeface="宋体"/>
              </a:rPr>
              <a:t>=(21×1+17×1+13×2)/4=16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800" spc="-5">
                <a:latin typeface="宋体"/>
                <a:cs typeface="宋体"/>
              </a:rPr>
              <a:t>搜索空间实际访问的结点数为</a:t>
            </a:r>
            <a:r>
              <a:rPr dirty="0" sz="2800" spc="35">
                <a:latin typeface="宋体"/>
                <a:cs typeface="宋体"/>
              </a:rPr>
              <a:t> </a:t>
            </a:r>
            <a:r>
              <a:rPr dirty="0" sz="2800">
                <a:latin typeface="宋体"/>
                <a:cs typeface="宋体"/>
              </a:rPr>
              <a:t>17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回溯算法的效率估计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7530">
              <a:lnSpc>
                <a:spcPct val="100000"/>
              </a:lnSpc>
              <a:spcBef>
                <a:spcPts val="100"/>
              </a:spcBef>
            </a:pPr>
            <a:r>
              <a:rPr dirty="0"/>
              <a:t>搜索树结点数的估计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31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-5"/>
              <a:t>伪码（多次采样，取平均值）</a:t>
            </a:r>
          </a:p>
          <a:p>
            <a:pPr marL="241300" indent="-228600">
              <a:lnSpc>
                <a:spcPts val="321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Monte</a:t>
            </a:r>
            <a:r>
              <a:rPr dirty="0" sz="2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Carlo</a:t>
            </a:r>
            <a:endParaRPr sz="2800">
              <a:latin typeface="Times New Roman"/>
              <a:cs typeface="Times New Roman"/>
            </a:endParaRPr>
          </a:p>
          <a:p>
            <a:pPr marL="12700" marR="323215">
              <a:lnSpc>
                <a:spcPct val="90000"/>
              </a:lnSpc>
              <a:spcBef>
                <a:spcPts val="185"/>
              </a:spcBef>
            </a:pPr>
            <a:r>
              <a:rPr dirty="0" sz="2800" spc="-5" b="0">
                <a:solidFill>
                  <a:srgbClr val="000000"/>
                </a:solidFill>
                <a:latin typeface="宋体"/>
                <a:cs typeface="宋体"/>
              </a:rPr>
              <a:t>输入：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2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宋体"/>
                <a:cs typeface="宋体"/>
              </a:rPr>
              <a:t>为皇后数，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宋体"/>
                <a:cs typeface="宋体"/>
              </a:rPr>
              <a:t>为抽样次数 </a:t>
            </a:r>
            <a:r>
              <a:rPr dirty="0" sz="2800" spc="-10" b="0">
                <a:solidFill>
                  <a:srgbClr val="000000"/>
                </a:solidFill>
                <a:latin typeface="宋体"/>
                <a:cs typeface="宋体"/>
              </a:rPr>
              <a:t>输出</a:t>
            </a:r>
            <a:r>
              <a:rPr dirty="0" sz="2800" spc="-5" b="0">
                <a:solidFill>
                  <a:srgbClr val="000000"/>
                </a:solidFill>
                <a:latin typeface="宋体"/>
                <a:cs typeface="宋体"/>
              </a:rPr>
              <a:t>：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sum,</a:t>
            </a:r>
            <a:r>
              <a:rPr dirty="0" sz="2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0">
                <a:solidFill>
                  <a:srgbClr val="000000"/>
                </a:solidFill>
                <a:latin typeface="宋体"/>
                <a:cs typeface="宋体"/>
              </a:rPr>
              <a:t>即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800" spc="-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0">
                <a:solidFill>
                  <a:srgbClr val="000000"/>
                </a:solidFill>
                <a:latin typeface="宋体"/>
                <a:cs typeface="宋体"/>
              </a:rPr>
              <a:t>次抽样路长平均值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2800" spc="-5" b="0">
                <a:solidFill>
                  <a:srgbClr val="000000"/>
                </a:solidFill>
                <a:latin typeface="宋体"/>
                <a:cs typeface="宋体"/>
              </a:rPr>
              <a:t>．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sum←0</a:t>
            </a:r>
            <a:endParaRPr sz="2800">
              <a:latin typeface="Times New Roman"/>
              <a:cs typeface="Times New Roman"/>
            </a:endParaRPr>
          </a:p>
          <a:p>
            <a:pPr marL="546735" indent="-534035">
              <a:lnSpc>
                <a:spcPts val="2855"/>
              </a:lnSpc>
              <a:buSzPct val="96428"/>
              <a:buAutoNum type="arabicPeriod" startAt="2"/>
              <a:tabLst>
                <a:tab pos="546735" algn="l"/>
                <a:tab pos="3300729" algn="l"/>
              </a:tabLst>
            </a:pP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i ←1 to</a:t>
            </a:r>
            <a:r>
              <a:rPr dirty="0" sz="2800" spc="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8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do	//</a:t>
            </a:r>
            <a:r>
              <a:rPr dirty="0" sz="2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宋体"/>
                <a:cs typeface="宋体"/>
              </a:rPr>
              <a:t>取样次数</a:t>
            </a:r>
            <a:r>
              <a:rPr dirty="0" sz="2800" spc="-695" b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901065" indent="-889000">
              <a:lnSpc>
                <a:spcPts val="3005"/>
              </a:lnSpc>
              <a:buSzPct val="96428"/>
              <a:buAutoNum type="arabicPeriod" startAt="2"/>
              <a:tabLst>
                <a:tab pos="901065" algn="l"/>
                <a:tab pos="901700" algn="l"/>
                <a:tab pos="3554729" algn="l"/>
              </a:tabLst>
            </a:pP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m←Estimate(n);	//</a:t>
            </a:r>
            <a:r>
              <a:rPr dirty="0" sz="2800" spc="-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5" b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2800" spc="-5" b="0">
                <a:solidFill>
                  <a:srgbClr val="000000"/>
                </a:solidFill>
                <a:latin typeface="宋体"/>
                <a:cs typeface="宋体"/>
              </a:rPr>
              <a:t>为结点数</a:t>
            </a:r>
            <a:endParaRPr sz="2800">
              <a:latin typeface="宋体"/>
              <a:cs typeface="宋体"/>
            </a:endParaRPr>
          </a:p>
          <a:p>
            <a:pPr marL="882650" indent="-870585">
              <a:lnSpc>
                <a:spcPts val="3005"/>
              </a:lnSpc>
              <a:buSzPct val="96428"/>
              <a:buAutoNum type="arabicPeriod" startAt="2"/>
              <a:tabLst>
                <a:tab pos="882650" algn="l"/>
                <a:tab pos="883285" algn="l"/>
              </a:tabLst>
            </a:pP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sum ← 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sum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dirty="0" sz="2800" spc="-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5" b="0">
                <a:solidFill>
                  <a:srgbClr val="000000"/>
                </a:solidFill>
                <a:latin typeface="Times New Roman"/>
                <a:cs typeface="Times New Roman"/>
              </a:rPr>
              <a:t>m;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ts val="3195"/>
              </a:lnSpc>
              <a:buSzPct val="96428"/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7677" y="5040248"/>
            <a:ext cx="2286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6. </a:t>
            </a:r>
            <a:r>
              <a:rPr dirty="0" sz="2800">
                <a:latin typeface="Times New Roman"/>
                <a:cs typeface="Times New Roman"/>
              </a:rPr>
              <a:t>return sum </a:t>
            </a:r>
            <a:r>
              <a:rPr dirty="0" sz="2800" spc="-5">
                <a:latin typeface="Times New Roman"/>
                <a:cs typeface="Times New Roman"/>
              </a:rPr>
              <a:t>/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86093" y="4851019"/>
            <a:ext cx="1509395" cy="1062355"/>
          </a:xfrm>
          <a:custGeom>
            <a:avLst/>
            <a:gdLst/>
            <a:ahLst/>
            <a:cxnLst/>
            <a:rect l="l" t="t" r="r" b="b"/>
            <a:pathLst>
              <a:path w="1509395" h="1062354">
                <a:moveTo>
                  <a:pt x="0" y="0"/>
                </a:moveTo>
                <a:lnTo>
                  <a:pt x="295275" y="343026"/>
                </a:lnTo>
                <a:lnTo>
                  <a:pt x="261109" y="377150"/>
                </a:lnTo>
                <a:lnTo>
                  <a:pt x="232155" y="412569"/>
                </a:lnTo>
                <a:lnTo>
                  <a:pt x="208361" y="449062"/>
                </a:lnTo>
                <a:lnTo>
                  <a:pt x="189679" y="486406"/>
                </a:lnTo>
                <a:lnTo>
                  <a:pt x="176057" y="524378"/>
                </a:lnTo>
                <a:lnTo>
                  <a:pt x="167447" y="562755"/>
                </a:lnTo>
                <a:lnTo>
                  <a:pt x="163797" y="601316"/>
                </a:lnTo>
                <a:lnTo>
                  <a:pt x="165058" y="639836"/>
                </a:lnTo>
                <a:lnTo>
                  <a:pt x="171180" y="678094"/>
                </a:lnTo>
                <a:lnTo>
                  <a:pt x="182112" y="715866"/>
                </a:lnTo>
                <a:lnTo>
                  <a:pt x="197805" y="752931"/>
                </a:lnTo>
                <a:lnTo>
                  <a:pt x="218209" y="789066"/>
                </a:lnTo>
                <a:lnTo>
                  <a:pt x="243273" y="824047"/>
                </a:lnTo>
                <a:lnTo>
                  <a:pt x="272948" y="857652"/>
                </a:lnTo>
                <a:lnTo>
                  <a:pt x="307184" y="889659"/>
                </a:lnTo>
                <a:lnTo>
                  <a:pt x="345930" y="919844"/>
                </a:lnTo>
                <a:lnTo>
                  <a:pt x="389136" y="947986"/>
                </a:lnTo>
                <a:lnTo>
                  <a:pt x="436752" y="973861"/>
                </a:lnTo>
                <a:lnTo>
                  <a:pt x="480258" y="993714"/>
                </a:lnTo>
                <a:lnTo>
                  <a:pt x="525218" y="1010996"/>
                </a:lnTo>
                <a:lnTo>
                  <a:pt x="571424" y="1025729"/>
                </a:lnTo>
                <a:lnTo>
                  <a:pt x="618667" y="1037933"/>
                </a:lnTo>
                <a:lnTo>
                  <a:pt x="666738" y="1047630"/>
                </a:lnTo>
                <a:lnTo>
                  <a:pt x="715427" y="1054841"/>
                </a:lnTo>
                <a:lnTo>
                  <a:pt x="764525" y="1059586"/>
                </a:lnTo>
                <a:lnTo>
                  <a:pt x="813824" y="1061887"/>
                </a:lnTo>
                <a:lnTo>
                  <a:pt x="863115" y="1061765"/>
                </a:lnTo>
                <a:lnTo>
                  <a:pt x="912188" y="1059242"/>
                </a:lnTo>
                <a:lnTo>
                  <a:pt x="960833" y="1054337"/>
                </a:lnTo>
                <a:lnTo>
                  <a:pt x="1008843" y="1047073"/>
                </a:lnTo>
                <a:lnTo>
                  <a:pt x="1056009" y="1037470"/>
                </a:lnTo>
                <a:lnTo>
                  <a:pt x="1102120" y="1025550"/>
                </a:lnTo>
                <a:lnTo>
                  <a:pt x="1146968" y="1011333"/>
                </a:lnTo>
                <a:lnTo>
                  <a:pt x="1190343" y="994841"/>
                </a:lnTo>
                <a:lnTo>
                  <a:pt x="1232038" y="976095"/>
                </a:lnTo>
                <a:lnTo>
                  <a:pt x="1271842" y="955116"/>
                </a:lnTo>
                <a:lnTo>
                  <a:pt x="1309547" y="931925"/>
                </a:lnTo>
                <a:lnTo>
                  <a:pt x="1344944" y="906543"/>
                </a:lnTo>
                <a:lnTo>
                  <a:pt x="1377823" y="878992"/>
                </a:lnTo>
                <a:lnTo>
                  <a:pt x="1411988" y="844864"/>
                </a:lnTo>
                <a:lnTo>
                  <a:pt x="1440942" y="809441"/>
                </a:lnTo>
                <a:lnTo>
                  <a:pt x="1464736" y="772944"/>
                </a:lnTo>
                <a:lnTo>
                  <a:pt x="1483418" y="735596"/>
                </a:lnTo>
                <a:lnTo>
                  <a:pt x="1497040" y="697621"/>
                </a:lnTo>
                <a:lnTo>
                  <a:pt x="1505650" y="659241"/>
                </a:lnTo>
                <a:lnTo>
                  <a:pt x="1509300" y="620678"/>
                </a:lnTo>
                <a:lnTo>
                  <a:pt x="1508039" y="582155"/>
                </a:lnTo>
                <a:lnTo>
                  <a:pt x="1501917" y="543896"/>
                </a:lnTo>
                <a:lnTo>
                  <a:pt x="1490985" y="506123"/>
                </a:lnTo>
                <a:lnTo>
                  <a:pt x="1475292" y="469058"/>
                </a:lnTo>
                <a:lnTo>
                  <a:pt x="1454888" y="432925"/>
                </a:lnTo>
                <a:lnTo>
                  <a:pt x="1429824" y="397945"/>
                </a:lnTo>
                <a:lnTo>
                  <a:pt x="1400149" y="364343"/>
                </a:lnTo>
                <a:lnTo>
                  <a:pt x="1365913" y="332340"/>
                </a:lnTo>
                <a:lnTo>
                  <a:pt x="1327167" y="302160"/>
                </a:lnTo>
                <a:lnTo>
                  <a:pt x="1283961" y="274025"/>
                </a:lnTo>
                <a:lnTo>
                  <a:pt x="1236345" y="248157"/>
                </a:lnTo>
                <a:lnTo>
                  <a:pt x="1194094" y="228859"/>
                </a:lnTo>
                <a:lnTo>
                  <a:pt x="1188163" y="226567"/>
                </a:lnTo>
                <a:lnTo>
                  <a:pt x="484504" y="226567"/>
                </a:lnTo>
                <a:lnTo>
                  <a:pt x="0" y="0"/>
                </a:lnTo>
                <a:close/>
              </a:path>
              <a:path w="1509395" h="1062354">
                <a:moveTo>
                  <a:pt x="816056" y="160093"/>
                </a:moveTo>
                <a:lnTo>
                  <a:pt x="766884" y="162296"/>
                </a:lnTo>
                <a:lnTo>
                  <a:pt x="717971" y="166919"/>
                </a:lnTo>
                <a:lnTo>
                  <a:pt x="669524" y="173970"/>
                </a:lnTo>
                <a:lnTo>
                  <a:pt x="621748" y="183453"/>
                </a:lnTo>
                <a:lnTo>
                  <a:pt x="574849" y="195377"/>
                </a:lnTo>
                <a:lnTo>
                  <a:pt x="529032" y="209746"/>
                </a:lnTo>
                <a:lnTo>
                  <a:pt x="484504" y="226567"/>
                </a:lnTo>
                <a:lnTo>
                  <a:pt x="1188163" y="226567"/>
                </a:lnTo>
                <a:lnTo>
                  <a:pt x="1150251" y="211923"/>
                </a:lnTo>
                <a:lnTo>
                  <a:pt x="1105022" y="197358"/>
                </a:lnTo>
                <a:lnTo>
                  <a:pt x="1058612" y="185169"/>
                </a:lnTo>
                <a:lnTo>
                  <a:pt x="1011227" y="175363"/>
                </a:lnTo>
                <a:lnTo>
                  <a:pt x="963074" y="167947"/>
                </a:lnTo>
                <a:lnTo>
                  <a:pt x="914357" y="162925"/>
                </a:lnTo>
                <a:lnTo>
                  <a:pt x="865282" y="160305"/>
                </a:lnTo>
                <a:lnTo>
                  <a:pt x="816056" y="160093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86093" y="4851019"/>
            <a:ext cx="1509395" cy="1062355"/>
          </a:xfrm>
          <a:custGeom>
            <a:avLst/>
            <a:gdLst/>
            <a:ahLst/>
            <a:cxnLst/>
            <a:rect l="l" t="t" r="r" b="b"/>
            <a:pathLst>
              <a:path w="1509395" h="1062354">
                <a:moveTo>
                  <a:pt x="0" y="0"/>
                </a:moveTo>
                <a:lnTo>
                  <a:pt x="295275" y="343026"/>
                </a:lnTo>
                <a:lnTo>
                  <a:pt x="261109" y="377150"/>
                </a:lnTo>
                <a:lnTo>
                  <a:pt x="232155" y="412569"/>
                </a:lnTo>
                <a:lnTo>
                  <a:pt x="208361" y="449062"/>
                </a:lnTo>
                <a:lnTo>
                  <a:pt x="189679" y="486406"/>
                </a:lnTo>
                <a:lnTo>
                  <a:pt x="176057" y="524378"/>
                </a:lnTo>
                <a:lnTo>
                  <a:pt x="167447" y="562755"/>
                </a:lnTo>
                <a:lnTo>
                  <a:pt x="163797" y="601316"/>
                </a:lnTo>
                <a:lnTo>
                  <a:pt x="165058" y="639836"/>
                </a:lnTo>
                <a:lnTo>
                  <a:pt x="171180" y="678094"/>
                </a:lnTo>
                <a:lnTo>
                  <a:pt x="182112" y="715866"/>
                </a:lnTo>
                <a:lnTo>
                  <a:pt x="197805" y="752931"/>
                </a:lnTo>
                <a:lnTo>
                  <a:pt x="218209" y="789066"/>
                </a:lnTo>
                <a:lnTo>
                  <a:pt x="243273" y="824047"/>
                </a:lnTo>
                <a:lnTo>
                  <a:pt x="272948" y="857652"/>
                </a:lnTo>
                <a:lnTo>
                  <a:pt x="307184" y="889659"/>
                </a:lnTo>
                <a:lnTo>
                  <a:pt x="345930" y="919844"/>
                </a:lnTo>
                <a:lnTo>
                  <a:pt x="389136" y="947986"/>
                </a:lnTo>
                <a:lnTo>
                  <a:pt x="436752" y="973861"/>
                </a:lnTo>
                <a:lnTo>
                  <a:pt x="480258" y="993714"/>
                </a:lnTo>
                <a:lnTo>
                  <a:pt x="525218" y="1010996"/>
                </a:lnTo>
                <a:lnTo>
                  <a:pt x="571424" y="1025729"/>
                </a:lnTo>
                <a:lnTo>
                  <a:pt x="618667" y="1037933"/>
                </a:lnTo>
                <a:lnTo>
                  <a:pt x="666738" y="1047630"/>
                </a:lnTo>
                <a:lnTo>
                  <a:pt x="715427" y="1054841"/>
                </a:lnTo>
                <a:lnTo>
                  <a:pt x="764525" y="1059586"/>
                </a:lnTo>
                <a:lnTo>
                  <a:pt x="813824" y="1061887"/>
                </a:lnTo>
                <a:lnTo>
                  <a:pt x="863115" y="1061765"/>
                </a:lnTo>
                <a:lnTo>
                  <a:pt x="912188" y="1059242"/>
                </a:lnTo>
                <a:lnTo>
                  <a:pt x="960833" y="1054337"/>
                </a:lnTo>
                <a:lnTo>
                  <a:pt x="1008843" y="1047073"/>
                </a:lnTo>
                <a:lnTo>
                  <a:pt x="1056009" y="1037470"/>
                </a:lnTo>
                <a:lnTo>
                  <a:pt x="1102120" y="1025550"/>
                </a:lnTo>
                <a:lnTo>
                  <a:pt x="1146968" y="1011333"/>
                </a:lnTo>
                <a:lnTo>
                  <a:pt x="1190343" y="994841"/>
                </a:lnTo>
                <a:lnTo>
                  <a:pt x="1232038" y="976095"/>
                </a:lnTo>
                <a:lnTo>
                  <a:pt x="1271842" y="955116"/>
                </a:lnTo>
                <a:lnTo>
                  <a:pt x="1309547" y="931925"/>
                </a:lnTo>
                <a:lnTo>
                  <a:pt x="1344944" y="906543"/>
                </a:lnTo>
                <a:lnTo>
                  <a:pt x="1377823" y="878992"/>
                </a:lnTo>
                <a:lnTo>
                  <a:pt x="1411988" y="844864"/>
                </a:lnTo>
                <a:lnTo>
                  <a:pt x="1440942" y="809441"/>
                </a:lnTo>
                <a:lnTo>
                  <a:pt x="1464736" y="772944"/>
                </a:lnTo>
                <a:lnTo>
                  <a:pt x="1483418" y="735596"/>
                </a:lnTo>
                <a:lnTo>
                  <a:pt x="1497040" y="697621"/>
                </a:lnTo>
                <a:lnTo>
                  <a:pt x="1505650" y="659241"/>
                </a:lnTo>
                <a:lnTo>
                  <a:pt x="1509300" y="620678"/>
                </a:lnTo>
                <a:lnTo>
                  <a:pt x="1508039" y="582155"/>
                </a:lnTo>
                <a:lnTo>
                  <a:pt x="1501917" y="543896"/>
                </a:lnTo>
                <a:lnTo>
                  <a:pt x="1490985" y="506123"/>
                </a:lnTo>
                <a:lnTo>
                  <a:pt x="1475292" y="469058"/>
                </a:lnTo>
                <a:lnTo>
                  <a:pt x="1454888" y="432925"/>
                </a:lnTo>
                <a:lnTo>
                  <a:pt x="1429824" y="397945"/>
                </a:lnTo>
                <a:lnTo>
                  <a:pt x="1400149" y="364343"/>
                </a:lnTo>
                <a:lnTo>
                  <a:pt x="1365913" y="332340"/>
                </a:lnTo>
                <a:lnTo>
                  <a:pt x="1327167" y="302160"/>
                </a:lnTo>
                <a:lnTo>
                  <a:pt x="1283961" y="274025"/>
                </a:lnTo>
                <a:lnTo>
                  <a:pt x="1236345" y="248157"/>
                </a:lnTo>
                <a:lnTo>
                  <a:pt x="1194094" y="228859"/>
                </a:lnTo>
                <a:lnTo>
                  <a:pt x="1150251" y="211923"/>
                </a:lnTo>
                <a:lnTo>
                  <a:pt x="1105022" y="197358"/>
                </a:lnTo>
                <a:lnTo>
                  <a:pt x="1058612" y="185169"/>
                </a:lnTo>
                <a:lnTo>
                  <a:pt x="1011227" y="175363"/>
                </a:lnTo>
                <a:lnTo>
                  <a:pt x="963074" y="167947"/>
                </a:lnTo>
                <a:lnTo>
                  <a:pt x="914357" y="162925"/>
                </a:lnTo>
                <a:lnTo>
                  <a:pt x="865282" y="160305"/>
                </a:lnTo>
                <a:lnTo>
                  <a:pt x="816056" y="160093"/>
                </a:lnTo>
                <a:lnTo>
                  <a:pt x="766884" y="162296"/>
                </a:lnTo>
                <a:lnTo>
                  <a:pt x="717971" y="166919"/>
                </a:lnTo>
                <a:lnTo>
                  <a:pt x="669524" y="173970"/>
                </a:lnTo>
                <a:lnTo>
                  <a:pt x="621748" y="183453"/>
                </a:lnTo>
                <a:lnTo>
                  <a:pt x="574849" y="195377"/>
                </a:lnTo>
                <a:lnTo>
                  <a:pt x="529032" y="209746"/>
                </a:lnTo>
                <a:lnTo>
                  <a:pt x="484504" y="22656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135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07097" y="4996639"/>
            <a:ext cx="793750" cy="81915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000" b="1">
                <a:solidFill>
                  <a:srgbClr val="FFFFFF"/>
                </a:solidFill>
                <a:latin typeface="宋体"/>
                <a:cs typeface="宋体"/>
              </a:rPr>
              <a:t>一次抽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样结果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6124" y="322910"/>
            <a:ext cx="3221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</a:rPr>
              <a:t>回溯算法的效率估计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407911" y="241757"/>
            <a:ext cx="84264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solidFill>
                  <a:srgbClr val="C00000"/>
                </a:solidFill>
                <a:latin typeface="宋体"/>
                <a:cs typeface="宋体"/>
              </a:rPr>
              <a:t>小结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9217" y="1387928"/>
            <a:ext cx="6063615" cy="3643629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919"/>
              </a:spcBef>
              <a:buClr>
                <a:srgbClr val="034B9C"/>
              </a:buClr>
              <a:buSzPct val="96428"/>
              <a:buFont typeface="Wingdings"/>
              <a:buChar char=""/>
              <a:tabLst>
                <a:tab pos="364490" algn="l"/>
              </a:tabLst>
            </a:pPr>
            <a:r>
              <a:rPr dirty="0" sz="2800" b="1">
                <a:solidFill>
                  <a:srgbClr val="C00000"/>
                </a:solidFill>
                <a:latin typeface="Times New Roman"/>
                <a:cs typeface="Times New Roman"/>
              </a:rPr>
              <a:t>Monte</a:t>
            </a:r>
            <a:r>
              <a:rPr dirty="0" sz="2800" spc="-2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Times New Roman"/>
                <a:cs typeface="Times New Roman"/>
              </a:rPr>
              <a:t>Carlo</a:t>
            </a:r>
            <a:r>
              <a:rPr dirty="0" sz="280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宋体"/>
                <a:cs typeface="宋体"/>
              </a:rPr>
              <a:t>方法</a:t>
            </a:r>
            <a:endParaRPr sz="2800">
              <a:latin typeface="宋体"/>
              <a:cs typeface="宋体"/>
            </a:endParaRPr>
          </a:p>
          <a:p>
            <a:pPr marL="367665" marR="5080" indent="356235">
              <a:lnSpc>
                <a:spcPct val="119600"/>
              </a:lnSpc>
              <a:spcBef>
                <a:spcPts val="160"/>
              </a:spcBef>
            </a:pPr>
            <a:r>
              <a:rPr dirty="0" sz="2800" spc="-5">
                <a:latin typeface="宋体"/>
                <a:cs typeface="宋体"/>
              </a:rPr>
              <a:t>目的：估计搜索树真正访问结点数 </a:t>
            </a:r>
            <a:r>
              <a:rPr dirty="0" sz="2800" spc="-5" b="1">
                <a:solidFill>
                  <a:srgbClr val="C00000"/>
                </a:solidFill>
                <a:latin typeface="宋体"/>
                <a:cs typeface="宋体"/>
              </a:rPr>
              <a:t>步骤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algn="just" marL="1078865" marR="1066800">
              <a:lnSpc>
                <a:spcPct val="119600"/>
              </a:lnSpc>
              <a:spcBef>
                <a:spcPts val="15"/>
              </a:spcBef>
            </a:pPr>
            <a:r>
              <a:rPr dirty="0" sz="2800" spc="-5">
                <a:latin typeface="宋体"/>
                <a:cs typeface="宋体"/>
              </a:rPr>
              <a:t>随机抽样，选择一条路径 用这条路径代替其他路径 </a:t>
            </a:r>
            <a:r>
              <a:rPr dirty="0" sz="2800" spc="-5">
                <a:latin typeface="宋体"/>
                <a:cs typeface="宋体"/>
              </a:rPr>
              <a:t>逐层累加树的结点数</a:t>
            </a:r>
            <a:endParaRPr sz="2800">
              <a:latin typeface="宋体"/>
              <a:cs typeface="宋体"/>
            </a:endParaRPr>
          </a:p>
          <a:p>
            <a:pPr marL="1078865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宋体"/>
                <a:cs typeface="宋体"/>
              </a:rPr>
              <a:t>多次选择，取结点数的平均值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9199" y="4716779"/>
            <a:ext cx="1346200" cy="1186180"/>
          </a:xfrm>
          <a:custGeom>
            <a:avLst/>
            <a:gdLst/>
            <a:ahLst/>
            <a:cxnLst/>
            <a:rect l="l" t="t" r="r" b="b"/>
            <a:pathLst>
              <a:path w="1346200" h="1186179">
                <a:moveTo>
                  <a:pt x="1276663" y="0"/>
                </a:moveTo>
                <a:lnTo>
                  <a:pt x="857055" y="0"/>
                </a:lnTo>
                <a:lnTo>
                  <a:pt x="830206" y="5397"/>
                </a:lnTo>
                <a:lnTo>
                  <a:pt x="808287" y="20129"/>
                </a:lnTo>
                <a:lnTo>
                  <a:pt x="793511" y="42005"/>
                </a:lnTo>
                <a:lnTo>
                  <a:pt x="788094" y="68834"/>
                </a:lnTo>
                <a:lnTo>
                  <a:pt x="788094" y="487680"/>
                </a:lnTo>
                <a:lnTo>
                  <a:pt x="793511" y="514508"/>
                </a:lnTo>
                <a:lnTo>
                  <a:pt x="808287" y="536384"/>
                </a:lnTo>
                <a:lnTo>
                  <a:pt x="830206" y="551116"/>
                </a:lnTo>
                <a:lnTo>
                  <a:pt x="857055" y="556514"/>
                </a:lnTo>
                <a:lnTo>
                  <a:pt x="1057842" y="556514"/>
                </a:lnTo>
                <a:lnTo>
                  <a:pt x="1054649" y="609548"/>
                </a:lnTo>
                <a:lnTo>
                  <a:pt x="1047621" y="658927"/>
                </a:lnTo>
                <a:lnTo>
                  <a:pt x="1036776" y="704659"/>
                </a:lnTo>
                <a:lnTo>
                  <a:pt x="1022132" y="746750"/>
                </a:lnTo>
                <a:lnTo>
                  <a:pt x="1003705" y="785208"/>
                </a:lnTo>
                <a:lnTo>
                  <a:pt x="981515" y="820039"/>
                </a:lnTo>
                <a:lnTo>
                  <a:pt x="949255" y="857391"/>
                </a:lnTo>
                <a:lnTo>
                  <a:pt x="909649" y="891371"/>
                </a:lnTo>
                <a:lnTo>
                  <a:pt x="862732" y="921966"/>
                </a:lnTo>
                <a:lnTo>
                  <a:pt x="808541" y="949159"/>
                </a:lnTo>
                <a:lnTo>
                  <a:pt x="785842" y="965269"/>
                </a:lnTo>
                <a:lnTo>
                  <a:pt x="771822" y="988118"/>
                </a:lnTo>
                <a:lnTo>
                  <a:pt x="767589" y="1014609"/>
                </a:lnTo>
                <a:lnTo>
                  <a:pt x="774251" y="1041641"/>
                </a:lnTo>
                <a:lnTo>
                  <a:pt x="823908" y="1146314"/>
                </a:lnTo>
                <a:lnTo>
                  <a:pt x="839884" y="1167848"/>
                </a:lnTo>
                <a:lnTo>
                  <a:pt x="861992" y="1181285"/>
                </a:lnTo>
                <a:lnTo>
                  <a:pt x="887505" y="1185657"/>
                </a:lnTo>
                <a:lnTo>
                  <a:pt x="913697" y="1179995"/>
                </a:lnTo>
                <a:lnTo>
                  <a:pt x="966841" y="1155068"/>
                </a:lnTo>
                <a:lnTo>
                  <a:pt x="1016553" y="1127638"/>
                </a:lnTo>
                <a:lnTo>
                  <a:pt x="1062845" y="1097679"/>
                </a:lnTo>
                <a:lnTo>
                  <a:pt x="1105729" y="1065165"/>
                </a:lnTo>
                <a:lnTo>
                  <a:pt x="1145218" y="1030071"/>
                </a:lnTo>
                <a:lnTo>
                  <a:pt x="1181614" y="992288"/>
                </a:lnTo>
                <a:lnTo>
                  <a:pt x="1213967" y="952917"/>
                </a:lnTo>
                <a:lnTo>
                  <a:pt x="1242278" y="911956"/>
                </a:lnTo>
                <a:lnTo>
                  <a:pt x="1266545" y="869405"/>
                </a:lnTo>
                <a:lnTo>
                  <a:pt x="1286770" y="825262"/>
                </a:lnTo>
                <a:lnTo>
                  <a:pt x="1302952" y="779526"/>
                </a:lnTo>
                <a:lnTo>
                  <a:pt x="1321621" y="703272"/>
                </a:lnTo>
                <a:lnTo>
                  <a:pt x="1328955" y="660383"/>
                </a:lnTo>
                <a:lnTo>
                  <a:pt x="1334956" y="614314"/>
                </a:lnTo>
                <a:lnTo>
                  <a:pt x="1339623" y="565060"/>
                </a:lnTo>
                <a:lnTo>
                  <a:pt x="1342957" y="512617"/>
                </a:lnTo>
                <a:lnTo>
                  <a:pt x="1344957" y="456980"/>
                </a:lnTo>
                <a:lnTo>
                  <a:pt x="1345624" y="398145"/>
                </a:lnTo>
                <a:lnTo>
                  <a:pt x="1345624" y="68834"/>
                </a:lnTo>
                <a:lnTo>
                  <a:pt x="1340207" y="42005"/>
                </a:lnTo>
                <a:lnTo>
                  <a:pt x="1325431" y="20129"/>
                </a:lnTo>
                <a:lnTo>
                  <a:pt x="1303512" y="5397"/>
                </a:lnTo>
                <a:lnTo>
                  <a:pt x="1276663" y="0"/>
                </a:lnTo>
                <a:close/>
              </a:path>
              <a:path w="1346200" h="1186179">
                <a:moveTo>
                  <a:pt x="509075" y="0"/>
                </a:moveTo>
                <a:lnTo>
                  <a:pt x="89467" y="0"/>
                </a:lnTo>
                <a:lnTo>
                  <a:pt x="62618" y="5397"/>
                </a:lnTo>
                <a:lnTo>
                  <a:pt x="40699" y="20129"/>
                </a:lnTo>
                <a:lnTo>
                  <a:pt x="25923" y="42005"/>
                </a:lnTo>
                <a:lnTo>
                  <a:pt x="20506" y="68834"/>
                </a:lnTo>
                <a:lnTo>
                  <a:pt x="20506" y="487680"/>
                </a:lnTo>
                <a:lnTo>
                  <a:pt x="25923" y="514455"/>
                </a:lnTo>
                <a:lnTo>
                  <a:pt x="40699" y="536336"/>
                </a:lnTo>
                <a:lnTo>
                  <a:pt x="62618" y="551098"/>
                </a:lnTo>
                <a:lnTo>
                  <a:pt x="89467" y="556514"/>
                </a:lnTo>
                <a:lnTo>
                  <a:pt x="290254" y="556514"/>
                </a:lnTo>
                <a:lnTo>
                  <a:pt x="287060" y="609547"/>
                </a:lnTo>
                <a:lnTo>
                  <a:pt x="280028" y="658923"/>
                </a:lnTo>
                <a:lnTo>
                  <a:pt x="269172" y="704643"/>
                </a:lnTo>
                <a:lnTo>
                  <a:pt x="254506" y="746712"/>
                </a:lnTo>
                <a:lnTo>
                  <a:pt x="236044" y="785134"/>
                </a:lnTo>
                <a:lnTo>
                  <a:pt x="213800" y="819912"/>
                </a:lnTo>
                <a:lnTo>
                  <a:pt x="181558" y="857313"/>
                </a:lnTo>
                <a:lnTo>
                  <a:pt x="141982" y="891317"/>
                </a:lnTo>
                <a:lnTo>
                  <a:pt x="95071" y="921921"/>
                </a:lnTo>
                <a:lnTo>
                  <a:pt x="40826" y="949121"/>
                </a:lnTo>
                <a:lnTo>
                  <a:pt x="18200" y="965223"/>
                </a:lnTo>
                <a:lnTo>
                  <a:pt x="4218" y="988069"/>
                </a:lnTo>
                <a:lnTo>
                  <a:pt x="0" y="1014558"/>
                </a:lnTo>
                <a:lnTo>
                  <a:pt x="6663" y="1041590"/>
                </a:lnTo>
                <a:lnTo>
                  <a:pt x="56193" y="1146060"/>
                </a:lnTo>
                <a:lnTo>
                  <a:pt x="72211" y="1167564"/>
                </a:lnTo>
                <a:lnTo>
                  <a:pt x="94420" y="1181019"/>
                </a:lnTo>
                <a:lnTo>
                  <a:pt x="120058" y="1185388"/>
                </a:lnTo>
                <a:lnTo>
                  <a:pt x="146363" y="1179639"/>
                </a:lnTo>
                <a:lnTo>
                  <a:pt x="198912" y="1154803"/>
                </a:lnTo>
                <a:lnTo>
                  <a:pt x="248205" y="1127419"/>
                </a:lnTo>
                <a:lnTo>
                  <a:pt x="294249" y="1097492"/>
                </a:lnTo>
                <a:lnTo>
                  <a:pt x="337050" y="1065024"/>
                </a:lnTo>
                <a:lnTo>
                  <a:pt x="376614" y="1030020"/>
                </a:lnTo>
                <a:lnTo>
                  <a:pt x="413306" y="992265"/>
                </a:lnTo>
                <a:lnTo>
                  <a:pt x="445909" y="952975"/>
                </a:lnTo>
                <a:lnTo>
                  <a:pt x="474420" y="912147"/>
                </a:lnTo>
                <a:lnTo>
                  <a:pt x="498835" y="869779"/>
                </a:lnTo>
                <a:lnTo>
                  <a:pt x="519151" y="825869"/>
                </a:lnTo>
                <a:lnTo>
                  <a:pt x="535364" y="780415"/>
                </a:lnTo>
                <a:lnTo>
                  <a:pt x="554033" y="704522"/>
                </a:lnTo>
                <a:lnTo>
                  <a:pt x="561367" y="661661"/>
                </a:lnTo>
                <a:lnTo>
                  <a:pt x="567368" y="615521"/>
                </a:lnTo>
                <a:lnTo>
                  <a:pt x="572035" y="566101"/>
                </a:lnTo>
                <a:lnTo>
                  <a:pt x="575369" y="513399"/>
                </a:lnTo>
                <a:lnTo>
                  <a:pt x="577369" y="457414"/>
                </a:lnTo>
                <a:lnTo>
                  <a:pt x="578036" y="398145"/>
                </a:lnTo>
                <a:lnTo>
                  <a:pt x="578036" y="68834"/>
                </a:lnTo>
                <a:lnTo>
                  <a:pt x="572619" y="42005"/>
                </a:lnTo>
                <a:lnTo>
                  <a:pt x="557843" y="20129"/>
                </a:lnTo>
                <a:lnTo>
                  <a:pt x="535924" y="5397"/>
                </a:lnTo>
                <a:lnTo>
                  <a:pt x="509075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46124" y="322910"/>
            <a:ext cx="7063740" cy="5888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影响回溯算法的因素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宋体"/>
              <a:cs typeface="宋体"/>
            </a:endParaRPr>
          </a:p>
          <a:p>
            <a:pPr marL="1458595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影响回溯算法的因素：</a:t>
            </a:r>
            <a:endParaRPr sz="2800">
              <a:latin typeface="宋体"/>
              <a:cs typeface="宋体"/>
            </a:endParaRPr>
          </a:p>
          <a:p>
            <a:pPr marL="1458595">
              <a:lnSpc>
                <a:spcPct val="100000"/>
              </a:lnSpc>
              <a:spcBef>
                <a:spcPts val="660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搜索树的结构：分支和树深</a:t>
            </a:r>
            <a:endParaRPr sz="2800">
              <a:latin typeface="宋体"/>
              <a:cs typeface="宋体"/>
            </a:endParaRPr>
          </a:p>
          <a:p>
            <a:pPr marL="1458595">
              <a:lnSpc>
                <a:spcPct val="100000"/>
              </a:lnSpc>
              <a:spcBef>
                <a:spcPts val="660"/>
              </a:spcBef>
            </a:pPr>
            <a:r>
              <a:rPr dirty="0" sz="2800" spc="-1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10">
                <a:latin typeface="宋体"/>
                <a:cs typeface="宋体"/>
              </a:rPr>
              <a:t>解的分布：是否均匀，深度如何</a:t>
            </a:r>
            <a:endParaRPr sz="2800">
              <a:latin typeface="宋体"/>
              <a:cs typeface="宋体"/>
            </a:endParaRPr>
          </a:p>
          <a:p>
            <a:pPr marL="1458595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约束条件的复杂性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宋体"/>
              <a:cs typeface="宋体"/>
            </a:endParaRPr>
          </a:p>
          <a:p>
            <a:pPr marL="1458595">
              <a:lnSpc>
                <a:spcPct val="100000"/>
              </a:lnSpc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改进策略：</a:t>
            </a:r>
            <a:endParaRPr sz="2800">
              <a:latin typeface="宋体"/>
              <a:cs typeface="宋体"/>
            </a:endParaRPr>
          </a:p>
          <a:p>
            <a:pPr marL="1458595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节点少的分支优先搜索</a:t>
            </a:r>
            <a:endParaRPr sz="2800">
              <a:latin typeface="宋体"/>
              <a:cs typeface="宋体"/>
            </a:endParaRPr>
          </a:p>
          <a:p>
            <a:pPr marL="1458595">
              <a:lnSpc>
                <a:spcPct val="100000"/>
              </a:lnSpc>
              <a:spcBef>
                <a:spcPts val="660"/>
              </a:spcBef>
            </a:pPr>
            <a:r>
              <a:rPr dirty="0" sz="2800" spc="-10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10">
                <a:latin typeface="宋体"/>
                <a:cs typeface="宋体"/>
              </a:rPr>
              <a:t>利用搜索树的对称性裁剪</a:t>
            </a:r>
            <a:endParaRPr sz="2800">
              <a:latin typeface="宋体"/>
              <a:cs typeface="宋体"/>
            </a:endParaRPr>
          </a:p>
          <a:p>
            <a:pPr marL="1458595">
              <a:lnSpc>
                <a:spcPct val="100000"/>
              </a:lnSpc>
              <a:spcBef>
                <a:spcPts val="665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分解为子问题</a:t>
            </a:r>
            <a:endParaRPr sz="2800">
              <a:latin typeface="宋体"/>
              <a:cs typeface="宋体"/>
            </a:endParaRPr>
          </a:p>
          <a:p>
            <a:pPr marL="1458595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2800" spc="-5">
                <a:latin typeface="宋体"/>
                <a:cs typeface="宋体"/>
              </a:rPr>
              <a:t>加快回溯的进度（增加约束条件</a:t>
            </a:r>
            <a:r>
              <a:rPr dirty="0" sz="2800" spc="-66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9199" y="4716779"/>
            <a:ext cx="1346200" cy="1186180"/>
          </a:xfrm>
          <a:custGeom>
            <a:avLst/>
            <a:gdLst/>
            <a:ahLst/>
            <a:cxnLst/>
            <a:rect l="l" t="t" r="r" b="b"/>
            <a:pathLst>
              <a:path w="1346200" h="1186179">
                <a:moveTo>
                  <a:pt x="1276663" y="0"/>
                </a:moveTo>
                <a:lnTo>
                  <a:pt x="857055" y="0"/>
                </a:lnTo>
                <a:lnTo>
                  <a:pt x="830206" y="5397"/>
                </a:lnTo>
                <a:lnTo>
                  <a:pt x="808287" y="20129"/>
                </a:lnTo>
                <a:lnTo>
                  <a:pt x="793511" y="42005"/>
                </a:lnTo>
                <a:lnTo>
                  <a:pt x="788094" y="68834"/>
                </a:lnTo>
                <a:lnTo>
                  <a:pt x="788094" y="487680"/>
                </a:lnTo>
                <a:lnTo>
                  <a:pt x="793511" y="514508"/>
                </a:lnTo>
                <a:lnTo>
                  <a:pt x="808287" y="536384"/>
                </a:lnTo>
                <a:lnTo>
                  <a:pt x="830206" y="551116"/>
                </a:lnTo>
                <a:lnTo>
                  <a:pt x="857055" y="556514"/>
                </a:lnTo>
                <a:lnTo>
                  <a:pt x="1057842" y="556514"/>
                </a:lnTo>
                <a:lnTo>
                  <a:pt x="1054649" y="609548"/>
                </a:lnTo>
                <a:lnTo>
                  <a:pt x="1047621" y="658927"/>
                </a:lnTo>
                <a:lnTo>
                  <a:pt x="1036776" y="704659"/>
                </a:lnTo>
                <a:lnTo>
                  <a:pt x="1022132" y="746750"/>
                </a:lnTo>
                <a:lnTo>
                  <a:pt x="1003705" y="785208"/>
                </a:lnTo>
                <a:lnTo>
                  <a:pt x="981515" y="820039"/>
                </a:lnTo>
                <a:lnTo>
                  <a:pt x="949255" y="857391"/>
                </a:lnTo>
                <a:lnTo>
                  <a:pt x="909649" y="891371"/>
                </a:lnTo>
                <a:lnTo>
                  <a:pt x="862732" y="921966"/>
                </a:lnTo>
                <a:lnTo>
                  <a:pt x="808541" y="949159"/>
                </a:lnTo>
                <a:lnTo>
                  <a:pt x="785842" y="965269"/>
                </a:lnTo>
                <a:lnTo>
                  <a:pt x="771822" y="988118"/>
                </a:lnTo>
                <a:lnTo>
                  <a:pt x="767589" y="1014609"/>
                </a:lnTo>
                <a:lnTo>
                  <a:pt x="774251" y="1041641"/>
                </a:lnTo>
                <a:lnTo>
                  <a:pt x="823908" y="1146314"/>
                </a:lnTo>
                <a:lnTo>
                  <a:pt x="839884" y="1167848"/>
                </a:lnTo>
                <a:lnTo>
                  <a:pt x="861992" y="1181285"/>
                </a:lnTo>
                <a:lnTo>
                  <a:pt x="887505" y="1185657"/>
                </a:lnTo>
                <a:lnTo>
                  <a:pt x="913697" y="1179995"/>
                </a:lnTo>
                <a:lnTo>
                  <a:pt x="966841" y="1155068"/>
                </a:lnTo>
                <a:lnTo>
                  <a:pt x="1016553" y="1127638"/>
                </a:lnTo>
                <a:lnTo>
                  <a:pt x="1062845" y="1097679"/>
                </a:lnTo>
                <a:lnTo>
                  <a:pt x="1105729" y="1065165"/>
                </a:lnTo>
                <a:lnTo>
                  <a:pt x="1145218" y="1030071"/>
                </a:lnTo>
                <a:lnTo>
                  <a:pt x="1181614" y="992288"/>
                </a:lnTo>
                <a:lnTo>
                  <a:pt x="1213967" y="952917"/>
                </a:lnTo>
                <a:lnTo>
                  <a:pt x="1242278" y="911956"/>
                </a:lnTo>
                <a:lnTo>
                  <a:pt x="1266545" y="869405"/>
                </a:lnTo>
                <a:lnTo>
                  <a:pt x="1286770" y="825262"/>
                </a:lnTo>
                <a:lnTo>
                  <a:pt x="1302952" y="779526"/>
                </a:lnTo>
                <a:lnTo>
                  <a:pt x="1321621" y="703272"/>
                </a:lnTo>
                <a:lnTo>
                  <a:pt x="1328955" y="660383"/>
                </a:lnTo>
                <a:lnTo>
                  <a:pt x="1334956" y="614314"/>
                </a:lnTo>
                <a:lnTo>
                  <a:pt x="1339623" y="565060"/>
                </a:lnTo>
                <a:lnTo>
                  <a:pt x="1342957" y="512617"/>
                </a:lnTo>
                <a:lnTo>
                  <a:pt x="1344957" y="456980"/>
                </a:lnTo>
                <a:lnTo>
                  <a:pt x="1345624" y="398145"/>
                </a:lnTo>
                <a:lnTo>
                  <a:pt x="1345624" y="68834"/>
                </a:lnTo>
                <a:lnTo>
                  <a:pt x="1340207" y="42005"/>
                </a:lnTo>
                <a:lnTo>
                  <a:pt x="1325431" y="20129"/>
                </a:lnTo>
                <a:lnTo>
                  <a:pt x="1303512" y="5397"/>
                </a:lnTo>
                <a:lnTo>
                  <a:pt x="1276663" y="0"/>
                </a:lnTo>
                <a:close/>
              </a:path>
              <a:path w="1346200" h="1186179">
                <a:moveTo>
                  <a:pt x="509075" y="0"/>
                </a:moveTo>
                <a:lnTo>
                  <a:pt x="89467" y="0"/>
                </a:lnTo>
                <a:lnTo>
                  <a:pt x="62618" y="5397"/>
                </a:lnTo>
                <a:lnTo>
                  <a:pt x="40699" y="20129"/>
                </a:lnTo>
                <a:lnTo>
                  <a:pt x="25923" y="42005"/>
                </a:lnTo>
                <a:lnTo>
                  <a:pt x="20506" y="68834"/>
                </a:lnTo>
                <a:lnTo>
                  <a:pt x="20506" y="487680"/>
                </a:lnTo>
                <a:lnTo>
                  <a:pt x="25923" y="514455"/>
                </a:lnTo>
                <a:lnTo>
                  <a:pt x="40699" y="536336"/>
                </a:lnTo>
                <a:lnTo>
                  <a:pt x="62618" y="551098"/>
                </a:lnTo>
                <a:lnTo>
                  <a:pt x="89467" y="556514"/>
                </a:lnTo>
                <a:lnTo>
                  <a:pt x="290254" y="556514"/>
                </a:lnTo>
                <a:lnTo>
                  <a:pt x="287060" y="609547"/>
                </a:lnTo>
                <a:lnTo>
                  <a:pt x="280028" y="658923"/>
                </a:lnTo>
                <a:lnTo>
                  <a:pt x="269172" y="704643"/>
                </a:lnTo>
                <a:lnTo>
                  <a:pt x="254506" y="746712"/>
                </a:lnTo>
                <a:lnTo>
                  <a:pt x="236044" y="785134"/>
                </a:lnTo>
                <a:lnTo>
                  <a:pt x="213800" y="819912"/>
                </a:lnTo>
                <a:lnTo>
                  <a:pt x="181558" y="857313"/>
                </a:lnTo>
                <a:lnTo>
                  <a:pt x="141982" y="891317"/>
                </a:lnTo>
                <a:lnTo>
                  <a:pt x="95071" y="921921"/>
                </a:lnTo>
                <a:lnTo>
                  <a:pt x="40826" y="949121"/>
                </a:lnTo>
                <a:lnTo>
                  <a:pt x="18200" y="965223"/>
                </a:lnTo>
                <a:lnTo>
                  <a:pt x="4218" y="988069"/>
                </a:lnTo>
                <a:lnTo>
                  <a:pt x="0" y="1014558"/>
                </a:lnTo>
                <a:lnTo>
                  <a:pt x="6663" y="1041590"/>
                </a:lnTo>
                <a:lnTo>
                  <a:pt x="56193" y="1146060"/>
                </a:lnTo>
                <a:lnTo>
                  <a:pt x="72211" y="1167564"/>
                </a:lnTo>
                <a:lnTo>
                  <a:pt x="94420" y="1181019"/>
                </a:lnTo>
                <a:lnTo>
                  <a:pt x="120058" y="1185388"/>
                </a:lnTo>
                <a:lnTo>
                  <a:pt x="146363" y="1179639"/>
                </a:lnTo>
                <a:lnTo>
                  <a:pt x="198912" y="1154803"/>
                </a:lnTo>
                <a:lnTo>
                  <a:pt x="248205" y="1127419"/>
                </a:lnTo>
                <a:lnTo>
                  <a:pt x="294249" y="1097492"/>
                </a:lnTo>
                <a:lnTo>
                  <a:pt x="337050" y="1065024"/>
                </a:lnTo>
                <a:lnTo>
                  <a:pt x="376614" y="1030020"/>
                </a:lnTo>
                <a:lnTo>
                  <a:pt x="413306" y="992265"/>
                </a:lnTo>
                <a:lnTo>
                  <a:pt x="445909" y="952975"/>
                </a:lnTo>
                <a:lnTo>
                  <a:pt x="474420" y="912147"/>
                </a:lnTo>
                <a:lnTo>
                  <a:pt x="498835" y="869779"/>
                </a:lnTo>
                <a:lnTo>
                  <a:pt x="519151" y="825869"/>
                </a:lnTo>
                <a:lnTo>
                  <a:pt x="535364" y="780415"/>
                </a:lnTo>
                <a:lnTo>
                  <a:pt x="554033" y="704522"/>
                </a:lnTo>
                <a:lnTo>
                  <a:pt x="561367" y="661661"/>
                </a:lnTo>
                <a:lnTo>
                  <a:pt x="567368" y="615521"/>
                </a:lnTo>
                <a:lnTo>
                  <a:pt x="572035" y="566101"/>
                </a:lnTo>
                <a:lnTo>
                  <a:pt x="575369" y="513399"/>
                </a:lnTo>
                <a:lnTo>
                  <a:pt x="577369" y="457414"/>
                </a:lnTo>
                <a:lnTo>
                  <a:pt x="578036" y="398145"/>
                </a:lnTo>
                <a:lnTo>
                  <a:pt x="578036" y="68834"/>
                </a:lnTo>
                <a:lnTo>
                  <a:pt x="572619" y="42005"/>
                </a:lnTo>
                <a:lnTo>
                  <a:pt x="557843" y="20129"/>
                </a:lnTo>
                <a:lnTo>
                  <a:pt x="535924" y="5397"/>
                </a:lnTo>
                <a:lnTo>
                  <a:pt x="509075" y="0"/>
                </a:lnTo>
                <a:close/>
              </a:path>
            </a:pathLst>
          </a:custGeom>
          <a:solidFill>
            <a:srgbClr val="034B9C">
              <a:alpha val="1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回溯算法的设计步骤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042" y="1313220"/>
            <a:ext cx="8742045" cy="4607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5300" marR="839469" indent="-457200">
              <a:lnSpc>
                <a:spcPct val="125000"/>
              </a:lnSpc>
              <a:spcBef>
                <a:spcPts val="95"/>
              </a:spcBef>
              <a:buSzPct val="96428"/>
              <a:buAutoNum type="arabicParenBoth"/>
              <a:tabLst>
                <a:tab pos="577850" algn="l"/>
              </a:tabLst>
            </a:pPr>
            <a:r>
              <a:rPr dirty="0" sz="2800" spc="-5" b="1">
                <a:latin typeface="宋体"/>
                <a:cs typeface="宋体"/>
              </a:rPr>
              <a:t>定义搜索问题</a:t>
            </a:r>
            <a:r>
              <a:rPr dirty="0" sz="2800" spc="-20" b="1">
                <a:latin typeface="宋体"/>
                <a:cs typeface="宋体"/>
              </a:rPr>
              <a:t>的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解向量和每个分</a:t>
            </a:r>
            <a:r>
              <a:rPr dirty="0" sz="2800" spc="5" b="1">
                <a:solidFill>
                  <a:srgbClr val="FF0000"/>
                </a:solidFill>
                <a:latin typeface="宋体"/>
                <a:cs typeface="宋体"/>
              </a:rPr>
              <a:t>量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2800" spc="5" b="1">
                <a:solidFill>
                  <a:srgbClr val="FF0000"/>
                </a:solidFill>
                <a:latin typeface="宋体"/>
                <a:cs typeface="宋体"/>
              </a:rPr>
              <a:t>取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值集合 </a:t>
            </a:r>
            <a:r>
              <a:rPr dirty="0" sz="2800" spc="-5" b="1">
                <a:latin typeface="宋体"/>
                <a:cs typeface="宋体"/>
              </a:rPr>
              <a:t>解向量</a:t>
            </a:r>
            <a:r>
              <a:rPr dirty="0" sz="2800" spc="-15" b="1">
                <a:latin typeface="宋体"/>
                <a:cs typeface="宋体"/>
              </a:rPr>
              <a:t>为</a:t>
            </a:r>
            <a:r>
              <a:rPr dirty="0" sz="2800" spc="15" b="1">
                <a:latin typeface="宋体"/>
                <a:cs typeface="宋体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&lt;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>
                <a:latin typeface="Times New Roman"/>
                <a:cs typeface="Times New Roman"/>
              </a:rPr>
              <a:t>1</a:t>
            </a:r>
            <a:r>
              <a:rPr dirty="0" sz="2800" b="1">
                <a:latin typeface="Times New Roman"/>
                <a:cs typeface="Times New Roman"/>
              </a:rPr>
              <a:t>,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… ,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 i="1">
                <a:latin typeface="Times New Roman"/>
                <a:cs typeface="Times New Roman"/>
              </a:rPr>
              <a:t>n</a:t>
            </a:r>
            <a:r>
              <a:rPr dirty="0" sz="2800" b="1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830"/>
              </a:spcBef>
            </a:pPr>
            <a:r>
              <a:rPr dirty="0" sz="2800" spc="-5" b="1">
                <a:latin typeface="宋体"/>
                <a:cs typeface="宋体"/>
              </a:rPr>
              <a:t>确</a:t>
            </a:r>
            <a:r>
              <a:rPr dirty="0" sz="2800" spc="-15" b="1">
                <a:latin typeface="宋体"/>
                <a:cs typeface="宋体"/>
              </a:rPr>
              <a:t>定</a:t>
            </a:r>
            <a:r>
              <a:rPr dirty="0" sz="2800" spc="-700" b="1">
                <a:latin typeface="宋体"/>
                <a:cs typeface="宋体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21021" sz="2775" b="1" i="1">
                <a:latin typeface="Times New Roman"/>
                <a:cs typeface="Times New Roman"/>
              </a:rPr>
              <a:t>i</a:t>
            </a:r>
            <a:r>
              <a:rPr dirty="0" baseline="-21021" sz="2775" spc="667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宋体"/>
                <a:cs typeface="宋体"/>
              </a:rPr>
              <a:t>的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理论上可能取</a:t>
            </a:r>
            <a:r>
              <a:rPr dirty="0" sz="2800" b="1">
                <a:solidFill>
                  <a:srgbClr val="FF0000"/>
                </a:solidFill>
                <a:latin typeface="宋体"/>
                <a:cs typeface="宋体"/>
              </a:rPr>
              <a:t>值</a:t>
            </a:r>
            <a:r>
              <a:rPr dirty="0" sz="2800" spc="-5" b="1">
                <a:latin typeface="宋体"/>
                <a:cs typeface="宋体"/>
              </a:rPr>
              <a:t>的集合</a:t>
            </a:r>
            <a:r>
              <a:rPr dirty="0" sz="2800" spc="-15" b="1">
                <a:latin typeface="宋体"/>
                <a:cs typeface="宋体"/>
              </a:rPr>
              <a:t>为</a:t>
            </a:r>
            <a:r>
              <a:rPr dirty="0" sz="2800" spc="-660" b="1">
                <a:latin typeface="宋体"/>
                <a:cs typeface="宋体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baseline="-21021" sz="2775" spc="-7" b="1" i="1">
                <a:latin typeface="Times New Roman"/>
                <a:cs typeface="Times New Roman"/>
              </a:rPr>
              <a:t>i</a:t>
            </a:r>
            <a:r>
              <a:rPr dirty="0" baseline="-21021" sz="2775" spc="352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1,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2,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…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,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8100" marR="3515995">
              <a:lnSpc>
                <a:spcPct val="139800"/>
              </a:lnSpc>
              <a:spcBef>
                <a:spcPts val="10"/>
              </a:spcBef>
              <a:buSzPct val="96428"/>
              <a:buAutoNum type="arabicParenBoth" startAt="2"/>
              <a:tabLst>
                <a:tab pos="577850" algn="l"/>
              </a:tabLst>
            </a:pPr>
            <a:r>
              <a:rPr dirty="0" sz="2800" spc="-5" b="1">
                <a:latin typeface="宋体"/>
                <a:cs typeface="宋体"/>
              </a:rPr>
              <a:t>确定结点儿子</a:t>
            </a:r>
            <a:r>
              <a:rPr dirty="0" sz="2800" spc="-20" b="1">
                <a:latin typeface="宋体"/>
                <a:cs typeface="宋体"/>
              </a:rPr>
              <a:t>的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排列规则 </a:t>
            </a:r>
            <a:r>
              <a:rPr dirty="0" sz="2800" b="1">
                <a:latin typeface="宋体"/>
                <a:cs typeface="宋体"/>
              </a:rPr>
              <a:t>(3)</a:t>
            </a:r>
            <a:r>
              <a:rPr dirty="0" sz="2800" spc="-5" b="1">
                <a:latin typeface="宋体"/>
                <a:cs typeface="宋体"/>
              </a:rPr>
              <a:t>判断是否满</a:t>
            </a:r>
            <a:r>
              <a:rPr dirty="0" sz="2800" spc="-15" b="1">
                <a:latin typeface="宋体"/>
                <a:cs typeface="宋体"/>
              </a:rPr>
              <a:t>足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多米诺性质 </a:t>
            </a:r>
            <a:r>
              <a:rPr dirty="0" sz="2800" b="1">
                <a:latin typeface="宋体"/>
                <a:cs typeface="宋体"/>
              </a:rPr>
              <a:t>(4)</a:t>
            </a:r>
            <a:r>
              <a:rPr dirty="0" sz="2800" spc="-5" b="1">
                <a:latin typeface="宋体"/>
                <a:cs typeface="宋体"/>
              </a:rPr>
              <a:t>搜索策</a:t>
            </a:r>
            <a:r>
              <a:rPr dirty="0" sz="2800" spc="-10" b="1">
                <a:latin typeface="宋体"/>
                <a:cs typeface="宋体"/>
              </a:rPr>
              <a:t>略</a:t>
            </a:r>
            <a:r>
              <a:rPr dirty="0" sz="2800" b="1">
                <a:latin typeface="宋体"/>
                <a:cs typeface="宋体"/>
              </a:rPr>
              <a:t>----</a:t>
            </a:r>
            <a:r>
              <a:rPr dirty="0" sz="2800" spc="-5" b="1">
                <a:latin typeface="宋体"/>
                <a:cs typeface="宋体"/>
              </a:rPr>
              <a:t>深度优先等 </a:t>
            </a:r>
            <a:r>
              <a:rPr dirty="0" sz="2800" b="1">
                <a:latin typeface="宋体"/>
                <a:cs typeface="宋体"/>
              </a:rPr>
              <a:t>(5)</a:t>
            </a:r>
            <a:r>
              <a:rPr dirty="0" sz="2800" spc="-5" b="1">
                <a:latin typeface="宋体"/>
                <a:cs typeface="宋体"/>
              </a:rPr>
              <a:t>确定每个结</a:t>
            </a:r>
            <a:r>
              <a:rPr dirty="0" sz="2800" spc="-15" b="1">
                <a:latin typeface="宋体"/>
                <a:cs typeface="宋体"/>
              </a:rPr>
              <a:t>点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分支约束条件 </a:t>
            </a:r>
            <a:r>
              <a:rPr dirty="0" sz="2800" b="1">
                <a:latin typeface="宋体"/>
                <a:cs typeface="宋体"/>
              </a:rPr>
              <a:t>(6)</a:t>
            </a:r>
            <a:r>
              <a:rPr dirty="0" sz="2800" spc="-5" b="1">
                <a:latin typeface="宋体"/>
                <a:cs typeface="宋体"/>
              </a:rPr>
              <a:t>确定存储搜索路径的数据结构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2732" y="976375"/>
            <a:ext cx="9129268" cy="5881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3529" y="6245174"/>
            <a:ext cx="908050" cy="187325"/>
          </a:xfrm>
          <a:custGeom>
            <a:avLst/>
            <a:gdLst/>
            <a:ahLst/>
            <a:cxnLst/>
            <a:rect l="l" t="t" r="r" b="b"/>
            <a:pathLst>
              <a:path w="908050" h="187325">
                <a:moveTo>
                  <a:pt x="41960" y="115608"/>
                </a:moveTo>
                <a:lnTo>
                  <a:pt x="42310" y="124340"/>
                </a:lnTo>
                <a:lnTo>
                  <a:pt x="42560" y="133124"/>
                </a:lnTo>
                <a:lnTo>
                  <a:pt x="42710" y="141961"/>
                </a:lnTo>
                <a:lnTo>
                  <a:pt x="42710" y="159782"/>
                </a:lnTo>
                <a:lnTo>
                  <a:pt x="42519" y="170256"/>
                </a:lnTo>
                <a:lnTo>
                  <a:pt x="42310" y="177803"/>
                </a:lnTo>
                <a:lnTo>
                  <a:pt x="41960" y="186893"/>
                </a:lnTo>
                <a:lnTo>
                  <a:pt x="53847" y="182130"/>
                </a:lnTo>
                <a:lnTo>
                  <a:pt x="53847" y="169456"/>
                </a:lnTo>
                <a:lnTo>
                  <a:pt x="141731" y="169456"/>
                </a:lnTo>
                <a:lnTo>
                  <a:pt x="141731" y="164706"/>
                </a:lnTo>
                <a:lnTo>
                  <a:pt x="53847" y="164706"/>
                </a:lnTo>
                <a:lnTo>
                  <a:pt x="53847" y="126682"/>
                </a:lnTo>
                <a:lnTo>
                  <a:pt x="145968" y="126682"/>
                </a:lnTo>
                <a:lnTo>
                  <a:pt x="148069" y="125107"/>
                </a:lnTo>
                <a:lnTo>
                  <a:pt x="144894" y="121932"/>
                </a:lnTo>
                <a:lnTo>
                  <a:pt x="53847" y="121932"/>
                </a:lnTo>
                <a:lnTo>
                  <a:pt x="41960" y="115608"/>
                </a:lnTo>
                <a:close/>
              </a:path>
              <a:path w="908050" h="187325">
                <a:moveTo>
                  <a:pt x="141731" y="169456"/>
                </a:moveTo>
                <a:lnTo>
                  <a:pt x="130644" y="169456"/>
                </a:lnTo>
                <a:lnTo>
                  <a:pt x="130644" y="186893"/>
                </a:lnTo>
                <a:lnTo>
                  <a:pt x="142519" y="181343"/>
                </a:lnTo>
                <a:lnTo>
                  <a:pt x="141998" y="175539"/>
                </a:lnTo>
                <a:lnTo>
                  <a:pt x="141731" y="170256"/>
                </a:lnTo>
                <a:lnTo>
                  <a:pt x="141731" y="169456"/>
                </a:lnTo>
                <a:close/>
              </a:path>
              <a:path w="908050" h="187325">
                <a:moveTo>
                  <a:pt x="145968" y="126682"/>
                </a:moveTo>
                <a:lnTo>
                  <a:pt x="130644" y="126682"/>
                </a:lnTo>
                <a:lnTo>
                  <a:pt x="130644" y="164706"/>
                </a:lnTo>
                <a:lnTo>
                  <a:pt x="141731" y="164706"/>
                </a:lnTo>
                <a:lnTo>
                  <a:pt x="141731" y="129857"/>
                </a:lnTo>
                <a:lnTo>
                  <a:pt x="145968" y="126682"/>
                </a:lnTo>
                <a:close/>
              </a:path>
              <a:path w="908050" h="187325">
                <a:moveTo>
                  <a:pt x="136982" y="114020"/>
                </a:moveTo>
                <a:lnTo>
                  <a:pt x="129057" y="121932"/>
                </a:lnTo>
                <a:lnTo>
                  <a:pt x="144894" y="121932"/>
                </a:lnTo>
                <a:lnTo>
                  <a:pt x="136982" y="114020"/>
                </a:lnTo>
                <a:close/>
              </a:path>
              <a:path w="908050" h="187325">
                <a:moveTo>
                  <a:pt x="138811" y="85547"/>
                </a:moveTo>
                <a:lnTo>
                  <a:pt x="120357" y="85547"/>
                </a:lnTo>
                <a:lnTo>
                  <a:pt x="101345" y="115633"/>
                </a:lnTo>
                <a:lnTo>
                  <a:pt x="111645" y="118795"/>
                </a:lnTo>
                <a:lnTo>
                  <a:pt x="117682" y="109242"/>
                </a:lnTo>
                <a:lnTo>
                  <a:pt x="123124" y="101174"/>
                </a:lnTo>
                <a:lnTo>
                  <a:pt x="127974" y="94592"/>
                </a:lnTo>
                <a:lnTo>
                  <a:pt x="132232" y="89496"/>
                </a:lnTo>
                <a:lnTo>
                  <a:pt x="138811" y="85547"/>
                </a:lnTo>
                <a:close/>
              </a:path>
              <a:path w="908050" h="187325">
                <a:moveTo>
                  <a:pt x="127482" y="72872"/>
                </a:moveTo>
                <a:lnTo>
                  <a:pt x="119557" y="80797"/>
                </a:lnTo>
                <a:lnTo>
                  <a:pt x="39585" y="80797"/>
                </a:lnTo>
                <a:lnTo>
                  <a:pt x="46723" y="87922"/>
                </a:lnTo>
                <a:lnTo>
                  <a:pt x="52527" y="86334"/>
                </a:lnTo>
                <a:lnTo>
                  <a:pt x="58851" y="85547"/>
                </a:lnTo>
                <a:lnTo>
                  <a:pt x="138811" y="85547"/>
                </a:lnTo>
                <a:lnTo>
                  <a:pt x="140144" y="84747"/>
                </a:lnTo>
                <a:lnTo>
                  <a:pt x="127482" y="72872"/>
                </a:lnTo>
                <a:close/>
              </a:path>
              <a:path w="908050" h="187325">
                <a:moveTo>
                  <a:pt x="90258" y="0"/>
                </a:moveTo>
                <a:lnTo>
                  <a:pt x="65250" y="33336"/>
                </a:lnTo>
                <a:lnTo>
                  <a:pt x="29002" y="63642"/>
                </a:lnTo>
                <a:lnTo>
                  <a:pt x="0" y="80759"/>
                </a:lnTo>
                <a:lnTo>
                  <a:pt x="800" y="83934"/>
                </a:lnTo>
                <a:lnTo>
                  <a:pt x="41960" y="63347"/>
                </a:lnTo>
                <a:lnTo>
                  <a:pt x="80267" y="32613"/>
                </a:lnTo>
                <a:lnTo>
                  <a:pt x="94221" y="18211"/>
                </a:lnTo>
                <a:lnTo>
                  <a:pt x="99715" y="18211"/>
                </a:lnTo>
                <a:lnTo>
                  <a:pt x="96596" y="15049"/>
                </a:lnTo>
                <a:lnTo>
                  <a:pt x="104520" y="11087"/>
                </a:lnTo>
                <a:lnTo>
                  <a:pt x="90258" y="0"/>
                </a:lnTo>
                <a:close/>
              </a:path>
              <a:path w="908050" h="187325">
                <a:moveTo>
                  <a:pt x="83134" y="41973"/>
                </a:moveTo>
                <a:lnTo>
                  <a:pt x="80759" y="44348"/>
                </a:lnTo>
                <a:lnTo>
                  <a:pt x="85464" y="50536"/>
                </a:lnTo>
                <a:lnTo>
                  <a:pt x="89276" y="56430"/>
                </a:lnTo>
                <a:lnTo>
                  <a:pt x="92194" y="62027"/>
                </a:lnTo>
                <a:lnTo>
                  <a:pt x="94221" y="67322"/>
                </a:lnTo>
                <a:lnTo>
                  <a:pt x="95275" y="72085"/>
                </a:lnTo>
                <a:lnTo>
                  <a:pt x="96862" y="74460"/>
                </a:lnTo>
                <a:lnTo>
                  <a:pt x="100025" y="74460"/>
                </a:lnTo>
                <a:lnTo>
                  <a:pt x="101485" y="73660"/>
                </a:lnTo>
                <a:lnTo>
                  <a:pt x="105181" y="70497"/>
                </a:lnTo>
                <a:lnTo>
                  <a:pt x="106057" y="67455"/>
                </a:lnTo>
                <a:lnTo>
                  <a:pt x="106095" y="62572"/>
                </a:lnTo>
                <a:lnTo>
                  <a:pt x="104661" y="58607"/>
                </a:lnTo>
                <a:lnTo>
                  <a:pt x="100358" y="53854"/>
                </a:lnTo>
                <a:lnTo>
                  <a:pt x="93163" y="48298"/>
                </a:lnTo>
                <a:lnTo>
                  <a:pt x="83134" y="41973"/>
                </a:lnTo>
                <a:close/>
              </a:path>
              <a:path w="908050" h="187325">
                <a:moveTo>
                  <a:pt x="99715" y="18211"/>
                </a:moveTo>
                <a:lnTo>
                  <a:pt x="94221" y="18211"/>
                </a:lnTo>
                <a:lnTo>
                  <a:pt x="100161" y="26036"/>
                </a:lnTo>
                <a:lnTo>
                  <a:pt x="132181" y="55182"/>
                </a:lnTo>
                <a:lnTo>
                  <a:pt x="169443" y="72847"/>
                </a:lnTo>
                <a:lnTo>
                  <a:pt x="172605" y="66509"/>
                </a:lnTo>
                <a:lnTo>
                  <a:pt x="177888" y="62814"/>
                </a:lnTo>
                <a:lnTo>
                  <a:pt x="185280" y="61760"/>
                </a:lnTo>
                <a:lnTo>
                  <a:pt x="185280" y="59385"/>
                </a:lnTo>
                <a:lnTo>
                  <a:pt x="175136" y="58099"/>
                </a:lnTo>
                <a:lnTo>
                  <a:pt x="164496" y="55822"/>
                </a:lnTo>
                <a:lnTo>
                  <a:pt x="118568" y="35240"/>
                </a:lnTo>
                <a:lnTo>
                  <a:pt x="107431" y="26034"/>
                </a:lnTo>
                <a:lnTo>
                  <a:pt x="99715" y="18211"/>
                </a:lnTo>
                <a:close/>
              </a:path>
              <a:path w="908050" h="187325">
                <a:moveTo>
                  <a:pt x="268503" y="160655"/>
                </a:moveTo>
                <a:lnTo>
                  <a:pt x="267716" y="163817"/>
                </a:lnTo>
                <a:lnTo>
                  <a:pt x="276574" y="167384"/>
                </a:lnTo>
                <a:lnTo>
                  <a:pt x="283354" y="171742"/>
                </a:lnTo>
                <a:lnTo>
                  <a:pt x="288056" y="176890"/>
                </a:lnTo>
                <a:lnTo>
                  <a:pt x="290677" y="182829"/>
                </a:lnTo>
                <a:lnTo>
                  <a:pt x="299123" y="179666"/>
                </a:lnTo>
                <a:lnTo>
                  <a:pt x="305203" y="175691"/>
                </a:lnTo>
                <a:lnTo>
                  <a:pt x="312585" y="166192"/>
                </a:lnTo>
                <a:lnTo>
                  <a:pt x="313197" y="164350"/>
                </a:lnTo>
                <a:lnTo>
                  <a:pt x="292785" y="164350"/>
                </a:lnTo>
                <a:lnTo>
                  <a:pt x="282232" y="163283"/>
                </a:lnTo>
                <a:lnTo>
                  <a:pt x="275894" y="162229"/>
                </a:lnTo>
                <a:lnTo>
                  <a:pt x="268503" y="160655"/>
                </a:lnTo>
                <a:close/>
              </a:path>
              <a:path w="908050" h="187325">
                <a:moveTo>
                  <a:pt x="369849" y="10134"/>
                </a:moveTo>
                <a:lnTo>
                  <a:pt x="363241" y="47792"/>
                </a:lnTo>
                <a:lnTo>
                  <a:pt x="351249" y="95597"/>
                </a:lnTo>
                <a:lnTo>
                  <a:pt x="335932" y="138497"/>
                </a:lnTo>
                <a:lnTo>
                  <a:pt x="319976" y="159867"/>
                </a:lnTo>
                <a:lnTo>
                  <a:pt x="330263" y="178079"/>
                </a:lnTo>
                <a:lnTo>
                  <a:pt x="338628" y="172583"/>
                </a:lnTo>
                <a:lnTo>
                  <a:pt x="354217" y="167185"/>
                </a:lnTo>
                <a:lnTo>
                  <a:pt x="377028" y="161888"/>
                </a:lnTo>
                <a:lnTo>
                  <a:pt x="397957" y="158267"/>
                </a:lnTo>
                <a:lnTo>
                  <a:pt x="335013" y="158267"/>
                </a:lnTo>
                <a:lnTo>
                  <a:pt x="346542" y="131883"/>
                </a:lnTo>
                <a:lnTo>
                  <a:pt x="358173" y="101041"/>
                </a:lnTo>
                <a:lnTo>
                  <a:pt x="369901" y="65741"/>
                </a:lnTo>
                <a:lnTo>
                  <a:pt x="381723" y="25984"/>
                </a:lnTo>
                <a:lnTo>
                  <a:pt x="388861" y="20434"/>
                </a:lnTo>
                <a:lnTo>
                  <a:pt x="369849" y="10134"/>
                </a:lnTo>
                <a:close/>
              </a:path>
              <a:path w="908050" h="187325">
                <a:moveTo>
                  <a:pt x="422890" y="156692"/>
                </a:moveTo>
                <a:lnTo>
                  <a:pt x="407060" y="156692"/>
                </a:lnTo>
                <a:lnTo>
                  <a:pt x="408647" y="162496"/>
                </a:lnTo>
                <a:lnTo>
                  <a:pt x="410171" y="167767"/>
                </a:lnTo>
                <a:lnTo>
                  <a:pt x="412076" y="173977"/>
                </a:lnTo>
                <a:lnTo>
                  <a:pt x="413397" y="175691"/>
                </a:lnTo>
                <a:lnTo>
                  <a:pt x="415505" y="175691"/>
                </a:lnTo>
                <a:lnTo>
                  <a:pt x="416826" y="174764"/>
                </a:lnTo>
                <a:lnTo>
                  <a:pt x="421055" y="171069"/>
                </a:lnTo>
                <a:lnTo>
                  <a:pt x="422376" y="167767"/>
                </a:lnTo>
                <a:lnTo>
                  <a:pt x="423430" y="158267"/>
                </a:lnTo>
                <a:lnTo>
                  <a:pt x="422890" y="156692"/>
                </a:lnTo>
                <a:close/>
              </a:path>
              <a:path w="908050" h="187325">
                <a:moveTo>
                  <a:pt x="325252" y="104394"/>
                </a:moveTo>
                <a:lnTo>
                  <a:pt x="308889" y="104394"/>
                </a:lnTo>
                <a:lnTo>
                  <a:pt x="307309" y="125776"/>
                </a:lnTo>
                <a:lnTo>
                  <a:pt x="305822" y="141433"/>
                </a:lnTo>
                <a:lnTo>
                  <a:pt x="296214" y="164350"/>
                </a:lnTo>
                <a:lnTo>
                  <a:pt x="313197" y="164350"/>
                </a:lnTo>
                <a:lnTo>
                  <a:pt x="319186" y="119684"/>
                </a:lnTo>
                <a:lnTo>
                  <a:pt x="319976" y="108356"/>
                </a:lnTo>
                <a:lnTo>
                  <a:pt x="325252" y="104394"/>
                </a:lnTo>
                <a:close/>
              </a:path>
              <a:path w="908050" h="187325">
                <a:moveTo>
                  <a:pt x="388061" y="115506"/>
                </a:moveTo>
                <a:lnTo>
                  <a:pt x="385686" y="117881"/>
                </a:lnTo>
                <a:lnTo>
                  <a:pt x="391973" y="127487"/>
                </a:lnTo>
                <a:lnTo>
                  <a:pt x="397367" y="136496"/>
                </a:lnTo>
                <a:lnTo>
                  <a:pt x="401870" y="144909"/>
                </a:lnTo>
                <a:lnTo>
                  <a:pt x="405485" y="152730"/>
                </a:lnTo>
                <a:lnTo>
                  <a:pt x="335013" y="158267"/>
                </a:lnTo>
                <a:lnTo>
                  <a:pt x="397957" y="158267"/>
                </a:lnTo>
                <a:lnTo>
                  <a:pt x="407060" y="156692"/>
                </a:lnTo>
                <a:lnTo>
                  <a:pt x="422890" y="156692"/>
                </a:lnTo>
                <a:lnTo>
                  <a:pt x="421576" y="152857"/>
                </a:lnTo>
                <a:lnTo>
                  <a:pt x="417360" y="146786"/>
                </a:lnTo>
                <a:lnTo>
                  <a:pt x="413151" y="141416"/>
                </a:lnTo>
                <a:lnTo>
                  <a:pt x="406868" y="134413"/>
                </a:lnTo>
                <a:lnTo>
                  <a:pt x="398505" y="125776"/>
                </a:lnTo>
                <a:lnTo>
                  <a:pt x="388061" y="115506"/>
                </a:lnTo>
                <a:close/>
              </a:path>
              <a:path w="908050" h="187325">
                <a:moveTo>
                  <a:pt x="262966" y="52184"/>
                </a:moveTo>
                <a:lnTo>
                  <a:pt x="255841" y="94894"/>
                </a:lnTo>
                <a:lnTo>
                  <a:pt x="248716" y="99644"/>
                </a:lnTo>
                <a:lnTo>
                  <a:pt x="259803" y="110731"/>
                </a:lnTo>
                <a:lnTo>
                  <a:pt x="266128" y="104394"/>
                </a:lnTo>
                <a:lnTo>
                  <a:pt x="325252" y="104394"/>
                </a:lnTo>
                <a:lnTo>
                  <a:pt x="326301" y="103606"/>
                </a:lnTo>
                <a:lnTo>
                  <a:pt x="322343" y="99644"/>
                </a:lnTo>
                <a:lnTo>
                  <a:pt x="266128" y="99644"/>
                </a:lnTo>
                <a:lnTo>
                  <a:pt x="273253" y="64058"/>
                </a:lnTo>
                <a:lnTo>
                  <a:pt x="323667" y="64058"/>
                </a:lnTo>
                <a:lnTo>
                  <a:pt x="323583" y="62517"/>
                </a:lnTo>
                <a:lnTo>
                  <a:pt x="323499" y="59309"/>
                </a:lnTo>
                <a:lnTo>
                  <a:pt x="274053" y="59309"/>
                </a:lnTo>
                <a:lnTo>
                  <a:pt x="262966" y="52184"/>
                </a:lnTo>
                <a:close/>
              </a:path>
              <a:path w="908050" h="187325">
                <a:moveTo>
                  <a:pt x="315226" y="92519"/>
                </a:moveTo>
                <a:lnTo>
                  <a:pt x="308089" y="99644"/>
                </a:lnTo>
                <a:lnTo>
                  <a:pt x="322343" y="99644"/>
                </a:lnTo>
                <a:lnTo>
                  <a:pt x="315226" y="92519"/>
                </a:lnTo>
                <a:close/>
              </a:path>
              <a:path w="908050" h="187325">
                <a:moveTo>
                  <a:pt x="323667" y="64058"/>
                </a:moveTo>
                <a:lnTo>
                  <a:pt x="312851" y="64058"/>
                </a:lnTo>
                <a:lnTo>
                  <a:pt x="312851" y="72771"/>
                </a:lnTo>
                <a:lnTo>
                  <a:pt x="323926" y="68808"/>
                </a:lnTo>
                <a:lnTo>
                  <a:pt x="323667" y="64058"/>
                </a:lnTo>
                <a:close/>
              </a:path>
              <a:path w="908050" h="187325">
                <a:moveTo>
                  <a:pt x="326691" y="22098"/>
                </a:moveTo>
                <a:lnTo>
                  <a:pt x="312851" y="22098"/>
                </a:lnTo>
                <a:lnTo>
                  <a:pt x="312851" y="59309"/>
                </a:lnTo>
                <a:lnTo>
                  <a:pt x="323499" y="59309"/>
                </a:lnTo>
                <a:lnTo>
                  <a:pt x="323337" y="53152"/>
                </a:lnTo>
                <a:lnTo>
                  <a:pt x="323273" y="47792"/>
                </a:lnTo>
                <a:lnTo>
                  <a:pt x="323172" y="35588"/>
                </a:lnTo>
                <a:lnTo>
                  <a:pt x="323138" y="25209"/>
                </a:lnTo>
                <a:lnTo>
                  <a:pt x="326691" y="22098"/>
                </a:lnTo>
                <a:close/>
              </a:path>
              <a:path w="908050" h="187325">
                <a:moveTo>
                  <a:pt x="317601" y="10134"/>
                </a:moveTo>
                <a:lnTo>
                  <a:pt x="311264" y="17348"/>
                </a:lnTo>
                <a:lnTo>
                  <a:pt x="254253" y="17348"/>
                </a:lnTo>
                <a:lnTo>
                  <a:pt x="260591" y="23685"/>
                </a:lnTo>
                <a:lnTo>
                  <a:pt x="269303" y="22098"/>
                </a:lnTo>
                <a:lnTo>
                  <a:pt x="326691" y="22098"/>
                </a:lnTo>
                <a:lnTo>
                  <a:pt x="329476" y="19659"/>
                </a:lnTo>
                <a:lnTo>
                  <a:pt x="317601" y="10134"/>
                </a:lnTo>
                <a:close/>
              </a:path>
              <a:path w="908050" h="187325">
                <a:moveTo>
                  <a:pt x="556806" y="85547"/>
                </a:moveTo>
                <a:lnTo>
                  <a:pt x="544931" y="85547"/>
                </a:lnTo>
                <a:lnTo>
                  <a:pt x="543864" y="102861"/>
                </a:lnTo>
                <a:lnTo>
                  <a:pt x="541462" y="118397"/>
                </a:lnTo>
                <a:lnTo>
                  <a:pt x="525257" y="154921"/>
                </a:lnTo>
                <a:lnTo>
                  <a:pt x="483171" y="183718"/>
                </a:lnTo>
                <a:lnTo>
                  <a:pt x="483958" y="186893"/>
                </a:lnTo>
                <a:lnTo>
                  <a:pt x="518999" y="170359"/>
                </a:lnTo>
                <a:lnTo>
                  <a:pt x="546577" y="138872"/>
                </a:lnTo>
                <a:lnTo>
                  <a:pt x="554874" y="106254"/>
                </a:lnTo>
                <a:lnTo>
                  <a:pt x="556806" y="85547"/>
                </a:lnTo>
                <a:close/>
              </a:path>
              <a:path w="908050" h="187325">
                <a:moveTo>
                  <a:pt x="597979" y="85547"/>
                </a:moveTo>
                <a:lnTo>
                  <a:pt x="587679" y="85547"/>
                </a:lnTo>
                <a:lnTo>
                  <a:pt x="587679" y="159981"/>
                </a:lnTo>
                <a:lnTo>
                  <a:pt x="588917" y="168292"/>
                </a:lnTo>
                <a:lnTo>
                  <a:pt x="592633" y="174231"/>
                </a:lnTo>
                <a:lnTo>
                  <a:pt x="598818" y="177793"/>
                </a:lnTo>
                <a:lnTo>
                  <a:pt x="607479" y="178981"/>
                </a:lnTo>
                <a:lnTo>
                  <a:pt x="647077" y="178981"/>
                </a:lnTo>
                <a:lnTo>
                  <a:pt x="656602" y="178460"/>
                </a:lnTo>
                <a:lnTo>
                  <a:pt x="663207" y="174229"/>
                </a:lnTo>
                <a:lnTo>
                  <a:pt x="665417" y="169481"/>
                </a:lnTo>
                <a:lnTo>
                  <a:pt x="601941" y="169481"/>
                </a:lnTo>
                <a:lnTo>
                  <a:pt x="598083" y="165115"/>
                </a:lnTo>
                <a:lnTo>
                  <a:pt x="597979" y="85547"/>
                </a:lnTo>
                <a:close/>
              </a:path>
              <a:path w="908050" h="187325">
                <a:moveTo>
                  <a:pt x="655713" y="125933"/>
                </a:moveTo>
                <a:lnTo>
                  <a:pt x="651776" y="125933"/>
                </a:lnTo>
                <a:lnTo>
                  <a:pt x="651009" y="138914"/>
                </a:lnTo>
                <a:lnTo>
                  <a:pt x="650208" y="149461"/>
                </a:lnTo>
                <a:lnTo>
                  <a:pt x="649437" y="156888"/>
                </a:lnTo>
                <a:lnTo>
                  <a:pt x="648601" y="161963"/>
                </a:lnTo>
                <a:lnTo>
                  <a:pt x="647585" y="166979"/>
                </a:lnTo>
                <a:lnTo>
                  <a:pt x="645172" y="169481"/>
                </a:lnTo>
                <a:lnTo>
                  <a:pt x="665417" y="169481"/>
                </a:lnTo>
                <a:lnTo>
                  <a:pt x="666889" y="166319"/>
                </a:lnTo>
                <a:lnTo>
                  <a:pt x="661555" y="163144"/>
                </a:lnTo>
                <a:lnTo>
                  <a:pt x="658380" y="159054"/>
                </a:lnTo>
                <a:lnTo>
                  <a:pt x="657364" y="154038"/>
                </a:lnTo>
                <a:lnTo>
                  <a:pt x="656678" y="149461"/>
                </a:lnTo>
                <a:lnTo>
                  <a:pt x="656158" y="143252"/>
                </a:lnTo>
                <a:lnTo>
                  <a:pt x="655828" y="135410"/>
                </a:lnTo>
                <a:lnTo>
                  <a:pt x="655713" y="125933"/>
                </a:lnTo>
                <a:close/>
              </a:path>
              <a:path w="908050" h="187325">
                <a:moveTo>
                  <a:pt x="647839" y="69710"/>
                </a:moveTo>
                <a:lnTo>
                  <a:pt x="636790" y="80797"/>
                </a:lnTo>
                <a:lnTo>
                  <a:pt x="485546" y="80797"/>
                </a:lnTo>
                <a:lnTo>
                  <a:pt x="492671" y="87922"/>
                </a:lnTo>
                <a:lnTo>
                  <a:pt x="498475" y="86334"/>
                </a:lnTo>
                <a:lnTo>
                  <a:pt x="504812" y="85547"/>
                </a:lnTo>
                <a:lnTo>
                  <a:pt x="662952" y="85547"/>
                </a:lnTo>
                <a:lnTo>
                  <a:pt x="647839" y="69710"/>
                </a:lnTo>
                <a:close/>
              </a:path>
              <a:path w="908050" h="187325">
                <a:moveTo>
                  <a:pt x="568680" y="3048"/>
                </a:moveTo>
                <a:lnTo>
                  <a:pt x="569028" y="12168"/>
                </a:lnTo>
                <a:lnTo>
                  <a:pt x="569274" y="20497"/>
                </a:lnTo>
                <a:lnTo>
                  <a:pt x="569350" y="24434"/>
                </a:lnTo>
                <a:lnTo>
                  <a:pt x="569468" y="80797"/>
                </a:lnTo>
                <a:lnTo>
                  <a:pt x="580555" y="80797"/>
                </a:lnTo>
                <a:lnTo>
                  <a:pt x="580555" y="18122"/>
                </a:lnTo>
                <a:lnTo>
                  <a:pt x="587679" y="10985"/>
                </a:lnTo>
                <a:lnTo>
                  <a:pt x="568680" y="3048"/>
                </a:lnTo>
                <a:close/>
              </a:path>
              <a:path w="908050" h="187325">
                <a:moveTo>
                  <a:pt x="620153" y="23787"/>
                </a:moveTo>
                <a:lnTo>
                  <a:pt x="614655" y="38929"/>
                </a:lnTo>
                <a:lnTo>
                  <a:pt x="608466" y="53478"/>
                </a:lnTo>
                <a:lnTo>
                  <a:pt x="601587" y="67433"/>
                </a:lnTo>
                <a:lnTo>
                  <a:pt x="594017" y="80797"/>
                </a:lnTo>
                <a:lnTo>
                  <a:pt x="598766" y="80797"/>
                </a:lnTo>
                <a:lnTo>
                  <a:pt x="605741" y="71986"/>
                </a:lnTo>
                <a:lnTo>
                  <a:pt x="613208" y="62187"/>
                </a:lnTo>
                <a:lnTo>
                  <a:pt x="621182" y="51399"/>
                </a:lnTo>
                <a:lnTo>
                  <a:pt x="629678" y="39624"/>
                </a:lnTo>
                <a:lnTo>
                  <a:pt x="636790" y="35661"/>
                </a:lnTo>
                <a:lnTo>
                  <a:pt x="620153" y="23787"/>
                </a:lnTo>
                <a:close/>
              </a:path>
              <a:path w="908050" h="187325">
                <a:moveTo>
                  <a:pt x="516420" y="22047"/>
                </a:moveTo>
                <a:lnTo>
                  <a:pt x="514845" y="24434"/>
                </a:lnTo>
                <a:lnTo>
                  <a:pt x="522760" y="35054"/>
                </a:lnTo>
                <a:lnTo>
                  <a:pt x="529093" y="44683"/>
                </a:lnTo>
                <a:lnTo>
                  <a:pt x="533842" y="53318"/>
                </a:lnTo>
                <a:lnTo>
                  <a:pt x="537006" y="60960"/>
                </a:lnTo>
                <a:lnTo>
                  <a:pt x="538594" y="67843"/>
                </a:lnTo>
                <a:lnTo>
                  <a:pt x="540435" y="71285"/>
                </a:lnTo>
                <a:lnTo>
                  <a:pt x="543610" y="71285"/>
                </a:lnTo>
                <a:lnTo>
                  <a:pt x="545058" y="69964"/>
                </a:lnTo>
                <a:lnTo>
                  <a:pt x="548754" y="64668"/>
                </a:lnTo>
                <a:lnTo>
                  <a:pt x="549681" y="61760"/>
                </a:lnTo>
                <a:lnTo>
                  <a:pt x="549681" y="55930"/>
                </a:lnTo>
                <a:lnTo>
                  <a:pt x="528076" y="30486"/>
                </a:lnTo>
                <a:lnTo>
                  <a:pt x="516420" y="22047"/>
                </a:lnTo>
                <a:close/>
              </a:path>
              <a:path w="908050" h="187325">
                <a:moveTo>
                  <a:pt x="819035" y="61010"/>
                </a:moveTo>
                <a:lnTo>
                  <a:pt x="807097" y="61010"/>
                </a:lnTo>
                <a:lnTo>
                  <a:pt x="805954" y="73921"/>
                </a:lnTo>
                <a:lnTo>
                  <a:pt x="804049" y="86537"/>
                </a:lnTo>
                <a:lnTo>
                  <a:pt x="787587" y="133238"/>
                </a:lnTo>
                <a:lnTo>
                  <a:pt x="761413" y="161540"/>
                </a:lnTo>
                <a:lnTo>
                  <a:pt x="724801" y="182905"/>
                </a:lnTo>
                <a:lnTo>
                  <a:pt x="725563" y="186080"/>
                </a:lnTo>
                <a:lnTo>
                  <a:pt x="774855" y="161071"/>
                </a:lnTo>
                <a:lnTo>
                  <a:pt x="806335" y="120476"/>
                </a:lnTo>
                <a:lnTo>
                  <a:pt x="817384" y="78422"/>
                </a:lnTo>
                <a:lnTo>
                  <a:pt x="822612" y="78422"/>
                </a:lnTo>
                <a:lnTo>
                  <a:pt x="819035" y="67348"/>
                </a:lnTo>
                <a:lnTo>
                  <a:pt x="819035" y="61010"/>
                </a:lnTo>
                <a:close/>
              </a:path>
              <a:path w="908050" h="187325">
                <a:moveTo>
                  <a:pt x="822612" y="78422"/>
                </a:moveTo>
                <a:lnTo>
                  <a:pt x="817384" y="78422"/>
                </a:lnTo>
                <a:lnTo>
                  <a:pt x="822055" y="93314"/>
                </a:lnTo>
                <a:lnTo>
                  <a:pt x="844308" y="136207"/>
                </a:lnTo>
                <a:lnTo>
                  <a:pt x="876794" y="171085"/>
                </a:lnTo>
                <a:lnTo>
                  <a:pt x="889393" y="179743"/>
                </a:lnTo>
                <a:lnTo>
                  <a:pt x="893076" y="173418"/>
                </a:lnTo>
                <a:lnTo>
                  <a:pt x="898918" y="169989"/>
                </a:lnTo>
                <a:lnTo>
                  <a:pt x="906919" y="169456"/>
                </a:lnTo>
                <a:lnTo>
                  <a:pt x="906919" y="166293"/>
                </a:lnTo>
                <a:lnTo>
                  <a:pt x="888941" y="159930"/>
                </a:lnTo>
                <a:lnTo>
                  <a:pt x="873105" y="151147"/>
                </a:lnTo>
                <a:lnTo>
                  <a:pt x="838198" y="111498"/>
                </a:lnTo>
                <a:lnTo>
                  <a:pt x="823772" y="82014"/>
                </a:lnTo>
                <a:lnTo>
                  <a:pt x="822612" y="78422"/>
                </a:lnTo>
                <a:close/>
              </a:path>
              <a:path w="908050" h="187325">
                <a:moveTo>
                  <a:pt x="890282" y="43599"/>
                </a:moveTo>
                <a:lnTo>
                  <a:pt x="877582" y="56261"/>
                </a:lnTo>
                <a:lnTo>
                  <a:pt x="727087" y="56261"/>
                </a:lnTo>
                <a:lnTo>
                  <a:pt x="733437" y="62598"/>
                </a:lnTo>
                <a:lnTo>
                  <a:pt x="744486" y="61010"/>
                </a:lnTo>
                <a:lnTo>
                  <a:pt x="907681" y="61010"/>
                </a:lnTo>
                <a:lnTo>
                  <a:pt x="890282" y="43599"/>
                </a:lnTo>
                <a:close/>
              </a:path>
              <a:path w="908050" h="187325">
                <a:moveTo>
                  <a:pt x="806335" y="0"/>
                </a:moveTo>
                <a:lnTo>
                  <a:pt x="806663" y="8724"/>
                </a:lnTo>
                <a:lnTo>
                  <a:pt x="806907" y="21201"/>
                </a:lnTo>
                <a:lnTo>
                  <a:pt x="807050" y="36999"/>
                </a:lnTo>
                <a:lnTo>
                  <a:pt x="807097" y="56261"/>
                </a:lnTo>
                <a:lnTo>
                  <a:pt x="819035" y="56261"/>
                </a:lnTo>
                <a:lnTo>
                  <a:pt x="819035" y="15062"/>
                </a:lnTo>
                <a:lnTo>
                  <a:pt x="825258" y="8724"/>
                </a:lnTo>
                <a:lnTo>
                  <a:pt x="806335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2586" y="6244374"/>
            <a:ext cx="904875" cy="187960"/>
          </a:xfrm>
          <a:custGeom>
            <a:avLst/>
            <a:gdLst/>
            <a:ahLst/>
            <a:cxnLst/>
            <a:rect l="l" t="t" r="r" b="b"/>
            <a:pathLst>
              <a:path w="904875" h="187960">
                <a:moveTo>
                  <a:pt x="72008" y="10248"/>
                </a:moveTo>
                <a:lnTo>
                  <a:pt x="72415" y="16385"/>
                </a:lnTo>
                <a:lnTo>
                  <a:pt x="72655" y="22745"/>
                </a:lnTo>
                <a:lnTo>
                  <a:pt x="72777" y="28371"/>
                </a:lnTo>
                <a:lnTo>
                  <a:pt x="72898" y="167017"/>
                </a:lnTo>
                <a:lnTo>
                  <a:pt x="64896" y="173342"/>
                </a:lnTo>
                <a:lnTo>
                  <a:pt x="76835" y="182829"/>
                </a:lnTo>
                <a:lnTo>
                  <a:pt x="83185" y="175729"/>
                </a:lnTo>
                <a:lnTo>
                  <a:pt x="181356" y="175729"/>
                </a:lnTo>
                <a:lnTo>
                  <a:pt x="176868" y="170980"/>
                </a:lnTo>
                <a:lnTo>
                  <a:pt x="82295" y="170980"/>
                </a:lnTo>
                <a:lnTo>
                  <a:pt x="82295" y="25298"/>
                </a:lnTo>
                <a:lnTo>
                  <a:pt x="89535" y="18173"/>
                </a:lnTo>
                <a:lnTo>
                  <a:pt x="72008" y="10248"/>
                </a:lnTo>
                <a:close/>
              </a:path>
              <a:path w="904875" h="187960">
                <a:moveTo>
                  <a:pt x="66548" y="144881"/>
                </a:moveTo>
                <a:lnTo>
                  <a:pt x="41405" y="151799"/>
                </a:lnTo>
                <a:lnTo>
                  <a:pt x="22193" y="156740"/>
                </a:lnTo>
                <a:lnTo>
                  <a:pt x="8933" y="159704"/>
                </a:lnTo>
                <a:lnTo>
                  <a:pt x="1650" y="160693"/>
                </a:lnTo>
                <a:lnTo>
                  <a:pt x="10287" y="174942"/>
                </a:lnTo>
                <a:lnTo>
                  <a:pt x="16553" y="170289"/>
                </a:lnTo>
                <a:lnTo>
                  <a:pt x="28130" y="164255"/>
                </a:lnTo>
                <a:lnTo>
                  <a:pt x="45041" y="156840"/>
                </a:lnTo>
                <a:lnTo>
                  <a:pt x="67310" y="148043"/>
                </a:lnTo>
                <a:lnTo>
                  <a:pt x="66548" y="144881"/>
                </a:lnTo>
                <a:close/>
              </a:path>
              <a:path w="904875" h="187960">
                <a:moveTo>
                  <a:pt x="167894" y="161480"/>
                </a:moveTo>
                <a:lnTo>
                  <a:pt x="158369" y="170980"/>
                </a:lnTo>
                <a:lnTo>
                  <a:pt x="176868" y="170980"/>
                </a:lnTo>
                <a:lnTo>
                  <a:pt x="167894" y="161480"/>
                </a:lnTo>
                <a:close/>
              </a:path>
              <a:path w="904875" h="187960">
                <a:moveTo>
                  <a:pt x="132206" y="103708"/>
                </a:moveTo>
                <a:lnTo>
                  <a:pt x="122681" y="103708"/>
                </a:lnTo>
                <a:lnTo>
                  <a:pt x="122638" y="120542"/>
                </a:lnTo>
                <a:lnTo>
                  <a:pt x="122513" y="136169"/>
                </a:lnTo>
                <a:lnTo>
                  <a:pt x="122346" y="148043"/>
                </a:lnTo>
                <a:lnTo>
                  <a:pt x="122225" y="155168"/>
                </a:lnTo>
                <a:lnTo>
                  <a:pt x="121919" y="167830"/>
                </a:lnTo>
                <a:lnTo>
                  <a:pt x="132969" y="161505"/>
                </a:lnTo>
                <a:lnTo>
                  <a:pt x="132461" y="155168"/>
                </a:lnTo>
                <a:lnTo>
                  <a:pt x="132224" y="148043"/>
                </a:lnTo>
                <a:lnTo>
                  <a:pt x="132206" y="103708"/>
                </a:lnTo>
                <a:close/>
              </a:path>
              <a:path w="904875" h="187960">
                <a:moveTo>
                  <a:pt x="132206" y="83908"/>
                </a:moveTo>
                <a:lnTo>
                  <a:pt x="120395" y="83908"/>
                </a:lnTo>
                <a:lnTo>
                  <a:pt x="113676" y="100584"/>
                </a:lnTo>
                <a:lnTo>
                  <a:pt x="105505" y="116568"/>
                </a:lnTo>
                <a:lnTo>
                  <a:pt x="95857" y="131859"/>
                </a:lnTo>
                <a:lnTo>
                  <a:pt x="84708" y="146456"/>
                </a:lnTo>
                <a:lnTo>
                  <a:pt x="86360" y="148831"/>
                </a:lnTo>
                <a:lnTo>
                  <a:pt x="96928" y="138887"/>
                </a:lnTo>
                <a:lnTo>
                  <a:pt x="106521" y="128050"/>
                </a:lnTo>
                <a:lnTo>
                  <a:pt x="115113" y="116323"/>
                </a:lnTo>
                <a:lnTo>
                  <a:pt x="122681" y="103708"/>
                </a:lnTo>
                <a:lnTo>
                  <a:pt x="132206" y="103708"/>
                </a:lnTo>
                <a:lnTo>
                  <a:pt x="132206" y="101333"/>
                </a:lnTo>
                <a:lnTo>
                  <a:pt x="138796" y="101333"/>
                </a:lnTo>
                <a:lnTo>
                  <a:pt x="132206" y="97370"/>
                </a:lnTo>
                <a:lnTo>
                  <a:pt x="132206" y="83908"/>
                </a:lnTo>
                <a:close/>
              </a:path>
              <a:path w="904875" h="187960">
                <a:moveTo>
                  <a:pt x="138796" y="101333"/>
                </a:moveTo>
                <a:lnTo>
                  <a:pt x="132206" y="101333"/>
                </a:lnTo>
                <a:lnTo>
                  <a:pt x="138049" y="106603"/>
                </a:lnTo>
                <a:lnTo>
                  <a:pt x="142748" y="111887"/>
                </a:lnTo>
                <a:lnTo>
                  <a:pt x="146431" y="117157"/>
                </a:lnTo>
                <a:lnTo>
                  <a:pt x="150240" y="122440"/>
                </a:lnTo>
                <a:lnTo>
                  <a:pt x="153288" y="127723"/>
                </a:lnTo>
                <a:lnTo>
                  <a:pt x="156372" y="133794"/>
                </a:lnTo>
                <a:lnTo>
                  <a:pt x="157606" y="136169"/>
                </a:lnTo>
                <a:lnTo>
                  <a:pt x="158876" y="137744"/>
                </a:lnTo>
                <a:lnTo>
                  <a:pt x="161036" y="137744"/>
                </a:lnTo>
                <a:lnTo>
                  <a:pt x="162179" y="136436"/>
                </a:lnTo>
                <a:lnTo>
                  <a:pt x="163462" y="133769"/>
                </a:lnTo>
                <a:lnTo>
                  <a:pt x="164845" y="131152"/>
                </a:lnTo>
                <a:lnTo>
                  <a:pt x="165481" y="128778"/>
                </a:lnTo>
                <a:lnTo>
                  <a:pt x="165481" y="124028"/>
                </a:lnTo>
                <a:lnTo>
                  <a:pt x="142613" y="103628"/>
                </a:lnTo>
                <a:lnTo>
                  <a:pt x="138796" y="101333"/>
                </a:lnTo>
                <a:close/>
              </a:path>
              <a:path w="904875" h="187960">
                <a:moveTo>
                  <a:pt x="52772" y="75920"/>
                </a:moveTo>
                <a:lnTo>
                  <a:pt x="42799" y="75920"/>
                </a:lnTo>
                <a:lnTo>
                  <a:pt x="35397" y="87533"/>
                </a:lnTo>
                <a:lnTo>
                  <a:pt x="29019" y="97018"/>
                </a:lnTo>
                <a:lnTo>
                  <a:pt x="5587" y="119507"/>
                </a:lnTo>
                <a:lnTo>
                  <a:pt x="13462" y="133769"/>
                </a:lnTo>
                <a:lnTo>
                  <a:pt x="20345" y="129657"/>
                </a:lnTo>
                <a:lnTo>
                  <a:pt x="31480" y="125247"/>
                </a:lnTo>
                <a:lnTo>
                  <a:pt x="46876" y="120542"/>
                </a:lnTo>
                <a:lnTo>
                  <a:pt x="50952" y="119507"/>
                </a:lnTo>
                <a:lnTo>
                  <a:pt x="18161" y="119507"/>
                </a:lnTo>
                <a:lnTo>
                  <a:pt x="31214" y="104350"/>
                </a:lnTo>
                <a:lnTo>
                  <a:pt x="43338" y="88996"/>
                </a:lnTo>
                <a:lnTo>
                  <a:pt x="52772" y="75920"/>
                </a:lnTo>
                <a:close/>
              </a:path>
              <a:path w="904875" h="187960">
                <a:moveTo>
                  <a:pt x="66548" y="112369"/>
                </a:moveTo>
                <a:lnTo>
                  <a:pt x="18161" y="119507"/>
                </a:lnTo>
                <a:lnTo>
                  <a:pt x="50952" y="119507"/>
                </a:lnTo>
                <a:lnTo>
                  <a:pt x="66548" y="115544"/>
                </a:lnTo>
                <a:lnTo>
                  <a:pt x="66548" y="112369"/>
                </a:lnTo>
                <a:close/>
              </a:path>
              <a:path w="904875" h="187960">
                <a:moveTo>
                  <a:pt x="163068" y="71247"/>
                </a:moveTo>
                <a:lnTo>
                  <a:pt x="155194" y="79159"/>
                </a:lnTo>
                <a:lnTo>
                  <a:pt x="85470" y="79159"/>
                </a:lnTo>
                <a:lnTo>
                  <a:pt x="92710" y="86283"/>
                </a:lnTo>
                <a:lnTo>
                  <a:pt x="98425" y="84696"/>
                </a:lnTo>
                <a:lnTo>
                  <a:pt x="104775" y="83908"/>
                </a:lnTo>
                <a:lnTo>
                  <a:pt x="175006" y="83908"/>
                </a:lnTo>
                <a:lnTo>
                  <a:pt x="163068" y="71247"/>
                </a:lnTo>
                <a:close/>
              </a:path>
              <a:path w="904875" h="187960">
                <a:moveTo>
                  <a:pt x="33274" y="5410"/>
                </a:moveTo>
                <a:lnTo>
                  <a:pt x="19039" y="46239"/>
                </a:lnTo>
                <a:lnTo>
                  <a:pt x="0" y="72758"/>
                </a:lnTo>
                <a:lnTo>
                  <a:pt x="7112" y="86233"/>
                </a:lnTo>
                <a:lnTo>
                  <a:pt x="11420" y="83503"/>
                </a:lnTo>
                <a:lnTo>
                  <a:pt x="18811" y="80876"/>
                </a:lnTo>
                <a:lnTo>
                  <a:pt x="29275" y="78349"/>
                </a:lnTo>
                <a:lnTo>
                  <a:pt x="42799" y="75920"/>
                </a:lnTo>
                <a:lnTo>
                  <a:pt x="52772" y="75920"/>
                </a:lnTo>
                <a:lnTo>
                  <a:pt x="54558" y="73445"/>
                </a:lnTo>
                <a:lnTo>
                  <a:pt x="55009" y="72758"/>
                </a:lnTo>
                <a:lnTo>
                  <a:pt x="10287" y="72758"/>
                </a:lnTo>
                <a:lnTo>
                  <a:pt x="17670" y="62311"/>
                </a:lnTo>
                <a:lnTo>
                  <a:pt x="25542" y="49982"/>
                </a:lnTo>
                <a:lnTo>
                  <a:pt x="33914" y="35769"/>
                </a:lnTo>
                <a:lnTo>
                  <a:pt x="42799" y="19672"/>
                </a:lnTo>
                <a:lnTo>
                  <a:pt x="49149" y="14922"/>
                </a:lnTo>
                <a:lnTo>
                  <a:pt x="33274" y="5410"/>
                </a:lnTo>
                <a:close/>
              </a:path>
              <a:path w="904875" h="187960">
                <a:moveTo>
                  <a:pt x="121919" y="3035"/>
                </a:moveTo>
                <a:lnTo>
                  <a:pt x="122253" y="11655"/>
                </a:lnTo>
                <a:lnTo>
                  <a:pt x="122491" y="21666"/>
                </a:lnTo>
                <a:lnTo>
                  <a:pt x="122575" y="28371"/>
                </a:lnTo>
                <a:lnTo>
                  <a:pt x="122681" y="79159"/>
                </a:lnTo>
                <a:lnTo>
                  <a:pt x="132206" y="79159"/>
                </a:lnTo>
                <a:lnTo>
                  <a:pt x="132206" y="18097"/>
                </a:lnTo>
                <a:lnTo>
                  <a:pt x="138556" y="12547"/>
                </a:lnTo>
                <a:lnTo>
                  <a:pt x="121919" y="3035"/>
                </a:lnTo>
                <a:close/>
              </a:path>
              <a:path w="904875" h="187960">
                <a:moveTo>
                  <a:pt x="57785" y="43446"/>
                </a:moveTo>
                <a:lnTo>
                  <a:pt x="10287" y="72758"/>
                </a:lnTo>
                <a:lnTo>
                  <a:pt x="55009" y="72758"/>
                </a:lnTo>
                <a:lnTo>
                  <a:pt x="64896" y="57696"/>
                </a:lnTo>
                <a:lnTo>
                  <a:pt x="71246" y="53746"/>
                </a:lnTo>
                <a:lnTo>
                  <a:pt x="57785" y="43446"/>
                </a:lnTo>
                <a:close/>
              </a:path>
              <a:path w="904875" h="187960">
                <a:moveTo>
                  <a:pt x="154431" y="28371"/>
                </a:moveTo>
                <a:lnTo>
                  <a:pt x="151999" y="37206"/>
                </a:lnTo>
                <a:lnTo>
                  <a:pt x="148685" y="46239"/>
                </a:lnTo>
                <a:lnTo>
                  <a:pt x="144466" y="55469"/>
                </a:lnTo>
                <a:lnTo>
                  <a:pt x="139319" y="64897"/>
                </a:lnTo>
                <a:lnTo>
                  <a:pt x="141731" y="66484"/>
                </a:lnTo>
                <a:lnTo>
                  <a:pt x="146589" y="61674"/>
                </a:lnTo>
                <a:lnTo>
                  <a:pt x="151637" y="55968"/>
                </a:lnTo>
                <a:lnTo>
                  <a:pt x="156876" y="49368"/>
                </a:lnTo>
                <a:lnTo>
                  <a:pt x="162306" y="41871"/>
                </a:lnTo>
                <a:lnTo>
                  <a:pt x="169418" y="37896"/>
                </a:lnTo>
                <a:lnTo>
                  <a:pt x="154431" y="28371"/>
                </a:lnTo>
                <a:close/>
              </a:path>
              <a:path w="904875" h="187960">
                <a:moveTo>
                  <a:pt x="91058" y="30746"/>
                </a:moveTo>
                <a:lnTo>
                  <a:pt x="89535" y="32334"/>
                </a:lnTo>
                <a:lnTo>
                  <a:pt x="93487" y="38246"/>
                </a:lnTo>
                <a:lnTo>
                  <a:pt x="96774" y="44057"/>
                </a:lnTo>
                <a:lnTo>
                  <a:pt x="99393" y="49766"/>
                </a:lnTo>
                <a:lnTo>
                  <a:pt x="101373" y="55469"/>
                </a:lnTo>
                <a:lnTo>
                  <a:pt x="102996" y="61201"/>
                </a:lnTo>
                <a:lnTo>
                  <a:pt x="104775" y="64109"/>
                </a:lnTo>
                <a:lnTo>
                  <a:pt x="107442" y="64109"/>
                </a:lnTo>
                <a:lnTo>
                  <a:pt x="108585" y="63322"/>
                </a:lnTo>
                <a:lnTo>
                  <a:pt x="110557" y="61674"/>
                </a:lnTo>
                <a:lnTo>
                  <a:pt x="112268" y="60147"/>
                </a:lnTo>
                <a:lnTo>
                  <a:pt x="113029" y="57308"/>
                </a:lnTo>
                <a:lnTo>
                  <a:pt x="112923" y="53746"/>
                </a:lnTo>
                <a:lnTo>
                  <a:pt x="112775" y="51803"/>
                </a:lnTo>
                <a:lnTo>
                  <a:pt x="111275" y="47657"/>
                </a:lnTo>
                <a:lnTo>
                  <a:pt x="107156" y="42765"/>
                </a:lnTo>
                <a:lnTo>
                  <a:pt x="100417" y="37128"/>
                </a:lnTo>
                <a:lnTo>
                  <a:pt x="91058" y="30746"/>
                </a:lnTo>
                <a:close/>
              </a:path>
              <a:path w="904875" h="187960">
                <a:moveTo>
                  <a:pt x="282829" y="95846"/>
                </a:moveTo>
                <a:lnTo>
                  <a:pt x="271652" y="95846"/>
                </a:lnTo>
                <a:lnTo>
                  <a:pt x="271605" y="159482"/>
                </a:lnTo>
                <a:lnTo>
                  <a:pt x="271430" y="169557"/>
                </a:lnTo>
                <a:lnTo>
                  <a:pt x="271224" y="177694"/>
                </a:lnTo>
                <a:lnTo>
                  <a:pt x="270890" y="187693"/>
                </a:lnTo>
                <a:lnTo>
                  <a:pt x="282829" y="182930"/>
                </a:lnTo>
                <a:lnTo>
                  <a:pt x="282829" y="95846"/>
                </a:lnTo>
                <a:close/>
              </a:path>
              <a:path w="904875" h="187960">
                <a:moveTo>
                  <a:pt x="407035" y="158470"/>
                </a:moveTo>
                <a:lnTo>
                  <a:pt x="395986" y="169557"/>
                </a:lnTo>
                <a:lnTo>
                  <a:pt x="289051" y="169557"/>
                </a:lnTo>
                <a:lnTo>
                  <a:pt x="296290" y="176682"/>
                </a:lnTo>
                <a:lnTo>
                  <a:pt x="302006" y="175107"/>
                </a:lnTo>
                <a:lnTo>
                  <a:pt x="308356" y="174307"/>
                </a:lnTo>
                <a:lnTo>
                  <a:pt x="422910" y="174307"/>
                </a:lnTo>
                <a:lnTo>
                  <a:pt x="407035" y="158470"/>
                </a:lnTo>
                <a:close/>
              </a:path>
              <a:path w="904875" h="187960">
                <a:moveTo>
                  <a:pt x="359537" y="108432"/>
                </a:moveTo>
                <a:lnTo>
                  <a:pt x="348488" y="108432"/>
                </a:lnTo>
                <a:lnTo>
                  <a:pt x="348488" y="169557"/>
                </a:lnTo>
                <a:lnTo>
                  <a:pt x="359537" y="169557"/>
                </a:lnTo>
                <a:lnTo>
                  <a:pt x="359537" y="108432"/>
                </a:lnTo>
                <a:close/>
              </a:path>
              <a:path w="904875" h="187960">
                <a:moveTo>
                  <a:pt x="287527" y="49123"/>
                </a:moveTo>
                <a:lnTo>
                  <a:pt x="264540" y="90297"/>
                </a:lnTo>
                <a:lnTo>
                  <a:pt x="236093" y="126720"/>
                </a:lnTo>
                <a:lnTo>
                  <a:pt x="237617" y="129095"/>
                </a:lnTo>
                <a:lnTo>
                  <a:pt x="246310" y="121973"/>
                </a:lnTo>
                <a:lnTo>
                  <a:pt x="254873" y="114057"/>
                </a:lnTo>
                <a:lnTo>
                  <a:pt x="263316" y="105347"/>
                </a:lnTo>
                <a:lnTo>
                  <a:pt x="271652" y="95846"/>
                </a:lnTo>
                <a:lnTo>
                  <a:pt x="282829" y="95846"/>
                </a:lnTo>
                <a:lnTo>
                  <a:pt x="282829" y="81597"/>
                </a:lnTo>
                <a:lnTo>
                  <a:pt x="289065" y="73872"/>
                </a:lnTo>
                <a:lnTo>
                  <a:pt x="294433" y="68129"/>
                </a:lnTo>
                <a:lnTo>
                  <a:pt x="298920" y="64366"/>
                </a:lnTo>
                <a:lnTo>
                  <a:pt x="302513" y="62585"/>
                </a:lnTo>
                <a:lnTo>
                  <a:pt x="287527" y="49123"/>
                </a:lnTo>
                <a:close/>
              </a:path>
              <a:path w="904875" h="187960">
                <a:moveTo>
                  <a:pt x="395986" y="94970"/>
                </a:moveTo>
                <a:lnTo>
                  <a:pt x="387223" y="103682"/>
                </a:lnTo>
                <a:lnTo>
                  <a:pt x="308101" y="103682"/>
                </a:lnTo>
                <a:lnTo>
                  <a:pt x="315213" y="110807"/>
                </a:lnTo>
                <a:lnTo>
                  <a:pt x="321056" y="109232"/>
                </a:lnTo>
                <a:lnTo>
                  <a:pt x="327406" y="108432"/>
                </a:lnTo>
                <a:lnTo>
                  <a:pt x="409448" y="108432"/>
                </a:lnTo>
                <a:lnTo>
                  <a:pt x="395986" y="94970"/>
                </a:lnTo>
                <a:close/>
              </a:path>
              <a:path w="904875" h="187960">
                <a:moveTo>
                  <a:pt x="359537" y="53708"/>
                </a:moveTo>
                <a:lnTo>
                  <a:pt x="348488" y="53708"/>
                </a:lnTo>
                <a:lnTo>
                  <a:pt x="348488" y="103682"/>
                </a:lnTo>
                <a:lnTo>
                  <a:pt x="359537" y="103682"/>
                </a:lnTo>
                <a:lnTo>
                  <a:pt x="359537" y="53708"/>
                </a:lnTo>
                <a:close/>
              </a:path>
              <a:path w="904875" h="187960">
                <a:moveTo>
                  <a:pt x="284352" y="2222"/>
                </a:moveTo>
                <a:lnTo>
                  <a:pt x="262860" y="39342"/>
                </a:lnTo>
                <a:lnTo>
                  <a:pt x="241554" y="63982"/>
                </a:lnTo>
                <a:lnTo>
                  <a:pt x="243205" y="66357"/>
                </a:lnTo>
                <a:lnTo>
                  <a:pt x="278002" y="33896"/>
                </a:lnTo>
                <a:lnTo>
                  <a:pt x="285029" y="25828"/>
                </a:lnTo>
                <a:lnTo>
                  <a:pt x="291068" y="19838"/>
                </a:lnTo>
                <a:lnTo>
                  <a:pt x="296130" y="15927"/>
                </a:lnTo>
                <a:lnTo>
                  <a:pt x="300227" y="14097"/>
                </a:lnTo>
                <a:lnTo>
                  <a:pt x="284352" y="2222"/>
                </a:lnTo>
                <a:close/>
              </a:path>
              <a:path w="904875" h="187960">
                <a:moveTo>
                  <a:pt x="399161" y="38658"/>
                </a:moveTo>
                <a:lnTo>
                  <a:pt x="388874" y="48958"/>
                </a:lnTo>
                <a:lnTo>
                  <a:pt x="301751" y="48958"/>
                </a:lnTo>
                <a:lnTo>
                  <a:pt x="308863" y="56083"/>
                </a:lnTo>
                <a:lnTo>
                  <a:pt x="314706" y="54495"/>
                </a:lnTo>
                <a:lnTo>
                  <a:pt x="321056" y="53708"/>
                </a:lnTo>
                <a:lnTo>
                  <a:pt x="414146" y="53708"/>
                </a:lnTo>
                <a:lnTo>
                  <a:pt x="399161" y="38658"/>
                </a:lnTo>
                <a:close/>
              </a:path>
              <a:path w="904875" h="187960">
                <a:moveTo>
                  <a:pt x="338200" y="5397"/>
                </a:moveTo>
                <a:lnTo>
                  <a:pt x="335788" y="7772"/>
                </a:lnTo>
                <a:lnTo>
                  <a:pt x="341554" y="15742"/>
                </a:lnTo>
                <a:lnTo>
                  <a:pt x="346106" y="23020"/>
                </a:lnTo>
                <a:lnTo>
                  <a:pt x="349468" y="29605"/>
                </a:lnTo>
                <a:lnTo>
                  <a:pt x="351663" y="35496"/>
                </a:lnTo>
                <a:lnTo>
                  <a:pt x="352679" y="40246"/>
                </a:lnTo>
                <a:lnTo>
                  <a:pt x="354075" y="42621"/>
                </a:lnTo>
                <a:lnTo>
                  <a:pt x="356615" y="42621"/>
                </a:lnTo>
                <a:lnTo>
                  <a:pt x="358394" y="41173"/>
                </a:lnTo>
                <a:lnTo>
                  <a:pt x="360806" y="38265"/>
                </a:lnTo>
                <a:lnTo>
                  <a:pt x="363093" y="35356"/>
                </a:lnTo>
                <a:lnTo>
                  <a:pt x="364363" y="32588"/>
                </a:lnTo>
                <a:lnTo>
                  <a:pt x="364363" y="28892"/>
                </a:lnTo>
                <a:lnTo>
                  <a:pt x="348007" y="11905"/>
                </a:lnTo>
                <a:lnTo>
                  <a:pt x="338200" y="5397"/>
                </a:lnTo>
                <a:close/>
              </a:path>
              <a:path w="904875" h="187960">
                <a:moveTo>
                  <a:pt x="547369" y="88569"/>
                </a:moveTo>
                <a:lnTo>
                  <a:pt x="535432" y="88569"/>
                </a:lnTo>
                <a:lnTo>
                  <a:pt x="534245" y="105510"/>
                </a:lnTo>
                <a:lnTo>
                  <a:pt x="531463" y="120669"/>
                </a:lnTo>
                <a:lnTo>
                  <a:pt x="513659" y="156044"/>
                </a:lnTo>
                <a:lnTo>
                  <a:pt x="481583" y="183692"/>
                </a:lnTo>
                <a:lnTo>
                  <a:pt x="483996" y="186067"/>
                </a:lnTo>
                <a:lnTo>
                  <a:pt x="523894" y="156272"/>
                </a:lnTo>
                <a:lnTo>
                  <a:pt x="543147" y="119781"/>
                </a:lnTo>
                <a:lnTo>
                  <a:pt x="546080" y="104893"/>
                </a:lnTo>
                <a:lnTo>
                  <a:pt x="547369" y="88569"/>
                </a:lnTo>
                <a:close/>
              </a:path>
              <a:path w="904875" h="187960">
                <a:moveTo>
                  <a:pt x="608330" y="88569"/>
                </a:moveTo>
                <a:lnTo>
                  <a:pt x="596392" y="88569"/>
                </a:lnTo>
                <a:lnTo>
                  <a:pt x="596296" y="156044"/>
                </a:lnTo>
                <a:lnTo>
                  <a:pt x="596201" y="162486"/>
                </a:lnTo>
                <a:lnTo>
                  <a:pt x="595974" y="172546"/>
                </a:lnTo>
                <a:lnTo>
                  <a:pt x="595630" y="184480"/>
                </a:lnTo>
                <a:lnTo>
                  <a:pt x="609092" y="179730"/>
                </a:lnTo>
                <a:lnTo>
                  <a:pt x="608758" y="172546"/>
                </a:lnTo>
                <a:lnTo>
                  <a:pt x="608569" y="166749"/>
                </a:lnTo>
                <a:lnTo>
                  <a:pt x="608466" y="162486"/>
                </a:lnTo>
                <a:lnTo>
                  <a:pt x="608345" y="152826"/>
                </a:lnTo>
                <a:lnTo>
                  <a:pt x="608330" y="88569"/>
                </a:lnTo>
                <a:close/>
              </a:path>
              <a:path w="904875" h="187960">
                <a:moveTo>
                  <a:pt x="646302" y="71158"/>
                </a:moveTo>
                <a:lnTo>
                  <a:pt x="633602" y="83820"/>
                </a:lnTo>
                <a:lnTo>
                  <a:pt x="478408" y="83820"/>
                </a:lnTo>
                <a:lnTo>
                  <a:pt x="485520" y="90944"/>
                </a:lnTo>
                <a:lnTo>
                  <a:pt x="491363" y="89357"/>
                </a:lnTo>
                <a:lnTo>
                  <a:pt x="497713" y="88569"/>
                </a:lnTo>
                <a:lnTo>
                  <a:pt x="663701" y="88569"/>
                </a:lnTo>
                <a:lnTo>
                  <a:pt x="646302" y="71158"/>
                </a:lnTo>
                <a:close/>
              </a:path>
              <a:path w="904875" h="187960">
                <a:moveTo>
                  <a:pt x="547369" y="24523"/>
                </a:moveTo>
                <a:lnTo>
                  <a:pt x="535432" y="24523"/>
                </a:lnTo>
                <a:lnTo>
                  <a:pt x="535432" y="83820"/>
                </a:lnTo>
                <a:lnTo>
                  <a:pt x="547369" y="83820"/>
                </a:lnTo>
                <a:lnTo>
                  <a:pt x="547369" y="24523"/>
                </a:lnTo>
                <a:close/>
              </a:path>
              <a:path w="904875" h="187960">
                <a:moveTo>
                  <a:pt x="608330" y="24523"/>
                </a:moveTo>
                <a:lnTo>
                  <a:pt x="596392" y="24523"/>
                </a:lnTo>
                <a:lnTo>
                  <a:pt x="596392" y="83820"/>
                </a:lnTo>
                <a:lnTo>
                  <a:pt x="608330" y="83820"/>
                </a:lnTo>
                <a:lnTo>
                  <a:pt x="608330" y="24523"/>
                </a:lnTo>
                <a:close/>
              </a:path>
              <a:path w="904875" h="187960">
                <a:moveTo>
                  <a:pt x="636777" y="7899"/>
                </a:moveTo>
                <a:lnTo>
                  <a:pt x="624967" y="19773"/>
                </a:lnTo>
                <a:lnTo>
                  <a:pt x="489457" y="19773"/>
                </a:lnTo>
                <a:lnTo>
                  <a:pt x="496696" y="26898"/>
                </a:lnTo>
                <a:lnTo>
                  <a:pt x="502412" y="25311"/>
                </a:lnTo>
                <a:lnTo>
                  <a:pt x="508762" y="24523"/>
                </a:lnTo>
                <a:lnTo>
                  <a:pt x="653414" y="24523"/>
                </a:lnTo>
                <a:lnTo>
                  <a:pt x="636777" y="7899"/>
                </a:lnTo>
                <a:close/>
              </a:path>
              <a:path w="904875" h="187960">
                <a:moveTo>
                  <a:pt x="817386" y="104546"/>
                </a:moveTo>
                <a:lnTo>
                  <a:pt x="805561" y="104546"/>
                </a:lnTo>
                <a:lnTo>
                  <a:pt x="805458" y="136426"/>
                </a:lnTo>
                <a:lnTo>
                  <a:pt x="805361" y="150130"/>
                </a:lnTo>
                <a:lnTo>
                  <a:pt x="805049" y="171856"/>
                </a:lnTo>
                <a:lnTo>
                  <a:pt x="804671" y="187693"/>
                </a:lnTo>
                <a:lnTo>
                  <a:pt x="818133" y="181356"/>
                </a:lnTo>
                <a:lnTo>
                  <a:pt x="817847" y="171856"/>
                </a:lnTo>
                <a:lnTo>
                  <a:pt x="817737" y="165519"/>
                </a:lnTo>
                <a:lnTo>
                  <a:pt x="817550" y="150130"/>
                </a:lnTo>
                <a:lnTo>
                  <a:pt x="817430" y="129044"/>
                </a:lnTo>
                <a:lnTo>
                  <a:pt x="817386" y="104546"/>
                </a:lnTo>
                <a:close/>
              </a:path>
              <a:path w="904875" h="187960">
                <a:moveTo>
                  <a:pt x="817371" y="95059"/>
                </a:moveTo>
                <a:lnTo>
                  <a:pt x="796798" y="95059"/>
                </a:lnTo>
                <a:lnTo>
                  <a:pt x="781681" y="120343"/>
                </a:lnTo>
                <a:lnTo>
                  <a:pt x="763968" y="142362"/>
                </a:lnTo>
                <a:lnTo>
                  <a:pt x="743684" y="161115"/>
                </a:lnTo>
                <a:lnTo>
                  <a:pt x="720851" y="176606"/>
                </a:lnTo>
                <a:lnTo>
                  <a:pt x="721613" y="179768"/>
                </a:lnTo>
                <a:lnTo>
                  <a:pt x="746428" y="167052"/>
                </a:lnTo>
                <a:lnTo>
                  <a:pt x="768683" y="150277"/>
                </a:lnTo>
                <a:lnTo>
                  <a:pt x="788390" y="129442"/>
                </a:lnTo>
                <a:lnTo>
                  <a:pt x="805561" y="104546"/>
                </a:lnTo>
                <a:lnTo>
                  <a:pt x="817386" y="104546"/>
                </a:lnTo>
                <a:lnTo>
                  <a:pt x="817371" y="95059"/>
                </a:lnTo>
                <a:close/>
              </a:path>
              <a:path w="904875" h="187960">
                <a:moveTo>
                  <a:pt x="825373" y="95059"/>
                </a:moveTo>
                <a:lnTo>
                  <a:pt x="821308" y="95059"/>
                </a:lnTo>
                <a:lnTo>
                  <a:pt x="832856" y="119453"/>
                </a:lnTo>
                <a:lnTo>
                  <a:pt x="847677" y="140382"/>
                </a:lnTo>
                <a:lnTo>
                  <a:pt x="865760" y="157849"/>
                </a:lnTo>
                <a:lnTo>
                  <a:pt x="887094" y="171856"/>
                </a:lnTo>
                <a:lnTo>
                  <a:pt x="889126" y="165519"/>
                </a:lnTo>
                <a:lnTo>
                  <a:pt x="894969" y="162356"/>
                </a:lnTo>
                <a:lnTo>
                  <a:pt x="904494" y="162356"/>
                </a:lnTo>
                <a:lnTo>
                  <a:pt x="904494" y="159181"/>
                </a:lnTo>
                <a:lnTo>
                  <a:pt x="879969" y="150130"/>
                </a:lnTo>
                <a:lnTo>
                  <a:pt x="858599" y="136426"/>
                </a:lnTo>
                <a:lnTo>
                  <a:pt x="840396" y="118069"/>
                </a:lnTo>
                <a:lnTo>
                  <a:pt x="825373" y="95059"/>
                </a:lnTo>
                <a:close/>
              </a:path>
              <a:path w="904875" h="187960">
                <a:moveTo>
                  <a:pt x="887094" y="78435"/>
                </a:moveTo>
                <a:lnTo>
                  <a:pt x="875157" y="90309"/>
                </a:lnTo>
                <a:lnTo>
                  <a:pt x="719201" y="90309"/>
                </a:lnTo>
                <a:lnTo>
                  <a:pt x="726313" y="97434"/>
                </a:lnTo>
                <a:lnTo>
                  <a:pt x="732155" y="95846"/>
                </a:lnTo>
                <a:lnTo>
                  <a:pt x="738505" y="95059"/>
                </a:lnTo>
                <a:lnTo>
                  <a:pt x="903732" y="95059"/>
                </a:lnTo>
                <a:lnTo>
                  <a:pt x="887094" y="78435"/>
                </a:lnTo>
                <a:close/>
              </a:path>
              <a:path w="904875" h="187960">
                <a:moveTo>
                  <a:pt x="817371" y="41135"/>
                </a:moveTo>
                <a:lnTo>
                  <a:pt x="805561" y="41135"/>
                </a:lnTo>
                <a:lnTo>
                  <a:pt x="805561" y="90309"/>
                </a:lnTo>
                <a:lnTo>
                  <a:pt x="817371" y="90309"/>
                </a:lnTo>
                <a:lnTo>
                  <a:pt x="817371" y="41135"/>
                </a:lnTo>
                <a:close/>
              </a:path>
              <a:path w="904875" h="187960">
                <a:moveTo>
                  <a:pt x="858519" y="44386"/>
                </a:moveTo>
                <a:lnTo>
                  <a:pt x="853616" y="55864"/>
                </a:lnTo>
                <a:lnTo>
                  <a:pt x="847486" y="67343"/>
                </a:lnTo>
                <a:lnTo>
                  <a:pt x="840142" y="78824"/>
                </a:lnTo>
                <a:lnTo>
                  <a:pt x="831595" y="90309"/>
                </a:lnTo>
                <a:lnTo>
                  <a:pt x="836421" y="90309"/>
                </a:lnTo>
                <a:lnTo>
                  <a:pt x="843994" y="83922"/>
                </a:lnTo>
                <a:lnTo>
                  <a:pt x="851662" y="76647"/>
                </a:lnTo>
                <a:lnTo>
                  <a:pt x="859424" y="68481"/>
                </a:lnTo>
                <a:lnTo>
                  <a:pt x="867282" y="59423"/>
                </a:lnTo>
                <a:lnTo>
                  <a:pt x="875157" y="57048"/>
                </a:lnTo>
                <a:lnTo>
                  <a:pt x="858519" y="44386"/>
                </a:lnTo>
                <a:close/>
              </a:path>
              <a:path w="904875" h="187960">
                <a:moveTo>
                  <a:pt x="755650" y="47472"/>
                </a:moveTo>
                <a:lnTo>
                  <a:pt x="753237" y="49860"/>
                </a:lnTo>
                <a:lnTo>
                  <a:pt x="759452" y="57246"/>
                </a:lnTo>
                <a:lnTo>
                  <a:pt x="764571" y="64336"/>
                </a:lnTo>
                <a:lnTo>
                  <a:pt x="768596" y="71128"/>
                </a:lnTo>
                <a:lnTo>
                  <a:pt x="771525" y="77622"/>
                </a:lnTo>
                <a:lnTo>
                  <a:pt x="773557" y="83439"/>
                </a:lnTo>
                <a:lnTo>
                  <a:pt x="775462" y="86347"/>
                </a:lnTo>
                <a:lnTo>
                  <a:pt x="778129" y="86347"/>
                </a:lnTo>
                <a:lnTo>
                  <a:pt x="779652" y="84493"/>
                </a:lnTo>
                <a:lnTo>
                  <a:pt x="781812" y="80797"/>
                </a:lnTo>
                <a:lnTo>
                  <a:pt x="783844" y="77089"/>
                </a:lnTo>
                <a:lnTo>
                  <a:pt x="784987" y="74180"/>
                </a:lnTo>
                <a:lnTo>
                  <a:pt x="784987" y="69430"/>
                </a:lnTo>
                <a:lnTo>
                  <a:pt x="765242" y="52630"/>
                </a:lnTo>
                <a:lnTo>
                  <a:pt x="755650" y="47472"/>
                </a:lnTo>
                <a:close/>
              </a:path>
              <a:path w="904875" h="187960">
                <a:moveTo>
                  <a:pt x="876807" y="25311"/>
                </a:moveTo>
                <a:lnTo>
                  <a:pt x="865758" y="36385"/>
                </a:lnTo>
                <a:lnTo>
                  <a:pt x="734313" y="36385"/>
                </a:lnTo>
                <a:lnTo>
                  <a:pt x="741426" y="43522"/>
                </a:lnTo>
                <a:lnTo>
                  <a:pt x="747140" y="41935"/>
                </a:lnTo>
                <a:lnTo>
                  <a:pt x="753490" y="41135"/>
                </a:lnTo>
                <a:lnTo>
                  <a:pt x="892556" y="41135"/>
                </a:lnTo>
                <a:lnTo>
                  <a:pt x="876807" y="25311"/>
                </a:lnTo>
                <a:close/>
              </a:path>
              <a:path w="904875" h="187960">
                <a:moveTo>
                  <a:pt x="804671" y="0"/>
                </a:moveTo>
                <a:lnTo>
                  <a:pt x="805081" y="9486"/>
                </a:lnTo>
                <a:lnTo>
                  <a:pt x="805354" y="18588"/>
                </a:lnTo>
                <a:lnTo>
                  <a:pt x="805471" y="25311"/>
                </a:lnTo>
                <a:lnTo>
                  <a:pt x="805561" y="36385"/>
                </a:lnTo>
                <a:lnTo>
                  <a:pt x="817371" y="36385"/>
                </a:lnTo>
                <a:lnTo>
                  <a:pt x="817371" y="15024"/>
                </a:lnTo>
                <a:lnTo>
                  <a:pt x="825373" y="9486"/>
                </a:lnTo>
                <a:lnTo>
                  <a:pt x="804671" y="0"/>
                </a:lnTo>
                <a:close/>
              </a:path>
            </a:pathLst>
          </a:custGeom>
          <a:solidFill>
            <a:srgbClr val="034B9C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54508"/>
            <a:ext cx="1969135" cy="605155"/>
          </a:xfrm>
          <a:custGeom>
            <a:avLst/>
            <a:gdLst/>
            <a:ahLst/>
            <a:cxnLst/>
            <a:rect l="l" t="t" r="r" b="b"/>
            <a:pathLst>
              <a:path w="1969135" h="605155">
                <a:moveTo>
                  <a:pt x="1666494" y="0"/>
                </a:moveTo>
                <a:lnTo>
                  <a:pt x="0" y="0"/>
                </a:lnTo>
                <a:lnTo>
                  <a:pt x="0" y="605028"/>
                </a:lnTo>
                <a:lnTo>
                  <a:pt x="1666494" y="605028"/>
                </a:lnTo>
                <a:lnTo>
                  <a:pt x="1715577" y="601070"/>
                </a:lnTo>
                <a:lnTo>
                  <a:pt x="1762134" y="589611"/>
                </a:lnTo>
                <a:lnTo>
                  <a:pt x="1805542" y="571272"/>
                </a:lnTo>
                <a:lnTo>
                  <a:pt x="1845179" y="546677"/>
                </a:lnTo>
                <a:lnTo>
                  <a:pt x="1880425" y="516445"/>
                </a:lnTo>
                <a:lnTo>
                  <a:pt x="1910657" y="481199"/>
                </a:lnTo>
                <a:lnTo>
                  <a:pt x="1935252" y="441562"/>
                </a:lnTo>
                <a:lnTo>
                  <a:pt x="1953591" y="398154"/>
                </a:lnTo>
                <a:lnTo>
                  <a:pt x="1965050" y="351597"/>
                </a:lnTo>
                <a:lnTo>
                  <a:pt x="1969008" y="302514"/>
                </a:lnTo>
                <a:lnTo>
                  <a:pt x="1965050" y="253430"/>
                </a:lnTo>
                <a:lnTo>
                  <a:pt x="1953591" y="206873"/>
                </a:lnTo>
                <a:lnTo>
                  <a:pt x="1935252" y="163465"/>
                </a:lnTo>
                <a:lnTo>
                  <a:pt x="1910657" y="123828"/>
                </a:lnTo>
                <a:lnTo>
                  <a:pt x="1880425" y="88582"/>
                </a:lnTo>
                <a:lnTo>
                  <a:pt x="1845179" y="58350"/>
                </a:lnTo>
                <a:lnTo>
                  <a:pt x="1805542" y="33755"/>
                </a:lnTo>
                <a:lnTo>
                  <a:pt x="1762134" y="15416"/>
                </a:lnTo>
                <a:lnTo>
                  <a:pt x="1715577" y="3957"/>
                </a:lnTo>
                <a:lnTo>
                  <a:pt x="1666494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743" y="135636"/>
            <a:ext cx="847344" cy="84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441" y="192139"/>
            <a:ext cx="733258" cy="734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1" y="104927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 h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034B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7280" y="254508"/>
            <a:ext cx="2650490" cy="605155"/>
          </a:xfrm>
          <a:custGeom>
            <a:avLst/>
            <a:gdLst/>
            <a:ahLst/>
            <a:cxnLst/>
            <a:rect l="l" t="t" r="r" b="b"/>
            <a:pathLst>
              <a:path w="2650490" h="605155">
                <a:moveTo>
                  <a:pt x="2347722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2347722" y="605028"/>
                </a:lnTo>
                <a:lnTo>
                  <a:pt x="2396805" y="601070"/>
                </a:lnTo>
                <a:lnTo>
                  <a:pt x="2443362" y="589611"/>
                </a:lnTo>
                <a:lnTo>
                  <a:pt x="2486770" y="571272"/>
                </a:lnTo>
                <a:lnTo>
                  <a:pt x="2526407" y="546677"/>
                </a:lnTo>
                <a:lnTo>
                  <a:pt x="2561653" y="516445"/>
                </a:lnTo>
                <a:lnTo>
                  <a:pt x="2591885" y="481199"/>
                </a:lnTo>
                <a:lnTo>
                  <a:pt x="2616480" y="441562"/>
                </a:lnTo>
                <a:lnTo>
                  <a:pt x="2634819" y="398154"/>
                </a:lnTo>
                <a:lnTo>
                  <a:pt x="2646278" y="351597"/>
                </a:lnTo>
                <a:lnTo>
                  <a:pt x="2650235" y="302514"/>
                </a:lnTo>
                <a:lnTo>
                  <a:pt x="2646278" y="253430"/>
                </a:lnTo>
                <a:lnTo>
                  <a:pt x="2634819" y="206873"/>
                </a:lnTo>
                <a:lnTo>
                  <a:pt x="2616480" y="163465"/>
                </a:lnTo>
                <a:lnTo>
                  <a:pt x="2591885" y="123828"/>
                </a:lnTo>
                <a:lnTo>
                  <a:pt x="2561653" y="88582"/>
                </a:lnTo>
                <a:lnTo>
                  <a:pt x="2526407" y="58350"/>
                </a:lnTo>
                <a:lnTo>
                  <a:pt x="2486770" y="33755"/>
                </a:lnTo>
                <a:lnTo>
                  <a:pt x="2443362" y="15416"/>
                </a:lnTo>
                <a:lnTo>
                  <a:pt x="2396805" y="3957"/>
                </a:lnTo>
                <a:lnTo>
                  <a:pt x="2347722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46124" y="342722"/>
            <a:ext cx="21564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</a:rPr>
              <a:t>回溯算法小结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2088895" y="1449070"/>
            <a:ext cx="8465820" cy="366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SzPct val="68750"/>
              <a:buFont typeface="Arial"/>
              <a:buAutoNum type="arabicParenBoth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292929"/>
                </a:solidFill>
                <a:latin typeface="宋体"/>
                <a:cs typeface="宋体"/>
              </a:rPr>
              <a:t>适于求解组合搜索问题及优化问题（离散，不连续）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92929"/>
              </a:buClr>
              <a:buFont typeface="Arial"/>
              <a:buAutoNum type="arabicParenBoth"/>
            </a:pPr>
            <a:endParaRPr sz="1850">
              <a:latin typeface="宋体"/>
              <a:cs typeface="宋体"/>
            </a:endParaRPr>
          </a:p>
          <a:p>
            <a:pPr marL="527685" indent="-515620">
              <a:lnSpc>
                <a:spcPct val="100000"/>
              </a:lnSpc>
              <a:buSzPct val="68750"/>
              <a:buFont typeface="Arial"/>
              <a:buAutoNum type="arabicParenBoth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292929"/>
                </a:solidFill>
                <a:latin typeface="宋体"/>
                <a:cs typeface="宋体"/>
              </a:rPr>
              <a:t>求解条件：满足多米诺性质（可行就延伸，不可行就回溯）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92929"/>
              </a:buClr>
              <a:buFont typeface="Arial"/>
              <a:buAutoNum type="arabicParenBoth"/>
            </a:pPr>
            <a:endParaRPr sz="1850">
              <a:latin typeface="宋体"/>
              <a:cs typeface="宋体"/>
            </a:endParaRPr>
          </a:p>
          <a:p>
            <a:pPr marL="527685" indent="-515620">
              <a:lnSpc>
                <a:spcPct val="100000"/>
              </a:lnSpc>
              <a:buSzPct val="68750"/>
              <a:buFont typeface="Arial"/>
              <a:buAutoNum type="arabicParenBoth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292929"/>
                </a:solidFill>
                <a:latin typeface="宋体"/>
                <a:cs typeface="宋体"/>
              </a:rPr>
              <a:t>解的表示：解向量，求解是不断扩充解向量的过程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92929"/>
              </a:buClr>
              <a:buFont typeface="Arial"/>
              <a:buAutoNum type="arabicParenBoth"/>
            </a:pPr>
            <a:endParaRPr sz="1850">
              <a:latin typeface="宋体"/>
              <a:cs typeface="宋体"/>
            </a:endParaRPr>
          </a:p>
          <a:p>
            <a:pPr marL="527685" marR="3967479" indent="-515620">
              <a:lnSpc>
                <a:spcPct val="100000"/>
              </a:lnSpc>
              <a:spcBef>
                <a:spcPts val="5"/>
              </a:spcBef>
              <a:buSzPct val="68750"/>
              <a:buFont typeface="Arial"/>
              <a:buAutoNum type="arabicParenBoth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292929"/>
                </a:solidFill>
                <a:latin typeface="宋体"/>
                <a:cs typeface="宋体"/>
              </a:rPr>
              <a:t>回溯条件：约束条件（可行） 分支策略：深度优先</a:t>
            </a:r>
            <a:endParaRPr sz="2400">
              <a:latin typeface="宋体"/>
              <a:cs typeface="宋体"/>
            </a:endParaRPr>
          </a:p>
          <a:p>
            <a:pPr marL="527685" marR="5080" indent="-515620">
              <a:lnSpc>
                <a:spcPct val="100000"/>
              </a:lnSpc>
              <a:spcBef>
                <a:spcPts val="1305"/>
              </a:spcBef>
              <a:buSzPct val="68750"/>
              <a:buFont typeface="Arial"/>
              <a:buAutoNum type="arabicParenBoth"/>
              <a:tabLst>
                <a:tab pos="527685" algn="l"/>
                <a:tab pos="528320" algn="l"/>
              </a:tabLst>
            </a:pPr>
            <a:r>
              <a:rPr dirty="0" sz="2400">
                <a:solidFill>
                  <a:srgbClr val="292929"/>
                </a:solidFill>
                <a:latin typeface="宋体"/>
                <a:cs typeface="宋体"/>
              </a:rPr>
              <a:t>降低时间复杂性的主要途径：</a:t>
            </a:r>
            <a:r>
              <a:rPr dirty="0" sz="2400">
                <a:latin typeface="宋体"/>
                <a:cs typeface="宋体"/>
              </a:rPr>
              <a:t>节点少的分支优先搜索、利用 搜索树的对称性裁剪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6124" y="342722"/>
            <a:ext cx="3221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</a:rPr>
              <a:t>回溯算法的基本思想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002588" y="3091942"/>
            <a:ext cx="74853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292929"/>
                </a:solidFill>
                <a:latin typeface="宋体"/>
                <a:cs typeface="宋体"/>
              </a:rPr>
              <a:t>应</a:t>
            </a:r>
            <a:r>
              <a:rPr dirty="0" sz="2800" spc="-10">
                <a:solidFill>
                  <a:srgbClr val="292929"/>
                </a:solidFill>
                <a:latin typeface="宋体"/>
                <a:cs typeface="宋体"/>
              </a:rPr>
              <a:t>于</a:t>
            </a:r>
            <a:r>
              <a:rPr dirty="0" sz="2800" spc="-5">
                <a:solidFill>
                  <a:srgbClr val="292929"/>
                </a:solidFill>
                <a:latin typeface="宋体"/>
                <a:cs typeface="宋体"/>
              </a:rPr>
              <a:t>解的一个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分量，</a:t>
            </a:r>
            <a:r>
              <a:rPr dirty="0" sz="2800" spc="-5">
                <a:solidFill>
                  <a:srgbClr val="292929"/>
                </a:solidFill>
                <a:latin typeface="宋体"/>
                <a:cs typeface="宋体"/>
              </a:rPr>
              <a:t>每一层表示一</a:t>
            </a:r>
            <a:r>
              <a:rPr dirty="0" sz="2800">
                <a:solidFill>
                  <a:srgbClr val="292929"/>
                </a:solidFill>
                <a:latin typeface="宋体"/>
                <a:cs typeface="宋体"/>
              </a:rPr>
              <a:t>个</a:t>
            </a:r>
            <a:r>
              <a:rPr dirty="0" sz="2800" spc="-5">
                <a:solidFill>
                  <a:srgbClr val="292929"/>
                </a:solidFill>
                <a:latin typeface="宋体"/>
                <a:cs typeface="宋体"/>
              </a:rPr>
              <a:t>分量</a:t>
            </a:r>
            <a:r>
              <a:rPr dirty="0" sz="2800">
                <a:solidFill>
                  <a:srgbClr val="292929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292929"/>
                </a:solidFill>
                <a:latin typeface="宋体"/>
                <a:cs typeface="宋体"/>
              </a:rPr>
              <a:t>取值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588" y="4029417"/>
            <a:ext cx="6513830" cy="105092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775"/>
              </a:spcBef>
              <a:buClr>
                <a:srgbClr val="034B9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dirty="0" sz="2800" spc="-10">
                <a:solidFill>
                  <a:srgbClr val="292929"/>
                </a:solidFill>
                <a:latin typeface="宋体"/>
                <a:cs typeface="宋体"/>
              </a:rPr>
              <a:t>算法思路：</a:t>
            </a:r>
            <a:endParaRPr sz="2800">
              <a:latin typeface="宋体"/>
              <a:cs typeface="宋体"/>
            </a:endParaRPr>
          </a:p>
          <a:p>
            <a:pPr marL="460375" indent="-448309">
              <a:lnSpc>
                <a:spcPct val="100000"/>
              </a:lnSpc>
              <a:spcBef>
                <a:spcPts val="675"/>
              </a:spcBef>
              <a:buClr>
                <a:srgbClr val="034B9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搜索整个解</a:t>
            </a:r>
            <a:r>
              <a:rPr dirty="0" sz="2800" spc="-5">
                <a:solidFill>
                  <a:srgbClr val="292929"/>
                </a:solidFill>
                <a:latin typeface="宋体"/>
                <a:cs typeface="宋体"/>
              </a:rPr>
              <a:t>空间，寻找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所有可行解</a:t>
            </a:r>
            <a:r>
              <a:rPr dirty="0" sz="2800" spc="5">
                <a:solidFill>
                  <a:srgbClr val="292929"/>
                </a:solidFill>
                <a:latin typeface="宋体"/>
                <a:cs typeface="宋体"/>
              </a:rPr>
              <a:t>向量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9957" y="2748533"/>
            <a:ext cx="833755" cy="645160"/>
          </a:xfrm>
          <a:custGeom>
            <a:avLst/>
            <a:gdLst/>
            <a:ahLst/>
            <a:cxnLst/>
            <a:rect l="l" t="t" r="r" b="b"/>
            <a:pathLst>
              <a:path w="833754" h="645160">
                <a:moveTo>
                  <a:pt x="833627" y="0"/>
                </a:moveTo>
                <a:lnTo>
                  <a:pt x="0" y="6446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74807" y="2404872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74807" y="2404872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2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4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2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4500" y="3392423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70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3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70" y="361188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40" y="180593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34500" y="3392423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169395" y="3442715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5">
                <a:moveTo>
                  <a:pt x="179070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2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70" y="359664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51745" y="227636"/>
                </a:lnTo>
                <a:lnTo>
                  <a:pt x="358139" y="179832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69395" y="3442715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5">
                <a:moveTo>
                  <a:pt x="0" y="179832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70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2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70" y="359664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26445" y="2748533"/>
            <a:ext cx="859790" cy="695325"/>
          </a:xfrm>
          <a:custGeom>
            <a:avLst/>
            <a:gdLst/>
            <a:ahLst/>
            <a:cxnLst/>
            <a:rect l="l" t="t" r="r" b="b"/>
            <a:pathLst>
              <a:path w="859790" h="695325">
                <a:moveTo>
                  <a:pt x="0" y="0"/>
                </a:moveTo>
                <a:lnTo>
                  <a:pt x="859535" y="6949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26445" y="2766822"/>
            <a:ext cx="43180" cy="721360"/>
          </a:xfrm>
          <a:custGeom>
            <a:avLst/>
            <a:gdLst/>
            <a:ahLst/>
            <a:cxnLst/>
            <a:rect l="l" t="t" r="r" b="b"/>
            <a:pathLst>
              <a:path w="43179" h="721360">
                <a:moveTo>
                  <a:pt x="42672" y="0"/>
                </a:moveTo>
                <a:lnTo>
                  <a:pt x="0" y="7208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02588" y="1463497"/>
            <a:ext cx="10420985" cy="156781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819"/>
              </a:spcBef>
              <a:buClr>
                <a:srgbClr val="034B9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dirty="0" sz="2800" spc="-5">
                <a:solidFill>
                  <a:srgbClr val="292929"/>
                </a:solidFill>
                <a:latin typeface="宋体"/>
                <a:cs typeface="宋体"/>
              </a:rPr>
              <a:t>组合优化问题中，解是一</a:t>
            </a:r>
            <a:r>
              <a:rPr dirty="0" sz="2800">
                <a:solidFill>
                  <a:srgbClr val="292929"/>
                </a:solidFill>
                <a:latin typeface="宋体"/>
                <a:cs typeface="宋体"/>
              </a:rPr>
              <a:t>个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向量（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每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个分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量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的取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值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是有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限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个）。</a:t>
            </a:r>
            <a:endParaRPr sz="2800">
              <a:latin typeface="宋体"/>
              <a:cs typeface="宋体"/>
            </a:endParaRPr>
          </a:p>
          <a:p>
            <a:pPr algn="r" marR="858519">
              <a:lnSpc>
                <a:spcPct val="100000"/>
              </a:lnSpc>
              <a:spcBef>
                <a:spcPts val="620"/>
              </a:spcBef>
            </a:pPr>
            <a:r>
              <a:rPr dirty="0" sz="2400" spc="-5" b="1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1205"/>
              </a:spcBef>
              <a:buClr>
                <a:srgbClr val="034B9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dirty="0" sz="2800" spc="-10">
                <a:solidFill>
                  <a:srgbClr val="292929"/>
                </a:solidFill>
                <a:latin typeface="宋体"/>
                <a:cs typeface="宋体"/>
              </a:rPr>
              <a:t>回溯算法</a:t>
            </a:r>
            <a:r>
              <a:rPr dirty="0" sz="2800" spc="-5">
                <a:solidFill>
                  <a:srgbClr val="292929"/>
                </a:solidFill>
                <a:latin typeface="宋体"/>
                <a:cs typeface="宋体"/>
              </a:rPr>
              <a:t>将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解空间</a:t>
            </a:r>
            <a:r>
              <a:rPr dirty="0" sz="2800" spc="-10">
                <a:solidFill>
                  <a:srgbClr val="292929"/>
                </a:solidFill>
                <a:latin typeface="宋体"/>
                <a:cs typeface="宋体"/>
              </a:rPr>
              <a:t>看作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树形结构，</a:t>
            </a:r>
            <a:r>
              <a:rPr dirty="0" sz="2800">
                <a:solidFill>
                  <a:srgbClr val="292929"/>
                </a:solidFill>
                <a:latin typeface="宋体"/>
                <a:cs typeface="宋体"/>
              </a:rPr>
              <a:t>每</a:t>
            </a:r>
            <a:r>
              <a:rPr dirty="0" sz="2800" spc="-5">
                <a:solidFill>
                  <a:srgbClr val="292929"/>
                </a:solidFill>
                <a:latin typeface="宋体"/>
                <a:cs typeface="宋体"/>
              </a:rPr>
              <a:t>一个结</a:t>
            </a:r>
            <a:r>
              <a:rPr dirty="0" sz="2800">
                <a:solidFill>
                  <a:srgbClr val="292929"/>
                </a:solidFill>
                <a:latin typeface="宋体"/>
                <a:cs typeface="宋体"/>
              </a:rPr>
              <a:t>点</a:t>
            </a:r>
            <a:r>
              <a:rPr dirty="0" sz="2800" spc="-5">
                <a:solidFill>
                  <a:srgbClr val="292929"/>
                </a:solidFill>
                <a:latin typeface="宋体"/>
                <a:cs typeface="宋体"/>
              </a:rPr>
              <a:t>对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82781" y="3288538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29141" y="5706262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61395" y="5680354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78742" y="4894326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93502" y="3733038"/>
            <a:ext cx="508000" cy="894715"/>
          </a:xfrm>
          <a:custGeom>
            <a:avLst/>
            <a:gdLst/>
            <a:ahLst/>
            <a:cxnLst/>
            <a:rect l="l" t="t" r="r" b="b"/>
            <a:pathLst>
              <a:path w="508000" h="894714">
                <a:moveTo>
                  <a:pt x="0" y="0"/>
                </a:moveTo>
                <a:lnTo>
                  <a:pt x="507492" y="89458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040873" y="3733038"/>
            <a:ext cx="426720" cy="984885"/>
          </a:xfrm>
          <a:custGeom>
            <a:avLst/>
            <a:gdLst/>
            <a:ahLst/>
            <a:cxnLst/>
            <a:rect l="l" t="t" r="r" b="b"/>
            <a:pathLst>
              <a:path w="426720" h="984885">
                <a:moveTo>
                  <a:pt x="426720" y="0"/>
                </a:moveTo>
                <a:lnTo>
                  <a:pt x="0" y="98450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643109" y="4868417"/>
            <a:ext cx="394970" cy="862965"/>
          </a:xfrm>
          <a:custGeom>
            <a:avLst/>
            <a:gdLst/>
            <a:ahLst/>
            <a:cxnLst/>
            <a:rect l="l" t="t" r="r" b="b"/>
            <a:pathLst>
              <a:path w="394970" h="862964">
                <a:moveTo>
                  <a:pt x="394716" y="0"/>
                </a:moveTo>
                <a:lnTo>
                  <a:pt x="0" y="86258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851135" y="4506467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70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3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70" y="361187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40" y="180593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851135" y="4506467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7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476738" y="3733038"/>
            <a:ext cx="1304925" cy="904240"/>
          </a:xfrm>
          <a:custGeom>
            <a:avLst/>
            <a:gdLst/>
            <a:ahLst/>
            <a:cxnLst/>
            <a:rect l="l" t="t" r="r" b="b"/>
            <a:pathLst>
              <a:path w="1304925" h="904239">
                <a:moveTo>
                  <a:pt x="0" y="0"/>
                </a:moveTo>
                <a:lnTo>
                  <a:pt x="1304543" y="9037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037826" y="4854702"/>
            <a:ext cx="291465" cy="862965"/>
          </a:xfrm>
          <a:custGeom>
            <a:avLst/>
            <a:gdLst/>
            <a:ahLst/>
            <a:cxnLst/>
            <a:rect l="l" t="t" r="r" b="b"/>
            <a:pathLst>
              <a:path w="291465" h="862964">
                <a:moveTo>
                  <a:pt x="0" y="0"/>
                </a:moveTo>
                <a:lnTo>
                  <a:pt x="291083" y="8625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83368" y="5682996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5">
                <a:moveTo>
                  <a:pt x="179070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1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70" y="359663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51745" y="227636"/>
                </a:lnTo>
                <a:lnTo>
                  <a:pt x="358139" y="179831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183368" y="5682996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5">
                <a:moveTo>
                  <a:pt x="0" y="179831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70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1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70" y="359663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629392" y="3248990"/>
            <a:ext cx="1955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66021" y="3272790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9290" y="4502022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840973" y="4880864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01556" y="5682996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5">
                <a:moveTo>
                  <a:pt x="179070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1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70" y="359663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51745" y="227636"/>
                </a:lnTo>
                <a:lnTo>
                  <a:pt x="358140" y="179831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401556" y="5682996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5">
                <a:moveTo>
                  <a:pt x="0" y="179831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70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40" y="179831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70" y="359663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663171" y="4506467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70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3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70" y="361187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39" y="180593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663171" y="4506467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7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796016" y="4506467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69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3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69" y="361187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39" y="180593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69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796016" y="4506467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7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219943" y="3407664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5">
                <a:moveTo>
                  <a:pt x="179070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2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70" y="359663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51745" y="227636"/>
                </a:lnTo>
                <a:lnTo>
                  <a:pt x="358139" y="179832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219943" y="3407664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5">
                <a:moveTo>
                  <a:pt x="0" y="179832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70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2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70" y="359663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6124" y="322910"/>
            <a:ext cx="3221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</a:rPr>
              <a:t>回溯算法适用的条件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930400" y="1568107"/>
            <a:ext cx="1200150" cy="594360"/>
          </a:xfrm>
          <a:custGeom>
            <a:avLst/>
            <a:gdLst/>
            <a:ahLst/>
            <a:cxnLst/>
            <a:rect l="l" t="t" r="r" b="b"/>
            <a:pathLst>
              <a:path w="1200150" h="594360">
                <a:moveTo>
                  <a:pt x="0" y="593940"/>
                </a:moveTo>
                <a:lnTo>
                  <a:pt x="1199819" y="593940"/>
                </a:lnTo>
                <a:lnTo>
                  <a:pt x="1199819" y="0"/>
                </a:lnTo>
                <a:lnTo>
                  <a:pt x="0" y="0"/>
                </a:lnTo>
                <a:lnTo>
                  <a:pt x="0" y="59394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0169" y="1568107"/>
            <a:ext cx="2748280" cy="594360"/>
          </a:xfrm>
          <a:custGeom>
            <a:avLst/>
            <a:gdLst/>
            <a:ahLst/>
            <a:cxnLst/>
            <a:rect l="l" t="t" r="r" b="b"/>
            <a:pathLst>
              <a:path w="2748279" h="594360">
                <a:moveTo>
                  <a:pt x="0" y="593940"/>
                </a:moveTo>
                <a:lnTo>
                  <a:pt x="2747772" y="593940"/>
                </a:lnTo>
                <a:lnTo>
                  <a:pt x="2747772" y="0"/>
                </a:lnTo>
                <a:lnTo>
                  <a:pt x="0" y="0"/>
                </a:lnTo>
                <a:lnTo>
                  <a:pt x="0" y="59394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77940" y="1568107"/>
            <a:ext cx="1793875" cy="594360"/>
          </a:xfrm>
          <a:custGeom>
            <a:avLst/>
            <a:gdLst/>
            <a:ahLst/>
            <a:cxnLst/>
            <a:rect l="l" t="t" r="r" b="b"/>
            <a:pathLst>
              <a:path w="1793875" h="594360">
                <a:moveTo>
                  <a:pt x="0" y="593940"/>
                </a:moveTo>
                <a:lnTo>
                  <a:pt x="1793620" y="593940"/>
                </a:lnTo>
                <a:lnTo>
                  <a:pt x="1793620" y="0"/>
                </a:lnTo>
                <a:lnTo>
                  <a:pt x="0" y="0"/>
                </a:lnTo>
                <a:lnTo>
                  <a:pt x="0" y="59394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71561" y="1568107"/>
            <a:ext cx="1576070" cy="594360"/>
          </a:xfrm>
          <a:custGeom>
            <a:avLst/>
            <a:gdLst/>
            <a:ahLst/>
            <a:cxnLst/>
            <a:rect l="l" t="t" r="r" b="b"/>
            <a:pathLst>
              <a:path w="1576070" h="594360">
                <a:moveTo>
                  <a:pt x="0" y="593940"/>
                </a:moveTo>
                <a:lnTo>
                  <a:pt x="1575561" y="593940"/>
                </a:lnTo>
                <a:lnTo>
                  <a:pt x="1575561" y="0"/>
                </a:lnTo>
                <a:lnTo>
                  <a:pt x="0" y="0"/>
                </a:lnTo>
                <a:lnTo>
                  <a:pt x="0" y="59394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7123" y="1568107"/>
            <a:ext cx="2038985" cy="594360"/>
          </a:xfrm>
          <a:custGeom>
            <a:avLst/>
            <a:gdLst/>
            <a:ahLst/>
            <a:cxnLst/>
            <a:rect l="l" t="t" r="r" b="b"/>
            <a:pathLst>
              <a:path w="2038984" h="594360">
                <a:moveTo>
                  <a:pt x="0" y="593940"/>
                </a:moveTo>
                <a:lnTo>
                  <a:pt x="2038985" y="593940"/>
                </a:lnTo>
                <a:lnTo>
                  <a:pt x="2038985" y="0"/>
                </a:lnTo>
                <a:lnTo>
                  <a:pt x="0" y="0"/>
                </a:lnTo>
                <a:lnTo>
                  <a:pt x="0" y="59394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30400" y="2161959"/>
            <a:ext cx="1200150" cy="889635"/>
          </a:xfrm>
          <a:custGeom>
            <a:avLst/>
            <a:gdLst/>
            <a:ahLst/>
            <a:cxnLst/>
            <a:rect l="l" t="t" r="r" b="b"/>
            <a:pathLst>
              <a:path w="1200150" h="889635">
                <a:moveTo>
                  <a:pt x="0" y="889469"/>
                </a:moveTo>
                <a:lnTo>
                  <a:pt x="1199819" y="889469"/>
                </a:lnTo>
                <a:lnTo>
                  <a:pt x="1199819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0169" y="2161959"/>
            <a:ext cx="2748280" cy="889635"/>
          </a:xfrm>
          <a:custGeom>
            <a:avLst/>
            <a:gdLst/>
            <a:ahLst/>
            <a:cxnLst/>
            <a:rect l="l" t="t" r="r" b="b"/>
            <a:pathLst>
              <a:path w="2748279" h="889635">
                <a:moveTo>
                  <a:pt x="0" y="889469"/>
                </a:moveTo>
                <a:lnTo>
                  <a:pt x="2747772" y="889469"/>
                </a:lnTo>
                <a:lnTo>
                  <a:pt x="2747772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77940" y="2161959"/>
            <a:ext cx="1793875" cy="889635"/>
          </a:xfrm>
          <a:custGeom>
            <a:avLst/>
            <a:gdLst/>
            <a:ahLst/>
            <a:cxnLst/>
            <a:rect l="l" t="t" r="r" b="b"/>
            <a:pathLst>
              <a:path w="1793875" h="889635">
                <a:moveTo>
                  <a:pt x="0" y="889469"/>
                </a:moveTo>
                <a:lnTo>
                  <a:pt x="1793620" y="889469"/>
                </a:lnTo>
                <a:lnTo>
                  <a:pt x="1793620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71561" y="2161959"/>
            <a:ext cx="1576070" cy="889635"/>
          </a:xfrm>
          <a:custGeom>
            <a:avLst/>
            <a:gdLst/>
            <a:ahLst/>
            <a:cxnLst/>
            <a:rect l="l" t="t" r="r" b="b"/>
            <a:pathLst>
              <a:path w="1576070" h="889635">
                <a:moveTo>
                  <a:pt x="0" y="889469"/>
                </a:moveTo>
                <a:lnTo>
                  <a:pt x="1575561" y="889469"/>
                </a:lnTo>
                <a:lnTo>
                  <a:pt x="1575561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47123" y="2161959"/>
            <a:ext cx="2038985" cy="889635"/>
          </a:xfrm>
          <a:custGeom>
            <a:avLst/>
            <a:gdLst/>
            <a:ahLst/>
            <a:cxnLst/>
            <a:rect l="l" t="t" r="r" b="b"/>
            <a:pathLst>
              <a:path w="2038984" h="889635">
                <a:moveTo>
                  <a:pt x="0" y="889469"/>
                </a:moveTo>
                <a:lnTo>
                  <a:pt x="2038985" y="889469"/>
                </a:lnTo>
                <a:lnTo>
                  <a:pt x="2038985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30400" y="3051467"/>
            <a:ext cx="1200150" cy="939165"/>
          </a:xfrm>
          <a:custGeom>
            <a:avLst/>
            <a:gdLst/>
            <a:ahLst/>
            <a:cxnLst/>
            <a:rect l="l" t="t" r="r" b="b"/>
            <a:pathLst>
              <a:path w="1200150" h="939164">
                <a:moveTo>
                  <a:pt x="0" y="939126"/>
                </a:moveTo>
                <a:lnTo>
                  <a:pt x="1199819" y="939126"/>
                </a:lnTo>
                <a:lnTo>
                  <a:pt x="1199819" y="0"/>
                </a:lnTo>
                <a:lnTo>
                  <a:pt x="0" y="0"/>
                </a:lnTo>
                <a:lnTo>
                  <a:pt x="0" y="93912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30169" y="3051467"/>
            <a:ext cx="2748280" cy="939165"/>
          </a:xfrm>
          <a:custGeom>
            <a:avLst/>
            <a:gdLst/>
            <a:ahLst/>
            <a:cxnLst/>
            <a:rect l="l" t="t" r="r" b="b"/>
            <a:pathLst>
              <a:path w="2748279" h="939164">
                <a:moveTo>
                  <a:pt x="0" y="939126"/>
                </a:moveTo>
                <a:lnTo>
                  <a:pt x="2747772" y="939126"/>
                </a:lnTo>
                <a:lnTo>
                  <a:pt x="2747772" y="0"/>
                </a:lnTo>
                <a:lnTo>
                  <a:pt x="0" y="0"/>
                </a:lnTo>
                <a:lnTo>
                  <a:pt x="0" y="93912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77940" y="3051467"/>
            <a:ext cx="1793875" cy="939165"/>
          </a:xfrm>
          <a:custGeom>
            <a:avLst/>
            <a:gdLst/>
            <a:ahLst/>
            <a:cxnLst/>
            <a:rect l="l" t="t" r="r" b="b"/>
            <a:pathLst>
              <a:path w="1793875" h="939164">
                <a:moveTo>
                  <a:pt x="0" y="939126"/>
                </a:moveTo>
                <a:lnTo>
                  <a:pt x="1793620" y="939126"/>
                </a:lnTo>
                <a:lnTo>
                  <a:pt x="1793620" y="0"/>
                </a:lnTo>
                <a:lnTo>
                  <a:pt x="0" y="0"/>
                </a:lnTo>
                <a:lnTo>
                  <a:pt x="0" y="93912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71561" y="3051467"/>
            <a:ext cx="1576070" cy="939165"/>
          </a:xfrm>
          <a:custGeom>
            <a:avLst/>
            <a:gdLst/>
            <a:ahLst/>
            <a:cxnLst/>
            <a:rect l="l" t="t" r="r" b="b"/>
            <a:pathLst>
              <a:path w="1576070" h="939164">
                <a:moveTo>
                  <a:pt x="0" y="939126"/>
                </a:moveTo>
                <a:lnTo>
                  <a:pt x="1575561" y="939126"/>
                </a:lnTo>
                <a:lnTo>
                  <a:pt x="1575561" y="0"/>
                </a:lnTo>
                <a:lnTo>
                  <a:pt x="0" y="0"/>
                </a:lnTo>
                <a:lnTo>
                  <a:pt x="0" y="93912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47123" y="3051467"/>
            <a:ext cx="2038985" cy="939165"/>
          </a:xfrm>
          <a:custGeom>
            <a:avLst/>
            <a:gdLst/>
            <a:ahLst/>
            <a:cxnLst/>
            <a:rect l="l" t="t" r="r" b="b"/>
            <a:pathLst>
              <a:path w="2038984" h="939164">
                <a:moveTo>
                  <a:pt x="0" y="939126"/>
                </a:moveTo>
                <a:lnTo>
                  <a:pt x="2038985" y="939126"/>
                </a:lnTo>
                <a:lnTo>
                  <a:pt x="2038985" y="0"/>
                </a:lnTo>
                <a:lnTo>
                  <a:pt x="0" y="0"/>
                </a:lnTo>
                <a:lnTo>
                  <a:pt x="0" y="93912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30400" y="3990631"/>
            <a:ext cx="1200150" cy="889635"/>
          </a:xfrm>
          <a:custGeom>
            <a:avLst/>
            <a:gdLst/>
            <a:ahLst/>
            <a:cxnLst/>
            <a:rect l="l" t="t" r="r" b="b"/>
            <a:pathLst>
              <a:path w="1200150" h="889635">
                <a:moveTo>
                  <a:pt x="0" y="889469"/>
                </a:moveTo>
                <a:lnTo>
                  <a:pt x="1199819" y="889469"/>
                </a:lnTo>
                <a:lnTo>
                  <a:pt x="1199819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30169" y="3990631"/>
            <a:ext cx="2748280" cy="889635"/>
          </a:xfrm>
          <a:custGeom>
            <a:avLst/>
            <a:gdLst/>
            <a:ahLst/>
            <a:cxnLst/>
            <a:rect l="l" t="t" r="r" b="b"/>
            <a:pathLst>
              <a:path w="2748279" h="889635">
                <a:moveTo>
                  <a:pt x="0" y="889469"/>
                </a:moveTo>
                <a:lnTo>
                  <a:pt x="2747772" y="889469"/>
                </a:lnTo>
                <a:lnTo>
                  <a:pt x="2747772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77940" y="3990631"/>
            <a:ext cx="1793875" cy="889635"/>
          </a:xfrm>
          <a:custGeom>
            <a:avLst/>
            <a:gdLst/>
            <a:ahLst/>
            <a:cxnLst/>
            <a:rect l="l" t="t" r="r" b="b"/>
            <a:pathLst>
              <a:path w="1793875" h="889635">
                <a:moveTo>
                  <a:pt x="0" y="889469"/>
                </a:moveTo>
                <a:lnTo>
                  <a:pt x="1793620" y="889469"/>
                </a:lnTo>
                <a:lnTo>
                  <a:pt x="1793620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71561" y="3990631"/>
            <a:ext cx="1576070" cy="889635"/>
          </a:xfrm>
          <a:custGeom>
            <a:avLst/>
            <a:gdLst/>
            <a:ahLst/>
            <a:cxnLst/>
            <a:rect l="l" t="t" r="r" b="b"/>
            <a:pathLst>
              <a:path w="1576070" h="889635">
                <a:moveTo>
                  <a:pt x="0" y="889469"/>
                </a:moveTo>
                <a:lnTo>
                  <a:pt x="1575561" y="889469"/>
                </a:lnTo>
                <a:lnTo>
                  <a:pt x="1575561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247123" y="3990631"/>
            <a:ext cx="2038985" cy="889635"/>
          </a:xfrm>
          <a:custGeom>
            <a:avLst/>
            <a:gdLst/>
            <a:ahLst/>
            <a:cxnLst/>
            <a:rect l="l" t="t" r="r" b="b"/>
            <a:pathLst>
              <a:path w="2038984" h="889635">
                <a:moveTo>
                  <a:pt x="0" y="889469"/>
                </a:moveTo>
                <a:lnTo>
                  <a:pt x="2038985" y="889469"/>
                </a:lnTo>
                <a:lnTo>
                  <a:pt x="2038985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30400" y="4880089"/>
            <a:ext cx="1200150" cy="889635"/>
          </a:xfrm>
          <a:custGeom>
            <a:avLst/>
            <a:gdLst/>
            <a:ahLst/>
            <a:cxnLst/>
            <a:rect l="l" t="t" r="r" b="b"/>
            <a:pathLst>
              <a:path w="1200150" h="889635">
                <a:moveTo>
                  <a:pt x="0" y="889469"/>
                </a:moveTo>
                <a:lnTo>
                  <a:pt x="1199819" y="889469"/>
                </a:lnTo>
                <a:lnTo>
                  <a:pt x="1199819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30169" y="4880089"/>
            <a:ext cx="2748280" cy="889635"/>
          </a:xfrm>
          <a:custGeom>
            <a:avLst/>
            <a:gdLst/>
            <a:ahLst/>
            <a:cxnLst/>
            <a:rect l="l" t="t" r="r" b="b"/>
            <a:pathLst>
              <a:path w="2748279" h="889635">
                <a:moveTo>
                  <a:pt x="0" y="889469"/>
                </a:moveTo>
                <a:lnTo>
                  <a:pt x="2747772" y="889469"/>
                </a:lnTo>
                <a:lnTo>
                  <a:pt x="2747772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77940" y="4880089"/>
            <a:ext cx="1793875" cy="889635"/>
          </a:xfrm>
          <a:custGeom>
            <a:avLst/>
            <a:gdLst/>
            <a:ahLst/>
            <a:cxnLst/>
            <a:rect l="l" t="t" r="r" b="b"/>
            <a:pathLst>
              <a:path w="1793875" h="889635">
                <a:moveTo>
                  <a:pt x="0" y="889469"/>
                </a:moveTo>
                <a:lnTo>
                  <a:pt x="1793620" y="889469"/>
                </a:lnTo>
                <a:lnTo>
                  <a:pt x="1793620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71561" y="4880089"/>
            <a:ext cx="1576070" cy="889635"/>
          </a:xfrm>
          <a:custGeom>
            <a:avLst/>
            <a:gdLst/>
            <a:ahLst/>
            <a:cxnLst/>
            <a:rect l="l" t="t" r="r" b="b"/>
            <a:pathLst>
              <a:path w="1576070" h="889635">
                <a:moveTo>
                  <a:pt x="0" y="889469"/>
                </a:moveTo>
                <a:lnTo>
                  <a:pt x="1575561" y="889469"/>
                </a:lnTo>
                <a:lnTo>
                  <a:pt x="1575561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247123" y="4880089"/>
            <a:ext cx="2038985" cy="889635"/>
          </a:xfrm>
          <a:custGeom>
            <a:avLst/>
            <a:gdLst/>
            <a:ahLst/>
            <a:cxnLst/>
            <a:rect l="l" t="t" r="r" b="b"/>
            <a:pathLst>
              <a:path w="2038984" h="889635">
                <a:moveTo>
                  <a:pt x="0" y="889469"/>
                </a:moveTo>
                <a:lnTo>
                  <a:pt x="2038985" y="889469"/>
                </a:lnTo>
                <a:lnTo>
                  <a:pt x="2038985" y="0"/>
                </a:lnTo>
                <a:lnTo>
                  <a:pt x="0" y="0"/>
                </a:lnTo>
                <a:lnTo>
                  <a:pt x="0" y="88946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99477" y="1561719"/>
          <a:ext cx="10399395" cy="421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/>
                <a:gridCol w="1200149"/>
                <a:gridCol w="2748280"/>
                <a:gridCol w="1793875"/>
                <a:gridCol w="1576070"/>
                <a:gridCol w="2039620"/>
              </a:tblGrid>
              <a:tr h="5939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 spc="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问题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 spc="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解性质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 spc="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解描述向量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 spc="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搜索空间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 spc="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搜索方式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 spc="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约束条件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89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100" spc="-45" i="1">
                          <a:latin typeface="宋体"/>
                          <a:cs typeface="宋体"/>
                        </a:rPr>
                        <a:t>n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后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可行解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195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195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,…,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195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100" spc="-30" i="1">
                          <a:latin typeface="宋体"/>
                          <a:cs typeface="宋体"/>
                        </a:rPr>
                        <a:t>x</a:t>
                      </a:r>
                      <a:r>
                        <a:rPr dirty="0" baseline="-19841" sz="2100" spc="-44" i="1">
                          <a:latin typeface="宋体"/>
                          <a:cs typeface="宋体"/>
                        </a:rPr>
                        <a:t>i</a:t>
                      </a:r>
                      <a:r>
                        <a:rPr dirty="0" sz="2000" spc="-30">
                          <a:latin typeface="宋体"/>
                          <a:cs typeface="宋体"/>
                        </a:rPr>
                        <a:t>：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2100" spc="-50" i="1">
                          <a:latin typeface="宋体"/>
                          <a:cs typeface="宋体"/>
                        </a:rPr>
                        <a:t>i</a:t>
                      </a:r>
                      <a:r>
                        <a:rPr dirty="0" sz="2100" spc="-95" i="1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行列号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100" spc="-45" i="1">
                          <a:latin typeface="宋体"/>
                          <a:cs typeface="宋体"/>
                        </a:rPr>
                        <a:t>n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叉树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深度优先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彼此不攻击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939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 spc="-5">
                          <a:latin typeface="宋体"/>
                          <a:cs typeface="宋体"/>
                        </a:rPr>
                        <a:t>0-1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背</a:t>
                      </a:r>
                      <a:endParaRPr sz="20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包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最优解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37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195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195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,…,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195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490"/>
                        </a:lnSpc>
                      </a:pPr>
                      <a:r>
                        <a:rPr dirty="0" sz="2100" spc="-10" i="1">
                          <a:latin typeface="宋体"/>
                          <a:cs typeface="宋体"/>
                        </a:rPr>
                        <a:t>x</a:t>
                      </a:r>
                      <a:r>
                        <a:rPr dirty="0" baseline="-19841" sz="2100" spc="-15" i="1">
                          <a:latin typeface="宋体"/>
                          <a:cs typeface="宋体"/>
                        </a:rPr>
                        <a:t>i</a:t>
                      </a:r>
                      <a:r>
                        <a:rPr dirty="0" sz="2000" spc="-10">
                          <a:latin typeface="宋体"/>
                          <a:cs typeface="宋体"/>
                        </a:rPr>
                        <a:t>=0,1;</a:t>
                      </a:r>
                      <a:r>
                        <a:rPr dirty="0" sz="2000" spc="-5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100" spc="-15" i="1">
                          <a:latin typeface="宋体"/>
                          <a:cs typeface="宋体"/>
                        </a:rPr>
                        <a:t>x</a:t>
                      </a:r>
                      <a:r>
                        <a:rPr dirty="0" baseline="-19841" sz="2100" spc="-22" i="1">
                          <a:latin typeface="宋体"/>
                          <a:cs typeface="宋体"/>
                        </a:rPr>
                        <a:t>i</a:t>
                      </a:r>
                      <a:r>
                        <a:rPr dirty="0" sz="2000" spc="-15">
                          <a:latin typeface="宋体"/>
                          <a:cs typeface="宋体"/>
                        </a:rPr>
                        <a:t>=1</a:t>
                      </a:r>
                      <a:r>
                        <a:rPr dirty="0" sz="2000" spc="-15">
                          <a:latin typeface="Cambria Math"/>
                          <a:cs typeface="Cambria Math"/>
                        </a:rPr>
                        <a:t>⇔</a:t>
                      </a:r>
                      <a:r>
                        <a:rPr dirty="0" sz="2000" spc="-15">
                          <a:latin typeface="宋体"/>
                          <a:cs typeface="宋体"/>
                        </a:rPr>
                        <a:t>选</a:t>
                      </a:r>
                      <a:r>
                        <a:rPr dirty="0" sz="2100" spc="-50" i="1">
                          <a:latin typeface="宋体"/>
                          <a:cs typeface="宋体"/>
                        </a:rPr>
                        <a:t>i</a:t>
                      </a:r>
                      <a:endParaRPr sz="2100">
                        <a:latin typeface="宋体"/>
                        <a:cs typeface="宋体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子集树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深度优先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2810" marR="120014" indent="-7639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不超背包重量限 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制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89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货郎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最优解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6580" marR="570230" indent="63500">
                        <a:lnSpc>
                          <a:spcPct val="101000"/>
                        </a:lnSpc>
                        <a:spcBef>
                          <a:spcPts val="27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1367" sz="195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=1, </a:t>
                      </a:r>
                      <a:r>
                        <a:rPr dirty="0" sz="2000" spc="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1367" sz="1950" spc="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,…</a:t>
                      </a:r>
                      <a:r>
                        <a:rPr dirty="0" sz="2000" spc="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1367" sz="1950" spc="7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&gt; 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…,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排列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排列树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深度优先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2810" marR="120014" indent="-7639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选没有经过的城 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市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894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特点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搜索解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5870" marR="93345" indent="-11449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向量，不断扩张部分向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量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树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跳跃式遍历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 marR="5010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约束条件 回溯判定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3062732" y="976375"/>
            <a:ext cx="6716002" cy="454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回溯算法的基本思想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11317" y="222250"/>
            <a:ext cx="50596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深度优先与宽度优先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4077" y="4814061"/>
            <a:ext cx="58915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深度优先访问顺序：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1 →2 →3 →5 →8 →9 →6 →7</a:t>
            </a:r>
            <a:r>
              <a:rPr dirty="0" sz="280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→4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4077" y="3614420"/>
            <a:ext cx="60693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宽度优先访问顺序：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1 →2 →3 →4 →5 →6 →7 →8</a:t>
            </a:r>
            <a:r>
              <a:rPr dirty="0" sz="2800" spc="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→9 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4077" y="1194745"/>
            <a:ext cx="5800725" cy="21463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461009" indent="-448945">
              <a:lnSpc>
                <a:spcPct val="100000"/>
              </a:lnSpc>
              <a:spcBef>
                <a:spcPts val="865"/>
              </a:spcBef>
              <a:buClr>
                <a:srgbClr val="034B9C"/>
              </a:buClr>
              <a:buSzPct val="70312"/>
              <a:buFont typeface="Wingdings"/>
              <a:buChar char=""/>
              <a:tabLst>
                <a:tab pos="461009" algn="l"/>
                <a:tab pos="461645" algn="l"/>
              </a:tabLst>
            </a:pPr>
            <a:r>
              <a:rPr dirty="0" sz="3200">
                <a:latin typeface="宋体"/>
                <a:cs typeface="宋体"/>
              </a:rPr>
              <a:t>深度优先与宽度优先</a:t>
            </a:r>
            <a:endParaRPr sz="3200">
              <a:latin typeface="宋体"/>
              <a:cs typeface="宋体"/>
            </a:endParaRPr>
          </a:p>
          <a:p>
            <a:pPr marL="461009" indent="-448945">
              <a:lnSpc>
                <a:spcPct val="100000"/>
              </a:lnSpc>
              <a:spcBef>
                <a:spcPts val="665"/>
              </a:spcBef>
              <a:buClr>
                <a:srgbClr val="034B9C"/>
              </a:buClr>
              <a:buSzPct val="69642"/>
              <a:buFont typeface="Wingdings"/>
              <a:buChar char=""/>
              <a:tabLst>
                <a:tab pos="461009" algn="l"/>
                <a:tab pos="461645" algn="l"/>
              </a:tabLst>
            </a:pPr>
            <a:r>
              <a:rPr dirty="0" sz="2800" spc="-5">
                <a:latin typeface="宋体"/>
                <a:cs typeface="宋体"/>
              </a:rPr>
              <a:t>目标：遍历整棵树</a:t>
            </a:r>
            <a:endParaRPr sz="2800">
              <a:latin typeface="宋体"/>
              <a:cs typeface="宋体"/>
            </a:endParaRPr>
          </a:p>
          <a:p>
            <a:pPr marL="461009" indent="-448945">
              <a:lnSpc>
                <a:spcPct val="100000"/>
              </a:lnSpc>
              <a:spcBef>
                <a:spcPts val="675"/>
              </a:spcBef>
              <a:buClr>
                <a:srgbClr val="034B9C"/>
              </a:buClr>
              <a:buSzPct val="69642"/>
              <a:buFont typeface="Wingdings"/>
              <a:buChar char=""/>
              <a:tabLst>
                <a:tab pos="461009" algn="l"/>
                <a:tab pos="461645" algn="l"/>
              </a:tabLst>
            </a:pPr>
            <a:r>
              <a:rPr dirty="0" sz="2800" spc="-10">
                <a:latin typeface="宋体"/>
                <a:cs typeface="宋体"/>
              </a:rPr>
              <a:t>宽度优先：从左往右，从上至下；</a:t>
            </a:r>
            <a:endParaRPr sz="2800">
              <a:latin typeface="宋体"/>
              <a:cs typeface="宋体"/>
            </a:endParaRPr>
          </a:p>
          <a:p>
            <a:pPr marL="461009" indent="-448945">
              <a:lnSpc>
                <a:spcPct val="100000"/>
              </a:lnSpc>
              <a:spcBef>
                <a:spcPts val="670"/>
              </a:spcBef>
              <a:buClr>
                <a:srgbClr val="034B9C"/>
              </a:buClr>
              <a:buSzPct val="69642"/>
              <a:buFont typeface="Wingdings"/>
              <a:buChar char=""/>
              <a:tabLst>
                <a:tab pos="461009" algn="l"/>
                <a:tab pos="461645" algn="l"/>
              </a:tabLst>
            </a:pPr>
            <a:r>
              <a:rPr dirty="0" sz="2800" spc="-5">
                <a:latin typeface="宋体"/>
                <a:cs typeface="宋体"/>
              </a:rPr>
              <a:t>深度优先：从上往下，从左至右；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68918" y="2218182"/>
            <a:ext cx="833755" cy="646430"/>
          </a:xfrm>
          <a:custGeom>
            <a:avLst/>
            <a:gdLst/>
            <a:ahLst/>
            <a:cxnLst/>
            <a:rect l="l" t="t" r="r" b="b"/>
            <a:pathLst>
              <a:path w="833754" h="646430">
                <a:moveTo>
                  <a:pt x="833627" y="0"/>
                </a:moveTo>
                <a:lnTo>
                  <a:pt x="0" y="6461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75292" y="1876044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4">
                <a:moveTo>
                  <a:pt x="179069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1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69" y="359663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51745" y="227636"/>
                </a:lnTo>
                <a:lnTo>
                  <a:pt x="358139" y="179831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69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75292" y="1876044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4">
                <a:moveTo>
                  <a:pt x="0" y="179831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69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1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69" y="359663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633459" y="2863595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4">
                <a:moveTo>
                  <a:pt x="179070" y="0"/>
                </a:moveTo>
                <a:lnTo>
                  <a:pt x="131453" y="6424"/>
                </a:lnTo>
                <a:lnTo>
                  <a:pt x="88674" y="24553"/>
                </a:lnTo>
                <a:lnTo>
                  <a:pt x="52435" y="52673"/>
                </a:lnTo>
                <a:lnTo>
                  <a:pt x="24440" y="89069"/>
                </a:lnTo>
                <a:lnTo>
                  <a:pt x="6394" y="132027"/>
                </a:lnTo>
                <a:lnTo>
                  <a:pt x="0" y="179831"/>
                </a:lnTo>
                <a:lnTo>
                  <a:pt x="6394" y="227636"/>
                </a:lnTo>
                <a:lnTo>
                  <a:pt x="24440" y="270594"/>
                </a:lnTo>
                <a:lnTo>
                  <a:pt x="52435" y="306990"/>
                </a:lnTo>
                <a:lnTo>
                  <a:pt x="88674" y="335110"/>
                </a:lnTo>
                <a:lnTo>
                  <a:pt x="131453" y="353239"/>
                </a:lnTo>
                <a:lnTo>
                  <a:pt x="179070" y="359663"/>
                </a:lnTo>
                <a:lnTo>
                  <a:pt x="226686" y="353239"/>
                </a:lnTo>
                <a:lnTo>
                  <a:pt x="269465" y="335110"/>
                </a:lnTo>
                <a:lnTo>
                  <a:pt x="305704" y="306990"/>
                </a:lnTo>
                <a:lnTo>
                  <a:pt x="333699" y="270594"/>
                </a:lnTo>
                <a:lnTo>
                  <a:pt x="351745" y="227636"/>
                </a:lnTo>
                <a:lnTo>
                  <a:pt x="358140" y="179831"/>
                </a:lnTo>
                <a:lnTo>
                  <a:pt x="351745" y="132027"/>
                </a:lnTo>
                <a:lnTo>
                  <a:pt x="333699" y="89069"/>
                </a:lnTo>
                <a:lnTo>
                  <a:pt x="305704" y="52673"/>
                </a:lnTo>
                <a:lnTo>
                  <a:pt x="269465" y="24553"/>
                </a:lnTo>
                <a:lnTo>
                  <a:pt x="226686" y="642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33459" y="2863595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40" h="360044">
                <a:moveTo>
                  <a:pt x="0" y="179831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70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40" y="179831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70" y="359663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68356" y="2912364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70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4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70" y="361188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40" y="180594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68356" y="2912364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4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4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25406" y="2218182"/>
            <a:ext cx="859790" cy="695325"/>
          </a:xfrm>
          <a:custGeom>
            <a:avLst/>
            <a:gdLst/>
            <a:ahLst/>
            <a:cxnLst/>
            <a:rect l="l" t="t" r="r" b="b"/>
            <a:pathLst>
              <a:path w="859790" h="695325">
                <a:moveTo>
                  <a:pt x="0" y="0"/>
                </a:moveTo>
                <a:lnTo>
                  <a:pt x="859536" y="6949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25406" y="2236470"/>
            <a:ext cx="43180" cy="722630"/>
          </a:xfrm>
          <a:custGeom>
            <a:avLst/>
            <a:gdLst/>
            <a:ahLst/>
            <a:cxnLst/>
            <a:rect l="l" t="t" r="r" b="b"/>
            <a:pathLst>
              <a:path w="43179" h="722630">
                <a:moveTo>
                  <a:pt x="42672" y="0"/>
                </a:moveTo>
                <a:lnTo>
                  <a:pt x="0" y="7223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673843" y="1531111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81741" y="2759202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8101" y="5176773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60609" y="5150866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78082" y="4364863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92461" y="3202685"/>
            <a:ext cx="508000" cy="896619"/>
          </a:xfrm>
          <a:custGeom>
            <a:avLst/>
            <a:gdLst/>
            <a:ahLst/>
            <a:cxnLst/>
            <a:rect l="l" t="t" r="r" b="b"/>
            <a:pathLst>
              <a:path w="508000" h="896620">
                <a:moveTo>
                  <a:pt x="0" y="0"/>
                </a:moveTo>
                <a:lnTo>
                  <a:pt x="507492" y="8961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339833" y="3202685"/>
            <a:ext cx="426720" cy="984885"/>
          </a:xfrm>
          <a:custGeom>
            <a:avLst/>
            <a:gdLst/>
            <a:ahLst/>
            <a:cxnLst/>
            <a:rect l="l" t="t" r="r" b="b"/>
            <a:pathLst>
              <a:path w="426720" h="984885">
                <a:moveTo>
                  <a:pt x="426720" y="0"/>
                </a:moveTo>
                <a:lnTo>
                  <a:pt x="0" y="9845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42069" y="4339590"/>
            <a:ext cx="394970" cy="862965"/>
          </a:xfrm>
          <a:custGeom>
            <a:avLst/>
            <a:gdLst/>
            <a:ahLst/>
            <a:cxnLst/>
            <a:rect l="l" t="t" r="r" b="b"/>
            <a:pathLst>
              <a:path w="394970" h="862964">
                <a:moveTo>
                  <a:pt x="394715" y="0"/>
                </a:moveTo>
                <a:lnTo>
                  <a:pt x="0" y="86258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50095" y="3977640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70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4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70" y="361188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39" y="180594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50095" y="3977640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4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4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775697" y="3202685"/>
            <a:ext cx="1304925" cy="905510"/>
          </a:xfrm>
          <a:custGeom>
            <a:avLst/>
            <a:gdLst/>
            <a:ahLst/>
            <a:cxnLst/>
            <a:rect l="l" t="t" r="r" b="b"/>
            <a:pathLst>
              <a:path w="1304925" h="905510">
                <a:moveTo>
                  <a:pt x="0" y="0"/>
                </a:moveTo>
                <a:lnTo>
                  <a:pt x="1304544" y="9052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336785" y="4325873"/>
            <a:ext cx="292735" cy="862965"/>
          </a:xfrm>
          <a:custGeom>
            <a:avLst/>
            <a:gdLst/>
            <a:ahLst/>
            <a:cxnLst/>
            <a:rect l="l" t="t" r="r" b="b"/>
            <a:pathLst>
              <a:path w="292734" h="862964">
                <a:moveTo>
                  <a:pt x="0" y="0"/>
                </a:moveTo>
                <a:lnTo>
                  <a:pt x="292608" y="86258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482328" y="5152644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70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3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70" y="361187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40" y="180593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482328" y="5152644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7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928606" y="2719527"/>
            <a:ext cx="1955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65363" y="2743022"/>
            <a:ext cx="1955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58504" y="3972559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40188" y="4351401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00516" y="5152644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69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3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69" y="361187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39" y="180593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69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00516" y="5152644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7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962131" y="397764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962131" y="397764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4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2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4" y="180594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2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094976" y="3977640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70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4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70" y="361188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40" y="180594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094976" y="3977640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4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4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518904" y="2877311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179070" y="0"/>
                </a:moveTo>
                <a:lnTo>
                  <a:pt x="131453" y="6454"/>
                </a:lnTo>
                <a:lnTo>
                  <a:pt x="88674" y="24666"/>
                </a:lnTo>
                <a:lnTo>
                  <a:pt x="52435" y="52911"/>
                </a:lnTo>
                <a:lnTo>
                  <a:pt x="24440" y="89464"/>
                </a:lnTo>
                <a:lnTo>
                  <a:pt x="6394" y="132600"/>
                </a:lnTo>
                <a:lnTo>
                  <a:pt x="0" y="180593"/>
                </a:lnTo>
                <a:lnTo>
                  <a:pt x="6394" y="228587"/>
                </a:lnTo>
                <a:lnTo>
                  <a:pt x="24440" y="271723"/>
                </a:lnTo>
                <a:lnTo>
                  <a:pt x="52435" y="308276"/>
                </a:lnTo>
                <a:lnTo>
                  <a:pt x="88674" y="336521"/>
                </a:lnTo>
                <a:lnTo>
                  <a:pt x="131453" y="354733"/>
                </a:lnTo>
                <a:lnTo>
                  <a:pt x="179070" y="361188"/>
                </a:lnTo>
                <a:lnTo>
                  <a:pt x="226686" y="354733"/>
                </a:lnTo>
                <a:lnTo>
                  <a:pt x="269465" y="336521"/>
                </a:lnTo>
                <a:lnTo>
                  <a:pt x="305704" y="308276"/>
                </a:lnTo>
                <a:lnTo>
                  <a:pt x="333699" y="271723"/>
                </a:lnTo>
                <a:lnTo>
                  <a:pt x="351745" y="228587"/>
                </a:lnTo>
                <a:lnTo>
                  <a:pt x="358140" y="180593"/>
                </a:lnTo>
                <a:lnTo>
                  <a:pt x="351745" y="132600"/>
                </a:lnTo>
                <a:lnTo>
                  <a:pt x="333699" y="89464"/>
                </a:lnTo>
                <a:lnTo>
                  <a:pt x="305704" y="52911"/>
                </a:lnTo>
                <a:lnTo>
                  <a:pt x="269465" y="24666"/>
                </a:lnTo>
                <a:lnTo>
                  <a:pt x="226686" y="6454"/>
                </a:lnTo>
                <a:lnTo>
                  <a:pt x="179070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518904" y="2877311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40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70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70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回溯算法的基本思想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671" y="1585087"/>
            <a:ext cx="10139680" cy="5041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ts val="3650"/>
              </a:lnSpc>
              <a:spcBef>
                <a:spcPts val="105"/>
              </a:spcBef>
            </a:pPr>
            <a:r>
              <a:rPr dirty="0" sz="32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3200">
                <a:latin typeface="宋体"/>
                <a:cs typeface="宋体"/>
              </a:rPr>
              <a:t>在</a:t>
            </a:r>
            <a:r>
              <a:rPr dirty="0" sz="3200" spc="5">
                <a:latin typeface="宋体"/>
                <a:cs typeface="宋体"/>
              </a:rPr>
              <a:t>n×n</a:t>
            </a:r>
            <a:r>
              <a:rPr dirty="0" sz="3200">
                <a:latin typeface="宋体"/>
                <a:cs typeface="宋体"/>
              </a:rPr>
              <a:t>格的棋盘</a:t>
            </a:r>
            <a:r>
              <a:rPr dirty="0" sz="3200" spc="-15">
                <a:latin typeface="宋体"/>
                <a:cs typeface="宋体"/>
              </a:rPr>
              <a:t>上</a:t>
            </a:r>
            <a:r>
              <a:rPr dirty="0" sz="3200">
                <a:latin typeface="宋体"/>
                <a:cs typeface="宋体"/>
              </a:rPr>
              <a:t>放置</a:t>
            </a:r>
            <a:r>
              <a:rPr dirty="0" sz="3200" spc="-15">
                <a:latin typeface="宋体"/>
                <a:cs typeface="宋体"/>
              </a:rPr>
              <a:t>彼</a:t>
            </a:r>
            <a:r>
              <a:rPr dirty="0" sz="3200">
                <a:latin typeface="宋体"/>
                <a:cs typeface="宋体"/>
              </a:rPr>
              <a:t>此不</a:t>
            </a:r>
            <a:r>
              <a:rPr dirty="0" sz="3200" spc="-15">
                <a:latin typeface="宋体"/>
                <a:cs typeface="宋体"/>
              </a:rPr>
              <a:t>受</a:t>
            </a:r>
            <a:r>
              <a:rPr dirty="0" sz="3200">
                <a:latin typeface="宋体"/>
                <a:cs typeface="宋体"/>
              </a:rPr>
              <a:t>攻击</a:t>
            </a:r>
            <a:r>
              <a:rPr dirty="0" sz="3200" spc="-5">
                <a:latin typeface="宋体"/>
                <a:cs typeface="宋体"/>
              </a:rPr>
              <a:t>的</a:t>
            </a:r>
            <a:r>
              <a:rPr dirty="0" sz="3200" spc="5">
                <a:latin typeface="宋体"/>
                <a:cs typeface="宋体"/>
              </a:rPr>
              <a:t>n</a:t>
            </a:r>
            <a:r>
              <a:rPr dirty="0" sz="3200" spc="-15">
                <a:latin typeface="宋体"/>
                <a:cs typeface="宋体"/>
              </a:rPr>
              <a:t>个</a:t>
            </a:r>
            <a:r>
              <a:rPr dirty="0" sz="3200">
                <a:latin typeface="宋体"/>
                <a:cs typeface="宋体"/>
              </a:rPr>
              <a:t>皇后</a:t>
            </a:r>
            <a:r>
              <a:rPr dirty="0" sz="3200" spc="-15">
                <a:latin typeface="宋体"/>
                <a:cs typeface="宋体"/>
              </a:rPr>
              <a:t>，</a:t>
            </a:r>
            <a:r>
              <a:rPr dirty="0" sz="3200">
                <a:latin typeface="宋体"/>
                <a:cs typeface="宋体"/>
              </a:rPr>
              <a:t>任何</a:t>
            </a:r>
            <a:r>
              <a:rPr dirty="0" sz="3200" spc="-645">
                <a:latin typeface="宋体"/>
                <a:cs typeface="宋体"/>
              </a:rPr>
              <a:t>2</a:t>
            </a:r>
            <a:endParaRPr sz="3200">
              <a:latin typeface="宋体"/>
              <a:cs typeface="宋体"/>
            </a:endParaRPr>
          </a:p>
          <a:p>
            <a:pPr marL="279400">
              <a:lnSpc>
                <a:spcPts val="3650"/>
              </a:lnSpc>
            </a:pPr>
            <a:r>
              <a:rPr dirty="0" sz="3200">
                <a:latin typeface="宋体"/>
                <a:cs typeface="宋体"/>
              </a:rPr>
              <a:t>个皇后不放在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同一行或</a:t>
            </a:r>
            <a:r>
              <a:rPr dirty="0" sz="3200" spc="-15">
                <a:solidFill>
                  <a:srgbClr val="FF0000"/>
                </a:solidFill>
                <a:latin typeface="宋体"/>
                <a:cs typeface="宋体"/>
              </a:rPr>
              <a:t>同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一列</a:t>
            </a:r>
            <a:r>
              <a:rPr dirty="0" sz="3200" spc="-15">
                <a:solidFill>
                  <a:srgbClr val="FF0000"/>
                </a:solidFill>
                <a:latin typeface="宋体"/>
                <a:cs typeface="宋体"/>
              </a:rPr>
              <a:t>或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同一</a:t>
            </a:r>
            <a:r>
              <a:rPr dirty="0" sz="3200" spc="-15">
                <a:solidFill>
                  <a:srgbClr val="FF0000"/>
                </a:solidFill>
                <a:latin typeface="宋体"/>
                <a:cs typeface="宋体"/>
              </a:rPr>
              <a:t>斜</a:t>
            </a:r>
            <a:r>
              <a:rPr dirty="0" sz="3200" spc="5">
                <a:solidFill>
                  <a:srgbClr val="FF0000"/>
                </a:solidFill>
                <a:latin typeface="宋体"/>
                <a:cs typeface="宋体"/>
              </a:rPr>
              <a:t>线</a:t>
            </a:r>
            <a:r>
              <a:rPr dirty="0" sz="3200">
                <a:latin typeface="宋体"/>
                <a:cs typeface="宋体"/>
              </a:rPr>
              <a:t>上。</a:t>
            </a:r>
            <a:endParaRPr sz="3200">
              <a:latin typeface="宋体"/>
              <a:cs typeface="宋体"/>
            </a:endParaRPr>
          </a:p>
          <a:p>
            <a:pPr marL="279400" marR="207010" indent="-228600">
              <a:lnSpc>
                <a:spcPts val="3030"/>
              </a:lnSpc>
              <a:spcBef>
                <a:spcPts val="1025"/>
              </a:spcBef>
              <a:buClr>
                <a:srgbClr val="034B9C"/>
              </a:buClr>
              <a:buSzPct val="96428"/>
              <a:buFont typeface="Wingdings"/>
              <a:buChar char=""/>
              <a:tabLst>
                <a:tab pos="334010" algn="l"/>
              </a:tabLst>
            </a:pPr>
            <a:r>
              <a:rPr dirty="0" sz="2800" spc="-10">
                <a:latin typeface="宋体"/>
                <a:cs typeface="宋体"/>
              </a:rPr>
              <a:t>原因：国际象棋的规则，皇后可以</a:t>
            </a:r>
            <a:r>
              <a:rPr dirty="0" sz="2800">
                <a:latin typeface="宋体"/>
                <a:cs typeface="宋体"/>
              </a:rPr>
              <a:t>攻</a:t>
            </a:r>
            <a:r>
              <a:rPr dirty="0" sz="2800" spc="-10">
                <a:latin typeface="宋体"/>
                <a:cs typeface="宋体"/>
              </a:rPr>
              <a:t>击处</a:t>
            </a:r>
            <a:r>
              <a:rPr dirty="0" sz="2800">
                <a:latin typeface="宋体"/>
                <a:cs typeface="宋体"/>
              </a:rPr>
              <a:t>在</a:t>
            </a:r>
            <a:r>
              <a:rPr dirty="0" sz="2800" spc="-10">
                <a:latin typeface="宋体"/>
                <a:cs typeface="宋体"/>
              </a:rPr>
              <a:t>同一</a:t>
            </a:r>
            <a:r>
              <a:rPr dirty="0" sz="2800">
                <a:latin typeface="宋体"/>
                <a:cs typeface="宋体"/>
              </a:rPr>
              <a:t>行</a:t>
            </a:r>
            <a:r>
              <a:rPr dirty="0" sz="2800" spc="-10">
                <a:latin typeface="宋体"/>
                <a:cs typeface="宋体"/>
              </a:rPr>
              <a:t>或同</a:t>
            </a:r>
            <a:r>
              <a:rPr dirty="0" sz="2800">
                <a:latin typeface="宋体"/>
                <a:cs typeface="宋体"/>
              </a:rPr>
              <a:t>一</a:t>
            </a:r>
            <a:r>
              <a:rPr dirty="0" sz="2800" spc="-10">
                <a:latin typeface="宋体"/>
                <a:cs typeface="宋体"/>
              </a:rPr>
              <a:t>列或 </a:t>
            </a:r>
            <a:r>
              <a:rPr dirty="0" sz="2800" spc="-5">
                <a:latin typeface="宋体"/>
                <a:cs typeface="宋体"/>
              </a:rPr>
              <a:t>同一斜线上的棋子；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宋体"/>
              <a:cs typeface="宋体"/>
            </a:endParaRPr>
          </a:p>
          <a:p>
            <a:pPr marL="50800">
              <a:lnSpc>
                <a:spcPct val="100000"/>
              </a:lnSpc>
              <a:spcBef>
                <a:spcPts val="1880"/>
              </a:spcBef>
            </a:pPr>
            <a:r>
              <a:rPr dirty="0" sz="32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3200">
                <a:latin typeface="宋体"/>
                <a:cs typeface="宋体"/>
              </a:rPr>
              <a:t>求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所有的</a:t>
            </a:r>
            <a:r>
              <a:rPr dirty="0" sz="3200">
                <a:latin typeface="宋体"/>
                <a:cs typeface="宋体"/>
              </a:rPr>
              <a:t>放置方法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宋体"/>
              <a:cs typeface="宋体"/>
            </a:endParaRPr>
          </a:p>
          <a:p>
            <a:pPr marL="279400" marR="151765" indent="-228600">
              <a:lnSpc>
                <a:spcPts val="3460"/>
              </a:lnSpc>
            </a:pPr>
            <a:r>
              <a:rPr dirty="0" sz="3200" spc="-5">
                <a:solidFill>
                  <a:srgbClr val="034B9C"/>
                </a:solidFill>
                <a:latin typeface="Wingdings"/>
                <a:cs typeface="Wingdings"/>
              </a:rPr>
              <a:t>◼</a:t>
            </a:r>
            <a:r>
              <a:rPr dirty="0" sz="3200">
                <a:solidFill>
                  <a:srgbClr val="292929"/>
                </a:solidFill>
                <a:latin typeface="宋体"/>
                <a:cs typeface="宋体"/>
              </a:rPr>
              <a:t>解是一个</a:t>
            </a:r>
            <a:r>
              <a:rPr dirty="0" sz="3200" spc="5">
                <a:solidFill>
                  <a:srgbClr val="292929"/>
                </a:solidFill>
                <a:latin typeface="宋体"/>
                <a:cs typeface="宋体"/>
              </a:rPr>
              <a:t>n</a:t>
            </a:r>
            <a:r>
              <a:rPr dirty="0" sz="3200">
                <a:solidFill>
                  <a:srgbClr val="292929"/>
                </a:solidFill>
                <a:latin typeface="宋体"/>
                <a:cs typeface="宋体"/>
              </a:rPr>
              <a:t>维向量</a:t>
            </a:r>
            <a:r>
              <a:rPr dirty="0" sz="3200" b="1">
                <a:solidFill>
                  <a:srgbClr val="292929"/>
                </a:solidFill>
                <a:latin typeface="Times New Roman"/>
                <a:cs typeface="Times New Roman"/>
              </a:rPr>
              <a:t>&lt;</a:t>
            </a:r>
            <a:r>
              <a:rPr dirty="0" sz="3200" b="1" i="1">
                <a:solidFill>
                  <a:srgbClr val="292929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3150" b="1">
                <a:solidFill>
                  <a:srgbClr val="292929"/>
                </a:solidFill>
                <a:latin typeface="Times New Roman"/>
                <a:cs typeface="Times New Roman"/>
              </a:rPr>
              <a:t>1</a:t>
            </a:r>
            <a:r>
              <a:rPr dirty="0" sz="3200" b="1">
                <a:solidFill>
                  <a:srgbClr val="292929"/>
                </a:solidFill>
                <a:latin typeface="Times New Roman"/>
                <a:cs typeface="Times New Roman"/>
              </a:rPr>
              <a:t>,</a:t>
            </a:r>
            <a:r>
              <a:rPr dirty="0" sz="3200" spc="-50" b="1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 i="1">
                <a:solidFill>
                  <a:srgbClr val="292929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3150" spc="7" b="1">
                <a:solidFill>
                  <a:srgbClr val="292929"/>
                </a:solidFill>
                <a:latin typeface="Times New Roman"/>
                <a:cs typeface="Times New Roman"/>
              </a:rPr>
              <a:t>2</a:t>
            </a:r>
            <a:r>
              <a:rPr dirty="0" sz="3200" spc="5" b="1">
                <a:solidFill>
                  <a:srgbClr val="292929"/>
                </a:solidFill>
                <a:latin typeface="Times New Roman"/>
                <a:cs typeface="Times New Roman"/>
              </a:rPr>
              <a:t>,</a:t>
            </a:r>
            <a:r>
              <a:rPr dirty="0" sz="3200" spc="-5" b="1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292929"/>
                </a:solidFill>
                <a:latin typeface="Times New Roman"/>
                <a:cs typeface="Times New Roman"/>
              </a:rPr>
              <a:t>…,</a:t>
            </a:r>
            <a:r>
              <a:rPr dirty="0" sz="3200" spc="-20" b="1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dirty="0" sz="3200" spc="5" b="1" i="1">
                <a:solidFill>
                  <a:srgbClr val="292929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3150" spc="7" b="1">
                <a:solidFill>
                  <a:srgbClr val="292929"/>
                </a:solidFill>
                <a:latin typeface="Times New Roman"/>
                <a:cs typeface="Times New Roman"/>
              </a:rPr>
              <a:t>n</a:t>
            </a:r>
            <a:r>
              <a:rPr dirty="0" sz="3200" spc="5" b="1">
                <a:solidFill>
                  <a:srgbClr val="292929"/>
                </a:solidFill>
                <a:latin typeface="Times New Roman"/>
                <a:cs typeface="Times New Roman"/>
              </a:rPr>
              <a:t>&gt;</a:t>
            </a:r>
            <a:r>
              <a:rPr dirty="0" sz="3200" spc="5" b="1">
                <a:solidFill>
                  <a:srgbClr val="292929"/>
                </a:solidFill>
                <a:latin typeface="宋体"/>
                <a:cs typeface="宋体"/>
              </a:rPr>
              <a:t>，</a:t>
            </a:r>
            <a:r>
              <a:rPr dirty="0" sz="3200" b="1">
                <a:solidFill>
                  <a:srgbClr val="292929"/>
                </a:solidFill>
                <a:latin typeface="宋体"/>
                <a:cs typeface="宋体"/>
              </a:rPr>
              <a:t>其中</a:t>
            </a:r>
            <a:r>
              <a:rPr dirty="0" sz="3200" b="1" i="1">
                <a:solidFill>
                  <a:srgbClr val="292929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3150" b="1">
                <a:solidFill>
                  <a:srgbClr val="292929"/>
                </a:solidFill>
                <a:latin typeface="Times New Roman"/>
                <a:cs typeface="Times New Roman"/>
              </a:rPr>
              <a:t>i</a:t>
            </a:r>
            <a:r>
              <a:rPr dirty="0" sz="3200" b="1">
                <a:solidFill>
                  <a:srgbClr val="292929"/>
                </a:solidFill>
                <a:latin typeface="宋体"/>
                <a:cs typeface="宋体"/>
              </a:rPr>
              <a:t>表示</a:t>
            </a:r>
            <a:r>
              <a:rPr dirty="0" sz="3200" spc="-10" b="1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3200" b="1">
                <a:solidFill>
                  <a:srgbClr val="FF0000"/>
                </a:solidFill>
                <a:latin typeface="宋体"/>
                <a:cs typeface="宋体"/>
              </a:rPr>
              <a:t>行放</a:t>
            </a:r>
            <a:r>
              <a:rPr dirty="0" sz="3200" spc="-805" b="1">
                <a:solidFill>
                  <a:srgbClr val="FF0000"/>
                </a:solidFill>
                <a:latin typeface="宋体"/>
                <a:cs typeface="宋体"/>
              </a:rPr>
              <a:t>置 </a:t>
            </a:r>
            <a:r>
              <a:rPr dirty="0" sz="3200" b="1">
                <a:solidFill>
                  <a:srgbClr val="FF0000"/>
                </a:solidFill>
                <a:latin typeface="宋体"/>
                <a:cs typeface="宋体"/>
              </a:rPr>
              <a:t>皇后的列号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{1,</a:t>
            </a:r>
            <a:r>
              <a:rPr dirty="0" sz="32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2…n}</a:t>
            </a:r>
            <a:r>
              <a:rPr dirty="0" sz="3200" spc="-5" b="1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32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62596" y="3101720"/>
          <a:ext cx="3188335" cy="258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/>
                <a:gridCol w="420370"/>
                <a:gridCol w="383540"/>
                <a:gridCol w="400050"/>
                <a:gridCol w="366395"/>
                <a:gridCol w="400050"/>
                <a:gridCol w="403225"/>
                <a:gridCol w="407669"/>
              </a:tblGrid>
              <a:tr h="37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778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</a:tr>
              <a:tr h="303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125"/>
                        </a:lnSpc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3185">
                        <a:lnSpc>
                          <a:spcPts val="2075"/>
                        </a:lnSpc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50"/>
                        </a:lnSpc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</a:tr>
              <a:tr h="3017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Q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2C2C2C"/>
                      </a:solidFill>
                      <a:prstDash val="solid"/>
                    </a:lnL>
                    <a:lnR w="19050">
                      <a:solidFill>
                        <a:srgbClr val="2C2C2C"/>
                      </a:solidFill>
                      <a:prstDash val="solid"/>
                    </a:lnR>
                    <a:lnT w="19050">
                      <a:solidFill>
                        <a:srgbClr val="2C2C2C"/>
                      </a:solidFill>
                      <a:prstDash val="solid"/>
                    </a:lnT>
                    <a:lnB w="19050">
                      <a:solidFill>
                        <a:srgbClr val="2C2C2C"/>
                      </a:solidFill>
                      <a:prstDash val="solid"/>
                    </a:lnB>
                    <a:solidFill>
                      <a:srgbClr val="3D8BE8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46291" y="243281"/>
            <a:ext cx="19850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solidFill>
                  <a:srgbClr val="292929"/>
                </a:solidFill>
              </a:rPr>
              <a:t>n后问题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回溯算法的基本思想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27675" y="204038"/>
            <a:ext cx="42214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</a:t>
            </a:r>
            <a:r>
              <a:rPr dirty="0"/>
              <a:t>后问题的搜索树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86889" y="3384041"/>
            <a:ext cx="9894570" cy="2651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3540" indent="-35687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96428"/>
              <a:buAutoNum type="arabicPeriod" startAt="2"/>
              <a:tabLst>
                <a:tab pos="4194175" algn="l"/>
              </a:tabLst>
            </a:pP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i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层</a:t>
            </a:r>
            <a:r>
              <a:rPr dirty="0" sz="2800" spc="-5">
                <a:latin typeface="宋体"/>
                <a:cs typeface="宋体"/>
              </a:rPr>
              <a:t>选择解</a:t>
            </a:r>
            <a:r>
              <a:rPr dirty="0" sz="2800" spc="10">
                <a:latin typeface="宋体"/>
                <a:cs typeface="宋体"/>
              </a:rPr>
              <a:t>向</a:t>
            </a:r>
            <a:r>
              <a:rPr dirty="0" sz="2800" spc="-5">
                <a:latin typeface="宋体"/>
                <a:cs typeface="宋体"/>
              </a:rPr>
              <a:t>量</a:t>
            </a:r>
            <a:r>
              <a:rPr dirty="0" sz="2800" spc="-15">
                <a:latin typeface="宋体"/>
                <a:cs typeface="宋体"/>
              </a:rPr>
              <a:t>中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800" spc="15">
                <a:solidFill>
                  <a:srgbClr val="FF0000"/>
                </a:solidFill>
                <a:latin typeface="宋体"/>
                <a:cs typeface="宋体"/>
              </a:rPr>
              <a:t>i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个分量</a:t>
            </a:r>
            <a:r>
              <a:rPr dirty="0" sz="2800">
                <a:latin typeface="宋体"/>
                <a:cs typeface="宋体"/>
              </a:rPr>
              <a:t>的</a:t>
            </a:r>
            <a:r>
              <a:rPr dirty="0" sz="2800" spc="-5">
                <a:latin typeface="宋体"/>
                <a:cs typeface="宋体"/>
              </a:rPr>
              <a:t>值；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"/>
              <a:buAutoNum type="arabicPeriod" startAt="2"/>
            </a:pPr>
            <a:endParaRPr sz="2600">
              <a:latin typeface="宋体"/>
              <a:cs typeface="宋体"/>
            </a:endParaRPr>
          </a:p>
          <a:p>
            <a:pPr marL="3837304" marR="187325">
              <a:lnSpc>
                <a:spcPct val="100000"/>
              </a:lnSpc>
              <a:buClr>
                <a:srgbClr val="000000"/>
              </a:buClr>
              <a:buSzPct val="96428"/>
              <a:buAutoNum type="arabicPeriod" startAt="2"/>
              <a:tabLst>
                <a:tab pos="4194175" algn="l"/>
              </a:tabLst>
            </a:pP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每个结点有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4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个儿子</a:t>
            </a:r>
            <a:r>
              <a:rPr dirty="0" sz="2800" spc="-5">
                <a:latin typeface="宋体"/>
                <a:cs typeface="宋体"/>
              </a:rPr>
              <a:t>，从左向右分别 </a:t>
            </a:r>
            <a:r>
              <a:rPr dirty="0" sz="2800" spc="-5">
                <a:latin typeface="宋体"/>
                <a:cs typeface="宋体"/>
              </a:rPr>
              <a:t>代表选择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四个列位置</a:t>
            </a:r>
            <a:r>
              <a:rPr dirty="0" sz="2800">
                <a:latin typeface="宋体"/>
                <a:cs typeface="宋体"/>
              </a:rPr>
              <a:t>1,2,3,4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宋体"/>
                <a:cs typeface="宋体"/>
              </a:rPr>
              <a:t>按照深度优先的顺序，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跳跃式地搜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索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所有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可行</a:t>
            </a:r>
            <a:r>
              <a:rPr dirty="0" sz="2800" spc="15">
                <a:solidFill>
                  <a:srgbClr val="FF0000"/>
                </a:solidFill>
                <a:latin typeface="宋体"/>
                <a:cs typeface="宋体"/>
              </a:rPr>
              <a:t>解</a:t>
            </a:r>
            <a:r>
              <a:rPr dirty="0" sz="2800" spc="-5">
                <a:latin typeface="宋体"/>
                <a:cs typeface="宋体"/>
              </a:rPr>
              <a:t>向量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038" y="4117085"/>
            <a:ext cx="144780" cy="699770"/>
          </a:xfrm>
          <a:custGeom>
            <a:avLst/>
            <a:gdLst/>
            <a:ahLst/>
            <a:cxnLst/>
            <a:rect l="l" t="t" r="r" b="b"/>
            <a:pathLst>
              <a:path w="144780" h="699770">
                <a:moveTo>
                  <a:pt x="0" y="0"/>
                </a:moveTo>
                <a:lnTo>
                  <a:pt x="144780" y="699515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13153" y="4117085"/>
            <a:ext cx="215265" cy="775970"/>
          </a:xfrm>
          <a:custGeom>
            <a:avLst/>
            <a:gdLst/>
            <a:ahLst/>
            <a:cxnLst/>
            <a:rect l="l" t="t" r="r" b="b"/>
            <a:pathLst>
              <a:path w="215264" h="775970">
                <a:moveTo>
                  <a:pt x="214884" y="0"/>
                </a:moveTo>
                <a:lnTo>
                  <a:pt x="0" y="775715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17598" y="2716529"/>
            <a:ext cx="864235" cy="546100"/>
          </a:xfrm>
          <a:custGeom>
            <a:avLst/>
            <a:gdLst/>
            <a:ahLst/>
            <a:cxnLst/>
            <a:rect l="l" t="t" r="r" b="b"/>
            <a:pathLst>
              <a:path w="864235" h="546100">
                <a:moveTo>
                  <a:pt x="864107" y="0"/>
                </a:moveTo>
                <a:lnTo>
                  <a:pt x="0" y="5455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6181" y="2557081"/>
            <a:ext cx="224408" cy="24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7293" y="3178873"/>
            <a:ext cx="225932" cy="24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86621" y="3178873"/>
            <a:ext cx="225933" cy="24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35845" y="3178873"/>
            <a:ext cx="225932" cy="24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55173" y="3178873"/>
            <a:ext cx="225933" cy="24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79257" y="3956113"/>
            <a:ext cx="224409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36926" y="2795777"/>
            <a:ext cx="216535" cy="388620"/>
          </a:xfrm>
          <a:custGeom>
            <a:avLst/>
            <a:gdLst/>
            <a:ahLst/>
            <a:cxnLst/>
            <a:rect l="l" t="t" r="r" b="b"/>
            <a:pathLst>
              <a:path w="216535" h="388619">
                <a:moveTo>
                  <a:pt x="216407" y="0"/>
                </a:moveTo>
                <a:lnTo>
                  <a:pt x="0" y="388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96589" y="2716529"/>
            <a:ext cx="864235" cy="546100"/>
          </a:xfrm>
          <a:custGeom>
            <a:avLst/>
            <a:gdLst/>
            <a:ahLst/>
            <a:cxnLst/>
            <a:rect l="l" t="t" r="r" b="b"/>
            <a:pathLst>
              <a:path w="864235" h="546100">
                <a:moveTo>
                  <a:pt x="0" y="0"/>
                </a:moveTo>
                <a:lnTo>
                  <a:pt x="864108" y="54559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24961" y="2795777"/>
            <a:ext cx="288290" cy="388620"/>
          </a:xfrm>
          <a:custGeom>
            <a:avLst/>
            <a:gdLst/>
            <a:ahLst/>
            <a:cxnLst/>
            <a:rect l="l" t="t" r="r" b="b"/>
            <a:pathLst>
              <a:path w="288289" h="388619">
                <a:moveTo>
                  <a:pt x="0" y="0"/>
                </a:moveTo>
                <a:lnTo>
                  <a:pt x="288036" y="3886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28038" y="3417570"/>
            <a:ext cx="288290" cy="544195"/>
          </a:xfrm>
          <a:custGeom>
            <a:avLst/>
            <a:gdLst/>
            <a:ahLst/>
            <a:cxnLst/>
            <a:rect l="l" t="t" r="r" b="b"/>
            <a:pathLst>
              <a:path w="288289" h="544195">
                <a:moveTo>
                  <a:pt x="288036" y="0"/>
                </a:moveTo>
                <a:lnTo>
                  <a:pt x="0" y="5440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89226" y="3417570"/>
            <a:ext cx="189230" cy="544195"/>
          </a:xfrm>
          <a:custGeom>
            <a:avLst/>
            <a:gdLst/>
            <a:ahLst/>
            <a:cxnLst/>
            <a:rect l="l" t="t" r="r" b="b"/>
            <a:pathLst>
              <a:path w="189230" h="544195">
                <a:moveTo>
                  <a:pt x="0" y="0"/>
                </a:moveTo>
                <a:lnTo>
                  <a:pt x="188975" y="5440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8374" y="3417570"/>
            <a:ext cx="504825" cy="466725"/>
          </a:xfrm>
          <a:custGeom>
            <a:avLst/>
            <a:gdLst/>
            <a:ahLst/>
            <a:cxnLst/>
            <a:rect l="l" t="t" r="r" b="b"/>
            <a:pathLst>
              <a:path w="504825" h="466725">
                <a:moveTo>
                  <a:pt x="504444" y="0"/>
                </a:moveTo>
                <a:lnTo>
                  <a:pt x="0" y="466343"/>
                </a:lnTo>
              </a:path>
            </a:pathLst>
          </a:custGeom>
          <a:ln w="2857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0674" y="3338321"/>
            <a:ext cx="1080770" cy="624840"/>
          </a:xfrm>
          <a:custGeom>
            <a:avLst/>
            <a:gdLst/>
            <a:ahLst/>
            <a:cxnLst/>
            <a:rect l="l" t="t" r="r" b="b"/>
            <a:pathLst>
              <a:path w="1080770" h="624839">
                <a:moveTo>
                  <a:pt x="1080515" y="0"/>
                </a:moveTo>
                <a:lnTo>
                  <a:pt x="0" y="624839"/>
                </a:lnTo>
              </a:path>
            </a:pathLst>
          </a:custGeom>
          <a:ln w="2857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43761" y="4117085"/>
            <a:ext cx="541020" cy="466725"/>
          </a:xfrm>
          <a:custGeom>
            <a:avLst/>
            <a:gdLst/>
            <a:ahLst/>
            <a:cxnLst/>
            <a:rect l="l" t="t" r="r" b="b"/>
            <a:pathLst>
              <a:path w="541019" h="466725">
                <a:moveTo>
                  <a:pt x="541019" y="0"/>
                </a:moveTo>
                <a:lnTo>
                  <a:pt x="0" y="466344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51966" y="4194809"/>
            <a:ext cx="506095" cy="622300"/>
          </a:xfrm>
          <a:custGeom>
            <a:avLst/>
            <a:gdLst/>
            <a:ahLst/>
            <a:cxnLst/>
            <a:rect l="l" t="t" r="r" b="b"/>
            <a:pathLst>
              <a:path w="506094" h="622300">
                <a:moveTo>
                  <a:pt x="505967" y="0"/>
                </a:moveTo>
                <a:lnTo>
                  <a:pt x="0" y="621791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34005" y="4194809"/>
            <a:ext cx="0" cy="622300"/>
          </a:xfrm>
          <a:custGeom>
            <a:avLst/>
            <a:gdLst/>
            <a:ahLst/>
            <a:cxnLst/>
            <a:rect l="l" t="t" r="r" b="b"/>
            <a:pathLst>
              <a:path w="0"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05633" y="4117085"/>
            <a:ext cx="360045" cy="699770"/>
          </a:xfrm>
          <a:custGeom>
            <a:avLst/>
            <a:gdLst/>
            <a:ahLst/>
            <a:cxnLst/>
            <a:rect l="l" t="t" r="r" b="b"/>
            <a:pathLst>
              <a:path w="360044" h="699770">
                <a:moveTo>
                  <a:pt x="0" y="0"/>
                </a:moveTo>
                <a:lnTo>
                  <a:pt x="359664" y="699515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05633" y="4194809"/>
            <a:ext cx="143510" cy="698500"/>
          </a:xfrm>
          <a:custGeom>
            <a:avLst/>
            <a:gdLst/>
            <a:ahLst/>
            <a:cxnLst/>
            <a:rect l="l" t="t" r="r" b="b"/>
            <a:pathLst>
              <a:path w="143510" h="698500">
                <a:moveTo>
                  <a:pt x="0" y="0"/>
                </a:moveTo>
                <a:lnTo>
                  <a:pt x="143256" y="697991"/>
                </a:lnTo>
              </a:path>
            </a:pathLst>
          </a:custGeom>
          <a:ln w="2857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44445" y="4117085"/>
            <a:ext cx="289560" cy="699770"/>
          </a:xfrm>
          <a:custGeom>
            <a:avLst/>
            <a:gdLst/>
            <a:ahLst/>
            <a:cxnLst/>
            <a:rect l="l" t="t" r="r" b="b"/>
            <a:pathLst>
              <a:path w="289560" h="699770">
                <a:moveTo>
                  <a:pt x="289560" y="0"/>
                </a:moveTo>
                <a:lnTo>
                  <a:pt x="0" y="699515"/>
                </a:lnTo>
              </a:path>
            </a:pathLst>
          </a:custGeom>
          <a:ln w="2857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83701" y="4733353"/>
            <a:ext cx="225933" cy="24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55329" y="3956113"/>
            <a:ext cx="224408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588388" y="302704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81171" y="315810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6945" y="3838765"/>
            <a:ext cx="224408" cy="242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83017" y="3838765"/>
            <a:ext cx="224408" cy="242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609594" y="1332103"/>
            <a:ext cx="6482080" cy="1647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解</a:t>
            </a:r>
            <a:r>
              <a:rPr dirty="0" sz="2800" spc="-10">
                <a:latin typeface="宋体"/>
                <a:cs typeface="宋体"/>
              </a:rPr>
              <a:t>是</a:t>
            </a:r>
            <a:r>
              <a:rPr dirty="0" sz="2800">
                <a:latin typeface="宋体"/>
                <a:cs typeface="宋体"/>
              </a:rPr>
              <a:t>4</a:t>
            </a:r>
            <a:r>
              <a:rPr dirty="0" sz="2800" spc="-5">
                <a:latin typeface="宋体"/>
                <a:cs typeface="宋体"/>
              </a:rPr>
              <a:t>维向量</a:t>
            </a:r>
            <a:r>
              <a:rPr dirty="0" sz="2800">
                <a:latin typeface="Times New Roman"/>
                <a:cs typeface="Times New Roman"/>
              </a:rPr>
              <a:t>&lt;x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x</a:t>
            </a:r>
            <a:r>
              <a:rPr dirty="0" baseline="-21021" sz="2775" spc="7">
                <a:latin typeface="Times New Roman"/>
                <a:cs typeface="Times New Roman"/>
              </a:rPr>
              <a:t>2</a:t>
            </a:r>
            <a:r>
              <a:rPr dirty="0" sz="2800" spc="5">
                <a:latin typeface="Times New Roman"/>
                <a:cs typeface="Times New Roman"/>
              </a:rPr>
              <a:t>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x</a:t>
            </a:r>
            <a:r>
              <a:rPr dirty="0" baseline="-21021" sz="2775" spc="7">
                <a:latin typeface="Times New Roman"/>
                <a:cs typeface="Times New Roman"/>
              </a:rPr>
              <a:t>3</a:t>
            </a:r>
            <a:r>
              <a:rPr dirty="0" sz="2800" spc="5">
                <a:latin typeface="Times New Roman"/>
                <a:cs typeface="Times New Roman"/>
              </a:rPr>
              <a:t>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4</a:t>
            </a:r>
            <a:r>
              <a:rPr dirty="0" sz="280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2014220">
              <a:lnSpc>
                <a:spcPts val="3350"/>
              </a:lnSpc>
              <a:spcBef>
                <a:spcPts val="3195"/>
              </a:spcBef>
            </a:pPr>
            <a:r>
              <a:rPr dirty="0" sz="2800">
                <a:latin typeface="宋体"/>
                <a:cs typeface="宋体"/>
              </a:rPr>
              <a:t>1.</a:t>
            </a:r>
            <a:r>
              <a:rPr dirty="0" sz="2800" spc="-5">
                <a:latin typeface="宋体"/>
                <a:cs typeface="宋体"/>
              </a:rPr>
              <a:t>原始搜索树：完全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4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叉树</a:t>
            </a:r>
            <a:r>
              <a:rPr dirty="0" sz="2800" spc="-5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2014220">
              <a:lnSpc>
                <a:spcPts val="2870"/>
              </a:lnSpc>
            </a:pPr>
            <a:r>
              <a:rPr dirty="0" sz="2400" spc="-5">
                <a:latin typeface="宋体"/>
                <a:cs typeface="宋体"/>
              </a:rPr>
              <a:t>也是蛮力算法的搜索树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回溯算法的基本思想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37859" y="197357"/>
            <a:ext cx="28219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跳跃式搜索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09594" y="1332103"/>
            <a:ext cx="7976870" cy="2030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解</a:t>
            </a:r>
            <a:r>
              <a:rPr dirty="0" sz="2800" spc="-10">
                <a:latin typeface="宋体"/>
                <a:cs typeface="宋体"/>
              </a:rPr>
              <a:t>是</a:t>
            </a:r>
            <a:r>
              <a:rPr dirty="0" sz="2800">
                <a:latin typeface="宋体"/>
                <a:cs typeface="宋体"/>
              </a:rPr>
              <a:t>4</a:t>
            </a:r>
            <a:r>
              <a:rPr dirty="0" sz="2800" spc="-5">
                <a:latin typeface="宋体"/>
                <a:cs typeface="宋体"/>
              </a:rPr>
              <a:t>维向量</a:t>
            </a:r>
            <a:r>
              <a:rPr dirty="0" sz="2800">
                <a:latin typeface="Times New Roman"/>
                <a:cs typeface="Times New Roman"/>
              </a:rPr>
              <a:t>&lt;x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5">
                <a:latin typeface="Times New Roman"/>
                <a:cs typeface="Times New Roman"/>
              </a:rPr>
              <a:t> x</a:t>
            </a:r>
            <a:r>
              <a:rPr dirty="0" baseline="-21021" sz="2775" spc="7">
                <a:latin typeface="Times New Roman"/>
                <a:cs typeface="Times New Roman"/>
              </a:rPr>
              <a:t>2</a:t>
            </a:r>
            <a:r>
              <a:rPr dirty="0" sz="2800" spc="5">
                <a:latin typeface="Times New Roman"/>
                <a:cs typeface="Times New Roman"/>
              </a:rPr>
              <a:t>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x</a:t>
            </a:r>
            <a:r>
              <a:rPr dirty="0" baseline="-21021" sz="2775" spc="7">
                <a:latin typeface="Times New Roman"/>
                <a:cs typeface="Times New Roman"/>
              </a:rPr>
              <a:t>3</a:t>
            </a:r>
            <a:r>
              <a:rPr dirty="0" sz="2800" spc="5">
                <a:latin typeface="Times New Roman"/>
                <a:cs typeface="Times New Roman"/>
              </a:rPr>
              <a:t>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4</a:t>
            </a:r>
            <a:r>
              <a:rPr dirty="0" sz="2800"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950">
              <a:latin typeface="Times New Roman"/>
              <a:cs typeface="Times New Roman"/>
            </a:endParaRPr>
          </a:p>
          <a:p>
            <a:pPr marL="1911350" marR="17780">
              <a:lnSpc>
                <a:spcPct val="100000"/>
              </a:lnSpc>
            </a:pPr>
            <a:r>
              <a:rPr dirty="0" sz="2800">
                <a:latin typeface="宋体"/>
                <a:cs typeface="宋体"/>
              </a:rPr>
              <a:t>1.</a:t>
            </a:r>
            <a:r>
              <a:rPr dirty="0" sz="2800" spc="-5">
                <a:latin typeface="宋体"/>
                <a:cs typeface="宋体"/>
              </a:rPr>
              <a:t>搜索过程中，如可行（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不同行，不同 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列，不同一斜线</a:t>
            </a:r>
            <a:r>
              <a:rPr dirty="0" sz="2800" spc="-10">
                <a:latin typeface="宋体"/>
                <a:cs typeface="宋体"/>
              </a:rPr>
              <a:t>）就延伸，否</a:t>
            </a:r>
            <a:r>
              <a:rPr dirty="0" sz="2800" spc="-5">
                <a:latin typeface="宋体"/>
                <a:cs typeface="宋体"/>
              </a:rPr>
              <a:t>则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回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溯</a:t>
            </a:r>
            <a:r>
              <a:rPr dirty="0" sz="2800" spc="-5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8752" y="3764407"/>
            <a:ext cx="606425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宋体"/>
                <a:cs typeface="宋体"/>
              </a:rPr>
              <a:t>2.</a:t>
            </a:r>
            <a:r>
              <a:rPr dirty="0" sz="2800" spc="-5">
                <a:latin typeface="宋体"/>
                <a:cs typeface="宋体"/>
              </a:rPr>
              <a:t>存在可行解的前提下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，算法运行完成 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后，搜索树中最深层的树叶是可行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解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902" y="2885694"/>
            <a:ext cx="862965" cy="544195"/>
          </a:xfrm>
          <a:custGeom>
            <a:avLst/>
            <a:gdLst/>
            <a:ahLst/>
            <a:cxnLst/>
            <a:rect l="l" t="t" r="r" b="b"/>
            <a:pathLst>
              <a:path w="862964" h="544195">
                <a:moveTo>
                  <a:pt x="862584" y="0"/>
                </a:moveTo>
                <a:lnTo>
                  <a:pt x="0" y="5440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77961" y="2726245"/>
            <a:ext cx="225932" cy="24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0597" y="3348037"/>
            <a:ext cx="224409" cy="242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89925" y="3348037"/>
            <a:ext cx="224409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39149" y="3348037"/>
            <a:ext cx="224408" cy="242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2645" y="4123753"/>
            <a:ext cx="225933" cy="242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38705" y="2964942"/>
            <a:ext cx="216535" cy="388620"/>
          </a:xfrm>
          <a:custGeom>
            <a:avLst/>
            <a:gdLst/>
            <a:ahLst/>
            <a:cxnLst/>
            <a:rect l="l" t="t" r="r" b="b"/>
            <a:pathLst>
              <a:path w="216535" h="388620">
                <a:moveTo>
                  <a:pt x="216407" y="0"/>
                </a:moveTo>
                <a:lnTo>
                  <a:pt x="0" y="388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99894" y="2885694"/>
            <a:ext cx="1222375" cy="544195"/>
          </a:xfrm>
          <a:custGeom>
            <a:avLst/>
            <a:gdLst/>
            <a:ahLst/>
            <a:cxnLst/>
            <a:rect l="l" t="t" r="r" b="b"/>
            <a:pathLst>
              <a:path w="1222375" h="544195">
                <a:moveTo>
                  <a:pt x="0" y="0"/>
                </a:moveTo>
                <a:lnTo>
                  <a:pt x="1222247" y="5440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28266" y="2964942"/>
            <a:ext cx="288290" cy="388620"/>
          </a:xfrm>
          <a:custGeom>
            <a:avLst/>
            <a:gdLst/>
            <a:ahLst/>
            <a:cxnLst/>
            <a:rect l="l" t="t" r="r" b="b"/>
            <a:pathLst>
              <a:path w="288289" h="388620">
                <a:moveTo>
                  <a:pt x="0" y="0"/>
                </a:moveTo>
                <a:lnTo>
                  <a:pt x="288035" y="3886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2950" y="3586734"/>
            <a:ext cx="288290" cy="542925"/>
          </a:xfrm>
          <a:custGeom>
            <a:avLst/>
            <a:gdLst/>
            <a:ahLst/>
            <a:cxnLst/>
            <a:rect l="l" t="t" r="r" b="b"/>
            <a:pathLst>
              <a:path w="288290" h="542925">
                <a:moveTo>
                  <a:pt x="288036" y="0"/>
                </a:moveTo>
                <a:lnTo>
                  <a:pt x="0" y="5425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73658" y="3586734"/>
            <a:ext cx="218440" cy="542925"/>
          </a:xfrm>
          <a:custGeom>
            <a:avLst/>
            <a:gdLst/>
            <a:ahLst/>
            <a:cxnLst/>
            <a:rect l="l" t="t" r="r" b="b"/>
            <a:pathLst>
              <a:path w="218440" h="542925">
                <a:moveTo>
                  <a:pt x="0" y="0"/>
                </a:moveTo>
                <a:lnTo>
                  <a:pt x="217931" y="5425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47394" y="4362450"/>
            <a:ext cx="0" cy="622300"/>
          </a:xfrm>
          <a:custGeom>
            <a:avLst/>
            <a:gdLst/>
            <a:ahLst/>
            <a:cxnLst/>
            <a:rect l="l" t="t" r="r" b="b"/>
            <a:pathLst>
              <a:path w="0" h="622300">
                <a:moveTo>
                  <a:pt x="0" y="0"/>
                </a:moveTo>
                <a:lnTo>
                  <a:pt x="0" y="6217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8613" y="4902517"/>
            <a:ext cx="224409" cy="2426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68717" y="4123753"/>
            <a:ext cx="225932" cy="2426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92401" y="3586734"/>
            <a:ext cx="109855" cy="660400"/>
          </a:xfrm>
          <a:custGeom>
            <a:avLst/>
            <a:gdLst/>
            <a:ahLst/>
            <a:cxnLst/>
            <a:rect l="l" t="t" r="r" b="b"/>
            <a:pathLst>
              <a:path w="109855" h="660400">
                <a:moveTo>
                  <a:pt x="109728" y="0"/>
                </a:moveTo>
                <a:lnTo>
                  <a:pt x="0" y="6598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55826" y="4438650"/>
            <a:ext cx="56515" cy="585470"/>
          </a:xfrm>
          <a:custGeom>
            <a:avLst/>
            <a:gdLst/>
            <a:ahLst/>
            <a:cxnLst/>
            <a:rect l="l" t="t" r="r" b="b"/>
            <a:pathLst>
              <a:path w="56514" h="585470">
                <a:moveTo>
                  <a:pt x="0" y="0"/>
                </a:moveTo>
                <a:lnTo>
                  <a:pt x="56387" y="5852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70482" y="5228082"/>
            <a:ext cx="151130" cy="455930"/>
          </a:xfrm>
          <a:custGeom>
            <a:avLst/>
            <a:gdLst/>
            <a:ahLst/>
            <a:cxnLst/>
            <a:rect l="l" t="t" r="r" b="b"/>
            <a:pathLst>
              <a:path w="151130" h="455929">
                <a:moveTo>
                  <a:pt x="150875" y="0"/>
                </a:moveTo>
                <a:lnTo>
                  <a:pt x="0" y="4556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15249" y="4989385"/>
            <a:ext cx="224408" cy="242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47343" y="333882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0633" y="4195064"/>
            <a:ext cx="610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&lt;2,4&gt;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42642" y="4948885"/>
            <a:ext cx="8013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&lt;2,4,1&gt;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06626" y="5644388"/>
            <a:ext cx="991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&lt;2,4,1,3&gt;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77696" y="5682996"/>
            <a:ext cx="288290" cy="233679"/>
          </a:xfrm>
          <a:custGeom>
            <a:avLst/>
            <a:gdLst/>
            <a:ahLst/>
            <a:cxnLst/>
            <a:rect l="l" t="t" r="r" b="b"/>
            <a:pathLst>
              <a:path w="288289" h="233679">
                <a:moveTo>
                  <a:pt x="249173" y="0"/>
                </a:moveTo>
                <a:lnTo>
                  <a:pt x="38862" y="0"/>
                </a:lnTo>
                <a:lnTo>
                  <a:pt x="23735" y="3053"/>
                </a:lnTo>
                <a:lnTo>
                  <a:pt x="11382" y="11382"/>
                </a:lnTo>
                <a:lnTo>
                  <a:pt x="3053" y="23735"/>
                </a:lnTo>
                <a:lnTo>
                  <a:pt x="0" y="38861"/>
                </a:lnTo>
                <a:lnTo>
                  <a:pt x="0" y="194309"/>
                </a:lnTo>
                <a:lnTo>
                  <a:pt x="3053" y="209436"/>
                </a:lnTo>
                <a:lnTo>
                  <a:pt x="11382" y="221789"/>
                </a:lnTo>
                <a:lnTo>
                  <a:pt x="23735" y="230118"/>
                </a:lnTo>
                <a:lnTo>
                  <a:pt x="38862" y="233171"/>
                </a:lnTo>
                <a:lnTo>
                  <a:pt x="249173" y="233171"/>
                </a:lnTo>
                <a:lnTo>
                  <a:pt x="264300" y="230118"/>
                </a:lnTo>
                <a:lnTo>
                  <a:pt x="276653" y="221789"/>
                </a:lnTo>
                <a:lnTo>
                  <a:pt x="284982" y="209436"/>
                </a:lnTo>
                <a:lnTo>
                  <a:pt x="288035" y="194309"/>
                </a:lnTo>
                <a:lnTo>
                  <a:pt x="288035" y="38861"/>
                </a:lnTo>
                <a:lnTo>
                  <a:pt x="284982" y="23735"/>
                </a:lnTo>
                <a:lnTo>
                  <a:pt x="276653" y="11382"/>
                </a:lnTo>
                <a:lnTo>
                  <a:pt x="264300" y="3053"/>
                </a:lnTo>
                <a:lnTo>
                  <a:pt x="24917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77696" y="5682996"/>
            <a:ext cx="288290" cy="233679"/>
          </a:xfrm>
          <a:custGeom>
            <a:avLst/>
            <a:gdLst/>
            <a:ahLst/>
            <a:cxnLst/>
            <a:rect l="l" t="t" r="r" b="b"/>
            <a:pathLst>
              <a:path w="288289" h="233679">
                <a:moveTo>
                  <a:pt x="0" y="38861"/>
                </a:moveTo>
                <a:lnTo>
                  <a:pt x="3053" y="23735"/>
                </a:lnTo>
                <a:lnTo>
                  <a:pt x="11382" y="11382"/>
                </a:lnTo>
                <a:lnTo>
                  <a:pt x="23735" y="3053"/>
                </a:lnTo>
                <a:lnTo>
                  <a:pt x="38862" y="0"/>
                </a:lnTo>
                <a:lnTo>
                  <a:pt x="249173" y="0"/>
                </a:lnTo>
                <a:lnTo>
                  <a:pt x="264300" y="3053"/>
                </a:lnTo>
                <a:lnTo>
                  <a:pt x="276653" y="11382"/>
                </a:lnTo>
                <a:lnTo>
                  <a:pt x="284982" y="23735"/>
                </a:lnTo>
                <a:lnTo>
                  <a:pt x="288035" y="38861"/>
                </a:lnTo>
                <a:lnTo>
                  <a:pt x="288035" y="194309"/>
                </a:lnTo>
                <a:lnTo>
                  <a:pt x="284982" y="209436"/>
                </a:lnTo>
                <a:lnTo>
                  <a:pt x="276653" y="221789"/>
                </a:lnTo>
                <a:lnTo>
                  <a:pt x="264300" y="230118"/>
                </a:lnTo>
                <a:lnTo>
                  <a:pt x="249173" y="233171"/>
                </a:lnTo>
                <a:lnTo>
                  <a:pt x="38862" y="233171"/>
                </a:lnTo>
                <a:lnTo>
                  <a:pt x="23735" y="230118"/>
                </a:lnTo>
                <a:lnTo>
                  <a:pt x="11382" y="221789"/>
                </a:lnTo>
                <a:lnTo>
                  <a:pt x="3053" y="209436"/>
                </a:lnTo>
                <a:lnTo>
                  <a:pt x="0" y="194309"/>
                </a:lnTo>
                <a:lnTo>
                  <a:pt x="0" y="388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21537" y="409054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9446" y="399389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1882" y="487197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22613" y="4110037"/>
            <a:ext cx="225932" cy="242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84882" y="3571494"/>
            <a:ext cx="251460" cy="558165"/>
          </a:xfrm>
          <a:custGeom>
            <a:avLst/>
            <a:gdLst/>
            <a:ahLst/>
            <a:cxnLst/>
            <a:rect l="l" t="t" r="r" b="b"/>
            <a:pathLst>
              <a:path w="251460" h="558164">
                <a:moveTo>
                  <a:pt x="0" y="0"/>
                </a:moveTo>
                <a:lnTo>
                  <a:pt x="251460" y="55778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72917" y="4348734"/>
            <a:ext cx="73660" cy="622300"/>
          </a:xfrm>
          <a:custGeom>
            <a:avLst/>
            <a:gdLst/>
            <a:ahLst/>
            <a:cxnLst/>
            <a:rect l="l" t="t" r="r" b="b"/>
            <a:pathLst>
              <a:path w="73660" h="622300">
                <a:moveTo>
                  <a:pt x="0" y="0"/>
                </a:moveTo>
                <a:lnTo>
                  <a:pt x="73151" y="62179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46070" y="5125973"/>
            <a:ext cx="56515" cy="551815"/>
          </a:xfrm>
          <a:custGeom>
            <a:avLst/>
            <a:gdLst/>
            <a:ahLst/>
            <a:cxnLst/>
            <a:rect l="l" t="t" r="r" b="b"/>
            <a:pathLst>
              <a:path w="56514" h="551814">
                <a:moveTo>
                  <a:pt x="0" y="0"/>
                </a:moveTo>
                <a:lnTo>
                  <a:pt x="56387" y="55168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30817" y="4899469"/>
            <a:ext cx="225932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55392" y="5699759"/>
            <a:ext cx="289560" cy="231775"/>
          </a:xfrm>
          <a:custGeom>
            <a:avLst/>
            <a:gdLst/>
            <a:ahLst/>
            <a:cxnLst/>
            <a:rect l="l" t="t" r="r" b="b"/>
            <a:pathLst>
              <a:path w="289560" h="231775">
                <a:moveTo>
                  <a:pt x="250951" y="0"/>
                </a:moveTo>
                <a:lnTo>
                  <a:pt x="38607" y="0"/>
                </a:lnTo>
                <a:lnTo>
                  <a:pt x="23574" y="3033"/>
                </a:lnTo>
                <a:lnTo>
                  <a:pt x="11303" y="11307"/>
                </a:lnTo>
                <a:lnTo>
                  <a:pt x="3032" y="23579"/>
                </a:lnTo>
                <a:lnTo>
                  <a:pt x="0" y="38607"/>
                </a:lnTo>
                <a:lnTo>
                  <a:pt x="0" y="193039"/>
                </a:lnTo>
                <a:lnTo>
                  <a:pt x="3032" y="208068"/>
                </a:lnTo>
                <a:lnTo>
                  <a:pt x="11302" y="220340"/>
                </a:lnTo>
                <a:lnTo>
                  <a:pt x="23574" y="228614"/>
                </a:lnTo>
                <a:lnTo>
                  <a:pt x="38607" y="231647"/>
                </a:lnTo>
                <a:lnTo>
                  <a:pt x="250951" y="231647"/>
                </a:lnTo>
                <a:lnTo>
                  <a:pt x="265985" y="228614"/>
                </a:lnTo>
                <a:lnTo>
                  <a:pt x="278256" y="220340"/>
                </a:lnTo>
                <a:lnTo>
                  <a:pt x="286527" y="208068"/>
                </a:lnTo>
                <a:lnTo>
                  <a:pt x="289559" y="193039"/>
                </a:lnTo>
                <a:lnTo>
                  <a:pt x="289559" y="38607"/>
                </a:lnTo>
                <a:lnTo>
                  <a:pt x="286527" y="23579"/>
                </a:lnTo>
                <a:lnTo>
                  <a:pt x="278256" y="11307"/>
                </a:lnTo>
                <a:lnTo>
                  <a:pt x="265985" y="3033"/>
                </a:lnTo>
                <a:lnTo>
                  <a:pt x="250951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55392" y="5699759"/>
            <a:ext cx="289560" cy="231775"/>
          </a:xfrm>
          <a:custGeom>
            <a:avLst/>
            <a:gdLst/>
            <a:ahLst/>
            <a:cxnLst/>
            <a:rect l="l" t="t" r="r" b="b"/>
            <a:pathLst>
              <a:path w="289560" h="231775">
                <a:moveTo>
                  <a:pt x="0" y="38607"/>
                </a:moveTo>
                <a:lnTo>
                  <a:pt x="3032" y="23579"/>
                </a:lnTo>
                <a:lnTo>
                  <a:pt x="11303" y="11307"/>
                </a:lnTo>
                <a:lnTo>
                  <a:pt x="23574" y="3033"/>
                </a:lnTo>
                <a:lnTo>
                  <a:pt x="38607" y="0"/>
                </a:lnTo>
                <a:lnTo>
                  <a:pt x="250951" y="0"/>
                </a:lnTo>
                <a:lnTo>
                  <a:pt x="265985" y="3033"/>
                </a:lnTo>
                <a:lnTo>
                  <a:pt x="278256" y="11307"/>
                </a:lnTo>
                <a:lnTo>
                  <a:pt x="286527" y="23579"/>
                </a:lnTo>
                <a:lnTo>
                  <a:pt x="289559" y="38607"/>
                </a:lnTo>
                <a:lnTo>
                  <a:pt x="289559" y="193039"/>
                </a:lnTo>
                <a:lnTo>
                  <a:pt x="286527" y="208068"/>
                </a:lnTo>
                <a:lnTo>
                  <a:pt x="278256" y="220340"/>
                </a:lnTo>
                <a:lnTo>
                  <a:pt x="265985" y="228614"/>
                </a:lnTo>
                <a:lnTo>
                  <a:pt x="250951" y="231647"/>
                </a:lnTo>
                <a:lnTo>
                  <a:pt x="38607" y="231647"/>
                </a:lnTo>
                <a:lnTo>
                  <a:pt x="23574" y="228614"/>
                </a:lnTo>
                <a:lnTo>
                  <a:pt x="11302" y="220340"/>
                </a:lnTo>
                <a:lnTo>
                  <a:pt x="3032" y="208068"/>
                </a:lnTo>
                <a:lnTo>
                  <a:pt x="0" y="193039"/>
                </a:lnTo>
                <a:lnTo>
                  <a:pt x="0" y="386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933445" y="4098417"/>
            <a:ext cx="610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&lt;3,1&gt;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61513" y="4868036"/>
            <a:ext cx="801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&lt;3,1,4&gt;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84067" y="5643168"/>
            <a:ext cx="9918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&lt;3,1,4,2&gt;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28821" y="3571494"/>
            <a:ext cx="431800" cy="637540"/>
          </a:xfrm>
          <a:custGeom>
            <a:avLst/>
            <a:gdLst/>
            <a:ahLst/>
            <a:cxnLst/>
            <a:rect l="l" t="t" r="r" b="b"/>
            <a:pathLst>
              <a:path w="431800" h="637539">
                <a:moveTo>
                  <a:pt x="0" y="0"/>
                </a:moveTo>
                <a:lnTo>
                  <a:pt x="431291" y="63703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74541" y="3569970"/>
            <a:ext cx="1057910" cy="567055"/>
          </a:xfrm>
          <a:custGeom>
            <a:avLst/>
            <a:gdLst/>
            <a:ahLst/>
            <a:cxnLst/>
            <a:rect l="l" t="t" r="r" b="b"/>
            <a:pathLst>
              <a:path w="1057910" h="567054">
                <a:moveTo>
                  <a:pt x="0" y="0"/>
                </a:moveTo>
                <a:lnTo>
                  <a:pt x="1057656" y="56692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31741" y="4414265"/>
            <a:ext cx="181610" cy="608330"/>
          </a:xfrm>
          <a:custGeom>
            <a:avLst/>
            <a:gdLst/>
            <a:ahLst/>
            <a:cxnLst/>
            <a:rect l="l" t="t" r="r" b="b"/>
            <a:pathLst>
              <a:path w="181610" h="608329">
                <a:moveTo>
                  <a:pt x="0" y="0"/>
                </a:moveTo>
                <a:lnTo>
                  <a:pt x="181356" y="6080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99369" y="5015293"/>
            <a:ext cx="225932" cy="2426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03813" y="4096321"/>
            <a:ext cx="224409" cy="2426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591180" y="332727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89119" y="4088079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41978" y="414870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77690" y="498081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78517" y="3376993"/>
            <a:ext cx="225933" cy="242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652265" y="332727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43621" y="4199953"/>
            <a:ext cx="224409" cy="242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60101" y="4180141"/>
            <a:ext cx="225933" cy="2426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935226" y="329526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54508"/>
            <a:ext cx="3732529" cy="605155"/>
          </a:xfrm>
          <a:custGeom>
            <a:avLst/>
            <a:gdLst/>
            <a:ahLst/>
            <a:cxnLst/>
            <a:rect l="l" t="t" r="r" b="b"/>
            <a:pathLst>
              <a:path w="3732529" h="605155">
                <a:moveTo>
                  <a:pt x="3429761" y="0"/>
                </a:moveTo>
                <a:lnTo>
                  <a:pt x="302513" y="0"/>
                </a:ln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4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3" y="605028"/>
                </a:lnTo>
                <a:lnTo>
                  <a:pt x="3429761" y="605028"/>
                </a:lnTo>
                <a:lnTo>
                  <a:pt x="3478845" y="601070"/>
                </a:lnTo>
                <a:lnTo>
                  <a:pt x="3525402" y="589611"/>
                </a:lnTo>
                <a:lnTo>
                  <a:pt x="3568810" y="571272"/>
                </a:lnTo>
                <a:lnTo>
                  <a:pt x="3608447" y="546677"/>
                </a:lnTo>
                <a:lnTo>
                  <a:pt x="3643693" y="516445"/>
                </a:lnTo>
                <a:lnTo>
                  <a:pt x="3673925" y="481199"/>
                </a:lnTo>
                <a:lnTo>
                  <a:pt x="3698520" y="441562"/>
                </a:lnTo>
                <a:lnTo>
                  <a:pt x="3716859" y="398154"/>
                </a:lnTo>
                <a:lnTo>
                  <a:pt x="3728318" y="351597"/>
                </a:lnTo>
                <a:lnTo>
                  <a:pt x="3732276" y="302514"/>
                </a:lnTo>
                <a:lnTo>
                  <a:pt x="3728318" y="253430"/>
                </a:lnTo>
                <a:lnTo>
                  <a:pt x="3716859" y="206873"/>
                </a:lnTo>
                <a:lnTo>
                  <a:pt x="3698520" y="163465"/>
                </a:lnTo>
                <a:lnTo>
                  <a:pt x="3673925" y="123828"/>
                </a:lnTo>
                <a:lnTo>
                  <a:pt x="3643693" y="88582"/>
                </a:lnTo>
                <a:lnTo>
                  <a:pt x="3608447" y="58350"/>
                </a:lnTo>
                <a:lnTo>
                  <a:pt x="3568810" y="33755"/>
                </a:lnTo>
                <a:lnTo>
                  <a:pt x="3525402" y="15416"/>
                </a:lnTo>
                <a:lnTo>
                  <a:pt x="3478845" y="3957"/>
                </a:lnTo>
                <a:lnTo>
                  <a:pt x="3429761" y="0"/>
                </a:lnTo>
                <a:close/>
              </a:path>
            </a:pathLst>
          </a:custGeom>
          <a:solidFill>
            <a:srgbClr val="034B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124" y="322910"/>
            <a:ext cx="3221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回溯算法的基本思想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27190" y="236982"/>
            <a:ext cx="28219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跳跃式检索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03882" y="1435354"/>
            <a:ext cx="8289925" cy="4951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95"/>
              </a:spcBef>
              <a:buClr>
                <a:srgbClr val="034B9C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dirty="0" sz="2800" spc="-5">
                <a:latin typeface="宋体"/>
                <a:cs typeface="宋体"/>
              </a:rPr>
              <a:t>回溯算法会遍历所有的点么？</a:t>
            </a:r>
            <a:r>
              <a:rPr dirty="0" sz="2400" spc="-5">
                <a:latin typeface="宋体"/>
                <a:cs typeface="宋体"/>
              </a:rPr>
              <a:t>(</a:t>
            </a:r>
            <a:r>
              <a:rPr dirty="0" sz="2400">
                <a:latin typeface="宋体"/>
                <a:cs typeface="宋体"/>
              </a:rPr>
              <a:t>与蛮力算法的差别)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"/>
            </a:pPr>
            <a:endParaRPr sz="3650">
              <a:latin typeface="宋体"/>
              <a:cs typeface="宋体"/>
            </a:endParaRPr>
          </a:p>
          <a:p>
            <a:pPr algn="just" marL="460375" marR="5080" indent="-448309">
              <a:lnSpc>
                <a:spcPct val="100000"/>
              </a:lnSpc>
              <a:buClr>
                <a:srgbClr val="034B9C"/>
              </a:buClr>
              <a:buSzPct val="69642"/>
              <a:buFont typeface="Wingdings"/>
              <a:buChar char=""/>
              <a:tabLst>
                <a:tab pos="461009" algn="l"/>
              </a:tabLst>
            </a:pPr>
            <a:r>
              <a:rPr dirty="0" sz="2800" spc="-5">
                <a:latin typeface="宋体"/>
                <a:cs typeface="宋体"/>
              </a:rPr>
              <a:t>每一个结点对应于解的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部分向量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一</a:t>
            </a:r>
            <a:r>
              <a:rPr dirty="0" sz="2800" spc="-5">
                <a:latin typeface="宋体"/>
                <a:cs typeface="宋体"/>
              </a:rPr>
              <a:t>个可</a:t>
            </a:r>
            <a:r>
              <a:rPr dirty="0" sz="2800" spc="10">
                <a:latin typeface="宋体"/>
                <a:cs typeface="宋体"/>
              </a:rPr>
              <a:t>行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解</a:t>
            </a:r>
            <a:r>
              <a:rPr dirty="0" sz="2800" spc="-5">
                <a:latin typeface="宋体"/>
                <a:cs typeface="宋体"/>
              </a:rPr>
              <a:t>对应 于搜索树中的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（最深层）</a:t>
            </a:r>
            <a:r>
              <a:rPr dirty="0" sz="2800" spc="-5">
                <a:latin typeface="宋体"/>
                <a:cs typeface="宋体"/>
              </a:rPr>
              <a:t>一个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树叶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回溯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算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法从根 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节点出发，寻找所有可达的叶节点。</a:t>
            </a:r>
            <a:endParaRPr sz="2800">
              <a:latin typeface="宋体"/>
              <a:cs typeface="宋体"/>
            </a:endParaRPr>
          </a:p>
          <a:p>
            <a:pPr algn="just" marL="460375" marR="200025" indent="-448309">
              <a:lnSpc>
                <a:spcPct val="100000"/>
              </a:lnSpc>
              <a:spcBef>
                <a:spcPts val="560"/>
              </a:spcBef>
              <a:buClr>
                <a:srgbClr val="034B9C"/>
              </a:buClr>
              <a:buSzPct val="68750"/>
              <a:buFont typeface="Wingdings"/>
              <a:buChar char=""/>
              <a:tabLst>
                <a:tab pos="461009" algn="l"/>
              </a:tabLst>
            </a:pPr>
            <a:r>
              <a:rPr dirty="0" sz="2400">
                <a:latin typeface="宋体"/>
                <a:cs typeface="宋体"/>
              </a:rPr>
              <a:t>满足约束条件（可行）就继续延伸，不满足约束条件</a:t>
            </a: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不 可能成为可行解）</a:t>
            </a:r>
            <a:r>
              <a:rPr dirty="0" sz="2400">
                <a:latin typeface="宋体"/>
                <a:cs typeface="宋体"/>
              </a:rPr>
              <a:t>就回溯到父节点，继续探索别的分支。 </a:t>
            </a:r>
            <a:r>
              <a:rPr dirty="0" sz="2400" spc="-5">
                <a:latin typeface="宋体"/>
                <a:cs typeface="宋体"/>
              </a:rPr>
              <a:t>即“可行就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延申</a:t>
            </a:r>
            <a:r>
              <a:rPr dirty="0" sz="2400" spc="-5">
                <a:latin typeface="宋体"/>
                <a:cs typeface="宋体"/>
              </a:rPr>
              <a:t>，不可行就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回溯</a:t>
            </a:r>
            <a:r>
              <a:rPr dirty="0" sz="2400">
                <a:latin typeface="宋体"/>
                <a:cs typeface="宋体"/>
              </a:rPr>
              <a:t>”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buChar char=""/>
            </a:pPr>
            <a:endParaRPr sz="2400">
              <a:latin typeface="宋体"/>
              <a:cs typeface="宋体"/>
            </a:endParaRPr>
          </a:p>
          <a:p>
            <a:pPr algn="just" marL="460375" marR="5080" indent="-448309">
              <a:lnSpc>
                <a:spcPct val="100000"/>
              </a:lnSpc>
              <a:spcBef>
                <a:spcPts val="1650"/>
              </a:spcBef>
              <a:buClr>
                <a:srgbClr val="034B9C"/>
              </a:buClr>
              <a:buSzPct val="69642"/>
              <a:buFont typeface="Wingdings"/>
              <a:buChar char=""/>
              <a:tabLst>
                <a:tab pos="461009" algn="l"/>
              </a:tabLst>
            </a:pPr>
            <a:r>
              <a:rPr dirty="0" sz="2800" spc="-5">
                <a:latin typeface="宋体"/>
                <a:cs typeface="宋体"/>
              </a:rPr>
              <a:t>回溯算法是一种遵照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某种规则</a:t>
            </a:r>
            <a:r>
              <a:rPr dirty="0" sz="2800" spc="-5">
                <a:latin typeface="宋体"/>
                <a:cs typeface="宋体"/>
              </a:rPr>
              <a:t>（避</a:t>
            </a:r>
            <a:r>
              <a:rPr dirty="0" sz="2800">
                <a:latin typeface="宋体"/>
                <a:cs typeface="宋体"/>
              </a:rPr>
              <a:t>免</a:t>
            </a:r>
            <a:r>
              <a:rPr dirty="0" sz="2800" spc="-5">
                <a:latin typeface="宋体"/>
                <a:cs typeface="宋体"/>
              </a:rPr>
              <a:t>遗漏</a:t>
            </a:r>
            <a:r>
              <a:rPr dirty="0" sz="2800">
                <a:latin typeface="宋体"/>
                <a:cs typeface="宋体"/>
              </a:rPr>
              <a:t>）</a:t>
            </a:r>
            <a:r>
              <a:rPr dirty="0" sz="2800" spc="5"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跳跃 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dirty="0" sz="2800" spc="-10">
                <a:latin typeface="宋体"/>
                <a:cs typeface="宋体"/>
              </a:rPr>
              <a:t>（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带裁剪</a:t>
            </a:r>
            <a:r>
              <a:rPr dirty="0" sz="2800" spc="-10">
                <a:latin typeface="宋体"/>
                <a:cs typeface="宋体"/>
              </a:rPr>
              <a:t>）地搜索解空间的方法。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陶 华丽</dc:creator>
  <dc:title>PowerPoint 演示文稿</dc:title>
  <dcterms:created xsi:type="dcterms:W3CDTF">2022-06-02T07:01:45Z</dcterms:created>
  <dcterms:modified xsi:type="dcterms:W3CDTF">2022-06-02T07:01:45Z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2022-06-02T00:00:00Z</vt:filetime>
  </property>
</Properties>
</file>