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0"/>
  </p:notesMasterIdLst>
  <p:sldIdLst>
    <p:sldId id="416" r:id="rId2"/>
    <p:sldId id="415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7" r:id="rId21"/>
    <p:sldId id="350" r:id="rId22"/>
    <p:sldId id="344" r:id="rId23"/>
    <p:sldId id="345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2" r:id="rId34"/>
    <p:sldId id="363" r:id="rId35"/>
    <p:sldId id="364" r:id="rId36"/>
    <p:sldId id="365" r:id="rId37"/>
    <p:sldId id="366" r:id="rId38"/>
    <p:sldId id="400" r:id="rId39"/>
    <p:sldId id="401" r:id="rId40"/>
    <p:sldId id="411" r:id="rId41"/>
    <p:sldId id="402" r:id="rId42"/>
    <p:sldId id="403" r:id="rId43"/>
    <p:sldId id="412" r:id="rId44"/>
    <p:sldId id="404" r:id="rId45"/>
    <p:sldId id="405" r:id="rId46"/>
    <p:sldId id="406" r:id="rId47"/>
    <p:sldId id="407" r:id="rId48"/>
    <p:sldId id="413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00"/>
    <a:srgbClr val="000000"/>
    <a:srgbClr val="663300"/>
    <a:srgbClr val="FF99FF"/>
    <a:srgbClr val="FF9900"/>
    <a:srgbClr val="96969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15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4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4082C8-A779-4443-8F3A-A9645215A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pic>
        <p:nvPicPr>
          <p:cNvPr id="44" name="Picture 47" descr="图片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8913"/>
            <a:ext cx="81359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WordArt 48"/>
          <p:cNvSpPr>
            <a:spLocks noChangeArrowheads="1" noChangeShapeType="1" noTextEdit="1"/>
          </p:cNvSpPr>
          <p:nvPr userDrawn="1"/>
        </p:nvSpPr>
        <p:spPr bwMode="auto">
          <a:xfrm>
            <a:off x="1331913" y="44450"/>
            <a:ext cx="62865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电路</a:t>
            </a:r>
          </a:p>
        </p:txBody>
      </p:sp>
      <p:sp>
        <p:nvSpPr>
          <p:cNvPr id="516138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6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D6BF0-0487-486D-8032-CDC248732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10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7E424-446F-4554-8BD3-ECEB107FA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2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3A45D-EE63-42CA-8AB7-5B709A0DD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32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9FF64-6806-45A4-83C5-D506E7C4A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05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675E-3F96-4CAD-AFD0-994EF0299C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7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2A178-46DF-4B33-B900-C3FFC3F94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0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0B478-AD6E-4C85-96B6-D69979295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78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639A4-D3A9-4E56-BB02-802429DA2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00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78E76-B7A9-403D-B1B6-C5B0FF567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2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72550-D45F-4F15-BE6B-CCB7103BA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8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1122F-71DF-4B6C-AE7F-AB6F7CDEC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88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50563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64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65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7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0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2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4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6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77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78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0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2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83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84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6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87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6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9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6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1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2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3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4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5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6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7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8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07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50601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506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060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E4CD99-F62F-4793-9FAE-7083CAA06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47" descr="图片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8913"/>
            <a:ext cx="81359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WordArt 48"/>
          <p:cNvSpPr>
            <a:spLocks noChangeArrowheads="1" noChangeShapeType="1" noTextEdit="1"/>
          </p:cNvSpPr>
          <p:nvPr userDrawn="1"/>
        </p:nvSpPr>
        <p:spPr bwMode="auto">
          <a:xfrm>
            <a:off x="1331913" y="44450"/>
            <a:ext cx="62865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电路</a:t>
            </a:r>
          </a:p>
        </p:txBody>
      </p:sp>
      <p:sp>
        <p:nvSpPr>
          <p:cNvPr id="1034" name="WordArt 49"/>
          <p:cNvSpPr>
            <a:spLocks noChangeArrowheads="1" noChangeShapeType="1" noTextEdit="1"/>
          </p:cNvSpPr>
          <p:nvPr userDrawn="1"/>
        </p:nvSpPr>
        <p:spPr bwMode="auto">
          <a:xfrm>
            <a:off x="6084888" y="90488"/>
            <a:ext cx="1582737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储能元件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7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2" grpId="0"/>
      <p:bldP spid="450603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slide" Target="slide3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24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2.emf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11" Type="http://schemas.openxmlformats.org/officeDocument/2006/relationships/image" Target="../media/image24.e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3.png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7.bin"/><Relationship Id="rId3" Type="http://schemas.openxmlformats.org/officeDocument/2006/relationships/image" Target="../media/image2.png"/><Relationship Id="rId7" Type="http://schemas.openxmlformats.org/officeDocument/2006/relationships/image" Target="../media/image26.emf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emf"/><Relationship Id="rId1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.png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9.png"/><Relationship Id="rId4" Type="http://schemas.openxmlformats.org/officeDocument/2006/relationships/image" Target="../media/image33.emf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5.emf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1.emf"/><Relationship Id="rId18" Type="http://schemas.openxmlformats.org/officeDocument/2006/relationships/image" Target="../media/image9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4.pn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png"/><Relationship Id="rId11" Type="http://schemas.openxmlformats.org/officeDocument/2006/relationships/image" Target="../media/image40.emf"/><Relationship Id="rId5" Type="http://schemas.openxmlformats.org/officeDocument/2006/relationships/image" Target="../media/image2.png"/><Relationship Id="rId15" Type="http://schemas.openxmlformats.org/officeDocument/2006/relationships/image" Target="../media/image42.emf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8.emf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.png"/><Relationship Id="rId10" Type="http://schemas.openxmlformats.org/officeDocument/2006/relationships/image" Target="../media/image51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oleObject" Target="../embeddings/oleObject37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44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53.emf"/><Relationship Id="rId9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41.bin"/><Relationship Id="rId7" Type="http://schemas.openxmlformats.org/officeDocument/2006/relationships/image" Target="../media/image4.png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2.png"/><Relationship Id="rId10" Type="http://schemas.openxmlformats.org/officeDocument/2006/relationships/image" Target="../media/image55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png"/><Relationship Id="rId11" Type="http://schemas.openxmlformats.org/officeDocument/2006/relationships/image" Target="../media/image58.e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2.png"/><Relationship Id="rId9" Type="http://schemas.openxmlformats.org/officeDocument/2006/relationships/image" Target="../media/image5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0.bin"/><Relationship Id="rId3" Type="http://schemas.openxmlformats.org/officeDocument/2006/relationships/image" Target="../media/image2.png"/><Relationship Id="rId7" Type="http://schemas.openxmlformats.org/officeDocument/2006/relationships/image" Target="../media/image60.emf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1.emf"/><Relationship Id="rId14" Type="http://schemas.openxmlformats.org/officeDocument/2006/relationships/image" Target="../media/image6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.png"/><Relationship Id="rId11" Type="http://schemas.openxmlformats.org/officeDocument/2006/relationships/image" Target="../media/image65.e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.baidu.com/i?ct=503316480&amp;z=50632201&amp;tn=baiduimagedetail&amp;word=&#30005;&#25239;&#22120;&amp;in=14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xon.com/offer/offer3.asp?type=&#20379;&#24212;&amp;id=20&amp;Pagno=35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8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58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57.bin"/><Relationship Id="rId5" Type="http://schemas.openxmlformats.org/officeDocument/2006/relationships/image" Target="../media/image3.png"/><Relationship Id="rId10" Type="http://schemas.openxmlformats.org/officeDocument/2006/relationships/image" Target="../media/image70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7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60.bin"/><Relationship Id="rId7" Type="http://schemas.openxmlformats.org/officeDocument/2006/relationships/image" Target="../media/image3.png"/><Relationship Id="rId12" Type="http://schemas.openxmlformats.org/officeDocument/2006/relationships/image" Target="../media/image7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62.bin"/><Relationship Id="rId5" Type="http://schemas.openxmlformats.org/officeDocument/2006/relationships/image" Target="../media/image9.png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75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7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68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67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80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8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73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85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oleObject" Target="../embeddings/oleObject78.bin"/><Relationship Id="rId3" Type="http://schemas.openxmlformats.org/officeDocument/2006/relationships/image" Target="../media/image2.png"/><Relationship Id="rId7" Type="http://schemas.openxmlformats.org/officeDocument/2006/relationships/image" Target="../media/image89.emf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77.bin"/><Relationship Id="rId5" Type="http://schemas.openxmlformats.org/officeDocument/2006/relationships/image" Target="../media/image4.png"/><Relationship Id="rId10" Type="http://schemas.openxmlformats.org/officeDocument/2006/relationships/image" Target="../media/image90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9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79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openxmlformats.org/officeDocument/2006/relationships/image" Target="../media/image94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8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81.bin"/><Relationship Id="rId7" Type="http://schemas.openxmlformats.org/officeDocument/2006/relationships/image" Target="../media/image3.png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9.png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96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86.bin"/><Relationship Id="rId7" Type="http://schemas.openxmlformats.org/officeDocument/2006/relationships/image" Target="../media/image3.png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88.bin"/><Relationship Id="rId5" Type="http://schemas.openxmlformats.org/officeDocument/2006/relationships/image" Target="../media/image9.png"/><Relationship Id="rId10" Type="http://schemas.openxmlformats.org/officeDocument/2006/relationships/image" Target="../media/image101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8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jpeg"/><Relationship Id="rId5" Type="http://schemas.openxmlformats.org/officeDocument/2006/relationships/image" Target="../media/image4.png"/><Relationship Id="rId10" Type="http://schemas.openxmlformats.org/officeDocument/2006/relationships/image" Target="../media/image15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7.em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1.emf"/><Relationship Id="rId3" Type="http://schemas.openxmlformats.org/officeDocument/2006/relationships/image" Target="../media/image2.png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0.e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.png"/><Relationship Id="rId9" Type="http://schemas.openxmlformats.org/officeDocument/2006/relationships/image" Target="../media/image19.emf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1331913" y="517525"/>
            <a:ext cx="6769100" cy="8239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48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kumimoji="1"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章  储能元件</a:t>
            </a:r>
          </a:p>
        </p:txBody>
      </p:sp>
      <p:grpSp>
        <p:nvGrpSpPr>
          <p:cNvPr id="4099" name="Group 5"/>
          <p:cNvGrpSpPr>
            <a:grpSpLocks/>
          </p:cNvGrpSpPr>
          <p:nvPr/>
        </p:nvGrpSpPr>
        <p:grpSpPr bwMode="auto">
          <a:xfrm>
            <a:off x="7596188" y="6021388"/>
            <a:ext cx="1368425" cy="647700"/>
            <a:chOff x="2971" y="3113"/>
            <a:chExt cx="1043" cy="499"/>
          </a:xfrm>
        </p:grpSpPr>
        <p:sp>
          <p:nvSpPr>
            <p:cNvPr id="4119" name="Oval 6"/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7799FF"/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120" name="Oval 7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首 页</a:t>
              </a:r>
            </a:p>
          </p:txBody>
        </p:sp>
      </p:grp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3203575" y="1844675"/>
            <a:ext cx="3024188" cy="1079500"/>
            <a:chOff x="1928" y="890"/>
            <a:chExt cx="1905" cy="680"/>
          </a:xfrm>
        </p:grpSpPr>
        <p:pic>
          <p:nvPicPr>
            <p:cNvPr id="4116" name="Picture 9" descr="GEL Oval MS-blue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" y="890"/>
              <a:ext cx="1905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7" name="Picture 10" descr="GEL Oval MS-yellow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981"/>
              <a:ext cx="1715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8" name="Text Box 11" descr="斜纹布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91" y="1062"/>
              <a:ext cx="1238" cy="3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本章重点</a:t>
              </a:r>
            </a:p>
          </p:txBody>
        </p:sp>
      </p:grpSp>
      <p:grpSp>
        <p:nvGrpSpPr>
          <p:cNvPr id="4101" name="Group 12"/>
          <p:cNvGrpSpPr>
            <a:grpSpLocks/>
          </p:cNvGrpSpPr>
          <p:nvPr/>
        </p:nvGrpSpPr>
        <p:grpSpPr bwMode="auto">
          <a:xfrm>
            <a:off x="1331913" y="3286125"/>
            <a:ext cx="6624637" cy="577850"/>
            <a:chOff x="567" y="1752"/>
            <a:chExt cx="4173" cy="364"/>
          </a:xfrm>
        </p:grpSpPr>
        <p:pic>
          <p:nvPicPr>
            <p:cNvPr id="4112" name="Picture 13" descr="GEL Rounded Rectangle aquamarine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62"/>
              <a:ext cx="340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3" name="Text Box 1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520" y="1752"/>
              <a:ext cx="3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电容元件</a:t>
              </a:r>
            </a:p>
          </p:txBody>
        </p:sp>
        <p:pic>
          <p:nvPicPr>
            <p:cNvPr id="4114" name="Picture 15" descr="GEL Rounded Rectangle aquamarine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62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5" name="Text Box 16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94" y="1788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6.1</a:t>
              </a:r>
            </a:p>
          </p:txBody>
        </p:sp>
      </p:grpSp>
      <p:grpSp>
        <p:nvGrpSpPr>
          <p:cNvPr id="4102" name="Group 17"/>
          <p:cNvGrpSpPr>
            <a:grpSpLocks/>
          </p:cNvGrpSpPr>
          <p:nvPr/>
        </p:nvGrpSpPr>
        <p:grpSpPr bwMode="auto">
          <a:xfrm>
            <a:off x="1331913" y="4002088"/>
            <a:ext cx="6624637" cy="577850"/>
            <a:chOff x="567" y="1752"/>
            <a:chExt cx="4173" cy="364"/>
          </a:xfrm>
        </p:grpSpPr>
        <p:pic>
          <p:nvPicPr>
            <p:cNvPr id="4108" name="Picture 18" descr="GEL Rounded Rectangle aquamarine">
              <a:hlinkClick r:id="rId11" action="ppaction://hlinksldjump"/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62"/>
              <a:ext cx="340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9" name="Text Box 19">
              <a:hlinkClick r:id="rId1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520" y="1752"/>
              <a:ext cx="3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电感元件</a:t>
              </a:r>
            </a:p>
          </p:txBody>
        </p:sp>
        <p:pic>
          <p:nvPicPr>
            <p:cNvPr id="4110" name="Picture 20" descr="GEL Rounded Rectangle aquamarine">
              <a:hlinkClick r:id="rId11" action="ppaction://hlinksldjump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62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1" name="Text Box 21">
              <a:hlinkClick r:id="rId1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94" y="1788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6.2</a:t>
              </a:r>
            </a:p>
          </p:txBody>
        </p:sp>
      </p:grpSp>
      <p:grpSp>
        <p:nvGrpSpPr>
          <p:cNvPr id="4103" name="Group 22"/>
          <p:cNvGrpSpPr>
            <a:grpSpLocks/>
          </p:cNvGrpSpPr>
          <p:nvPr/>
        </p:nvGrpSpPr>
        <p:grpSpPr bwMode="auto">
          <a:xfrm>
            <a:off x="1331913" y="4722813"/>
            <a:ext cx="6624637" cy="577850"/>
            <a:chOff x="567" y="1752"/>
            <a:chExt cx="4173" cy="364"/>
          </a:xfrm>
        </p:grpSpPr>
        <p:pic>
          <p:nvPicPr>
            <p:cNvPr id="4104" name="Picture 23" descr="GEL Rounded Rectangle aquamarine">
              <a:hlinkClick r:id="rId12" action="ppaction://hlinksldjump"/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62"/>
              <a:ext cx="340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Text Box 24">
              <a:hlinkClick r:id="rId1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520" y="1752"/>
              <a:ext cx="3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电容、电感元件的串联与并联</a:t>
              </a:r>
            </a:p>
          </p:txBody>
        </p:sp>
        <p:pic>
          <p:nvPicPr>
            <p:cNvPr id="4106" name="Picture 25" descr="GEL Rounded Rectangle aquamarine">
              <a:hlinkClick r:id="rId12" action="ppaction://hlinksldjump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62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" name="Text Box 26">
              <a:hlinkClick r:id="rId1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94" y="1788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6.3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187450" y="692150"/>
          <a:ext cx="475138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3" imgW="2695658" imgH="771525" progId="Equation.3">
                  <p:embed/>
                </p:oleObj>
              </mc:Choice>
              <mc:Fallback>
                <p:oleObj name="公式" r:id="rId3" imgW="2695658" imgH="7715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92150"/>
                        <a:ext cx="4751388" cy="1262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42988" y="2629916"/>
            <a:ext cx="7200900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kumimoji="1"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某一时刻的电容电压值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与</a:t>
            </a:r>
            <a:r>
              <a:rPr kumimoji="1" lang="en-US" altLang="zh-CN" sz="2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–</a:t>
            </a:r>
            <a:r>
              <a:rPr kumimoji="1" lang="en-US" altLang="zh-CN" sz="2800" b="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kumimoji="1"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到该时刻的所有电流值有关，即电容元件有记忆电流的作用，故称电容元件为记忆元件。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827088" y="1989138"/>
            <a:ext cx="1663700" cy="850900"/>
            <a:chOff x="385" y="3022"/>
            <a:chExt cx="1019" cy="536"/>
          </a:xfrm>
        </p:grpSpPr>
        <p:pic>
          <p:nvPicPr>
            <p:cNvPr id="13328" name="Picture 5" descr="1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9" name="Text Box 6"/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3326" name="Picture 8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7" name="Text Box 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3324" name="Picture 11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Text Box 1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1042988" y="4508500"/>
            <a:ext cx="72739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研究某一初始时刻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以后的电容电压，需要知道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时刻开始作用的电流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时刻的电压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3320" name="AutoShape 14"/>
          <p:cNvSpPr>
            <a:spLocks noChangeArrowheads="1"/>
          </p:cNvSpPr>
          <p:nvPr/>
        </p:nvSpPr>
        <p:spPr bwMode="auto">
          <a:xfrm>
            <a:off x="6732588" y="404813"/>
            <a:ext cx="1979612" cy="1728787"/>
          </a:xfrm>
          <a:prstGeom prst="wedgeRoundRectCallout">
            <a:avLst>
              <a:gd name="adj1" fmla="val -103329"/>
              <a:gd name="adj2" fmla="val 13083"/>
              <a:gd name="adj3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电容元件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的积分形式</a:t>
            </a:r>
          </a:p>
        </p:txBody>
      </p:sp>
      <p:grpSp>
        <p:nvGrpSpPr>
          <p:cNvPr id="13321" name="Group 1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3322" name="Picture 19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Text Box 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71550" y="1196975"/>
            <a:ext cx="7162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buClrTx/>
              <a:buSzTx/>
              <a:buFontTx/>
              <a:buAutoNum type="circleNumDbPlain"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当电容的 </a:t>
            </a:r>
            <a:r>
              <a:rPr kumimoji="1" lang="en-US" altLang="zh-CN" sz="2800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8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为非关联方向时，上述微分和积分表达式前要冠以负号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4352" name="Picture 4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4350" name="Picture 7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1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4341" name="Group 9"/>
          <p:cNvGrpSpPr>
            <a:grpSpLocks/>
          </p:cNvGrpSpPr>
          <p:nvPr/>
        </p:nvGrpSpPr>
        <p:grpSpPr bwMode="auto">
          <a:xfrm>
            <a:off x="900113" y="549275"/>
            <a:ext cx="1663700" cy="850900"/>
            <a:chOff x="385" y="3022"/>
            <a:chExt cx="1020" cy="536"/>
          </a:xfrm>
        </p:grpSpPr>
        <p:pic>
          <p:nvPicPr>
            <p:cNvPr id="14348" name="Picture 10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794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1042988" y="4149725"/>
            <a:ext cx="71628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上式中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称为电容电压的初始值，它反映电容初始时刻的储能状况，也称为初始状态。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</a:p>
        </p:txBody>
      </p:sp>
      <p:graphicFrame>
        <p:nvGraphicFramePr>
          <p:cNvPr id="14343" name="Object 13"/>
          <p:cNvGraphicFramePr>
            <a:graphicFrameLocks noChangeAspect="1"/>
          </p:cNvGraphicFramePr>
          <p:nvPr/>
        </p:nvGraphicFramePr>
        <p:xfrm>
          <a:off x="1116013" y="2708275"/>
          <a:ext cx="19446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8" imgW="695430" imgH="428509" progId="Equation.3">
                  <p:embed/>
                </p:oleObj>
              </mc:Choice>
              <mc:Fallback>
                <p:oleObj name="公式" r:id="rId8" imgW="695430" imgH="42850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1944687" cy="1223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4"/>
          <p:cNvGraphicFramePr>
            <a:graphicFrameLocks noChangeAspect="1"/>
          </p:cNvGraphicFramePr>
          <p:nvPr/>
        </p:nvGraphicFramePr>
        <p:xfrm>
          <a:off x="3348038" y="2708275"/>
          <a:ext cx="512921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10" imgW="3124229" imgH="771525" progId="Equation.3">
                  <p:embed/>
                </p:oleObj>
              </mc:Choice>
              <mc:Fallback>
                <p:oleObj name="公式" r:id="rId10" imgW="3124229" imgH="7715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08275"/>
                        <a:ext cx="5129212" cy="11763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1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4346" name="Picture 19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7" name="Text Box 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460888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电容的功率和储能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700338" y="1052513"/>
          <a:ext cx="309721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6" imgW="1152456" imgH="428509" progId="Equation.3">
                  <p:embed/>
                </p:oleObj>
              </mc:Choice>
              <mc:Fallback>
                <p:oleObj name="公式" r:id="rId6" imgW="1152456" imgH="42850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52513"/>
                        <a:ext cx="3097212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16013" y="2274888"/>
            <a:ext cx="7272337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当电容充电，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p&gt;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电容吸收功率。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16013" y="3068638"/>
            <a:ext cx="698341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当电容放电，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&lt;0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电容发出功率。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042988" y="1341438"/>
            <a:ext cx="1512887" cy="523875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 b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功率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900113" y="3789363"/>
            <a:ext cx="770413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电容能在一段时间内吸收外部供给的能量转化为电场能量储存起来，在另一段时间内又把能量释放回电路，因此电容元件是储能元件，它本身不消耗能量。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372225" y="1125538"/>
            <a:ext cx="2016125" cy="865187"/>
          </a:xfrm>
          <a:prstGeom prst="wedgeRectCallout">
            <a:avLst>
              <a:gd name="adj1" fmla="val -70315"/>
              <a:gd name="adj2" fmla="val 26148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5379" name="Picture 10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0" name="Text Box 1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5370" name="Group 12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5377" name="Picture 13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8" name="Text Box 1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5371" name="Group 15"/>
          <p:cNvGrpSpPr>
            <a:grpSpLocks/>
          </p:cNvGrpSpPr>
          <p:nvPr/>
        </p:nvGrpSpPr>
        <p:grpSpPr bwMode="auto">
          <a:xfrm>
            <a:off x="684213" y="3716338"/>
            <a:ext cx="1663700" cy="850900"/>
            <a:chOff x="385" y="3022"/>
            <a:chExt cx="1019" cy="536"/>
          </a:xfrm>
        </p:grpSpPr>
        <p:pic>
          <p:nvPicPr>
            <p:cNvPr id="15375" name="Picture 16" descr="1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15372" name="Group 21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5373" name="Picture 22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4" name="Text Box 2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71550" y="3933825"/>
            <a:ext cx="547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sz="2800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sz="2800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电容储能的变化量：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547813" y="4652963"/>
          <a:ext cx="40100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公式" r:id="rId6" imgW="1800344" imgH="419126" progId="Equation.3">
                  <p:embed/>
                </p:oleObj>
              </mc:Choice>
              <mc:Fallback>
                <p:oleObj name="公式" r:id="rId6" imgW="1800344" imgH="4191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52963"/>
                        <a:ext cx="40100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23850" y="1450975"/>
          <a:ext cx="86741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8" imgW="3288960" imgH="482400" progId="Equation.DSMT4">
                  <p:embed/>
                </p:oleObj>
              </mc:Choice>
              <mc:Fallback>
                <p:oleObj name="Equation" r:id="rId8" imgW="32889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50975"/>
                        <a:ext cx="86741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42988" y="765175"/>
            <a:ext cx="2736850" cy="523875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电容的储能</a:t>
            </a:r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6400" name="Picture 7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1" name="Text Box 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6391" name="Group 9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6398" name="Picture 10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9" name="Text Box 1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16392" name="Object 12"/>
          <p:cNvGraphicFramePr>
            <a:graphicFrameLocks noChangeAspect="1"/>
          </p:cNvGraphicFramePr>
          <p:nvPr/>
        </p:nvGraphicFramePr>
        <p:xfrm>
          <a:off x="900113" y="2708275"/>
          <a:ext cx="35179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公式" r:id="rId11" imgW="1676458" imgH="419126" progId="Equation.3">
                  <p:embed/>
                </p:oleObj>
              </mc:Choice>
              <mc:Fallback>
                <p:oleObj name="公式" r:id="rId11" imgW="1676458" imgH="4191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35179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13"/>
          <p:cNvSpPr>
            <a:spLocks noChangeShapeType="1"/>
          </p:cNvSpPr>
          <p:nvPr/>
        </p:nvSpPr>
        <p:spPr bwMode="auto">
          <a:xfrm flipV="1">
            <a:off x="3133725" y="2708275"/>
            <a:ext cx="1368425" cy="1152525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4" name="Object 14"/>
          <p:cNvGraphicFramePr>
            <a:graphicFrameLocks noChangeAspect="1"/>
          </p:cNvGraphicFramePr>
          <p:nvPr/>
        </p:nvGraphicFramePr>
        <p:xfrm>
          <a:off x="4500563" y="2636838"/>
          <a:ext cx="16573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公式" r:id="rId13" imgW="752341" imgH="419126" progId="Equation.3">
                  <p:embed/>
                </p:oleObj>
              </mc:Choice>
              <mc:Fallback>
                <p:oleObj name="公式" r:id="rId13" imgW="752341" imgH="4191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636838"/>
                        <a:ext cx="16573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5" name="Group 1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6396" name="Picture 19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7" name="Text Box 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16013" y="3132138"/>
            <a:ext cx="7559675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1313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013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电容的储能只与当时的电压值有关，电容电</a:t>
            </a:r>
            <a:r>
              <a:rPr kumimoji="1" lang="en-US" altLang="zh-CN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压不能跃变，反映了储能不能跃变；</a:t>
            </a:r>
          </a:p>
          <a:p>
            <a:pPr>
              <a:lnSpc>
                <a:spcPct val="120000"/>
              </a:lnSpc>
              <a:spcBef>
                <a:spcPts val="1013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电容储存的能量一定大于或等于零。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7422" name="Picture 4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7420" name="Picture 7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7413" name="Group 9"/>
          <p:cNvGrpSpPr>
            <a:grpSpLocks/>
          </p:cNvGrpSpPr>
          <p:nvPr/>
        </p:nvGrpSpPr>
        <p:grpSpPr bwMode="auto">
          <a:xfrm>
            <a:off x="971550" y="2133600"/>
            <a:ext cx="1663700" cy="850900"/>
            <a:chOff x="385" y="3022"/>
            <a:chExt cx="1019" cy="536"/>
          </a:xfrm>
        </p:grpSpPr>
        <p:pic>
          <p:nvPicPr>
            <p:cNvPr id="17418" name="Picture 10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aphicFrame>
        <p:nvGraphicFramePr>
          <p:cNvPr id="17414" name="Object 12"/>
          <p:cNvGraphicFramePr>
            <a:graphicFrameLocks noChangeAspect="1"/>
          </p:cNvGraphicFramePr>
          <p:nvPr/>
        </p:nvGraphicFramePr>
        <p:xfrm>
          <a:off x="2597150" y="708025"/>
          <a:ext cx="39909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8" imgW="1457488" imgH="419126" progId="Equation.3">
                  <p:embed/>
                </p:oleObj>
              </mc:Choice>
              <mc:Fallback>
                <p:oleObj name="公式" r:id="rId8" imgW="1457488" imgH="4191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708025"/>
                        <a:ext cx="3990975" cy="12715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16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7416" name="Picture 17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 Box 1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042988" y="1541463"/>
            <a:ext cx="3563937" cy="1873250"/>
            <a:chOff x="3288" y="164"/>
            <a:chExt cx="2245" cy="1180"/>
          </a:xfrm>
        </p:grpSpPr>
        <p:grpSp>
          <p:nvGrpSpPr>
            <p:cNvPr id="18462" name="Group 4"/>
            <p:cNvGrpSpPr>
              <a:grpSpLocks/>
            </p:cNvGrpSpPr>
            <p:nvPr/>
          </p:nvGrpSpPr>
          <p:grpSpPr bwMode="auto">
            <a:xfrm>
              <a:off x="3288" y="210"/>
              <a:ext cx="2245" cy="1134"/>
              <a:chOff x="3515" y="210"/>
              <a:chExt cx="2245" cy="1134"/>
            </a:xfrm>
          </p:grpSpPr>
          <p:sp>
            <p:nvSpPr>
              <p:cNvPr id="348165" name="Oval 5"/>
              <p:cNvSpPr>
                <a:spLocks noChangeArrowheads="1"/>
              </p:cNvSpPr>
              <p:nvPr/>
            </p:nvSpPr>
            <p:spPr bwMode="auto">
              <a:xfrm>
                <a:off x="3515" y="527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18466" name="Group 6"/>
              <p:cNvGrpSpPr>
                <a:grpSpLocks/>
              </p:cNvGrpSpPr>
              <p:nvPr/>
            </p:nvGrpSpPr>
            <p:grpSpPr bwMode="auto">
              <a:xfrm>
                <a:off x="4876" y="663"/>
                <a:ext cx="408" cy="136"/>
                <a:chOff x="1837" y="2160"/>
                <a:chExt cx="589" cy="181"/>
              </a:xfrm>
            </p:grpSpPr>
            <p:sp>
              <p:nvSpPr>
                <p:cNvPr id="18477" name="Line 7"/>
                <p:cNvSpPr>
                  <a:spLocks noChangeShapeType="1"/>
                </p:cNvSpPr>
                <p:nvPr/>
              </p:nvSpPr>
              <p:spPr bwMode="auto">
                <a:xfrm>
                  <a:off x="1837" y="2160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8478" name="Line 8"/>
                <p:cNvSpPr>
                  <a:spLocks noChangeShapeType="1"/>
                </p:cNvSpPr>
                <p:nvPr/>
              </p:nvSpPr>
              <p:spPr bwMode="auto">
                <a:xfrm>
                  <a:off x="1837" y="2341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67" name="Line 9"/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0" cy="113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468" name="Line 10"/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469" name="Line 11"/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470" name="Line 12"/>
              <p:cNvSpPr>
                <a:spLocks noChangeShapeType="1"/>
              </p:cNvSpPr>
              <p:nvPr/>
            </p:nvSpPr>
            <p:spPr bwMode="auto">
              <a:xfrm>
                <a:off x="5103" y="210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471" name="Line 13"/>
              <p:cNvSpPr>
                <a:spLocks noChangeShapeType="1"/>
              </p:cNvSpPr>
              <p:nvPr/>
            </p:nvSpPr>
            <p:spPr bwMode="auto">
              <a:xfrm>
                <a:off x="5103" y="799"/>
                <a:ext cx="0" cy="54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472" name="Text Box 14"/>
              <p:cNvSpPr txBox="1">
                <a:spLocks noChangeArrowheads="1"/>
              </p:cNvSpPr>
              <p:nvPr/>
            </p:nvSpPr>
            <p:spPr bwMode="auto">
              <a:xfrm>
                <a:off x="3696" y="255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dirty="0" smtClean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+</a:t>
                </a:r>
                <a:endParaRPr kumimoji="1" lang="zh-CN" altLang="en-US" sz="2800" b="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8473" name="Text Box 15"/>
              <p:cNvSpPr txBox="1">
                <a:spLocks noChangeArrowheads="1"/>
              </p:cNvSpPr>
              <p:nvPr/>
            </p:nvSpPr>
            <p:spPr bwMode="auto">
              <a:xfrm>
                <a:off x="3696" y="890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dirty="0" smtClean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–</a:t>
                </a:r>
                <a:endParaRPr kumimoji="1" lang="zh-CN" altLang="en-US" sz="2800" b="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18474" name="Object 16"/>
              <p:cNvGraphicFramePr>
                <a:graphicFrameLocks noChangeAspect="1"/>
              </p:cNvGraphicFramePr>
              <p:nvPr/>
            </p:nvGraphicFramePr>
            <p:xfrm>
              <a:off x="3913" y="562"/>
              <a:ext cx="586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91" name="公式" r:id="rId6" imgW="342857" imgH="218946" progId="Equation.3">
                      <p:embed/>
                    </p:oleObj>
                  </mc:Choice>
                  <mc:Fallback>
                    <p:oleObj name="公式" r:id="rId6" imgW="342857" imgH="218946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3" y="562"/>
                            <a:ext cx="586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5" name="Text Box 17"/>
              <p:cNvSpPr txBox="1">
                <a:spLocks noChangeArrowheads="1"/>
              </p:cNvSpPr>
              <p:nvPr/>
            </p:nvSpPr>
            <p:spPr bwMode="auto">
              <a:xfrm>
                <a:off x="4558" y="52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C</a:t>
                </a:r>
              </a:p>
            </p:txBody>
          </p:sp>
          <p:sp>
            <p:nvSpPr>
              <p:cNvPr id="18476" name="Text Box 18"/>
              <p:cNvSpPr txBox="1">
                <a:spLocks noChangeArrowheads="1"/>
              </p:cNvSpPr>
              <p:nvPr/>
            </p:nvSpPr>
            <p:spPr bwMode="auto">
              <a:xfrm>
                <a:off x="5215" y="572"/>
                <a:ext cx="54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0.5F</a:t>
                </a:r>
              </a:p>
            </p:txBody>
          </p:sp>
        </p:grpSp>
        <p:sp>
          <p:nvSpPr>
            <p:cNvPr id="18463" name="AutoShape 19"/>
            <p:cNvSpPr>
              <a:spLocks noChangeArrowheads="1"/>
            </p:cNvSpPr>
            <p:nvPr/>
          </p:nvSpPr>
          <p:spPr bwMode="auto">
            <a:xfrm>
              <a:off x="3923" y="255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18464" name="Text Box 20"/>
            <p:cNvSpPr txBox="1">
              <a:spLocks noChangeArrowheads="1"/>
            </p:cNvSpPr>
            <p:nvPr/>
          </p:nvSpPr>
          <p:spPr bwMode="auto">
            <a:xfrm>
              <a:off x="4377" y="164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</a:p>
          </p:txBody>
        </p:sp>
      </p:grpSp>
      <p:sp>
        <p:nvSpPr>
          <p:cNvPr id="18436" name="Text Box 21"/>
          <p:cNvSpPr txBox="1">
            <a:spLocks noChangeArrowheads="1"/>
          </p:cNvSpPr>
          <p:nvPr/>
        </p:nvSpPr>
        <p:spPr bwMode="auto">
          <a:xfrm>
            <a:off x="1547813" y="604838"/>
            <a:ext cx="65516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求电容电流</a:t>
            </a:r>
            <a:r>
              <a:rPr kumimoji="1" lang="en-US" altLang="zh-CN" sz="2800" b="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、功率</a:t>
            </a:r>
            <a:r>
              <a:rPr kumimoji="1" lang="en-US" altLang="zh-CN" sz="2800" b="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8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和储能</a:t>
            </a:r>
            <a:r>
              <a:rPr kumimoji="1" lang="en-US" altLang="zh-CN" sz="2800" b="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CN" sz="28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18437" name="Group 50"/>
          <p:cNvGrpSpPr>
            <a:grpSpLocks/>
          </p:cNvGrpSpPr>
          <p:nvPr/>
        </p:nvGrpSpPr>
        <p:grpSpPr bwMode="auto">
          <a:xfrm>
            <a:off x="4859338" y="1470025"/>
            <a:ext cx="3673475" cy="2103438"/>
            <a:chOff x="3061" y="845"/>
            <a:chExt cx="2314" cy="1325"/>
          </a:xfrm>
        </p:grpSpPr>
        <p:sp>
          <p:nvSpPr>
            <p:cNvPr id="18451" name="Line 23"/>
            <p:cNvSpPr>
              <a:spLocks noChangeShapeType="1"/>
            </p:cNvSpPr>
            <p:nvPr/>
          </p:nvSpPr>
          <p:spPr bwMode="auto">
            <a:xfrm>
              <a:off x="3277" y="935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2" name="Line 24"/>
            <p:cNvSpPr>
              <a:spLocks noChangeShapeType="1"/>
            </p:cNvSpPr>
            <p:nvPr/>
          </p:nvSpPr>
          <p:spPr bwMode="auto">
            <a:xfrm>
              <a:off x="3147" y="1843"/>
              <a:ext cx="20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3" name="Line 25"/>
            <p:cNvSpPr>
              <a:spLocks noChangeShapeType="1"/>
            </p:cNvSpPr>
            <p:nvPr/>
          </p:nvSpPr>
          <p:spPr bwMode="auto">
            <a:xfrm flipV="1">
              <a:off x="3277" y="1162"/>
              <a:ext cx="822" cy="6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4" name="Line 26"/>
            <p:cNvSpPr>
              <a:spLocks noChangeShapeType="1"/>
            </p:cNvSpPr>
            <p:nvPr/>
          </p:nvSpPr>
          <p:spPr bwMode="auto">
            <a:xfrm>
              <a:off x="4099" y="1162"/>
              <a:ext cx="779" cy="6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5" name="Text Box 27"/>
            <p:cNvSpPr txBox="1">
              <a:spLocks noChangeArrowheads="1"/>
            </p:cNvSpPr>
            <p:nvPr/>
          </p:nvSpPr>
          <p:spPr bwMode="auto">
            <a:xfrm>
              <a:off x="4704" y="1797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8456" name="Text Box 28"/>
            <p:cNvSpPr txBox="1">
              <a:spLocks noChangeArrowheads="1"/>
            </p:cNvSpPr>
            <p:nvPr/>
          </p:nvSpPr>
          <p:spPr bwMode="auto">
            <a:xfrm>
              <a:off x="3969" y="1843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8457" name="Text Box 29"/>
            <p:cNvSpPr txBox="1">
              <a:spLocks noChangeArrowheads="1"/>
            </p:cNvSpPr>
            <p:nvPr/>
          </p:nvSpPr>
          <p:spPr bwMode="auto">
            <a:xfrm>
              <a:off x="4899" y="1797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18458" name="Text Box 30"/>
            <p:cNvSpPr txBox="1">
              <a:spLocks noChangeArrowheads="1"/>
            </p:cNvSpPr>
            <p:nvPr/>
          </p:nvSpPr>
          <p:spPr bwMode="auto">
            <a:xfrm>
              <a:off x="3061" y="1026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8459" name="Text Box 31"/>
            <p:cNvSpPr txBox="1">
              <a:spLocks noChangeArrowheads="1"/>
            </p:cNvSpPr>
            <p:nvPr/>
          </p:nvSpPr>
          <p:spPr bwMode="auto">
            <a:xfrm>
              <a:off x="3061" y="1843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8460" name="Line 32"/>
            <p:cNvSpPr>
              <a:spLocks noChangeShapeType="1"/>
            </p:cNvSpPr>
            <p:nvPr/>
          </p:nvSpPr>
          <p:spPr bwMode="auto">
            <a:xfrm>
              <a:off x="3277" y="1162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1" name="Text Box 33"/>
            <p:cNvSpPr txBox="1">
              <a:spLocks noChangeArrowheads="1"/>
            </p:cNvSpPr>
            <p:nvPr/>
          </p:nvSpPr>
          <p:spPr bwMode="auto">
            <a:xfrm>
              <a:off x="3320" y="845"/>
              <a:ext cx="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S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</a:t>
              </a:r>
              <a:r>
                <a: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V</a:t>
              </a:r>
            </a:p>
          </p:txBody>
        </p:sp>
      </p:grpSp>
      <p:sp>
        <p:nvSpPr>
          <p:cNvPr id="18438" name="AutoShape 34"/>
          <p:cNvSpPr>
            <a:spLocks noChangeArrowheads="1"/>
          </p:cNvSpPr>
          <p:nvPr/>
        </p:nvSpPr>
        <p:spPr bwMode="auto">
          <a:xfrm>
            <a:off x="6516688" y="1254125"/>
            <a:ext cx="1728787" cy="504825"/>
          </a:xfrm>
          <a:prstGeom prst="wedgeRoundRectCallout">
            <a:avLst>
              <a:gd name="adj1" fmla="val -47889"/>
              <a:gd name="adj2" fmla="val 155977"/>
              <a:gd name="adj3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电源波形</a:t>
            </a:r>
          </a:p>
        </p:txBody>
      </p:sp>
      <p:sp>
        <p:nvSpPr>
          <p:cNvPr id="18439" name="Text Box 35"/>
          <p:cNvSpPr txBox="1">
            <a:spLocks noChangeArrowheads="1"/>
          </p:cNvSpPr>
          <p:nvPr/>
        </p:nvSpPr>
        <p:spPr bwMode="auto">
          <a:xfrm>
            <a:off x="611188" y="3644900"/>
            <a:ext cx="576262" cy="579438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17416" name="Text Box 36"/>
          <p:cNvSpPr txBox="1">
            <a:spLocks noChangeArrowheads="1"/>
          </p:cNvSpPr>
          <p:nvPr/>
        </p:nvSpPr>
        <p:spPr bwMode="auto">
          <a:xfrm>
            <a:off x="1476375" y="3644900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的函数表示式为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17417" name="Object 37"/>
          <p:cNvGraphicFramePr>
            <a:graphicFrameLocks noChangeAspect="1"/>
          </p:cNvGraphicFramePr>
          <p:nvPr/>
        </p:nvGraphicFramePr>
        <p:xfrm>
          <a:off x="1547813" y="4135438"/>
          <a:ext cx="4752975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公式" r:id="rId8" imgW="1981142" imgH="1028700" progId="Equation.3">
                  <p:embed/>
                </p:oleObj>
              </mc:Choice>
              <mc:Fallback>
                <p:oleObj name="公式" r:id="rId8" imgW="1981142" imgH="1028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35438"/>
                        <a:ext cx="4752975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2" name="Group 38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8449" name="Picture 39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0" name="Text Box 4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8443" name="Group 41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8447" name="Picture 42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Text Box 4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8444" name="Group 47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8445" name="Picture 48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Text Box 4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684213" y="392113"/>
          <a:ext cx="4321175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公式" r:id="rId3" imgW="1981142" imgH="1028700" progId="Equation.3">
                  <p:embed/>
                </p:oleObj>
              </mc:Choice>
              <mc:Fallback>
                <p:oleObj name="公式" r:id="rId3" imgW="1981142" imgH="102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2113"/>
                        <a:ext cx="4321175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98500" y="3389313"/>
          <a:ext cx="48672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公式" r:id="rId5" imgW="2095659" imgH="1028700" progId="Equation.3">
                  <p:embed/>
                </p:oleObj>
              </mc:Choice>
              <mc:Fallback>
                <p:oleObj name="公式" r:id="rId5" imgW="2095659" imgH="1028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389313"/>
                        <a:ext cx="486727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1675" y="276542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解得电流</a:t>
            </a:r>
          </a:p>
        </p:txBody>
      </p:sp>
      <p:grpSp>
        <p:nvGrpSpPr>
          <p:cNvPr id="19461" name="Group 18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9483" name="Picture 19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4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9462" name="Group 21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9481" name="Picture 22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2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56225" y="1125537"/>
            <a:ext cx="3390900" cy="2577226"/>
            <a:chOff x="5356225" y="1125537"/>
            <a:chExt cx="3390900" cy="2577226"/>
          </a:xfrm>
        </p:grpSpPr>
        <p:grpSp>
          <p:nvGrpSpPr>
            <p:cNvPr id="19467" name="Group 5"/>
            <p:cNvGrpSpPr>
              <a:grpSpLocks/>
            </p:cNvGrpSpPr>
            <p:nvPr/>
          </p:nvGrpSpPr>
          <p:grpSpPr bwMode="auto">
            <a:xfrm>
              <a:off x="5356225" y="1125537"/>
              <a:ext cx="3390900" cy="2577226"/>
              <a:chOff x="3284" y="2795"/>
              <a:chExt cx="2136" cy="1208"/>
            </a:xfrm>
          </p:grpSpPr>
          <p:sp>
            <p:nvSpPr>
              <p:cNvPr id="19469" name="Line 6"/>
              <p:cNvSpPr>
                <a:spLocks noChangeShapeType="1"/>
              </p:cNvSpPr>
              <p:nvPr/>
            </p:nvSpPr>
            <p:spPr bwMode="auto">
              <a:xfrm>
                <a:off x="3629" y="2885"/>
                <a:ext cx="0" cy="10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0" name="Line 7"/>
              <p:cNvSpPr>
                <a:spLocks noChangeShapeType="1"/>
              </p:cNvSpPr>
              <p:nvPr/>
            </p:nvSpPr>
            <p:spPr bwMode="auto">
              <a:xfrm>
                <a:off x="3518" y="3430"/>
                <a:ext cx="17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4811" y="3385"/>
                <a:ext cx="221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9472" name="Text Box 9"/>
              <p:cNvSpPr txBox="1">
                <a:spLocks noChangeArrowheads="1"/>
              </p:cNvSpPr>
              <p:nvPr/>
            </p:nvSpPr>
            <p:spPr bwMode="auto">
              <a:xfrm>
                <a:off x="4109" y="3430"/>
                <a:ext cx="222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19473" name="Text Box 10"/>
              <p:cNvSpPr txBox="1">
                <a:spLocks noChangeArrowheads="1"/>
              </p:cNvSpPr>
              <p:nvPr/>
            </p:nvSpPr>
            <p:spPr bwMode="auto">
              <a:xfrm>
                <a:off x="5014" y="3430"/>
                <a:ext cx="40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t </a:t>
                </a:r>
                <a:r>
                  <a:rPr kumimoji="1" lang="en-US" altLang="zh-CN" sz="2800" b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/s</a:t>
                </a:r>
              </a:p>
            </p:txBody>
          </p:sp>
          <p:sp>
            <p:nvSpPr>
              <p:cNvPr id="19474" name="Text Box 11"/>
              <p:cNvSpPr txBox="1">
                <a:spLocks noChangeArrowheads="1"/>
              </p:cNvSpPr>
              <p:nvPr/>
            </p:nvSpPr>
            <p:spPr bwMode="auto">
              <a:xfrm>
                <a:off x="3445" y="2976"/>
                <a:ext cx="221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19475" name="Line 12"/>
              <p:cNvSpPr>
                <a:spLocks noChangeShapeType="1"/>
              </p:cNvSpPr>
              <p:nvPr/>
            </p:nvSpPr>
            <p:spPr bwMode="auto">
              <a:xfrm>
                <a:off x="3629" y="3112"/>
                <a:ext cx="70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6" name="Text Box 13"/>
              <p:cNvSpPr txBox="1">
                <a:spLocks noChangeArrowheads="1"/>
              </p:cNvSpPr>
              <p:nvPr/>
            </p:nvSpPr>
            <p:spPr bwMode="auto">
              <a:xfrm>
                <a:off x="3666" y="2795"/>
                <a:ext cx="406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i/</a:t>
                </a:r>
                <a:r>
                  <a:rPr kumimoji="1" lang="en-US" altLang="zh-CN" sz="2800" b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19477" name="Text Box 14"/>
              <p:cNvSpPr txBox="1">
                <a:spLocks noChangeArrowheads="1"/>
              </p:cNvSpPr>
              <p:nvPr/>
            </p:nvSpPr>
            <p:spPr bwMode="auto">
              <a:xfrm>
                <a:off x="3284" y="3556"/>
                <a:ext cx="422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dirty="0" smtClean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–</a:t>
                </a:r>
                <a:r>
                  <a:rPr kumimoji="1" lang="en-US" altLang="zh-CN" sz="2800" b="0" dirty="0" smtClean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1</a:t>
                </a:r>
                <a:endParaRPr kumimoji="1" lang="en-US" altLang="zh-CN" sz="2800" b="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9478" name="Line 15"/>
              <p:cNvSpPr>
                <a:spLocks noChangeShapeType="1"/>
              </p:cNvSpPr>
              <p:nvPr/>
            </p:nvSpPr>
            <p:spPr bwMode="auto">
              <a:xfrm>
                <a:off x="4331" y="3748"/>
                <a:ext cx="70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9" name="Line 16"/>
              <p:cNvSpPr>
                <a:spLocks noChangeShapeType="1"/>
              </p:cNvSpPr>
              <p:nvPr/>
            </p:nvSpPr>
            <p:spPr bwMode="auto">
              <a:xfrm>
                <a:off x="4331" y="3113"/>
                <a:ext cx="0" cy="63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0" name="Line 17"/>
              <p:cNvSpPr>
                <a:spLocks noChangeShapeType="1"/>
              </p:cNvSpPr>
              <p:nvPr/>
            </p:nvSpPr>
            <p:spPr bwMode="auto">
              <a:xfrm>
                <a:off x="5013" y="3430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9468" name="Text Box 24" descr="斜纹布"/>
            <p:cNvSpPr txBox="1">
              <a:spLocks noChangeArrowheads="1"/>
            </p:cNvSpPr>
            <p:nvPr/>
          </p:nvSpPr>
          <p:spPr bwMode="auto">
            <a:xfrm>
              <a:off x="5867400" y="2420938"/>
              <a:ext cx="576263" cy="51911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19464" name="Group 2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9465" name="Picture 29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Text Box 3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057275" y="501650"/>
          <a:ext cx="5459413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公式" r:id="rId3" imgW="2486058" imgH="1028700" progId="Equation.3">
                  <p:embed/>
                </p:oleObj>
              </mc:Choice>
              <mc:Fallback>
                <p:oleObj name="公式" r:id="rId3" imgW="2486058" imgH="102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501650"/>
                        <a:ext cx="5459413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051050" y="2997200"/>
            <a:ext cx="4103688" cy="2679700"/>
            <a:chOff x="2880" y="255"/>
            <a:chExt cx="2585" cy="1688"/>
          </a:xfrm>
        </p:grpSpPr>
        <p:sp>
          <p:nvSpPr>
            <p:cNvPr id="20495" name="Line 4"/>
            <p:cNvSpPr>
              <a:spLocks noChangeShapeType="1"/>
            </p:cNvSpPr>
            <p:nvPr/>
          </p:nvSpPr>
          <p:spPr bwMode="auto">
            <a:xfrm>
              <a:off x="3242" y="340"/>
              <a:ext cx="27" cy="1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6" name="Line 5"/>
            <p:cNvSpPr>
              <a:spLocks noChangeShapeType="1"/>
            </p:cNvSpPr>
            <p:nvPr/>
          </p:nvSpPr>
          <p:spPr bwMode="auto">
            <a:xfrm>
              <a:off x="3104" y="1198"/>
              <a:ext cx="2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7" name="Line 6"/>
            <p:cNvSpPr>
              <a:spLocks noChangeShapeType="1"/>
            </p:cNvSpPr>
            <p:nvPr/>
          </p:nvSpPr>
          <p:spPr bwMode="auto">
            <a:xfrm flipV="1">
              <a:off x="3242" y="554"/>
              <a:ext cx="871" cy="6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8" name="Line 7"/>
            <p:cNvSpPr>
              <a:spLocks noChangeShapeType="1"/>
            </p:cNvSpPr>
            <p:nvPr/>
          </p:nvSpPr>
          <p:spPr bwMode="auto">
            <a:xfrm flipV="1">
              <a:off x="4123" y="1198"/>
              <a:ext cx="734" cy="5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9" name="Text Box 8"/>
            <p:cNvSpPr txBox="1">
              <a:spLocks noChangeArrowheads="1"/>
            </p:cNvSpPr>
            <p:nvPr/>
          </p:nvSpPr>
          <p:spPr bwMode="auto">
            <a:xfrm>
              <a:off x="4720" y="1198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500" name="Text Box 9"/>
            <p:cNvSpPr txBox="1">
              <a:spLocks noChangeArrowheads="1"/>
            </p:cNvSpPr>
            <p:nvPr/>
          </p:nvSpPr>
          <p:spPr bwMode="auto">
            <a:xfrm>
              <a:off x="3866" y="1198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501" name="Text Box 10"/>
            <p:cNvSpPr txBox="1">
              <a:spLocks noChangeArrowheads="1"/>
            </p:cNvSpPr>
            <p:nvPr/>
          </p:nvSpPr>
          <p:spPr bwMode="auto">
            <a:xfrm>
              <a:off x="4961" y="1154"/>
              <a:ext cx="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0502" name="Text Box 11"/>
            <p:cNvSpPr txBox="1">
              <a:spLocks noChangeArrowheads="1"/>
            </p:cNvSpPr>
            <p:nvPr/>
          </p:nvSpPr>
          <p:spPr bwMode="auto">
            <a:xfrm>
              <a:off x="3013" y="426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503" name="Text Box 12"/>
            <p:cNvSpPr txBox="1">
              <a:spLocks noChangeArrowheads="1"/>
            </p:cNvSpPr>
            <p:nvPr/>
          </p:nvSpPr>
          <p:spPr bwMode="auto">
            <a:xfrm>
              <a:off x="3013" y="11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0504" name="Line 13"/>
            <p:cNvSpPr>
              <a:spLocks noChangeShapeType="1"/>
            </p:cNvSpPr>
            <p:nvPr/>
          </p:nvSpPr>
          <p:spPr bwMode="auto">
            <a:xfrm>
              <a:off x="3242" y="554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05" name="Text Box 14"/>
            <p:cNvSpPr txBox="1">
              <a:spLocks noChangeArrowheads="1"/>
            </p:cNvSpPr>
            <p:nvPr/>
          </p:nvSpPr>
          <p:spPr bwMode="auto">
            <a:xfrm>
              <a:off x="3289" y="255"/>
              <a:ext cx="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p/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W</a:t>
              </a:r>
            </a:p>
          </p:txBody>
        </p:sp>
        <p:sp>
          <p:nvSpPr>
            <p:cNvPr id="20506" name="Line 15"/>
            <p:cNvSpPr>
              <a:spLocks noChangeShapeType="1"/>
            </p:cNvSpPr>
            <p:nvPr/>
          </p:nvSpPr>
          <p:spPr bwMode="auto">
            <a:xfrm>
              <a:off x="4123" y="554"/>
              <a:ext cx="0" cy="12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07" name="Line 16"/>
            <p:cNvSpPr>
              <a:spLocks noChangeShapeType="1"/>
            </p:cNvSpPr>
            <p:nvPr/>
          </p:nvSpPr>
          <p:spPr bwMode="auto">
            <a:xfrm>
              <a:off x="3269" y="1797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08" name="Text Box 17"/>
            <p:cNvSpPr txBox="1">
              <a:spLocks noChangeArrowheads="1"/>
            </p:cNvSpPr>
            <p:nvPr/>
          </p:nvSpPr>
          <p:spPr bwMode="auto">
            <a:xfrm>
              <a:off x="2880" y="161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–2</a:t>
              </a:r>
              <a:endParaRPr kumimoji="1" lang="en-US" altLang="zh-CN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9460" name="AutoShape 18" descr="蓝色面巾纸"/>
          <p:cNvSpPr>
            <a:spLocks noChangeArrowheads="1"/>
          </p:cNvSpPr>
          <p:nvPr/>
        </p:nvSpPr>
        <p:spPr bwMode="auto">
          <a:xfrm>
            <a:off x="5219700" y="2924175"/>
            <a:ext cx="2376488" cy="649288"/>
          </a:xfrm>
          <a:prstGeom prst="wedgeEllipseCallout">
            <a:avLst>
              <a:gd name="adj1" fmla="val -119699"/>
              <a:gd name="adj2" fmla="val 112347"/>
            </a:avLst>
          </a:prstGeom>
          <a:blipFill dpi="0" rotWithShape="1">
            <a:blip r:embed="rId8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吸收功率</a:t>
            </a:r>
          </a:p>
        </p:txBody>
      </p:sp>
      <p:sp>
        <p:nvSpPr>
          <p:cNvPr id="19461" name="AutoShape 19" descr="蓝色面巾纸"/>
          <p:cNvSpPr>
            <a:spLocks noChangeArrowheads="1"/>
          </p:cNvSpPr>
          <p:nvPr/>
        </p:nvSpPr>
        <p:spPr bwMode="auto">
          <a:xfrm>
            <a:off x="4859338" y="5229225"/>
            <a:ext cx="2376487" cy="647700"/>
          </a:xfrm>
          <a:prstGeom prst="wedgeEllipseCallout">
            <a:avLst>
              <a:gd name="adj1" fmla="val -56144"/>
              <a:gd name="adj2" fmla="val -118870"/>
            </a:avLst>
          </a:prstGeom>
          <a:blipFill dpi="0" rotWithShape="1">
            <a:blip r:embed="rId8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发出功率</a:t>
            </a:r>
          </a:p>
        </p:txBody>
      </p:sp>
      <p:grpSp>
        <p:nvGrpSpPr>
          <p:cNvPr id="20486" name="Group 20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0493" name="Picture 21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4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0487" name="Group 23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0491" name="Picture 24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0488" name="Group 29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0489" name="Picture 30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 Box 3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89075" y="660400"/>
          <a:ext cx="556260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公式" r:id="rId3" imgW="2638400" imgH="1057198" progId="Equation.3">
                  <p:embed/>
                </p:oleObj>
              </mc:Choice>
              <mc:Fallback>
                <p:oleObj name="公式" r:id="rId3" imgW="2638400" imgH="105719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660400"/>
                        <a:ext cx="5562600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7" name="Group 21"/>
          <p:cNvGrpSpPr>
            <a:grpSpLocks/>
          </p:cNvGrpSpPr>
          <p:nvPr/>
        </p:nvGrpSpPr>
        <p:grpSpPr bwMode="auto">
          <a:xfrm>
            <a:off x="2700338" y="3068638"/>
            <a:ext cx="3743325" cy="2419350"/>
            <a:chOff x="1701" y="1933"/>
            <a:chExt cx="2358" cy="1524"/>
          </a:xfrm>
        </p:grpSpPr>
        <p:sp>
          <p:nvSpPr>
            <p:cNvPr id="21517" name="Line 4"/>
            <p:cNvSpPr>
              <a:spLocks noChangeShapeType="1"/>
            </p:cNvSpPr>
            <p:nvPr/>
          </p:nvSpPr>
          <p:spPr bwMode="auto">
            <a:xfrm>
              <a:off x="1921" y="2085"/>
              <a:ext cx="0" cy="1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8" name="Line 5"/>
            <p:cNvSpPr>
              <a:spLocks noChangeShapeType="1"/>
            </p:cNvSpPr>
            <p:nvPr/>
          </p:nvSpPr>
          <p:spPr bwMode="auto">
            <a:xfrm>
              <a:off x="1788" y="3130"/>
              <a:ext cx="20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9" name="Text Box 6"/>
            <p:cNvSpPr txBox="1">
              <a:spLocks noChangeArrowheads="1"/>
            </p:cNvSpPr>
            <p:nvPr/>
          </p:nvSpPr>
          <p:spPr bwMode="auto">
            <a:xfrm>
              <a:off x="3375" y="307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520" name="Text Box 7"/>
            <p:cNvSpPr txBox="1">
              <a:spLocks noChangeArrowheads="1"/>
            </p:cNvSpPr>
            <p:nvPr/>
          </p:nvSpPr>
          <p:spPr bwMode="auto">
            <a:xfrm>
              <a:off x="2627" y="3130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1521" name="Text Box 8"/>
            <p:cNvSpPr txBox="1">
              <a:spLocks noChangeArrowheads="1"/>
            </p:cNvSpPr>
            <p:nvPr/>
          </p:nvSpPr>
          <p:spPr bwMode="auto">
            <a:xfrm>
              <a:off x="3573" y="3078"/>
              <a:ext cx="4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1522" name="Text Box 9"/>
            <p:cNvSpPr txBox="1">
              <a:spLocks noChangeArrowheads="1"/>
            </p:cNvSpPr>
            <p:nvPr/>
          </p:nvSpPr>
          <p:spPr bwMode="auto">
            <a:xfrm>
              <a:off x="1701" y="2189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1523" name="Text Box 10"/>
            <p:cNvSpPr txBox="1">
              <a:spLocks noChangeArrowheads="1"/>
            </p:cNvSpPr>
            <p:nvPr/>
          </p:nvSpPr>
          <p:spPr bwMode="auto">
            <a:xfrm>
              <a:off x="1701" y="3130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1524" name="Line 11"/>
            <p:cNvSpPr>
              <a:spLocks noChangeShapeType="1"/>
            </p:cNvSpPr>
            <p:nvPr/>
          </p:nvSpPr>
          <p:spPr bwMode="auto">
            <a:xfrm>
              <a:off x="1921" y="2346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25" name="Text Box 12"/>
            <p:cNvSpPr txBox="1">
              <a:spLocks noChangeArrowheads="1"/>
            </p:cNvSpPr>
            <p:nvPr/>
          </p:nvSpPr>
          <p:spPr bwMode="auto">
            <a:xfrm>
              <a:off x="1902" y="1933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W</a:t>
              </a:r>
              <a:r>
                <a:rPr kumimoji="1" lang="en-US" altLang="zh-CN" sz="2800" b="0" i="1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/J</a:t>
              </a:r>
              <a:endParaRPr kumimoji="1" lang="en-US" altLang="zh-CN" sz="2800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526" name="Arc 13"/>
            <p:cNvSpPr>
              <a:spLocks/>
            </p:cNvSpPr>
            <p:nvPr/>
          </p:nvSpPr>
          <p:spPr bwMode="auto">
            <a:xfrm flipV="1">
              <a:off x="1902" y="2336"/>
              <a:ext cx="853" cy="779"/>
            </a:xfrm>
            <a:custGeom>
              <a:avLst/>
              <a:gdLst>
                <a:gd name="T0" fmla="*/ 0 w 21600"/>
                <a:gd name="T1" fmla="*/ 0 h 22286"/>
                <a:gd name="T2" fmla="*/ 1 w 21600"/>
                <a:gd name="T3" fmla="*/ 1 h 22286"/>
                <a:gd name="T4" fmla="*/ 0 w 21600"/>
                <a:gd name="T5" fmla="*/ 1 h 22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28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</a:path>
                <a:path w="21600" h="2228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Arc 14"/>
            <p:cNvSpPr>
              <a:spLocks/>
            </p:cNvSpPr>
            <p:nvPr/>
          </p:nvSpPr>
          <p:spPr bwMode="auto">
            <a:xfrm rot="5238797" flipV="1">
              <a:off x="2766" y="2319"/>
              <a:ext cx="848" cy="802"/>
            </a:xfrm>
            <a:custGeom>
              <a:avLst/>
              <a:gdLst>
                <a:gd name="T0" fmla="*/ 0 w 22794"/>
                <a:gd name="T1" fmla="*/ 0 h 21600"/>
                <a:gd name="T2" fmla="*/ 1 w 22794"/>
                <a:gd name="T3" fmla="*/ 1 h 21600"/>
                <a:gd name="T4" fmla="*/ 0 w 2279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21600" fill="none" extrusionOk="0">
                  <a:moveTo>
                    <a:pt x="0" y="33"/>
                  </a:moveTo>
                  <a:cubicBezTo>
                    <a:pt x="397" y="11"/>
                    <a:pt x="795" y="-1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</a:path>
                <a:path w="22794" h="21600" stroke="0" extrusionOk="0">
                  <a:moveTo>
                    <a:pt x="0" y="33"/>
                  </a:moveTo>
                  <a:cubicBezTo>
                    <a:pt x="397" y="11"/>
                    <a:pt x="795" y="-1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  <a:lnTo>
                    <a:pt x="1194" y="2160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08" name="Group 15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1515" name="Picture 16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6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1509" name="Group 18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1513" name="Picture 1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4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1510" name="Group 25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1511" name="Picture 26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Text Box 2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128713" y="1196975"/>
          <a:ext cx="3284537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公式" r:id="rId3" imgW="1524116" imgH="1028700" progId="Equation.3">
                  <p:embed/>
                </p:oleObj>
              </mc:Choice>
              <mc:Fallback>
                <p:oleObj name="公式" r:id="rId3" imgW="1524116" imgH="102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196975"/>
                        <a:ext cx="3284537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5108575" y="404813"/>
            <a:ext cx="3422650" cy="2610940"/>
            <a:chOff x="3264" y="2795"/>
            <a:chExt cx="2156" cy="1223"/>
          </a:xfrm>
        </p:grpSpPr>
        <p:sp>
          <p:nvSpPr>
            <p:cNvPr id="22548" name="Line 4"/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9" name="Line 5"/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0" name="Text Box 6"/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2551" name="Text Box 7"/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2552" name="Text Box 8"/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2553" name="Text Box 9"/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2554" name="Line 10"/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5" name="Text Box 11"/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i/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2556" name="Text Box 12"/>
            <p:cNvSpPr txBox="1">
              <a:spLocks noChangeArrowheads="1"/>
            </p:cNvSpPr>
            <p:nvPr/>
          </p:nvSpPr>
          <p:spPr bwMode="auto">
            <a:xfrm>
              <a:off x="3264" y="3571"/>
              <a:ext cx="402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–</a:t>
              </a: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557" name="Line 13"/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8" name="Line 14"/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9" name="Line 15"/>
            <p:cNvSpPr>
              <a:spLocks noChangeShapeType="1"/>
            </p:cNvSpPr>
            <p:nvPr/>
          </p:nvSpPr>
          <p:spPr bwMode="auto">
            <a:xfrm>
              <a:off x="5013" y="343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532" name="Text Box 16"/>
          <p:cNvSpPr txBox="1">
            <a:spLocks noChangeArrowheads="1"/>
          </p:cNvSpPr>
          <p:nvPr/>
        </p:nvSpPr>
        <p:spPr bwMode="auto">
          <a:xfrm>
            <a:off x="611188" y="549275"/>
            <a:ext cx="482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若已知电流求电容电压，有</a:t>
            </a:r>
          </a:p>
        </p:txBody>
      </p:sp>
      <p:graphicFrame>
        <p:nvGraphicFramePr>
          <p:cNvPr id="22533" name="Object 17"/>
          <p:cNvGraphicFramePr>
            <a:graphicFrameLocks noChangeAspect="1"/>
          </p:cNvGraphicFramePr>
          <p:nvPr/>
        </p:nvGraphicFramePr>
        <p:xfrm>
          <a:off x="696913" y="3519488"/>
          <a:ext cx="79311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公式" r:id="rId8" imgW="7019885" imgH="647803" progId="Equation.3">
                  <p:embed/>
                </p:oleObj>
              </mc:Choice>
              <mc:Fallback>
                <p:oleObj name="公式" r:id="rId8" imgW="7019885" imgH="64780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519488"/>
                        <a:ext cx="79311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8"/>
          <p:cNvGraphicFramePr>
            <a:graphicFrameLocks noChangeAspect="1"/>
          </p:cNvGraphicFramePr>
          <p:nvPr/>
        </p:nvGraphicFramePr>
        <p:xfrm>
          <a:off x="2555875" y="4225925"/>
          <a:ext cx="5761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公式" r:id="rId10" imgW="2428799" imgH="428509" progId="Equation.3">
                  <p:embed/>
                </p:oleObj>
              </mc:Choice>
              <mc:Fallback>
                <p:oleObj name="公式" r:id="rId10" imgW="2428799" imgH="42850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25925"/>
                        <a:ext cx="57610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9"/>
          <p:cNvGraphicFramePr>
            <a:graphicFrameLocks noChangeAspect="1"/>
          </p:cNvGraphicFramePr>
          <p:nvPr/>
        </p:nvGraphicFramePr>
        <p:xfrm>
          <a:off x="698500" y="4576763"/>
          <a:ext cx="15097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公式" r:id="rId12" imgW="638171" imgH="161951" progId="Equation.3">
                  <p:embed/>
                </p:oleObj>
              </mc:Choice>
              <mc:Fallback>
                <p:oleObj name="公式" r:id="rId12" imgW="638171" imgH="16195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576763"/>
                        <a:ext cx="15097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20"/>
          <p:cNvGraphicFramePr>
            <a:graphicFrameLocks noChangeAspect="1"/>
          </p:cNvGraphicFramePr>
          <p:nvPr/>
        </p:nvGraphicFramePr>
        <p:xfrm>
          <a:off x="974725" y="5545138"/>
          <a:ext cx="8604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公式" r:id="rId14" imgW="381029" imgH="161951" progId="Equation.3">
                  <p:embed/>
                </p:oleObj>
              </mc:Choice>
              <mc:Fallback>
                <p:oleObj name="公式" r:id="rId14" imgW="381029" imgH="16195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5545138"/>
                        <a:ext cx="8604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21"/>
          <p:cNvGraphicFramePr>
            <a:graphicFrameLocks noChangeAspect="1"/>
          </p:cNvGraphicFramePr>
          <p:nvPr/>
        </p:nvGraphicFramePr>
        <p:xfrm>
          <a:off x="2555875" y="5229225"/>
          <a:ext cx="49672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公式" r:id="rId16" imgW="1942970" imgH="428509" progId="Equation.3">
                  <p:embed/>
                </p:oleObj>
              </mc:Choice>
              <mc:Fallback>
                <p:oleObj name="公式" r:id="rId16" imgW="1942970" imgH="42850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229225"/>
                        <a:ext cx="49672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8" name="Group 22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2546" name="Picture 23" descr="789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7" name="Text Box 2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2539" name="Group 25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2544" name="Picture 26" descr="789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5" name="Text Box 2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22540" name="Text Box 28" descr="斜纹布"/>
          <p:cNvSpPr txBox="1">
            <a:spLocks noChangeArrowheads="1"/>
          </p:cNvSpPr>
          <p:nvPr/>
        </p:nvSpPr>
        <p:spPr bwMode="auto">
          <a:xfrm>
            <a:off x="5724525" y="1700213"/>
            <a:ext cx="576263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grpSp>
        <p:nvGrpSpPr>
          <p:cNvPr id="22541" name="Group 32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2542" name="Picture 33" descr="789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3" name="Text Box 3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042988" y="2278063"/>
            <a:ext cx="6321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1" lang="zh-CN" altLang="en-US" sz="3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电容元件的特性</a:t>
            </a:r>
            <a:endParaRPr kumimoji="1" lang="zh-CN" altLang="en-US" sz="24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42988" y="3789363"/>
            <a:ext cx="676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kumimoji="1" lang="zh-CN" altLang="en-US" sz="3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电容、电感的串并联等效</a:t>
            </a:r>
            <a:endParaRPr kumimoji="1" lang="zh-CN" altLang="en-US" sz="24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55663" y="1052513"/>
            <a:ext cx="2132012" cy="641350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l"/>
            </a:pPr>
            <a:r>
              <a:rPr kumimoji="1" lang="en-US" altLang="zh-CN" sz="3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</a:t>
            </a:r>
            <a:r>
              <a:rPr kumimoji="1"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r>
              <a:rPr kumimoji="1" lang="zh-CN" altLang="en-US" sz="3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042988" y="3068638"/>
            <a:ext cx="4132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1" lang="zh-CN" altLang="en-US" sz="3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电感元件的特性</a:t>
            </a:r>
            <a:endParaRPr kumimoji="1" lang="zh-CN" altLang="en-US" sz="24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26" name="Group 10"/>
          <p:cNvGrpSpPr>
            <a:grpSpLocks/>
          </p:cNvGrpSpPr>
          <p:nvPr/>
        </p:nvGrpSpPr>
        <p:grpSpPr bwMode="auto">
          <a:xfrm>
            <a:off x="8316913" y="6445250"/>
            <a:ext cx="792162" cy="366713"/>
            <a:chOff x="4649" y="4020"/>
            <a:chExt cx="499" cy="231"/>
          </a:xfrm>
        </p:grpSpPr>
        <p:pic>
          <p:nvPicPr>
            <p:cNvPr id="5127" name="Picture 11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Text Box 1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827088" y="62071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实际电容器的模型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3632" name="Picture 4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33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3630" name="Picture 7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31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3557" name="Group 9"/>
          <p:cNvGrpSpPr>
            <a:grpSpLocks/>
          </p:cNvGrpSpPr>
          <p:nvPr/>
        </p:nvGrpSpPr>
        <p:grpSpPr bwMode="auto">
          <a:xfrm>
            <a:off x="5291138" y="944563"/>
            <a:ext cx="2162176" cy="2124076"/>
            <a:chOff x="1518" y="505"/>
            <a:chExt cx="1362" cy="1338"/>
          </a:xfrm>
        </p:grpSpPr>
        <p:sp>
          <p:nvSpPr>
            <p:cNvPr id="23616" name="Line 10"/>
            <p:cNvSpPr>
              <a:spLocks noChangeShapeType="1"/>
            </p:cNvSpPr>
            <p:nvPr/>
          </p:nvSpPr>
          <p:spPr bwMode="auto">
            <a:xfrm>
              <a:off x="188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17" name="Line 11"/>
            <p:cNvSpPr>
              <a:spLocks noChangeShapeType="1"/>
            </p:cNvSpPr>
            <p:nvPr/>
          </p:nvSpPr>
          <p:spPr bwMode="auto">
            <a:xfrm>
              <a:off x="247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18" name="Line 12"/>
            <p:cNvSpPr>
              <a:spLocks noChangeShapeType="1"/>
            </p:cNvSpPr>
            <p:nvPr/>
          </p:nvSpPr>
          <p:spPr bwMode="auto">
            <a:xfrm>
              <a:off x="1519" y="1162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19" name="Line 13"/>
            <p:cNvSpPr>
              <a:spLocks noChangeShapeType="1"/>
            </p:cNvSpPr>
            <p:nvPr/>
          </p:nvSpPr>
          <p:spPr bwMode="auto">
            <a:xfrm>
              <a:off x="1519" y="1162"/>
              <a:ext cx="0" cy="5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20" name="Line 14"/>
            <p:cNvSpPr>
              <a:spLocks noChangeShapeType="1"/>
            </p:cNvSpPr>
            <p:nvPr/>
          </p:nvSpPr>
          <p:spPr bwMode="auto">
            <a:xfrm>
              <a:off x="1519" y="1706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21" name="Line 15"/>
            <p:cNvSpPr>
              <a:spLocks noChangeShapeType="1"/>
            </p:cNvSpPr>
            <p:nvPr/>
          </p:nvSpPr>
          <p:spPr bwMode="auto">
            <a:xfrm>
              <a:off x="2154" y="1525"/>
              <a:ext cx="0" cy="31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22" name="Line 16"/>
            <p:cNvSpPr>
              <a:spLocks noChangeShapeType="1"/>
            </p:cNvSpPr>
            <p:nvPr/>
          </p:nvSpPr>
          <p:spPr bwMode="auto">
            <a:xfrm>
              <a:off x="2245" y="1616"/>
              <a:ext cx="0" cy="1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23" name="Line 17"/>
            <p:cNvSpPr>
              <a:spLocks noChangeShapeType="1"/>
            </p:cNvSpPr>
            <p:nvPr/>
          </p:nvSpPr>
          <p:spPr bwMode="auto">
            <a:xfrm>
              <a:off x="2472" y="1162"/>
              <a:ext cx="40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24" name="Line 18"/>
            <p:cNvSpPr>
              <a:spLocks noChangeShapeType="1"/>
            </p:cNvSpPr>
            <p:nvPr/>
          </p:nvSpPr>
          <p:spPr bwMode="auto">
            <a:xfrm>
              <a:off x="2880" y="1162"/>
              <a:ext cx="0" cy="5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25" name="Line 19"/>
            <p:cNvSpPr>
              <a:spLocks noChangeShapeType="1"/>
            </p:cNvSpPr>
            <p:nvPr/>
          </p:nvSpPr>
          <p:spPr bwMode="auto">
            <a:xfrm>
              <a:off x="2245" y="1706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27" name="Text Box 21"/>
            <p:cNvSpPr txBox="1">
              <a:spLocks noChangeArrowheads="1"/>
            </p:cNvSpPr>
            <p:nvPr/>
          </p:nvSpPr>
          <p:spPr bwMode="auto">
            <a:xfrm>
              <a:off x="1518" y="510"/>
              <a:ext cx="31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628" name="Text Box 22"/>
            <p:cNvSpPr txBox="1">
              <a:spLocks noChangeArrowheads="1"/>
            </p:cNvSpPr>
            <p:nvPr/>
          </p:nvSpPr>
          <p:spPr bwMode="auto">
            <a:xfrm>
              <a:off x="2562" y="505"/>
              <a:ext cx="27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None/>
              </a:pPr>
              <a:r>
                <a:rPr kumimoji="1" lang="en-US" altLang="zh-CN" sz="2800" b="0" i="1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629" name="Rectangle 23" descr="信纸"/>
            <p:cNvSpPr>
              <a:spLocks noChangeArrowheads="1"/>
            </p:cNvSpPr>
            <p:nvPr/>
          </p:nvSpPr>
          <p:spPr bwMode="auto">
            <a:xfrm>
              <a:off x="1927" y="799"/>
              <a:ext cx="499" cy="681"/>
            </a:xfrm>
            <a:prstGeom prst="rect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23558" name="Group 24"/>
          <p:cNvGrpSpPr>
            <a:grpSpLocks/>
          </p:cNvGrpSpPr>
          <p:nvPr/>
        </p:nvGrpSpPr>
        <p:grpSpPr bwMode="auto">
          <a:xfrm>
            <a:off x="6011863" y="908050"/>
            <a:ext cx="576262" cy="576263"/>
            <a:chOff x="4377" y="346"/>
            <a:chExt cx="363" cy="363"/>
          </a:xfrm>
        </p:grpSpPr>
        <p:sp>
          <p:nvSpPr>
            <p:cNvPr id="23614" name="Line 25"/>
            <p:cNvSpPr>
              <a:spLocks noChangeShapeType="1"/>
            </p:cNvSpPr>
            <p:nvPr/>
          </p:nvSpPr>
          <p:spPr bwMode="auto">
            <a:xfrm>
              <a:off x="4422" y="709"/>
              <a:ext cx="318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Text Box 26" descr="斜纹布"/>
            <p:cNvSpPr txBox="1">
              <a:spLocks noChangeArrowheads="1"/>
            </p:cNvSpPr>
            <p:nvPr/>
          </p:nvSpPr>
          <p:spPr bwMode="auto">
            <a:xfrm>
              <a:off x="4377" y="346"/>
              <a:ext cx="363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</a:p>
          </p:txBody>
        </p:sp>
      </p:grpSp>
      <p:grpSp>
        <p:nvGrpSpPr>
          <p:cNvPr id="23559" name="Group 27"/>
          <p:cNvGrpSpPr>
            <a:grpSpLocks/>
          </p:cNvGrpSpPr>
          <p:nvPr/>
        </p:nvGrpSpPr>
        <p:grpSpPr bwMode="auto">
          <a:xfrm>
            <a:off x="935038" y="3254375"/>
            <a:ext cx="3325813" cy="2349500"/>
            <a:chOff x="725" y="1687"/>
            <a:chExt cx="2095" cy="1480"/>
          </a:xfrm>
        </p:grpSpPr>
        <p:grpSp>
          <p:nvGrpSpPr>
            <p:cNvPr id="23596" name="Group 28"/>
            <p:cNvGrpSpPr>
              <a:grpSpLocks/>
            </p:cNvGrpSpPr>
            <p:nvPr/>
          </p:nvGrpSpPr>
          <p:grpSpPr bwMode="auto">
            <a:xfrm>
              <a:off x="838" y="1687"/>
              <a:ext cx="1919" cy="762"/>
              <a:chOff x="2256" y="2679"/>
              <a:chExt cx="1919" cy="943"/>
            </a:xfrm>
          </p:grpSpPr>
          <p:sp>
            <p:nvSpPr>
              <p:cNvPr id="23606" name="Text Box 29"/>
              <p:cNvSpPr txBox="1">
                <a:spLocks noChangeArrowheads="1"/>
              </p:cNvSpPr>
              <p:nvPr/>
            </p:nvSpPr>
            <p:spPr bwMode="auto">
              <a:xfrm>
                <a:off x="3053" y="2679"/>
                <a:ext cx="293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endParaRPr kumimoji="1" lang="en-US" altLang="zh-CN" sz="2800" b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607" name="Line 30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Line 31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9" name="Oval 32"/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610" name="Oval 33"/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23611" name="Group 34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3612" name="Line 35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13" name="Line 36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97" name="Text Box 37"/>
            <p:cNvSpPr txBox="1">
              <a:spLocks noChangeArrowheads="1"/>
            </p:cNvSpPr>
            <p:nvPr/>
          </p:nvSpPr>
          <p:spPr bwMode="auto">
            <a:xfrm>
              <a:off x="725" y="225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zh-CN" altLang="en-US" sz="2800" b="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98" name="Text Box 38"/>
            <p:cNvSpPr txBox="1">
              <a:spLocks noChangeArrowheads="1"/>
            </p:cNvSpPr>
            <p:nvPr/>
          </p:nvSpPr>
          <p:spPr bwMode="auto">
            <a:xfrm>
              <a:off x="2457" y="222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99" name="Text Box 39"/>
            <p:cNvSpPr txBox="1">
              <a:spLocks noChangeArrowheads="1"/>
            </p:cNvSpPr>
            <p:nvPr/>
          </p:nvSpPr>
          <p:spPr bwMode="auto">
            <a:xfrm>
              <a:off x="1610" y="2840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600" name="Text Box 40"/>
            <p:cNvSpPr txBox="1">
              <a:spLocks noChangeArrowheads="1"/>
            </p:cNvSpPr>
            <p:nvPr/>
          </p:nvSpPr>
          <p:spPr bwMode="auto">
            <a:xfrm>
              <a:off x="1565" y="2432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601" name="Line 41"/>
            <p:cNvSpPr>
              <a:spLocks noChangeShapeType="1"/>
            </p:cNvSpPr>
            <p:nvPr/>
          </p:nvSpPr>
          <p:spPr bwMode="auto">
            <a:xfrm>
              <a:off x="793" y="2160"/>
              <a:ext cx="318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Line 42"/>
            <p:cNvSpPr>
              <a:spLocks noChangeShapeType="1"/>
            </p:cNvSpPr>
            <p:nvPr/>
          </p:nvSpPr>
          <p:spPr bwMode="auto">
            <a:xfrm>
              <a:off x="1156" y="2251"/>
              <a:ext cx="0" cy="499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Line 43"/>
            <p:cNvSpPr>
              <a:spLocks noChangeShapeType="1"/>
            </p:cNvSpPr>
            <p:nvPr/>
          </p:nvSpPr>
          <p:spPr bwMode="auto">
            <a:xfrm>
              <a:off x="2336" y="2251"/>
              <a:ext cx="0" cy="499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44"/>
            <p:cNvSpPr>
              <a:spLocks noChangeShapeType="1"/>
            </p:cNvSpPr>
            <p:nvPr/>
          </p:nvSpPr>
          <p:spPr bwMode="auto">
            <a:xfrm>
              <a:off x="1156" y="2750"/>
              <a:ext cx="1180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Rectangle 45"/>
            <p:cNvSpPr>
              <a:spLocks noChangeArrowheads="1"/>
            </p:cNvSpPr>
            <p:nvPr/>
          </p:nvSpPr>
          <p:spPr bwMode="auto">
            <a:xfrm>
              <a:off x="1565" y="2704"/>
              <a:ext cx="362" cy="136"/>
            </a:xfrm>
            <a:prstGeom prst="rect">
              <a:avLst/>
            </a:prstGeom>
            <a:solidFill>
              <a:srgbClr val="FF9900"/>
            </a:solidFill>
            <a:ln w="28575" cap="sq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560" name="Group 46"/>
          <p:cNvGrpSpPr>
            <a:grpSpLocks/>
          </p:cNvGrpSpPr>
          <p:nvPr/>
        </p:nvGrpSpPr>
        <p:grpSpPr bwMode="auto">
          <a:xfrm>
            <a:off x="4405313" y="3240088"/>
            <a:ext cx="4184650" cy="2349500"/>
            <a:chOff x="2594" y="1778"/>
            <a:chExt cx="2636" cy="1480"/>
          </a:xfrm>
        </p:grpSpPr>
        <p:sp>
          <p:nvSpPr>
            <p:cNvPr id="23579" name="Text Box 47"/>
            <p:cNvSpPr txBox="1">
              <a:spLocks noChangeArrowheads="1"/>
            </p:cNvSpPr>
            <p:nvPr/>
          </p:nvSpPr>
          <p:spPr bwMode="auto">
            <a:xfrm>
              <a:off x="4039" y="1778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4250" y="2328"/>
              <a:ext cx="820" cy="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Oval 49"/>
            <p:cNvSpPr>
              <a:spLocks noChangeArrowheads="1"/>
            </p:cNvSpPr>
            <p:nvPr/>
          </p:nvSpPr>
          <p:spPr bwMode="auto">
            <a:xfrm>
              <a:off x="5070" y="2295"/>
              <a:ext cx="91" cy="7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pSp>
          <p:nvGrpSpPr>
            <p:cNvPr id="23582" name="Group 50"/>
            <p:cNvGrpSpPr>
              <a:grpSpLocks/>
            </p:cNvGrpSpPr>
            <p:nvPr/>
          </p:nvGrpSpPr>
          <p:grpSpPr bwMode="auto">
            <a:xfrm>
              <a:off x="4105" y="2205"/>
              <a:ext cx="135" cy="283"/>
              <a:chOff x="3053" y="3083"/>
              <a:chExt cx="211" cy="576"/>
            </a:xfrm>
          </p:grpSpPr>
          <p:sp>
            <p:nvSpPr>
              <p:cNvPr id="23594" name="Line 51"/>
              <p:cNvSpPr>
                <a:spLocks noChangeShapeType="1"/>
              </p:cNvSpPr>
              <p:nvPr/>
            </p:nvSpPr>
            <p:spPr bwMode="auto">
              <a:xfrm>
                <a:off x="3053" y="3083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5" name="Line 52"/>
              <p:cNvSpPr>
                <a:spLocks noChangeShapeType="1"/>
              </p:cNvSpPr>
              <p:nvPr/>
            </p:nvSpPr>
            <p:spPr bwMode="auto">
              <a:xfrm>
                <a:off x="3264" y="3083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83" name="Text Box 53"/>
            <p:cNvSpPr txBox="1">
              <a:spLocks noChangeArrowheads="1"/>
            </p:cNvSpPr>
            <p:nvPr/>
          </p:nvSpPr>
          <p:spPr bwMode="auto">
            <a:xfrm>
              <a:off x="2594" y="233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zh-CN" altLang="en-US" sz="2800" b="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84" name="Text Box 54"/>
            <p:cNvSpPr txBox="1">
              <a:spLocks noChangeArrowheads="1"/>
            </p:cNvSpPr>
            <p:nvPr/>
          </p:nvSpPr>
          <p:spPr bwMode="auto">
            <a:xfrm>
              <a:off x="4867" y="2315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85" name="Text Box 55"/>
            <p:cNvSpPr txBox="1">
              <a:spLocks noChangeArrowheads="1"/>
            </p:cNvSpPr>
            <p:nvPr/>
          </p:nvSpPr>
          <p:spPr bwMode="auto">
            <a:xfrm>
              <a:off x="4014" y="2931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86" name="Text Box 56"/>
            <p:cNvSpPr txBox="1">
              <a:spLocks noChangeArrowheads="1"/>
            </p:cNvSpPr>
            <p:nvPr/>
          </p:nvSpPr>
          <p:spPr bwMode="auto">
            <a:xfrm>
              <a:off x="3969" y="2523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87" name="Line 57"/>
            <p:cNvSpPr>
              <a:spLocks noChangeShapeType="1"/>
            </p:cNvSpPr>
            <p:nvPr/>
          </p:nvSpPr>
          <p:spPr bwMode="auto">
            <a:xfrm>
              <a:off x="2699" y="2205"/>
              <a:ext cx="318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58"/>
            <p:cNvSpPr>
              <a:spLocks noChangeShapeType="1"/>
            </p:cNvSpPr>
            <p:nvPr/>
          </p:nvSpPr>
          <p:spPr bwMode="auto">
            <a:xfrm>
              <a:off x="3742" y="2341"/>
              <a:ext cx="0" cy="499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59"/>
            <p:cNvSpPr>
              <a:spLocks noChangeShapeType="1"/>
            </p:cNvSpPr>
            <p:nvPr/>
          </p:nvSpPr>
          <p:spPr bwMode="auto">
            <a:xfrm>
              <a:off x="4649" y="2341"/>
              <a:ext cx="0" cy="499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60"/>
            <p:cNvSpPr>
              <a:spLocks noChangeShapeType="1"/>
            </p:cNvSpPr>
            <p:nvPr/>
          </p:nvSpPr>
          <p:spPr bwMode="auto">
            <a:xfrm>
              <a:off x="3742" y="2840"/>
              <a:ext cx="907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Rectangle 61"/>
            <p:cNvSpPr>
              <a:spLocks noChangeArrowheads="1"/>
            </p:cNvSpPr>
            <p:nvPr/>
          </p:nvSpPr>
          <p:spPr bwMode="auto">
            <a:xfrm>
              <a:off x="4059" y="2795"/>
              <a:ext cx="362" cy="136"/>
            </a:xfrm>
            <a:prstGeom prst="rect">
              <a:avLst/>
            </a:prstGeom>
            <a:solidFill>
              <a:srgbClr val="FF9900"/>
            </a:solidFill>
            <a:ln w="28575" cap="sq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3592" name="Object 62"/>
            <p:cNvGraphicFramePr>
              <a:graphicFrameLocks noChangeAspect="1"/>
            </p:cNvGraphicFramePr>
            <p:nvPr/>
          </p:nvGraphicFramePr>
          <p:xfrm>
            <a:off x="2608" y="2205"/>
            <a:ext cx="118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0" name="Visio" r:id="rId8" imgW="886592" imgH="116832" progId="Visio.Drawing.6">
                    <p:embed/>
                  </p:oleObj>
                </mc:Choice>
                <mc:Fallback>
                  <p:oleObj name="Visio" r:id="rId8" imgW="886592" imgH="116832" progId="Visio.Drawing.6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23584" b="-12411"/>
                        <a:stretch>
                          <a:fillRect/>
                        </a:stretch>
                      </p:blipFill>
                      <p:spPr bwMode="auto">
                        <a:xfrm>
                          <a:off x="2608" y="2205"/>
                          <a:ext cx="118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Line 63"/>
            <p:cNvSpPr>
              <a:spLocks noChangeShapeType="1"/>
            </p:cNvSpPr>
            <p:nvPr/>
          </p:nvSpPr>
          <p:spPr bwMode="auto">
            <a:xfrm>
              <a:off x="3787" y="2341"/>
              <a:ext cx="318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61" name="Group 64"/>
          <p:cNvGrpSpPr>
            <a:grpSpLocks/>
          </p:cNvGrpSpPr>
          <p:nvPr/>
        </p:nvGrpSpPr>
        <p:grpSpPr bwMode="auto">
          <a:xfrm>
            <a:off x="1120776" y="1311275"/>
            <a:ext cx="3206750" cy="1757363"/>
            <a:chOff x="661" y="417"/>
            <a:chExt cx="2020" cy="1107"/>
          </a:xfrm>
        </p:grpSpPr>
        <p:grpSp>
          <p:nvGrpSpPr>
            <p:cNvPr id="23565" name="Group 65"/>
            <p:cNvGrpSpPr>
              <a:grpSpLocks/>
            </p:cNvGrpSpPr>
            <p:nvPr/>
          </p:nvGrpSpPr>
          <p:grpSpPr bwMode="auto">
            <a:xfrm>
              <a:off x="702" y="417"/>
              <a:ext cx="1919" cy="762"/>
              <a:chOff x="2256" y="2679"/>
              <a:chExt cx="1919" cy="943"/>
            </a:xfrm>
          </p:grpSpPr>
          <p:sp>
            <p:nvSpPr>
              <p:cNvPr id="23571" name="Text Box 66"/>
              <p:cNvSpPr txBox="1">
                <a:spLocks noChangeArrowheads="1"/>
              </p:cNvSpPr>
              <p:nvPr/>
            </p:nvSpPr>
            <p:spPr bwMode="auto">
              <a:xfrm>
                <a:off x="3053" y="2679"/>
                <a:ext cx="293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572" name="Line 67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3" name="Line 68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Oval 69"/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575" name="Oval 70"/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23576" name="Group 71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3577" name="Line 72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78" name="Line 73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66" name="Text Box 74"/>
            <p:cNvSpPr txBox="1">
              <a:spLocks noChangeArrowheads="1"/>
            </p:cNvSpPr>
            <p:nvPr/>
          </p:nvSpPr>
          <p:spPr bwMode="auto">
            <a:xfrm>
              <a:off x="661" y="105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67" name="Text Box 75"/>
            <p:cNvSpPr txBox="1">
              <a:spLocks noChangeArrowheads="1"/>
            </p:cNvSpPr>
            <p:nvPr/>
          </p:nvSpPr>
          <p:spPr bwMode="auto">
            <a:xfrm>
              <a:off x="2318" y="101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68" name="Text Box 76"/>
            <p:cNvSpPr txBox="1">
              <a:spLocks noChangeArrowheads="1"/>
            </p:cNvSpPr>
            <p:nvPr/>
          </p:nvSpPr>
          <p:spPr bwMode="auto">
            <a:xfrm>
              <a:off x="1428" y="1197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69" name="Text Box 77"/>
            <p:cNvSpPr txBox="1">
              <a:spLocks noChangeArrowheads="1"/>
            </p:cNvSpPr>
            <p:nvPr/>
          </p:nvSpPr>
          <p:spPr bwMode="auto">
            <a:xfrm>
              <a:off x="1156" y="663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70" name="Line 78"/>
            <p:cNvSpPr>
              <a:spLocks noChangeShapeType="1"/>
            </p:cNvSpPr>
            <p:nvPr/>
          </p:nvSpPr>
          <p:spPr bwMode="auto">
            <a:xfrm>
              <a:off x="793" y="845"/>
              <a:ext cx="409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62" name="Group 82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3563" name="Picture 83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Text Box 8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4587" name="Picture 3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8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4579" name="Group 5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4585" name="Picture 6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6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3455988" y="54451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实际电容器</a:t>
            </a:r>
          </a:p>
        </p:txBody>
      </p:sp>
      <p:grpSp>
        <p:nvGrpSpPr>
          <p:cNvPr id="24581" name="Group 16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4583" name="Picture 17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Text Box 1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pic>
        <p:nvPicPr>
          <p:cNvPr id="24582" name="Picture 19" descr="图片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836613"/>
            <a:ext cx="755967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4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5611" name="Picture 5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2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5603" name="Group 7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5609" name="Picture 8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25604" name="Picture 83" descr="PIC00016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9275"/>
            <a:ext cx="7561262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84"/>
          <p:cNvSpPr txBox="1">
            <a:spLocks noChangeArrowheads="1"/>
          </p:cNvSpPr>
          <p:nvPr/>
        </p:nvSpPr>
        <p:spPr bwMode="auto">
          <a:xfrm>
            <a:off x="3725863" y="6092825"/>
            <a:ext cx="1422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电力电容</a:t>
            </a:r>
          </a:p>
        </p:txBody>
      </p:sp>
      <p:grpSp>
        <p:nvGrpSpPr>
          <p:cNvPr id="25606" name="Group 8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5607" name="Picture 89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Text Box 9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6635" name="Picture 5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6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6627" name="Group 7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6633" name="Picture 8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4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26628" name="Picture 83" descr="PIC00015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9275"/>
            <a:ext cx="741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84"/>
          <p:cNvSpPr txBox="1">
            <a:spLocks noChangeArrowheads="1"/>
          </p:cNvSpPr>
          <p:nvPr/>
        </p:nvSpPr>
        <p:spPr bwMode="auto">
          <a:xfrm>
            <a:off x="3419475" y="6165850"/>
            <a:ext cx="2351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冲击电压发生器</a:t>
            </a:r>
          </a:p>
        </p:txBody>
      </p:sp>
      <p:grpSp>
        <p:nvGrpSpPr>
          <p:cNvPr id="26630" name="Group 8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6631" name="Picture 89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Text Box 9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627313" y="620713"/>
            <a:ext cx="324485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6.2 </a:t>
            </a:r>
            <a:r>
              <a:rPr kumimoji="1"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电感元件</a:t>
            </a:r>
            <a:endParaRPr kumimoji="1" lang="zh-CN" altLang="en-US" sz="40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836738" y="5011738"/>
            <a:ext cx="1079500" cy="519112"/>
            <a:chOff x="1565" y="1525"/>
            <a:chExt cx="680" cy="327"/>
          </a:xfrm>
        </p:grpSpPr>
        <p:sp>
          <p:nvSpPr>
            <p:cNvPr id="27673" name="AutoShape 4"/>
            <p:cNvSpPr>
              <a:spLocks noChangeArrowheads="1"/>
            </p:cNvSpPr>
            <p:nvPr/>
          </p:nvSpPr>
          <p:spPr bwMode="auto">
            <a:xfrm>
              <a:off x="1565" y="1616"/>
              <a:ext cx="91" cy="227"/>
            </a:xfrm>
            <a:prstGeom prst="upArrow">
              <a:avLst>
                <a:gd name="adj1" fmla="val 50000"/>
                <a:gd name="adj2" fmla="val 623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7674" name="Text Box 5"/>
            <p:cNvSpPr txBox="1">
              <a:spLocks noChangeArrowheads="1"/>
            </p:cNvSpPr>
            <p:nvPr/>
          </p:nvSpPr>
          <p:spPr bwMode="auto">
            <a:xfrm>
              <a:off x="1746" y="1525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</p:grpSp>
      <p:grpSp>
        <p:nvGrpSpPr>
          <p:cNvPr id="27652" name="Group 6"/>
          <p:cNvGrpSpPr>
            <a:grpSpLocks/>
          </p:cNvGrpSpPr>
          <p:nvPr/>
        </p:nvGrpSpPr>
        <p:grpSpPr bwMode="auto">
          <a:xfrm>
            <a:off x="2052638" y="5372100"/>
            <a:ext cx="2736850" cy="712788"/>
            <a:chOff x="2789" y="1661"/>
            <a:chExt cx="1724" cy="449"/>
          </a:xfrm>
        </p:grpSpPr>
        <p:sp>
          <p:nvSpPr>
            <p:cNvPr id="27670" name="Text Box 7"/>
            <p:cNvSpPr txBox="1">
              <a:spLocks noChangeArrowheads="1"/>
            </p:cNvSpPr>
            <p:nvPr/>
          </p:nvSpPr>
          <p:spPr bwMode="auto">
            <a:xfrm>
              <a:off x="2789" y="1706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dirty="0" smtClean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6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71" name="Text Box 8"/>
            <p:cNvSpPr txBox="1">
              <a:spLocks noChangeArrowheads="1"/>
            </p:cNvSpPr>
            <p:nvPr/>
          </p:nvSpPr>
          <p:spPr bwMode="auto">
            <a:xfrm>
              <a:off x="4150" y="1661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dirty="0" smtClean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endParaRPr kumimoji="1" lang="en-US" altLang="zh-CN" sz="36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72" name="Text Box 9"/>
            <p:cNvSpPr txBox="1">
              <a:spLocks noChangeArrowheads="1"/>
            </p:cNvSpPr>
            <p:nvPr/>
          </p:nvSpPr>
          <p:spPr bwMode="auto">
            <a:xfrm>
              <a:off x="3334" y="1743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</p:grpSp>
      <p:graphicFrame>
        <p:nvGraphicFramePr>
          <p:cNvPr id="27653" name="Object 10"/>
          <p:cNvGraphicFramePr>
            <a:graphicFrameLocks noChangeAspect="1"/>
          </p:cNvGraphicFramePr>
          <p:nvPr/>
        </p:nvGraphicFramePr>
        <p:xfrm>
          <a:off x="1763713" y="3598863"/>
          <a:ext cx="3240087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Visio" r:id="rId6" imgW="1610563" imgH="953658" progId="Visio.Drawing.6">
                  <p:embed/>
                </p:oleObj>
              </mc:Choice>
              <mc:Fallback>
                <p:oleObj name="Visio" r:id="rId6" imgW="1610563" imgH="953658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98863"/>
                        <a:ext cx="3240087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" name="Group 11"/>
          <p:cNvGrpSpPr>
            <a:grpSpLocks/>
          </p:cNvGrpSpPr>
          <p:nvPr/>
        </p:nvGrpSpPr>
        <p:grpSpPr bwMode="auto">
          <a:xfrm>
            <a:off x="1331913" y="3860800"/>
            <a:ext cx="4175125" cy="1079500"/>
            <a:chOff x="2245" y="709"/>
            <a:chExt cx="2630" cy="680"/>
          </a:xfrm>
        </p:grpSpPr>
        <p:sp>
          <p:nvSpPr>
            <p:cNvPr id="27667" name="Line 12"/>
            <p:cNvSpPr>
              <a:spLocks noChangeShapeType="1"/>
            </p:cNvSpPr>
            <p:nvPr/>
          </p:nvSpPr>
          <p:spPr bwMode="auto">
            <a:xfrm>
              <a:off x="2245" y="1026"/>
              <a:ext cx="2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8" name="Freeform 13"/>
            <p:cNvSpPr>
              <a:spLocks/>
            </p:cNvSpPr>
            <p:nvPr/>
          </p:nvSpPr>
          <p:spPr bwMode="auto">
            <a:xfrm>
              <a:off x="2290" y="709"/>
              <a:ext cx="2540" cy="196"/>
            </a:xfrm>
            <a:custGeom>
              <a:avLst/>
              <a:gdLst>
                <a:gd name="T0" fmla="*/ 0 w 2540"/>
                <a:gd name="T1" fmla="*/ 0 h 196"/>
                <a:gd name="T2" fmla="*/ 771 w 2540"/>
                <a:gd name="T3" fmla="*/ 181 h 196"/>
                <a:gd name="T4" fmla="*/ 2540 w 2540"/>
                <a:gd name="T5" fmla="*/ 91 h 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40" h="196">
                  <a:moveTo>
                    <a:pt x="0" y="0"/>
                  </a:moveTo>
                  <a:cubicBezTo>
                    <a:pt x="174" y="83"/>
                    <a:pt x="348" y="166"/>
                    <a:pt x="771" y="181"/>
                  </a:cubicBezTo>
                  <a:cubicBezTo>
                    <a:pt x="1194" y="196"/>
                    <a:pt x="2238" y="106"/>
                    <a:pt x="2540" y="9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9" name="Freeform 14"/>
            <p:cNvSpPr>
              <a:spLocks/>
            </p:cNvSpPr>
            <p:nvPr/>
          </p:nvSpPr>
          <p:spPr bwMode="auto">
            <a:xfrm>
              <a:off x="2290" y="1094"/>
              <a:ext cx="2585" cy="295"/>
            </a:xfrm>
            <a:custGeom>
              <a:avLst/>
              <a:gdLst>
                <a:gd name="T0" fmla="*/ 0 w 2585"/>
                <a:gd name="T1" fmla="*/ 295 h 295"/>
                <a:gd name="T2" fmla="*/ 1134 w 2585"/>
                <a:gd name="T3" fmla="*/ 23 h 295"/>
                <a:gd name="T4" fmla="*/ 2585 w 2585"/>
                <a:gd name="T5" fmla="*/ 159 h 2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5" h="295">
                  <a:moveTo>
                    <a:pt x="0" y="295"/>
                  </a:moveTo>
                  <a:cubicBezTo>
                    <a:pt x="351" y="170"/>
                    <a:pt x="703" y="46"/>
                    <a:pt x="1134" y="23"/>
                  </a:cubicBezTo>
                  <a:cubicBezTo>
                    <a:pt x="1565" y="0"/>
                    <a:pt x="2351" y="136"/>
                    <a:pt x="2585" y="15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7655" name="Text Box 15"/>
          <p:cNvSpPr txBox="1">
            <a:spLocks noChangeArrowheads="1"/>
          </p:cNvSpPr>
          <p:nvPr/>
        </p:nvSpPr>
        <p:spPr bwMode="auto">
          <a:xfrm>
            <a:off x="611188" y="1593850"/>
            <a:ext cx="1871662" cy="5222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电感线圈</a:t>
            </a:r>
          </a:p>
        </p:txBody>
      </p:sp>
      <p:sp>
        <p:nvSpPr>
          <p:cNvPr id="27656" name="Text Box 16"/>
          <p:cNvSpPr txBox="1">
            <a:spLocks noChangeArrowheads="1"/>
          </p:cNvSpPr>
          <p:nvPr/>
        </p:nvSpPr>
        <p:spPr bwMode="auto">
          <a:xfrm>
            <a:off x="682625" y="1525588"/>
            <a:ext cx="777716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     </a:t>
            </a: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把金属导线绕在一骨架上构成一实际电感线圈，当电流通过线圈时，将产生磁通，是一种抵抗电流变化、储存磁能的部件。</a:t>
            </a:r>
          </a:p>
        </p:txBody>
      </p:sp>
      <p:sp>
        <p:nvSpPr>
          <p:cNvPr id="27657" name="Text Box 17"/>
          <p:cNvSpPr txBox="1">
            <a:spLocks noChangeArrowheads="1"/>
          </p:cNvSpPr>
          <p:nvPr/>
        </p:nvSpPr>
        <p:spPr bwMode="auto">
          <a:xfrm>
            <a:off x="5508625" y="4076700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 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＝</a:t>
            </a:r>
            <a:r>
              <a:rPr kumimoji="1" lang="en-US" altLang="zh-CN" b="0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  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27658" name="Group 18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7665" name="Picture 1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7659" name="Group 21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7663" name="Picture 22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4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7660" name="Group 27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7661" name="Picture 28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2" name="Text Box 2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00113" y="620713"/>
            <a:ext cx="169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1.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定义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71550" y="1412875"/>
            <a:ext cx="1800225" cy="523875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电感元件</a:t>
            </a:r>
            <a:endParaRPr kumimoji="1" lang="zh-CN" altLang="en-US" sz="28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2916238" y="162877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33CCFF"/>
          </a:solidFill>
          <a:ln w="38100" cap="sq" algn="ctr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779838" y="981075"/>
            <a:ext cx="4608512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储存磁能的两端元件。任何时刻，其特性可用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平面上的一条曲线来描述。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187450" y="2852738"/>
          <a:ext cx="24495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公式" r:id="rId6" imgW="762058" imgH="200179" progId="Equation.3">
                  <p:embed/>
                </p:oleObj>
              </mc:Choice>
              <mc:Fallback>
                <p:oleObj name="公式" r:id="rId6" imgW="762058" imgH="2001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24495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4572000" y="2686050"/>
            <a:ext cx="2717800" cy="2327275"/>
            <a:chOff x="3833" y="2328"/>
            <a:chExt cx="1492" cy="1384"/>
          </a:xfrm>
        </p:grpSpPr>
        <p:sp>
          <p:nvSpPr>
            <p:cNvPr id="28691" name="Text Box 8"/>
            <p:cNvSpPr txBox="1">
              <a:spLocks noChangeArrowheads="1"/>
            </p:cNvSpPr>
            <p:nvPr/>
          </p:nvSpPr>
          <p:spPr bwMode="auto">
            <a:xfrm>
              <a:off x="5008" y="2982"/>
              <a:ext cx="31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8692" name="Line 9"/>
            <p:cNvSpPr>
              <a:spLocks noChangeShapeType="1"/>
            </p:cNvSpPr>
            <p:nvPr/>
          </p:nvSpPr>
          <p:spPr bwMode="auto">
            <a:xfrm>
              <a:off x="3924" y="3112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10"/>
            <p:cNvSpPr>
              <a:spLocks noChangeShapeType="1"/>
            </p:cNvSpPr>
            <p:nvPr/>
          </p:nvSpPr>
          <p:spPr bwMode="auto">
            <a:xfrm flipH="1">
              <a:off x="4466" y="2470"/>
              <a:ext cx="0" cy="124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11"/>
            <p:cNvSpPr txBox="1">
              <a:spLocks noChangeArrowheads="1"/>
            </p:cNvSpPr>
            <p:nvPr/>
          </p:nvSpPr>
          <p:spPr bwMode="auto">
            <a:xfrm>
              <a:off x="4423" y="2328"/>
              <a:ext cx="24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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8695" name="Freeform 12"/>
            <p:cNvSpPr>
              <a:spLocks/>
            </p:cNvSpPr>
            <p:nvPr/>
          </p:nvSpPr>
          <p:spPr bwMode="auto">
            <a:xfrm>
              <a:off x="3833" y="2522"/>
              <a:ext cx="1179" cy="862"/>
            </a:xfrm>
            <a:custGeom>
              <a:avLst/>
              <a:gdLst>
                <a:gd name="T0" fmla="*/ 0 w 1043"/>
                <a:gd name="T1" fmla="*/ 1215 h 726"/>
                <a:gd name="T2" fmla="*/ 656 w 1043"/>
                <a:gd name="T3" fmla="*/ 988 h 726"/>
                <a:gd name="T4" fmla="*/ 1507 w 1043"/>
                <a:gd name="T5" fmla="*/ 0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80" name="Group 1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8689" name="Picture 14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0" name="Text Box 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8681" name="Group 1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8687" name="Picture 17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8" name="Text Box 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28682" name="AutoShape 19" descr="羊皮纸"/>
          <p:cNvSpPr>
            <a:spLocks noChangeArrowheads="1"/>
          </p:cNvSpPr>
          <p:nvPr/>
        </p:nvSpPr>
        <p:spPr bwMode="auto">
          <a:xfrm rot="1635320">
            <a:off x="2270125" y="4152900"/>
            <a:ext cx="2206625" cy="954088"/>
          </a:xfrm>
          <a:prstGeom prst="curvedUpArrow">
            <a:avLst>
              <a:gd name="adj1" fmla="val 18224"/>
              <a:gd name="adj2" fmla="val 70112"/>
              <a:gd name="adj3" fmla="val 33333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韦安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特性</a:t>
            </a:r>
          </a:p>
        </p:txBody>
      </p:sp>
      <p:sp>
        <p:nvSpPr>
          <p:cNvPr id="28683" name="Text Box 20" descr="斜纹布"/>
          <p:cNvSpPr txBox="1">
            <a:spLocks noChangeArrowheads="1"/>
          </p:cNvSpPr>
          <p:nvPr/>
        </p:nvSpPr>
        <p:spPr bwMode="auto">
          <a:xfrm>
            <a:off x="5724525" y="4003675"/>
            <a:ext cx="576263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grpSp>
        <p:nvGrpSpPr>
          <p:cNvPr id="28684" name="Group 24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8685" name="Picture 2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6" name="Text Box 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27088" y="1336675"/>
            <a:ext cx="76327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任何时刻，通过电感元件的电流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与其磁链</a:t>
            </a:r>
            <a:r>
              <a:rPr kumimoji="1" lang="zh-CN" altLang="en-US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zh-CN" altLang="en-US" sz="280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成正比。 </a:t>
            </a:r>
            <a:r>
              <a:rPr kumimoji="1" lang="zh-CN" altLang="en-US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 i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特性为过原点的直线。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39750" y="549275"/>
            <a:ext cx="5903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线性时不变电感元件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403350" y="2852738"/>
          <a:ext cx="2663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公式" r:id="rId6" imgW="923770" imgH="200179" progId="Equation.3">
                  <p:embed/>
                </p:oleObj>
              </mc:Choice>
              <mc:Fallback>
                <p:oleObj name="公式" r:id="rId6" imgW="923770" imgH="2001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2663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4787900" y="2800350"/>
            <a:ext cx="2447925" cy="2860675"/>
            <a:chOff x="3878" y="1037"/>
            <a:chExt cx="1406" cy="1679"/>
          </a:xfrm>
        </p:grpSpPr>
        <p:grpSp>
          <p:nvGrpSpPr>
            <p:cNvPr id="29712" name="Group 6"/>
            <p:cNvGrpSpPr>
              <a:grpSpLocks/>
            </p:cNvGrpSpPr>
            <p:nvPr/>
          </p:nvGrpSpPr>
          <p:grpSpPr bwMode="auto">
            <a:xfrm>
              <a:off x="3878" y="1209"/>
              <a:ext cx="1406" cy="1507"/>
              <a:chOff x="336" y="1872"/>
              <a:chExt cx="1056" cy="1104"/>
            </a:xfrm>
          </p:grpSpPr>
          <p:sp>
            <p:nvSpPr>
              <p:cNvPr id="29719" name="Line 7"/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0" name="Line 8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3" name="Text Box 9"/>
            <p:cNvSpPr txBox="1">
              <a:spLocks noChangeArrowheads="1"/>
            </p:cNvSpPr>
            <p:nvPr/>
          </p:nvSpPr>
          <p:spPr bwMode="auto">
            <a:xfrm>
              <a:off x="4389" y="1037"/>
              <a:ext cx="24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29714" name="Text Box 10"/>
            <p:cNvSpPr txBox="1">
              <a:spLocks noChangeArrowheads="1"/>
            </p:cNvSpPr>
            <p:nvPr/>
          </p:nvSpPr>
          <p:spPr bwMode="auto">
            <a:xfrm>
              <a:off x="5042" y="2137"/>
              <a:ext cx="16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9715" name="Text Box 11"/>
            <p:cNvSpPr txBox="1">
              <a:spLocks noChangeArrowheads="1"/>
            </p:cNvSpPr>
            <p:nvPr/>
          </p:nvSpPr>
          <p:spPr bwMode="auto">
            <a:xfrm>
              <a:off x="4414" y="2137"/>
              <a:ext cx="20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9716" name="Freeform 12"/>
            <p:cNvSpPr>
              <a:spLocks/>
            </p:cNvSpPr>
            <p:nvPr/>
          </p:nvSpPr>
          <p:spPr bwMode="auto">
            <a:xfrm>
              <a:off x="4596" y="1978"/>
              <a:ext cx="55" cy="117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Text Box 13"/>
            <p:cNvSpPr txBox="1">
              <a:spLocks noChangeArrowheads="1"/>
            </p:cNvSpPr>
            <p:nvPr/>
          </p:nvSpPr>
          <p:spPr bwMode="auto">
            <a:xfrm>
              <a:off x="4641" y="1762"/>
              <a:ext cx="43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29718" name="Line 14"/>
            <p:cNvSpPr>
              <a:spLocks noChangeShapeType="1"/>
            </p:cNvSpPr>
            <p:nvPr/>
          </p:nvSpPr>
          <p:spPr bwMode="auto">
            <a:xfrm flipV="1">
              <a:off x="3969" y="1616"/>
              <a:ext cx="998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2" name="Group 15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9710" name="Picture 16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1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9703" name="Group 18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9708" name="Picture 1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9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29704" name="Object 21"/>
          <p:cNvGraphicFramePr>
            <a:graphicFrameLocks noChangeAspect="1"/>
          </p:cNvGraphicFramePr>
          <p:nvPr/>
        </p:nvGraphicFramePr>
        <p:xfrm>
          <a:off x="1042988" y="3933825"/>
          <a:ext cx="345598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公式" r:id="rId9" imgW="1104914" imgH="428509" progId="Equation.3">
                  <p:embed/>
                </p:oleObj>
              </mc:Choice>
              <mc:Fallback>
                <p:oleObj name="公式" r:id="rId9" imgW="1104914" imgH="42850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3455987" cy="1393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5" name="Group 25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9706" name="Picture 26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7" name="Text Box 2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00113" y="709613"/>
            <a:ext cx="2232025" cy="5222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电路符号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555875" y="3357563"/>
            <a:ext cx="525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 (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亨利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mH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339975" y="1484313"/>
            <a:ext cx="3960813" cy="1455737"/>
            <a:chOff x="1655" y="2432"/>
            <a:chExt cx="2495" cy="917"/>
          </a:xfrm>
        </p:grpSpPr>
        <p:graphicFrame>
          <p:nvGraphicFramePr>
            <p:cNvPr id="30737" name="Object 5"/>
            <p:cNvGraphicFramePr>
              <a:graphicFrameLocks noChangeAspect="1"/>
            </p:cNvGraphicFramePr>
            <p:nvPr/>
          </p:nvGraphicFramePr>
          <p:xfrm>
            <a:off x="1701" y="2750"/>
            <a:ext cx="244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9" name="Visio" r:id="rId6" imgW="886592" imgH="116832" progId="Visio.Drawing.6">
                    <p:embed/>
                  </p:oleObj>
                </mc:Choice>
                <mc:Fallback>
                  <p:oleObj name="Visio" r:id="rId6" imgW="886592" imgH="116832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750"/>
                          <a:ext cx="2449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AutoShape 6"/>
            <p:cNvSpPr>
              <a:spLocks noChangeArrowheads="1"/>
            </p:cNvSpPr>
            <p:nvPr/>
          </p:nvSpPr>
          <p:spPr bwMode="auto">
            <a:xfrm>
              <a:off x="1973" y="2795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0739" name="Text Box 7"/>
            <p:cNvSpPr txBox="1">
              <a:spLocks noChangeArrowheads="1"/>
            </p:cNvSpPr>
            <p:nvPr/>
          </p:nvSpPr>
          <p:spPr bwMode="auto">
            <a:xfrm>
              <a:off x="1655" y="302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2800" b="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0740" name="Text Box 8"/>
            <p:cNvSpPr txBox="1">
              <a:spLocks noChangeArrowheads="1"/>
            </p:cNvSpPr>
            <p:nvPr/>
          </p:nvSpPr>
          <p:spPr bwMode="auto">
            <a:xfrm>
              <a:off x="3651" y="302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endParaRPr kumimoji="1" lang="en-US" altLang="zh-CN" sz="2800" b="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0741" name="Text Box 9"/>
            <p:cNvSpPr txBox="1">
              <a:spLocks noChangeArrowheads="1"/>
            </p:cNvSpPr>
            <p:nvPr/>
          </p:nvSpPr>
          <p:spPr bwMode="auto">
            <a:xfrm>
              <a:off x="2501" y="3022"/>
              <a:ext cx="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0742" name="Text Box 10"/>
            <p:cNvSpPr txBox="1">
              <a:spLocks noChangeArrowheads="1"/>
            </p:cNvSpPr>
            <p:nvPr/>
          </p:nvSpPr>
          <p:spPr bwMode="auto">
            <a:xfrm>
              <a:off x="1973" y="247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30743" name="Text Box 11"/>
            <p:cNvSpPr txBox="1">
              <a:spLocks noChangeArrowheads="1"/>
            </p:cNvSpPr>
            <p:nvPr/>
          </p:nvSpPr>
          <p:spPr bwMode="auto">
            <a:xfrm>
              <a:off x="2608" y="2432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900113" y="3357563"/>
            <a:ext cx="1439862" cy="5238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单位</a:t>
            </a:r>
          </a:p>
        </p:txBody>
      </p:sp>
      <p:grpSp>
        <p:nvGrpSpPr>
          <p:cNvPr id="30726" name="Group 1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0735" name="Picture 14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6" name="Text Box 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0727" name="Group 1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0733" name="Picture 17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0728" name="AutoShape 19" descr="羊皮纸"/>
          <p:cNvSpPr>
            <a:spLocks noChangeArrowheads="1"/>
          </p:cNvSpPr>
          <p:nvPr/>
        </p:nvSpPr>
        <p:spPr bwMode="auto">
          <a:xfrm>
            <a:off x="6732588" y="1052513"/>
            <a:ext cx="1079500" cy="1439862"/>
          </a:xfrm>
          <a:prstGeom prst="wedgeRoundRectCallout">
            <a:avLst>
              <a:gd name="adj1" fmla="val -256616"/>
              <a:gd name="adj2" fmla="val 718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电感器的自感</a:t>
            </a:r>
          </a:p>
        </p:txBody>
      </p:sp>
      <p:sp>
        <p:nvSpPr>
          <p:cNvPr id="30729" name="Text Box 20"/>
          <p:cNvSpPr txBox="1">
            <a:spLocks noChangeArrowheads="1"/>
          </p:cNvSpPr>
          <p:nvPr/>
        </p:nvSpPr>
        <p:spPr bwMode="auto">
          <a:xfrm>
            <a:off x="2195513" y="4365625"/>
            <a:ext cx="3384550" cy="13112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1H=10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=10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3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</a:p>
        </p:txBody>
      </p:sp>
      <p:grpSp>
        <p:nvGrpSpPr>
          <p:cNvPr id="30730" name="Group 24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0731" name="Picture 2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2" name="Text Box 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55650" y="3930650"/>
          <a:ext cx="467995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公式" r:id="rId3" imgW="1381143" imgH="428509" progId="Equation.3">
                  <p:embed/>
                </p:oleObj>
              </mc:Choice>
              <mc:Fallback>
                <p:oleObj name="公式" r:id="rId3" imgW="1381143" imgH="42850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0650"/>
                        <a:ext cx="4679950" cy="15065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39750" y="692150"/>
            <a:ext cx="548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线性电感的电压、电流关系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5795963" y="1412875"/>
            <a:ext cx="2305050" cy="935038"/>
          </a:xfrm>
          <a:prstGeom prst="wedgeRectCallout">
            <a:avLst>
              <a:gd name="adj1" fmla="val -131750"/>
              <a:gd name="adj2" fmla="val 39134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 </a:t>
            </a: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取关联参考方向</a:t>
            </a:r>
          </a:p>
        </p:txBody>
      </p:sp>
      <p:sp>
        <p:nvSpPr>
          <p:cNvPr id="31749" name="AutoShape 5" descr="羊皮纸"/>
          <p:cNvSpPr>
            <a:spLocks noChangeArrowheads="1"/>
          </p:cNvSpPr>
          <p:nvPr/>
        </p:nvSpPr>
        <p:spPr bwMode="auto">
          <a:xfrm>
            <a:off x="6084888" y="4214813"/>
            <a:ext cx="2736850" cy="936625"/>
          </a:xfrm>
          <a:prstGeom prst="wedgeRoundRectCallout">
            <a:avLst>
              <a:gd name="adj1" fmla="val -72926"/>
              <a:gd name="adj2" fmla="val 27796"/>
              <a:gd name="adj3" fmla="val 16667"/>
            </a:avLst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电感元件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的微分关系</a:t>
            </a:r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900113" y="1412875"/>
            <a:ext cx="3455987" cy="1331913"/>
            <a:chOff x="1655" y="2432"/>
            <a:chExt cx="2495" cy="967"/>
          </a:xfrm>
        </p:grpSpPr>
        <p:graphicFrame>
          <p:nvGraphicFramePr>
            <p:cNvPr id="31761" name="Object 7"/>
            <p:cNvGraphicFramePr>
              <a:graphicFrameLocks noChangeAspect="1"/>
            </p:cNvGraphicFramePr>
            <p:nvPr/>
          </p:nvGraphicFramePr>
          <p:xfrm>
            <a:off x="1701" y="2750"/>
            <a:ext cx="244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9" name="Visio" r:id="rId9" imgW="886592" imgH="116832" progId="Visio.Drawing.6">
                    <p:embed/>
                  </p:oleObj>
                </mc:Choice>
                <mc:Fallback>
                  <p:oleObj name="Visio" r:id="rId9" imgW="886592" imgH="116832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750"/>
                          <a:ext cx="2449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AutoShape 8"/>
            <p:cNvSpPr>
              <a:spLocks noChangeArrowheads="1"/>
            </p:cNvSpPr>
            <p:nvPr/>
          </p:nvSpPr>
          <p:spPr bwMode="auto">
            <a:xfrm>
              <a:off x="1973" y="2795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1655" y="3022"/>
              <a:ext cx="382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2800" b="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1764" name="Text Box 10"/>
            <p:cNvSpPr txBox="1">
              <a:spLocks noChangeArrowheads="1"/>
            </p:cNvSpPr>
            <p:nvPr/>
          </p:nvSpPr>
          <p:spPr bwMode="auto">
            <a:xfrm>
              <a:off x="3651" y="3022"/>
              <a:ext cx="382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–</a:t>
              </a:r>
              <a:endParaRPr kumimoji="1" lang="en-US" altLang="zh-CN" sz="2800" b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1765" name="Text Box 11"/>
            <p:cNvSpPr txBox="1">
              <a:spLocks noChangeArrowheads="1"/>
            </p:cNvSpPr>
            <p:nvPr/>
          </p:nvSpPr>
          <p:spPr bwMode="auto">
            <a:xfrm>
              <a:off x="2501" y="3022"/>
              <a:ext cx="66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1766" name="Text Box 12"/>
            <p:cNvSpPr txBox="1">
              <a:spLocks noChangeArrowheads="1"/>
            </p:cNvSpPr>
            <p:nvPr/>
          </p:nvSpPr>
          <p:spPr bwMode="auto">
            <a:xfrm>
              <a:off x="1972" y="2478"/>
              <a:ext cx="364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31767" name="Text Box 13"/>
            <p:cNvSpPr txBox="1">
              <a:spLocks noChangeArrowheads="1"/>
            </p:cNvSpPr>
            <p:nvPr/>
          </p:nvSpPr>
          <p:spPr bwMode="auto">
            <a:xfrm>
              <a:off x="2609" y="2432"/>
              <a:ext cx="49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31751" name="Text Box 14"/>
          <p:cNvSpPr txBox="1">
            <a:spLocks noChangeArrowheads="1"/>
          </p:cNvSpPr>
          <p:nvPr/>
        </p:nvSpPr>
        <p:spPr bwMode="auto">
          <a:xfrm>
            <a:off x="971550" y="29972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根据电磁感应定律与楞次定律</a:t>
            </a:r>
          </a:p>
        </p:txBody>
      </p:sp>
      <p:grpSp>
        <p:nvGrpSpPr>
          <p:cNvPr id="31752" name="Group 15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1759" name="Picture 16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0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1753" name="Group 18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1757" name="Picture 19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8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1754" name="Group 24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1755" name="Picture 25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6" name="Text Box 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787900" y="765175"/>
          <a:ext cx="27368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公式" r:id="rId3" imgW="942856" imgH="428509" progId="Equation.3">
                  <p:embed/>
                </p:oleObj>
              </mc:Choice>
              <mc:Fallback>
                <p:oleObj name="公式" r:id="rId3" imgW="942856" imgH="42850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765175"/>
                        <a:ext cx="2736850" cy="12922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4213" y="2852738"/>
            <a:ext cx="7848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电感电压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的大小取决于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的变化率，与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的大小无关，电感是动态元件；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4213" y="4076700"/>
            <a:ext cx="7848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为常数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直流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 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，电感相当于短路；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4213" y="4797425"/>
            <a:ext cx="77771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circleNumDbPlain" startAt="3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实际电路中电感的电压</a:t>
            </a:r>
            <a:r>
              <a:rPr kumimoji="1" lang="zh-CN" altLang="en-US" sz="280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为有限值，则电感电流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不能跃变，必定是时间的连续函数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32774" name="Group 25"/>
          <p:cNvGrpSpPr>
            <a:grpSpLocks/>
          </p:cNvGrpSpPr>
          <p:nvPr/>
        </p:nvGrpSpPr>
        <p:grpSpPr bwMode="auto">
          <a:xfrm>
            <a:off x="971550" y="620713"/>
            <a:ext cx="3529013" cy="1331912"/>
            <a:chOff x="612" y="391"/>
            <a:chExt cx="2223" cy="839"/>
          </a:xfrm>
        </p:grpSpPr>
        <p:graphicFrame>
          <p:nvGraphicFramePr>
            <p:cNvPr id="32789" name="Object 7"/>
            <p:cNvGraphicFramePr>
              <a:graphicFrameLocks noChangeAspect="1"/>
            </p:cNvGraphicFramePr>
            <p:nvPr/>
          </p:nvGraphicFramePr>
          <p:xfrm>
            <a:off x="652" y="667"/>
            <a:ext cx="213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7" name="Visio" r:id="rId8" imgW="886592" imgH="116832" progId="Visio.Drawing.6">
                    <p:embed/>
                  </p:oleObj>
                </mc:Choice>
                <mc:Fallback>
                  <p:oleObj name="Visio" r:id="rId8" imgW="886592" imgH="116832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667"/>
                          <a:ext cx="213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AutoShape 8"/>
            <p:cNvSpPr>
              <a:spLocks noChangeArrowheads="1"/>
            </p:cNvSpPr>
            <p:nvPr/>
          </p:nvSpPr>
          <p:spPr bwMode="auto">
            <a:xfrm>
              <a:off x="889" y="706"/>
              <a:ext cx="357" cy="79"/>
            </a:xfrm>
            <a:prstGeom prst="rightArrow">
              <a:avLst>
                <a:gd name="adj1" fmla="val 50000"/>
                <a:gd name="adj2" fmla="val 112975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2791" name="Text Box 9"/>
            <p:cNvSpPr txBox="1">
              <a:spLocks noChangeArrowheads="1"/>
            </p:cNvSpPr>
            <p:nvPr/>
          </p:nvSpPr>
          <p:spPr bwMode="auto">
            <a:xfrm>
              <a:off x="612" y="903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2800" b="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2792" name="Text Box 10"/>
            <p:cNvSpPr txBox="1">
              <a:spLocks noChangeArrowheads="1"/>
            </p:cNvSpPr>
            <p:nvPr/>
          </p:nvSpPr>
          <p:spPr bwMode="auto">
            <a:xfrm>
              <a:off x="2502" y="880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–</a:t>
              </a:r>
              <a:endParaRPr kumimoji="1" lang="en-US" altLang="zh-CN" sz="2800" b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793" name="Text Box 11"/>
            <p:cNvSpPr txBox="1">
              <a:spLocks noChangeArrowheads="1"/>
            </p:cNvSpPr>
            <p:nvPr/>
          </p:nvSpPr>
          <p:spPr bwMode="auto">
            <a:xfrm>
              <a:off x="1350" y="903"/>
              <a:ext cx="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2794" name="Text Box 12"/>
            <p:cNvSpPr txBox="1">
              <a:spLocks noChangeArrowheads="1"/>
            </p:cNvSpPr>
            <p:nvPr/>
          </p:nvSpPr>
          <p:spPr bwMode="auto">
            <a:xfrm>
              <a:off x="889" y="431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32795" name="Text Box 13"/>
            <p:cNvSpPr txBox="1">
              <a:spLocks noChangeArrowheads="1"/>
            </p:cNvSpPr>
            <p:nvPr/>
          </p:nvSpPr>
          <p:spPr bwMode="auto">
            <a:xfrm>
              <a:off x="1444" y="391"/>
              <a:ext cx="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32775" name="Line 14"/>
          <p:cNvSpPr>
            <a:spLocks noChangeShapeType="1"/>
          </p:cNvSpPr>
          <p:nvPr/>
        </p:nvSpPr>
        <p:spPr bwMode="auto">
          <a:xfrm>
            <a:off x="4211638" y="2420938"/>
            <a:ext cx="1728787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6" name="AutoShape 15"/>
          <p:cNvSpPr>
            <a:spLocks noChangeArrowheads="1"/>
          </p:cNvSpPr>
          <p:nvPr/>
        </p:nvSpPr>
        <p:spPr bwMode="auto">
          <a:xfrm rot="1891188">
            <a:off x="3203575" y="2133600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32777" name="Group 16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2787" name="Picture 17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8" name="Text Box 1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2778" name="Group 19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2785" name="Picture 20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6" name="Text Box 2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2779" name="Group 22"/>
          <p:cNvGrpSpPr>
            <a:grpSpLocks/>
          </p:cNvGrpSpPr>
          <p:nvPr/>
        </p:nvGrpSpPr>
        <p:grpSpPr bwMode="auto">
          <a:xfrm>
            <a:off x="827088" y="2060575"/>
            <a:ext cx="1663700" cy="850900"/>
            <a:chOff x="385" y="3022"/>
            <a:chExt cx="1019" cy="536"/>
          </a:xfrm>
        </p:grpSpPr>
        <p:pic>
          <p:nvPicPr>
            <p:cNvPr id="32783" name="Picture 23" descr="12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4" name="Text Box 24"/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32780" name="Group 32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2781" name="Picture 33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2" name="Text Box 3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42988" y="549275"/>
            <a:ext cx="6624637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6.1  </a:t>
            </a:r>
            <a:r>
              <a:rPr kumimoji="1"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电容元件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00113" y="1214438"/>
            <a:ext cx="1479550" cy="5222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电容器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91495" y="1240166"/>
            <a:ext cx="734536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14400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在外</a:t>
            </a:r>
            <a:r>
              <a:rPr kumimoji="1"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电源作用下，正负电极上分别带上等量异号电荷，撤去电源，电极上的电荷仍可长久地聚集下去，是一种储存电能的部件。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8316913" y="6445250"/>
            <a:ext cx="792162" cy="366713"/>
            <a:chOff x="5193" y="4020"/>
            <a:chExt cx="499" cy="231"/>
          </a:xfrm>
        </p:grpSpPr>
        <p:pic>
          <p:nvPicPr>
            <p:cNvPr id="6176" name="Picture 6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7" name="Text Box 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7453313" y="6445250"/>
            <a:ext cx="792162" cy="366713"/>
            <a:chOff x="4649" y="4020"/>
            <a:chExt cx="499" cy="231"/>
          </a:xfrm>
        </p:grpSpPr>
        <p:pic>
          <p:nvPicPr>
            <p:cNvPr id="6174" name="Picture 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5" name="Text Box 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2684463" y="2892425"/>
            <a:ext cx="3349625" cy="2566988"/>
            <a:chOff x="1237" y="2411"/>
            <a:chExt cx="2110" cy="1617"/>
          </a:xfrm>
        </p:grpSpPr>
        <p:sp>
          <p:nvSpPr>
            <p:cNvPr id="6159" name="Line 12"/>
            <p:cNvSpPr>
              <a:spLocks noChangeShapeType="1"/>
            </p:cNvSpPr>
            <p:nvPr/>
          </p:nvSpPr>
          <p:spPr bwMode="auto">
            <a:xfrm>
              <a:off x="1937" y="2496"/>
              <a:ext cx="0" cy="95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2763" y="2496"/>
              <a:ext cx="0" cy="95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1" name="Line 14"/>
            <p:cNvSpPr>
              <a:spLocks noChangeShapeType="1"/>
            </p:cNvSpPr>
            <p:nvPr/>
          </p:nvSpPr>
          <p:spPr bwMode="auto">
            <a:xfrm>
              <a:off x="1429" y="2999"/>
              <a:ext cx="50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2" name="Line 15"/>
            <p:cNvSpPr>
              <a:spLocks noChangeShapeType="1"/>
            </p:cNvSpPr>
            <p:nvPr/>
          </p:nvSpPr>
          <p:spPr bwMode="auto">
            <a:xfrm>
              <a:off x="1429" y="2999"/>
              <a:ext cx="0" cy="67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3" name="Line 16"/>
            <p:cNvSpPr>
              <a:spLocks noChangeShapeType="1"/>
            </p:cNvSpPr>
            <p:nvPr/>
          </p:nvSpPr>
          <p:spPr bwMode="auto">
            <a:xfrm>
              <a:off x="1429" y="3670"/>
              <a:ext cx="889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4" name="Line 17"/>
            <p:cNvSpPr>
              <a:spLocks noChangeShapeType="1"/>
            </p:cNvSpPr>
            <p:nvPr/>
          </p:nvSpPr>
          <p:spPr bwMode="auto">
            <a:xfrm>
              <a:off x="2318" y="3447"/>
              <a:ext cx="0" cy="3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5" name="Line 18"/>
            <p:cNvSpPr>
              <a:spLocks noChangeShapeType="1"/>
            </p:cNvSpPr>
            <p:nvPr/>
          </p:nvSpPr>
          <p:spPr bwMode="auto">
            <a:xfrm>
              <a:off x="2445" y="3559"/>
              <a:ext cx="0" cy="16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6" name="Line 19"/>
            <p:cNvSpPr>
              <a:spLocks noChangeShapeType="1"/>
            </p:cNvSpPr>
            <p:nvPr/>
          </p:nvSpPr>
          <p:spPr bwMode="auto">
            <a:xfrm>
              <a:off x="2763" y="2999"/>
              <a:ext cx="571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7" name="Line 20"/>
            <p:cNvSpPr>
              <a:spLocks noChangeShapeType="1"/>
            </p:cNvSpPr>
            <p:nvPr/>
          </p:nvSpPr>
          <p:spPr bwMode="auto">
            <a:xfrm>
              <a:off x="3334" y="2999"/>
              <a:ext cx="0" cy="67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8" name="Line 21"/>
            <p:cNvSpPr>
              <a:spLocks noChangeShapeType="1"/>
            </p:cNvSpPr>
            <p:nvPr/>
          </p:nvSpPr>
          <p:spPr bwMode="auto">
            <a:xfrm>
              <a:off x="2445" y="3670"/>
              <a:ext cx="889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9" name="Text Box 22"/>
            <p:cNvSpPr txBox="1">
              <a:spLocks noChangeArrowheads="1"/>
            </p:cNvSpPr>
            <p:nvPr/>
          </p:nvSpPr>
          <p:spPr bwMode="auto">
            <a:xfrm>
              <a:off x="2797" y="2411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170" name="Text Box 23"/>
            <p:cNvSpPr txBox="1">
              <a:spLocks noChangeArrowheads="1"/>
            </p:cNvSpPr>
            <p:nvPr/>
          </p:nvSpPr>
          <p:spPr bwMode="auto">
            <a:xfrm>
              <a:off x="1237" y="2500"/>
              <a:ext cx="7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sz="36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171" name="Text Box 24"/>
            <p:cNvSpPr txBox="1">
              <a:spLocks noChangeArrowheads="1"/>
            </p:cNvSpPr>
            <p:nvPr/>
          </p:nvSpPr>
          <p:spPr bwMode="auto">
            <a:xfrm>
              <a:off x="2966" y="2504"/>
              <a:ext cx="3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6172" name="Rectangle 25" descr="信纸"/>
            <p:cNvSpPr>
              <a:spLocks noChangeArrowheads="1"/>
            </p:cNvSpPr>
            <p:nvPr/>
          </p:nvSpPr>
          <p:spPr bwMode="auto">
            <a:xfrm>
              <a:off x="2000" y="2551"/>
              <a:ext cx="699" cy="840"/>
            </a:xfrm>
            <a:prstGeom prst="rect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6173" name="Text Box 26"/>
            <p:cNvSpPr txBox="1">
              <a:spLocks noChangeArrowheads="1"/>
            </p:cNvSpPr>
            <p:nvPr/>
          </p:nvSpPr>
          <p:spPr bwMode="auto">
            <a:xfrm>
              <a:off x="2426" y="3702"/>
              <a:ext cx="3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</a:p>
          </p:txBody>
        </p:sp>
      </p:grpSp>
      <p:sp>
        <p:nvSpPr>
          <p:cNvPr id="6152" name="Text Box 27"/>
          <p:cNvSpPr txBox="1">
            <a:spLocks noChangeArrowheads="1"/>
          </p:cNvSpPr>
          <p:nvPr/>
        </p:nvSpPr>
        <p:spPr bwMode="auto">
          <a:xfrm>
            <a:off x="2125663" y="5443538"/>
            <a:ext cx="66770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电导体由绝缘材料分开就可以产生电容。</a:t>
            </a:r>
            <a:endParaRPr kumimoji="1" lang="zh-CN" altLang="en-US" sz="28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153" name="Group 28"/>
          <p:cNvGrpSpPr>
            <a:grpSpLocks/>
          </p:cNvGrpSpPr>
          <p:nvPr/>
        </p:nvGrpSpPr>
        <p:grpSpPr bwMode="auto">
          <a:xfrm>
            <a:off x="395288" y="5241925"/>
            <a:ext cx="1644650" cy="850900"/>
            <a:chOff x="385" y="3022"/>
            <a:chExt cx="1036" cy="536"/>
          </a:xfrm>
        </p:grpSpPr>
        <p:pic>
          <p:nvPicPr>
            <p:cNvPr id="6157" name="Picture 29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8" name="Text Box 30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grpSp>
        <p:nvGrpSpPr>
          <p:cNvPr id="6154" name="Group 31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6155" name="Picture 3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Text Box 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2700672" y="3066256"/>
            <a:ext cx="6048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</a:t>
            </a:r>
            <a:endParaRPr kumimoji="1" lang="en-US" altLang="zh-CN" sz="2800" b="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116013" y="604838"/>
          <a:ext cx="28082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3" imgW="2171657" imgH="847635" progId="Equation.3">
                  <p:embed/>
                </p:oleObj>
              </mc:Choice>
              <mc:Fallback>
                <p:oleObj name="公式" r:id="rId3" imgW="2171657" imgH="8476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04838"/>
                        <a:ext cx="280828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5795963" y="1484313"/>
            <a:ext cx="2592387" cy="1081087"/>
          </a:xfrm>
          <a:prstGeom prst="wedgeRoundRectCallout">
            <a:avLst>
              <a:gd name="adj1" fmla="val -93477"/>
              <a:gd name="adj2" fmla="val -20926"/>
              <a:gd name="adj3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电感元件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的积分关系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3810" name="Picture 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1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3797" name="Group 7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3808" name="Picture 8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9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337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08758"/>
              </p:ext>
            </p:extLst>
          </p:nvPr>
        </p:nvGraphicFramePr>
        <p:xfrm>
          <a:off x="5256212" y="514155"/>
          <a:ext cx="36718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公式" r:id="rId9" imgW="3047884" imgH="1095426" progId="Equation.3">
                  <p:embed/>
                </p:oleObj>
              </mc:Choice>
              <mc:Fallback>
                <p:oleObj name="公式" r:id="rId9" imgW="3047884" imgH="10954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2" y="514155"/>
                        <a:ext cx="3671888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1"/>
          <p:cNvGraphicFramePr>
            <a:graphicFrameLocks noChangeAspect="1"/>
          </p:cNvGraphicFramePr>
          <p:nvPr/>
        </p:nvGraphicFramePr>
        <p:xfrm>
          <a:off x="1619250" y="1484313"/>
          <a:ext cx="288131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公式" r:id="rId11" imgW="2143201" imgH="847635" progId="Equation.3">
                  <p:embed/>
                </p:oleObj>
              </mc:Choice>
              <mc:Fallback>
                <p:oleObj name="公式" r:id="rId11" imgW="2143201" imgH="8476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2881313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0" name="Group 12"/>
          <p:cNvGrpSpPr>
            <a:grpSpLocks/>
          </p:cNvGrpSpPr>
          <p:nvPr/>
        </p:nvGrpSpPr>
        <p:grpSpPr bwMode="auto">
          <a:xfrm>
            <a:off x="684213" y="2133600"/>
            <a:ext cx="1663700" cy="850900"/>
            <a:chOff x="385" y="3022"/>
            <a:chExt cx="1019" cy="536"/>
          </a:xfrm>
        </p:grpSpPr>
        <p:pic>
          <p:nvPicPr>
            <p:cNvPr id="33806" name="Picture 13" descr="12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7" name="Text Box 14"/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sp>
        <p:nvSpPr>
          <p:cNvPr id="33801" name="Text Box 15"/>
          <p:cNvSpPr txBox="1">
            <a:spLocks noChangeArrowheads="1"/>
          </p:cNvSpPr>
          <p:nvPr/>
        </p:nvSpPr>
        <p:spPr bwMode="auto">
          <a:xfrm>
            <a:off x="1042988" y="2852738"/>
            <a:ext cx="72739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某一时刻的电感电流值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kumimoji="1" lang="en-US" altLang="zh-CN" sz="2800" b="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–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到该时刻的所有电流值有关，即电感元件有记忆电压的作用，电感元件也是记忆元件。</a:t>
            </a:r>
          </a:p>
        </p:txBody>
      </p:sp>
      <p:sp>
        <p:nvSpPr>
          <p:cNvPr id="33802" name="Text Box 16"/>
          <p:cNvSpPr txBox="1">
            <a:spLocks noChangeArrowheads="1"/>
          </p:cNvSpPr>
          <p:nvPr/>
        </p:nvSpPr>
        <p:spPr bwMode="auto">
          <a:xfrm>
            <a:off x="971550" y="4508500"/>
            <a:ext cx="74168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研究某一初始时刻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以后的电感电流，不需要了解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以前的电流，只需知道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时刻开始作用的电压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时刻的电流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33803" name="Group 20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3804" name="Picture 21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5" name="Text Box 2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4832" name="Picture 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3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4819" name="Group 5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4830" name="Picture 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4820" name="Group 9"/>
          <p:cNvGrpSpPr>
            <a:grpSpLocks/>
          </p:cNvGrpSpPr>
          <p:nvPr/>
        </p:nvGrpSpPr>
        <p:grpSpPr bwMode="auto">
          <a:xfrm>
            <a:off x="755650" y="692150"/>
            <a:ext cx="1663700" cy="850900"/>
            <a:chOff x="385" y="3022"/>
            <a:chExt cx="1020" cy="536"/>
          </a:xfrm>
        </p:grpSpPr>
        <p:pic>
          <p:nvPicPr>
            <p:cNvPr id="34828" name="Picture 10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794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34821" name="Text Box 12"/>
          <p:cNvSpPr txBox="1">
            <a:spLocks noChangeArrowheads="1"/>
          </p:cNvSpPr>
          <p:nvPr/>
        </p:nvSpPr>
        <p:spPr bwMode="auto">
          <a:xfrm>
            <a:off x="900113" y="1384300"/>
            <a:ext cx="76327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当电感的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为非关联方向时，上述微分和积分表达式前要冠以负号 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</p:txBody>
      </p:sp>
      <p:graphicFrame>
        <p:nvGraphicFramePr>
          <p:cNvPr id="34822" name="Object 13"/>
          <p:cNvGraphicFramePr>
            <a:graphicFrameLocks noChangeAspect="1"/>
          </p:cNvGraphicFramePr>
          <p:nvPr/>
        </p:nvGraphicFramePr>
        <p:xfrm>
          <a:off x="971550" y="2708275"/>
          <a:ext cx="19113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8" imgW="685713" imgH="428509" progId="Equation.DSMT4">
                  <p:embed/>
                </p:oleObj>
              </mc:Choice>
              <mc:Fallback>
                <p:oleObj name="Equation" r:id="rId8" imgW="685713" imgH="42850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1911350" cy="1223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4"/>
          <p:cNvGraphicFramePr>
            <a:graphicFrameLocks noChangeAspect="1"/>
          </p:cNvGraphicFramePr>
          <p:nvPr/>
        </p:nvGraphicFramePr>
        <p:xfrm>
          <a:off x="3379788" y="2717800"/>
          <a:ext cx="467518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10" imgW="2857370" imgH="819137" progId="Equation.DSMT4">
                  <p:embed/>
                </p:oleObj>
              </mc:Choice>
              <mc:Fallback>
                <p:oleObj name="Equation" r:id="rId10" imgW="2857370" imgH="81913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717800"/>
                        <a:ext cx="4675187" cy="12319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15"/>
          <p:cNvSpPr txBox="1">
            <a:spLocks noChangeArrowheads="1"/>
          </p:cNvSpPr>
          <p:nvPr/>
        </p:nvSpPr>
        <p:spPr bwMode="auto">
          <a:xfrm>
            <a:off x="827088" y="4221163"/>
            <a:ext cx="7848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上式中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称为电感电压的初始值，它反映电感初始时刻的储能状况，也称为初始状态。       </a:t>
            </a:r>
          </a:p>
        </p:txBody>
      </p:sp>
      <p:grpSp>
        <p:nvGrpSpPr>
          <p:cNvPr id="34825" name="Group 19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4826" name="Picture 2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7" name="Text Box 2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5859" name="Picture 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0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5857" name="Picture 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8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5844" name="Text Box 9"/>
          <p:cNvSpPr txBox="1">
            <a:spLocks noChangeArrowheads="1"/>
          </p:cNvSpPr>
          <p:nvPr/>
        </p:nvSpPr>
        <p:spPr bwMode="auto">
          <a:xfrm>
            <a:off x="611188" y="692150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电感的功率和储能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1512888" cy="523875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 b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功率</a:t>
            </a:r>
          </a:p>
        </p:txBody>
      </p:sp>
      <p:graphicFrame>
        <p:nvGraphicFramePr>
          <p:cNvPr id="35846" name="Object 11"/>
          <p:cNvGraphicFramePr>
            <a:graphicFrameLocks noChangeAspect="1"/>
          </p:cNvGraphicFramePr>
          <p:nvPr/>
        </p:nvGraphicFramePr>
        <p:xfrm>
          <a:off x="2843213" y="1341438"/>
          <a:ext cx="29591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公式" r:id="rId7" imgW="1066742" imgH="428509" progId="Equation.3">
                  <p:embed/>
                </p:oleObj>
              </mc:Choice>
              <mc:Fallback>
                <p:oleObj name="公式" r:id="rId7" imgW="1066742" imgH="42850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341438"/>
                        <a:ext cx="29591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AutoShape 12"/>
          <p:cNvSpPr>
            <a:spLocks noChangeArrowheads="1"/>
          </p:cNvSpPr>
          <p:nvPr/>
        </p:nvSpPr>
        <p:spPr bwMode="auto">
          <a:xfrm>
            <a:off x="6227763" y="836613"/>
            <a:ext cx="2159000" cy="1079500"/>
          </a:xfrm>
          <a:prstGeom prst="wedgeRectCallout">
            <a:avLst>
              <a:gd name="adj1" fmla="val -68384"/>
              <a:gd name="adj2" fmla="val 80000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、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 </a:t>
            </a: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取关联参考方向</a:t>
            </a:r>
          </a:p>
        </p:txBody>
      </p:sp>
      <p:sp>
        <p:nvSpPr>
          <p:cNvPr id="35848" name="Text Box 13"/>
          <p:cNvSpPr txBox="1">
            <a:spLocks noChangeArrowheads="1"/>
          </p:cNvSpPr>
          <p:nvPr/>
        </p:nvSpPr>
        <p:spPr bwMode="auto">
          <a:xfrm>
            <a:off x="1042988" y="2565400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当电流增大</a:t>
            </a:r>
            <a:r>
              <a:rPr kumimoji="1" lang="zh-CN" altLang="en-US" sz="280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p&gt;0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电感吸收功率。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49" name="Text Box 14"/>
          <p:cNvSpPr txBox="1">
            <a:spLocks noChangeArrowheads="1"/>
          </p:cNvSpPr>
          <p:nvPr/>
        </p:nvSpPr>
        <p:spPr bwMode="auto">
          <a:xfrm>
            <a:off x="1042988" y="3141663"/>
            <a:ext cx="612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当电流减小，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&lt;0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电感发出功率。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50" name="Text Box 15"/>
          <p:cNvSpPr txBox="1">
            <a:spLocks noChangeArrowheads="1"/>
          </p:cNvSpPr>
          <p:nvPr/>
        </p:nvSpPr>
        <p:spPr bwMode="auto">
          <a:xfrm>
            <a:off x="755650" y="3933825"/>
            <a:ext cx="75596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电感能在一段时间内吸收外部供给的能量转化为磁场能量储存起来，在另一段时间内又把能量释放回电路，因此电感元件是无源元件、是储能元件，它本身不消耗能量。</a:t>
            </a:r>
          </a:p>
        </p:txBody>
      </p:sp>
      <p:grpSp>
        <p:nvGrpSpPr>
          <p:cNvPr id="35851" name="Group 16"/>
          <p:cNvGrpSpPr>
            <a:grpSpLocks/>
          </p:cNvGrpSpPr>
          <p:nvPr/>
        </p:nvGrpSpPr>
        <p:grpSpPr bwMode="auto">
          <a:xfrm>
            <a:off x="539750" y="3789363"/>
            <a:ext cx="1663700" cy="850900"/>
            <a:chOff x="385" y="3022"/>
            <a:chExt cx="1019" cy="536"/>
          </a:xfrm>
        </p:grpSpPr>
        <p:pic>
          <p:nvPicPr>
            <p:cNvPr id="35855" name="Picture 17" descr="1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35852" name="Group 22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5853" name="Picture 2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4" name="Text Box 2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116013" y="3933825"/>
            <a:ext cx="5256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电感储能的变化量：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403350" y="4365625"/>
          <a:ext cx="439261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公式" r:id="rId6" imgW="1685827" imgH="419126" progId="Equation.3">
                  <p:embed/>
                </p:oleObj>
              </mc:Choice>
              <mc:Fallback>
                <p:oleObj name="公式" r:id="rId6" imgW="1685827" imgH="4191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439261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058863" y="1412875"/>
          <a:ext cx="50101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公式" r:id="rId8" imgW="1981142" imgH="495236" progId="Equation.3">
                  <p:embed/>
                </p:oleObj>
              </mc:Choice>
              <mc:Fallback>
                <p:oleObj name="公式" r:id="rId8" imgW="1981142" imgH="49523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412875"/>
                        <a:ext cx="501015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27088" y="765175"/>
            <a:ext cx="2449512" cy="523875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电感的储能</a:t>
            </a:r>
          </a:p>
        </p:txBody>
      </p: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6880" name="Picture 7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1" name="Text Box 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6871" name="Group 9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6878" name="Picture 10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9" name="Text Box 1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36872" name="Object 12"/>
          <p:cNvGraphicFramePr>
            <a:graphicFrameLocks noChangeAspect="1"/>
          </p:cNvGraphicFramePr>
          <p:nvPr/>
        </p:nvGraphicFramePr>
        <p:xfrm>
          <a:off x="5292725" y="2708275"/>
          <a:ext cx="16573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公式" r:id="rId11" imgW="695430" imgH="419126" progId="Equation.3">
                  <p:embed/>
                </p:oleObj>
              </mc:Choice>
              <mc:Fallback>
                <p:oleObj name="公式" r:id="rId11" imgW="695430" imgH="4191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08275"/>
                        <a:ext cx="16573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3"/>
          <p:cNvGraphicFramePr>
            <a:graphicFrameLocks noChangeAspect="1"/>
          </p:cNvGraphicFramePr>
          <p:nvPr/>
        </p:nvGraphicFramePr>
        <p:xfrm>
          <a:off x="1619250" y="2708275"/>
          <a:ext cx="3667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公式" r:id="rId13" imgW="1571658" imgH="419126" progId="Equation.3">
                  <p:embed/>
                </p:oleObj>
              </mc:Choice>
              <mc:Fallback>
                <p:oleObj name="公式" r:id="rId13" imgW="1571658" imgH="4191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36671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Line 14"/>
          <p:cNvSpPr>
            <a:spLocks noChangeShapeType="1"/>
          </p:cNvSpPr>
          <p:nvPr/>
        </p:nvSpPr>
        <p:spPr bwMode="auto">
          <a:xfrm flipV="1">
            <a:off x="3563938" y="2636838"/>
            <a:ext cx="935037" cy="1223962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75" name="Group 1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6876" name="Picture 19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7" name="Text Box 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27088" y="2535238"/>
            <a:ext cx="7777162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电感的储能只与当时的电流值有关，电感电流不能跃变，反映了储能不能跃变。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电感储存的能量一定大于或等于零。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411413" y="620713"/>
          <a:ext cx="316706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公式" r:id="rId6" imgW="1190629" imgH="419126" progId="Equation.3">
                  <p:embed/>
                </p:oleObj>
              </mc:Choice>
              <mc:Fallback>
                <p:oleObj name="公式" r:id="rId6" imgW="1190629" imgH="4191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620713"/>
                        <a:ext cx="3167062" cy="11541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7902" name="Picture 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3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7893" name="Group 7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7900" name="Picture 8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1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7894" name="Group 10"/>
          <p:cNvGrpSpPr>
            <a:grpSpLocks/>
          </p:cNvGrpSpPr>
          <p:nvPr/>
        </p:nvGrpSpPr>
        <p:grpSpPr bwMode="auto">
          <a:xfrm>
            <a:off x="755650" y="1773238"/>
            <a:ext cx="1663700" cy="850900"/>
            <a:chOff x="385" y="3022"/>
            <a:chExt cx="1019" cy="536"/>
          </a:xfrm>
        </p:grpSpPr>
        <p:pic>
          <p:nvPicPr>
            <p:cNvPr id="37898" name="Picture 11" descr="1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37895" name="Group 16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7896" name="Picture 17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7" name="Text Box 1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27088" y="620713"/>
            <a:ext cx="4032250" cy="523875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实际电感线圈的模型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8952" name="Picture 4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53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8916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8950" name="Picture 7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51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8917" name="Group 48"/>
          <p:cNvGrpSpPr>
            <a:grpSpLocks/>
          </p:cNvGrpSpPr>
          <p:nvPr/>
        </p:nvGrpSpPr>
        <p:grpSpPr bwMode="auto">
          <a:xfrm>
            <a:off x="827088" y="3254375"/>
            <a:ext cx="3457575" cy="1630363"/>
            <a:chOff x="521" y="2050"/>
            <a:chExt cx="2178" cy="1027"/>
          </a:xfrm>
        </p:grpSpPr>
        <p:sp>
          <p:nvSpPr>
            <p:cNvPr id="38938" name="Text Box 9"/>
            <p:cNvSpPr txBox="1">
              <a:spLocks noChangeArrowheads="1"/>
            </p:cNvSpPr>
            <p:nvPr/>
          </p:nvSpPr>
          <p:spPr bwMode="auto">
            <a:xfrm>
              <a:off x="1499" y="2050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39" name="Line 10"/>
            <p:cNvSpPr>
              <a:spLocks noChangeShapeType="1"/>
            </p:cNvSpPr>
            <p:nvPr/>
          </p:nvSpPr>
          <p:spPr bwMode="auto">
            <a:xfrm flipH="1" flipV="1">
              <a:off x="793" y="2600"/>
              <a:ext cx="545" cy="14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Line 11"/>
            <p:cNvSpPr>
              <a:spLocks noChangeShapeType="1"/>
            </p:cNvSpPr>
            <p:nvPr/>
          </p:nvSpPr>
          <p:spPr bwMode="auto">
            <a:xfrm>
              <a:off x="2109" y="2614"/>
              <a:ext cx="408" cy="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Oval 12"/>
            <p:cNvSpPr>
              <a:spLocks noChangeArrowheads="1"/>
            </p:cNvSpPr>
            <p:nvPr/>
          </p:nvSpPr>
          <p:spPr bwMode="auto">
            <a:xfrm>
              <a:off x="702" y="2567"/>
              <a:ext cx="91" cy="7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42" name="Oval 13"/>
            <p:cNvSpPr>
              <a:spLocks noChangeArrowheads="1"/>
            </p:cNvSpPr>
            <p:nvPr/>
          </p:nvSpPr>
          <p:spPr bwMode="auto">
            <a:xfrm>
              <a:off x="2517" y="2568"/>
              <a:ext cx="91" cy="7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43" name="Text Box 14"/>
            <p:cNvSpPr txBox="1">
              <a:spLocks noChangeArrowheads="1"/>
            </p:cNvSpPr>
            <p:nvPr/>
          </p:nvSpPr>
          <p:spPr bwMode="auto">
            <a:xfrm>
              <a:off x="521" y="261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44" name="Text Box 15"/>
            <p:cNvSpPr txBox="1">
              <a:spLocks noChangeArrowheads="1"/>
            </p:cNvSpPr>
            <p:nvPr/>
          </p:nvSpPr>
          <p:spPr bwMode="auto">
            <a:xfrm>
              <a:off x="2336" y="265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45" name="Text Box 16"/>
            <p:cNvSpPr txBox="1">
              <a:spLocks noChangeArrowheads="1"/>
            </p:cNvSpPr>
            <p:nvPr/>
          </p:nvSpPr>
          <p:spPr bwMode="auto">
            <a:xfrm>
              <a:off x="1383" y="2750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46" name="Text Box 17"/>
            <p:cNvSpPr txBox="1">
              <a:spLocks noChangeArrowheads="1"/>
            </p:cNvSpPr>
            <p:nvPr/>
          </p:nvSpPr>
          <p:spPr bwMode="auto">
            <a:xfrm>
              <a:off x="1066" y="2205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47" name="Line 18"/>
            <p:cNvSpPr>
              <a:spLocks noChangeShapeType="1"/>
            </p:cNvSpPr>
            <p:nvPr/>
          </p:nvSpPr>
          <p:spPr bwMode="auto">
            <a:xfrm>
              <a:off x="612" y="2478"/>
              <a:ext cx="318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Rectangle 22"/>
            <p:cNvSpPr>
              <a:spLocks noChangeArrowheads="1"/>
            </p:cNvSpPr>
            <p:nvPr/>
          </p:nvSpPr>
          <p:spPr bwMode="auto">
            <a:xfrm>
              <a:off x="975" y="2523"/>
              <a:ext cx="362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38949" name="Object 38"/>
            <p:cNvGraphicFramePr>
              <a:graphicFrameLocks noChangeAspect="1"/>
            </p:cNvGraphicFramePr>
            <p:nvPr/>
          </p:nvGraphicFramePr>
          <p:xfrm>
            <a:off x="1338" y="2478"/>
            <a:ext cx="81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9" name="Visio" r:id="rId7" imgW="886592" imgH="116832" progId="Visio.Drawing.6">
                    <p:embed/>
                  </p:oleObj>
                </mc:Choice>
                <mc:Fallback>
                  <p:oleObj name="Visio" r:id="rId7" imgW="886592" imgH="116832" progId="Visio.Drawing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3508" r="23584" b="-12411"/>
                        <a:stretch>
                          <a:fillRect/>
                        </a:stretch>
                      </p:blipFill>
                      <p:spPr bwMode="auto">
                        <a:xfrm>
                          <a:off x="1338" y="2478"/>
                          <a:ext cx="81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8" name="Group 78"/>
          <p:cNvGrpSpPr>
            <a:grpSpLocks/>
          </p:cNvGrpSpPr>
          <p:nvPr/>
        </p:nvGrpSpPr>
        <p:grpSpPr bwMode="auto">
          <a:xfrm>
            <a:off x="1116013" y="1443038"/>
            <a:ext cx="2952750" cy="1338262"/>
            <a:chOff x="703" y="754"/>
            <a:chExt cx="1860" cy="843"/>
          </a:xfrm>
        </p:grpSpPr>
        <p:graphicFrame>
          <p:nvGraphicFramePr>
            <p:cNvPr id="38931" name="Object 41"/>
            <p:cNvGraphicFramePr>
              <a:graphicFrameLocks noChangeAspect="1"/>
            </p:cNvGraphicFramePr>
            <p:nvPr/>
          </p:nvGraphicFramePr>
          <p:xfrm>
            <a:off x="737" y="991"/>
            <a:ext cx="182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0" name="Visio" r:id="rId9" imgW="886592" imgH="116832" progId="Visio.Drawing.6">
                    <p:embed/>
                  </p:oleObj>
                </mc:Choice>
                <mc:Fallback>
                  <p:oleObj name="Visio" r:id="rId9" imgW="886592" imgH="116832" progId="Visio.Drawing.6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991"/>
                          <a:ext cx="182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2" name="AutoShape 42"/>
            <p:cNvSpPr>
              <a:spLocks noChangeArrowheads="1"/>
            </p:cNvSpPr>
            <p:nvPr/>
          </p:nvSpPr>
          <p:spPr bwMode="auto">
            <a:xfrm>
              <a:off x="940" y="1024"/>
              <a:ext cx="305" cy="68"/>
            </a:xfrm>
            <a:prstGeom prst="rightArrow">
              <a:avLst>
                <a:gd name="adj1" fmla="val 50000"/>
                <a:gd name="adj2" fmla="val 112132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33" name="Text Box 43"/>
            <p:cNvSpPr txBox="1">
              <a:spLocks noChangeArrowheads="1"/>
            </p:cNvSpPr>
            <p:nvPr/>
          </p:nvSpPr>
          <p:spPr bwMode="auto">
            <a:xfrm>
              <a:off x="703" y="1193"/>
              <a:ext cx="2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0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600" b="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34" name="Text Box 44"/>
            <p:cNvSpPr txBox="1">
              <a:spLocks noChangeArrowheads="1"/>
            </p:cNvSpPr>
            <p:nvPr/>
          </p:nvSpPr>
          <p:spPr bwMode="auto">
            <a:xfrm>
              <a:off x="2277" y="1193"/>
              <a:ext cx="2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ea typeface="楷体_GB2312" pitchFamily="49" charset="-122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35" name="Text Box 45"/>
            <p:cNvSpPr txBox="1">
              <a:spLocks noChangeArrowheads="1"/>
            </p:cNvSpPr>
            <p:nvPr/>
          </p:nvSpPr>
          <p:spPr bwMode="auto">
            <a:xfrm>
              <a:off x="1335" y="1193"/>
              <a:ext cx="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8936" name="Text Box 46"/>
            <p:cNvSpPr txBox="1">
              <a:spLocks noChangeArrowheads="1"/>
            </p:cNvSpPr>
            <p:nvPr/>
          </p:nvSpPr>
          <p:spPr bwMode="auto">
            <a:xfrm>
              <a:off x="940" y="788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38937" name="Text Box 47"/>
            <p:cNvSpPr txBox="1">
              <a:spLocks noChangeArrowheads="1"/>
            </p:cNvSpPr>
            <p:nvPr/>
          </p:nvSpPr>
          <p:spPr bwMode="auto">
            <a:xfrm>
              <a:off x="1413" y="754"/>
              <a:ext cx="3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</a:p>
          </p:txBody>
        </p:sp>
      </p:grpSp>
      <p:grpSp>
        <p:nvGrpSpPr>
          <p:cNvPr id="38919" name="Group 79"/>
          <p:cNvGrpSpPr>
            <a:grpSpLocks/>
          </p:cNvGrpSpPr>
          <p:nvPr/>
        </p:nvGrpSpPr>
        <p:grpSpPr bwMode="auto">
          <a:xfrm>
            <a:off x="5003800" y="1454150"/>
            <a:ext cx="3313113" cy="2349500"/>
            <a:chOff x="3152" y="916"/>
            <a:chExt cx="2087" cy="1480"/>
          </a:xfrm>
        </p:grpSpPr>
        <p:sp>
          <p:nvSpPr>
            <p:cNvPr id="38923" name="Line 33"/>
            <p:cNvSpPr>
              <a:spLocks noChangeShapeType="1"/>
            </p:cNvSpPr>
            <p:nvPr/>
          </p:nvSpPr>
          <p:spPr bwMode="auto">
            <a:xfrm flipV="1">
              <a:off x="3198" y="1797"/>
              <a:ext cx="0" cy="227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Text Box 55"/>
            <p:cNvSpPr txBox="1">
              <a:spLocks noChangeArrowheads="1"/>
            </p:cNvSpPr>
            <p:nvPr/>
          </p:nvSpPr>
          <p:spPr bwMode="auto">
            <a:xfrm>
              <a:off x="3152" y="202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8925" name="Object 62"/>
            <p:cNvGraphicFramePr>
              <a:graphicFrameLocks noChangeAspect="1"/>
            </p:cNvGraphicFramePr>
            <p:nvPr/>
          </p:nvGraphicFramePr>
          <p:xfrm>
            <a:off x="3243" y="1253"/>
            <a:ext cx="1905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1" name="Visio" r:id="rId10" imgW="659587" imgH="298216" progId="Visio.Drawing.6">
                    <p:embed/>
                  </p:oleObj>
                </mc:Choice>
                <mc:Fallback>
                  <p:oleObj name="Visio" r:id="rId10" imgW="659587" imgH="298216" progId="Visio.Drawing.6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253"/>
                          <a:ext cx="1905" cy="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Text Box 64"/>
            <p:cNvSpPr txBox="1">
              <a:spLocks noChangeArrowheads="1"/>
            </p:cNvSpPr>
            <p:nvPr/>
          </p:nvSpPr>
          <p:spPr bwMode="auto">
            <a:xfrm>
              <a:off x="3651" y="916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27" name="Text Box 70"/>
            <p:cNvSpPr txBox="1">
              <a:spLocks noChangeArrowheads="1"/>
            </p:cNvSpPr>
            <p:nvPr/>
          </p:nvSpPr>
          <p:spPr bwMode="auto">
            <a:xfrm>
              <a:off x="4876" y="202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28" name="Text Box 71"/>
            <p:cNvSpPr txBox="1">
              <a:spLocks noChangeArrowheads="1"/>
            </p:cNvSpPr>
            <p:nvPr/>
          </p:nvSpPr>
          <p:spPr bwMode="auto">
            <a:xfrm>
              <a:off x="4014" y="2069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29" name="Text Box 72"/>
            <p:cNvSpPr txBox="1">
              <a:spLocks noChangeArrowheads="1"/>
            </p:cNvSpPr>
            <p:nvPr/>
          </p:nvSpPr>
          <p:spPr bwMode="auto">
            <a:xfrm>
              <a:off x="4422" y="981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30" name="Text Box 76"/>
            <p:cNvSpPr txBox="1">
              <a:spLocks noChangeArrowheads="1"/>
            </p:cNvSpPr>
            <p:nvPr/>
          </p:nvSpPr>
          <p:spPr bwMode="auto">
            <a:xfrm>
              <a:off x="3787" y="1823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8920" name="Group 83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8921" name="Picture 84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2" name="Text Box 8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9949" name="Picture 3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0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9939" name="Group 5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9947" name="Picture 6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8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39940" name="Picture 8" descr="seco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t="64671" r="50403" b="2490"/>
          <a:stretch>
            <a:fillRect/>
          </a:stretch>
        </p:blipFill>
        <p:spPr bwMode="auto">
          <a:xfrm>
            <a:off x="1547813" y="3429000"/>
            <a:ext cx="604837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9" descr="seco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" t="10455" r="52705" b="54901"/>
          <a:stretch>
            <a:fillRect/>
          </a:stretch>
        </p:blipFill>
        <p:spPr bwMode="auto">
          <a:xfrm>
            <a:off x="1690688" y="549275"/>
            <a:ext cx="57610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10" descr="斜纹布"/>
          <p:cNvSpPr txBox="1">
            <a:spLocks noChangeArrowheads="1"/>
          </p:cNvSpPr>
          <p:nvPr/>
        </p:nvSpPr>
        <p:spPr bwMode="auto">
          <a:xfrm>
            <a:off x="3059113" y="2852738"/>
            <a:ext cx="2951162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贴片型功率电感</a:t>
            </a:r>
          </a:p>
        </p:txBody>
      </p:sp>
      <p:sp>
        <p:nvSpPr>
          <p:cNvPr id="39943" name="Text Box 11" descr="斜纹布"/>
          <p:cNvSpPr txBox="1">
            <a:spLocks noChangeArrowheads="1"/>
          </p:cNvSpPr>
          <p:nvPr/>
        </p:nvSpPr>
        <p:spPr bwMode="auto">
          <a:xfrm>
            <a:off x="3132138" y="5516563"/>
            <a:ext cx="2951162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贴片电感</a:t>
            </a:r>
          </a:p>
        </p:txBody>
      </p:sp>
      <p:grpSp>
        <p:nvGrpSpPr>
          <p:cNvPr id="39944" name="Group 15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9945" name="Picture 16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6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0977" name="Picture 3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8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0963" name="Group 5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0975" name="Picture 6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6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40964" name="Picture 8" descr="seco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8" t="63368" r="2419" b="4079"/>
          <a:stretch>
            <a:fillRect/>
          </a:stretch>
        </p:blipFill>
        <p:spPr bwMode="auto">
          <a:xfrm>
            <a:off x="4787900" y="3500438"/>
            <a:ext cx="32385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9" descr="斜纹布"/>
          <p:cNvSpPr txBox="1">
            <a:spLocks noChangeArrowheads="1"/>
          </p:cNvSpPr>
          <p:nvPr/>
        </p:nvSpPr>
        <p:spPr bwMode="auto">
          <a:xfrm>
            <a:off x="1404938" y="2924175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贴片型空心线圈</a:t>
            </a:r>
          </a:p>
        </p:txBody>
      </p:sp>
      <p:sp>
        <p:nvSpPr>
          <p:cNvPr id="40966" name="Text Box 10" descr="斜纹布"/>
          <p:cNvSpPr txBox="1">
            <a:spLocks noChangeArrowheads="1"/>
          </p:cNvSpPr>
          <p:nvPr/>
        </p:nvSpPr>
        <p:spPr bwMode="auto">
          <a:xfrm>
            <a:off x="4859338" y="2924175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可调式电感</a:t>
            </a:r>
          </a:p>
        </p:txBody>
      </p:sp>
      <p:pic>
        <p:nvPicPr>
          <p:cNvPr id="40967" name="Picture 11" descr="seco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8" t="63406" r="26009" b="4041"/>
          <a:stretch>
            <a:fillRect/>
          </a:stretch>
        </p:blipFill>
        <p:spPr bwMode="auto">
          <a:xfrm>
            <a:off x="1258888" y="3500438"/>
            <a:ext cx="31686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2" descr="seco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0" t="10271" r="2419" b="55438"/>
          <a:stretch>
            <a:fillRect/>
          </a:stretch>
        </p:blipFill>
        <p:spPr bwMode="auto">
          <a:xfrm>
            <a:off x="4716463" y="549275"/>
            <a:ext cx="33115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seco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1" t="10309" r="28445" b="55438"/>
          <a:stretch>
            <a:fillRect/>
          </a:stretch>
        </p:blipFill>
        <p:spPr bwMode="auto">
          <a:xfrm>
            <a:off x="1258888" y="549275"/>
            <a:ext cx="316706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Text Box 14" descr="斜纹布"/>
          <p:cNvSpPr txBox="1">
            <a:spLocks noChangeArrowheads="1"/>
          </p:cNvSpPr>
          <p:nvPr/>
        </p:nvSpPr>
        <p:spPr bwMode="auto">
          <a:xfrm>
            <a:off x="1331913" y="5734050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环形线圈</a:t>
            </a:r>
          </a:p>
        </p:txBody>
      </p:sp>
      <p:sp>
        <p:nvSpPr>
          <p:cNvPr id="40971" name="Text Box 15" descr="斜纹布"/>
          <p:cNvSpPr txBox="1">
            <a:spLocks noChangeArrowheads="1"/>
          </p:cNvSpPr>
          <p:nvPr/>
        </p:nvSpPr>
        <p:spPr bwMode="auto">
          <a:xfrm>
            <a:off x="4932363" y="5734050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立式功率型电感</a:t>
            </a:r>
          </a:p>
        </p:txBody>
      </p:sp>
      <p:grpSp>
        <p:nvGrpSpPr>
          <p:cNvPr id="40972" name="Group 19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0973" name="Picture 20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4" name="Text Box 2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1996" name="Picture 3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7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1987" name="Group 5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1994" name="Picture 6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5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41988" name="Picture 11" descr="2005051914051373499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9275"/>
            <a:ext cx="32067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2" descr="u=2959381237,508979978&amp;gp=1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49275"/>
            <a:ext cx="3816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 Box 13" descr="斜纹布"/>
          <p:cNvSpPr txBox="1">
            <a:spLocks noChangeArrowheads="1"/>
          </p:cNvSpPr>
          <p:nvPr/>
        </p:nvSpPr>
        <p:spPr bwMode="auto">
          <a:xfrm>
            <a:off x="2700338" y="5661025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电抗器</a:t>
            </a:r>
          </a:p>
        </p:txBody>
      </p:sp>
      <p:grpSp>
        <p:nvGrpSpPr>
          <p:cNvPr id="41991" name="Group 17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1992" name="Picture 18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3" name="Text Box 1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4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3050" name="Picture 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51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3011" name="Group 7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3048" name="Picture 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9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43012" name="Text Box 62"/>
          <p:cNvSpPr txBox="1">
            <a:spLocks noChangeArrowheads="1"/>
          </p:cNvSpPr>
          <p:nvPr/>
        </p:nvSpPr>
        <p:spPr bwMode="auto">
          <a:xfrm>
            <a:off x="684213" y="476250"/>
            <a:ext cx="806450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6.3 </a:t>
            </a:r>
            <a:r>
              <a:rPr kumimoji="1"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电容、电感元件的串联与并联</a:t>
            </a:r>
          </a:p>
        </p:txBody>
      </p:sp>
      <p:sp>
        <p:nvSpPr>
          <p:cNvPr id="43013" name="Text Box 63"/>
          <p:cNvSpPr txBox="1">
            <a:spLocks noChangeArrowheads="1"/>
          </p:cNvSpPr>
          <p:nvPr/>
        </p:nvSpPr>
        <p:spPr bwMode="auto">
          <a:xfrm>
            <a:off x="755650" y="1341438"/>
            <a:ext cx="331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电容的串联</a:t>
            </a:r>
          </a:p>
        </p:txBody>
      </p:sp>
      <p:grpSp>
        <p:nvGrpSpPr>
          <p:cNvPr id="43014" name="Group 64"/>
          <p:cNvGrpSpPr>
            <a:grpSpLocks/>
          </p:cNvGrpSpPr>
          <p:nvPr/>
        </p:nvGrpSpPr>
        <p:grpSpPr bwMode="auto">
          <a:xfrm>
            <a:off x="5580063" y="1341438"/>
            <a:ext cx="2520950" cy="2740025"/>
            <a:chOff x="3379" y="164"/>
            <a:chExt cx="1588" cy="1726"/>
          </a:xfrm>
        </p:grpSpPr>
        <p:sp>
          <p:nvSpPr>
            <p:cNvPr id="43023" name="Line 65"/>
            <p:cNvSpPr>
              <a:spLocks noChangeShapeType="1"/>
            </p:cNvSpPr>
            <p:nvPr/>
          </p:nvSpPr>
          <p:spPr bwMode="auto">
            <a:xfrm>
              <a:off x="3651" y="527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4" name="Line 66"/>
            <p:cNvSpPr>
              <a:spLocks noChangeShapeType="1"/>
            </p:cNvSpPr>
            <p:nvPr/>
          </p:nvSpPr>
          <p:spPr bwMode="auto">
            <a:xfrm>
              <a:off x="3651" y="1752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5" name="Line 67"/>
            <p:cNvSpPr>
              <a:spLocks noChangeShapeType="1"/>
            </p:cNvSpPr>
            <p:nvPr/>
          </p:nvSpPr>
          <p:spPr bwMode="auto">
            <a:xfrm>
              <a:off x="4377" y="527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Line 68"/>
            <p:cNvSpPr>
              <a:spLocks noChangeShapeType="1"/>
            </p:cNvSpPr>
            <p:nvPr/>
          </p:nvSpPr>
          <p:spPr bwMode="auto">
            <a:xfrm>
              <a:off x="4377" y="890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7" name="Line 69"/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28" name="Group 70"/>
            <p:cNvGrpSpPr>
              <a:grpSpLocks/>
            </p:cNvGrpSpPr>
            <p:nvPr/>
          </p:nvGrpSpPr>
          <p:grpSpPr bwMode="auto">
            <a:xfrm>
              <a:off x="4241" y="799"/>
              <a:ext cx="318" cy="90"/>
              <a:chOff x="4059" y="1117"/>
              <a:chExt cx="318" cy="90"/>
            </a:xfrm>
          </p:grpSpPr>
          <p:sp>
            <p:nvSpPr>
              <p:cNvPr id="43046" name="Line 71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7" name="Line 72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29" name="Group 73"/>
            <p:cNvGrpSpPr>
              <a:grpSpLocks/>
            </p:cNvGrpSpPr>
            <p:nvPr/>
          </p:nvGrpSpPr>
          <p:grpSpPr bwMode="auto">
            <a:xfrm>
              <a:off x="4241" y="1389"/>
              <a:ext cx="318" cy="90"/>
              <a:chOff x="4059" y="1117"/>
              <a:chExt cx="318" cy="90"/>
            </a:xfrm>
          </p:grpSpPr>
          <p:sp>
            <p:nvSpPr>
              <p:cNvPr id="43044" name="Line 74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75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30" name="Oval 76" descr="斜纹布"/>
            <p:cNvSpPr>
              <a:spLocks noChangeArrowheads="1"/>
            </p:cNvSpPr>
            <p:nvPr/>
          </p:nvSpPr>
          <p:spPr bwMode="auto">
            <a:xfrm>
              <a:off x="3560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3031" name="Oval 77" descr="斜纹布"/>
            <p:cNvSpPr>
              <a:spLocks noChangeArrowheads="1"/>
            </p:cNvSpPr>
            <p:nvPr/>
          </p:nvSpPr>
          <p:spPr bwMode="auto">
            <a:xfrm>
              <a:off x="3560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3032" name="Text Box 78" descr="斜纹布"/>
            <p:cNvSpPr txBox="1">
              <a:spLocks noChangeArrowheads="1"/>
            </p:cNvSpPr>
            <p:nvPr/>
          </p:nvSpPr>
          <p:spPr bwMode="auto">
            <a:xfrm>
              <a:off x="4513" y="66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3033" name="Text Box 79" descr="斜纹布"/>
            <p:cNvSpPr txBox="1">
              <a:spLocks noChangeArrowheads="1"/>
            </p:cNvSpPr>
            <p:nvPr/>
          </p:nvSpPr>
          <p:spPr bwMode="auto">
            <a:xfrm>
              <a:off x="3379" y="93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34" name="Text Box 80" descr="斜纹布"/>
            <p:cNvSpPr txBox="1">
              <a:spLocks noChangeArrowheads="1"/>
            </p:cNvSpPr>
            <p:nvPr/>
          </p:nvSpPr>
          <p:spPr bwMode="auto">
            <a:xfrm>
              <a:off x="3878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3035" name="Text Box 81" descr="斜纹布"/>
            <p:cNvSpPr txBox="1">
              <a:spLocks noChangeArrowheads="1"/>
            </p:cNvSpPr>
            <p:nvPr/>
          </p:nvSpPr>
          <p:spPr bwMode="auto">
            <a:xfrm>
              <a:off x="3833" y="66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3036" name="Text Box 82" descr="斜纹布"/>
            <p:cNvSpPr txBox="1">
              <a:spLocks noChangeArrowheads="1"/>
            </p:cNvSpPr>
            <p:nvPr/>
          </p:nvSpPr>
          <p:spPr bwMode="auto">
            <a:xfrm>
              <a:off x="4513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3037" name="Line 83"/>
            <p:cNvSpPr>
              <a:spLocks noChangeShapeType="1"/>
            </p:cNvSpPr>
            <p:nvPr/>
          </p:nvSpPr>
          <p:spPr bwMode="auto">
            <a:xfrm>
              <a:off x="3742" y="482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Text Box 84" descr="斜纹布"/>
            <p:cNvSpPr txBox="1">
              <a:spLocks noChangeArrowheads="1"/>
            </p:cNvSpPr>
            <p:nvPr/>
          </p:nvSpPr>
          <p:spPr bwMode="auto">
            <a:xfrm>
              <a:off x="4558" y="102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39" name="Text Box 85" descr="斜纹布"/>
            <p:cNvSpPr txBox="1">
              <a:spLocks noChangeArrowheads="1"/>
            </p:cNvSpPr>
            <p:nvPr/>
          </p:nvSpPr>
          <p:spPr bwMode="auto">
            <a:xfrm>
              <a:off x="4558" y="43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40" name="Text Box 86" descr="斜纹布"/>
            <p:cNvSpPr txBox="1">
              <a:spLocks noChangeArrowheads="1"/>
            </p:cNvSpPr>
            <p:nvPr/>
          </p:nvSpPr>
          <p:spPr bwMode="auto">
            <a:xfrm>
              <a:off x="3515" y="48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41" name="Text Box 87" descr="斜纹布"/>
            <p:cNvSpPr txBox="1">
              <a:spLocks noChangeArrowheads="1"/>
            </p:cNvSpPr>
            <p:nvPr/>
          </p:nvSpPr>
          <p:spPr bwMode="auto">
            <a:xfrm>
              <a:off x="4558" y="888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3042" name="Text Box 88" descr="斜纹布"/>
            <p:cNvSpPr txBox="1">
              <a:spLocks noChangeArrowheads="1"/>
            </p:cNvSpPr>
            <p:nvPr/>
          </p:nvSpPr>
          <p:spPr bwMode="auto">
            <a:xfrm>
              <a:off x="4558" y="152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3043" name="Text Box 89" descr="斜纹布"/>
            <p:cNvSpPr txBox="1">
              <a:spLocks noChangeArrowheads="1"/>
            </p:cNvSpPr>
            <p:nvPr/>
          </p:nvSpPr>
          <p:spPr bwMode="auto">
            <a:xfrm>
              <a:off x="3651" y="16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43015" name="Object 90"/>
          <p:cNvGraphicFramePr>
            <a:graphicFrameLocks noChangeAspect="1"/>
          </p:cNvGraphicFramePr>
          <p:nvPr/>
        </p:nvGraphicFramePr>
        <p:xfrm>
          <a:off x="1187450" y="2492375"/>
          <a:ext cx="273526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公式" r:id="rId7" imgW="1171542" imgH="466738" progId="Equation.3">
                  <p:embed/>
                </p:oleObj>
              </mc:Choice>
              <mc:Fallback>
                <p:oleObj name="公式" r:id="rId7" imgW="1171542" imgH="466738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2735263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91"/>
          <p:cNvGraphicFramePr>
            <a:graphicFrameLocks noChangeAspect="1"/>
          </p:cNvGraphicFramePr>
          <p:nvPr/>
        </p:nvGraphicFramePr>
        <p:xfrm>
          <a:off x="1116013" y="3500438"/>
          <a:ext cx="302418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公式" r:id="rId9" imgW="1209715" imgH="466738" progId="Equation.3">
                  <p:embed/>
                </p:oleObj>
              </mc:Choice>
              <mc:Fallback>
                <p:oleObj name="公式" r:id="rId9" imgW="1209715" imgH="466738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3024187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2"/>
          <p:cNvGraphicFramePr>
            <a:graphicFrameLocks noChangeAspect="1"/>
          </p:cNvGraphicFramePr>
          <p:nvPr/>
        </p:nvGraphicFramePr>
        <p:xfrm>
          <a:off x="1258888" y="4437063"/>
          <a:ext cx="56896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公式" r:id="rId11" imgW="2219198" imgH="466738" progId="Equation.3">
                  <p:embed/>
                </p:oleObj>
              </mc:Choice>
              <mc:Fallback>
                <p:oleObj name="公式" r:id="rId11" imgW="2219198" imgH="466738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7063"/>
                        <a:ext cx="56896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93"/>
          <p:cNvGraphicFramePr>
            <a:graphicFrameLocks noChangeAspect="1"/>
          </p:cNvGraphicFramePr>
          <p:nvPr/>
        </p:nvGraphicFramePr>
        <p:xfrm>
          <a:off x="1619250" y="5445125"/>
          <a:ext cx="23050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公式" r:id="rId13" imgW="961942" imgH="428509" progId="Equation.3">
                  <p:embed/>
                </p:oleObj>
              </mc:Choice>
              <mc:Fallback>
                <p:oleObj name="公式" r:id="rId13" imgW="961942" imgH="428509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45125"/>
                        <a:ext cx="23050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94"/>
          <p:cNvSpPr txBox="1">
            <a:spLocks noChangeArrowheads="1"/>
          </p:cNvSpPr>
          <p:nvPr/>
        </p:nvSpPr>
        <p:spPr bwMode="auto">
          <a:xfrm>
            <a:off x="827088" y="1987550"/>
            <a:ext cx="2232025" cy="5222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等效电容</a:t>
            </a:r>
          </a:p>
        </p:txBody>
      </p:sp>
      <p:grpSp>
        <p:nvGrpSpPr>
          <p:cNvPr id="43020" name="Group 9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3021" name="Picture 9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2" name="Text Box 10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620713"/>
            <a:ext cx="194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1.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定义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2087563" cy="523875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电容元件</a:t>
            </a:r>
            <a:endParaRPr kumimoji="1" lang="zh-CN" altLang="en-US" sz="28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987675" y="170021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708400" y="709613"/>
            <a:ext cx="496728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储存电能的两端元件。任何时刻其储存的电荷 </a:t>
            </a:r>
            <a:r>
              <a:rPr kumimoji="1" lang="en-US" altLang="zh-CN" sz="2800" b="0" i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与其两端的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 </a:t>
            </a:r>
            <a:r>
              <a:rPr kumimoji="1" lang="en-US" altLang="zh-CN" sz="2800" b="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 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能用</a:t>
            </a:r>
            <a:r>
              <a:rPr kumimoji="1" lang="en-US" altLang="zh-CN" sz="2800" b="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800" b="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平面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上的一条曲线来描述。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258888" y="2852738"/>
          <a:ext cx="23050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6" imgW="771427" imgH="200179" progId="Equation.3">
                  <p:embed/>
                </p:oleObj>
              </mc:Choice>
              <mc:Fallback>
                <p:oleObj name="公式" r:id="rId6" imgW="771427" imgH="2001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23050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4643438" y="2852738"/>
            <a:ext cx="3168650" cy="3024187"/>
            <a:chOff x="3696" y="2296"/>
            <a:chExt cx="1542" cy="1542"/>
          </a:xfrm>
        </p:grpSpPr>
        <p:sp>
          <p:nvSpPr>
            <p:cNvPr id="7187" name="Text Box 8"/>
            <p:cNvSpPr txBox="1">
              <a:spLocks noChangeArrowheads="1"/>
            </p:cNvSpPr>
            <p:nvPr/>
          </p:nvSpPr>
          <p:spPr bwMode="auto">
            <a:xfrm>
              <a:off x="4921" y="2886"/>
              <a:ext cx="31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7188" name="Line 9"/>
            <p:cNvSpPr>
              <a:spLocks noChangeShapeType="1"/>
            </p:cNvSpPr>
            <p:nvPr/>
          </p:nvSpPr>
          <p:spPr bwMode="auto">
            <a:xfrm>
              <a:off x="3787" y="3067"/>
              <a:ext cx="113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0"/>
            <p:cNvSpPr>
              <a:spLocks noChangeShapeType="1"/>
            </p:cNvSpPr>
            <p:nvPr/>
          </p:nvSpPr>
          <p:spPr bwMode="auto">
            <a:xfrm>
              <a:off x="4286" y="2432"/>
              <a:ext cx="46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Text Box 11"/>
            <p:cNvSpPr txBox="1">
              <a:spLocks noChangeArrowheads="1"/>
            </p:cNvSpPr>
            <p:nvPr/>
          </p:nvSpPr>
          <p:spPr bwMode="auto">
            <a:xfrm>
              <a:off x="4286" y="2296"/>
              <a:ext cx="31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sz="24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7191" name="Freeform 12"/>
            <p:cNvSpPr>
              <a:spLocks/>
            </p:cNvSpPr>
            <p:nvPr/>
          </p:nvSpPr>
          <p:spPr bwMode="auto">
            <a:xfrm>
              <a:off x="3696" y="2443"/>
              <a:ext cx="1179" cy="862"/>
            </a:xfrm>
            <a:custGeom>
              <a:avLst/>
              <a:gdLst>
                <a:gd name="T0" fmla="*/ 0 w 1043"/>
                <a:gd name="T1" fmla="*/ 1215 h 726"/>
                <a:gd name="T2" fmla="*/ 656 w 1043"/>
                <a:gd name="T3" fmla="*/ 988 h 726"/>
                <a:gd name="T4" fmla="*/ 1507 w 1043"/>
                <a:gd name="T5" fmla="*/ 0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6" name="Group 1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185" name="Picture 14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6" name="Text Box 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7177" name="Group 1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183" name="Picture 17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Text Box 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7178" name="AutoShape 19" descr="羊皮纸"/>
          <p:cNvSpPr>
            <a:spLocks noChangeArrowheads="1"/>
          </p:cNvSpPr>
          <p:nvPr/>
        </p:nvSpPr>
        <p:spPr bwMode="auto">
          <a:xfrm rot="1635320">
            <a:off x="2247346" y="4172745"/>
            <a:ext cx="2206625" cy="954087"/>
          </a:xfrm>
          <a:prstGeom prst="curvedUpArrow">
            <a:avLst>
              <a:gd name="adj1" fmla="val 18224"/>
              <a:gd name="adj2" fmla="val 70113"/>
              <a:gd name="adj3" fmla="val 33333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库伏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特性</a:t>
            </a:r>
          </a:p>
        </p:txBody>
      </p:sp>
      <p:sp>
        <p:nvSpPr>
          <p:cNvPr id="7179" name="Text Box 20" descr="斜纹布"/>
          <p:cNvSpPr txBox="1">
            <a:spLocks noChangeArrowheads="1"/>
          </p:cNvSpPr>
          <p:nvPr/>
        </p:nvSpPr>
        <p:spPr bwMode="auto">
          <a:xfrm>
            <a:off x="5867400" y="4365625"/>
            <a:ext cx="360363" cy="1160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180" name="Group 24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7181" name="Picture 2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2" name="Text Box 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4089" name="Picture 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90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4035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4087" name="Picture 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88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44036" name="Object 38"/>
          <p:cNvGraphicFramePr>
            <a:graphicFrameLocks noChangeAspect="1"/>
          </p:cNvGraphicFramePr>
          <p:nvPr/>
        </p:nvGraphicFramePr>
        <p:xfrm>
          <a:off x="3132138" y="4221163"/>
          <a:ext cx="2581275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公式" r:id="rId7" imgW="923770" imgH="466738" progId="Equation.3">
                  <p:embed/>
                </p:oleObj>
              </mc:Choice>
              <mc:Fallback>
                <p:oleObj name="公式" r:id="rId7" imgW="923770" imgH="46673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221163"/>
                        <a:ext cx="2581275" cy="12430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2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7" name="Group 39"/>
          <p:cNvGrpSpPr>
            <a:grpSpLocks/>
          </p:cNvGrpSpPr>
          <p:nvPr/>
        </p:nvGrpSpPr>
        <p:grpSpPr bwMode="auto">
          <a:xfrm>
            <a:off x="5508625" y="1374775"/>
            <a:ext cx="2016125" cy="2089150"/>
            <a:chOff x="4195" y="2523"/>
            <a:chExt cx="1270" cy="1316"/>
          </a:xfrm>
        </p:grpSpPr>
        <p:sp>
          <p:nvSpPr>
            <p:cNvPr id="44072" name="Line 40"/>
            <p:cNvSpPr>
              <a:spLocks noChangeShapeType="1"/>
            </p:cNvSpPr>
            <p:nvPr/>
          </p:nvSpPr>
          <p:spPr bwMode="auto">
            <a:xfrm>
              <a:off x="4376" y="2569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41"/>
            <p:cNvSpPr>
              <a:spLocks noChangeShapeType="1"/>
            </p:cNvSpPr>
            <p:nvPr/>
          </p:nvSpPr>
          <p:spPr bwMode="auto">
            <a:xfrm>
              <a:off x="4376" y="3793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Line 42"/>
            <p:cNvSpPr>
              <a:spLocks noChangeShapeType="1"/>
            </p:cNvSpPr>
            <p:nvPr/>
          </p:nvSpPr>
          <p:spPr bwMode="auto">
            <a:xfrm>
              <a:off x="5057" y="2568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 flipV="1">
              <a:off x="5057" y="3158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76" name="Group 44"/>
            <p:cNvGrpSpPr>
              <a:grpSpLocks/>
            </p:cNvGrpSpPr>
            <p:nvPr/>
          </p:nvGrpSpPr>
          <p:grpSpPr bwMode="auto">
            <a:xfrm>
              <a:off x="4921" y="3068"/>
              <a:ext cx="318" cy="90"/>
              <a:chOff x="4059" y="1117"/>
              <a:chExt cx="318" cy="90"/>
            </a:xfrm>
          </p:grpSpPr>
          <p:sp>
            <p:nvSpPr>
              <p:cNvPr id="44085" name="Line 45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86" name="Line 46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77" name="Oval 47" descr="斜纹布"/>
            <p:cNvSpPr>
              <a:spLocks noChangeArrowheads="1"/>
            </p:cNvSpPr>
            <p:nvPr/>
          </p:nvSpPr>
          <p:spPr bwMode="auto">
            <a:xfrm>
              <a:off x="4286" y="252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4078" name="Text Box 48" descr="斜纹布"/>
            <p:cNvSpPr txBox="1">
              <a:spLocks noChangeArrowheads="1"/>
            </p:cNvSpPr>
            <p:nvPr/>
          </p:nvSpPr>
          <p:spPr bwMode="auto">
            <a:xfrm>
              <a:off x="5011" y="261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4079" name="Text Box 49" descr="斜纹布"/>
            <p:cNvSpPr txBox="1">
              <a:spLocks noChangeArrowheads="1"/>
            </p:cNvSpPr>
            <p:nvPr/>
          </p:nvSpPr>
          <p:spPr bwMode="auto">
            <a:xfrm>
              <a:off x="4195" y="297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4080" name="Text Box 50" descr="斜纹布"/>
            <p:cNvSpPr txBox="1">
              <a:spLocks noChangeArrowheads="1"/>
            </p:cNvSpPr>
            <p:nvPr/>
          </p:nvSpPr>
          <p:spPr bwMode="auto">
            <a:xfrm>
              <a:off x="4286" y="252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4081" name="Text Box 51" descr="斜纹布"/>
            <p:cNvSpPr txBox="1">
              <a:spLocks noChangeArrowheads="1"/>
            </p:cNvSpPr>
            <p:nvPr/>
          </p:nvSpPr>
          <p:spPr bwMode="auto">
            <a:xfrm>
              <a:off x="4286" y="347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4082" name="Line 52"/>
            <p:cNvSpPr>
              <a:spLocks noChangeShapeType="1"/>
            </p:cNvSpPr>
            <p:nvPr/>
          </p:nvSpPr>
          <p:spPr bwMode="auto">
            <a:xfrm>
              <a:off x="5103" y="2705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3" name="Text Box 53" descr="斜纹布"/>
            <p:cNvSpPr txBox="1">
              <a:spLocks noChangeArrowheads="1"/>
            </p:cNvSpPr>
            <p:nvPr/>
          </p:nvSpPr>
          <p:spPr bwMode="auto">
            <a:xfrm>
              <a:off x="4966" y="315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4084" name="Oval 54" descr="斜纹布"/>
            <p:cNvSpPr>
              <a:spLocks noChangeArrowheads="1"/>
            </p:cNvSpPr>
            <p:nvPr/>
          </p:nvSpPr>
          <p:spPr bwMode="auto">
            <a:xfrm>
              <a:off x="4286" y="374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4038" name="Group 55"/>
          <p:cNvGrpSpPr>
            <a:grpSpLocks/>
          </p:cNvGrpSpPr>
          <p:nvPr/>
        </p:nvGrpSpPr>
        <p:grpSpPr bwMode="auto">
          <a:xfrm>
            <a:off x="3924300" y="2041525"/>
            <a:ext cx="1223963" cy="557213"/>
            <a:chOff x="3674" y="2898"/>
            <a:chExt cx="771" cy="351"/>
          </a:xfrm>
        </p:grpSpPr>
        <p:sp>
          <p:nvSpPr>
            <p:cNvPr id="44070" name="Line 56"/>
            <p:cNvSpPr>
              <a:spLocks noChangeShapeType="1"/>
            </p:cNvSpPr>
            <p:nvPr/>
          </p:nvSpPr>
          <p:spPr bwMode="auto">
            <a:xfrm>
              <a:off x="3877" y="3249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Text Box 57" descr="斜纹布"/>
            <p:cNvSpPr txBox="1">
              <a:spLocks noChangeArrowheads="1"/>
            </p:cNvSpPr>
            <p:nvPr/>
          </p:nvSpPr>
          <p:spPr bwMode="auto">
            <a:xfrm>
              <a:off x="3674" y="2898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grpSp>
        <p:nvGrpSpPr>
          <p:cNvPr id="44039" name="Group 92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4068" name="Picture 9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69" name="Text Box 9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pSp>
        <p:nvGrpSpPr>
          <p:cNvPr id="44040" name="组合 1"/>
          <p:cNvGrpSpPr>
            <a:grpSpLocks/>
          </p:cNvGrpSpPr>
          <p:nvPr/>
        </p:nvGrpSpPr>
        <p:grpSpPr bwMode="auto">
          <a:xfrm>
            <a:off x="1150938" y="798513"/>
            <a:ext cx="2520950" cy="2740025"/>
            <a:chOff x="1150938" y="798513"/>
            <a:chExt cx="2520950" cy="2740025"/>
          </a:xfrm>
        </p:grpSpPr>
        <p:grpSp>
          <p:nvGrpSpPr>
            <p:cNvPr id="44041" name="Group 59"/>
            <p:cNvGrpSpPr>
              <a:grpSpLocks/>
            </p:cNvGrpSpPr>
            <p:nvPr/>
          </p:nvGrpSpPr>
          <p:grpSpPr bwMode="auto">
            <a:xfrm>
              <a:off x="1150938" y="798513"/>
              <a:ext cx="2520950" cy="2740025"/>
              <a:chOff x="3379" y="164"/>
              <a:chExt cx="1588" cy="1726"/>
            </a:xfrm>
          </p:grpSpPr>
          <p:sp>
            <p:nvSpPr>
              <p:cNvPr id="44043" name="Line 60"/>
              <p:cNvSpPr>
                <a:spLocks noChangeShapeType="1"/>
              </p:cNvSpPr>
              <p:nvPr/>
            </p:nvSpPr>
            <p:spPr bwMode="auto">
              <a:xfrm>
                <a:off x="3651" y="527"/>
                <a:ext cx="726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4" name="Line 61"/>
              <p:cNvSpPr>
                <a:spLocks noChangeShapeType="1"/>
              </p:cNvSpPr>
              <p:nvPr/>
            </p:nvSpPr>
            <p:spPr bwMode="auto">
              <a:xfrm>
                <a:off x="3651" y="1752"/>
                <a:ext cx="726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5" name="Line 62"/>
              <p:cNvSpPr>
                <a:spLocks noChangeShapeType="1"/>
              </p:cNvSpPr>
              <p:nvPr/>
            </p:nvSpPr>
            <p:spPr bwMode="auto">
              <a:xfrm>
                <a:off x="4377" y="527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6" name="Line 63"/>
              <p:cNvSpPr>
                <a:spLocks noChangeShapeType="1"/>
              </p:cNvSpPr>
              <p:nvPr/>
            </p:nvSpPr>
            <p:spPr bwMode="auto">
              <a:xfrm>
                <a:off x="4377" y="890"/>
                <a:ext cx="0" cy="499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7" name="Line 64"/>
              <p:cNvSpPr>
                <a:spLocks noChangeShapeType="1"/>
              </p:cNvSpPr>
              <p:nvPr/>
            </p:nvSpPr>
            <p:spPr bwMode="auto">
              <a:xfrm flipV="1">
                <a:off x="4377" y="1480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048" name="Group 65"/>
              <p:cNvGrpSpPr>
                <a:grpSpLocks/>
              </p:cNvGrpSpPr>
              <p:nvPr/>
            </p:nvGrpSpPr>
            <p:grpSpPr bwMode="auto">
              <a:xfrm>
                <a:off x="4241" y="799"/>
                <a:ext cx="318" cy="90"/>
                <a:chOff x="4059" y="1117"/>
                <a:chExt cx="318" cy="90"/>
              </a:xfrm>
            </p:grpSpPr>
            <p:sp>
              <p:nvSpPr>
                <p:cNvPr id="44066" name="Line 66"/>
                <p:cNvSpPr>
                  <a:spLocks noChangeShapeType="1"/>
                </p:cNvSpPr>
                <p:nvPr/>
              </p:nvSpPr>
              <p:spPr bwMode="auto">
                <a:xfrm>
                  <a:off x="4059" y="1117"/>
                  <a:ext cx="318" cy="0"/>
                </a:xfrm>
                <a:prstGeom prst="line">
                  <a:avLst/>
                </a:prstGeom>
                <a:noFill/>
                <a:ln w="38100" cap="sq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7" name="Line 67"/>
                <p:cNvSpPr>
                  <a:spLocks noChangeShapeType="1"/>
                </p:cNvSpPr>
                <p:nvPr/>
              </p:nvSpPr>
              <p:spPr bwMode="auto">
                <a:xfrm>
                  <a:off x="4059" y="1207"/>
                  <a:ext cx="318" cy="0"/>
                </a:xfrm>
                <a:prstGeom prst="line">
                  <a:avLst/>
                </a:prstGeom>
                <a:noFill/>
                <a:ln w="38100" cap="sq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49" name="Group 68"/>
              <p:cNvGrpSpPr>
                <a:grpSpLocks/>
              </p:cNvGrpSpPr>
              <p:nvPr/>
            </p:nvGrpSpPr>
            <p:grpSpPr bwMode="auto">
              <a:xfrm>
                <a:off x="4241" y="1389"/>
                <a:ext cx="318" cy="90"/>
                <a:chOff x="4059" y="1117"/>
                <a:chExt cx="318" cy="90"/>
              </a:xfrm>
            </p:grpSpPr>
            <p:sp>
              <p:nvSpPr>
                <p:cNvPr id="44064" name="Line 69"/>
                <p:cNvSpPr>
                  <a:spLocks noChangeShapeType="1"/>
                </p:cNvSpPr>
                <p:nvPr/>
              </p:nvSpPr>
              <p:spPr bwMode="auto">
                <a:xfrm>
                  <a:off x="4059" y="1117"/>
                  <a:ext cx="318" cy="0"/>
                </a:xfrm>
                <a:prstGeom prst="line">
                  <a:avLst/>
                </a:prstGeom>
                <a:noFill/>
                <a:ln w="38100" cap="sq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5" name="Line 70"/>
                <p:cNvSpPr>
                  <a:spLocks noChangeShapeType="1"/>
                </p:cNvSpPr>
                <p:nvPr/>
              </p:nvSpPr>
              <p:spPr bwMode="auto">
                <a:xfrm>
                  <a:off x="4059" y="1207"/>
                  <a:ext cx="318" cy="0"/>
                </a:xfrm>
                <a:prstGeom prst="line">
                  <a:avLst/>
                </a:prstGeom>
                <a:noFill/>
                <a:ln w="38100" cap="sq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050" name="Oval 71" descr="斜纹布"/>
              <p:cNvSpPr>
                <a:spLocks noChangeArrowheads="1"/>
              </p:cNvSpPr>
              <p:nvPr/>
            </p:nvSpPr>
            <p:spPr bwMode="auto">
              <a:xfrm>
                <a:off x="3560" y="482"/>
                <a:ext cx="90" cy="91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4051" name="Oval 72" descr="斜纹布"/>
              <p:cNvSpPr>
                <a:spLocks noChangeArrowheads="1"/>
              </p:cNvSpPr>
              <p:nvPr/>
            </p:nvSpPr>
            <p:spPr bwMode="auto">
              <a:xfrm>
                <a:off x="3560" y="1706"/>
                <a:ext cx="90" cy="91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4052" name="Text Box 73" descr="斜纹布"/>
              <p:cNvSpPr txBox="1">
                <a:spLocks noChangeArrowheads="1"/>
              </p:cNvSpPr>
              <p:nvPr/>
            </p:nvSpPr>
            <p:spPr bwMode="auto">
              <a:xfrm>
                <a:off x="4513" y="663"/>
                <a:ext cx="4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44053" name="Text Box 74" descr="斜纹布"/>
              <p:cNvSpPr txBox="1">
                <a:spLocks noChangeArrowheads="1"/>
              </p:cNvSpPr>
              <p:nvPr/>
            </p:nvSpPr>
            <p:spPr bwMode="auto">
              <a:xfrm>
                <a:off x="3379" y="935"/>
                <a:ext cx="4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4054" name="Text Box 75" descr="斜纹布"/>
              <p:cNvSpPr txBox="1">
                <a:spLocks noChangeArrowheads="1"/>
              </p:cNvSpPr>
              <p:nvPr/>
            </p:nvSpPr>
            <p:spPr bwMode="auto">
              <a:xfrm>
                <a:off x="3878" y="1253"/>
                <a:ext cx="4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C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44055" name="Text Box 76" descr="斜纹布"/>
              <p:cNvSpPr txBox="1">
                <a:spLocks noChangeArrowheads="1"/>
              </p:cNvSpPr>
              <p:nvPr/>
            </p:nvSpPr>
            <p:spPr bwMode="auto">
              <a:xfrm>
                <a:off x="3833" y="663"/>
                <a:ext cx="4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C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44056" name="Text Box 77" descr="斜纹布"/>
              <p:cNvSpPr txBox="1">
                <a:spLocks noChangeArrowheads="1"/>
              </p:cNvSpPr>
              <p:nvPr/>
            </p:nvSpPr>
            <p:spPr bwMode="auto">
              <a:xfrm>
                <a:off x="4513" y="1253"/>
                <a:ext cx="4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44057" name="Line 78"/>
              <p:cNvSpPr>
                <a:spLocks noChangeShapeType="1"/>
              </p:cNvSpPr>
              <p:nvPr/>
            </p:nvSpPr>
            <p:spPr bwMode="auto">
              <a:xfrm>
                <a:off x="3742" y="482"/>
                <a:ext cx="317" cy="0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8" name="Text Box 79" descr="斜纹布"/>
              <p:cNvSpPr txBox="1">
                <a:spLocks noChangeArrowheads="1"/>
              </p:cNvSpPr>
              <p:nvPr/>
            </p:nvSpPr>
            <p:spPr bwMode="auto">
              <a:xfrm>
                <a:off x="4558" y="1026"/>
                <a:ext cx="2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0" dirty="0" smtClean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4059" name="Text Box 80" descr="斜纹布"/>
              <p:cNvSpPr txBox="1">
                <a:spLocks noChangeArrowheads="1"/>
              </p:cNvSpPr>
              <p:nvPr/>
            </p:nvSpPr>
            <p:spPr bwMode="auto">
              <a:xfrm>
                <a:off x="4558" y="436"/>
                <a:ext cx="2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0" dirty="0" smtClean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4060" name="Text Box 81" descr="斜纹布"/>
              <p:cNvSpPr txBox="1">
                <a:spLocks noChangeArrowheads="1"/>
              </p:cNvSpPr>
              <p:nvPr/>
            </p:nvSpPr>
            <p:spPr bwMode="auto">
              <a:xfrm>
                <a:off x="3515" y="482"/>
                <a:ext cx="2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0" dirty="0" smtClean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4061" name="Text Box 82" descr="斜纹布"/>
              <p:cNvSpPr txBox="1">
                <a:spLocks noChangeArrowheads="1"/>
              </p:cNvSpPr>
              <p:nvPr/>
            </p:nvSpPr>
            <p:spPr bwMode="auto">
              <a:xfrm>
                <a:off x="4558" y="888"/>
                <a:ext cx="2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0" dirty="0" smtClean="0">
                    <a:latin typeface="宋体" panose="02010600030101010101" pitchFamily="2" charset="-122"/>
                    <a:sym typeface="Symbol" panose="05050102010706020507" pitchFamily="18" charset="2"/>
                  </a:rPr>
                  <a:t>–</a:t>
                </a:r>
                <a:endParaRPr kumimoji="1" lang="en-US" altLang="zh-CN" b="0" dirty="0"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4062" name="Text Box 83" descr="斜纹布"/>
              <p:cNvSpPr txBox="1">
                <a:spLocks noChangeArrowheads="1"/>
              </p:cNvSpPr>
              <p:nvPr/>
            </p:nvSpPr>
            <p:spPr bwMode="auto">
              <a:xfrm>
                <a:off x="4558" y="1525"/>
                <a:ext cx="2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0" dirty="0" smtClean="0">
                    <a:latin typeface="宋体" panose="02010600030101010101" pitchFamily="2" charset="-122"/>
                    <a:sym typeface="Symbol" panose="05050102010706020507" pitchFamily="18" charset="2"/>
                  </a:rPr>
                  <a:t>–</a:t>
                </a:r>
                <a:endParaRPr kumimoji="1" lang="en-US" altLang="zh-CN" b="0" dirty="0"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4063" name="Text Box 84" descr="斜纹布"/>
              <p:cNvSpPr txBox="1">
                <a:spLocks noChangeArrowheads="1"/>
              </p:cNvSpPr>
              <p:nvPr/>
            </p:nvSpPr>
            <p:spPr bwMode="auto">
              <a:xfrm>
                <a:off x="3651" y="164"/>
                <a:ext cx="4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i</a:t>
                </a:r>
                <a:endPara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44042" name="Text Box 51" descr="斜纹布"/>
            <p:cNvSpPr txBox="1">
              <a:spLocks noChangeArrowheads="1"/>
            </p:cNvSpPr>
            <p:nvPr/>
          </p:nvSpPr>
          <p:spPr bwMode="auto">
            <a:xfrm>
              <a:off x="1355034" y="2814624"/>
              <a:ext cx="43338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827088" y="1196975"/>
          <a:ext cx="28797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公式" r:id="rId3" imgW="1171542" imgH="466738" progId="Equation.3">
                  <p:embed/>
                </p:oleObj>
              </mc:Choice>
              <mc:Fallback>
                <p:oleObj name="公式" r:id="rId3" imgW="1171542" imgH="46673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28797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5113" name="Picture 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14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5060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5111" name="Picture 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12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45061" name="Object 9"/>
          <p:cNvGraphicFramePr>
            <a:graphicFrameLocks noChangeAspect="1"/>
          </p:cNvGraphicFramePr>
          <p:nvPr/>
        </p:nvGraphicFramePr>
        <p:xfrm>
          <a:off x="827088" y="2349500"/>
          <a:ext cx="3095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1" name="公式" r:id="rId9" imgW="1209715" imgH="466738" progId="Equation.3">
                  <p:embed/>
                </p:oleObj>
              </mc:Choice>
              <mc:Fallback>
                <p:oleObj name="公式" r:id="rId9" imgW="1209715" imgH="46673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49500"/>
                        <a:ext cx="3095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0"/>
          <p:cNvGraphicFramePr>
            <a:graphicFrameLocks noChangeAspect="1"/>
          </p:cNvGraphicFramePr>
          <p:nvPr/>
        </p:nvGraphicFramePr>
        <p:xfrm>
          <a:off x="900113" y="3644900"/>
          <a:ext cx="28813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2" name="公式" r:id="rId11" imgW="1095545" imgH="428509" progId="Equation.3">
                  <p:embed/>
                </p:oleObj>
              </mc:Choice>
              <mc:Fallback>
                <p:oleObj name="公式" r:id="rId11" imgW="1095545" imgH="42850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28813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1"/>
          <p:cNvGraphicFramePr>
            <a:graphicFrameLocks noChangeAspect="1"/>
          </p:cNvGraphicFramePr>
          <p:nvPr/>
        </p:nvGraphicFramePr>
        <p:xfrm>
          <a:off x="828675" y="4868863"/>
          <a:ext cx="345598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3" name="公式" r:id="rId13" imgW="1438402" imgH="466738" progId="Equation.3">
                  <p:embed/>
                </p:oleObj>
              </mc:Choice>
              <mc:Fallback>
                <p:oleObj name="公式" r:id="rId13" imgW="1438402" imgH="46673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868863"/>
                        <a:ext cx="3455988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2"/>
          <p:cNvGraphicFramePr>
            <a:graphicFrameLocks noChangeAspect="1"/>
          </p:cNvGraphicFramePr>
          <p:nvPr/>
        </p:nvGraphicFramePr>
        <p:xfrm>
          <a:off x="4716463" y="4797425"/>
          <a:ext cx="37433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4" name="公式" r:id="rId15" imgW="1457488" imgH="466738" progId="Equation.3">
                  <p:embed/>
                </p:oleObj>
              </mc:Choice>
              <mc:Fallback>
                <p:oleObj name="公式" r:id="rId15" imgW="1457488" imgH="46673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97425"/>
                        <a:ext cx="37433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5" name="Group 13"/>
          <p:cNvGrpSpPr>
            <a:grpSpLocks/>
          </p:cNvGrpSpPr>
          <p:nvPr/>
        </p:nvGrpSpPr>
        <p:grpSpPr bwMode="auto">
          <a:xfrm>
            <a:off x="6732588" y="1557338"/>
            <a:ext cx="2016125" cy="2089150"/>
            <a:chOff x="4059" y="2160"/>
            <a:chExt cx="1270" cy="1316"/>
          </a:xfrm>
        </p:grpSpPr>
        <p:sp>
          <p:nvSpPr>
            <p:cNvPr id="45096" name="Line 14"/>
            <p:cNvSpPr>
              <a:spLocks noChangeShapeType="1"/>
            </p:cNvSpPr>
            <p:nvPr/>
          </p:nvSpPr>
          <p:spPr bwMode="auto">
            <a:xfrm>
              <a:off x="4240" y="220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7" name="Line 15"/>
            <p:cNvSpPr>
              <a:spLocks noChangeShapeType="1"/>
            </p:cNvSpPr>
            <p:nvPr/>
          </p:nvSpPr>
          <p:spPr bwMode="auto">
            <a:xfrm>
              <a:off x="4240" y="343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8" name="Line 16"/>
            <p:cNvSpPr>
              <a:spLocks noChangeShapeType="1"/>
            </p:cNvSpPr>
            <p:nvPr/>
          </p:nvSpPr>
          <p:spPr bwMode="auto">
            <a:xfrm>
              <a:off x="4921" y="2205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9" name="Line 17"/>
            <p:cNvSpPr>
              <a:spLocks noChangeShapeType="1"/>
            </p:cNvSpPr>
            <p:nvPr/>
          </p:nvSpPr>
          <p:spPr bwMode="auto">
            <a:xfrm flipV="1">
              <a:off x="4921" y="2795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00" name="Group 18"/>
            <p:cNvGrpSpPr>
              <a:grpSpLocks/>
            </p:cNvGrpSpPr>
            <p:nvPr/>
          </p:nvGrpSpPr>
          <p:grpSpPr bwMode="auto">
            <a:xfrm>
              <a:off x="4785" y="2705"/>
              <a:ext cx="318" cy="90"/>
              <a:chOff x="4059" y="1117"/>
              <a:chExt cx="318" cy="90"/>
            </a:xfrm>
          </p:grpSpPr>
          <p:sp>
            <p:nvSpPr>
              <p:cNvPr id="45109" name="Line 19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0" name="Line 20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01" name="Oval 21" descr="斜纹布"/>
            <p:cNvSpPr>
              <a:spLocks noChangeArrowheads="1"/>
            </p:cNvSpPr>
            <p:nvPr/>
          </p:nvSpPr>
          <p:spPr bwMode="auto">
            <a:xfrm>
              <a:off x="4150" y="216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5102" name="Text Box 22" descr="斜纹布"/>
            <p:cNvSpPr txBox="1">
              <a:spLocks noChangeArrowheads="1"/>
            </p:cNvSpPr>
            <p:nvPr/>
          </p:nvSpPr>
          <p:spPr bwMode="auto">
            <a:xfrm>
              <a:off x="4875" y="225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103" name="Text Box 23" descr="斜纹布"/>
            <p:cNvSpPr txBox="1">
              <a:spLocks noChangeArrowheads="1"/>
            </p:cNvSpPr>
            <p:nvPr/>
          </p:nvSpPr>
          <p:spPr bwMode="auto">
            <a:xfrm>
              <a:off x="4059" y="261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104" name="Text Box 24" descr="斜纹布"/>
            <p:cNvSpPr txBox="1">
              <a:spLocks noChangeArrowheads="1"/>
            </p:cNvSpPr>
            <p:nvPr/>
          </p:nvSpPr>
          <p:spPr bwMode="auto">
            <a:xfrm>
              <a:off x="4104" y="2160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105" name="Text Box 25" descr="斜纹布"/>
            <p:cNvSpPr txBox="1">
              <a:spLocks noChangeArrowheads="1"/>
            </p:cNvSpPr>
            <p:nvPr/>
          </p:nvSpPr>
          <p:spPr bwMode="auto">
            <a:xfrm>
              <a:off x="4150" y="3111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106" name="Line 26"/>
            <p:cNvSpPr>
              <a:spLocks noChangeShapeType="1"/>
            </p:cNvSpPr>
            <p:nvPr/>
          </p:nvSpPr>
          <p:spPr bwMode="auto">
            <a:xfrm>
              <a:off x="4967" y="23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7" name="Text Box 27" descr="斜纹布"/>
            <p:cNvSpPr txBox="1">
              <a:spLocks noChangeArrowheads="1"/>
            </p:cNvSpPr>
            <p:nvPr/>
          </p:nvSpPr>
          <p:spPr bwMode="auto">
            <a:xfrm>
              <a:off x="4830" y="279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108" name="Oval 28" descr="斜纹布"/>
            <p:cNvSpPr>
              <a:spLocks noChangeArrowheads="1"/>
            </p:cNvSpPr>
            <p:nvPr/>
          </p:nvSpPr>
          <p:spPr bwMode="auto">
            <a:xfrm>
              <a:off x="4150" y="338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5066" name="Group 29"/>
          <p:cNvGrpSpPr>
            <a:grpSpLocks/>
          </p:cNvGrpSpPr>
          <p:nvPr/>
        </p:nvGrpSpPr>
        <p:grpSpPr bwMode="auto">
          <a:xfrm>
            <a:off x="4140200" y="1052513"/>
            <a:ext cx="2520950" cy="2740025"/>
            <a:chOff x="3379" y="164"/>
            <a:chExt cx="1588" cy="1726"/>
          </a:xfrm>
        </p:grpSpPr>
        <p:sp>
          <p:nvSpPr>
            <p:cNvPr id="45071" name="Line 30"/>
            <p:cNvSpPr>
              <a:spLocks noChangeShapeType="1"/>
            </p:cNvSpPr>
            <p:nvPr/>
          </p:nvSpPr>
          <p:spPr bwMode="auto">
            <a:xfrm>
              <a:off x="3651" y="527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Line 31"/>
            <p:cNvSpPr>
              <a:spLocks noChangeShapeType="1"/>
            </p:cNvSpPr>
            <p:nvPr/>
          </p:nvSpPr>
          <p:spPr bwMode="auto">
            <a:xfrm>
              <a:off x="3651" y="1752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32"/>
            <p:cNvSpPr>
              <a:spLocks noChangeShapeType="1"/>
            </p:cNvSpPr>
            <p:nvPr/>
          </p:nvSpPr>
          <p:spPr bwMode="auto">
            <a:xfrm>
              <a:off x="4377" y="527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Line 33"/>
            <p:cNvSpPr>
              <a:spLocks noChangeShapeType="1"/>
            </p:cNvSpPr>
            <p:nvPr/>
          </p:nvSpPr>
          <p:spPr bwMode="auto">
            <a:xfrm>
              <a:off x="4377" y="890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34"/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76" name="Group 35"/>
            <p:cNvGrpSpPr>
              <a:grpSpLocks/>
            </p:cNvGrpSpPr>
            <p:nvPr/>
          </p:nvGrpSpPr>
          <p:grpSpPr bwMode="auto">
            <a:xfrm>
              <a:off x="4241" y="799"/>
              <a:ext cx="318" cy="90"/>
              <a:chOff x="4059" y="1117"/>
              <a:chExt cx="318" cy="90"/>
            </a:xfrm>
          </p:grpSpPr>
          <p:sp>
            <p:nvSpPr>
              <p:cNvPr id="45094" name="Line 36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5" name="Line 37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77" name="Group 38"/>
            <p:cNvGrpSpPr>
              <a:grpSpLocks/>
            </p:cNvGrpSpPr>
            <p:nvPr/>
          </p:nvGrpSpPr>
          <p:grpSpPr bwMode="auto">
            <a:xfrm>
              <a:off x="4241" y="1389"/>
              <a:ext cx="318" cy="90"/>
              <a:chOff x="4059" y="1117"/>
              <a:chExt cx="318" cy="90"/>
            </a:xfrm>
          </p:grpSpPr>
          <p:sp>
            <p:nvSpPr>
              <p:cNvPr id="45092" name="Line 39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3" name="Line 40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78" name="Oval 41" descr="斜纹布"/>
            <p:cNvSpPr>
              <a:spLocks noChangeArrowheads="1"/>
            </p:cNvSpPr>
            <p:nvPr/>
          </p:nvSpPr>
          <p:spPr bwMode="auto">
            <a:xfrm>
              <a:off x="3560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5079" name="Oval 42" descr="斜纹布"/>
            <p:cNvSpPr>
              <a:spLocks noChangeArrowheads="1"/>
            </p:cNvSpPr>
            <p:nvPr/>
          </p:nvSpPr>
          <p:spPr bwMode="auto">
            <a:xfrm>
              <a:off x="3560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5080" name="Text Box 43" descr="斜纹布"/>
            <p:cNvSpPr txBox="1">
              <a:spLocks noChangeArrowheads="1"/>
            </p:cNvSpPr>
            <p:nvPr/>
          </p:nvSpPr>
          <p:spPr bwMode="auto">
            <a:xfrm>
              <a:off x="4513" y="66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5081" name="Text Box 44" descr="斜纹布"/>
            <p:cNvSpPr txBox="1">
              <a:spLocks noChangeArrowheads="1"/>
            </p:cNvSpPr>
            <p:nvPr/>
          </p:nvSpPr>
          <p:spPr bwMode="auto">
            <a:xfrm>
              <a:off x="3379" y="93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082" name="Text Box 45" descr="斜纹布"/>
            <p:cNvSpPr txBox="1">
              <a:spLocks noChangeArrowheads="1"/>
            </p:cNvSpPr>
            <p:nvPr/>
          </p:nvSpPr>
          <p:spPr bwMode="auto">
            <a:xfrm>
              <a:off x="3878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083" name="Text Box 46" descr="斜纹布"/>
            <p:cNvSpPr txBox="1">
              <a:spLocks noChangeArrowheads="1"/>
            </p:cNvSpPr>
            <p:nvPr/>
          </p:nvSpPr>
          <p:spPr bwMode="auto">
            <a:xfrm>
              <a:off x="3833" y="66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5084" name="Text Box 47" descr="斜纹布"/>
            <p:cNvSpPr txBox="1">
              <a:spLocks noChangeArrowheads="1"/>
            </p:cNvSpPr>
            <p:nvPr/>
          </p:nvSpPr>
          <p:spPr bwMode="auto">
            <a:xfrm>
              <a:off x="4513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085" name="Line 48"/>
            <p:cNvSpPr>
              <a:spLocks noChangeShapeType="1"/>
            </p:cNvSpPr>
            <p:nvPr/>
          </p:nvSpPr>
          <p:spPr bwMode="auto">
            <a:xfrm>
              <a:off x="3742" y="482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Text Box 49" descr="斜纹布"/>
            <p:cNvSpPr txBox="1">
              <a:spLocks noChangeArrowheads="1"/>
            </p:cNvSpPr>
            <p:nvPr/>
          </p:nvSpPr>
          <p:spPr bwMode="auto">
            <a:xfrm>
              <a:off x="4558" y="102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087" name="Text Box 50" descr="斜纹布"/>
            <p:cNvSpPr txBox="1">
              <a:spLocks noChangeArrowheads="1"/>
            </p:cNvSpPr>
            <p:nvPr/>
          </p:nvSpPr>
          <p:spPr bwMode="auto">
            <a:xfrm>
              <a:off x="4558" y="43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088" name="Text Box 51" descr="斜纹布"/>
            <p:cNvSpPr txBox="1">
              <a:spLocks noChangeArrowheads="1"/>
            </p:cNvSpPr>
            <p:nvPr/>
          </p:nvSpPr>
          <p:spPr bwMode="auto">
            <a:xfrm>
              <a:off x="3515" y="48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089" name="Text Box 52" descr="斜纹布"/>
            <p:cNvSpPr txBox="1">
              <a:spLocks noChangeArrowheads="1"/>
            </p:cNvSpPr>
            <p:nvPr/>
          </p:nvSpPr>
          <p:spPr bwMode="auto">
            <a:xfrm>
              <a:off x="4558" y="888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090" name="Text Box 53" descr="斜纹布"/>
            <p:cNvSpPr txBox="1">
              <a:spLocks noChangeArrowheads="1"/>
            </p:cNvSpPr>
            <p:nvPr/>
          </p:nvSpPr>
          <p:spPr bwMode="auto">
            <a:xfrm>
              <a:off x="4558" y="152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091" name="Text Box 54" descr="斜纹布"/>
            <p:cNvSpPr txBox="1">
              <a:spLocks noChangeArrowheads="1"/>
            </p:cNvSpPr>
            <p:nvPr/>
          </p:nvSpPr>
          <p:spPr bwMode="auto">
            <a:xfrm>
              <a:off x="3651" y="16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5067" name="Text Box 55"/>
          <p:cNvSpPr txBox="1">
            <a:spLocks noChangeArrowheads="1"/>
          </p:cNvSpPr>
          <p:nvPr/>
        </p:nvSpPr>
        <p:spPr bwMode="auto">
          <a:xfrm>
            <a:off x="684213" y="619125"/>
            <a:ext cx="3311525" cy="5222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串联电容的分压</a:t>
            </a:r>
          </a:p>
        </p:txBody>
      </p:sp>
      <p:grpSp>
        <p:nvGrpSpPr>
          <p:cNvPr id="45068" name="Group 59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5069" name="Picture 6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0" name="Text Box 6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6141" name="Picture 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42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6083" name="Group 5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6139" name="Picture 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40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6084" name="Group 8"/>
          <p:cNvGrpSpPr>
            <a:grpSpLocks/>
          </p:cNvGrpSpPr>
          <p:nvPr/>
        </p:nvGrpSpPr>
        <p:grpSpPr bwMode="auto">
          <a:xfrm>
            <a:off x="5900738" y="333375"/>
            <a:ext cx="2560637" cy="2520950"/>
            <a:chOff x="1449" y="527"/>
            <a:chExt cx="1613" cy="1588"/>
          </a:xfrm>
        </p:grpSpPr>
        <p:sp>
          <p:nvSpPr>
            <p:cNvPr id="46114" name="Line 9"/>
            <p:cNvSpPr>
              <a:spLocks noChangeShapeType="1"/>
            </p:cNvSpPr>
            <p:nvPr/>
          </p:nvSpPr>
          <p:spPr bwMode="auto">
            <a:xfrm>
              <a:off x="1655" y="845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10"/>
            <p:cNvSpPr>
              <a:spLocks noChangeShapeType="1"/>
            </p:cNvSpPr>
            <p:nvPr/>
          </p:nvSpPr>
          <p:spPr bwMode="auto">
            <a:xfrm>
              <a:off x="1655" y="2069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Line 11"/>
            <p:cNvSpPr>
              <a:spLocks noChangeShapeType="1"/>
            </p:cNvSpPr>
            <p:nvPr/>
          </p:nvSpPr>
          <p:spPr bwMode="auto">
            <a:xfrm>
              <a:off x="2653" y="844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7" name="Line 12"/>
            <p:cNvSpPr>
              <a:spLocks noChangeShapeType="1"/>
            </p:cNvSpPr>
            <p:nvPr/>
          </p:nvSpPr>
          <p:spPr bwMode="auto">
            <a:xfrm>
              <a:off x="2109" y="845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Line 13"/>
            <p:cNvSpPr>
              <a:spLocks noChangeShapeType="1"/>
            </p:cNvSpPr>
            <p:nvPr/>
          </p:nvSpPr>
          <p:spPr bwMode="auto">
            <a:xfrm flipV="1">
              <a:off x="2653" y="143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19" name="Group 14"/>
            <p:cNvGrpSpPr>
              <a:grpSpLocks/>
            </p:cNvGrpSpPr>
            <p:nvPr/>
          </p:nvGrpSpPr>
          <p:grpSpPr bwMode="auto">
            <a:xfrm>
              <a:off x="2517" y="1344"/>
              <a:ext cx="318" cy="90"/>
              <a:chOff x="4059" y="1117"/>
              <a:chExt cx="318" cy="90"/>
            </a:xfrm>
          </p:grpSpPr>
          <p:sp>
            <p:nvSpPr>
              <p:cNvPr id="46137" name="Line 15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8" name="Line 16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6120" name="Group 17"/>
            <p:cNvGrpSpPr>
              <a:grpSpLocks/>
            </p:cNvGrpSpPr>
            <p:nvPr/>
          </p:nvGrpSpPr>
          <p:grpSpPr bwMode="auto">
            <a:xfrm>
              <a:off x="1972" y="1344"/>
              <a:ext cx="318" cy="90"/>
              <a:chOff x="4059" y="1117"/>
              <a:chExt cx="318" cy="90"/>
            </a:xfrm>
          </p:grpSpPr>
          <p:sp>
            <p:nvSpPr>
              <p:cNvPr id="46135" name="Line 18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6" name="Line 19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121" name="Oval 20" descr="斜纹布"/>
            <p:cNvSpPr>
              <a:spLocks noChangeArrowheads="1"/>
            </p:cNvSpPr>
            <p:nvPr/>
          </p:nvSpPr>
          <p:spPr bwMode="auto">
            <a:xfrm>
              <a:off x="1565" y="799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6122" name="Oval 21" descr="斜纹布"/>
            <p:cNvSpPr>
              <a:spLocks noChangeArrowheads="1"/>
            </p:cNvSpPr>
            <p:nvPr/>
          </p:nvSpPr>
          <p:spPr bwMode="auto">
            <a:xfrm>
              <a:off x="1565" y="202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6123" name="Line 22"/>
            <p:cNvSpPr>
              <a:spLocks noChangeShapeType="1"/>
            </p:cNvSpPr>
            <p:nvPr/>
          </p:nvSpPr>
          <p:spPr bwMode="auto">
            <a:xfrm>
              <a:off x="2109" y="143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Text Box 23" descr="斜纹布"/>
            <p:cNvSpPr txBox="1">
              <a:spLocks noChangeArrowheads="1"/>
            </p:cNvSpPr>
            <p:nvPr/>
          </p:nvSpPr>
          <p:spPr bwMode="auto">
            <a:xfrm>
              <a:off x="2608" y="93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6125" name="Text Box 24" descr="斜纹布"/>
            <p:cNvSpPr txBox="1">
              <a:spLocks noChangeArrowheads="1"/>
            </p:cNvSpPr>
            <p:nvPr/>
          </p:nvSpPr>
          <p:spPr bwMode="auto">
            <a:xfrm>
              <a:off x="2064" y="93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6126" name="Text Box 25" descr="斜纹布"/>
            <p:cNvSpPr txBox="1">
              <a:spLocks noChangeArrowheads="1"/>
            </p:cNvSpPr>
            <p:nvPr/>
          </p:nvSpPr>
          <p:spPr bwMode="auto">
            <a:xfrm>
              <a:off x="1449" y="1269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127" name="Text Box 26" descr="斜纹布"/>
            <p:cNvSpPr txBox="1">
              <a:spLocks noChangeArrowheads="1"/>
            </p:cNvSpPr>
            <p:nvPr/>
          </p:nvSpPr>
          <p:spPr bwMode="auto">
            <a:xfrm>
              <a:off x="1519" y="79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128" name="Text Box 27" descr="斜纹布"/>
            <p:cNvSpPr txBox="1">
              <a:spLocks noChangeArrowheads="1"/>
            </p:cNvSpPr>
            <p:nvPr/>
          </p:nvSpPr>
          <p:spPr bwMode="auto">
            <a:xfrm>
              <a:off x="1564" y="1750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129" name="Line 28"/>
            <p:cNvSpPr>
              <a:spLocks noChangeShapeType="1"/>
            </p:cNvSpPr>
            <p:nvPr/>
          </p:nvSpPr>
          <p:spPr bwMode="auto">
            <a:xfrm>
              <a:off x="2154" y="981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0" name="Line 29"/>
            <p:cNvSpPr>
              <a:spLocks noChangeShapeType="1"/>
            </p:cNvSpPr>
            <p:nvPr/>
          </p:nvSpPr>
          <p:spPr bwMode="auto">
            <a:xfrm>
              <a:off x="2699" y="981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1" name="Text Box 30" descr="斜纹布"/>
            <p:cNvSpPr txBox="1">
              <a:spLocks noChangeArrowheads="1"/>
            </p:cNvSpPr>
            <p:nvPr/>
          </p:nvSpPr>
          <p:spPr bwMode="auto">
            <a:xfrm>
              <a:off x="2064" y="143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6132" name="Text Box 31" descr="斜纹布"/>
            <p:cNvSpPr txBox="1">
              <a:spLocks noChangeArrowheads="1"/>
            </p:cNvSpPr>
            <p:nvPr/>
          </p:nvSpPr>
          <p:spPr bwMode="auto">
            <a:xfrm>
              <a:off x="2608" y="143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6133" name="Text Box 32" descr="斜纹布"/>
            <p:cNvSpPr txBox="1">
              <a:spLocks noChangeArrowheads="1"/>
            </p:cNvSpPr>
            <p:nvPr/>
          </p:nvSpPr>
          <p:spPr bwMode="auto">
            <a:xfrm>
              <a:off x="1701" y="52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134" name="Line 33"/>
            <p:cNvSpPr>
              <a:spLocks noChangeShapeType="1"/>
            </p:cNvSpPr>
            <p:nvPr/>
          </p:nvSpPr>
          <p:spPr bwMode="auto">
            <a:xfrm>
              <a:off x="1791" y="890"/>
              <a:ext cx="182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085" name="Object 34"/>
          <p:cNvGraphicFramePr>
            <a:graphicFrameLocks noChangeAspect="1"/>
          </p:cNvGraphicFramePr>
          <p:nvPr/>
        </p:nvGraphicFramePr>
        <p:xfrm>
          <a:off x="827088" y="2078038"/>
          <a:ext cx="16557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8" name="公式" r:id="rId7" imgW="676344" imgH="428509" progId="Equation.3">
                  <p:embed/>
                </p:oleObj>
              </mc:Choice>
              <mc:Fallback>
                <p:oleObj name="公式" r:id="rId7" imgW="676344" imgH="42850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78038"/>
                        <a:ext cx="165576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35"/>
          <p:cNvGraphicFramePr>
            <a:graphicFrameLocks noChangeAspect="1"/>
          </p:cNvGraphicFramePr>
          <p:nvPr/>
        </p:nvGraphicFramePr>
        <p:xfrm>
          <a:off x="3203575" y="2006600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公式" r:id="rId9" imgW="695430" imgH="428509" progId="Equation.3">
                  <p:embed/>
                </p:oleObj>
              </mc:Choice>
              <mc:Fallback>
                <p:oleObj name="公式" r:id="rId9" imgW="695430" imgH="42850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06600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36"/>
          <p:cNvGraphicFramePr>
            <a:graphicFrameLocks noChangeAspect="1"/>
          </p:cNvGraphicFramePr>
          <p:nvPr/>
        </p:nvGraphicFramePr>
        <p:xfrm>
          <a:off x="900113" y="3159125"/>
          <a:ext cx="4105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公式" r:id="rId11" imgW="1628916" imgH="428509" progId="Equation.3">
                  <p:embed/>
                </p:oleObj>
              </mc:Choice>
              <mc:Fallback>
                <p:oleObj name="公式" r:id="rId11" imgW="1628916" imgH="42850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59125"/>
                        <a:ext cx="4105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37"/>
          <p:cNvGraphicFramePr>
            <a:graphicFrameLocks noChangeAspect="1"/>
          </p:cNvGraphicFramePr>
          <p:nvPr/>
        </p:nvGraphicFramePr>
        <p:xfrm>
          <a:off x="1042988" y="4167188"/>
          <a:ext cx="14001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公式" r:id="rId13" imgW="504915" imgH="428509" progId="Equation.3">
                  <p:embed/>
                </p:oleObj>
              </mc:Choice>
              <mc:Fallback>
                <p:oleObj name="公式" r:id="rId13" imgW="504915" imgH="42850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67188"/>
                        <a:ext cx="14001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38"/>
          <p:cNvGraphicFramePr>
            <a:graphicFrameLocks noChangeAspect="1"/>
          </p:cNvGraphicFramePr>
          <p:nvPr/>
        </p:nvGraphicFramePr>
        <p:xfrm>
          <a:off x="2916238" y="5030788"/>
          <a:ext cx="25654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公式" r:id="rId15" imgW="952572" imgH="218946" progId="Equation.3">
                  <p:embed/>
                </p:oleObj>
              </mc:Choice>
              <mc:Fallback>
                <p:oleObj name="公式" r:id="rId15" imgW="952572" imgH="21894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30788"/>
                        <a:ext cx="2565400" cy="6302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2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0" name="Group 41"/>
          <p:cNvGrpSpPr>
            <a:grpSpLocks/>
          </p:cNvGrpSpPr>
          <p:nvPr/>
        </p:nvGrpSpPr>
        <p:grpSpPr bwMode="auto">
          <a:xfrm>
            <a:off x="6300788" y="4005263"/>
            <a:ext cx="2016125" cy="2089150"/>
            <a:chOff x="4059" y="2160"/>
            <a:chExt cx="1270" cy="1316"/>
          </a:xfrm>
        </p:grpSpPr>
        <p:sp>
          <p:nvSpPr>
            <p:cNvPr id="46099" name="Line 42"/>
            <p:cNvSpPr>
              <a:spLocks noChangeShapeType="1"/>
            </p:cNvSpPr>
            <p:nvPr/>
          </p:nvSpPr>
          <p:spPr bwMode="auto">
            <a:xfrm>
              <a:off x="4240" y="220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Line 43"/>
            <p:cNvSpPr>
              <a:spLocks noChangeShapeType="1"/>
            </p:cNvSpPr>
            <p:nvPr/>
          </p:nvSpPr>
          <p:spPr bwMode="auto">
            <a:xfrm>
              <a:off x="4240" y="343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Line 44"/>
            <p:cNvSpPr>
              <a:spLocks noChangeShapeType="1"/>
            </p:cNvSpPr>
            <p:nvPr/>
          </p:nvSpPr>
          <p:spPr bwMode="auto">
            <a:xfrm>
              <a:off x="4921" y="2205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Line 45"/>
            <p:cNvSpPr>
              <a:spLocks noChangeShapeType="1"/>
            </p:cNvSpPr>
            <p:nvPr/>
          </p:nvSpPr>
          <p:spPr bwMode="auto">
            <a:xfrm flipV="1">
              <a:off x="4921" y="2795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03" name="Group 46"/>
            <p:cNvGrpSpPr>
              <a:grpSpLocks/>
            </p:cNvGrpSpPr>
            <p:nvPr/>
          </p:nvGrpSpPr>
          <p:grpSpPr bwMode="auto">
            <a:xfrm>
              <a:off x="4785" y="2705"/>
              <a:ext cx="318" cy="90"/>
              <a:chOff x="4059" y="1117"/>
              <a:chExt cx="318" cy="90"/>
            </a:xfrm>
          </p:grpSpPr>
          <p:sp>
            <p:nvSpPr>
              <p:cNvPr id="46112" name="Line 47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3" name="Line 48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104" name="Oval 49" descr="斜纹布"/>
            <p:cNvSpPr>
              <a:spLocks noChangeArrowheads="1"/>
            </p:cNvSpPr>
            <p:nvPr/>
          </p:nvSpPr>
          <p:spPr bwMode="auto">
            <a:xfrm>
              <a:off x="4150" y="216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6105" name="Text Box 50" descr="斜纹布"/>
            <p:cNvSpPr txBox="1">
              <a:spLocks noChangeArrowheads="1"/>
            </p:cNvSpPr>
            <p:nvPr/>
          </p:nvSpPr>
          <p:spPr bwMode="auto">
            <a:xfrm>
              <a:off x="4875" y="225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106" name="Text Box 51" descr="斜纹布"/>
            <p:cNvSpPr txBox="1">
              <a:spLocks noChangeArrowheads="1"/>
            </p:cNvSpPr>
            <p:nvPr/>
          </p:nvSpPr>
          <p:spPr bwMode="auto">
            <a:xfrm>
              <a:off x="4059" y="261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107" name="Text Box 52" descr="斜纹布"/>
            <p:cNvSpPr txBox="1">
              <a:spLocks noChangeArrowheads="1"/>
            </p:cNvSpPr>
            <p:nvPr/>
          </p:nvSpPr>
          <p:spPr bwMode="auto">
            <a:xfrm>
              <a:off x="4104" y="2160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108" name="Text Box 53" descr="斜纹布"/>
            <p:cNvSpPr txBox="1">
              <a:spLocks noChangeArrowheads="1"/>
            </p:cNvSpPr>
            <p:nvPr/>
          </p:nvSpPr>
          <p:spPr bwMode="auto">
            <a:xfrm>
              <a:off x="4150" y="3111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109" name="Line 54"/>
            <p:cNvSpPr>
              <a:spLocks noChangeShapeType="1"/>
            </p:cNvSpPr>
            <p:nvPr/>
          </p:nvSpPr>
          <p:spPr bwMode="auto">
            <a:xfrm>
              <a:off x="4967" y="23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Text Box 55" descr="斜纹布"/>
            <p:cNvSpPr txBox="1">
              <a:spLocks noChangeArrowheads="1"/>
            </p:cNvSpPr>
            <p:nvPr/>
          </p:nvSpPr>
          <p:spPr bwMode="auto">
            <a:xfrm>
              <a:off x="4830" y="279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111" name="Oval 56" descr="斜纹布"/>
            <p:cNvSpPr>
              <a:spLocks noChangeArrowheads="1"/>
            </p:cNvSpPr>
            <p:nvPr/>
          </p:nvSpPr>
          <p:spPr bwMode="auto">
            <a:xfrm>
              <a:off x="4150" y="338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6091" name="Group 57"/>
          <p:cNvGrpSpPr>
            <a:grpSpLocks/>
          </p:cNvGrpSpPr>
          <p:nvPr/>
        </p:nvGrpSpPr>
        <p:grpSpPr bwMode="auto">
          <a:xfrm>
            <a:off x="6659563" y="3068638"/>
            <a:ext cx="1223962" cy="720725"/>
            <a:chOff x="4014" y="1933"/>
            <a:chExt cx="771" cy="454"/>
          </a:xfrm>
        </p:grpSpPr>
        <p:sp>
          <p:nvSpPr>
            <p:cNvPr id="46097" name="Line 58"/>
            <p:cNvSpPr>
              <a:spLocks noChangeShapeType="1"/>
            </p:cNvSpPr>
            <p:nvPr/>
          </p:nvSpPr>
          <p:spPr bwMode="auto">
            <a:xfrm>
              <a:off x="4059" y="1933"/>
              <a:ext cx="0" cy="454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Text Box 59" descr="斜纹布"/>
            <p:cNvSpPr txBox="1">
              <a:spLocks noChangeArrowheads="1"/>
            </p:cNvSpPr>
            <p:nvPr/>
          </p:nvSpPr>
          <p:spPr bwMode="auto">
            <a:xfrm>
              <a:off x="4014" y="1979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46092" name="Text Box 60"/>
          <p:cNvSpPr txBox="1">
            <a:spLocks noChangeArrowheads="1"/>
          </p:cNvSpPr>
          <p:nvPr/>
        </p:nvSpPr>
        <p:spPr bwMode="auto">
          <a:xfrm>
            <a:off x="684213" y="549275"/>
            <a:ext cx="331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电容的并联</a:t>
            </a:r>
          </a:p>
        </p:txBody>
      </p:sp>
      <p:sp>
        <p:nvSpPr>
          <p:cNvPr id="46093" name="Text Box 61"/>
          <p:cNvSpPr txBox="1">
            <a:spLocks noChangeArrowheads="1"/>
          </p:cNvSpPr>
          <p:nvPr/>
        </p:nvSpPr>
        <p:spPr bwMode="auto">
          <a:xfrm>
            <a:off x="827088" y="1249363"/>
            <a:ext cx="2089150" cy="523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等效电容</a:t>
            </a:r>
          </a:p>
        </p:txBody>
      </p:sp>
      <p:grpSp>
        <p:nvGrpSpPr>
          <p:cNvPr id="46094" name="Group 65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6095" name="Picture 6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6" name="Text Box 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7161" name="Picture 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62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7107" name="Group 5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7159" name="Picture 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60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7108" name="Group 8"/>
          <p:cNvGrpSpPr>
            <a:grpSpLocks/>
          </p:cNvGrpSpPr>
          <p:nvPr/>
        </p:nvGrpSpPr>
        <p:grpSpPr bwMode="auto">
          <a:xfrm>
            <a:off x="5940425" y="620713"/>
            <a:ext cx="2520950" cy="2520950"/>
            <a:chOff x="1474" y="527"/>
            <a:chExt cx="1588" cy="1588"/>
          </a:xfrm>
        </p:grpSpPr>
        <p:sp>
          <p:nvSpPr>
            <p:cNvPr id="47134" name="Line 9"/>
            <p:cNvSpPr>
              <a:spLocks noChangeShapeType="1"/>
            </p:cNvSpPr>
            <p:nvPr/>
          </p:nvSpPr>
          <p:spPr bwMode="auto">
            <a:xfrm>
              <a:off x="1655" y="845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" name="Line 10"/>
            <p:cNvSpPr>
              <a:spLocks noChangeShapeType="1"/>
            </p:cNvSpPr>
            <p:nvPr/>
          </p:nvSpPr>
          <p:spPr bwMode="auto">
            <a:xfrm>
              <a:off x="1655" y="2069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6" name="Line 11"/>
            <p:cNvSpPr>
              <a:spLocks noChangeShapeType="1"/>
            </p:cNvSpPr>
            <p:nvPr/>
          </p:nvSpPr>
          <p:spPr bwMode="auto">
            <a:xfrm>
              <a:off x="2653" y="844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7" name="Line 12"/>
            <p:cNvSpPr>
              <a:spLocks noChangeShapeType="1"/>
            </p:cNvSpPr>
            <p:nvPr/>
          </p:nvSpPr>
          <p:spPr bwMode="auto">
            <a:xfrm>
              <a:off x="2109" y="845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13"/>
            <p:cNvSpPr>
              <a:spLocks noChangeShapeType="1"/>
            </p:cNvSpPr>
            <p:nvPr/>
          </p:nvSpPr>
          <p:spPr bwMode="auto">
            <a:xfrm flipV="1">
              <a:off x="2653" y="143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39" name="Group 14"/>
            <p:cNvGrpSpPr>
              <a:grpSpLocks/>
            </p:cNvGrpSpPr>
            <p:nvPr/>
          </p:nvGrpSpPr>
          <p:grpSpPr bwMode="auto">
            <a:xfrm>
              <a:off x="2517" y="1344"/>
              <a:ext cx="318" cy="90"/>
              <a:chOff x="4059" y="1117"/>
              <a:chExt cx="318" cy="90"/>
            </a:xfrm>
          </p:grpSpPr>
          <p:sp>
            <p:nvSpPr>
              <p:cNvPr id="47157" name="Line 15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8" name="Line 16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140" name="Group 17"/>
            <p:cNvGrpSpPr>
              <a:grpSpLocks/>
            </p:cNvGrpSpPr>
            <p:nvPr/>
          </p:nvGrpSpPr>
          <p:grpSpPr bwMode="auto">
            <a:xfrm>
              <a:off x="1972" y="1344"/>
              <a:ext cx="318" cy="90"/>
              <a:chOff x="4059" y="1117"/>
              <a:chExt cx="318" cy="90"/>
            </a:xfrm>
          </p:grpSpPr>
          <p:sp>
            <p:nvSpPr>
              <p:cNvPr id="47155" name="Line 18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6" name="Line 19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41" name="Oval 20" descr="斜纹布"/>
            <p:cNvSpPr>
              <a:spLocks noChangeArrowheads="1"/>
            </p:cNvSpPr>
            <p:nvPr/>
          </p:nvSpPr>
          <p:spPr bwMode="auto">
            <a:xfrm>
              <a:off x="1565" y="799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7142" name="Oval 21" descr="斜纹布"/>
            <p:cNvSpPr>
              <a:spLocks noChangeArrowheads="1"/>
            </p:cNvSpPr>
            <p:nvPr/>
          </p:nvSpPr>
          <p:spPr bwMode="auto">
            <a:xfrm>
              <a:off x="1565" y="202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7143" name="Line 22"/>
            <p:cNvSpPr>
              <a:spLocks noChangeShapeType="1"/>
            </p:cNvSpPr>
            <p:nvPr/>
          </p:nvSpPr>
          <p:spPr bwMode="auto">
            <a:xfrm>
              <a:off x="2109" y="143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Text Box 23" descr="斜纹布"/>
            <p:cNvSpPr txBox="1">
              <a:spLocks noChangeArrowheads="1"/>
            </p:cNvSpPr>
            <p:nvPr/>
          </p:nvSpPr>
          <p:spPr bwMode="auto">
            <a:xfrm>
              <a:off x="2608" y="93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7145" name="Text Box 24" descr="斜纹布"/>
            <p:cNvSpPr txBox="1">
              <a:spLocks noChangeArrowheads="1"/>
            </p:cNvSpPr>
            <p:nvPr/>
          </p:nvSpPr>
          <p:spPr bwMode="auto">
            <a:xfrm>
              <a:off x="2064" y="93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7146" name="Text Box 25" descr="斜纹布"/>
            <p:cNvSpPr txBox="1">
              <a:spLocks noChangeArrowheads="1"/>
            </p:cNvSpPr>
            <p:nvPr/>
          </p:nvSpPr>
          <p:spPr bwMode="auto">
            <a:xfrm>
              <a:off x="1474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47" name="Text Box 26" descr="斜纹布"/>
            <p:cNvSpPr txBox="1">
              <a:spLocks noChangeArrowheads="1"/>
            </p:cNvSpPr>
            <p:nvPr/>
          </p:nvSpPr>
          <p:spPr bwMode="auto">
            <a:xfrm>
              <a:off x="1519" y="79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148" name="Text Box 27" descr="斜纹布"/>
            <p:cNvSpPr txBox="1">
              <a:spLocks noChangeArrowheads="1"/>
            </p:cNvSpPr>
            <p:nvPr/>
          </p:nvSpPr>
          <p:spPr bwMode="auto">
            <a:xfrm>
              <a:off x="1565" y="1750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149" name="Line 28"/>
            <p:cNvSpPr>
              <a:spLocks noChangeShapeType="1"/>
            </p:cNvSpPr>
            <p:nvPr/>
          </p:nvSpPr>
          <p:spPr bwMode="auto">
            <a:xfrm>
              <a:off x="2154" y="981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Line 29"/>
            <p:cNvSpPr>
              <a:spLocks noChangeShapeType="1"/>
            </p:cNvSpPr>
            <p:nvPr/>
          </p:nvSpPr>
          <p:spPr bwMode="auto">
            <a:xfrm>
              <a:off x="2699" y="981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Text Box 30" descr="斜纹布"/>
            <p:cNvSpPr txBox="1">
              <a:spLocks noChangeArrowheads="1"/>
            </p:cNvSpPr>
            <p:nvPr/>
          </p:nvSpPr>
          <p:spPr bwMode="auto">
            <a:xfrm>
              <a:off x="2064" y="143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7152" name="Text Box 31" descr="斜纹布"/>
            <p:cNvSpPr txBox="1">
              <a:spLocks noChangeArrowheads="1"/>
            </p:cNvSpPr>
            <p:nvPr/>
          </p:nvSpPr>
          <p:spPr bwMode="auto">
            <a:xfrm>
              <a:off x="2608" y="143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7153" name="Text Box 32" descr="斜纹布"/>
            <p:cNvSpPr txBox="1">
              <a:spLocks noChangeArrowheads="1"/>
            </p:cNvSpPr>
            <p:nvPr/>
          </p:nvSpPr>
          <p:spPr bwMode="auto">
            <a:xfrm>
              <a:off x="1701" y="52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54" name="Line 33"/>
            <p:cNvSpPr>
              <a:spLocks noChangeShapeType="1"/>
            </p:cNvSpPr>
            <p:nvPr/>
          </p:nvSpPr>
          <p:spPr bwMode="auto">
            <a:xfrm>
              <a:off x="1791" y="890"/>
              <a:ext cx="182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109" name="Object 34"/>
          <p:cNvGraphicFramePr>
            <a:graphicFrameLocks noChangeAspect="1"/>
          </p:cNvGraphicFramePr>
          <p:nvPr/>
        </p:nvGraphicFramePr>
        <p:xfrm>
          <a:off x="1116013" y="1587500"/>
          <a:ext cx="16557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name="公式" r:id="rId7" imgW="676344" imgH="428509" progId="Equation.3">
                  <p:embed/>
                </p:oleObj>
              </mc:Choice>
              <mc:Fallback>
                <p:oleObj name="公式" r:id="rId7" imgW="676344" imgH="42850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87500"/>
                        <a:ext cx="16557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5"/>
          <p:cNvGraphicFramePr>
            <a:graphicFrameLocks noChangeAspect="1"/>
          </p:cNvGraphicFramePr>
          <p:nvPr/>
        </p:nvGraphicFramePr>
        <p:xfrm>
          <a:off x="3203575" y="1514475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公式" r:id="rId9" imgW="695430" imgH="428509" progId="Equation.3">
                  <p:embed/>
                </p:oleObj>
              </mc:Choice>
              <mc:Fallback>
                <p:oleObj name="公式" r:id="rId9" imgW="695430" imgH="42850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514475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36"/>
          <p:cNvGraphicFramePr>
            <a:graphicFrameLocks noChangeAspect="1"/>
          </p:cNvGraphicFramePr>
          <p:nvPr/>
        </p:nvGraphicFramePr>
        <p:xfrm>
          <a:off x="1225550" y="2738438"/>
          <a:ext cx="1546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公式" r:id="rId11" imgW="599999" imgH="428509" progId="Equation.3">
                  <p:embed/>
                </p:oleObj>
              </mc:Choice>
              <mc:Fallback>
                <p:oleObj name="公式" r:id="rId11" imgW="599999" imgH="42850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738438"/>
                        <a:ext cx="1546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39"/>
          <p:cNvGraphicFramePr>
            <a:graphicFrameLocks noChangeAspect="1"/>
          </p:cNvGraphicFramePr>
          <p:nvPr/>
        </p:nvGraphicFramePr>
        <p:xfrm>
          <a:off x="1187450" y="4035425"/>
          <a:ext cx="12969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公式" r:id="rId13" imgW="533371" imgH="428509" progId="Equation.3">
                  <p:embed/>
                </p:oleObj>
              </mc:Choice>
              <mc:Fallback>
                <p:oleObj name="公式" r:id="rId13" imgW="533371" imgH="42850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35425"/>
                        <a:ext cx="12969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40"/>
          <p:cNvGraphicFramePr>
            <a:graphicFrameLocks noChangeAspect="1"/>
          </p:cNvGraphicFramePr>
          <p:nvPr/>
        </p:nvGraphicFramePr>
        <p:xfrm>
          <a:off x="3059113" y="3962400"/>
          <a:ext cx="156527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公式" r:id="rId15" imgW="571543" imgH="428509" progId="Equation.3">
                  <p:embed/>
                </p:oleObj>
              </mc:Choice>
              <mc:Fallback>
                <p:oleObj name="公式" r:id="rId15" imgW="571543" imgH="42850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962400"/>
                        <a:ext cx="156527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4" name="Group 41"/>
          <p:cNvGrpSpPr>
            <a:grpSpLocks/>
          </p:cNvGrpSpPr>
          <p:nvPr/>
        </p:nvGrpSpPr>
        <p:grpSpPr bwMode="auto">
          <a:xfrm>
            <a:off x="6227763" y="3644900"/>
            <a:ext cx="2016125" cy="2089150"/>
            <a:chOff x="4059" y="2160"/>
            <a:chExt cx="1270" cy="1316"/>
          </a:xfrm>
        </p:grpSpPr>
        <p:sp>
          <p:nvSpPr>
            <p:cNvPr id="47119" name="Line 42"/>
            <p:cNvSpPr>
              <a:spLocks noChangeShapeType="1"/>
            </p:cNvSpPr>
            <p:nvPr/>
          </p:nvSpPr>
          <p:spPr bwMode="auto">
            <a:xfrm>
              <a:off x="4240" y="220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Line 43"/>
            <p:cNvSpPr>
              <a:spLocks noChangeShapeType="1"/>
            </p:cNvSpPr>
            <p:nvPr/>
          </p:nvSpPr>
          <p:spPr bwMode="auto">
            <a:xfrm>
              <a:off x="4240" y="343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44"/>
            <p:cNvSpPr>
              <a:spLocks noChangeShapeType="1"/>
            </p:cNvSpPr>
            <p:nvPr/>
          </p:nvSpPr>
          <p:spPr bwMode="auto">
            <a:xfrm>
              <a:off x="4921" y="2205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45"/>
            <p:cNvSpPr>
              <a:spLocks noChangeShapeType="1"/>
            </p:cNvSpPr>
            <p:nvPr/>
          </p:nvSpPr>
          <p:spPr bwMode="auto">
            <a:xfrm flipV="1">
              <a:off x="4921" y="2795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23" name="Group 46"/>
            <p:cNvGrpSpPr>
              <a:grpSpLocks/>
            </p:cNvGrpSpPr>
            <p:nvPr/>
          </p:nvGrpSpPr>
          <p:grpSpPr bwMode="auto">
            <a:xfrm>
              <a:off x="4785" y="2705"/>
              <a:ext cx="318" cy="90"/>
              <a:chOff x="4059" y="1117"/>
              <a:chExt cx="318" cy="90"/>
            </a:xfrm>
          </p:grpSpPr>
          <p:sp>
            <p:nvSpPr>
              <p:cNvPr id="47132" name="Line 47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3" name="Line 48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24" name="Oval 49" descr="斜纹布"/>
            <p:cNvSpPr>
              <a:spLocks noChangeArrowheads="1"/>
            </p:cNvSpPr>
            <p:nvPr/>
          </p:nvSpPr>
          <p:spPr bwMode="auto">
            <a:xfrm>
              <a:off x="4150" y="216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7125" name="Text Box 50" descr="斜纹布"/>
            <p:cNvSpPr txBox="1">
              <a:spLocks noChangeArrowheads="1"/>
            </p:cNvSpPr>
            <p:nvPr/>
          </p:nvSpPr>
          <p:spPr bwMode="auto">
            <a:xfrm>
              <a:off x="4875" y="225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26" name="Text Box 51" descr="斜纹布"/>
            <p:cNvSpPr txBox="1">
              <a:spLocks noChangeArrowheads="1"/>
            </p:cNvSpPr>
            <p:nvPr/>
          </p:nvSpPr>
          <p:spPr bwMode="auto">
            <a:xfrm>
              <a:off x="4059" y="261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27" name="Text Box 52" descr="斜纹布"/>
            <p:cNvSpPr txBox="1">
              <a:spLocks noChangeArrowheads="1"/>
            </p:cNvSpPr>
            <p:nvPr/>
          </p:nvSpPr>
          <p:spPr bwMode="auto">
            <a:xfrm>
              <a:off x="4104" y="2160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128" name="Text Box 53" descr="斜纹布"/>
            <p:cNvSpPr txBox="1">
              <a:spLocks noChangeArrowheads="1"/>
            </p:cNvSpPr>
            <p:nvPr/>
          </p:nvSpPr>
          <p:spPr bwMode="auto">
            <a:xfrm>
              <a:off x="4150" y="3111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129" name="Line 54"/>
            <p:cNvSpPr>
              <a:spLocks noChangeShapeType="1"/>
            </p:cNvSpPr>
            <p:nvPr/>
          </p:nvSpPr>
          <p:spPr bwMode="auto">
            <a:xfrm>
              <a:off x="4967" y="23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Text Box 55" descr="斜纹布"/>
            <p:cNvSpPr txBox="1">
              <a:spLocks noChangeArrowheads="1"/>
            </p:cNvSpPr>
            <p:nvPr/>
          </p:nvSpPr>
          <p:spPr bwMode="auto">
            <a:xfrm>
              <a:off x="4830" y="279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31" name="Oval 56" descr="斜纹布"/>
            <p:cNvSpPr>
              <a:spLocks noChangeArrowheads="1"/>
            </p:cNvSpPr>
            <p:nvPr/>
          </p:nvSpPr>
          <p:spPr bwMode="auto">
            <a:xfrm>
              <a:off x="4150" y="338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sp>
        <p:nvSpPr>
          <p:cNvPr id="47115" name="Text Box 61"/>
          <p:cNvSpPr txBox="1">
            <a:spLocks noChangeArrowheads="1"/>
          </p:cNvSpPr>
          <p:nvPr/>
        </p:nvSpPr>
        <p:spPr bwMode="auto">
          <a:xfrm>
            <a:off x="755650" y="619125"/>
            <a:ext cx="3311525" cy="5222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并联电容的分流</a:t>
            </a:r>
          </a:p>
        </p:txBody>
      </p:sp>
      <p:grpSp>
        <p:nvGrpSpPr>
          <p:cNvPr id="47116" name="Group 65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7117" name="Picture 6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8" name="Text Box 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3097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3.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电感的串联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16013" y="1989138"/>
          <a:ext cx="17367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3" name="公式" r:id="rId6" imgW="657258" imgH="428509" progId="Equation.3">
                  <p:embed/>
                </p:oleObj>
              </mc:Choice>
              <mc:Fallback>
                <p:oleObj name="公式" r:id="rId6" imgW="657258" imgH="42850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17367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8191" name="Picture 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92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8133" name="Group 7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8189" name="Picture 8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90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48134" name="Object 10"/>
          <p:cNvGraphicFramePr>
            <a:graphicFrameLocks noChangeAspect="1"/>
          </p:cNvGraphicFramePr>
          <p:nvPr/>
        </p:nvGraphicFramePr>
        <p:xfrm>
          <a:off x="827088" y="3933825"/>
          <a:ext cx="60182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公式" r:id="rId9" imgW="2162287" imgH="428509" progId="Equation.3">
                  <p:embed/>
                </p:oleObj>
              </mc:Choice>
              <mc:Fallback>
                <p:oleObj name="公式" r:id="rId9" imgW="2162287" imgH="42850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33825"/>
                        <a:ext cx="601821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1"/>
          <p:cNvGraphicFramePr>
            <a:graphicFrameLocks noChangeAspect="1"/>
          </p:cNvGraphicFramePr>
          <p:nvPr/>
        </p:nvGraphicFramePr>
        <p:xfrm>
          <a:off x="2555875" y="5300663"/>
          <a:ext cx="28082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公式" r:id="rId11" imgW="800230" imgH="218946" progId="Equation.3">
                  <p:embed/>
                </p:oleObj>
              </mc:Choice>
              <mc:Fallback>
                <p:oleObj name="公式" r:id="rId11" imgW="800230" imgH="2189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300663"/>
                        <a:ext cx="2808288" cy="758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1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6" name="Group 12"/>
          <p:cNvGrpSpPr>
            <a:grpSpLocks/>
          </p:cNvGrpSpPr>
          <p:nvPr/>
        </p:nvGrpSpPr>
        <p:grpSpPr bwMode="auto">
          <a:xfrm>
            <a:off x="3492500" y="692150"/>
            <a:ext cx="2520950" cy="2813050"/>
            <a:chOff x="2290" y="2069"/>
            <a:chExt cx="1588" cy="1772"/>
          </a:xfrm>
        </p:grpSpPr>
        <p:sp>
          <p:nvSpPr>
            <p:cNvPr id="48162" name="Line 13"/>
            <p:cNvSpPr>
              <a:spLocks noChangeShapeType="1"/>
            </p:cNvSpPr>
            <p:nvPr/>
          </p:nvSpPr>
          <p:spPr bwMode="auto">
            <a:xfrm>
              <a:off x="2562" y="2478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Line 14"/>
            <p:cNvSpPr>
              <a:spLocks noChangeShapeType="1"/>
            </p:cNvSpPr>
            <p:nvPr/>
          </p:nvSpPr>
          <p:spPr bwMode="auto">
            <a:xfrm>
              <a:off x="2562" y="3703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Line 15"/>
            <p:cNvSpPr>
              <a:spLocks noChangeShapeType="1"/>
            </p:cNvSpPr>
            <p:nvPr/>
          </p:nvSpPr>
          <p:spPr bwMode="auto">
            <a:xfrm>
              <a:off x="3288" y="2478"/>
              <a:ext cx="0" cy="1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5" name="Line 16"/>
            <p:cNvSpPr>
              <a:spLocks noChangeShapeType="1"/>
            </p:cNvSpPr>
            <p:nvPr/>
          </p:nvSpPr>
          <p:spPr bwMode="auto">
            <a:xfrm>
              <a:off x="3288" y="2977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6" name="Line 17"/>
            <p:cNvSpPr>
              <a:spLocks noChangeShapeType="1"/>
            </p:cNvSpPr>
            <p:nvPr/>
          </p:nvSpPr>
          <p:spPr bwMode="auto">
            <a:xfrm flipV="1">
              <a:off x="3288" y="3521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7" name="Oval 18" descr="斜纹布"/>
            <p:cNvSpPr>
              <a:spLocks noChangeArrowheads="1"/>
            </p:cNvSpPr>
            <p:nvPr/>
          </p:nvSpPr>
          <p:spPr bwMode="auto">
            <a:xfrm>
              <a:off x="2471" y="243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8168" name="Oval 19" descr="斜纹布"/>
            <p:cNvSpPr>
              <a:spLocks noChangeArrowheads="1"/>
            </p:cNvSpPr>
            <p:nvPr/>
          </p:nvSpPr>
          <p:spPr bwMode="auto">
            <a:xfrm>
              <a:off x="2471" y="365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8169" name="Text Box 20" descr="斜纹布"/>
            <p:cNvSpPr txBox="1">
              <a:spLocks noChangeArrowheads="1"/>
            </p:cNvSpPr>
            <p:nvPr/>
          </p:nvSpPr>
          <p:spPr bwMode="auto">
            <a:xfrm>
              <a:off x="3424" y="261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8170" name="Text Box 21" descr="斜纹布"/>
            <p:cNvSpPr txBox="1">
              <a:spLocks noChangeArrowheads="1"/>
            </p:cNvSpPr>
            <p:nvPr/>
          </p:nvSpPr>
          <p:spPr bwMode="auto">
            <a:xfrm>
              <a:off x="2290" y="288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171" name="Text Box 22" descr="斜纹布"/>
            <p:cNvSpPr txBox="1">
              <a:spLocks noChangeArrowheads="1"/>
            </p:cNvSpPr>
            <p:nvPr/>
          </p:nvSpPr>
          <p:spPr bwMode="auto">
            <a:xfrm>
              <a:off x="2789" y="320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8172" name="Text Box 23" descr="斜纹布"/>
            <p:cNvSpPr txBox="1">
              <a:spLocks noChangeArrowheads="1"/>
            </p:cNvSpPr>
            <p:nvPr/>
          </p:nvSpPr>
          <p:spPr bwMode="auto">
            <a:xfrm>
              <a:off x="2744" y="261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8173" name="Text Box 24" descr="斜纹布"/>
            <p:cNvSpPr txBox="1">
              <a:spLocks noChangeArrowheads="1"/>
            </p:cNvSpPr>
            <p:nvPr/>
          </p:nvSpPr>
          <p:spPr bwMode="auto">
            <a:xfrm>
              <a:off x="3424" y="320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8174" name="Line 25"/>
            <p:cNvSpPr>
              <a:spLocks noChangeShapeType="1"/>
            </p:cNvSpPr>
            <p:nvPr/>
          </p:nvSpPr>
          <p:spPr bwMode="auto">
            <a:xfrm>
              <a:off x="2653" y="2433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5" name="Text Box 26" descr="斜纹布"/>
            <p:cNvSpPr txBox="1">
              <a:spLocks noChangeArrowheads="1"/>
            </p:cNvSpPr>
            <p:nvPr/>
          </p:nvSpPr>
          <p:spPr bwMode="auto">
            <a:xfrm>
              <a:off x="3469" y="297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8176" name="Text Box 27" descr="斜纹布"/>
            <p:cNvSpPr txBox="1">
              <a:spLocks noChangeArrowheads="1"/>
            </p:cNvSpPr>
            <p:nvPr/>
          </p:nvSpPr>
          <p:spPr bwMode="auto">
            <a:xfrm>
              <a:off x="3469" y="238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8177" name="Text Box 28" descr="斜纹布"/>
            <p:cNvSpPr txBox="1">
              <a:spLocks noChangeArrowheads="1"/>
            </p:cNvSpPr>
            <p:nvPr/>
          </p:nvSpPr>
          <p:spPr bwMode="auto">
            <a:xfrm>
              <a:off x="2426" y="243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8178" name="Text Box 29" descr="斜纹布"/>
            <p:cNvSpPr txBox="1">
              <a:spLocks noChangeArrowheads="1"/>
            </p:cNvSpPr>
            <p:nvPr/>
          </p:nvSpPr>
          <p:spPr bwMode="auto">
            <a:xfrm>
              <a:off x="3469" y="283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8179" name="Text Box 30" descr="斜纹布"/>
            <p:cNvSpPr txBox="1">
              <a:spLocks noChangeArrowheads="1"/>
            </p:cNvSpPr>
            <p:nvPr/>
          </p:nvSpPr>
          <p:spPr bwMode="auto">
            <a:xfrm>
              <a:off x="3469" y="347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8180" name="Text Box 31" descr="斜纹布"/>
            <p:cNvSpPr txBox="1">
              <a:spLocks noChangeArrowheads="1"/>
            </p:cNvSpPr>
            <p:nvPr/>
          </p:nvSpPr>
          <p:spPr bwMode="auto">
            <a:xfrm>
              <a:off x="2562" y="2069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48181" name="Group 32"/>
            <p:cNvGrpSpPr>
              <a:grpSpLocks/>
            </p:cNvGrpSpPr>
            <p:nvPr/>
          </p:nvGrpSpPr>
          <p:grpSpPr bwMode="auto">
            <a:xfrm>
              <a:off x="3288" y="3158"/>
              <a:ext cx="91" cy="363"/>
              <a:chOff x="2744" y="2931"/>
              <a:chExt cx="57" cy="283"/>
            </a:xfrm>
          </p:grpSpPr>
          <p:sp>
            <p:nvSpPr>
              <p:cNvPr id="48186" name="Arc 33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7" name="Arc 34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8" name="Arc 35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2" name="Group 36"/>
            <p:cNvGrpSpPr>
              <a:grpSpLocks/>
            </p:cNvGrpSpPr>
            <p:nvPr/>
          </p:nvGrpSpPr>
          <p:grpSpPr bwMode="auto">
            <a:xfrm>
              <a:off x="3288" y="2614"/>
              <a:ext cx="91" cy="363"/>
              <a:chOff x="2744" y="2931"/>
              <a:chExt cx="57" cy="283"/>
            </a:xfrm>
          </p:grpSpPr>
          <p:sp>
            <p:nvSpPr>
              <p:cNvPr id="48183" name="Arc 37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4" name="Arc 38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5" name="Arc 39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8137" name="Group 40"/>
          <p:cNvGrpSpPr>
            <a:grpSpLocks/>
          </p:cNvGrpSpPr>
          <p:nvPr/>
        </p:nvGrpSpPr>
        <p:grpSpPr bwMode="auto">
          <a:xfrm>
            <a:off x="6948488" y="1196975"/>
            <a:ext cx="1512887" cy="2089150"/>
            <a:chOff x="1701" y="1706"/>
            <a:chExt cx="953" cy="1316"/>
          </a:xfrm>
        </p:grpSpPr>
        <p:sp>
          <p:nvSpPr>
            <p:cNvPr id="48146" name="Line 41"/>
            <p:cNvSpPr>
              <a:spLocks noChangeShapeType="1"/>
            </p:cNvSpPr>
            <p:nvPr/>
          </p:nvSpPr>
          <p:spPr bwMode="auto">
            <a:xfrm>
              <a:off x="1882" y="1752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42"/>
            <p:cNvSpPr>
              <a:spLocks noChangeShapeType="1"/>
            </p:cNvSpPr>
            <p:nvPr/>
          </p:nvSpPr>
          <p:spPr bwMode="auto">
            <a:xfrm>
              <a:off x="1882" y="297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43"/>
            <p:cNvSpPr>
              <a:spLocks noChangeShapeType="1"/>
            </p:cNvSpPr>
            <p:nvPr/>
          </p:nvSpPr>
          <p:spPr bwMode="auto">
            <a:xfrm flipH="1">
              <a:off x="2562" y="1751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44"/>
            <p:cNvSpPr>
              <a:spLocks noChangeShapeType="1"/>
            </p:cNvSpPr>
            <p:nvPr/>
          </p:nvSpPr>
          <p:spPr bwMode="auto">
            <a:xfrm flipH="1" flipV="1">
              <a:off x="2562" y="2523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Oval 45" descr="斜纹布"/>
            <p:cNvSpPr>
              <a:spLocks noChangeArrowheads="1"/>
            </p:cNvSpPr>
            <p:nvPr/>
          </p:nvSpPr>
          <p:spPr bwMode="auto">
            <a:xfrm>
              <a:off x="1792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8151" name="Text Box 46" descr="斜纹布"/>
            <p:cNvSpPr txBox="1">
              <a:spLocks noChangeArrowheads="1"/>
            </p:cNvSpPr>
            <p:nvPr/>
          </p:nvSpPr>
          <p:spPr bwMode="auto">
            <a:xfrm>
              <a:off x="2154" y="179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152" name="Text Box 47" descr="斜纹布"/>
            <p:cNvSpPr txBox="1">
              <a:spLocks noChangeArrowheads="1"/>
            </p:cNvSpPr>
            <p:nvPr/>
          </p:nvSpPr>
          <p:spPr bwMode="auto">
            <a:xfrm>
              <a:off x="1701" y="216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153" name="Text Box 48" descr="斜纹布"/>
            <p:cNvSpPr txBox="1">
              <a:spLocks noChangeArrowheads="1"/>
            </p:cNvSpPr>
            <p:nvPr/>
          </p:nvSpPr>
          <p:spPr bwMode="auto">
            <a:xfrm>
              <a:off x="1792" y="17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8154" name="Text Box 49" descr="斜纹布"/>
            <p:cNvSpPr txBox="1">
              <a:spLocks noChangeArrowheads="1"/>
            </p:cNvSpPr>
            <p:nvPr/>
          </p:nvSpPr>
          <p:spPr bwMode="auto">
            <a:xfrm>
              <a:off x="1792" y="265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8155" name="Line 50"/>
            <p:cNvSpPr>
              <a:spLocks noChangeShapeType="1"/>
            </p:cNvSpPr>
            <p:nvPr/>
          </p:nvSpPr>
          <p:spPr bwMode="auto">
            <a:xfrm>
              <a:off x="2472" y="18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Text Box 51" descr="斜纹布"/>
            <p:cNvSpPr txBox="1">
              <a:spLocks noChangeArrowheads="1"/>
            </p:cNvSpPr>
            <p:nvPr/>
          </p:nvSpPr>
          <p:spPr bwMode="auto">
            <a:xfrm>
              <a:off x="2200" y="220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157" name="Oval 52" descr="斜纹布"/>
            <p:cNvSpPr>
              <a:spLocks noChangeArrowheads="1"/>
            </p:cNvSpPr>
            <p:nvPr/>
          </p:nvSpPr>
          <p:spPr bwMode="auto">
            <a:xfrm>
              <a:off x="1792" y="293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pSp>
          <p:nvGrpSpPr>
            <p:cNvPr id="48158" name="Group 53"/>
            <p:cNvGrpSpPr>
              <a:grpSpLocks/>
            </p:cNvGrpSpPr>
            <p:nvPr/>
          </p:nvGrpSpPr>
          <p:grpSpPr bwMode="auto">
            <a:xfrm>
              <a:off x="2562" y="2160"/>
              <a:ext cx="91" cy="363"/>
              <a:chOff x="2744" y="2931"/>
              <a:chExt cx="57" cy="283"/>
            </a:xfrm>
          </p:grpSpPr>
          <p:sp>
            <p:nvSpPr>
              <p:cNvPr id="48159" name="Arc 54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0" name="Arc 55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1" name="Arc 56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8138" name="Object 57"/>
          <p:cNvGraphicFramePr>
            <a:graphicFrameLocks noChangeAspect="1"/>
          </p:cNvGraphicFramePr>
          <p:nvPr/>
        </p:nvGraphicFramePr>
        <p:xfrm>
          <a:off x="1116013" y="3068638"/>
          <a:ext cx="18335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公式" r:id="rId13" imgW="695430" imgH="428509" progId="Equation.3">
                  <p:embed/>
                </p:oleObj>
              </mc:Choice>
              <mc:Fallback>
                <p:oleObj name="公式" r:id="rId13" imgW="695430" imgH="42850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183356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9" name="Group 58"/>
          <p:cNvGrpSpPr>
            <a:grpSpLocks/>
          </p:cNvGrpSpPr>
          <p:nvPr/>
        </p:nvGrpSpPr>
        <p:grpSpPr bwMode="auto">
          <a:xfrm>
            <a:off x="5868988" y="1844675"/>
            <a:ext cx="1223962" cy="576263"/>
            <a:chOff x="2336" y="1298"/>
            <a:chExt cx="771" cy="363"/>
          </a:xfrm>
        </p:grpSpPr>
        <p:sp>
          <p:nvSpPr>
            <p:cNvPr id="48144" name="Line 59"/>
            <p:cNvSpPr>
              <a:spLocks noChangeShapeType="1"/>
            </p:cNvSpPr>
            <p:nvPr/>
          </p:nvSpPr>
          <p:spPr bwMode="auto">
            <a:xfrm>
              <a:off x="2517" y="1661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Text Box 60" descr="斜纹布"/>
            <p:cNvSpPr txBox="1">
              <a:spLocks noChangeArrowheads="1"/>
            </p:cNvSpPr>
            <p:nvPr/>
          </p:nvSpPr>
          <p:spPr bwMode="auto">
            <a:xfrm>
              <a:off x="2336" y="1298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48140" name="Text Box 64"/>
          <p:cNvSpPr txBox="1">
            <a:spLocks noChangeArrowheads="1"/>
          </p:cNvSpPr>
          <p:nvPr/>
        </p:nvSpPr>
        <p:spPr bwMode="auto">
          <a:xfrm>
            <a:off x="827088" y="1339850"/>
            <a:ext cx="2520950" cy="5222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等效电感</a:t>
            </a:r>
          </a:p>
        </p:txBody>
      </p:sp>
      <p:grpSp>
        <p:nvGrpSpPr>
          <p:cNvPr id="48141" name="Group 6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8142" name="Picture 6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3" name="Text Box 7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403350" y="1196975"/>
          <a:ext cx="48561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4" name="公式" r:id="rId3" imgW="1895428" imgH="466738" progId="Equation.3">
                  <p:embed/>
                </p:oleObj>
              </mc:Choice>
              <mc:Fallback>
                <p:oleObj name="公式" r:id="rId3" imgW="1895428" imgH="46673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6975"/>
                        <a:ext cx="485616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9212" name="Picture 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13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9156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9210" name="Picture 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11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49157" name="Object 9"/>
          <p:cNvGraphicFramePr>
            <a:graphicFrameLocks noChangeAspect="1"/>
          </p:cNvGraphicFramePr>
          <p:nvPr/>
        </p:nvGraphicFramePr>
        <p:xfrm>
          <a:off x="1387475" y="2420938"/>
          <a:ext cx="49847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公式" r:id="rId9" imgW="1942970" imgH="466738" progId="Equation.3">
                  <p:embed/>
                </p:oleObj>
              </mc:Choice>
              <mc:Fallback>
                <p:oleObj name="公式" r:id="rId9" imgW="1942970" imgH="46673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420938"/>
                        <a:ext cx="498475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8" name="Group 10"/>
          <p:cNvGrpSpPr>
            <a:grpSpLocks/>
          </p:cNvGrpSpPr>
          <p:nvPr/>
        </p:nvGrpSpPr>
        <p:grpSpPr bwMode="auto">
          <a:xfrm>
            <a:off x="1476375" y="3500438"/>
            <a:ext cx="2520950" cy="2813050"/>
            <a:chOff x="2290" y="2069"/>
            <a:chExt cx="1588" cy="1772"/>
          </a:xfrm>
        </p:grpSpPr>
        <p:sp>
          <p:nvSpPr>
            <p:cNvPr id="49183" name="Line 11"/>
            <p:cNvSpPr>
              <a:spLocks noChangeShapeType="1"/>
            </p:cNvSpPr>
            <p:nvPr/>
          </p:nvSpPr>
          <p:spPr bwMode="auto">
            <a:xfrm>
              <a:off x="2562" y="2478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12"/>
            <p:cNvSpPr>
              <a:spLocks noChangeShapeType="1"/>
            </p:cNvSpPr>
            <p:nvPr/>
          </p:nvSpPr>
          <p:spPr bwMode="auto">
            <a:xfrm>
              <a:off x="2562" y="3703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Line 13"/>
            <p:cNvSpPr>
              <a:spLocks noChangeShapeType="1"/>
            </p:cNvSpPr>
            <p:nvPr/>
          </p:nvSpPr>
          <p:spPr bwMode="auto">
            <a:xfrm>
              <a:off x="3288" y="2478"/>
              <a:ext cx="0" cy="1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14"/>
            <p:cNvSpPr>
              <a:spLocks noChangeShapeType="1"/>
            </p:cNvSpPr>
            <p:nvPr/>
          </p:nvSpPr>
          <p:spPr bwMode="auto">
            <a:xfrm>
              <a:off x="3288" y="2977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15"/>
            <p:cNvSpPr>
              <a:spLocks noChangeShapeType="1"/>
            </p:cNvSpPr>
            <p:nvPr/>
          </p:nvSpPr>
          <p:spPr bwMode="auto">
            <a:xfrm flipV="1">
              <a:off x="3288" y="3521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Oval 16" descr="斜纹布"/>
            <p:cNvSpPr>
              <a:spLocks noChangeArrowheads="1"/>
            </p:cNvSpPr>
            <p:nvPr/>
          </p:nvSpPr>
          <p:spPr bwMode="auto">
            <a:xfrm>
              <a:off x="2471" y="243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9189" name="Oval 17" descr="斜纹布"/>
            <p:cNvSpPr>
              <a:spLocks noChangeArrowheads="1"/>
            </p:cNvSpPr>
            <p:nvPr/>
          </p:nvSpPr>
          <p:spPr bwMode="auto">
            <a:xfrm>
              <a:off x="2471" y="365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9190" name="Text Box 18" descr="斜纹布"/>
            <p:cNvSpPr txBox="1">
              <a:spLocks noChangeArrowheads="1"/>
            </p:cNvSpPr>
            <p:nvPr/>
          </p:nvSpPr>
          <p:spPr bwMode="auto">
            <a:xfrm>
              <a:off x="3424" y="261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9191" name="Text Box 19" descr="斜纹布"/>
            <p:cNvSpPr txBox="1">
              <a:spLocks noChangeArrowheads="1"/>
            </p:cNvSpPr>
            <p:nvPr/>
          </p:nvSpPr>
          <p:spPr bwMode="auto">
            <a:xfrm>
              <a:off x="2290" y="288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192" name="Text Box 20" descr="斜纹布"/>
            <p:cNvSpPr txBox="1">
              <a:spLocks noChangeArrowheads="1"/>
            </p:cNvSpPr>
            <p:nvPr/>
          </p:nvSpPr>
          <p:spPr bwMode="auto">
            <a:xfrm>
              <a:off x="2789" y="320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9193" name="Text Box 21" descr="斜纹布"/>
            <p:cNvSpPr txBox="1">
              <a:spLocks noChangeArrowheads="1"/>
            </p:cNvSpPr>
            <p:nvPr/>
          </p:nvSpPr>
          <p:spPr bwMode="auto">
            <a:xfrm>
              <a:off x="2744" y="261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9194" name="Text Box 22" descr="斜纹布"/>
            <p:cNvSpPr txBox="1">
              <a:spLocks noChangeArrowheads="1"/>
            </p:cNvSpPr>
            <p:nvPr/>
          </p:nvSpPr>
          <p:spPr bwMode="auto">
            <a:xfrm>
              <a:off x="3424" y="320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9195" name="Line 23"/>
            <p:cNvSpPr>
              <a:spLocks noChangeShapeType="1"/>
            </p:cNvSpPr>
            <p:nvPr/>
          </p:nvSpPr>
          <p:spPr bwMode="auto">
            <a:xfrm>
              <a:off x="2653" y="2433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Text Box 24" descr="斜纹布"/>
            <p:cNvSpPr txBox="1">
              <a:spLocks noChangeArrowheads="1"/>
            </p:cNvSpPr>
            <p:nvPr/>
          </p:nvSpPr>
          <p:spPr bwMode="auto">
            <a:xfrm>
              <a:off x="3469" y="297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97" name="Text Box 25" descr="斜纹布"/>
            <p:cNvSpPr txBox="1">
              <a:spLocks noChangeArrowheads="1"/>
            </p:cNvSpPr>
            <p:nvPr/>
          </p:nvSpPr>
          <p:spPr bwMode="auto">
            <a:xfrm>
              <a:off x="3469" y="238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98" name="Text Box 26" descr="斜纹布"/>
            <p:cNvSpPr txBox="1">
              <a:spLocks noChangeArrowheads="1"/>
            </p:cNvSpPr>
            <p:nvPr/>
          </p:nvSpPr>
          <p:spPr bwMode="auto">
            <a:xfrm>
              <a:off x="2426" y="243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99" name="Text Box 27" descr="斜纹布"/>
            <p:cNvSpPr txBox="1">
              <a:spLocks noChangeArrowheads="1"/>
            </p:cNvSpPr>
            <p:nvPr/>
          </p:nvSpPr>
          <p:spPr bwMode="auto">
            <a:xfrm>
              <a:off x="3469" y="283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200" name="Text Box 28" descr="斜纹布"/>
            <p:cNvSpPr txBox="1">
              <a:spLocks noChangeArrowheads="1"/>
            </p:cNvSpPr>
            <p:nvPr/>
          </p:nvSpPr>
          <p:spPr bwMode="auto">
            <a:xfrm>
              <a:off x="3469" y="347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201" name="Text Box 29" descr="斜纹布"/>
            <p:cNvSpPr txBox="1">
              <a:spLocks noChangeArrowheads="1"/>
            </p:cNvSpPr>
            <p:nvPr/>
          </p:nvSpPr>
          <p:spPr bwMode="auto">
            <a:xfrm>
              <a:off x="2562" y="2069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49202" name="Group 30"/>
            <p:cNvGrpSpPr>
              <a:grpSpLocks/>
            </p:cNvGrpSpPr>
            <p:nvPr/>
          </p:nvGrpSpPr>
          <p:grpSpPr bwMode="auto">
            <a:xfrm>
              <a:off x="3288" y="3158"/>
              <a:ext cx="91" cy="363"/>
              <a:chOff x="2744" y="2931"/>
              <a:chExt cx="57" cy="283"/>
            </a:xfrm>
          </p:grpSpPr>
          <p:sp>
            <p:nvSpPr>
              <p:cNvPr id="49207" name="Arc 31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8" name="Arc 32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9" name="Arc 33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203" name="Group 34"/>
            <p:cNvGrpSpPr>
              <a:grpSpLocks/>
            </p:cNvGrpSpPr>
            <p:nvPr/>
          </p:nvGrpSpPr>
          <p:grpSpPr bwMode="auto">
            <a:xfrm>
              <a:off x="3288" y="2614"/>
              <a:ext cx="91" cy="363"/>
              <a:chOff x="2744" y="2931"/>
              <a:chExt cx="57" cy="283"/>
            </a:xfrm>
          </p:grpSpPr>
          <p:sp>
            <p:nvSpPr>
              <p:cNvPr id="49204" name="Arc 35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5" name="Arc 36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6" name="Arc 37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9159" name="Group 38"/>
          <p:cNvGrpSpPr>
            <a:grpSpLocks/>
          </p:cNvGrpSpPr>
          <p:nvPr/>
        </p:nvGrpSpPr>
        <p:grpSpPr bwMode="auto">
          <a:xfrm>
            <a:off x="5435600" y="4076700"/>
            <a:ext cx="1512888" cy="2089150"/>
            <a:chOff x="1701" y="1706"/>
            <a:chExt cx="953" cy="1316"/>
          </a:xfrm>
        </p:grpSpPr>
        <p:sp>
          <p:nvSpPr>
            <p:cNvPr id="49167" name="Line 39"/>
            <p:cNvSpPr>
              <a:spLocks noChangeShapeType="1"/>
            </p:cNvSpPr>
            <p:nvPr/>
          </p:nvSpPr>
          <p:spPr bwMode="auto">
            <a:xfrm>
              <a:off x="1882" y="1752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40"/>
            <p:cNvSpPr>
              <a:spLocks noChangeShapeType="1"/>
            </p:cNvSpPr>
            <p:nvPr/>
          </p:nvSpPr>
          <p:spPr bwMode="auto">
            <a:xfrm>
              <a:off x="1882" y="297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41"/>
            <p:cNvSpPr>
              <a:spLocks noChangeShapeType="1"/>
            </p:cNvSpPr>
            <p:nvPr/>
          </p:nvSpPr>
          <p:spPr bwMode="auto">
            <a:xfrm flipH="1">
              <a:off x="2562" y="1751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42"/>
            <p:cNvSpPr>
              <a:spLocks noChangeShapeType="1"/>
            </p:cNvSpPr>
            <p:nvPr/>
          </p:nvSpPr>
          <p:spPr bwMode="auto">
            <a:xfrm flipH="1" flipV="1">
              <a:off x="2562" y="2523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Oval 43" descr="斜纹布"/>
            <p:cNvSpPr>
              <a:spLocks noChangeArrowheads="1"/>
            </p:cNvSpPr>
            <p:nvPr/>
          </p:nvSpPr>
          <p:spPr bwMode="auto">
            <a:xfrm>
              <a:off x="1792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49172" name="Text Box 44" descr="斜纹布"/>
            <p:cNvSpPr txBox="1">
              <a:spLocks noChangeArrowheads="1"/>
            </p:cNvSpPr>
            <p:nvPr/>
          </p:nvSpPr>
          <p:spPr bwMode="auto">
            <a:xfrm>
              <a:off x="2154" y="179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173" name="Text Box 45" descr="斜纹布"/>
            <p:cNvSpPr txBox="1">
              <a:spLocks noChangeArrowheads="1"/>
            </p:cNvSpPr>
            <p:nvPr/>
          </p:nvSpPr>
          <p:spPr bwMode="auto">
            <a:xfrm>
              <a:off x="1701" y="216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174" name="Text Box 46" descr="斜纹布"/>
            <p:cNvSpPr txBox="1">
              <a:spLocks noChangeArrowheads="1"/>
            </p:cNvSpPr>
            <p:nvPr/>
          </p:nvSpPr>
          <p:spPr bwMode="auto">
            <a:xfrm>
              <a:off x="1792" y="17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75" name="Text Box 47" descr="斜纹布"/>
            <p:cNvSpPr txBox="1">
              <a:spLocks noChangeArrowheads="1"/>
            </p:cNvSpPr>
            <p:nvPr/>
          </p:nvSpPr>
          <p:spPr bwMode="auto">
            <a:xfrm>
              <a:off x="1792" y="265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76" name="Line 48"/>
            <p:cNvSpPr>
              <a:spLocks noChangeShapeType="1"/>
            </p:cNvSpPr>
            <p:nvPr/>
          </p:nvSpPr>
          <p:spPr bwMode="auto">
            <a:xfrm>
              <a:off x="2472" y="18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Text Box 49" descr="斜纹布"/>
            <p:cNvSpPr txBox="1">
              <a:spLocks noChangeArrowheads="1"/>
            </p:cNvSpPr>
            <p:nvPr/>
          </p:nvSpPr>
          <p:spPr bwMode="auto">
            <a:xfrm>
              <a:off x="2200" y="220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178" name="Oval 50" descr="斜纹布"/>
            <p:cNvSpPr>
              <a:spLocks noChangeArrowheads="1"/>
            </p:cNvSpPr>
            <p:nvPr/>
          </p:nvSpPr>
          <p:spPr bwMode="auto">
            <a:xfrm>
              <a:off x="1792" y="293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pSp>
          <p:nvGrpSpPr>
            <p:cNvPr id="49179" name="Group 51"/>
            <p:cNvGrpSpPr>
              <a:grpSpLocks/>
            </p:cNvGrpSpPr>
            <p:nvPr/>
          </p:nvGrpSpPr>
          <p:grpSpPr bwMode="auto">
            <a:xfrm>
              <a:off x="2562" y="2160"/>
              <a:ext cx="91" cy="363"/>
              <a:chOff x="2744" y="2931"/>
              <a:chExt cx="57" cy="283"/>
            </a:xfrm>
          </p:grpSpPr>
          <p:sp>
            <p:nvSpPr>
              <p:cNvPr id="49180" name="Arc 52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1" name="Arc 53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2" name="Arc 54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9160" name="Group 55"/>
          <p:cNvGrpSpPr>
            <a:grpSpLocks/>
          </p:cNvGrpSpPr>
          <p:nvPr/>
        </p:nvGrpSpPr>
        <p:grpSpPr bwMode="auto">
          <a:xfrm>
            <a:off x="3995738" y="4652963"/>
            <a:ext cx="1223962" cy="576262"/>
            <a:chOff x="2381" y="1298"/>
            <a:chExt cx="771" cy="363"/>
          </a:xfrm>
        </p:grpSpPr>
        <p:sp>
          <p:nvSpPr>
            <p:cNvPr id="49165" name="Line 56"/>
            <p:cNvSpPr>
              <a:spLocks noChangeShapeType="1"/>
            </p:cNvSpPr>
            <p:nvPr/>
          </p:nvSpPr>
          <p:spPr bwMode="auto">
            <a:xfrm>
              <a:off x="2517" y="1661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7" descr="斜纹布"/>
            <p:cNvSpPr txBox="1">
              <a:spLocks noChangeArrowheads="1"/>
            </p:cNvSpPr>
            <p:nvPr/>
          </p:nvSpPr>
          <p:spPr bwMode="auto">
            <a:xfrm>
              <a:off x="2381" y="1298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49161" name="Text Box 58"/>
          <p:cNvSpPr txBox="1">
            <a:spLocks noChangeArrowheads="1"/>
          </p:cNvSpPr>
          <p:nvPr/>
        </p:nvSpPr>
        <p:spPr bwMode="auto">
          <a:xfrm>
            <a:off x="755650" y="619125"/>
            <a:ext cx="3311525" cy="5222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串联电感的分压</a:t>
            </a:r>
          </a:p>
        </p:txBody>
      </p:sp>
      <p:grpSp>
        <p:nvGrpSpPr>
          <p:cNvPr id="49162" name="Group 62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9163" name="Picture 63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4" name="Text Box 6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827088" y="1916113"/>
          <a:ext cx="26638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5" name="公式" r:id="rId3" imgW="1143087" imgH="466738" progId="Equation.3">
                  <p:embed/>
                </p:oleObj>
              </mc:Choice>
              <mc:Fallback>
                <p:oleObj name="公式" r:id="rId3" imgW="1143087" imgH="46673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26638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0238" name="Picture 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39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0180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0236" name="Picture 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37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0181" name="Group 9"/>
          <p:cNvGrpSpPr>
            <a:grpSpLocks/>
          </p:cNvGrpSpPr>
          <p:nvPr/>
        </p:nvGrpSpPr>
        <p:grpSpPr bwMode="auto">
          <a:xfrm>
            <a:off x="3851275" y="1125538"/>
            <a:ext cx="2449513" cy="2089150"/>
            <a:chOff x="3923" y="981"/>
            <a:chExt cx="1543" cy="1316"/>
          </a:xfrm>
        </p:grpSpPr>
        <p:sp>
          <p:nvSpPr>
            <p:cNvPr id="50211" name="Line 10"/>
            <p:cNvSpPr>
              <a:spLocks noChangeShapeType="1"/>
            </p:cNvSpPr>
            <p:nvPr/>
          </p:nvSpPr>
          <p:spPr bwMode="auto">
            <a:xfrm>
              <a:off x="4104" y="1027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Line 11"/>
            <p:cNvSpPr>
              <a:spLocks noChangeShapeType="1"/>
            </p:cNvSpPr>
            <p:nvPr/>
          </p:nvSpPr>
          <p:spPr bwMode="auto">
            <a:xfrm>
              <a:off x="4104" y="2251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Line 12"/>
            <p:cNvSpPr>
              <a:spLocks noChangeShapeType="1"/>
            </p:cNvSpPr>
            <p:nvPr/>
          </p:nvSpPr>
          <p:spPr bwMode="auto">
            <a:xfrm flipH="1">
              <a:off x="4784" y="1026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Line 13"/>
            <p:cNvSpPr>
              <a:spLocks noChangeShapeType="1"/>
            </p:cNvSpPr>
            <p:nvPr/>
          </p:nvSpPr>
          <p:spPr bwMode="auto">
            <a:xfrm flipH="1" flipV="1">
              <a:off x="4784" y="1798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5" name="Oval 14" descr="斜纹布"/>
            <p:cNvSpPr>
              <a:spLocks noChangeArrowheads="1"/>
            </p:cNvSpPr>
            <p:nvPr/>
          </p:nvSpPr>
          <p:spPr bwMode="auto">
            <a:xfrm>
              <a:off x="4014" y="98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50216" name="Text Box 15" descr="斜纹布"/>
            <p:cNvSpPr txBox="1">
              <a:spLocks noChangeArrowheads="1"/>
            </p:cNvSpPr>
            <p:nvPr/>
          </p:nvSpPr>
          <p:spPr bwMode="auto">
            <a:xfrm>
              <a:off x="3923" y="143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217" name="Text Box 16" descr="斜纹布"/>
            <p:cNvSpPr txBox="1">
              <a:spLocks noChangeArrowheads="1"/>
            </p:cNvSpPr>
            <p:nvPr/>
          </p:nvSpPr>
          <p:spPr bwMode="auto">
            <a:xfrm>
              <a:off x="4014" y="981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218" name="Text Box 17" descr="斜纹布"/>
            <p:cNvSpPr txBox="1">
              <a:spLocks noChangeArrowheads="1"/>
            </p:cNvSpPr>
            <p:nvPr/>
          </p:nvSpPr>
          <p:spPr bwMode="auto">
            <a:xfrm>
              <a:off x="4014" y="193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219" name="Line 18"/>
            <p:cNvSpPr>
              <a:spLocks noChangeShapeType="1"/>
            </p:cNvSpPr>
            <p:nvPr/>
          </p:nvSpPr>
          <p:spPr bwMode="auto">
            <a:xfrm>
              <a:off x="4694" y="1117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Text Box 19" descr="斜纹布"/>
            <p:cNvSpPr txBox="1">
              <a:spLocks noChangeArrowheads="1"/>
            </p:cNvSpPr>
            <p:nvPr/>
          </p:nvSpPr>
          <p:spPr bwMode="auto">
            <a:xfrm>
              <a:off x="4422" y="148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221" name="Oval 20" descr="斜纹布"/>
            <p:cNvSpPr>
              <a:spLocks noChangeArrowheads="1"/>
            </p:cNvSpPr>
            <p:nvPr/>
          </p:nvSpPr>
          <p:spPr bwMode="auto">
            <a:xfrm>
              <a:off x="4014" y="220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pSp>
          <p:nvGrpSpPr>
            <p:cNvPr id="50222" name="Group 21"/>
            <p:cNvGrpSpPr>
              <a:grpSpLocks/>
            </p:cNvGrpSpPr>
            <p:nvPr/>
          </p:nvGrpSpPr>
          <p:grpSpPr bwMode="auto">
            <a:xfrm>
              <a:off x="4784" y="1435"/>
              <a:ext cx="91" cy="363"/>
              <a:chOff x="2744" y="2931"/>
              <a:chExt cx="57" cy="283"/>
            </a:xfrm>
          </p:grpSpPr>
          <p:sp>
            <p:nvSpPr>
              <p:cNvPr id="50233" name="Arc 22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4" name="Arc 23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5" name="Arc 24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23" name="Line 25"/>
            <p:cNvSpPr>
              <a:spLocks noChangeShapeType="1"/>
            </p:cNvSpPr>
            <p:nvPr/>
          </p:nvSpPr>
          <p:spPr bwMode="auto">
            <a:xfrm flipH="1">
              <a:off x="5374" y="1026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4" name="Line 26"/>
            <p:cNvSpPr>
              <a:spLocks noChangeShapeType="1"/>
            </p:cNvSpPr>
            <p:nvPr/>
          </p:nvSpPr>
          <p:spPr bwMode="auto">
            <a:xfrm flipH="1" flipV="1">
              <a:off x="5374" y="1798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Line 27"/>
            <p:cNvSpPr>
              <a:spLocks noChangeShapeType="1"/>
            </p:cNvSpPr>
            <p:nvPr/>
          </p:nvSpPr>
          <p:spPr bwMode="auto">
            <a:xfrm>
              <a:off x="5284" y="1117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26" name="Group 28"/>
            <p:cNvGrpSpPr>
              <a:grpSpLocks/>
            </p:cNvGrpSpPr>
            <p:nvPr/>
          </p:nvGrpSpPr>
          <p:grpSpPr bwMode="auto">
            <a:xfrm>
              <a:off x="5374" y="1435"/>
              <a:ext cx="91" cy="363"/>
              <a:chOff x="2744" y="2931"/>
              <a:chExt cx="57" cy="283"/>
            </a:xfrm>
          </p:grpSpPr>
          <p:sp>
            <p:nvSpPr>
              <p:cNvPr id="50230" name="Arc 29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1" name="Arc 30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2" name="Arc 31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27" name="Text Box 32" descr="斜纹布"/>
            <p:cNvSpPr txBox="1">
              <a:spLocks noChangeArrowheads="1"/>
            </p:cNvSpPr>
            <p:nvPr/>
          </p:nvSpPr>
          <p:spPr bwMode="auto">
            <a:xfrm>
              <a:off x="5012" y="148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0228" name="Text Box 33" descr="斜纹布"/>
            <p:cNvSpPr txBox="1">
              <a:spLocks noChangeArrowheads="1"/>
            </p:cNvSpPr>
            <p:nvPr/>
          </p:nvSpPr>
          <p:spPr bwMode="auto">
            <a:xfrm>
              <a:off x="4921" y="10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0229" name="Text Box 34" descr="斜纹布"/>
            <p:cNvSpPr txBox="1">
              <a:spLocks noChangeArrowheads="1"/>
            </p:cNvSpPr>
            <p:nvPr/>
          </p:nvSpPr>
          <p:spPr bwMode="auto">
            <a:xfrm>
              <a:off x="4332" y="10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50182" name="Group 35"/>
          <p:cNvGrpSpPr>
            <a:grpSpLocks/>
          </p:cNvGrpSpPr>
          <p:nvPr/>
        </p:nvGrpSpPr>
        <p:grpSpPr bwMode="auto">
          <a:xfrm>
            <a:off x="7308850" y="981075"/>
            <a:ext cx="1512888" cy="2089150"/>
            <a:chOff x="1701" y="1706"/>
            <a:chExt cx="953" cy="1316"/>
          </a:xfrm>
        </p:grpSpPr>
        <p:sp>
          <p:nvSpPr>
            <p:cNvPr id="50195" name="Line 36"/>
            <p:cNvSpPr>
              <a:spLocks noChangeShapeType="1"/>
            </p:cNvSpPr>
            <p:nvPr/>
          </p:nvSpPr>
          <p:spPr bwMode="auto">
            <a:xfrm>
              <a:off x="1882" y="1752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37"/>
            <p:cNvSpPr>
              <a:spLocks noChangeShapeType="1"/>
            </p:cNvSpPr>
            <p:nvPr/>
          </p:nvSpPr>
          <p:spPr bwMode="auto">
            <a:xfrm>
              <a:off x="1882" y="297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38"/>
            <p:cNvSpPr>
              <a:spLocks noChangeShapeType="1"/>
            </p:cNvSpPr>
            <p:nvPr/>
          </p:nvSpPr>
          <p:spPr bwMode="auto">
            <a:xfrm flipH="1">
              <a:off x="2562" y="1751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39"/>
            <p:cNvSpPr>
              <a:spLocks noChangeShapeType="1"/>
            </p:cNvSpPr>
            <p:nvPr/>
          </p:nvSpPr>
          <p:spPr bwMode="auto">
            <a:xfrm flipH="1" flipV="1">
              <a:off x="2562" y="2523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Oval 40" descr="斜纹布"/>
            <p:cNvSpPr>
              <a:spLocks noChangeArrowheads="1"/>
            </p:cNvSpPr>
            <p:nvPr/>
          </p:nvSpPr>
          <p:spPr bwMode="auto">
            <a:xfrm>
              <a:off x="1792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50200" name="Text Box 41" descr="斜纹布"/>
            <p:cNvSpPr txBox="1">
              <a:spLocks noChangeArrowheads="1"/>
            </p:cNvSpPr>
            <p:nvPr/>
          </p:nvSpPr>
          <p:spPr bwMode="auto">
            <a:xfrm>
              <a:off x="2154" y="179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201" name="Text Box 42" descr="斜纹布"/>
            <p:cNvSpPr txBox="1">
              <a:spLocks noChangeArrowheads="1"/>
            </p:cNvSpPr>
            <p:nvPr/>
          </p:nvSpPr>
          <p:spPr bwMode="auto">
            <a:xfrm>
              <a:off x="1701" y="216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202" name="Text Box 43" descr="斜纹布"/>
            <p:cNvSpPr txBox="1">
              <a:spLocks noChangeArrowheads="1"/>
            </p:cNvSpPr>
            <p:nvPr/>
          </p:nvSpPr>
          <p:spPr bwMode="auto">
            <a:xfrm>
              <a:off x="1792" y="17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203" name="Text Box 44" descr="斜纹布"/>
            <p:cNvSpPr txBox="1">
              <a:spLocks noChangeArrowheads="1"/>
            </p:cNvSpPr>
            <p:nvPr/>
          </p:nvSpPr>
          <p:spPr bwMode="auto">
            <a:xfrm>
              <a:off x="1792" y="265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204" name="Line 45"/>
            <p:cNvSpPr>
              <a:spLocks noChangeShapeType="1"/>
            </p:cNvSpPr>
            <p:nvPr/>
          </p:nvSpPr>
          <p:spPr bwMode="auto">
            <a:xfrm>
              <a:off x="2472" y="18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46" descr="斜纹布"/>
            <p:cNvSpPr txBox="1">
              <a:spLocks noChangeArrowheads="1"/>
            </p:cNvSpPr>
            <p:nvPr/>
          </p:nvSpPr>
          <p:spPr bwMode="auto">
            <a:xfrm>
              <a:off x="2200" y="220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206" name="Oval 47" descr="斜纹布"/>
            <p:cNvSpPr>
              <a:spLocks noChangeArrowheads="1"/>
            </p:cNvSpPr>
            <p:nvPr/>
          </p:nvSpPr>
          <p:spPr bwMode="auto">
            <a:xfrm>
              <a:off x="1792" y="293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pSp>
          <p:nvGrpSpPr>
            <p:cNvPr id="50207" name="Group 48"/>
            <p:cNvGrpSpPr>
              <a:grpSpLocks/>
            </p:cNvGrpSpPr>
            <p:nvPr/>
          </p:nvGrpSpPr>
          <p:grpSpPr bwMode="auto">
            <a:xfrm>
              <a:off x="2562" y="2160"/>
              <a:ext cx="91" cy="363"/>
              <a:chOff x="2744" y="2931"/>
              <a:chExt cx="57" cy="283"/>
            </a:xfrm>
          </p:grpSpPr>
          <p:sp>
            <p:nvSpPr>
              <p:cNvPr id="50208" name="Arc 49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9" name="Arc 50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0" name="Arc 51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183" name="Group 52"/>
          <p:cNvGrpSpPr>
            <a:grpSpLocks/>
          </p:cNvGrpSpPr>
          <p:nvPr/>
        </p:nvGrpSpPr>
        <p:grpSpPr bwMode="auto">
          <a:xfrm>
            <a:off x="6227763" y="1700213"/>
            <a:ext cx="1223962" cy="647700"/>
            <a:chOff x="3470" y="2840"/>
            <a:chExt cx="771" cy="408"/>
          </a:xfrm>
        </p:grpSpPr>
        <p:sp>
          <p:nvSpPr>
            <p:cNvPr id="50193" name="Line 53"/>
            <p:cNvSpPr>
              <a:spLocks noChangeShapeType="1"/>
            </p:cNvSpPr>
            <p:nvPr/>
          </p:nvSpPr>
          <p:spPr bwMode="auto">
            <a:xfrm>
              <a:off x="3605" y="3248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Text Box 54" descr="斜纹布"/>
            <p:cNvSpPr txBox="1">
              <a:spLocks noChangeArrowheads="1"/>
            </p:cNvSpPr>
            <p:nvPr/>
          </p:nvSpPr>
          <p:spPr bwMode="auto">
            <a:xfrm>
              <a:off x="3470" y="2840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graphicFrame>
        <p:nvGraphicFramePr>
          <p:cNvPr id="50184" name="Object 55"/>
          <p:cNvGraphicFramePr>
            <a:graphicFrameLocks noChangeAspect="1"/>
          </p:cNvGraphicFramePr>
          <p:nvPr/>
        </p:nvGraphicFramePr>
        <p:xfrm>
          <a:off x="827088" y="2997200"/>
          <a:ext cx="29511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公式" r:id="rId9" imgW="1181259" imgH="466738" progId="Equation.3">
                  <p:embed/>
                </p:oleObj>
              </mc:Choice>
              <mc:Fallback>
                <p:oleObj name="公式" r:id="rId9" imgW="1181259" imgH="466738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97200"/>
                        <a:ext cx="295116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56"/>
          <p:cNvGraphicFramePr>
            <a:graphicFrameLocks noChangeAspect="1"/>
          </p:cNvGraphicFramePr>
          <p:nvPr/>
        </p:nvGraphicFramePr>
        <p:xfrm>
          <a:off x="539750" y="3860800"/>
          <a:ext cx="5467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7" name="公式" r:id="rId11" imgW="2133484" imgH="523733" progId="Equation.3">
                  <p:embed/>
                </p:oleObj>
              </mc:Choice>
              <mc:Fallback>
                <p:oleObj name="公式" r:id="rId11" imgW="2133484" imgH="523733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5467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57"/>
          <p:cNvGraphicFramePr>
            <a:graphicFrameLocks noChangeAspect="1"/>
          </p:cNvGraphicFramePr>
          <p:nvPr/>
        </p:nvGraphicFramePr>
        <p:xfrm>
          <a:off x="6084888" y="4005263"/>
          <a:ext cx="25733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8" name="公式" r:id="rId13" imgW="990745" imgH="419126" progId="Equation.3">
                  <p:embed/>
                </p:oleObj>
              </mc:Choice>
              <mc:Fallback>
                <p:oleObj name="公式" r:id="rId13" imgW="990745" imgH="41912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005263"/>
                        <a:ext cx="25733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58"/>
          <p:cNvGraphicFramePr>
            <a:graphicFrameLocks noChangeAspect="1"/>
          </p:cNvGraphicFramePr>
          <p:nvPr/>
        </p:nvGraphicFramePr>
        <p:xfrm>
          <a:off x="1824038" y="5240338"/>
          <a:ext cx="466248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9" name="公式" r:id="rId15" imgW="1819430" imgH="523733" progId="Equation.3">
                  <p:embed/>
                </p:oleObj>
              </mc:Choice>
              <mc:Fallback>
                <p:oleObj name="公式" r:id="rId15" imgW="1819430" imgH="523733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240338"/>
                        <a:ext cx="4662487" cy="12795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tx2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59"/>
          <p:cNvSpPr txBox="1">
            <a:spLocks noChangeArrowheads="1"/>
          </p:cNvSpPr>
          <p:nvPr/>
        </p:nvSpPr>
        <p:spPr bwMode="auto">
          <a:xfrm>
            <a:off x="611188" y="620713"/>
            <a:ext cx="3097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4.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电感的并联</a:t>
            </a:r>
          </a:p>
        </p:txBody>
      </p:sp>
      <p:sp>
        <p:nvSpPr>
          <p:cNvPr id="50189" name="Text Box 60"/>
          <p:cNvSpPr txBox="1">
            <a:spLocks noChangeArrowheads="1"/>
          </p:cNvSpPr>
          <p:nvPr/>
        </p:nvSpPr>
        <p:spPr bwMode="auto">
          <a:xfrm>
            <a:off x="684213" y="1339850"/>
            <a:ext cx="2663825" cy="5222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等效电感</a:t>
            </a:r>
          </a:p>
        </p:txBody>
      </p:sp>
      <p:grpSp>
        <p:nvGrpSpPr>
          <p:cNvPr id="50190" name="Group 64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50191" name="Picture 65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2" name="Text Box 6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476375" y="3332163"/>
          <a:ext cx="26384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6" name="公式" r:id="rId3" imgW="1019200" imgH="295404" progId="Equation.3">
                  <p:embed/>
                </p:oleObj>
              </mc:Choice>
              <mc:Fallback>
                <p:oleObj name="公式" r:id="rId3" imgW="1019200" imgH="29540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32163"/>
                        <a:ext cx="26384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1259" name="Picture 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0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1204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1257" name="Picture 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8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51205" name="Object 9"/>
          <p:cNvGraphicFramePr>
            <a:graphicFrameLocks noChangeAspect="1"/>
          </p:cNvGraphicFramePr>
          <p:nvPr/>
        </p:nvGraphicFramePr>
        <p:xfrm>
          <a:off x="1470025" y="4076700"/>
          <a:ext cx="56943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7" name="公式" r:id="rId9" imgW="2219198" imgH="466738" progId="Equation.3">
                  <p:embed/>
                </p:oleObj>
              </mc:Choice>
              <mc:Fallback>
                <p:oleObj name="公式" r:id="rId9" imgW="2219198" imgH="46673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4076700"/>
                        <a:ext cx="569436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0"/>
          <p:cNvGraphicFramePr>
            <a:graphicFrameLocks noChangeAspect="1"/>
          </p:cNvGraphicFramePr>
          <p:nvPr/>
        </p:nvGraphicFramePr>
        <p:xfrm>
          <a:off x="1403350" y="5229225"/>
          <a:ext cx="58229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公式" r:id="rId11" imgW="2276457" imgH="466738" progId="Equation.3">
                  <p:embed/>
                </p:oleObj>
              </mc:Choice>
              <mc:Fallback>
                <p:oleObj name="公式" r:id="rId11" imgW="2276457" imgH="46673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29225"/>
                        <a:ext cx="58229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7" name="Group 11"/>
          <p:cNvGrpSpPr>
            <a:grpSpLocks/>
          </p:cNvGrpSpPr>
          <p:nvPr/>
        </p:nvGrpSpPr>
        <p:grpSpPr bwMode="auto">
          <a:xfrm>
            <a:off x="1476375" y="1196975"/>
            <a:ext cx="2449513" cy="2089150"/>
            <a:chOff x="3923" y="981"/>
            <a:chExt cx="1543" cy="1316"/>
          </a:xfrm>
        </p:grpSpPr>
        <p:sp>
          <p:nvSpPr>
            <p:cNvPr id="51232" name="Line 12"/>
            <p:cNvSpPr>
              <a:spLocks noChangeShapeType="1"/>
            </p:cNvSpPr>
            <p:nvPr/>
          </p:nvSpPr>
          <p:spPr bwMode="auto">
            <a:xfrm>
              <a:off x="4104" y="1027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Line 13"/>
            <p:cNvSpPr>
              <a:spLocks noChangeShapeType="1"/>
            </p:cNvSpPr>
            <p:nvPr/>
          </p:nvSpPr>
          <p:spPr bwMode="auto">
            <a:xfrm>
              <a:off x="4104" y="2251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Line 14"/>
            <p:cNvSpPr>
              <a:spLocks noChangeShapeType="1"/>
            </p:cNvSpPr>
            <p:nvPr/>
          </p:nvSpPr>
          <p:spPr bwMode="auto">
            <a:xfrm flipH="1">
              <a:off x="4784" y="1026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5" name="Line 15"/>
            <p:cNvSpPr>
              <a:spLocks noChangeShapeType="1"/>
            </p:cNvSpPr>
            <p:nvPr/>
          </p:nvSpPr>
          <p:spPr bwMode="auto">
            <a:xfrm flipH="1" flipV="1">
              <a:off x="4784" y="1798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Oval 16" descr="斜纹布"/>
            <p:cNvSpPr>
              <a:spLocks noChangeArrowheads="1"/>
            </p:cNvSpPr>
            <p:nvPr/>
          </p:nvSpPr>
          <p:spPr bwMode="auto">
            <a:xfrm>
              <a:off x="4014" y="98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51237" name="Text Box 17" descr="斜纹布"/>
            <p:cNvSpPr txBox="1">
              <a:spLocks noChangeArrowheads="1"/>
            </p:cNvSpPr>
            <p:nvPr/>
          </p:nvSpPr>
          <p:spPr bwMode="auto">
            <a:xfrm>
              <a:off x="3923" y="143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238" name="Text Box 18" descr="斜纹布"/>
            <p:cNvSpPr txBox="1">
              <a:spLocks noChangeArrowheads="1"/>
            </p:cNvSpPr>
            <p:nvPr/>
          </p:nvSpPr>
          <p:spPr bwMode="auto">
            <a:xfrm>
              <a:off x="4014" y="981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239" name="Text Box 19" descr="斜纹布"/>
            <p:cNvSpPr txBox="1">
              <a:spLocks noChangeArrowheads="1"/>
            </p:cNvSpPr>
            <p:nvPr/>
          </p:nvSpPr>
          <p:spPr bwMode="auto">
            <a:xfrm>
              <a:off x="4014" y="193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240" name="Line 20"/>
            <p:cNvSpPr>
              <a:spLocks noChangeShapeType="1"/>
            </p:cNvSpPr>
            <p:nvPr/>
          </p:nvSpPr>
          <p:spPr bwMode="auto">
            <a:xfrm>
              <a:off x="4694" y="1117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1" name="Text Box 21" descr="斜纹布"/>
            <p:cNvSpPr txBox="1">
              <a:spLocks noChangeArrowheads="1"/>
            </p:cNvSpPr>
            <p:nvPr/>
          </p:nvSpPr>
          <p:spPr bwMode="auto">
            <a:xfrm>
              <a:off x="4422" y="148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1242" name="Oval 22" descr="斜纹布"/>
            <p:cNvSpPr>
              <a:spLocks noChangeArrowheads="1"/>
            </p:cNvSpPr>
            <p:nvPr/>
          </p:nvSpPr>
          <p:spPr bwMode="auto">
            <a:xfrm>
              <a:off x="4014" y="220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pSp>
          <p:nvGrpSpPr>
            <p:cNvPr id="51243" name="Group 23"/>
            <p:cNvGrpSpPr>
              <a:grpSpLocks/>
            </p:cNvGrpSpPr>
            <p:nvPr/>
          </p:nvGrpSpPr>
          <p:grpSpPr bwMode="auto">
            <a:xfrm>
              <a:off x="4784" y="1435"/>
              <a:ext cx="91" cy="363"/>
              <a:chOff x="2744" y="2931"/>
              <a:chExt cx="57" cy="283"/>
            </a:xfrm>
          </p:grpSpPr>
          <p:sp>
            <p:nvSpPr>
              <p:cNvPr id="51254" name="Arc 24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5" name="Arc 25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6" name="Arc 26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44" name="Line 27"/>
            <p:cNvSpPr>
              <a:spLocks noChangeShapeType="1"/>
            </p:cNvSpPr>
            <p:nvPr/>
          </p:nvSpPr>
          <p:spPr bwMode="auto">
            <a:xfrm flipH="1">
              <a:off x="5374" y="1026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5" name="Line 28"/>
            <p:cNvSpPr>
              <a:spLocks noChangeShapeType="1"/>
            </p:cNvSpPr>
            <p:nvPr/>
          </p:nvSpPr>
          <p:spPr bwMode="auto">
            <a:xfrm flipH="1" flipV="1">
              <a:off x="5374" y="1798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6" name="Line 29"/>
            <p:cNvSpPr>
              <a:spLocks noChangeShapeType="1"/>
            </p:cNvSpPr>
            <p:nvPr/>
          </p:nvSpPr>
          <p:spPr bwMode="auto">
            <a:xfrm>
              <a:off x="5284" y="1117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47" name="Group 30"/>
            <p:cNvGrpSpPr>
              <a:grpSpLocks/>
            </p:cNvGrpSpPr>
            <p:nvPr/>
          </p:nvGrpSpPr>
          <p:grpSpPr bwMode="auto">
            <a:xfrm>
              <a:off x="5374" y="1435"/>
              <a:ext cx="91" cy="363"/>
              <a:chOff x="2744" y="2931"/>
              <a:chExt cx="57" cy="283"/>
            </a:xfrm>
          </p:grpSpPr>
          <p:sp>
            <p:nvSpPr>
              <p:cNvPr id="51251" name="Arc 31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2" name="Arc 32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3" name="Arc 33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48" name="Text Box 34" descr="斜纹布"/>
            <p:cNvSpPr txBox="1">
              <a:spLocks noChangeArrowheads="1"/>
            </p:cNvSpPr>
            <p:nvPr/>
          </p:nvSpPr>
          <p:spPr bwMode="auto">
            <a:xfrm>
              <a:off x="5012" y="148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1249" name="Text Box 35" descr="斜纹布"/>
            <p:cNvSpPr txBox="1">
              <a:spLocks noChangeArrowheads="1"/>
            </p:cNvSpPr>
            <p:nvPr/>
          </p:nvSpPr>
          <p:spPr bwMode="auto">
            <a:xfrm>
              <a:off x="4921" y="10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1250" name="Text Box 36" descr="斜纹布"/>
            <p:cNvSpPr txBox="1">
              <a:spLocks noChangeArrowheads="1"/>
            </p:cNvSpPr>
            <p:nvPr/>
          </p:nvSpPr>
          <p:spPr bwMode="auto">
            <a:xfrm>
              <a:off x="4332" y="10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51208" name="Group 37"/>
          <p:cNvGrpSpPr>
            <a:grpSpLocks/>
          </p:cNvGrpSpPr>
          <p:nvPr/>
        </p:nvGrpSpPr>
        <p:grpSpPr bwMode="auto">
          <a:xfrm>
            <a:off x="5219700" y="1196975"/>
            <a:ext cx="1512888" cy="2089150"/>
            <a:chOff x="1701" y="1706"/>
            <a:chExt cx="953" cy="1316"/>
          </a:xfrm>
        </p:grpSpPr>
        <p:sp>
          <p:nvSpPr>
            <p:cNvPr id="51216" name="Line 38"/>
            <p:cNvSpPr>
              <a:spLocks noChangeShapeType="1"/>
            </p:cNvSpPr>
            <p:nvPr/>
          </p:nvSpPr>
          <p:spPr bwMode="auto">
            <a:xfrm>
              <a:off x="1882" y="1752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Line 39"/>
            <p:cNvSpPr>
              <a:spLocks noChangeShapeType="1"/>
            </p:cNvSpPr>
            <p:nvPr/>
          </p:nvSpPr>
          <p:spPr bwMode="auto">
            <a:xfrm>
              <a:off x="1882" y="297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40"/>
            <p:cNvSpPr>
              <a:spLocks noChangeShapeType="1"/>
            </p:cNvSpPr>
            <p:nvPr/>
          </p:nvSpPr>
          <p:spPr bwMode="auto">
            <a:xfrm flipH="1">
              <a:off x="2562" y="1751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41"/>
            <p:cNvSpPr>
              <a:spLocks noChangeShapeType="1"/>
            </p:cNvSpPr>
            <p:nvPr/>
          </p:nvSpPr>
          <p:spPr bwMode="auto">
            <a:xfrm flipH="1" flipV="1">
              <a:off x="2562" y="2523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Oval 42" descr="斜纹布"/>
            <p:cNvSpPr>
              <a:spLocks noChangeArrowheads="1"/>
            </p:cNvSpPr>
            <p:nvPr/>
          </p:nvSpPr>
          <p:spPr bwMode="auto">
            <a:xfrm>
              <a:off x="1792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51221" name="Text Box 43" descr="斜纹布"/>
            <p:cNvSpPr txBox="1">
              <a:spLocks noChangeArrowheads="1"/>
            </p:cNvSpPr>
            <p:nvPr/>
          </p:nvSpPr>
          <p:spPr bwMode="auto">
            <a:xfrm>
              <a:off x="2154" y="179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222" name="Text Box 44" descr="斜纹布"/>
            <p:cNvSpPr txBox="1">
              <a:spLocks noChangeArrowheads="1"/>
            </p:cNvSpPr>
            <p:nvPr/>
          </p:nvSpPr>
          <p:spPr bwMode="auto">
            <a:xfrm>
              <a:off x="1701" y="216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223" name="Text Box 45" descr="斜纹布"/>
            <p:cNvSpPr txBox="1">
              <a:spLocks noChangeArrowheads="1"/>
            </p:cNvSpPr>
            <p:nvPr/>
          </p:nvSpPr>
          <p:spPr bwMode="auto">
            <a:xfrm>
              <a:off x="1792" y="17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224" name="Text Box 46" descr="斜纹布"/>
            <p:cNvSpPr txBox="1">
              <a:spLocks noChangeArrowheads="1"/>
            </p:cNvSpPr>
            <p:nvPr/>
          </p:nvSpPr>
          <p:spPr bwMode="auto">
            <a:xfrm>
              <a:off x="1792" y="265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 dirty="0" smtClean="0">
                  <a:latin typeface="宋体" panose="02010600030101010101" pitchFamily="2" charset="-122"/>
                  <a:sym typeface="Symbol" panose="05050102010706020507" pitchFamily="18" charset="2"/>
                </a:rPr>
                <a:t>–</a:t>
              </a:r>
              <a:endParaRPr kumimoji="1" lang="en-US" altLang="zh-CN" b="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225" name="Line 47"/>
            <p:cNvSpPr>
              <a:spLocks noChangeShapeType="1"/>
            </p:cNvSpPr>
            <p:nvPr/>
          </p:nvSpPr>
          <p:spPr bwMode="auto">
            <a:xfrm>
              <a:off x="2472" y="18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Text Box 48" descr="斜纹布"/>
            <p:cNvSpPr txBox="1">
              <a:spLocks noChangeArrowheads="1"/>
            </p:cNvSpPr>
            <p:nvPr/>
          </p:nvSpPr>
          <p:spPr bwMode="auto">
            <a:xfrm>
              <a:off x="2200" y="220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227" name="Oval 49" descr="斜纹布"/>
            <p:cNvSpPr>
              <a:spLocks noChangeArrowheads="1"/>
            </p:cNvSpPr>
            <p:nvPr/>
          </p:nvSpPr>
          <p:spPr bwMode="auto">
            <a:xfrm>
              <a:off x="1792" y="293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pSp>
          <p:nvGrpSpPr>
            <p:cNvPr id="51228" name="Group 50"/>
            <p:cNvGrpSpPr>
              <a:grpSpLocks/>
            </p:cNvGrpSpPr>
            <p:nvPr/>
          </p:nvGrpSpPr>
          <p:grpSpPr bwMode="auto">
            <a:xfrm>
              <a:off x="2562" y="2160"/>
              <a:ext cx="91" cy="363"/>
              <a:chOff x="2744" y="2931"/>
              <a:chExt cx="57" cy="283"/>
            </a:xfrm>
          </p:grpSpPr>
          <p:sp>
            <p:nvSpPr>
              <p:cNvPr id="51229" name="Arc 51"/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0" name="Arc 52"/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1" name="Arc 53"/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209" name="Group 54"/>
          <p:cNvGrpSpPr>
            <a:grpSpLocks/>
          </p:cNvGrpSpPr>
          <p:nvPr/>
        </p:nvGrpSpPr>
        <p:grpSpPr bwMode="auto">
          <a:xfrm>
            <a:off x="3924300" y="1773238"/>
            <a:ext cx="1223963" cy="647700"/>
            <a:chOff x="3425" y="2840"/>
            <a:chExt cx="771" cy="408"/>
          </a:xfrm>
        </p:grpSpPr>
        <p:sp>
          <p:nvSpPr>
            <p:cNvPr id="51214" name="Line 55"/>
            <p:cNvSpPr>
              <a:spLocks noChangeShapeType="1"/>
            </p:cNvSpPr>
            <p:nvPr/>
          </p:nvSpPr>
          <p:spPr bwMode="auto">
            <a:xfrm>
              <a:off x="3605" y="3248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Text Box 56" descr="斜纹布"/>
            <p:cNvSpPr txBox="1">
              <a:spLocks noChangeArrowheads="1"/>
            </p:cNvSpPr>
            <p:nvPr/>
          </p:nvSpPr>
          <p:spPr bwMode="auto">
            <a:xfrm>
              <a:off x="3425" y="2840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51210" name="Text Box 57"/>
          <p:cNvSpPr txBox="1">
            <a:spLocks noChangeArrowheads="1"/>
          </p:cNvSpPr>
          <p:nvPr/>
        </p:nvSpPr>
        <p:spPr bwMode="auto">
          <a:xfrm>
            <a:off x="755650" y="547688"/>
            <a:ext cx="3311525" cy="5222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并联电感的分流</a:t>
            </a:r>
          </a:p>
        </p:txBody>
      </p:sp>
      <p:grpSp>
        <p:nvGrpSpPr>
          <p:cNvPr id="51211" name="Group 61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51212" name="Picture 6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3" name="Text Box 6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3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2237" name="Picture 4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8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2227" name="Group 6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2235" name="Picture 7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6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2228" name="Group 58"/>
          <p:cNvGrpSpPr>
            <a:grpSpLocks/>
          </p:cNvGrpSpPr>
          <p:nvPr/>
        </p:nvGrpSpPr>
        <p:grpSpPr bwMode="auto">
          <a:xfrm>
            <a:off x="684213" y="765175"/>
            <a:ext cx="1663700" cy="850900"/>
            <a:chOff x="385" y="3022"/>
            <a:chExt cx="1018" cy="536"/>
          </a:xfrm>
        </p:grpSpPr>
        <p:pic>
          <p:nvPicPr>
            <p:cNvPr id="52233" name="Picture 59" descr="1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4" name="Text Box 60"/>
            <p:cNvSpPr txBox="1">
              <a:spLocks noChangeArrowheads="1"/>
            </p:cNvSpPr>
            <p:nvPr/>
          </p:nvSpPr>
          <p:spPr bwMode="auto">
            <a:xfrm>
              <a:off x="793" y="3125"/>
              <a:ext cx="6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52229" name="Text Box 61"/>
          <p:cNvSpPr txBox="1">
            <a:spLocks noChangeArrowheads="1"/>
          </p:cNvSpPr>
          <p:nvPr/>
        </p:nvSpPr>
        <p:spPr bwMode="auto">
          <a:xfrm>
            <a:off x="827088" y="1582738"/>
            <a:ext cx="7272337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以上虽然是关于两个电容或两个电感的串联和并联等效，但其结论可以推广到 </a:t>
            </a:r>
            <a:r>
              <a:rPr kumimoji="1" lang="en-US" altLang="zh-CN" sz="28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个电容或 </a:t>
            </a:r>
            <a:r>
              <a:rPr kumimoji="1" lang="en-US" altLang="zh-CN" sz="28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个电感的串联和并联等效。</a:t>
            </a:r>
          </a:p>
        </p:txBody>
      </p:sp>
      <p:grpSp>
        <p:nvGrpSpPr>
          <p:cNvPr id="52230" name="Group 65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52231" name="Picture 66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2" name="Text Box 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827088" y="1366917"/>
            <a:ext cx="7632700" cy="11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任何时刻，电容元件极板上的电荷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与电压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成正比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1" lang="en-US" altLang="zh-CN" sz="2800" b="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特性曲线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是过原点的直线。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692275" y="2852738"/>
          <a:ext cx="1871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6" imgW="638171" imgH="200179" progId="Equation.3">
                  <p:embed/>
                </p:oleObj>
              </mc:Choice>
              <mc:Fallback>
                <p:oleObj name="公式" r:id="rId6" imgW="638171" imgH="2001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738"/>
                        <a:ext cx="1871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580063" y="2981325"/>
            <a:ext cx="2617787" cy="2868613"/>
            <a:chOff x="3795" y="1269"/>
            <a:chExt cx="1460" cy="1629"/>
          </a:xfrm>
        </p:grpSpPr>
        <p:grpSp>
          <p:nvGrpSpPr>
            <p:cNvPr id="8209" name="Group 5"/>
            <p:cNvGrpSpPr>
              <a:grpSpLocks/>
            </p:cNvGrpSpPr>
            <p:nvPr/>
          </p:nvGrpSpPr>
          <p:grpSpPr bwMode="auto">
            <a:xfrm>
              <a:off x="3795" y="1391"/>
              <a:ext cx="1406" cy="1507"/>
              <a:chOff x="336" y="1872"/>
              <a:chExt cx="1056" cy="1104"/>
            </a:xfrm>
          </p:grpSpPr>
          <p:sp>
            <p:nvSpPr>
              <p:cNvPr id="8216" name="Line 6"/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7" name="Line 7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0" name="Text Box 8"/>
            <p:cNvSpPr txBox="1">
              <a:spLocks noChangeArrowheads="1"/>
            </p:cNvSpPr>
            <p:nvPr/>
          </p:nvSpPr>
          <p:spPr bwMode="auto">
            <a:xfrm>
              <a:off x="4337" y="1269"/>
              <a:ext cx="20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8211" name="Text Box 9"/>
            <p:cNvSpPr txBox="1">
              <a:spLocks noChangeArrowheads="1"/>
            </p:cNvSpPr>
            <p:nvPr/>
          </p:nvSpPr>
          <p:spPr bwMode="auto">
            <a:xfrm>
              <a:off x="5053" y="2320"/>
              <a:ext cx="20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8212" name="Text Box 10"/>
            <p:cNvSpPr txBox="1">
              <a:spLocks noChangeArrowheads="1"/>
            </p:cNvSpPr>
            <p:nvPr/>
          </p:nvSpPr>
          <p:spPr bwMode="auto">
            <a:xfrm>
              <a:off x="4333" y="2325"/>
              <a:ext cx="20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13" name="Freeform 11"/>
            <p:cNvSpPr>
              <a:spLocks/>
            </p:cNvSpPr>
            <p:nvPr/>
          </p:nvSpPr>
          <p:spPr bwMode="auto">
            <a:xfrm>
              <a:off x="4438" y="2160"/>
              <a:ext cx="55" cy="117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4" name="Text Box 12"/>
            <p:cNvSpPr txBox="1">
              <a:spLocks noChangeArrowheads="1"/>
            </p:cNvSpPr>
            <p:nvPr/>
          </p:nvSpPr>
          <p:spPr bwMode="auto">
            <a:xfrm>
              <a:off x="4387" y="2022"/>
              <a:ext cx="43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8215" name="Line 13"/>
            <p:cNvSpPr>
              <a:spLocks noChangeShapeType="1"/>
            </p:cNvSpPr>
            <p:nvPr/>
          </p:nvSpPr>
          <p:spPr bwMode="auto">
            <a:xfrm flipV="1">
              <a:off x="3878" y="1797"/>
              <a:ext cx="998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7" name="Group 14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8207" name="Picture 1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8" name="Text Box 1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8198" name="Group 17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8205" name="Picture 18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6" name="Text Box 1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8199" name="Text Box 20"/>
          <p:cNvSpPr txBox="1">
            <a:spLocks noChangeArrowheads="1"/>
          </p:cNvSpPr>
          <p:nvPr/>
        </p:nvSpPr>
        <p:spPr bwMode="auto">
          <a:xfrm>
            <a:off x="827088" y="765175"/>
            <a:ext cx="547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2.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线性时不变电容元件</a:t>
            </a:r>
            <a:endParaRPr kumimoji="1"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820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33903"/>
              </p:ext>
            </p:extLst>
          </p:nvPr>
        </p:nvGraphicFramePr>
        <p:xfrm>
          <a:off x="971550" y="4076700"/>
          <a:ext cx="33845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9" imgW="1133370" imgH="428509" progId="Equation.DSMT4">
                  <p:embed/>
                </p:oleObj>
              </mc:Choice>
              <mc:Fallback>
                <p:oleObj name="Equation" r:id="rId9" imgW="1133370" imgH="42850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3384550" cy="13350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AutoShape 22" descr="羊皮纸"/>
          <p:cNvSpPr>
            <a:spLocks noChangeArrowheads="1"/>
          </p:cNvSpPr>
          <p:nvPr/>
        </p:nvSpPr>
        <p:spPr bwMode="auto">
          <a:xfrm>
            <a:off x="4500563" y="2924175"/>
            <a:ext cx="1079500" cy="1439863"/>
          </a:xfrm>
          <a:prstGeom prst="wedgeRoundRectCallout">
            <a:avLst>
              <a:gd name="adj1" fmla="val -196324"/>
              <a:gd name="adj2" fmla="val -24421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电容器的电容</a:t>
            </a:r>
          </a:p>
        </p:txBody>
      </p:sp>
      <p:grpSp>
        <p:nvGrpSpPr>
          <p:cNvPr id="8202" name="Group 26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8203" name="Picture 27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4" name="Text Box 2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4213" y="1069975"/>
            <a:ext cx="2290764" cy="5222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电路符号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059114" y="620713"/>
            <a:ext cx="3275013" cy="1990725"/>
            <a:chOff x="2517" y="1052"/>
            <a:chExt cx="2063" cy="1254"/>
          </a:xfrm>
        </p:grpSpPr>
        <p:grpSp>
          <p:nvGrpSpPr>
            <p:cNvPr id="9232" name="Group 4"/>
            <p:cNvGrpSpPr>
              <a:grpSpLocks/>
            </p:cNvGrpSpPr>
            <p:nvPr/>
          </p:nvGrpSpPr>
          <p:grpSpPr bwMode="auto">
            <a:xfrm>
              <a:off x="2608" y="1052"/>
              <a:ext cx="1919" cy="905"/>
              <a:chOff x="2256" y="2717"/>
              <a:chExt cx="1919" cy="905"/>
            </a:xfrm>
          </p:grpSpPr>
          <p:sp>
            <p:nvSpPr>
              <p:cNvPr id="9238" name="Text Box 5"/>
              <p:cNvSpPr txBox="1">
                <a:spLocks noChangeArrowheads="1"/>
              </p:cNvSpPr>
              <p:nvPr/>
            </p:nvSpPr>
            <p:spPr bwMode="auto">
              <a:xfrm>
                <a:off x="3053" y="2717"/>
                <a:ext cx="29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239" name="Line 6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Oval 8"/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242" name="Oval 9"/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9243" name="Group 10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9244" name="Line 11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5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33" name="Text Box 13"/>
            <p:cNvSpPr txBox="1">
              <a:spLocks noChangeArrowheads="1"/>
            </p:cNvSpPr>
            <p:nvPr/>
          </p:nvSpPr>
          <p:spPr bwMode="auto">
            <a:xfrm>
              <a:off x="2517" y="170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9234" name="Text Box 14"/>
            <p:cNvSpPr txBox="1">
              <a:spLocks noChangeArrowheads="1"/>
            </p:cNvSpPr>
            <p:nvPr/>
          </p:nvSpPr>
          <p:spPr bwMode="auto">
            <a:xfrm>
              <a:off x="4217" y="1685"/>
              <a:ext cx="3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9235" name="Text Box 15"/>
            <p:cNvSpPr txBox="1">
              <a:spLocks noChangeArrowheads="1"/>
            </p:cNvSpPr>
            <p:nvPr/>
          </p:nvSpPr>
          <p:spPr bwMode="auto">
            <a:xfrm>
              <a:off x="3379" y="1979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9236" name="Text Box 16"/>
            <p:cNvSpPr txBox="1">
              <a:spLocks noChangeArrowheads="1"/>
            </p:cNvSpPr>
            <p:nvPr/>
          </p:nvSpPr>
          <p:spPr bwMode="auto">
            <a:xfrm>
              <a:off x="2971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800" b="0" i="1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sz="2800" b="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9237" name="Text Box 17"/>
            <p:cNvSpPr txBox="1">
              <a:spLocks noChangeArrowheads="1"/>
            </p:cNvSpPr>
            <p:nvPr/>
          </p:nvSpPr>
          <p:spPr bwMode="auto">
            <a:xfrm>
              <a:off x="3651" y="1298"/>
              <a:ext cx="5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r>
                <a:rPr kumimoji="1" lang="en-US" altLang="zh-CN" sz="2800" b="0" i="1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sz="2800" b="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9220" name="Text Box 18"/>
          <p:cNvSpPr txBox="1">
            <a:spLocks noChangeArrowheads="1"/>
          </p:cNvSpPr>
          <p:nvPr/>
        </p:nvSpPr>
        <p:spPr bwMode="auto">
          <a:xfrm>
            <a:off x="2484438" y="2765425"/>
            <a:ext cx="576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法拉</a:t>
            </a:r>
            <a:r>
              <a:rPr kumimoji="1" lang="en-US" altLang="zh-CN"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pF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等表示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800" b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1" name="Text Box 19"/>
          <p:cNvSpPr txBox="1">
            <a:spLocks noChangeArrowheads="1"/>
          </p:cNvSpPr>
          <p:nvPr/>
        </p:nvSpPr>
        <p:spPr bwMode="auto">
          <a:xfrm>
            <a:off x="682625" y="2636838"/>
            <a:ext cx="1512888" cy="5238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单位</a:t>
            </a:r>
          </a:p>
        </p:txBody>
      </p:sp>
      <p:grpSp>
        <p:nvGrpSpPr>
          <p:cNvPr id="9222" name="Group 20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9230" name="Picture 21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1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9223" name="Group 23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9228" name="Picture 2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9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9224" name="Text Box 26"/>
          <p:cNvSpPr txBox="1">
            <a:spLocks noChangeArrowheads="1"/>
          </p:cNvSpPr>
          <p:nvPr/>
        </p:nvSpPr>
        <p:spPr bwMode="auto">
          <a:xfrm>
            <a:off x="2700338" y="3644900"/>
            <a:ext cx="3384550" cy="13112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1F=10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F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=10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6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pF</a:t>
            </a:r>
          </a:p>
        </p:txBody>
      </p:sp>
      <p:grpSp>
        <p:nvGrpSpPr>
          <p:cNvPr id="9225" name="Group 31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9226" name="Picture 3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7" name="Text Box 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779838" y="3357563"/>
          <a:ext cx="430847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3" imgW="1476227" imgH="428509" progId="Equation.3">
                  <p:embed/>
                </p:oleObj>
              </mc:Choice>
              <mc:Fallback>
                <p:oleObj name="公式" r:id="rId3" imgW="1476227" imgH="42850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357563"/>
                        <a:ext cx="4308475" cy="13096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00113" y="69215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电容的电压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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电流关系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580063" y="1268413"/>
            <a:ext cx="2736850" cy="1008062"/>
          </a:xfrm>
          <a:prstGeom prst="wedgeRoundRectCallout">
            <a:avLst>
              <a:gd name="adj1" fmla="val -48954"/>
              <a:gd name="adj2" fmla="val 153306"/>
              <a:gd name="adj3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电容元件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的微分形式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0268" name="Picture 6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9" name="Text Box 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0246" name="Group 8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0266" name="Picture 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7" name="Text Box 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10247" name="AutoShape 11"/>
          <p:cNvSpPr>
            <a:spLocks noChangeArrowheads="1"/>
          </p:cNvSpPr>
          <p:nvPr/>
        </p:nvSpPr>
        <p:spPr bwMode="auto">
          <a:xfrm>
            <a:off x="827088" y="3357563"/>
            <a:ext cx="2374900" cy="936625"/>
          </a:xfrm>
          <a:prstGeom prst="wedgeRoundRectCallout">
            <a:avLst>
              <a:gd name="adj1" fmla="val 7352"/>
              <a:gd name="adj2" fmla="val -159153"/>
              <a:gd name="adj3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800" b="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</a:p>
        </p:txBody>
      </p:sp>
      <p:grpSp>
        <p:nvGrpSpPr>
          <p:cNvPr id="10248" name="Group 12"/>
          <p:cNvGrpSpPr>
            <a:grpSpLocks/>
          </p:cNvGrpSpPr>
          <p:nvPr/>
        </p:nvGrpSpPr>
        <p:grpSpPr bwMode="auto">
          <a:xfrm>
            <a:off x="1331913" y="1268413"/>
            <a:ext cx="3317874" cy="1757362"/>
            <a:chOff x="657" y="1007"/>
            <a:chExt cx="2090" cy="1107"/>
          </a:xfrm>
        </p:grpSpPr>
        <p:grpSp>
          <p:nvGrpSpPr>
            <p:cNvPr id="10252" name="Group 13"/>
            <p:cNvGrpSpPr>
              <a:grpSpLocks/>
            </p:cNvGrpSpPr>
            <p:nvPr/>
          </p:nvGrpSpPr>
          <p:grpSpPr bwMode="auto">
            <a:xfrm>
              <a:off x="747" y="1007"/>
              <a:ext cx="1919" cy="762"/>
              <a:chOff x="2256" y="2679"/>
              <a:chExt cx="1919" cy="943"/>
            </a:xfrm>
          </p:grpSpPr>
          <p:sp>
            <p:nvSpPr>
              <p:cNvPr id="10258" name="Text Box 14"/>
              <p:cNvSpPr txBox="1">
                <a:spLocks noChangeArrowheads="1"/>
              </p:cNvSpPr>
              <p:nvPr/>
            </p:nvSpPr>
            <p:spPr bwMode="auto">
              <a:xfrm>
                <a:off x="3053" y="2679"/>
                <a:ext cx="293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endParaRPr kumimoji="1" lang="en-US" altLang="zh-CN" sz="2800" b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259" name="Line 15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" name="Line 16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Oval 17"/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262" name="Oval 18"/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10263" name="Group 19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10264" name="Line 20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65" name="Line 21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657" y="164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0254" name="Text Box 23"/>
            <p:cNvSpPr txBox="1">
              <a:spLocks noChangeArrowheads="1"/>
            </p:cNvSpPr>
            <p:nvPr/>
          </p:nvSpPr>
          <p:spPr bwMode="auto">
            <a:xfrm>
              <a:off x="2384" y="161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55" name="Text Box 24"/>
            <p:cNvSpPr txBox="1">
              <a:spLocks noChangeArrowheads="1"/>
            </p:cNvSpPr>
            <p:nvPr/>
          </p:nvSpPr>
          <p:spPr bwMode="auto">
            <a:xfrm>
              <a:off x="1473" y="1787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0256" name="Text Box 25"/>
            <p:cNvSpPr txBox="1">
              <a:spLocks noChangeArrowheads="1"/>
            </p:cNvSpPr>
            <p:nvPr/>
          </p:nvSpPr>
          <p:spPr bwMode="auto">
            <a:xfrm>
              <a:off x="1111" y="1207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0257" name="Line 26"/>
            <p:cNvSpPr>
              <a:spLocks noChangeShapeType="1"/>
            </p:cNvSpPr>
            <p:nvPr/>
          </p:nvSpPr>
          <p:spPr bwMode="auto">
            <a:xfrm>
              <a:off x="748" y="1434"/>
              <a:ext cx="408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9" name="Group 30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0250" name="Picture 31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Text Box 3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932363" y="836613"/>
          <a:ext cx="17272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公式" r:id="rId3" imgW="599999" imgH="428509" progId="Equation.3">
                  <p:embed/>
                </p:oleObj>
              </mc:Choice>
              <mc:Fallback>
                <p:oleObj name="公式" r:id="rId3" imgW="599999" imgH="42850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836613"/>
                        <a:ext cx="1727200" cy="12652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755650" y="4432300"/>
            <a:ext cx="813752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为常数（直流）时，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。电容相当于开路，电容有隔断直流作用；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1294" name="Picture 6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5" name="Text Box 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1292" name="Picture 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3" name="Text Box 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827088" y="2060575"/>
            <a:ext cx="1663700" cy="850900"/>
            <a:chOff x="385" y="3022"/>
            <a:chExt cx="1019" cy="536"/>
          </a:xfrm>
        </p:grpSpPr>
        <p:pic>
          <p:nvPicPr>
            <p:cNvPr id="11290" name="Picture 12" descr="1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Text Box 13"/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11271" name="Group 29"/>
          <p:cNvGrpSpPr>
            <a:grpSpLocks/>
          </p:cNvGrpSpPr>
          <p:nvPr/>
        </p:nvGrpSpPr>
        <p:grpSpPr bwMode="auto">
          <a:xfrm>
            <a:off x="1403350" y="549275"/>
            <a:ext cx="3213100" cy="1990725"/>
            <a:chOff x="2517" y="1052"/>
            <a:chExt cx="2024" cy="1254"/>
          </a:xfrm>
        </p:grpSpPr>
        <p:grpSp>
          <p:nvGrpSpPr>
            <p:cNvPr id="11276" name="Group 30"/>
            <p:cNvGrpSpPr>
              <a:grpSpLocks/>
            </p:cNvGrpSpPr>
            <p:nvPr/>
          </p:nvGrpSpPr>
          <p:grpSpPr bwMode="auto">
            <a:xfrm>
              <a:off x="2608" y="1052"/>
              <a:ext cx="1919" cy="905"/>
              <a:chOff x="2256" y="2717"/>
              <a:chExt cx="1919" cy="905"/>
            </a:xfrm>
          </p:grpSpPr>
          <p:sp>
            <p:nvSpPr>
              <p:cNvPr id="11282" name="Text Box 31"/>
              <p:cNvSpPr txBox="1">
                <a:spLocks noChangeArrowheads="1"/>
              </p:cNvSpPr>
              <p:nvPr/>
            </p:nvSpPr>
            <p:spPr bwMode="auto">
              <a:xfrm>
                <a:off x="3053" y="2717"/>
                <a:ext cx="29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1283" name="Line 32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33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Oval 34"/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286" name="Oval 35"/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11287" name="Group 36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11288" name="Line 37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89" name="Line 38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77" name="Text Box 39"/>
            <p:cNvSpPr txBox="1">
              <a:spLocks noChangeArrowheads="1"/>
            </p:cNvSpPr>
            <p:nvPr/>
          </p:nvSpPr>
          <p:spPr bwMode="auto">
            <a:xfrm>
              <a:off x="2517" y="170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278" name="Text Box 40"/>
            <p:cNvSpPr txBox="1">
              <a:spLocks noChangeArrowheads="1"/>
            </p:cNvSpPr>
            <p:nvPr/>
          </p:nvSpPr>
          <p:spPr bwMode="auto">
            <a:xfrm>
              <a:off x="4178" y="168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endParaRPr kumimoji="1" lang="zh-CN" altLang="en-US" sz="2800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279" name="Text Box 41"/>
            <p:cNvSpPr txBox="1">
              <a:spLocks noChangeArrowheads="1"/>
            </p:cNvSpPr>
            <p:nvPr/>
          </p:nvSpPr>
          <p:spPr bwMode="auto">
            <a:xfrm>
              <a:off x="3379" y="1979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11280" name="Text Box 42"/>
            <p:cNvSpPr txBox="1">
              <a:spLocks noChangeArrowheads="1"/>
            </p:cNvSpPr>
            <p:nvPr/>
          </p:nvSpPr>
          <p:spPr bwMode="auto">
            <a:xfrm>
              <a:off x="2971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800" b="0" i="1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sz="2800" b="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281" name="Text Box 43"/>
            <p:cNvSpPr txBox="1">
              <a:spLocks noChangeArrowheads="1"/>
            </p:cNvSpPr>
            <p:nvPr/>
          </p:nvSpPr>
          <p:spPr bwMode="auto">
            <a:xfrm>
              <a:off x="3651" y="1298"/>
              <a:ext cx="6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None/>
              </a:pPr>
              <a:r>
                <a:rPr kumimoji="1" lang="en-US" altLang="zh-CN" sz="2800" b="0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–</a:t>
              </a:r>
              <a:r>
                <a:rPr kumimoji="1" lang="en-US" altLang="zh-CN" sz="2800" b="0" i="1" dirty="0" smtClean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sz="2800" b="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1272" name="Rectangle 44" descr="斜纹布"/>
          <p:cNvSpPr>
            <a:spLocks noChangeArrowheads="1"/>
          </p:cNvSpPr>
          <p:nvPr/>
        </p:nvSpPr>
        <p:spPr bwMode="auto">
          <a:xfrm>
            <a:off x="755650" y="2781300"/>
            <a:ext cx="7994650" cy="1692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某一时刻电容电流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的大小取决于电容电压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的变化率，而与该时刻电压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的大小无关。电容是动态元件；</a:t>
            </a:r>
          </a:p>
        </p:txBody>
      </p:sp>
      <p:grpSp>
        <p:nvGrpSpPr>
          <p:cNvPr id="11273" name="Group 48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1274" name="Picture 4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5" name="Text Box 5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12946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circleNumDbPlain" startAt="3"/>
            </a:pP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实际电路中通过电容的电流</a:t>
            </a:r>
            <a:r>
              <a:rPr kumimoji="1" lang="zh-CN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0" i="1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为有限值，则电容电压 </a:t>
            </a:r>
            <a:r>
              <a:rPr kumimoji="1" lang="en-US" altLang="zh-CN" sz="2800" b="0" i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必定是时间的连续函数。</a:t>
            </a:r>
          </a:p>
        </p:txBody>
      </p:sp>
      <p:graphicFrame>
        <p:nvGraphicFramePr>
          <p:cNvPr id="12291" name="Object 11"/>
          <p:cNvGraphicFramePr>
            <a:graphicFrameLocks noChangeAspect="1"/>
          </p:cNvGraphicFramePr>
          <p:nvPr/>
        </p:nvGraphicFramePr>
        <p:xfrm>
          <a:off x="4427538" y="1844675"/>
          <a:ext cx="2944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公式" r:id="rId6" imgW="1152456" imgH="428509" progId="Equation.3">
                  <p:embed/>
                </p:oleObj>
              </mc:Choice>
              <mc:Fallback>
                <p:oleObj name="公式" r:id="rId6" imgW="1152456" imgH="42850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844675"/>
                        <a:ext cx="294481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2"/>
          <p:cNvGraphicFramePr>
            <a:graphicFrameLocks noChangeAspect="1"/>
          </p:cNvGraphicFramePr>
          <p:nvPr/>
        </p:nvGraphicFramePr>
        <p:xfrm>
          <a:off x="539750" y="3716338"/>
          <a:ext cx="34290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公式" r:id="rId8" imgW="2666855" imgH="647803" progId="Equation.3">
                  <p:embed/>
                </p:oleObj>
              </mc:Choice>
              <mc:Fallback>
                <p:oleObj name="公式" r:id="rId8" imgW="2666855" imgH="64780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34290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3"/>
          <p:cNvGraphicFramePr>
            <a:graphicFrameLocks noChangeAspect="1"/>
          </p:cNvGraphicFramePr>
          <p:nvPr/>
        </p:nvGraphicFramePr>
        <p:xfrm>
          <a:off x="3708400" y="3644900"/>
          <a:ext cx="5018088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公式" r:id="rId10" imgW="3809942" imgH="952590" progId="Equation.3">
                  <p:embed/>
                </p:oleObj>
              </mc:Choice>
              <mc:Fallback>
                <p:oleObj name="公式" r:id="rId10" imgW="3809942" imgH="9525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44900"/>
                        <a:ext cx="5018088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4"/>
          <p:cNvGraphicFramePr>
            <a:graphicFrameLocks noChangeAspect="1"/>
          </p:cNvGraphicFramePr>
          <p:nvPr/>
        </p:nvGraphicFramePr>
        <p:xfrm>
          <a:off x="1258888" y="4652963"/>
          <a:ext cx="28082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公式" r:id="rId12" imgW="2200112" imgH="771525" progId="Equation.3">
                  <p:embed/>
                </p:oleObj>
              </mc:Choice>
              <mc:Fallback>
                <p:oleObj name="公式" r:id="rId12" imgW="2200112" imgH="7715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52963"/>
                        <a:ext cx="28082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5" name="Group 15"/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2312" name="Picture 16" descr="7890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3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2296" name="Group 18"/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2310" name="Picture 19" descr="7890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1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2297" name="Group 22"/>
          <p:cNvGrpSpPr>
            <a:grpSpLocks/>
          </p:cNvGrpSpPr>
          <p:nvPr/>
        </p:nvGrpSpPr>
        <p:grpSpPr bwMode="auto">
          <a:xfrm>
            <a:off x="1258888" y="1700213"/>
            <a:ext cx="2519362" cy="1814512"/>
            <a:chOff x="793" y="1071"/>
            <a:chExt cx="1587" cy="1143"/>
          </a:xfrm>
        </p:grpSpPr>
        <p:grpSp>
          <p:nvGrpSpPr>
            <p:cNvPr id="12301" name="Group 3"/>
            <p:cNvGrpSpPr>
              <a:grpSpLocks/>
            </p:cNvGrpSpPr>
            <p:nvPr/>
          </p:nvGrpSpPr>
          <p:grpSpPr bwMode="auto">
            <a:xfrm>
              <a:off x="884" y="1071"/>
              <a:ext cx="1496" cy="1143"/>
              <a:chOff x="839" y="845"/>
              <a:chExt cx="1496" cy="1143"/>
            </a:xfrm>
          </p:grpSpPr>
          <p:sp>
            <p:nvSpPr>
              <p:cNvPr id="12303" name="Line 4"/>
              <p:cNvSpPr>
                <a:spLocks noChangeShapeType="1"/>
              </p:cNvSpPr>
              <p:nvPr/>
            </p:nvSpPr>
            <p:spPr bwMode="auto">
              <a:xfrm>
                <a:off x="839" y="1661"/>
                <a:ext cx="140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5"/>
              <p:cNvSpPr>
                <a:spLocks noChangeShapeType="1"/>
              </p:cNvSpPr>
              <p:nvPr/>
            </p:nvSpPr>
            <p:spPr bwMode="auto">
              <a:xfrm flipV="1">
                <a:off x="975" y="935"/>
                <a:ext cx="0" cy="9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5" name="Text Box 6" descr="斜纹布"/>
              <p:cNvSpPr txBox="1">
                <a:spLocks noChangeArrowheads="1"/>
              </p:cNvSpPr>
              <p:nvPr/>
            </p:nvSpPr>
            <p:spPr bwMode="auto">
              <a:xfrm>
                <a:off x="2018" y="1661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t</a:t>
                </a:r>
              </a:p>
            </p:txBody>
          </p:sp>
          <p:sp>
            <p:nvSpPr>
              <p:cNvPr id="12306" name="Text Box 7" descr="斜纹布"/>
              <p:cNvSpPr txBox="1">
                <a:spLocks noChangeArrowheads="1"/>
              </p:cNvSpPr>
              <p:nvPr/>
            </p:nvSpPr>
            <p:spPr bwMode="auto">
              <a:xfrm>
                <a:off x="1020" y="845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u</a:t>
                </a:r>
              </a:p>
            </p:txBody>
          </p:sp>
          <p:sp>
            <p:nvSpPr>
              <p:cNvPr id="12307" name="Line 8"/>
              <p:cNvSpPr>
                <a:spLocks noChangeShapeType="1"/>
              </p:cNvSpPr>
              <p:nvPr/>
            </p:nvSpPr>
            <p:spPr bwMode="auto">
              <a:xfrm>
                <a:off x="975" y="1389"/>
                <a:ext cx="408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Line 9"/>
              <p:cNvSpPr>
                <a:spLocks noChangeShapeType="1"/>
              </p:cNvSpPr>
              <p:nvPr/>
            </p:nvSpPr>
            <p:spPr bwMode="auto">
              <a:xfrm>
                <a:off x="1383" y="1071"/>
                <a:ext cx="681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9" name="Line 10"/>
              <p:cNvSpPr>
                <a:spLocks noChangeShapeType="1"/>
              </p:cNvSpPr>
              <p:nvPr/>
            </p:nvSpPr>
            <p:spPr bwMode="auto">
              <a:xfrm>
                <a:off x="1383" y="1071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02" name="Text Box 21" descr="斜纹布"/>
            <p:cNvSpPr txBox="1">
              <a:spLocks noChangeArrowheads="1"/>
            </p:cNvSpPr>
            <p:nvPr/>
          </p:nvSpPr>
          <p:spPr bwMode="auto">
            <a:xfrm>
              <a:off x="793" y="1842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12298" name="Group 26"/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2299" name="Picture 27" descr="7890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" name="Text Box 2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8694</TotalTime>
  <Words>1785</Words>
  <Application>Microsoft Office PowerPoint</Application>
  <PresentationFormat>全屏显示(4:3)</PresentationFormat>
  <Paragraphs>540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Monotype Sorts</vt:lpstr>
      <vt:lpstr>仿宋_GB2312</vt:lpstr>
      <vt:lpstr>黑体</vt:lpstr>
      <vt:lpstr>华文行楷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Beam</vt:lpstr>
      <vt:lpstr>公式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zyz</dc:creator>
  <cp:lastModifiedBy>TEST</cp:lastModifiedBy>
  <cp:revision>649</cp:revision>
  <dcterms:created xsi:type="dcterms:W3CDTF">2002-05-27T07:30:13Z</dcterms:created>
  <dcterms:modified xsi:type="dcterms:W3CDTF">2021-11-03T10:04:32Z</dcterms:modified>
</cp:coreProperties>
</file>