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37"/>
  </p:notesMasterIdLst>
  <p:handoutMasterIdLst>
    <p:handoutMasterId r:id="rId38"/>
  </p:handoutMasterIdLst>
  <p:sldIdLst>
    <p:sldId id="343" r:id="rId2"/>
    <p:sldId id="298" r:id="rId3"/>
    <p:sldId id="325" r:id="rId4"/>
    <p:sldId id="326" r:id="rId5"/>
    <p:sldId id="327" r:id="rId6"/>
    <p:sldId id="328" r:id="rId7"/>
    <p:sldId id="299" r:id="rId8"/>
    <p:sldId id="303" r:id="rId9"/>
    <p:sldId id="329" r:id="rId10"/>
    <p:sldId id="330" r:id="rId11"/>
    <p:sldId id="331" r:id="rId12"/>
    <p:sldId id="304" r:id="rId13"/>
    <p:sldId id="305" r:id="rId14"/>
    <p:sldId id="332" r:id="rId15"/>
    <p:sldId id="309" r:id="rId16"/>
    <p:sldId id="306" r:id="rId17"/>
    <p:sldId id="344" r:id="rId18"/>
    <p:sldId id="333" r:id="rId19"/>
    <p:sldId id="334" r:id="rId20"/>
    <p:sldId id="311" r:id="rId21"/>
    <p:sldId id="335" r:id="rId22"/>
    <p:sldId id="312" r:id="rId23"/>
    <p:sldId id="313" r:id="rId24"/>
    <p:sldId id="340" r:id="rId25"/>
    <p:sldId id="336" r:id="rId26"/>
    <p:sldId id="316" r:id="rId27"/>
    <p:sldId id="317" r:id="rId28"/>
    <p:sldId id="341" r:id="rId29"/>
    <p:sldId id="318" r:id="rId30"/>
    <p:sldId id="339" r:id="rId31"/>
    <p:sldId id="337" r:id="rId32"/>
    <p:sldId id="319" r:id="rId33"/>
    <p:sldId id="320" r:id="rId34"/>
    <p:sldId id="338" r:id="rId35"/>
    <p:sldId id="342" r:id="rId36"/>
  </p:sldIdLst>
  <p:sldSz cx="9144000" cy="6858000" type="screen4x3"/>
  <p:notesSz cx="9928225" cy="67976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BFBFFF"/>
    <a:srgbClr val="AFAFFF"/>
    <a:srgbClr val="FF0000"/>
    <a:srgbClr val="32BBCE"/>
    <a:srgbClr val="0000CC"/>
    <a:srgbClr val="0000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970" autoAdjust="0"/>
  </p:normalViewPr>
  <p:slideViewPr>
    <p:cSldViewPr>
      <p:cViewPr varScale="1">
        <p:scale>
          <a:sx n="107" d="100"/>
          <a:sy n="107" d="100"/>
        </p:scale>
        <p:origin x="1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08" y="153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54.wmf"/><Relationship Id="rId1" Type="http://schemas.openxmlformats.org/officeDocument/2006/relationships/image" Target="../media/image8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7DF7FA67-77F1-45C0-973B-938DCDC794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513" y="0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36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36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513" y="6457950"/>
            <a:ext cx="43037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C329C7BE-2027-44A1-8E5F-970EBC02072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DACC5-5667-41A0-AC4C-62451C1E35F1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图中看出，谐波次数越高，幅值分量越小，对原波形的贡献越小，所以在一定条件下可忽略高次谐波。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9C7BE-2027-44A1-8E5F-970EBC020723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80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7F4CA3-E9E5-4795-A669-94E3E54B26C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0EEA2-2A95-4DAD-9DFB-1A4DC8BCA406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B3606-B34C-4EF3-9A41-6C111A1FDB95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86EB67-53A9-41DC-A60A-0145BAD4697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4D435-9FF5-4F6E-9073-28EE6C1F76A2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等效电路由三个基本元件构成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F136F-8B9B-4685-A2DC-6797C1533EF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此处说明电压电流等为什麽用相量形式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F3AD6D-CBC7-408B-85C3-4B174CDE828B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       </a:t>
            </a:r>
            <a:r>
              <a:rPr lang="zh-CN" altLang="en-US"/>
              <a:t>放大电路存在电抗元件，如电容、电感。因此输入信号的频率不同，电路的输出响应也不同。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5538"/>
            <a:ext cx="8229600" cy="7905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05038"/>
            <a:ext cx="4038600" cy="3921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2205038"/>
            <a:ext cx="4038600" cy="1884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241800"/>
            <a:ext cx="4038600" cy="1884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5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6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9CEC-8BB5-4F48-8122-37ED0CE33B1D}" type="datetimeFigureOut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03CB7-B3A0-419A-AF2B-A419FAA762D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12" name="Picture 6" descr="未标题-f3 拷贝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6615113" y="6350"/>
            <a:ext cx="2517775" cy="512763"/>
          </a:xfrm>
          <a:prstGeom prst="rect">
            <a:avLst/>
          </a:prstGeom>
          <a:noFill/>
        </p:spPr>
      </p:pic>
      <p:sp>
        <p:nvSpPr>
          <p:cNvPr id="13" name="AutoShape 7"/>
          <p:cNvSpPr>
            <a:spLocks noChangeArrowheads="1"/>
          </p:cNvSpPr>
          <p:nvPr userDrawn="1"/>
        </p:nvSpPr>
        <p:spPr bwMode="auto">
          <a:xfrm>
            <a:off x="50800" y="31750"/>
            <a:ext cx="331788" cy="388938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FFFFCC"/>
              </a:gs>
              <a:gs pos="100000">
                <a:srgbClr val="CCFFFF"/>
              </a:gs>
            </a:gsLst>
            <a:path path="shape">
              <a:fillToRect l="50000" t="50000" r="50000" b="50000"/>
            </a:path>
          </a:gradFill>
          <a:ln w="0" cap="sq">
            <a:solidFill>
              <a:srgbClr val="CCEC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" name="Picture 8" descr="未标题-6 拷贝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7740650" y="6446838"/>
            <a:ext cx="571500" cy="295275"/>
          </a:xfrm>
          <a:prstGeom prst="rect">
            <a:avLst/>
          </a:prstGeom>
          <a:noFill/>
        </p:spPr>
      </p:pic>
      <p:pic>
        <p:nvPicPr>
          <p:cNvPr id="15" name="Picture 9" descr="未标题-7 拷贝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8316913" y="6446838"/>
            <a:ext cx="590550" cy="295275"/>
          </a:xfrm>
          <a:prstGeom prst="rect">
            <a:avLst/>
          </a:prstGeom>
          <a:noFill/>
        </p:spPr>
      </p:pic>
      <p:pic>
        <p:nvPicPr>
          <p:cNvPr id="16" name="Picture 10" descr="未标题-4 拷贝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20"/>
          <a:srcRect/>
          <a:stretch>
            <a:fillRect/>
          </a:stretch>
        </p:blipFill>
        <p:spPr bwMode="auto">
          <a:xfrm>
            <a:off x="323850" y="6453188"/>
            <a:ext cx="487363" cy="238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</p:sldLayoutIdLst>
  <p:transition>
    <p:random/>
  </p:transition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jpe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oleObject" Target="../embeddings/oleObject4.bin"/><Relationship Id="rId7" Type="http://schemas.openxmlformats.org/officeDocument/2006/relationships/slide" Target="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0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2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24.wmf"/><Relationship Id="rId1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png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8.wmf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20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jpeg"/><Relationship Id="rId11" Type="http://schemas.openxmlformats.org/officeDocument/2006/relationships/oleObject" Target="../embeddings/oleObject19.bin"/><Relationship Id="rId5" Type="http://schemas.openxmlformats.org/officeDocument/2006/relationships/image" Target="../media/image42.jpeg"/><Relationship Id="rId15" Type="http://schemas.openxmlformats.org/officeDocument/2006/relationships/image" Target="../media/image44.png"/><Relationship Id="rId10" Type="http://schemas.openxmlformats.org/officeDocument/2006/relationships/image" Target="../media/image39.wmf"/><Relationship Id="rId4" Type="http://schemas.openxmlformats.org/officeDocument/2006/relationships/slide" Target="slide2.xml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4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7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2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44.pn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2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slide" Target="slide2.xml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58.png"/><Relationship Id="rId10" Type="http://schemas.openxmlformats.org/officeDocument/2006/relationships/image" Target="../media/image55.wmf"/><Relationship Id="rId4" Type="http://schemas.openxmlformats.org/officeDocument/2006/relationships/image" Target="../media/image44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65.wmf"/><Relationship Id="rId18" Type="http://schemas.openxmlformats.org/officeDocument/2006/relationships/image" Target="../media/image68.jpe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9.wmf"/><Relationship Id="rId9" Type="http://schemas.openxmlformats.org/officeDocument/2006/relationships/image" Target="../media/image6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74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75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83.wmf"/><Relationship Id="rId3" Type="http://schemas.openxmlformats.org/officeDocument/2006/relationships/oleObject" Target="../embeddings/oleObject46.bin"/><Relationship Id="rId21" Type="http://schemas.openxmlformats.org/officeDocument/2006/relationships/oleObject" Target="../embeddings/oleObject55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wmf"/><Relationship Id="rId20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75.jpeg"/><Relationship Id="rId10" Type="http://schemas.openxmlformats.org/officeDocument/2006/relationships/image" Target="../media/image79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81.wmf"/><Relationship Id="rId22" Type="http://schemas.openxmlformats.org/officeDocument/2006/relationships/image" Target="../media/image85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slide" Target="slide2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png"/><Relationship Id="rId11" Type="http://schemas.openxmlformats.org/officeDocument/2006/relationships/image" Target="../media/image88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8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4.png"/><Relationship Id="rId5" Type="http://schemas.openxmlformats.org/officeDocument/2006/relationships/image" Target="../media/image92.jpeg"/><Relationship Id="rId4" Type="http://schemas.openxmlformats.org/officeDocument/2006/relationships/image" Target="../media/image9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8.jpeg"/><Relationship Id="rId4" Type="http://schemas.openxmlformats.org/officeDocument/2006/relationships/image" Target="../media/image93.wmf"/><Relationship Id="rId9" Type="http://schemas.openxmlformats.org/officeDocument/2006/relationships/image" Target="../media/image95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99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10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928802"/>
            <a:ext cx="8229600" cy="2500330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楷体" pitchFamily="49" charset="-122"/>
              </a:rPr>
              <a:t>模拟电子技术基础</a:t>
            </a:r>
            <a:br>
              <a:rPr lang="en-US" altLang="zh-CN" b="1" dirty="0">
                <a:solidFill>
                  <a:srgbClr val="FF0000"/>
                </a:solidFill>
                <a:ea typeface="楷体" pitchFamily="49" charset="-122"/>
              </a:rPr>
            </a:br>
            <a:r>
              <a:rPr lang="zh-CN" altLang="en-US" sz="2400" b="1" dirty="0">
                <a:solidFill>
                  <a:srgbClr val="FF0000"/>
                </a:solidFill>
                <a:ea typeface="楷体" pitchFamily="49" charset="-122"/>
              </a:rPr>
              <a:t>李天舒</a:t>
            </a:r>
            <a:br>
              <a:rPr lang="en-US" altLang="zh-CN" b="1" dirty="0">
                <a:solidFill>
                  <a:srgbClr val="FF0000"/>
                </a:solidFill>
                <a:ea typeface="楷体" pitchFamily="49" charset="-122"/>
              </a:rPr>
            </a:br>
            <a:r>
              <a:rPr lang="en-US" altLang="zh-CN" sz="2700" b="1" dirty="0">
                <a:solidFill>
                  <a:srgbClr val="FF0000"/>
                </a:solidFill>
                <a:ea typeface="楷体" pitchFamily="49" charset="-122"/>
              </a:rPr>
              <a:t>E-mail:lts0129@hotmail.com</a:t>
            </a:r>
            <a:endParaRPr lang="zh-CN" altLang="en-US" sz="2700" b="1" dirty="0">
              <a:solidFill>
                <a:srgbClr val="FF0000"/>
              </a:solidFill>
              <a:ea typeface="楷体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1331913" y="3573463"/>
            <a:ext cx="19907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电压源等效电路</a:t>
            </a:r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5726113" y="3573463"/>
            <a:ext cx="1989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电流源等效电路</a:t>
            </a:r>
          </a:p>
        </p:txBody>
      </p:sp>
      <p:graphicFrame>
        <p:nvGraphicFramePr>
          <p:cNvPr id="137224" name="Object 8"/>
          <p:cNvGraphicFramePr>
            <a:graphicFrameLocks noChangeAspect="1"/>
          </p:cNvGraphicFramePr>
          <p:nvPr/>
        </p:nvGraphicFramePr>
        <p:xfrm>
          <a:off x="3927475" y="3933825"/>
          <a:ext cx="1201738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0" name="公式" r:id="rId3" imgW="482400" imgH="444240" progId="Equation.3">
                  <p:embed/>
                </p:oleObj>
              </mc:Choice>
              <mc:Fallback>
                <p:oleObj name="公式" r:id="rId3" imgW="48240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475" y="3933825"/>
                        <a:ext cx="1201738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225" name="Picture 9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750" y="836613"/>
            <a:ext cx="7923213" cy="2593975"/>
          </a:xfrm>
          <a:prstGeom prst="rect">
            <a:avLst/>
          </a:prstGeom>
          <a:noFill/>
        </p:spPr>
      </p:pic>
      <p:graphicFrame>
        <p:nvGraphicFramePr>
          <p:cNvPr id="137227" name="Object 11"/>
          <p:cNvGraphicFramePr>
            <a:graphicFrameLocks noGrp="1" noChangeAspect="1"/>
          </p:cNvGraphicFramePr>
          <p:nvPr>
            <p:ph/>
          </p:nvPr>
        </p:nvGraphicFramePr>
        <p:xfrm>
          <a:off x="3857620" y="3429000"/>
          <a:ext cx="137160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1" name="公式" r:id="rId6" imgW="457200" imgH="190440" progId="Equation.3">
                  <p:embed/>
                </p:oleObj>
              </mc:Choice>
              <mc:Fallback>
                <p:oleObj name="公式" r:id="rId6" imgW="457200" imgH="1904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3429000"/>
                        <a:ext cx="137160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2" grpId="0"/>
      <p:bldP spid="1372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68313" y="836613"/>
            <a:ext cx="79914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66FF"/>
                </a:solidFill>
              </a:rPr>
              <a:t>     </a:t>
            </a:r>
            <a:r>
              <a:rPr lang="zh-CN" altLang="en-US" sz="2800" b="1">
                <a:solidFill>
                  <a:srgbClr val="0066FF"/>
                </a:solidFill>
              </a:rPr>
              <a:t>简单的电信号可以用公式表达：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pic>
        <p:nvPicPr>
          <p:cNvPr id="139270" name="Picture 6" descr="未标题-2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275" y="4437063"/>
            <a:ext cx="3241675" cy="1558925"/>
          </a:xfrm>
          <a:prstGeom prst="rect">
            <a:avLst/>
          </a:prstGeom>
          <a:noFill/>
        </p:spPr>
      </p:pic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23850" y="5949950"/>
            <a:ext cx="7991475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66FF"/>
                </a:solidFill>
              </a:rPr>
              <a:t>     </a:t>
            </a:r>
            <a:r>
              <a:rPr lang="zh-CN" altLang="en-US" sz="2800" b="1">
                <a:solidFill>
                  <a:srgbClr val="0066FF"/>
                </a:solidFill>
              </a:rPr>
              <a:t>解决办法</a:t>
            </a: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频谱分析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468313" y="3573463"/>
            <a:ext cx="7991475" cy="9461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 dirty="0">
                <a:solidFill>
                  <a:srgbClr val="0066FF"/>
                </a:solidFill>
              </a:rPr>
              <a:t>       </a:t>
            </a:r>
            <a:r>
              <a:rPr lang="zh-CN" altLang="en-US" sz="2800" b="1" dirty="0">
                <a:solidFill>
                  <a:srgbClr val="0066FF"/>
                </a:solidFill>
              </a:rPr>
              <a:t>复杂的电信号的表达依赖于其特征参数，这些特征参数是设计电子系统的依据。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pic>
        <p:nvPicPr>
          <p:cNvPr id="13927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87450" y="1557338"/>
            <a:ext cx="3973513" cy="1885950"/>
          </a:xfrm>
          <a:prstGeom prst="rect">
            <a:avLst/>
          </a:prstGeom>
          <a:noFill/>
        </p:spPr>
      </p:pic>
      <p:graphicFrame>
        <p:nvGraphicFramePr>
          <p:cNvPr id="139274" name="Object 10"/>
          <p:cNvGraphicFramePr>
            <a:graphicFrameLocks noGrp="1" noChangeAspect="1"/>
          </p:cNvGraphicFramePr>
          <p:nvPr>
            <p:ph/>
          </p:nvPr>
        </p:nvGraphicFramePr>
        <p:xfrm>
          <a:off x="5726113" y="1989138"/>
          <a:ext cx="322897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公式" r:id="rId5" imgW="1079280" imgH="190440" progId="Equation.3">
                  <p:embed/>
                </p:oleObj>
              </mc:Choice>
              <mc:Fallback>
                <p:oleObj name="公式" r:id="rId5" imgW="1079280" imgH="1904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989138"/>
                        <a:ext cx="322897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  <p:bldP spid="139271" grpId="0"/>
      <p:bldP spid="1392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323850" y="981075"/>
            <a:ext cx="4724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1. </a:t>
            </a:r>
            <a:r>
              <a:rPr lang="zh-CN" altLang="en-US" sz="2400" b="1">
                <a:solidFill>
                  <a:srgbClr val="000000"/>
                </a:solidFill>
              </a:rPr>
              <a:t>电信号的</a:t>
            </a:r>
            <a:r>
              <a:rPr lang="zh-CN" altLang="en-US" sz="2400" b="1">
                <a:solidFill>
                  <a:srgbClr val="FF0000"/>
                </a:solidFill>
              </a:rPr>
              <a:t>时域</a:t>
            </a:r>
            <a:r>
              <a:rPr lang="zh-CN" altLang="en-US" sz="2400" b="1">
                <a:solidFill>
                  <a:srgbClr val="000000"/>
                </a:solidFill>
              </a:rPr>
              <a:t>表示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68313" y="2349500"/>
            <a:ext cx="1990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. </a:t>
            </a:r>
            <a:r>
              <a:rPr lang="zh-CN" altLang="en-US" sz="2400" b="1">
                <a:solidFill>
                  <a:srgbClr val="000000"/>
                </a:solidFill>
                <a:ea typeface="华文中宋" pitchFamily="2" charset="-122"/>
              </a:rPr>
              <a:t>正弦信号</a:t>
            </a:r>
          </a:p>
        </p:txBody>
      </p:sp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539750" y="3068638"/>
          <a:ext cx="28146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2" name="公式" r:id="rId3" imgW="1269720" imgH="215640" progId="Equation.3">
                  <p:embed/>
                </p:oleObj>
              </mc:Choice>
              <mc:Fallback>
                <p:oleObj name="公式" r:id="rId3" imgW="126972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068638"/>
                        <a:ext cx="28146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2" name="Object 12"/>
          <p:cNvGraphicFramePr>
            <a:graphicFrameLocks noChangeAspect="1"/>
          </p:cNvGraphicFramePr>
          <p:nvPr/>
        </p:nvGraphicFramePr>
        <p:xfrm>
          <a:off x="557213" y="3768725"/>
          <a:ext cx="28416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3" name="公式" r:id="rId5" imgW="1346040" imgH="393480" progId="Equation.3">
                  <p:embed/>
                </p:oleObj>
              </mc:Choice>
              <mc:Fallback>
                <p:oleObj name="公式" r:id="rId5" imgW="134604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3768725"/>
                        <a:ext cx="28416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9" name="Rectangle 19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85786" y="214290"/>
            <a:ext cx="38560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a typeface="黑体" pitchFamily="49" charset="-122"/>
              </a:rPr>
              <a:t>1.2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信号的频谱</a:t>
            </a:r>
            <a:endParaRPr lang="zh-CN" altLang="en-US" sz="3200" dirty="0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7300" name="Line 20"/>
          <p:cNvSpPr>
            <a:spLocks noChangeShapeType="1"/>
          </p:cNvSpPr>
          <p:nvPr/>
        </p:nvSpPr>
        <p:spPr bwMode="auto">
          <a:xfrm>
            <a:off x="849313" y="769938"/>
            <a:ext cx="3697287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7302" name="Group 22"/>
          <p:cNvGrpSpPr>
            <a:grpSpLocks/>
          </p:cNvGrpSpPr>
          <p:nvPr/>
        </p:nvGrpSpPr>
        <p:grpSpPr bwMode="auto">
          <a:xfrm>
            <a:off x="4348163" y="1196975"/>
            <a:ext cx="4795837" cy="2924175"/>
            <a:chOff x="2670" y="618"/>
            <a:chExt cx="3022" cy="1842"/>
          </a:xfrm>
        </p:grpSpPr>
        <p:pic>
          <p:nvPicPr>
            <p:cNvPr id="97301" name="Picture 21" descr="未标题-2 拷贝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670" y="618"/>
              <a:ext cx="3022" cy="1842"/>
            </a:xfrm>
            <a:prstGeom prst="rect">
              <a:avLst/>
            </a:prstGeom>
            <a:noFill/>
          </p:spPr>
        </p:pic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5059" y="709"/>
              <a:ext cx="497" cy="23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b="1"/>
                <a:t>时域</a:t>
              </a:r>
            </a:p>
          </p:txBody>
        </p:sp>
      </p:grpSp>
      <p:sp>
        <p:nvSpPr>
          <p:cNvPr id="97309" name="Text Box 29"/>
          <p:cNvSpPr txBox="1">
            <a:spLocks noChangeArrowheads="1"/>
          </p:cNvSpPr>
          <p:nvPr/>
        </p:nvSpPr>
        <p:spPr bwMode="auto">
          <a:xfrm>
            <a:off x="395288" y="1700213"/>
            <a:ext cx="3600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时域</a:t>
            </a:r>
            <a:r>
              <a:rPr lang="en-US" altLang="zh-CN" sz="2400" b="1"/>
              <a:t>——</a:t>
            </a:r>
            <a:r>
              <a:rPr lang="zh-CN" altLang="en-US" sz="2400" b="1"/>
              <a:t>横轴为时间</a:t>
            </a:r>
          </a:p>
        </p:txBody>
      </p:sp>
      <p:grpSp>
        <p:nvGrpSpPr>
          <p:cNvPr id="97315" name="Group 35"/>
          <p:cNvGrpSpPr>
            <a:grpSpLocks/>
          </p:cNvGrpSpPr>
          <p:nvPr/>
        </p:nvGrpSpPr>
        <p:grpSpPr bwMode="auto">
          <a:xfrm>
            <a:off x="611188" y="4652963"/>
            <a:ext cx="5762625" cy="473075"/>
            <a:chOff x="249" y="3521"/>
            <a:chExt cx="3629" cy="298"/>
          </a:xfrm>
        </p:grpSpPr>
        <p:sp>
          <p:nvSpPr>
            <p:cNvPr id="97311" name="Text Box 31"/>
            <p:cNvSpPr txBox="1">
              <a:spLocks noChangeArrowheads="1"/>
            </p:cNvSpPr>
            <p:nvPr/>
          </p:nvSpPr>
          <p:spPr bwMode="auto">
            <a:xfrm>
              <a:off x="1248" y="3521"/>
              <a:ext cx="26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为表达正弦信号的特征参数</a:t>
              </a:r>
            </a:p>
          </p:txBody>
        </p:sp>
        <p:graphicFrame>
          <p:nvGraphicFramePr>
            <p:cNvPr id="97313" name="Object 33"/>
            <p:cNvGraphicFramePr>
              <a:graphicFrameLocks noChangeAspect="1"/>
            </p:cNvGraphicFramePr>
            <p:nvPr/>
          </p:nvGraphicFramePr>
          <p:xfrm>
            <a:off x="249" y="3521"/>
            <a:ext cx="97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34" name="公式" r:id="rId9" imgW="698400" imgH="215640" progId="Equation.3">
                    <p:embed/>
                  </p:oleObj>
                </mc:Choice>
                <mc:Fallback>
                  <p:oleObj name="公式" r:id="rId9" imgW="698400" imgH="2156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3521"/>
                          <a:ext cx="973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16" name="Rectangle 36"/>
          <p:cNvSpPr>
            <a:spLocks noChangeArrowheads="1"/>
          </p:cNvSpPr>
          <p:nvPr/>
        </p:nvSpPr>
        <p:spPr bwMode="auto">
          <a:xfrm>
            <a:off x="1619250" y="5157788"/>
            <a:ext cx="61214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FF0000"/>
                </a:solidFill>
                <a:latin typeface="Arial"/>
              </a:rPr>
              <a:t>——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</a:rPr>
              <a:t>简单，所以作为标准信号测试模拟电路</a:t>
            </a:r>
            <a:endParaRPr lang="zh-CN" altLang="en-US" sz="2400" b="1">
              <a:solidFill>
                <a:srgbClr val="FF0000"/>
              </a:solidFill>
              <a:ea typeface="华文中宋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6" grpId="0" autoUpdateAnimBg="0"/>
      <p:bldP spid="97309" grpId="0"/>
      <p:bldP spid="973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611188" y="981075"/>
            <a:ext cx="1990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</a:rPr>
              <a:t>. </a:t>
            </a:r>
            <a:r>
              <a:rPr lang="zh-CN" altLang="en-US" sz="2400" b="1" dirty="0">
                <a:solidFill>
                  <a:srgbClr val="000000"/>
                </a:solidFill>
              </a:rPr>
              <a:t>方波信号</a:t>
            </a:r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/>
        </p:nvGraphicFramePr>
        <p:xfrm>
          <a:off x="611188" y="2997200"/>
          <a:ext cx="60007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59" name="公式" r:id="rId4" imgW="3327120" imgH="406080" progId="Equation.3">
                  <p:embed/>
                </p:oleObj>
              </mc:Choice>
              <mc:Fallback>
                <p:oleObj name="公式" r:id="rId4" imgW="3327120" imgH="406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97200"/>
                        <a:ext cx="6000750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1606550" y="4149725"/>
          <a:ext cx="10064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0" name="Equation" r:id="rId6" imgW="558720" imgH="393480" progId="Equation.3">
                  <p:embed/>
                </p:oleObj>
              </mc:Choice>
              <mc:Fallback>
                <p:oleObj name="Equation" r:id="rId6" imgW="558720" imgH="3934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4149725"/>
                        <a:ext cx="1006475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2" name="Rectangle 18"/>
          <p:cNvSpPr>
            <a:spLocks noChangeArrowheads="1"/>
          </p:cNvSpPr>
          <p:nvPr/>
        </p:nvSpPr>
        <p:spPr bwMode="auto">
          <a:xfrm>
            <a:off x="539750" y="1412875"/>
            <a:ext cx="39497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</a:rPr>
              <a:t>       </a:t>
            </a:r>
            <a:r>
              <a:rPr lang="zh-CN" altLang="en-US" sz="2000" b="1" dirty="0">
                <a:solidFill>
                  <a:srgbClr val="000000"/>
                </a:solidFill>
              </a:rPr>
              <a:t>满足狄利克雷条件，展开成傅里叶级数</a:t>
            </a:r>
          </a:p>
        </p:txBody>
      </p:sp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3883025" y="4251325"/>
          <a:ext cx="38735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1" name="Equation" r:id="rId8" imgW="228600" imgH="393480" progId="Equation.3">
                  <p:embed/>
                </p:oleObj>
              </mc:Choice>
              <mc:Fallback>
                <p:oleObj name="Equation" r:id="rId8" imgW="228600" imgH="393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4251325"/>
                        <a:ext cx="38735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4286250" y="4354513"/>
            <a:ext cx="2114550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</a:rPr>
              <a:t>直流分量</a:t>
            </a: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735013" y="4240213"/>
            <a:ext cx="985837" cy="4270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其中</a:t>
            </a:r>
          </a:p>
        </p:txBody>
      </p:sp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1068388" y="5135563"/>
          <a:ext cx="519112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2" name="Equation" r:id="rId10" imgW="304560" imgH="393480" progId="Equation.3">
                  <p:embed/>
                </p:oleObj>
              </mc:Choice>
              <mc:Fallback>
                <p:oleObj name="Equation" r:id="rId10" imgW="304560" imgH="393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5135563"/>
                        <a:ext cx="519112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7" name="Rectangle 23"/>
          <p:cNvSpPr>
            <a:spLocks noChangeArrowheads="1"/>
          </p:cNvSpPr>
          <p:nvPr/>
        </p:nvSpPr>
        <p:spPr bwMode="auto">
          <a:xfrm>
            <a:off x="1541463" y="5207000"/>
            <a:ext cx="211455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</a:rPr>
              <a:t>基波分量</a:t>
            </a:r>
          </a:p>
        </p:txBody>
      </p:sp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3916363" y="5102225"/>
          <a:ext cx="82073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3" name="Equation" r:id="rId12" imgW="482400" imgH="393480" progId="Equation.3">
                  <p:embed/>
                </p:oleObj>
              </mc:Choice>
              <mc:Fallback>
                <p:oleObj name="Equation" r:id="rId12" imgW="482400" imgH="39348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5102225"/>
                        <a:ext cx="820737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9" name="Rectangle 25"/>
          <p:cNvSpPr>
            <a:spLocks noChangeArrowheads="1"/>
          </p:cNvSpPr>
          <p:nvPr/>
        </p:nvSpPr>
        <p:spPr bwMode="auto">
          <a:xfrm>
            <a:off x="4719638" y="5207000"/>
            <a:ext cx="266065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</a:rPr>
              <a:t>三次谐波分量</a:t>
            </a:r>
          </a:p>
        </p:txBody>
      </p:sp>
      <p:pic>
        <p:nvPicPr>
          <p:cNvPr id="98336" name="Picture 32" descr="未标题-2 拷贝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183188" y="0"/>
            <a:ext cx="3960812" cy="2322513"/>
          </a:xfrm>
          <a:prstGeom prst="rect">
            <a:avLst/>
          </a:prstGeom>
          <a:noFill/>
        </p:spPr>
      </p:pic>
      <p:sp>
        <p:nvSpPr>
          <p:cNvPr id="98337" name="Rectangle 33"/>
          <p:cNvSpPr>
            <a:spLocks noChangeArrowheads="1"/>
          </p:cNvSpPr>
          <p:nvPr/>
        </p:nvSpPr>
        <p:spPr bwMode="auto">
          <a:xfrm>
            <a:off x="6227763" y="2276475"/>
            <a:ext cx="189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b="1">
                <a:latin typeface="宋体" pitchFamily="2" charset="-122"/>
              </a:rPr>
              <a:t>方波的时域表示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1" grpId="0" autoUpdateAnimBg="0"/>
      <p:bldP spid="98322" grpId="0" autoUpdateAnimBg="0"/>
      <p:bldP spid="98324" grpId="0" autoUpdateAnimBg="0"/>
      <p:bldP spid="98325" grpId="0" autoUpdateAnimBg="0"/>
      <p:bldP spid="98327" grpId="0" autoUpdateAnimBg="0"/>
      <p:bldP spid="9832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539750" y="836613"/>
            <a:ext cx="4824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</a:rPr>
              <a:t>2. </a:t>
            </a:r>
            <a:r>
              <a:rPr lang="zh-CN" altLang="en-US" sz="2400" b="1">
                <a:solidFill>
                  <a:srgbClr val="000000"/>
                </a:solidFill>
              </a:rPr>
              <a:t>电信号的频域表示</a:t>
            </a:r>
            <a:r>
              <a:rPr lang="en-US" altLang="zh-CN" sz="2400" b="1">
                <a:solidFill>
                  <a:srgbClr val="000000"/>
                </a:solidFill>
              </a:rPr>
              <a:t>——</a:t>
            </a:r>
            <a:r>
              <a:rPr lang="zh-CN" altLang="en-US" sz="2400" b="1">
                <a:solidFill>
                  <a:srgbClr val="000000"/>
                </a:solidFill>
              </a:rPr>
              <a:t>频谱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684213" y="3068638"/>
            <a:ext cx="1990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</a:rPr>
              <a:t>. </a:t>
            </a:r>
            <a:r>
              <a:rPr lang="zh-CN" altLang="en-US" sz="2400" b="1">
                <a:solidFill>
                  <a:srgbClr val="000000"/>
                </a:solidFill>
              </a:rPr>
              <a:t>正弦信号</a:t>
            </a: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614363" y="1916113"/>
            <a:ext cx="813435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zh-CN" altLang="en-US" sz="2000" b="1">
                <a:solidFill>
                  <a:srgbClr val="FF0000"/>
                </a:solidFill>
                <a:latin typeface="Arial Narrow" pitchFamily="34" charset="0"/>
              </a:rPr>
              <a:t>频谱：</a:t>
            </a:r>
            <a:r>
              <a:rPr kumimoji="1" lang="zh-CN" altLang="en-US" sz="2000" b="1">
                <a:latin typeface="Arial Narrow" pitchFamily="34" charset="0"/>
              </a:rPr>
              <a:t>将一个信号分解为正弦信号的集合，得到其正弦信号幅值和相位随角频率变化的分布，称为该信号的频谱。</a:t>
            </a:r>
          </a:p>
        </p:txBody>
      </p:sp>
      <p:graphicFrame>
        <p:nvGraphicFramePr>
          <p:cNvPr id="142356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4149726"/>
          <a:ext cx="2598732" cy="948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5" name="公式" r:id="rId3" imgW="939600" imgH="342720" progId="Equation.3">
                  <p:embed/>
                </p:oleObj>
              </mc:Choice>
              <mc:Fallback>
                <p:oleObj name="公式" r:id="rId3" imgW="939600" imgH="342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149726"/>
                        <a:ext cx="2598732" cy="9480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9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08625" y="2924175"/>
          <a:ext cx="172243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6" name="Image" r:id="rId5" imgW="5587302" imgH="3441270" progId="">
                  <p:embed/>
                </p:oleObj>
              </mc:Choice>
              <mc:Fallback>
                <p:oleObj name="Image" r:id="rId5" imgW="5587302" imgH="344127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924175"/>
                        <a:ext cx="1722438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52" name="Object 1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55650" y="3760788"/>
          <a:ext cx="268763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77" name="公式" r:id="rId7" imgW="1320480" imgH="228600" progId="Equation.3">
                  <p:embed/>
                </p:oleObj>
              </mc:Choice>
              <mc:Fallback>
                <p:oleObj name="公式" r:id="rId7" imgW="132048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60788"/>
                        <a:ext cx="2687638" cy="465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611188" y="1341438"/>
            <a:ext cx="5832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频域</a:t>
            </a:r>
            <a:r>
              <a:rPr lang="en-US" altLang="zh-CN" sz="2400" b="1"/>
              <a:t>——</a:t>
            </a:r>
            <a:r>
              <a:rPr lang="zh-CN" altLang="en-US" sz="2400" b="1"/>
              <a:t>频率域，横轴为频率（角频率）</a:t>
            </a:r>
          </a:p>
        </p:txBody>
      </p:sp>
      <p:pic>
        <p:nvPicPr>
          <p:cNvPr id="142359" name="Picture 2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64163" y="4581525"/>
            <a:ext cx="2593975" cy="1373188"/>
          </a:xfrm>
          <a:prstGeom prst="rect">
            <a:avLst/>
          </a:prstGeom>
          <a:noFill/>
        </p:spPr>
      </p:pic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6588125" y="2997200"/>
            <a:ext cx="87471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幅度谱</a:t>
            </a:r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6577013" y="5516563"/>
            <a:ext cx="8747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相位谱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/>
      <p:bldP spid="142340" grpId="0" autoUpdateAnimBg="0"/>
      <p:bldP spid="142342" grpId="0"/>
      <p:bldP spid="142348" grpId="0"/>
      <p:bldP spid="142344" grpId="0" animBg="1"/>
      <p:bldP spid="14236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1" name="Rectangle 7"/>
          <p:cNvSpPr>
            <a:spLocks noChangeArrowheads="1"/>
          </p:cNvSpPr>
          <p:nvPr/>
        </p:nvSpPr>
        <p:spPr bwMode="auto">
          <a:xfrm>
            <a:off x="684213" y="1052513"/>
            <a:ext cx="1990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. </a:t>
            </a:r>
            <a:r>
              <a:rPr lang="zh-CN" altLang="en-US" sz="2400" b="1">
                <a:solidFill>
                  <a:srgbClr val="000000"/>
                </a:solidFill>
              </a:rPr>
              <a:t>方波信号</a:t>
            </a:r>
          </a:p>
        </p:txBody>
      </p:sp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1116013" y="1557338"/>
          <a:ext cx="6002337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6" name="公式" r:id="rId3" imgW="3327120" imgH="406080" progId="Equation.3">
                  <p:embed/>
                </p:oleObj>
              </mc:Choice>
              <mc:Fallback>
                <p:oleObj name="公式" r:id="rId3" imgW="3327120" imgH="4060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557338"/>
                        <a:ext cx="6002337" cy="73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457" name="Picture 33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3850" y="3284538"/>
            <a:ext cx="3795713" cy="2154237"/>
          </a:xfrm>
          <a:prstGeom prst="rect">
            <a:avLst/>
          </a:prstGeom>
          <a:noFill/>
        </p:spPr>
      </p:pic>
      <p:sp>
        <p:nvSpPr>
          <p:cNvPr id="103458" name="Rectangle 34"/>
          <p:cNvSpPr>
            <a:spLocks noChangeArrowheads="1"/>
          </p:cNvSpPr>
          <p:nvPr/>
        </p:nvSpPr>
        <p:spPr bwMode="auto">
          <a:xfrm>
            <a:off x="1693863" y="544512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幅度谱</a:t>
            </a:r>
          </a:p>
        </p:txBody>
      </p:sp>
      <p:pic>
        <p:nvPicPr>
          <p:cNvPr id="103459" name="Picture 35" descr="未标题-2 拷贝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3438" y="3500438"/>
            <a:ext cx="4197350" cy="1793875"/>
          </a:xfrm>
          <a:prstGeom prst="rect">
            <a:avLst/>
          </a:prstGeom>
          <a:noFill/>
        </p:spPr>
      </p:pic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6300788" y="5516563"/>
            <a:ext cx="869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kumimoji="1" lang="zh-CN" altLang="en-US" b="1">
                <a:solidFill>
                  <a:srgbClr val="FF0000"/>
                </a:solidFill>
                <a:latin typeface="宋体" pitchFamily="2" charset="-122"/>
              </a:rPr>
              <a:t>相位谱</a:t>
            </a:r>
          </a:p>
        </p:txBody>
      </p:sp>
      <p:graphicFrame>
        <p:nvGraphicFramePr>
          <p:cNvPr id="103463" name="Object 39"/>
          <p:cNvGraphicFramePr>
            <a:graphicFrameLocks noGrp="1" noChangeAspect="1"/>
          </p:cNvGraphicFramePr>
          <p:nvPr>
            <p:ph/>
          </p:nvPr>
        </p:nvGraphicFramePr>
        <p:xfrm>
          <a:off x="1258888" y="2517775"/>
          <a:ext cx="66976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7" name="公式" r:id="rId7" imgW="4012920" imgH="393480" progId="Equation.3">
                  <p:embed/>
                </p:oleObj>
              </mc:Choice>
              <mc:Fallback>
                <p:oleObj name="公式" r:id="rId7" imgW="4012920" imgH="39348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17775"/>
                        <a:ext cx="6697662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1" grpId="0" autoUpdateAnimBg="0"/>
      <p:bldP spid="103458" grpId="0"/>
      <p:bldP spid="1034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265113" y="3198813"/>
            <a:ext cx="4160837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</a:t>
            </a:r>
            <a:r>
              <a:rPr lang="zh-CN" altLang="en-US" sz="2000" b="1">
                <a:solidFill>
                  <a:srgbClr val="000000"/>
                </a:solidFill>
              </a:rPr>
              <a:t>非周期信号包含了所有可能的频率成分（</a:t>
            </a:r>
            <a:r>
              <a:rPr lang="en-US" altLang="zh-CN" sz="2000" b="1">
                <a:solidFill>
                  <a:srgbClr val="000000"/>
                </a:solidFill>
              </a:rPr>
              <a:t>0 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≤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</a:rPr>
              <a:t>w </a:t>
            </a:r>
            <a:r>
              <a:rPr lang="en-US" altLang="zh-CN" sz="2000" b="1">
                <a:solidFill>
                  <a:srgbClr val="000000"/>
                </a:solidFill>
                <a:latin typeface="Symbol" pitchFamily="18" charset="2"/>
                <a:sym typeface="Symbol" pitchFamily="18" charset="2"/>
              </a:rPr>
              <a:t> </a:t>
            </a: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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  <a:sym typeface="Symbol" pitchFamily="18" charset="2"/>
              </a:rPr>
              <a:t>）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698500" y="981075"/>
            <a:ext cx="25384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C</a:t>
            </a:r>
            <a:r>
              <a:rPr lang="en-US" altLang="zh-CN" sz="2400" b="1">
                <a:solidFill>
                  <a:srgbClr val="000000"/>
                </a:solidFill>
              </a:rPr>
              <a:t>. </a:t>
            </a:r>
            <a:r>
              <a:rPr lang="zh-CN" altLang="en-US" sz="2400" b="1">
                <a:solidFill>
                  <a:srgbClr val="000000"/>
                </a:solidFill>
              </a:rPr>
              <a:t>非周期信号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541338" y="1557338"/>
            <a:ext cx="18859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傅里叶变换：</a:t>
            </a:r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179388" y="4149725"/>
            <a:ext cx="45720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</a:rPr>
              <a:t>      </a:t>
            </a:r>
            <a:r>
              <a:rPr lang="zh-CN" altLang="en-US" sz="2000" b="1">
                <a:solidFill>
                  <a:srgbClr val="000000"/>
                </a:solidFill>
              </a:rPr>
              <a:t>截取适当频率范围的信号，可以不致太多影响信号特征</a:t>
            </a:r>
            <a:r>
              <a:rPr lang="en-US" altLang="zh-CN" sz="2000" b="1">
                <a:solidFill>
                  <a:srgbClr val="000000"/>
                </a:solidFill>
              </a:rPr>
              <a:t>——</a:t>
            </a:r>
            <a:r>
              <a:rPr lang="zh-CN" altLang="en-US" sz="2000" b="1">
                <a:solidFill>
                  <a:srgbClr val="FF0000"/>
                </a:solidFill>
              </a:rPr>
              <a:t>带宽</a:t>
            </a:r>
          </a:p>
        </p:txBody>
      </p:sp>
      <p:sp>
        <p:nvSpPr>
          <p:cNvPr id="100365" name="Rectangle 13"/>
          <p:cNvSpPr>
            <a:spLocks noChangeArrowheads="1"/>
          </p:cNvSpPr>
          <p:nvPr/>
        </p:nvSpPr>
        <p:spPr bwMode="auto">
          <a:xfrm>
            <a:off x="2636838" y="2089150"/>
            <a:ext cx="17970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离散频率函数</a:t>
            </a:r>
          </a:p>
        </p:txBody>
      </p:sp>
      <p:grpSp>
        <p:nvGrpSpPr>
          <p:cNvPr id="100366" name="Group 14"/>
          <p:cNvGrpSpPr>
            <a:grpSpLocks/>
          </p:cNvGrpSpPr>
          <p:nvPr/>
        </p:nvGrpSpPr>
        <p:grpSpPr bwMode="auto">
          <a:xfrm>
            <a:off x="698500" y="2073275"/>
            <a:ext cx="1892300" cy="457200"/>
            <a:chOff x="440" y="1653"/>
            <a:chExt cx="1192" cy="288"/>
          </a:xfrm>
        </p:grpSpPr>
        <p:sp>
          <p:nvSpPr>
            <p:cNvPr id="100367" name="Rectangle 15"/>
            <p:cNvSpPr>
              <a:spLocks noChangeArrowheads="1"/>
            </p:cNvSpPr>
            <p:nvPr/>
          </p:nvSpPr>
          <p:spPr bwMode="auto">
            <a:xfrm>
              <a:off x="440" y="1653"/>
              <a:ext cx="89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</a:rPr>
                <a:t>周期信号</a:t>
              </a:r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1210" y="1824"/>
              <a:ext cx="4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369" name="Rectangle 17"/>
          <p:cNvSpPr>
            <a:spLocks noChangeArrowheads="1"/>
          </p:cNvSpPr>
          <p:nvPr/>
        </p:nvSpPr>
        <p:spPr bwMode="auto">
          <a:xfrm>
            <a:off x="2846388" y="2584450"/>
            <a:ext cx="2238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连续频率函数</a:t>
            </a:r>
          </a:p>
        </p:txBody>
      </p:sp>
      <p:grpSp>
        <p:nvGrpSpPr>
          <p:cNvPr id="100370" name="Group 18"/>
          <p:cNvGrpSpPr>
            <a:grpSpLocks/>
          </p:cNvGrpSpPr>
          <p:nvPr/>
        </p:nvGrpSpPr>
        <p:grpSpPr bwMode="auto">
          <a:xfrm>
            <a:off x="665163" y="2568575"/>
            <a:ext cx="2135187" cy="457200"/>
            <a:chOff x="418" y="1965"/>
            <a:chExt cx="1346" cy="288"/>
          </a:xfrm>
        </p:grpSpPr>
        <p:sp>
          <p:nvSpPr>
            <p:cNvPr id="100371" name="Rectangle 19"/>
            <p:cNvSpPr>
              <a:spLocks noChangeArrowheads="1"/>
            </p:cNvSpPr>
            <p:nvPr/>
          </p:nvSpPr>
          <p:spPr bwMode="auto">
            <a:xfrm>
              <a:off x="418" y="1965"/>
              <a:ext cx="103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</a:rPr>
                <a:t>非周期信号</a:t>
              </a:r>
            </a:p>
          </p:txBody>
        </p:sp>
        <p:sp>
          <p:nvSpPr>
            <p:cNvPr id="100372" name="Line 20"/>
            <p:cNvSpPr>
              <a:spLocks noChangeShapeType="1"/>
            </p:cNvSpPr>
            <p:nvPr/>
          </p:nvSpPr>
          <p:spPr bwMode="auto">
            <a:xfrm>
              <a:off x="1342" y="2136"/>
              <a:ext cx="4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389" name="Group 37"/>
          <p:cNvGrpSpPr>
            <a:grpSpLocks/>
          </p:cNvGrpSpPr>
          <p:nvPr/>
        </p:nvGrpSpPr>
        <p:grpSpPr bwMode="auto">
          <a:xfrm>
            <a:off x="4932363" y="692150"/>
            <a:ext cx="3829050" cy="2665413"/>
            <a:chOff x="3107" y="436"/>
            <a:chExt cx="2412" cy="1679"/>
          </a:xfrm>
        </p:grpSpPr>
        <p:pic>
          <p:nvPicPr>
            <p:cNvPr id="100384" name="Picture 32" descr="未标题-2 拷贝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107" y="436"/>
              <a:ext cx="2412" cy="1468"/>
            </a:xfrm>
            <a:prstGeom prst="rect">
              <a:avLst/>
            </a:prstGeom>
            <a:noFill/>
          </p:spPr>
        </p:pic>
        <p:sp>
          <p:nvSpPr>
            <p:cNvPr id="100386" name="Rectangle 34"/>
            <p:cNvSpPr>
              <a:spLocks noChangeArrowheads="1"/>
            </p:cNvSpPr>
            <p:nvPr/>
          </p:nvSpPr>
          <p:spPr bwMode="auto">
            <a:xfrm>
              <a:off x="3970" y="1884"/>
              <a:ext cx="9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宋体" pitchFamily="2" charset="-122"/>
                </a:rPr>
                <a:t>气温波形 </a:t>
              </a:r>
            </a:p>
          </p:txBody>
        </p:sp>
      </p:grpSp>
      <p:grpSp>
        <p:nvGrpSpPr>
          <p:cNvPr id="100388" name="Group 36"/>
          <p:cNvGrpSpPr>
            <a:grpSpLocks/>
          </p:cNvGrpSpPr>
          <p:nvPr/>
        </p:nvGrpSpPr>
        <p:grpSpPr bwMode="auto">
          <a:xfrm>
            <a:off x="4932363" y="3573463"/>
            <a:ext cx="3887787" cy="2665412"/>
            <a:chOff x="3016" y="2341"/>
            <a:chExt cx="2449" cy="1679"/>
          </a:xfrm>
        </p:grpSpPr>
        <p:pic>
          <p:nvPicPr>
            <p:cNvPr id="100385" name="Picture 33" descr="未标题-2 拷贝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16" y="2341"/>
              <a:ext cx="2449" cy="1427"/>
            </a:xfrm>
            <a:prstGeom prst="rect">
              <a:avLst/>
            </a:prstGeom>
            <a:noFill/>
          </p:spPr>
        </p:pic>
        <p:sp>
          <p:nvSpPr>
            <p:cNvPr id="100387" name="Rectangle 35"/>
            <p:cNvSpPr>
              <a:spLocks noChangeArrowheads="1"/>
            </p:cNvSpPr>
            <p:nvPr/>
          </p:nvSpPr>
          <p:spPr bwMode="auto">
            <a:xfrm>
              <a:off x="3243" y="3789"/>
              <a:ext cx="21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r>
                <a:rPr kumimoji="1" lang="zh-CN" altLang="en-US" b="1">
                  <a:latin typeface="宋体" pitchFamily="2" charset="-122"/>
                </a:rPr>
                <a:t>气温波形的频谱函数（示意图）</a:t>
              </a:r>
            </a:p>
          </p:txBody>
        </p:sp>
      </p:grpSp>
      <p:sp>
        <p:nvSpPr>
          <p:cNvPr id="100391" name="Line 39"/>
          <p:cNvSpPr>
            <a:spLocks noChangeShapeType="1"/>
          </p:cNvSpPr>
          <p:nvPr/>
        </p:nvSpPr>
        <p:spPr bwMode="auto">
          <a:xfrm>
            <a:off x="755650" y="2492375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392" name="AutoShape 40"/>
          <p:cNvSpPr>
            <a:spLocks noChangeArrowheads="1"/>
          </p:cNvSpPr>
          <p:nvPr/>
        </p:nvSpPr>
        <p:spPr bwMode="auto">
          <a:xfrm>
            <a:off x="2989263" y="1125538"/>
            <a:ext cx="2301875" cy="576262"/>
          </a:xfrm>
          <a:prstGeom prst="wedgeRoundRectCallout">
            <a:avLst>
              <a:gd name="adj1" fmla="val -104856"/>
              <a:gd name="adj2" fmla="val 175894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FF0000"/>
                </a:solidFill>
              </a:rPr>
              <a:t>一个周期内包含了全部特征参数</a:t>
            </a:r>
          </a:p>
        </p:txBody>
      </p:sp>
      <p:sp>
        <p:nvSpPr>
          <p:cNvPr id="100393" name="Rectangle 41"/>
          <p:cNvSpPr>
            <a:spLocks noChangeArrowheads="1"/>
          </p:cNvSpPr>
          <p:nvPr/>
        </p:nvSpPr>
        <p:spPr bwMode="auto">
          <a:xfrm>
            <a:off x="323850" y="5373688"/>
            <a:ext cx="45720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      </a:t>
            </a:r>
            <a:r>
              <a:rPr lang="zh-CN" altLang="en-US" sz="2000" b="1">
                <a:solidFill>
                  <a:srgbClr val="FF0000"/>
                </a:solidFill>
              </a:rPr>
              <a:t>信号的频谱特性是电子系统有关频率特性的主要设计依据。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64" grpId="0"/>
      <p:bldP spid="100360" grpId="0" autoUpdateAnimBg="0"/>
      <p:bldP spid="100361" grpId="0" autoUpdateAnimBg="0"/>
      <p:bldP spid="100365" grpId="0" autoUpdateAnimBg="0"/>
      <p:bldP spid="100369" grpId="0" autoUpdateAnimBg="0"/>
      <p:bldP spid="100391" grpId="0" animBg="1"/>
      <p:bldP spid="100392" grpId="0" animBg="1"/>
      <p:bldP spid="1003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hlinkClick r:id="rId3" action="ppaction://hlinksldjump"/>
            <a:extLst>
              <a:ext uri="{FF2B5EF4-FFF2-40B4-BE49-F238E27FC236}">
                <a16:creationId xmlns:a16="http://schemas.microsoft.com/office/drawing/2014/main" id="{CEE8EB3C-9988-4D7C-A864-2D827363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211686"/>
            <a:ext cx="5010350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ea typeface="黑体" pitchFamily="49" charset="-122"/>
              </a:rPr>
              <a:t>1.</a:t>
            </a:r>
            <a:r>
              <a:rPr lang="en-US" altLang="zh-CN" sz="3200" b="1" dirty="0">
                <a:solidFill>
                  <a:schemeClr val="accent2"/>
                </a:solidFill>
                <a:ea typeface="黑体" pitchFamily="49" charset="-122"/>
              </a:rPr>
              <a:t>3</a:t>
            </a:r>
            <a:r>
              <a:rPr lang="en-US" altLang="en-US" sz="3200" b="1" dirty="0">
                <a:solidFill>
                  <a:schemeClr val="accent2"/>
                </a:solidFill>
                <a:ea typeface="黑体" pitchFamily="49" charset="-122"/>
              </a:rPr>
              <a:t>  </a:t>
            </a:r>
            <a:r>
              <a:rPr lang="zh-CN" altLang="en-US" sz="3200" b="1" dirty="0">
                <a:solidFill>
                  <a:schemeClr val="accent2"/>
                </a:solidFill>
                <a:ea typeface="黑体" pitchFamily="49" charset="-122"/>
              </a:rPr>
              <a:t>模拟信号和数字信号</a:t>
            </a:r>
          </a:p>
        </p:txBody>
      </p:sp>
      <p:sp>
        <p:nvSpPr>
          <p:cNvPr id="3" name="Line 26">
            <a:extLst>
              <a:ext uri="{FF2B5EF4-FFF2-40B4-BE49-F238E27FC236}">
                <a16:creationId xmlns:a16="http://schemas.microsoft.com/office/drawing/2014/main" id="{961D0A03-521F-4F7A-8869-4EF9B2FF8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9313" y="750295"/>
            <a:ext cx="4658791" cy="19643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C5271E71-9D94-4F2E-B30C-3C62290AC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3" y="1071471"/>
            <a:ext cx="8210550" cy="907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zh-CN" altLang="en-US" sz="2800" b="1" dirty="0">
                <a:ea typeface="黑体" pitchFamily="49" charset="-122"/>
              </a:rPr>
              <a:t>        电子系统，是指由若干相互连接、相互作用的基本电路组成的具有特定功能的电路整体。</a:t>
            </a:r>
          </a:p>
        </p:txBody>
      </p:sp>
      <p:sp>
        <p:nvSpPr>
          <p:cNvPr id="6" name="Rectangle 15">
            <a:hlinkClick r:id="rId3" action="ppaction://hlinksldjump"/>
            <a:extLst>
              <a:ext uri="{FF2B5EF4-FFF2-40B4-BE49-F238E27FC236}">
                <a16:creationId xmlns:a16="http://schemas.microsoft.com/office/drawing/2014/main" id="{6C01958C-5AD7-46F3-8E5C-A5A944951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86" y="1979412"/>
            <a:ext cx="8034686" cy="3493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anchor="ctr">
            <a:spAutoFit/>
          </a:bodyPr>
          <a:lstStyle/>
          <a:p>
            <a:r>
              <a:rPr lang="zh-CN" altLang="en-US" sz="2800" b="1" dirty="0">
                <a:ea typeface="黑体" pitchFamily="49" charset="-122"/>
              </a:rPr>
              <a:t>       在信号分析中，按时间和幅值的连续性和离散性把信号分为</a:t>
            </a:r>
            <a:r>
              <a:rPr lang="en-US" altLang="zh-CN" sz="2800" b="1" dirty="0">
                <a:ea typeface="黑体" pitchFamily="49" charset="-122"/>
              </a:rPr>
              <a:t>4</a:t>
            </a:r>
            <a:r>
              <a:rPr lang="zh-CN" altLang="en-US" sz="2800" b="1" dirty="0">
                <a:ea typeface="黑体" pitchFamily="49" charset="-122"/>
              </a:rPr>
              <a:t>类：</a:t>
            </a:r>
            <a:endParaRPr lang="en-US" altLang="zh-CN" sz="2800" b="1" dirty="0">
              <a:ea typeface="黑体" pitchFamily="49" charset="-122"/>
            </a:endParaRPr>
          </a:p>
          <a:p>
            <a:r>
              <a:rPr lang="en-US" altLang="zh-CN" sz="2800" b="1" dirty="0">
                <a:ea typeface="黑体" pitchFamily="49" charset="-122"/>
              </a:rPr>
              <a:t>        1. </a:t>
            </a:r>
            <a:r>
              <a:rPr lang="zh-CN" altLang="en-US" sz="2800" b="1" dirty="0">
                <a:ea typeface="黑体" pitchFamily="49" charset="-122"/>
              </a:rPr>
              <a:t>时间连续、幅值连续信号</a:t>
            </a:r>
            <a:endParaRPr lang="en-US" altLang="zh-CN" sz="2800" b="1" dirty="0">
              <a:ea typeface="黑体" pitchFamily="49" charset="-122"/>
            </a:endParaRPr>
          </a:p>
          <a:p>
            <a:r>
              <a:rPr lang="en-US" altLang="zh-CN" sz="2800" b="1" dirty="0">
                <a:ea typeface="黑体" pitchFamily="49" charset="-122"/>
              </a:rPr>
              <a:t>        2. </a:t>
            </a:r>
            <a:r>
              <a:rPr lang="zh-CN" altLang="en-US" sz="2800" b="1" dirty="0">
                <a:ea typeface="黑体" pitchFamily="49" charset="-122"/>
              </a:rPr>
              <a:t>时间离散、幅值连续信号</a:t>
            </a:r>
            <a:endParaRPr lang="en-US" altLang="zh-CN" sz="2800" b="1" dirty="0">
              <a:ea typeface="黑体" pitchFamily="49" charset="-122"/>
            </a:endParaRPr>
          </a:p>
          <a:p>
            <a:r>
              <a:rPr lang="en-US" altLang="zh-CN" sz="2800" b="1" dirty="0">
                <a:ea typeface="黑体" pitchFamily="49" charset="-122"/>
              </a:rPr>
              <a:t>        3. </a:t>
            </a:r>
            <a:r>
              <a:rPr lang="zh-CN" altLang="en-US" sz="2800" b="1" dirty="0">
                <a:ea typeface="黑体" pitchFamily="49" charset="-122"/>
              </a:rPr>
              <a:t>时间连续、幅值离散信号</a:t>
            </a:r>
            <a:endParaRPr lang="en-US" altLang="zh-CN" sz="2800" b="1" dirty="0">
              <a:ea typeface="黑体" pitchFamily="49" charset="-122"/>
            </a:endParaRPr>
          </a:p>
          <a:p>
            <a:r>
              <a:rPr lang="en-US" altLang="zh-CN" sz="2800" b="1" dirty="0">
                <a:ea typeface="黑体" pitchFamily="49" charset="-122"/>
              </a:rPr>
              <a:t>        4. </a:t>
            </a:r>
            <a:r>
              <a:rPr lang="zh-CN" altLang="en-US" sz="2800" b="1" dirty="0">
                <a:ea typeface="黑体" pitchFamily="49" charset="-122"/>
              </a:rPr>
              <a:t>时间离散、幅值离散信号</a:t>
            </a:r>
            <a:endParaRPr lang="en-US" altLang="zh-CN" sz="2800" b="1" dirty="0">
              <a:ea typeface="黑体" pitchFamily="49" charset="-122"/>
            </a:endParaRPr>
          </a:p>
          <a:p>
            <a:endParaRPr lang="en-US" altLang="zh-CN" sz="2800" b="1" dirty="0">
              <a:ea typeface="黑体" pitchFamily="49" charset="-122"/>
            </a:endParaRPr>
          </a:p>
          <a:p>
            <a:endParaRPr lang="zh-CN" altLang="en-US" sz="2800" b="1" dirty="0">
              <a:ea typeface="黑体" pitchFamily="49" charset="-122"/>
            </a:endParaRPr>
          </a:p>
        </p:txBody>
      </p:sp>
      <p:sp>
        <p:nvSpPr>
          <p:cNvPr id="7" name="AutoShape 30">
            <a:extLst>
              <a:ext uri="{FF2B5EF4-FFF2-40B4-BE49-F238E27FC236}">
                <a16:creationId xmlns:a16="http://schemas.microsoft.com/office/drawing/2014/main" id="{637AE8E8-B3B6-41FC-83E3-DC2B0E93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3032918"/>
            <a:ext cx="1835696" cy="792163"/>
          </a:xfrm>
          <a:prstGeom prst="wedgeRoundRectCallout">
            <a:avLst>
              <a:gd name="adj1" fmla="val -92197"/>
              <a:gd name="adj2" fmla="val -48056"/>
              <a:gd name="adj3" fmla="val 16667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模拟信号</a:t>
            </a:r>
          </a:p>
        </p:txBody>
      </p:sp>
      <p:sp>
        <p:nvSpPr>
          <p:cNvPr id="8" name="AutoShape 30">
            <a:extLst>
              <a:ext uri="{FF2B5EF4-FFF2-40B4-BE49-F238E27FC236}">
                <a16:creationId xmlns:a16="http://schemas.microsoft.com/office/drawing/2014/main" id="{1C0AE3A6-B202-4739-92EF-5A25F23C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4869160"/>
            <a:ext cx="1835696" cy="792163"/>
          </a:xfrm>
          <a:prstGeom prst="wedgeRoundRectCallout">
            <a:avLst>
              <a:gd name="adj1" fmla="val -83576"/>
              <a:gd name="adj2" fmla="val -98002"/>
              <a:gd name="adj3" fmla="val 16667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数字信号</a:t>
            </a:r>
          </a:p>
        </p:txBody>
      </p:sp>
    </p:spTree>
    <p:extLst>
      <p:ext uri="{BB962C8B-B14F-4D97-AF65-F5344CB8AC3E}">
        <p14:creationId xmlns:p14="http://schemas.microsoft.com/office/powerpoint/2010/main" val="34339312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5786" y="214290"/>
            <a:ext cx="456406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 </a:t>
            </a:r>
            <a:r>
              <a:rPr lang="en-US" altLang="en-US" sz="3200" b="1" dirty="0">
                <a:solidFill>
                  <a:schemeClr val="accent2"/>
                </a:solidFill>
                <a:ea typeface="黑体" pitchFamily="49" charset="-122"/>
              </a:rPr>
              <a:t>1.</a:t>
            </a:r>
            <a:r>
              <a:rPr lang="en-US" altLang="zh-CN" sz="3200" b="1" dirty="0">
                <a:solidFill>
                  <a:schemeClr val="accent2"/>
                </a:solidFill>
                <a:ea typeface="黑体" pitchFamily="49" charset="-122"/>
              </a:rPr>
              <a:t>4</a:t>
            </a:r>
            <a:r>
              <a:rPr lang="en-US" altLang="en-US" sz="3200" b="1" dirty="0">
                <a:solidFill>
                  <a:schemeClr val="accent2"/>
                </a:solidFill>
                <a:ea typeface="黑体" pitchFamily="49" charset="-122"/>
              </a:rPr>
              <a:t>  </a:t>
            </a:r>
            <a:r>
              <a:rPr lang="en-US" altLang="en-US" sz="3200" b="1" dirty="0" err="1">
                <a:solidFill>
                  <a:schemeClr val="accent2"/>
                </a:solidFill>
                <a:ea typeface="黑体" pitchFamily="49" charset="-122"/>
              </a:rPr>
              <a:t>放大电路模型</a:t>
            </a:r>
            <a:endParaRPr lang="zh-CN" altLang="en-US" sz="3200" b="1" dirty="0">
              <a:solidFill>
                <a:schemeClr val="accent2"/>
              </a:solidFill>
              <a:ea typeface="黑体" pitchFamily="49" charset="-122"/>
            </a:endParaRPr>
          </a:p>
        </p:txBody>
      </p:sp>
      <p:sp>
        <p:nvSpPr>
          <p:cNvPr id="145411" name="Line 3"/>
          <p:cNvSpPr>
            <a:spLocks noChangeShapeType="1"/>
          </p:cNvSpPr>
          <p:nvPr/>
        </p:nvSpPr>
        <p:spPr bwMode="auto">
          <a:xfrm>
            <a:off x="849313" y="769938"/>
            <a:ext cx="4014787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420" name="Rectangle 1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4213" y="982663"/>
            <a:ext cx="7994650" cy="132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ea typeface="黑体" pitchFamily="49" charset="-122"/>
              </a:rPr>
              <a:t>由于模拟电路中传感器检测的信号一般很微弱，所以，信号放大是模拟电路最基本的处理信号的功能，由放大电路来实现。</a:t>
            </a:r>
          </a:p>
        </p:txBody>
      </p:sp>
      <p:sp>
        <p:nvSpPr>
          <p:cNvPr id="145423" name="Rectangle 1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4213" y="2636838"/>
            <a:ext cx="821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zh-CN" altLang="en-US" sz="2800" b="1" dirty="0">
                <a:ea typeface="黑体" pitchFamily="49" charset="-122"/>
              </a:rPr>
              <a:t>放大电路也是构成模拟电路的基本单元电路。</a:t>
            </a:r>
          </a:p>
        </p:txBody>
      </p:sp>
      <p:sp>
        <p:nvSpPr>
          <p:cNvPr id="145424" name="Rectangle 1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684213" y="3644900"/>
            <a:ext cx="821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zh-CN" altLang="en-US" sz="2800" b="1">
                <a:solidFill>
                  <a:srgbClr val="0066FF"/>
                </a:solidFill>
                <a:ea typeface="黑体" pitchFamily="49" charset="-122"/>
              </a:rPr>
              <a:t>本课程将介绍若干基本放大电路。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0" grpId="0"/>
      <p:bldP spid="145423" grpId="0"/>
      <p:bldP spid="1454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Line 2"/>
          <p:cNvSpPr>
            <a:spLocks noChangeShapeType="1"/>
          </p:cNvSpPr>
          <p:nvPr/>
        </p:nvSpPr>
        <p:spPr bwMode="auto">
          <a:xfrm>
            <a:off x="849313" y="769938"/>
            <a:ext cx="4014787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1" name="Rectangle 1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857224" y="285728"/>
            <a:ext cx="316865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2400" b="1" dirty="0">
                <a:ea typeface="黑体" pitchFamily="49" charset="-122"/>
              </a:rPr>
              <a:t>1.</a:t>
            </a:r>
            <a:r>
              <a:rPr lang="en-US" altLang="zh-CN" sz="24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放大电路的符号</a:t>
            </a:r>
          </a:p>
        </p:txBody>
      </p:sp>
      <p:pic>
        <p:nvPicPr>
          <p:cNvPr id="148492" name="Picture 12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42988" y="908050"/>
            <a:ext cx="5975350" cy="3067050"/>
          </a:xfrm>
          <a:prstGeom prst="rect">
            <a:avLst/>
          </a:prstGeom>
          <a:noFill/>
        </p:spPr>
      </p:pic>
      <p:pic>
        <p:nvPicPr>
          <p:cNvPr id="148493" name="Picture 13" descr="未标题-2 拷贝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916238" y="3933825"/>
            <a:ext cx="3529012" cy="1455738"/>
          </a:xfrm>
          <a:prstGeom prst="rect">
            <a:avLst/>
          </a:prstGeom>
          <a:noFill/>
        </p:spPr>
      </p:pic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900113" y="1266825"/>
            <a:ext cx="1800225" cy="223361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6" name="Text Box 16"/>
          <p:cNvSpPr txBox="1">
            <a:spLocks noChangeArrowheads="1"/>
          </p:cNvSpPr>
          <p:nvPr/>
        </p:nvSpPr>
        <p:spPr bwMode="auto">
          <a:xfrm>
            <a:off x="827088" y="1266825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信号源</a:t>
            </a:r>
          </a:p>
        </p:txBody>
      </p:sp>
      <p:sp>
        <p:nvSpPr>
          <p:cNvPr id="148497" name="Rectangle 17"/>
          <p:cNvSpPr>
            <a:spLocks noChangeArrowheads="1"/>
          </p:cNvSpPr>
          <p:nvPr/>
        </p:nvSpPr>
        <p:spPr bwMode="auto">
          <a:xfrm>
            <a:off x="5580063" y="2274888"/>
            <a:ext cx="146050" cy="4333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8" name="Line 18"/>
          <p:cNvSpPr>
            <a:spLocks noChangeShapeType="1"/>
          </p:cNvSpPr>
          <p:nvPr/>
        </p:nvSpPr>
        <p:spPr bwMode="auto">
          <a:xfrm flipH="1">
            <a:off x="5795963" y="1339850"/>
            <a:ext cx="1441450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7308850" y="908050"/>
            <a:ext cx="165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</a:rPr>
              <a:t>负载</a:t>
            </a:r>
          </a:p>
        </p:txBody>
      </p:sp>
      <p:grpSp>
        <p:nvGrpSpPr>
          <p:cNvPr id="148508" name="Group 28"/>
          <p:cNvGrpSpPr>
            <a:grpSpLocks/>
          </p:cNvGrpSpPr>
          <p:nvPr/>
        </p:nvGrpSpPr>
        <p:grpSpPr bwMode="auto">
          <a:xfrm>
            <a:off x="755650" y="4438650"/>
            <a:ext cx="2806700" cy="503238"/>
            <a:chOff x="476" y="2750"/>
            <a:chExt cx="1768" cy="317"/>
          </a:xfrm>
        </p:grpSpPr>
        <p:sp>
          <p:nvSpPr>
            <p:cNvPr id="148500" name="Text Box 20"/>
            <p:cNvSpPr txBox="1">
              <a:spLocks noChangeArrowheads="1"/>
            </p:cNvSpPr>
            <p:nvPr/>
          </p:nvSpPr>
          <p:spPr bwMode="auto">
            <a:xfrm>
              <a:off x="657" y="2750"/>
              <a:ext cx="15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66FF"/>
                  </a:solidFill>
                </a:rPr>
                <a:t>：输入电压</a:t>
              </a:r>
            </a:p>
          </p:txBody>
        </p:sp>
        <p:graphicFrame>
          <p:nvGraphicFramePr>
            <p:cNvPr id="148501" name="Object 21"/>
            <p:cNvGraphicFramePr>
              <a:graphicFrameLocks noChangeAspect="1"/>
            </p:cNvGraphicFramePr>
            <p:nvPr/>
          </p:nvGraphicFramePr>
          <p:xfrm>
            <a:off x="476" y="2750"/>
            <a:ext cx="19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31" name="公式" r:id="rId7" imgW="139680" imgH="228600" progId="Equation.3">
                    <p:embed/>
                  </p:oleObj>
                </mc:Choice>
                <mc:Fallback>
                  <p:oleObj name="公式" r:id="rId7" imgW="139680" imgH="228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750"/>
                          <a:ext cx="194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09" name="Group 29"/>
          <p:cNvGrpSpPr>
            <a:grpSpLocks/>
          </p:cNvGrpSpPr>
          <p:nvPr/>
        </p:nvGrpSpPr>
        <p:grpSpPr bwMode="auto">
          <a:xfrm>
            <a:off x="782638" y="4797425"/>
            <a:ext cx="2779712" cy="528638"/>
            <a:chOff x="493" y="3022"/>
            <a:chExt cx="1751" cy="333"/>
          </a:xfrm>
        </p:grpSpPr>
        <p:graphicFrame>
          <p:nvGraphicFramePr>
            <p:cNvPr id="148502" name="Object 22"/>
            <p:cNvGraphicFramePr>
              <a:graphicFrameLocks noChangeAspect="1"/>
            </p:cNvGraphicFramePr>
            <p:nvPr/>
          </p:nvGraphicFramePr>
          <p:xfrm>
            <a:off x="493" y="3022"/>
            <a:ext cx="1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32" name="公式" r:id="rId9" imgW="114120" imgH="228600" progId="Equation.3">
                    <p:embed/>
                  </p:oleObj>
                </mc:Choice>
                <mc:Fallback>
                  <p:oleObj name="公式" r:id="rId9" imgW="114120" imgH="2286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3022"/>
                          <a:ext cx="1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03" name="Text Box 23"/>
            <p:cNvSpPr txBox="1">
              <a:spLocks noChangeArrowheads="1"/>
            </p:cNvSpPr>
            <p:nvPr/>
          </p:nvSpPr>
          <p:spPr bwMode="auto">
            <a:xfrm>
              <a:off x="657" y="3067"/>
              <a:ext cx="15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66FF"/>
                  </a:solidFill>
                </a:rPr>
                <a:t>：输入电流</a:t>
              </a:r>
            </a:p>
          </p:txBody>
        </p:sp>
      </p:grpSp>
      <p:grpSp>
        <p:nvGrpSpPr>
          <p:cNvPr id="148510" name="Group 30"/>
          <p:cNvGrpSpPr>
            <a:grpSpLocks/>
          </p:cNvGrpSpPr>
          <p:nvPr/>
        </p:nvGrpSpPr>
        <p:grpSpPr bwMode="auto">
          <a:xfrm>
            <a:off x="728663" y="5300663"/>
            <a:ext cx="2833687" cy="503237"/>
            <a:chOff x="459" y="3339"/>
            <a:chExt cx="1785" cy="317"/>
          </a:xfrm>
        </p:grpSpPr>
        <p:sp>
          <p:nvSpPr>
            <p:cNvPr id="148504" name="Text Box 24"/>
            <p:cNvSpPr txBox="1">
              <a:spLocks noChangeArrowheads="1"/>
            </p:cNvSpPr>
            <p:nvPr/>
          </p:nvSpPr>
          <p:spPr bwMode="auto">
            <a:xfrm>
              <a:off x="658" y="3339"/>
              <a:ext cx="158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66FF"/>
                  </a:solidFill>
                </a:rPr>
                <a:t>：输出电压</a:t>
              </a:r>
            </a:p>
          </p:txBody>
        </p:sp>
        <p:graphicFrame>
          <p:nvGraphicFramePr>
            <p:cNvPr id="148505" name="Object 25"/>
            <p:cNvGraphicFramePr>
              <a:graphicFrameLocks noChangeAspect="1"/>
            </p:cNvGraphicFramePr>
            <p:nvPr/>
          </p:nvGraphicFramePr>
          <p:xfrm>
            <a:off x="459" y="3339"/>
            <a:ext cx="22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33" name="公式" r:id="rId11" imgW="164880" imgH="228600" progId="Equation.3">
                    <p:embed/>
                  </p:oleObj>
                </mc:Choice>
                <mc:Fallback>
                  <p:oleObj name="公式" r:id="rId11" imgW="164880" imgH="22860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" y="3339"/>
                          <a:ext cx="22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11" name="Group 31"/>
          <p:cNvGrpSpPr>
            <a:grpSpLocks/>
          </p:cNvGrpSpPr>
          <p:nvPr/>
        </p:nvGrpSpPr>
        <p:grpSpPr bwMode="auto">
          <a:xfrm>
            <a:off x="769938" y="5732463"/>
            <a:ext cx="2792412" cy="528637"/>
            <a:chOff x="485" y="3611"/>
            <a:chExt cx="1759" cy="332"/>
          </a:xfrm>
        </p:grpSpPr>
        <p:graphicFrame>
          <p:nvGraphicFramePr>
            <p:cNvPr id="148506" name="Object 26"/>
            <p:cNvGraphicFramePr>
              <a:graphicFrameLocks noChangeAspect="1"/>
            </p:cNvGraphicFramePr>
            <p:nvPr/>
          </p:nvGraphicFramePr>
          <p:xfrm>
            <a:off x="485" y="3611"/>
            <a:ext cx="17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534" name="公式" r:id="rId13" imgW="126720" imgH="228600" progId="Equation.3">
                    <p:embed/>
                  </p:oleObj>
                </mc:Choice>
                <mc:Fallback>
                  <p:oleObj name="公式" r:id="rId13" imgW="126720" imgH="228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" y="3611"/>
                          <a:ext cx="176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657" y="3656"/>
              <a:ext cx="1587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66FF"/>
                  </a:solidFill>
                </a:rPr>
                <a:t>：输出电流</a:t>
              </a:r>
            </a:p>
          </p:txBody>
        </p:sp>
      </p:grpSp>
      <p:pic>
        <p:nvPicPr>
          <p:cNvPr id="148512" name="Picture 3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5427663" y="5326063"/>
            <a:ext cx="3716337" cy="1531937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8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8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5" grpId="0" animBg="1"/>
      <p:bldP spid="148496" grpId="0"/>
      <p:bldP spid="148497" grpId="0" animBg="1"/>
      <p:bldP spid="148498" grpId="0" animBg="1"/>
      <p:bldP spid="1484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ext Box 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1116013" y="1989138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1.1  </a:t>
            </a:r>
            <a:r>
              <a:rPr kumimoji="1" lang="zh-CN" altLang="en-US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信号</a:t>
            </a:r>
            <a:endParaRPr kumimoji="1" lang="zh-CN" altLang="en-US" sz="400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1139" name="Line 3"/>
          <p:cNvSpPr>
            <a:spLocks noChangeShapeType="1"/>
          </p:cNvSpPr>
          <p:nvPr/>
        </p:nvSpPr>
        <p:spPr bwMode="auto">
          <a:xfrm>
            <a:off x="685800" y="1752600"/>
            <a:ext cx="7696200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0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3465513"/>
            <a:ext cx="6705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1.3  </a:t>
            </a:r>
            <a:r>
              <a:rPr kumimoji="1" lang="zh-CN" altLang="en-US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模拟信号和数字信号</a:t>
            </a:r>
          </a:p>
        </p:txBody>
      </p:sp>
      <p:sp>
        <p:nvSpPr>
          <p:cNvPr id="91141" name="WordArt 5"/>
          <p:cNvSpPr>
            <a:spLocks noChangeArrowheads="1" noChangeShapeType="1" noTextEdit="1"/>
          </p:cNvSpPr>
          <p:nvPr/>
        </p:nvSpPr>
        <p:spPr bwMode="auto">
          <a:xfrm>
            <a:off x="2743200" y="609600"/>
            <a:ext cx="2514600" cy="838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6600" b="1" kern="10">
                <a:ln w="3175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1 </a:t>
            </a:r>
            <a:r>
              <a:rPr lang="zh-CN" altLang="en-US" sz="6600" b="1" kern="10">
                <a:ln w="3175">
                  <a:solidFill>
                    <a:srgbClr val="9933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黑体"/>
                <a:ea typeface="黑体"/>
              </a:rPr>
              <a:t>绪论</a:t>
            </a:r>
          </a:p>
        </p:txBody>
      </p:sp>
      <p:sp>
        <p:nvSpPr>
          <p:cNvPr id="91149" name="Text Box 1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2727325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1.2  </a:t>
            </a:r>
            <a:r>
              <a:rPr kumimoji="1" lang="zh-CN" altLang="en-US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信号的频谱</a:t>
            </a:r>
          </a:p>
        </p:txBody>
      </p:sp>
      <p:sp>
        <p:nvSpPr>
          <p:cNvPr id="91150" name="Text Box 14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4203700"/>
            <a:ext cx="6705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1.4  </a:t>
            </a:r>
            <a:r>
              <a:rPr kumimoji="1" lang="zh-CN" altLang="en-US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放大电路模型</a:t>
            </a:r>
          </a:p>
        </p:txBody>
      </p:sp>
      <p:sp>
        <p:nvSpPr>
          <p:cNvPr id="91151" name="Text Box 1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116013" y="4941888"/>
            <a:ext cx="6705600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1.5  </a:t>
            </a:r>
            <a:r>
              <a:rPr kumimoji="1" lang="zh-CN" altLang="en-US" sz="4000" b="1">
                <a:solidFill>
                  <a:srgbClr val="0033CC"/>
                </a:solidFill>
                <a:latin typeface="Times New Roman" pitchFamily="18" charset="0"/>
                <a:ea typeface="黑体" pitchFamily="49" charset="-122"/>
              </a:rPr>
              <a:t>放大电路的主要性能指标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971550" y="1773238"/>
          <a:ext cx="11318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2" name="公式" r:id="rId4" imgW="558720" imgH="228600" progId="Equation.3">
                  <p:embed/>
                </p:oleObj>
              </mc:Choice>
              <mc:Fallback>
                <p:oleObj name="公式" r:id="rId4" imgW="55872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773238"/>
                        <a:ext cx="11318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1" name="Group 19"/>
          <p:cNvGrpSpPr>
            <a:grpSpLocks/>
          </p:cNvGrpSpPr>
          <p:nvPr/>
        </p:nvGrpSpPr>
        <p:grpSpPr bwMode="auto">
          <a:xfrm>
            <a:off x="2773363" y="1773238"/>
            <a:ext cx="5067300" cy="503237"/>
            <a:chOff x="2047" y="1117"/>
            <a:chExt cx="3192" cy="317"/>
          </a:xfrm>
        </p:grpSpPr>
        <p:sp>
          <p:nvSpPr>
            <p:cNvPr id="105477" name="Rectangle 5"/>
            <p:cNvSpPr>
              <a:spLocks noChangeArrowheads="1"/>
            </p:cNvSpPr>
            <p:nvPr/>
          </p:nvSpPr>
          <p:spPr bwMode="auto">
            <a:xfrm>
              <a:off x="2246" y="1117"/>
              <a:ext cx="299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：电压增益（电压放大倍数）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05490" name="Object 18"/>
            <p:cNvGraphicFramePr>
              <a:graphicFrameLocks noChangeAspect="1"/>
            </p:cNvGraphicFramePr>
            <p:nvPr/>
          </p:nvGraphicFramePr>
          <p:xfrm>
            <a:off x="2047" y="1146"/>
            <a:ext cx="24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3" name="公式" r:id="rId6" imgW="190440" imgH="228600" progId="Equation.3">
                    <p:embed/>
                  </p:oleObj>
                </mc:Choice>
                <mc:Fallback>
                  <p:oleObj name="公式" r:id="rId6" imgW="190440" imgH="2286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1146"/>
                          <a:ext cx="24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1035050" y="2697163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4" name="公式" r:id="rId8" imgW="495000" imgH="228600" progId="Equation.3">
                  <p:embed/>
                </p:oleObj>
              </mc:Choice>
              <mc:Fallback>
                <p:oleObj name="公式" r:id="rId8" imgW="495000" imgH="2286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2697163"/>
                        <a:ext cx="100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04" name="Group 32"/>
          <p:cNvGrpSpPr>
            <a:grpSpLocks/>
          </p:cNvGrpSpPr>
          <p:nvPr/>
        </p:nvGrpSpPr>
        <p:grpSpPr bwMode="auto">
          <a:xfrm>
            <a:off x="2798763" y="2697163"/>
            <a:ext cx="5041900" cy="503237"/>
            <a:chOff x="1762" y="1525"/>
            <a:chExt cx="3176" cy="317"/>
          </a:xfrm>
        </p:grpSpPr>
        <p:sp>
          <p:nvSpPr>
            <p:cNvPr id="105494" name="Rectangle 22"/>
            <p:cNvSpPr>
              <a:spLocks noChangeArrowheads="1"/>
            </p:cNvSpPr>
            <p:nvPr/>
          </p:nvSpPr>
          <p:spPr bwMode="auto">
            <a:xfrm>
              <a:off x="1945" y="1525"/>
              <a:ext cx="299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：电流增益（电流放大倍数）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05495" name="Object 23"/>
            <p:cNvGraphicFramePr>
              <a:graphicFrameLocks noChangeAspect="1"/>
            </p:cNvGraphicFramePr>
            <p:nvPr/>
          </p:nvGraphicFramePr>
          <p:xfrm>
            <a:off x="1762" y="1554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5" name="公式" r:id="rId10" imgW="164880" imgH="228600" progId="Equation.3">
                    <p:embed/>
                  </p:oleObj>
                </mc:Choice>
                <mc:Fallback>
                  <p:oleObj name="公式" r:id="rId10" imgW="164880" imgH="22860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554"/>
                          <a:ext cx="21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496" name="Object 24"/>
          <p:cNvGraphicFramePr>
            <a:graphicFrameLocks noChangeAspect="1"/>
          </p:cNvGraphicFramePr>
          <p:nvPr/>
        </p:nvGraphicFramePr>
        <p:xfrm>
          <a:off x="996950" y="3824288"/>
          <a:ext cx="10810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6" name="公式" r:id="rId12" imgW="533160" imgH="228600" progId="Equation.3">
                  <p:embed/>
                </p:oleObj>
              </mc:Choice>
              <mc:Fallback>
                <p:oleObj name="公式" r:id="rId12" imgW="53316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824288"/>
                        <a:ext cx="10810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7" name="Group 25"/>
          <p:cNvGrpSpPr>
            <a:grpSpLocks/>
          </p:cNvGrpSpPr>
          <p:nvPr/>
        </p:nvGrpSpPr>
        <p:grpSpPr bwMode="auto">
          <a:xfrm>
            <a:off x="2773363" y="3824288"/>
            <a:ext cx="5067300" cy="490537"/>
            <a:chOff x="2047" y="1117"/>
            <a:chExt cx="3192" cy="309"/>
          </a:xfrm>
        </p:grpSpPr>
        <p:sp>
          <p:nvSpPr>
            <p:cNvPr id="105498" name="Rectangle 26"/>
            <p:cNvSpPr>
              <a:spLocks noChangeArrowheads="1"/>
            </p:cNvSpPr>
            <p:nvPr/>
          </p:nvSpPr>
          <p:spPr bwMode="auto">
            <a:xfrm>
              <a:off x="2246" y="1117"/>
              <a:ext cx="299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：互阻增益，单位：</a:t>
              </a: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  <a:sym typeface="Symbol" pitchFamily="18" charset="2"/>
                </a:rPr>
                <a:t></a:t>
              </a:r>
            </a:p>
          </p:txBody>
        </p:sp>
        <p:graphicFrame>
          <p:nvGraphicFramePr>
            <p:cNvPr id="105499" name="Object 27"/>
            <p:cNvGraphicFramePr>
              <a:graphicFrameLocks noChangeAspect="1"/>
            </p:cNvGraphicFramePr>
            <p:nvPr/>
          </p:nvGraphicFramePr>
          <p:xfrm>
            <a:off x="2047" y="1154"/>
            <a:ext cx="24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7" name="公式" r:id="rId14" imgW="190440" imgH="215640" progId="Equation.3">
                    <p:embed/>
                  </p:oleObj>
                </mc:Choice>
                <mc:Fallback>
                  <p:oleObj name="公式" r:id="rId14" imgW="190440" imgH="21564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7" y="1154"/>
                          <a:ext cx="243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5500" name="Object 28"/>
          <p:cNvGraphicFramePr>
            <a:graphicFrameLocks noChangeAspect="1"/>
          </p:cNvGraphicFramePr>
          <p:nvPr/>
        </p:nvGraphicFramePr>
        <p:xfrm>
          <a:off x="984250" y="5108575"/>
          <a:ext cx="11064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公式" r:id="rId16" imgW="545760" imgH="241200" progId="Equation.3">
                  <p:embed/>
                </p:oleObj>
              </mc:Choice>
              <mc:Fallback>
                <p:oleObj name="公式" r:id="rId16" imgW="545760" imgH="241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5108575"/>
                        <a:ext cx="1106488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01" name="Group 29"/>
          <p:cNvGrpSpPr>
            <a:grpSpLocks/>
          </p:cNvGrpSpPr>
          <p:nvPr/>
        </p:nvGrpSpPr>
        <p:grpSpPr bwMode="auto">
          <a:xfrm>
            <a:off x="2760663" y="5119688"/>
            <a:ext cx="5080000" cy="515937"/>
            <a:chOff x="2039" y="1117"/>
            <a:chExt cx="3200" cy="325"/>
          </a:xfrm>
        </p:grpSpPr>
        <p:sp>
          <p:nvSpPr>
            <p:cNvPr id="105502" name="Rectangle 30"/>
            <p:cNvSpPr>
              <a:spLocks noChangeArrowheads="1"/>
            </p:cNvSpPr>
            <p:nvPr/>
          </p:nvSpPr>
          <p:spPr bwMode="auto">
            <a:xfrm>
              <a:off x="2246" y="1117"/>
              <a:ext cx="299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：互导增益，单位：</a:t>
              </a:r>
              <a:r>
                <a:rPr lang="en-US" altLang="zh-CN" sz="2400" b="1">
                  <a:solidFill>
                    <a:srgbClr val="000000"/>
                  </a:solidFill>
                  <a:latin typeface="宋体" pitchFamily="2" charset="-122"/>
                </a:rPr>
                <a:t>S</a:t>
              </a:r>
            </a:p>
          </p:txBody>
        </p:sp>
        <p:graphicFrame>
          <p:nvGraphicFramePr>
            <p:cNvPr id="105503" name="Object 31"/>
            <p:cNvGraphicFramePr>
              <a:graphicFrameLocks noChangeAspect="1"/>
            </p:cNvGraphicFramePr>
            <p:nvPr/>
          </p:nvGraphicFramePr>
          <p:xfrm>
            <a:off x="2039" y="1138"/>
            <a:ext cx="26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9" name="公式" r:id="rId18" imgW="203040" imgH="241200" progId="Equation.3">
                    <p:embed/>
                  </p:oleObj>
                </mc:Choice>
                <mc:Fallback>
                  <p:oleObj name="公式" r:id="rId18" imgW="203040" imgH="2412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" y="1138"/>
                          <a:ext cx="26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05" name="Text Box 33"/>
          <p:cNvSpPr txBox="1">
            <a:spLocks noChangeArrowheads="1"/>
          </p:cNvSpPr>
          <p:nvPr/>
        </p:nvSpPr>
        <p:spPr bwMode="auto">
          <a:xfrm>
            <a:off x="5294313" y="2205038"/>
            <a:ext cx="323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——</a:t>
            </a:r>
            <a:r>
              <a:rPr lang="zh-CN" altLang="en-US" sz="2400" b="1">
                <a:solidFill>
                  <a:srgbClr val="0066FF"/>
                </a:solidFill>
              </a:rPr>
              <a:t>电压放大电路</a:t>
            </a:r>
          </a:p>
        </p:txBody>
      </p:sp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5294313" y="3284538"/>
            <a:ext cx="323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——</a:t>
            </a:r>
            <a:r>
              <a:rPr lang="zh-CN" altLang="en-US" sz="2400" b="1">
                <a:solidFill>
                  <a:srgbClr val="0066FF"/>
                </a:solidFill>
              </a:rPr>
              <a:t>电流放大电路</a:t>
            </a: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5294313" y="4340225"/>
            <a:ext cx="323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——</a:t>
            </a:r>
            <a:r>
              <a:rPr lang="zh-CN" altLang="en-US" sz="2400" b="1">
                <a:solidFill>
                  <a:srgbClr val="0066FF"/>
                </a:solidFill>
              </a:rPr>
              <a:t>互阻放大电路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5294313" y="5635625"/>
            <a:ext cx="3238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66FF"/>
                </a:solidFill>
              </a:rPr>
              <a:t>——</a:t>
            </a:r>
            <a:r>
              <a:rPr lang="zh-CN" altLang="en-US" sz="2400" b="1">
                <a:solidFill>
                  <a:srgbClr val="0066FF"/>
                </a:solidFill>
              </a:rPr>
              <a:t>互导放大电路</a:t>
            </a:r>
          </a:p>
        </p:txBody>
      </p:sp>
      <p:pic>
        <p:nvPicPr>
          <p:cNvPr id="105509" name="Picture 37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5294313" y="25400"/>
            <a:ext cx="3714750" cy="1531938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5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5" grpId="0"/>
      <p:bldP spid="105506" grpId="0"/>
      <p:bldP spid="105507" grpId="0"/>
      <p:bldP spid="10550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79" name="Picture 5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200" y="1484313"/>
            <a:ext cx="3716338" cy="1531937"/>
          </a:xfrm>
          <a:prstGeom prst="rect">
            <a:avLst/>
          </a:prstGeom>
          <a:noFill/>
        </p:spPr>
      </p:pic>
      <p:sp>
        <p:nvSpPr>
          <p:cNvPr id="150530" name="Rectangle 2"/>
          <p:cNvSpPr>
            <a:spLocks noChangeArrowheads="1"/>
          </p:cNvSpPr>
          <p:nvPr/>
        </p:nvSpPr>
        <p:spPr bwMode="auto">
          <a:xfrm>
            <a:off x="5580063" y="1628775"/>
            <a:ext cx="3384550" cy="4270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/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负载开路时的电压增益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5002213" y="1638300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1" name="公式" r:id="rId5" imgW="253800" imgH="228600" progId="Equation.3">
                  <p:embed/>
                </p:oleObj>
              </mc:Choice>
              <mc:Fallback>
                <p:oleObj name="公式" r:id="rId5" imgW="2538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2213" y="1638300"/>
                        <a:ext cx="50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574" name="Group 46"/>
          <p:cNvGrpSpPr>
            <a:grpSpLocks/>
          </p:cNvGrpSpPr>
          <p:nvPr/>
        </p:nvGrpSpPr>
        <p:grpSpPr bwMode="auto">
          <a:xfrm>
            <a:off x="2125663" y="3429000"/>
            <a:ext cx="2744787" cy="477838"/>
            <a:chOff x="1338" y="2160"/>
            <a:chExt cx="1730" cy="301"/>
          </a:xfrm>
        </p:grpSpPr>
        <p:graphicFrame>
          <p:nvGraphicFramePr>
            <p:cNvPr id="150533" name="Object 5"/>
            <p:cNvGraphicFramePr>
              <a:graphicFrameLocks noChangeAspect="1"/>
            </p:cNvGraphicFramePr>
            <p:nvPr/>
          </p:nvGraphicFramePr>
          <p:xfrm>
            <a:off x="1338" y="2205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82" name="公式" r:id="rId7" imgW="177480" imgH="203040" progId="Equation.3">
                    <p:embed/>
                  </p:oleObj>
                </mc:Choice>
                <mc:Fallback>
                  <p:oleObj name="公式" r:id="rId7" imgW="1774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205"/>
                          <a:ext cx="22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0534" name="Rectangle 6"/>
            <p:cNvSpPr>
              <a:spLocks noChangeArrowheads="1"/>
            </p:cNvSpPr>
            <p:nvPr/>
          </p:nvSpPr>
          <p:spPr bwMode="auto">
            <a:xfrm>
              <a:off x="1519" y="2160"/>
              <a:ext cx="1549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/>
                </a:rPr>
                <a:t>——</a:t>
              </a:r>
              <a:r>
                <a:rPr lang="zh-CN" altLang="en-US" sz="2000" b="1">
                  <a:solidFill>
                    <a:srgbClr val="000000"/>
                  </a:solidFill>
                  <a:latin typeface="宋体" pitchFamily="2" charset="-122"/>
                </a:rPr>
                <a:t>输入电阻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0535" name="Object 7"/>
          <p:cNvGraphicFramePr>
            <a:graphicFrameLocks noChangeAspect="1"/>
          </p:cNvGraphicFramePr>
          <p:nvPr/>
        </p:nvGraphicFramePr>
        <p:xfrm>
          <a:off x="5076825" y="2133600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83" name="公式" r:id="rId9" imgW="190440" imgH="203040" progId="Equation.3">
                  <p:embed/>
                </p:oleObj>
              </mc:Choice>
              <mc:Fallback>
                <p:oleObj name="公式" r:id="rId9" imgW="190440" imgH="2030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133600"/>
                        <a:ext cx="381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5580063" y="2133600"/>
            <a:ext cx="309562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/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从负载端看进去的放大电路的输出电阻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150552" name="Rectangle 24">
            <a:hlinkClick r:id="rId11" action="ppaction://hlinksldjump"/>
          </p:cNvPr>
          <p:cNvSpPr>
            <a:spLocks noChangeArrowheads="1"/>
          </p:cNvSpPr>
          <p:nvPr/>
        </p:nvSpPr>
        <p:spPr bwMode="auto">
          <a:xfrm>
            <a:off x="785786" y="285728"/>
            <a:ext cx="3455988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2800" b="1" dirty="0">
                <a:ea typeface="黑体" pitchFamily="49" charset="-122"/>
              </a:rPr>
              <a:t>2.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放大电路模型</a:t>
            </a:r>
          </a:p>
        </p:txBody>
      </p:sp>
      <p:sp>
        <p:nvSpPr>
          <p:cNvPr id="150554" name="Line 26"/>
          <p:cNvSpPr>
            <a:spLocks noChangeShapeType="1"/>
          </p:cNvSpPr>
          <p:nvPr/>
        </p:nvSpPr>
        <p:spPr bwMode="auto">
          <a:xfrm>
            <a:off x="849313" y="769938"/>
            <a:ext cx="4014787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0557" name="Group 29"/>
          <p:cNvGrpSpPr>
            <a:grpSpLocks/>
          </p:cNvGrpSpPr>
          <p:nvPr/>
        </p:nvGrpSpPr>
        <p:grpSpPr bwMode="auto">
          <a:xfrm>
            <a:off x="323850" y="908050"/>
            <a:ext cx="4267200" cy="457200"/>
            <a:chOff x="204" y="572"/>
            <a:chExt cx="2688" cy="288"/>
          </a:xfrm>
        </p:grpSpPr>
        <p:sp>
          <p:nvSpPr>
            <p:cNvPr id="150531" name="Rectangle 3"/>
            <p:cNvSpPr>
              <a:spLocks noChangeArrowheads="1"/>
            </p:cNvSpPr>
            <p:nvPr/>
          </p:nvSpPr>
          <p:spPr bwMode="auto">
            <a:xfrm>
              <a:off x="204" y="572"/>
              <a:ext cx="2688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A. </a:t>
              </a:r>
              <a:r>
                <a:rPr lang="zh-CN" altLang="en-US" sz="2400" b="1">
                  <a:solidFill>
                    <a:srgbClr val="000000"/>
                  </a:solidFill>
                </a:rPr>
                <a:t>电压放大模型：</a:t>
              </a:r>
            </a:p>
          </p:txBody>
        </p:sp>
        <p:graphicFrame>
          <p:nvGraphicFramePr>
            <p:cNvPr id="150556" name="Object 28"/>
            <p:cNvGraphicFramePr>
              <a:graphicFrameLocks noChangeAspect="1"/>
            </p:cNvGraphicFramePr>
            <p:nvPr/>
          </p:nvGraphicFramePr>
          <p:xfrm>
            <a:off x="1746" y="572"/>
            <a:ext cx="71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584" name="公式" r:id="rId12" imgW="558720" imgH="228600" progId="Equation.3">
                    <p:embed/>
                  </p:oleObj>
                </mc:Choice>
                <mc:Fallback>
                  <p:oleObj name="公式" r:id="rId12" imgW="558720" imgH="228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572"/>
                          <a:ext cx="713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0564" name="Group 36"/>
          <p:cNvGrpSpPr>
            <a:grpSpLocks/>
          </p:cNvGrpSpPr>
          <p:nvPr/>
        </p:nvGrpSpPr>
        <p:grpSpPr bwMode="auto">
          <a:xfrm>
            <a:off x="2916238" y="1628775"/>
            <a:ext cx="504825" cy="1728788"/>
            <a:chOff x="1837" y="1026"/>
            <a:chExt cx="317" cy="1089"/>
          </a:xfrm>
        </p:grpSpPr>
        <p:sp>
          <p:nvSpPr>
            <p:cNvPr id="150559" name="Line 31"/>
            <p:cNvSpPr>
              <a:spLocks noChangeShapeType="1"/>
            </p:cNvSpPr>
            <p:nvPr/>
          </p:nvSpPr>
          <p:spPr bwMode="auto">
            <a:xfrm>
              <a:off x="1837" y="1026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60" name="Line 32"/>
            <p:cNvSpPr>
              <a:spLocks noChangeShapeType="1"/>
            </p:cNvSpPr>
            <p:nvPr/>
          </p:nvSpPr>
          <p:spPr bwMode="auto">
            <a:xfrm>
              <a:off x="2154" y="1026"/>
              <a:ext cx="0" cy="10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62" name="Line 34"/>
            <p:cNvSpPr>
              <a:spLocks noChangeShapeType="1"/>
            </p:cNvSpPr>
            <p:nvPr/>
          </p:nvSpPr>
          <p:spPr bwMode="auto">
            <a:xfrm>
              <a:off x="1837" y="2115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0563" name="Text Box 35"/>
          <p:cNvSpPr txBox="1">
            <a:spLocks noChangeArrowheads="1"/>
          </p:cNvSpPr>
          <p:nvPr/>
        </p:nvSpPr>
        <p:spPr bwMode="auto">
          <a:xfrm>
            <a:off x="3563938" y="3141663"/>
            <a:ext cx="1655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FF0000"/>
                </a:solidFill>
              </a:rPr>
              <a:t>戴维宁等效</a:t>
            </a:r>
          </a:p>
        </p:txBody>
      </p:sp>
      <p:pic>
        <p:nvPicPr>
          <p:cNvPr id="150565" name="Picture 37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84213" y="4149725"/>
            <a:ext cx="2219325" cy="2047875"/>
          </a:xfrm>
          <a:prstGeom prst="rect">
            <a:avLst/>
          </a:prstGeom>
          <a:noFill/>
        </p:spPr>
      </p:pic>
      <p:grpSp>
        <p:nvGrpSpPr>
          <p:cNvPr id="150568" name="Group 40"/>
          <p:cNvGrpSpPr>
            <a:grpSpLocks/>
          </p:cNvGrpSpPr>
          <p:nvPr/>
        </p:nvGrpSpPr>
        <p:grpSpPr bwMode="auto">
          <a:xfrm>
            <a:off x="1979613" y="2492375"/>
            <a:ext cx="215900" cy="1081088"/>
            <a:chOff x="1247" y="1570"/>
            <a:chExt cx="136" cy="681"/>
          </a:xfrm>
        </p:grpSpPr>
        <p:sp>
          <p:nvSpPr>
            <p:cNvPr id="150566" name="Line 38"/>
            <p:cNvSpPr>
              <a:spLocks noChangeShapeType="1"/>
            </p:cNvSpPr>
            <p:nvPr/>
          </p:nvSpPr>
          <p:spPr bwMode="auto">
            <a:xfrm>
              <a:off x="1247" y="1570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567" name="Line 39"/>
            <p:cNvSpPr>
              <a:spLocks noChangeShapeType="1"/>
            </p:cNvSpPr>
            <p:nvPr/>
          </p:nvSpPr>
          <p:spPr bwMode="auto">
            <a:xfrm>
              <a:off x="1247" y="1570"/>
              <a:ext cx="0" cy="6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50570" name="Picture 42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773363" y="4581525"/>
            <a:ext cx="876300" cy="1323975"/>
          </a:xfrm>
          <a:prstGeom prst="rect">
            <a:avLst/>
          </a:prstGeom>
          <a:noFill/>
        </p:spPr>
      </p:pic>
      <p:grpSp>
        <p:nvGrpSpPr>
          <p:cNvPr id="150573" name="Group 45"/>
          <p:cNvGrpSpPr>
            <a:grpSpLocks/>
          </p:cNvGrpSpPr>
          <p:nvPr/>
        </p:nvGrpSpPr>
        <p:grpSpPr bwMode="auto">
          <a:xfrm>
            <a:off x="3132138" y="4221163"/>
            <a:ext cx="2035175" cy="2238375"/>
            <a:chOff x="1973" y="2659"/>
            <a:chExt cx="1281" cy="1410"/>
          </a:xfrm>
        </p:grpSpPr>
        <p:pic>
          <p:nvPicPr>
            <p:cNvPr id="150571" name="Picture 43"/>
            <p:cNvPicPr>
              <a:picLocks noChangeAspect="1" noChangeArrowheads="1"/>
            </p:cNvPicPr>
            <p:nvPr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2336" y="2659"/>
              <a:ext cx="918" cy="1410"/>
            </a:xfrm>
            <a:prstGeom prst="rect">
              <a:avLst/>
            </a:prstGeom>
            <a:noFill/>
          </p:spPr>
        </p:pic>
        <p:sp>
          <p:nvSpPr>
            <p:cNvPr id="150572" name="Line 44"/>
            <p:cNvSpPr>
              <a:spLocks noChangeShapeType="1"/>
            </p:cNvSpPr>
            <p:nvPr/>
          </p:nvSpPr>
          <p:spPr bwMode="auto">
            <a:xfrm>
              <a:off x="1973" y="3702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50575" name="Picture 4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5148263" y="4545013"/>
            <a:ext cx="962025" cy="1476375"/>
          </a:xfrm>
          <a:prstGeom prst="rect">
            <a:avLst/>
          </a:prstGeom>
          <a:noFill/>
        </p:spPr>
      </p:pic>
      <p:sp>
        <p:nvSpPr>
          <p:cNvPr id="150578" name="Rectangle 50"/>
          <p:cNvSpPr>
            <a:spLocks noChangeArrowheads="1"/>
          </p:cNvSpPr>
          <p:nvPr/>
        </p:nvSpPr>
        <p:spPr bwMode="auto">
          <a:xfrm>
            <a:off x="2989263" y="4149725"/>
            <a:ext cx="2089150" cy="19431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0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0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0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5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5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 autoUpdateAnimBg="0"/>
      <p:bldP spid="150536" grpId="0" autoUpdateAnimBg="0"/>
      <p:bldP spid="150563" grpId="0"/>
      <p:bldP spid="1505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755650" y="2971800"/>
            <a:ext cx="2055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由输出回路得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2773363" y="2760663"/>
          <a:ext cx="24542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7" name="公式" r:id="rId4" imgW="1218960" imgH="444240" progId="Equation.3">
                  <p:embed/>
                </p:oleObj>
              </mc:Choice>
              <mc:Fallback>
                <p:oleObj name="公式" r:id="rId4" imgW="1218960" imgH="4442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760663"/>
                        <a:ext cx="245427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2" name="Rectangle 12"/>
          <p:cNvSpPr>
            <a:spLocks noChangeArrowheads="1"/>
          </p:cNvSpPr>
          <p:nvPr/>
        </p:nvSpPr>
        <p:spPr bwMode="auto">
          <a:xfrm>
            <a:off x="755650" y="3933825"/>
            <a:ext cx="2055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则电压增益为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07533" name="Object 13"/>
          <p:cNvGraphicFramePr>
            <a:graphicFrameLocks noChangeAspect="1"/>
          </p:cNvGraphicFramePr>
          <p:nvPr/>
        </p:nvGraphicFramePr>
        <p:xfrm>
          <a:off x="2678113" y="4041775"/>
          <a:ext cx="11001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8" name="公式" r:id="rId6" imgW="545760" imgH="444240" progId="Equation.3">
                  <p:embed/>
                </p:oleObj>
              </mc:Choice>
              <mc:Fallback>
                <p:oleObj name="公式" r:id="rId6" imgW="545760" imgH="444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4041775"/>
                        <a:ext cx="110013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4" name="Object 14"/>
          <p:cNvGraphicFramePr>
            <a:graphicFrameLocks noChangeAspect="1"/>
          </p:cNvGraphicFramePr>
          <p:nvPr/>
        </p:nvGraphicFramePr>
        <p:xfrm>
          <a:off x="3763963" y="4041775"/>
          <a:ext cx="18684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9" name="公式" r:id="rId8" imgW="927000" imgH="444240" progId="Equation.3">
                  <p:embed/>
                </p:oleObj>
              </mc:Choice>
              <mc:Fallback>
                <p:oleObj name="公式" r:id="rId8" imgW="92700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963" y="4041775"/>
                        <a:ext cx="18684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5" name="Rectangle 15"/>
          <p:cNvSpPr>
            <a:spLocks noChangeArrowheads="1"/>
          </p:cNvSpPr>
          <p:nvPr/>
        </p:nvSpPr>
        <p:spPr bwMode="auto">
          <a:xfrm>
            <a:off x="515938" y="4937125"/>
            <a:ext cx="157956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由此可见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pSp>
        <p:nvGrpSpPr>
          <p:cNvPr id="107536" name="Group 16"/>
          <p:cNvGrpSpPr>
            <a:grpSpLocks/>
          </p:cNvGrpSpPr>
          <p:nvPr/>
        </p:nvGrpSpPr>
        <p:grpSpPr bwMode="auto">
          <a:xfrm>
            <a:off x="1903413" y="4997450"/>
            <a:ext cx="1593850" cy="428625"/>
            <a:chOff x="1198" y="3283"/>
            <a:chExt cx="1004" cy="270"/>
          </a:xfrm>
        </p:grpSpPr>
        <p:graphicFrame>
          <p:nvGraphicFramePr>
            <p:cNvPr id="107537" name="Object 17"/>
            <p:cNvGraphicFramePr>
              <a:graphicFrameLocks noChangeAspect="1"/>
            </p:cNvGraphicFramePr>
            <p:nvPr/>
          </p:nvGraphicFramePr>
          <p:xfrm>
            <a:off x="1198" y="3283"/>
            <a:ext cx="4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0" name="公式" r:id="rId10" imgW="330120" imgH="215640" progId="Equation.3">
                    <p:embed/>
                  </p:oleObj>
                </mc:Choice>
                <mc:Fallback>
                  <p:oleObj name="公式" r:id="rId10" imgW="33012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3283"/>
                          <a:ext cx="41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8" name="Line 18"/>
            <p:cNvSpPr>
              <a:spLocks noChangeShapeType="1"/>
            </p:cNvSpPr>
            <p:nvPr/>
          </p:nvSpPr>
          <p:spPr bwMode="auto">
            <a:xfrm>
              <a:off x="1680" y="3422"/>
              <a:ext cx="5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7539" name="Object 19"/>
          <p:cNvGraphicFramePr>
            <a:graphicFrameLocks noChangeAspect="1"/>
          </p:cNvGraphicFramePr>
          <p:nvPr/>
        </p:nvGraphicFramePr>
        <p:xfrm>
          <a:off x="3568700" y="4970463"/>
          <a:ext cx="685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1" name="公式" r:id="rId12" imgW="342720" imgH="241200" progId="Equation.3">
                  <p:embed/>
                </p:oleObj>
              </mc:Choice>
              <mc:Fallback>
                <p:oleObj name="公式" r:id="rId12" imgW="342720" imgH="241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970463"/>
                        <a:ext cx="685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0" name="Rectangle 20"/>
          <p:cNvSpPr>
            <a:spLocks noChangeArrowheads="1"/>
          </p:cNvSpPr>
          <p:nvPr/>
        </p:nvSpPr>
        <p:spPr bwMode="auto">
          <a:xfrm>
            <a:off x="4489450" y="4973638"/>
            <a:ext cx="404336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3333FF"/>
                </a:solidFill>
                <a:latin typeface="宋体" pitchFamily="2" charset="-122"/>
              </a:rPr>
              <a:t>即负载的大小会影响增益的大小</a:t>
            </a:r>
            <a:endParaRPr lang="zh-CN" altLang="en-US" sz="2000" b="1">
              <a:solidFill>
                <a:srgbClr val="3333FF"/>
              </a:solidFill>
            </a:endParaRPr>
          </a:p>
        </p:txBody>
      </p:sp>
      <p:sp>
        <p:nvSpPr>
          <p:cNvPr id="107541" name="Rectangle 21"/>
          <p:cNvSpPr>
            <a:spLocks noChangeArrowheads="1"/>
          </p:cNvSpPr>
          <p:nvPr/>
        </p:nvSpPr>
        <p:spPr bwMode="auto">
          <a:xfrm>
            <a:off x="677863" y="5394325"/>
            <a:ext cx="789463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要想减小负载的影响，则希望</a:t>
            </a:r>
            <a:r>
              <a:rPr lang="en-US" altLang="zh-CN" sz="2000" b="1">
                <a:solidFill>
                  <a:srgbClr val="CC0066"/>
                </a:solidFill>
                <a:latin typeface="Arial"/>
              </a:rPr>
              <a:t>…</a:t>
            </a: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？ 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（考虑改变放大电路的参数）</a:t>
            </a:r>
          </a:p>
        </p:txBody>
      </p:sp>
      <p:graphicFrame>
        <p:nvGraphicFramePr>
          <p:cNvPr id="107542" name="Object 22"/>
          <p:cNvGraphicFramePr>
            <a:graphicFrameLocks noChangeAspect="1"/>
          </p:cNvGraphicFramePr>
          <p:nvPr/>
        </p:nvGraphicFramePr>
        <p:xfrm>
          <a:off x="2444750" y="5902325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2" name="公式" r:id="rId14" imgW="571320" imgH="203040" progId="Equation.3">
                  <p:embed/>
                </p:oleObj>
              </mc:Choice>
              <mc:Fallback>
                <p:oleObj name="公式" r:id="rId14" imgW="571320" imgH="2030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5902325"/>
                        <a:ext cx="1143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3" name="Rectangle 23"/>
          <p:cNvSpPr>
            <a:spLocks noChangeArrowheads="1"/>
          </p:cNvSpPr>
          <p:nvPr/>
        </p:nvSpPr>
        <p:spPr bwMode="auto">
          <a:xfrm>
            <a:off x="4014788" y="5842000"/>
            <a:ext cx="13874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理想情况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107544" name="Object 24"/>
          <p:cNvGraphicFramePr>
            <a:graphicFrameLocks noChangeAspect="1"/>
          </p:cNvGraphicFramePr>
          <p:nvPr/>
        </p:nvGraphicFramePr>
        <p:xfrm>
          <a:off x="5264150" y="5902325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3" name="公式" r:id="rId16" imgW="406080" imgH="203040" progId="Equation.3">
                  <p:embed/>
                </p:oleObj>
              </mc:Choice>
              <mc:Fallback>
                <p:oleObj name="公式" r:id="rId16" imgW="406080" imgH="203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5902325"/>
                        <a:ext cx="812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548" name="Picture 28" descr="未标题-2 拷贝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500166" y="714356"/>
            <a:ext cx="5327650" cy="2125663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7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7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7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7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0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0" grpId="0" autoUpdateAnimBg="0"/>
      <p:bldP spid="107532" grpId="0" autoUpdateAnimBg="0"/>
      <p:bldP spid="107535" grpId="0" autoUpdateAnimBg="0"/>
      <p:bldP spid="107540" grpId="0" autoUpdateAnimBg="0"/>
      <p:bldP spid="107541" grpId="0" autoUpdateAnimBg="0"/>
      <p:bldP spid="10754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539750" y="1052513"/>
            <a:ext cx="2654300" cy="11874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另一方面，考虑到输入回路对信号源的衰减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630363" y="4221163"/>
          <a:ext cx="1073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7" name="公式" r:id="rId3" imgW="533160" imgH="203040" progId="Equation.3">
                  <p:embed/>
                </p:oleObj>
              </mc:Choice>
              <mc:Fallback>
                <p:oleObj name="公式" r:id="rId3" imgW="533160" imgH="203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4221163"/>
                        <a:ext cx="10731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81000" y="5005388"/>
            <a:ext cx="12382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理想情况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pSp>
        <p:nvGrpSpPr>
          <p:cNvPr id="109574" name="Group 6"/>
          <p:cNvGrpSpPr>
            <a:grpSpLocks/>
          </p:cNvGrpSpPr>
          <p:nvPr/>
        </p:nvGrpSpPr>
        <p:grpSpPr bwMode="auto">
          <a:xfrm>
            <a:off x="639763" y="2349500"/>
            <a:ext cx="2349500" cy="885825"/>
            <a:chOff x="268" y="1382"/>
            <a:chExt cx="1480" cy="558"/>
          </a:xfrm>
        </p:grpSpPr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268" y="1469"/>
              <a:ext cx="287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宋体" pitchFamily="2" charset="-122"/>
                </a:rPr>
                <a:t>有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09576" name="Object 8"/>
            <p:cNvGraphicFramePr>
              <a:graphicFrameLocks noChangeAspect="1"/>
            </p:cNvGraphicFramePr>
            <p:nvPr/>
          </p:nvGraphicFramePr>
          <p:xfrm>
            <a:off x="555" y="1382"/>
            <a:ext cx="1193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98" name="公式" r:id="rId5" imgW="939600" imgH="444240" progId="Equation.3">
                    <p:embed/>
                  </p:oleObj>
                </mc:Choice>
                <mc:Fallback>
                  <p:oleObj name="公式" r:id="rId5" imgW="939600" imgH="4442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" y="1382"/>
                          <a:ext cx="1193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90513" y="3573463"/>
            <a:ext cx="37655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要想减小衰减，则希望</a:t>
            </a:r>
            <a:r>
              <a:rPr lang="en-US" altLang="zh-CN" sz="2000" b="1">
                <a:solidFill>
                  <a:srgbClr val="CC0066"/>
                </a:solidFill>
                <a:latin typeface="Arial"/>
              </a:rPr>
              <a:t>…</a:t>
            </a: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？</a:t>
            </a:r>
            <a:endParaRPr lang="zh-CN" altLang="en-US" sz="2000" b="1">
              <a:solidFill>
                <a:srgbClr val="CC0066"/>
              </a:solidFill>
            </a:endParaRPr>
          </a:p>
        </p:txBody>
      </p:sp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1817688" y="5075238"/>
          <a:ext cx="868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9" name="公式" r:id="rId7" imgW="431640" imgH="203040" progId="Equation.3">
                  <p:embed/>
                </p:oleObj>
              </mc:Choice>
              <mc:Fallback>
                <p:oleObj name="公式" r:id="rId7" imgW="431640" imgH="2030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5075238"/>
                        <a:ext cx="86836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581" name="Picture 13" descr="未标题-2 拷贝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92500" y="981075"/>
            <a:ext cx="5327650" cy="2125663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3" grpId="0" autoUpdateAnimBg="0"/>
      <p:bldP spid="10957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7" name="Object 7"/>
          <p:cNvGraphicFramePr>
            <a:graphicFrameLocks noChangeAspect="1"/>
          </p:cNvGraphicFramePr>
          <p:nvPr/>
        </p:nvGraphicFramePr>
        <p:xfrm>
          <a:off x="1035050" y="1989138"/>
          <a:ext cx="100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6" name="公式" r:id="rId4" imgW="495000" imgH="228600" progId="Equation.3">
                  <p:embed/>
                </p:oleObj>
              </mc:Choice>
              <mc:Fallback>
                <p:oleObj name="公式" r:id="rId4" imgW="4950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989138"/>
                        <a:ext cx="1003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48" name="Group 8"/>
          <p:cNvGrpSpPr>
            <a:grpSpLocks/>
          </p:cNvGrpSpPr>
          <p:nvPr/>
        </p:nvGrpSpPr>
        <p:grpSpPr bwMode="auto">
          <a:xfrm>
            <a:off x="2798763" y="1989138"/>
            <a:ext cx="5041900" cy="503237"/>
            <a:chOff x="1762" y="1525"/>
            <a:chExt cx="3176" cy="317"/>
          </a:xfrm>
        </p:grpSpPr>
        <p:sp>
          <p:nvSpPr>
            <p:cNvPr id="163849" name="Rectangle 9"/>
            <p:cNvSpPr>
              <a:spLocks noChangeArrowheads="1"/>
            </p:cNvSpPr>
            <p:nvPr/>
          </p:nvSpPr>
          <p:spPr bwMode="auto">
            <a:xfrm>
              <a:off x="1945" y="1525"/>
              <a:ext cx="299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 b="1">
                  <a:solidFill>
                    <a:srgbClr val="000000"/>
                  </a:solidFill>
                  <a:latin typeface="宋体" pitchFamily="2" charset="-122"/>
                </a:rPr>
                <a:t>：电流增益（电流放大倍数）</a:t>
              </a:r>
              <a:endParaRPr lang="zh-CN" altLang="en-US" sz="2400" b="1">
                <a:solidFill>
                  <a:srgbClr val="000000"/>
                </a:solidFill>
              </a:endParaRPr>
            </a:p>
          </p:txBody>
        </p:sp>
        <p:graphicFrame>
          <p:nvGraphicFramePr>
            <p:cNvPr id="163850" name="Object 10"/>
            <p:cNvGraphicFramePr>
              <a:graphicFrameLocks noChangeAspect="1"/>
            </p:cNvGraphicFramePr>
            <p:nvPr/>
          </p:nvGraphicFramePr>
          <p:xfrm>
            <a:off x="1762" y="1554"/>
            <a:ext cx="21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7"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" y="1554"/>
                          <a:ext cx="211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3863" name="Picture 2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48263" y="188913"/>
            <a:ext cx="3714750" cy="1531937"/>
          </a:xfrm>
          <a:prstGeom prst="rect">
            <a:avLst/>
          </a:prstGeom>
          <a:noFill/>
        </p:spPr>
      </p:pic>
      <p:sp>
        <p:nvSpPr>
          <p:cNvPr id="163864" name="Rectangle 24"/>
          <p:cNvSpPr>
            <a:spLocks noChangeArrowheads="1"/>
          </p:cNvSpPr>
          <p:nvPr/>
        </p:nvSpPr>
        <p:spPr bwMode="auto">
          <a:xfrm>
            <a:off x="250825" y="908050"/>
            <a:ext cx="514826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B. </a:t>
            </a:r>
            <a:r>
              <a:rPr lang="zh-CN" altLang="en-US" sz="2800" b="1">
                <a:solidFill>
                  <a:srgbClr val="000000"/>
                </a:solidFill>
              </a:rPr>
              <a:t>电流放大模型（诺顿等效）</a:t>
            </a:r>
          </a:p>
        </p:txBody>
      </p:sp>
      <p:pic>
        <p:nvPicPr>
          <p:cNvPr id="163865" name="Picture 25" descr="未标题-2 拷贝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987675" y="2708275"/>
            <a:ext cx="5543550" cy="2117725"/>
          </a:xfrm>
          <a:prstGeom prst="rect">
            <a:avLst/>
          </a:prstGeom>
          <a:noFill/>
        </p:spPr>
      </p:pic>
      <p:sp>
        <p:nvSpPr>
          <p:cNvPr id="163866" name="Rectangle 26"/>
          <p:cNvSpPr>
            <a:spLocks noChangeArrowheads="1"/>
          </p:cNvSpPr>
          <p:nvPr/>
        </p:nvSpPr>
        <p:spPr bwMode="auto">
          <a:xfrm>
            <a:off x="1403350" y="4941888"/>
            <a:ext cx="24796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/>
              </a:rPr>
              <a:t>——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负载短路时的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    电流增益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63867" name="Object 27"/>
          <p:cNvGraphicFramePr>
            <a:graphicFrameLocks noChangeAspect="1"/>
          </p:cNvGraphicFramePr>
          <p:nvPr/>
        </p:nvGraphicFramePr>
        <p:xfrm>
          <a:off x="904875" y="5013325"/>
          <a:ext cx="43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8" name="公式" r:id="rId10" imgW="215640" imgH="228600" progId="Equation.3">
                  <p:embed/>
                </p:oleObj>
              </mc:Choice>
              <mc:Fallback>
                <p:oleObj name="公式" r:id="rId10" imgW="21564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013325"/>
                        <a:ext cx="431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6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6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323850" y="1052513"/>
            <a:ext cx="20542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由输出回路得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395288" y="1700213"/>
          <a:ext cx="22240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1" name="公式" r:id="rId3" imgW="1104840" imgH="444240" progId="Equation.3">
                  <p:embed/>
                </p:oleObj>
              </mc:Choice>
              <mc:Fallback>
                <p:oleObj name="公式" r:id="rId3" imgW="1104840" imgH="4442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700213"/>
                        <a:ext cx="2224087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Rectangle 7"/>
          <p:cNvSpPr>
            <a:spLocks noChangeArrowheads="1"/>
          </p:cNvSpPr>
          <p:nvPr/>
        </p:nvSpPr>
        <p:spPr bwMode="auto">
          <a:xfrm>
            <a:off x="468313" y="2636838"/>
            <a:ext cx="2055812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则电流增益为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611188" y="3284538"/>
          <a:ext cx="9874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2" name="公式" r:id="rId5" imgW="495000" imgH="444240" progId="Equation.3">
                  <p:embed/>
                </p:oleObj>
              </mc:Choice>
              <mc:Fallback>
                <p:oleObj name="公式" r:id="rId5" imgW="49500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84538"/>
                        <a:ext cx="9874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1627188" y="3302000"/>
          <a:ext cx="17907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3" name="公式" r:id="rId7" imgW="888840" imgH="444240" progId="Equation.3">
                  <p:embed/>
                </p:oleObj>
              </mc:Choice>
              <mc:Fallback>
                <p:oleObj name="公式" r:id="rId7" imgW="888840" imgH="4442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302000"/>
                        <a:ext cx="17907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3729038" y="3417888"/>
            <a:ext cx="15811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由此可见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pSp>
        <p:nvGrpSpPr>
          <p:cNvPr id="152587" name="Group 11"/>
          <p:cNvGrpSpPr>
            <a:grpSpLocks/>
          </p:cNvGrpSpPr>
          <p:nvPr/>
        </p:nvGrpSpPr>
        <p:grpSpPr bwMode="auto">
          <a:xfrm>
            <a:off x="5045075" y="3478213"/>
            <a:ext cx="1382713" cy="428625"/>
            <a:chOff x="4276" y="2518"/>
            <a:chExt cx="871" cy="270"/>
          </a:xfrm>
        </p:grpSpPr>
        <p:graphicFrame>
          <p:nvGraphicFramePr>
            <p:cNvPr id="152588" name="Object 12"/>
            <p:cNvGraphicFramePr>
              <a:graphicFrameLocks noChangeAspect="1"/>
            </p:cNvGraphicFramePr>
            <p:nvPr/>
          </p:nvGraphicFramePr>
          <p:xfrm>
            <a:off x="4276" y="2518"/>
            <a:ext cx="4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64" name="公式" r:id="rId9" imgW="330120" imgH="215640" progId="Equation.3">
                    <p:embed/>
                  </p:oleObj>
                </mc:Choice>
                <mc:Fallback>
                  <p:oleObj name="公式" r:id="rId9" imgW="330120" imgH="2156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6" y="2518"/>
                          <a:ext cx="41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2589" name="Line 13"/>
            <p:cNvSpPr>
              <a:spLocks noChangeShapeType="1"/>
            </p:cNvSpPr>
            <p:nvPr/>
          </p:nvSpPr>
          <p:spPr bwMode="auto">
            <a:xfrm>
              <a:off x="4758" y="2657"/>
              <a:ext cx="3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52590" name="Object 14"/>
          <p:cNvGraphicFramePr>
            <a:graphicFrameLocks noChangeAspect="1"/>
          </p:cNvGraphicFramePr>
          <p:nvPr/>
        </p:nvGraphicFramePr>
        <p:xfrm>
          <a:off x="6457950" y="3451225"/>
          <a:ext cx="66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5" name="公式" r:id="rId11" imgW="330120" imgH="241200" progId="Equation.3">
                  <p:embed/>
                </p:oleObj>
              </mc:Choice>
              <mc:Fallback>
                <p:oleObj name="公式" r:id="rId11" imgW="33012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3451225"/>
                        <a:ext cx="66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539750" y="4340225"/>
            <a:ext cx="5038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要想减小负载的影响，则希望</a:t>
            </a:r>
            <a:r>
              <a:rPr lang="en-US" altLang="zh-CN" sz="2000" b="1">
                <a:solidFill>
                  <a:srgbClr val="CC0066"/>
                </a:solidFill>
                <a:latin typeface="Arial"/>
              </a:rPr>
              <a:t>…</a:t>
            </a: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？</a:t>
            </a:r>
            <a:endParaRPr lang="zh-CN" altLang="en-US" sz="2000" b="1">
              <a:solidFill>
                <a:srgbClr val="CC0066"/>
              </a:solidFill>
            </a:endParaRPr>
          </a:p>
        </p:txBody>
      </p:sp>
      <p:graphicFrame>
        <p:nvGraphicFramePr>
          <p:cNvPr id="152592" name="Object 16"/>
          <p:cNvGraphicFramePr>
            <a:graphicFrameLocks noChangeAspect="1"/>
          </p:cNvGraphicFramePr>
          <p:nvPr/>
        </p:nvGraphicFramePr>
        <p:xfrm>
          <a:off x="4930775" y="4365625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6" name="公式" r:id="rId13" imgW="571320" imgH="203040" progId="Equation.3">
                  <p:embed/>
                </p:oleObj>
              </mc:Choice>
              <mc:Fallback>
                <p:oleObj name="公式" r:id="rId13" imgW="571320" imgH="20304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365625"/>
                        <a:ext cx="1143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6394450" y="4292600"/>
            <a:ext cx="138588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理想情况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152594" name="Object 18"/>
          <p:cNvGraphicFramePr>
            <a:graphicFrameLocks noChangeAspect="1"/>
          </p:cNvGraphicFramePr>
          <p:nvPr/>
        </p:nvGraphicFramePr>
        <p:xfrm>
          <a:off x="7639050" y="4335463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7" name="公式" r:id="rId15" imgW="444240" imgH="203040" progId="Equation.3">
                  <p:embed/>
                </p:oleObj>
              </mc:Choice>
              <mc:Fallback>
                <p:oleObj name="公式" r:id="rId15" imgW="444240" imgH="2030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4335463"/>
                        <a:ext cx="889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5" name="Rectangle 19"/>
          <p:cNvSpPr>
            <a:spLocks noChangeArrowheads="1"/>
          </p:cNvSpPr>
          <p:nvPr/>
        </p:nvSpPr>
        <p:spPr bwMode="auto">
          <a:xfrm>
            <a:off x="374650" y="5106988"/>
            <a:ext cx="20558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由输入回路得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52596" name="Object 20"/>
          <p:cNvGraphicFramePr>
            <a:graphicFrameLocks noChangeAspect="1"/>
          </p:cNvGraphicFramePr>
          <p:nvPr/>
        </p:nvGraphicFramePr>
        <p:xfrm>
          <a:off x="2287588" y="4940300"/>
          <a:ext cx="1765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8" name="公式" r:id="rId17" imgW="876240" imgH="444240" progId="Equation.3">
                  <p:embed/>
                </p:oleObj>
              </mc:Choice>
              <mc:Fallback>
                <p:oleObj name="公式" r:id="rId17" imgW="876240" imgH="4442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4940300"/>
                        <a:ext cx="17653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681038" y="5710238"/>
            <a:ext cx="50387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要想减小对信号源的衰减，则希望</a:t>
            </a:r>
            <a:r>
              <a:rPr lang="en-US" altLang="zh-CN" sz="2000" b="1">
                <a:solidFill>
                  <a:srgbClr val="CC0066"/>
                </a:solidFill>
                <a:latin typeface="Arial"/>
              </a:rPr>
              <a:t>…</a:t>
            </a: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？</a:t>
            </a:r>
            <a:endParaRPr lang="zh-CN" altLang="en-US" sz="2000" b="1">
              <a:solidFill>
                <a:srgbClr val="CC0066"/>
              </a:solidFill>
            </a:endParaRPr>
          </a:p>
        </p:txBody>
      </p:sp>
      <p:graphicFrame>
        <p:nvGraphicFramePr>
          <p:cNvPr id="152598" name="Object 22"/>
          <p:cNvGraphicFramePr>
            <a:graphicFrameLocks noChangeAspect="1"/>
          </p:cNvGraphicFramePr>
          <p:nvPr/>
        </p:nvGraphicFramePr>
        <p:xfrm>
          <a:off x="5221288" y="5737225"/>
          <a:ext cx="1139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9" name="Equation" r:id="rId19" imgW="571320" imgH="228600" progId="Equation.3">
                  <p:embed/>
                </p:oleObj>
              </mc:Choice>
              <mc:Fallback>
                <p:oleObj name="Equation" r:id="rId19" imgW="571320" imgH="2286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5737225"/>
                        <a:ext cx="1139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6400800" y="5702300"/>
            <a:ext cx="1270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理想情况</a:t>
            </a:r>
          </a:p>
        </p:txBody>
      </p:sp>
      <p:graphicFrame>
        <p:nvGraphicFramePr>
          <p:cNvPr id="152600" name="Object 24"/>
          <p:cNvGraphicFramePr>
            <a:graphicFrameLocks noChangeAspect="1"/>
          </p:cNvGraphicFramePr>
          <p:nvPr/>
        </p:nvGraphicFramePr>
        <p:xfrm>
          <a:off x="7580313" y="5799138"/>
          <a:ext cx="78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0" name="公式" r:id="rId21" imgW="393480" imgH="203040" progId="Equation.3">
                  <p:embed/>
                </p:oleObj>
              </mc:Choice>
              <mc:Fallback>
                <p:oleObj name="公式" r:id="rId21" imgW="393480" imgH="2030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0313" y="5799138"/>
                        <a:ext cx="787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2602" name="Picture 26" descr="未标题-2 拷贝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3419475" y="1166813"/>
            <a:ext cx="5543550" cy="211772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5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1" grpId="0" autoUpdateAnimBg="0"/>
      <p:bldP spid="152583" grpId="0" autoUpdateAnimBg="0"/>
      <p:bldP spid="152586" grpId="0" autoUpdateAnimBg="0"/>
      <p:bldP spid="152591" grpId="0" autoUpdateAnimBg="0"/>
      <p:bldP spid="152593" grpId="0" autoUpdateAnimBg="0"/>
      <p:bldP spid="152595" grpId="0" autoUpdateAnimBg="0"/>
      <p:bldP spid="152597" grpId="0" autoUpdateAnimBg="0"/>
      <p:bldP spid="15259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838200" y="925513"/>
            <a:ext cx="42672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C. </a:t>
            </a:r>
            <a:r>
              <a:rPr lang="zh-CN" altLang="en-US" sz="2800" b="1">
                <a:solidFill>
                  <a:srgbClr val="000000"/>
                </a:solidFill>
              </a:rPr>
              <a:t>互阻放大模型（自学）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619250" y="5924550"/>
            <a:ext cx="37322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输入输出回路没有公共端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820738" y="1508125"/>
            <a:ext cx="426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D. </a:t>
            </a:r>
            <a:r>
              <a:rPr lang="zh-CN" altLang="en-US" sz="2800" b="1">
                <a:solidFill>
                  <a:srgbClr val="000000"/>
                </a:solidFill>
              </a:rPr>
              <a:t>互导放大模型（自学）</a:t>
            </a: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auto">
          <a:xfrm>
            <a:off x="820738" y="3500438"/>
            <a:ext cx="5768975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E. </a:t>
            </a:r>
            <a:r>
              <a:rPr lang="zh-CN" altLang="en-US" sz="2800" b="1">
                <a:solidFill>
                  <a:srgbClr val="000000"/>
                </a:solidFill>
              </a:rPr>
              <a:t>隔离放大电路模型（抗干扰）</a:t>
            </a:r>
          </a:p>
        </p:txBody>
      </p:sp>
      <p:pic>
        <p:nvPicPr>
          <p:cNvPr id="112651" name="Picture 11" descr="未标题-2 拷贝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47813" y="3987800"/>
            <a:ext cx="4968875" cy="2033588"/>
          </a:xfrm>
          <a:prstGeom prst="rect">
            <a:avLst/>
          </a:prstGeom>
          <a:noFill/>
        </p:spPr>
      </p:pic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827088" y="2205038"/>
            <a:ext cx="7921625" cy="13731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注意：图</a:t>
            </a:r>
            <a:r>
              <a:rPr lang="en-US" altLang="zh-CN" sz="2800" b="1">
                <a:solidFill>
                  <a:srgbClr val="FF0000"/>
                </a:solidFill>
              </a:rPr>
              <a:t>1.4.2</a:t>
            </a:r>
            <a:r>
              <a:rPr lang="zh-CN" altLang="en-US" sz="2800" b="1">
                <a:solidFill>
                  <a:srgbClr val="FF0000"/>
                </a:solidFill>
              </a:rPr>
              <a:t>的电路模型可以由戴维宁－诺顿等效变换原理进行互换，但一般根据电路概念明确的原则选择等效电路。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/>
      <p:bldP spid="112646" grpId="0" autoUpdateAnimBg="0"/>
      <p:bldP spid="112647" grpId="0" autoUpdateAnimBg="0"/>
      <p:bldP spid="112648" grpId="0" autoUpdateAnimBg="0"/>
      <p:bldP spid="11265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85786" y="214290"/>
            <a:ext cx="6273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3200" dirty="0">
                <a:solidFill>
                  <a:schemeClr val="accent2"/>
                </a:solidFill>
              </a:rPr>
              <a:t> </a:t>
            </a:r>
            <a:r>
              <a:rPr lang="en-US" altLang="zh-CN" sz="3200" b="1" dirty="0">
                <a:solidFill>
                  <a:schemeClr val="accent2"/>
                </a:solidFill>
                <a:ea typeface="黑体" pitchFamily="49" charset="-122"/>
              </a:rPr>
              <a:t>1.5</a:t>
            </a:r>
            <a:r>
              <a:rPr lang="en-US" altLang="zh-CN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放大电路的主要性能指标</a:t>
            </a:r>
          </a:p>
        </p:txBody>
      </p:sp>
      <p:sp>
        <p:nvSpPr>
          <p:cNvPr id="113667" name="Line 3"/>
          <p:cNvSpPr>
            <a:spLocks noChangeShapeType="1"/>
          </p:cNvSpPr>
          <p:nvPr/>
        </p:nvSpPr>
        <p:spPr bwMode="auto">
          <a:xfrm>
            <a:off x="849313" y="769938"/>
            <a:ext cx="5654675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468313" y="1628775"/>
            <a:ext cx="24511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1. </a:t>
            </a:r>
            <a:r>
              <a:rPr lang="zh-CN" altLang="en-US" sz="2800" b="1">
                <a:solidFill>
                  <a:srgbClr val="000000"/>
                </a:solidFill>
              </a:rPr>
              <a:t>输入电阻</a:t>
            </a: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1111250" y="2413000"/>
          <a:ext cx="97631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5" name="公式" r:id="rId4" imgW="482400" imgH="431640" progId="Equation.3">
                  <p:embed/>
                </p:oleObj>
              </mc:Choice>
              <mc:Fallback>
                <p:oleObj name="公式" r:id="rId4" imgW="482400" imgH="431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413000"/>
                        <a:ext cx="976313" cy="858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3675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52863" y="1341438"/>
            <a:ext cx="4751387" cy="1958975"/>
          </a:xfrm>
          <a:prstGeom prst="rect">
            <a:avLst/>
          </a:prstGeom>
          <a:noFill/>
        </p:spPr>
      </p:pic>
      <p:grpSp>
        <p:nvGrpSpPr>
          <p:cNvPr id="113676" name="Group 12"/>
          <p:cNvGrpSpPr>
            <a:grpSpLocks/>
          </p:cNvGrpSpPr>
          <p:nvPr/>
        </p:nvGrpSpPr>
        <p:grpSpPr bwMode="auto">
          <a:xfrm>
            <a:off x="5497513" y="3455988"/>
            <a:ext cx="2746375" cy="477837"/>
            <a:chOff x="1330" y="2160"/>
            <a:chExt cx="1738" cy="317"/>
          </a:xfrm>
        </p:grpSpPr>
        <p:graphicFrame>
          <p:nvGraphicFramePr>
            <p:cNvPr id="113677" name="Object 13"/>
            <p:cNvGraphicFramePr>
              <a:graphicFrameLocks noChangeAspect="1"/>
            </p:cNvGraphicFramePr>
            <p:nvPr/>
          </p:nvGraphicFramePr>
          <p:xfrm>
            <a:off x="1330" y="2189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06" name="公式" r:id="rId7" imgW="177480" imgH="203040" progId="Equation.3">
                    <p:embed/>
                  </p:oleObj>
                </mc:Choice>
                <mc:Fallback>
                  <p:oleObj name="公式" r:id="rId7" imgW="177480" imgH="2030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2189"/>
                          <a:ext cx="24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8" name="Rectangle 14"/>
            <p:cNvSpPr>
              <a:spLocks noChangeArrowheads="1"/>
            </p:cNvSpPr>
            <p:nvPr/>
          </p:nvSpPr>
          <p:spPr bwMode="auto">
            <a:xfrm>
              <a:off x="1519" y="2160"/>
              <a:ext cx="1549" cy="3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/>
                </a:rPr>
                <a:t>——</a:t>
              </a:r>
              <a:r>
                <a:rPr lang="zh-CN" altLang="en-US" sz="2000" b="1">
                  <a:solidFill>
                    <a:srgbClr val="000000"/>
                  </a:solidFill>
                  <a:latin typeface="宋体" pitchFamily="2" charset="-122"/>
                </a:rPr>
                <a:t>输入电阻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</p:grpSp>
      <p:grpSp>
        <p:nvGrpSpPr>
          <p:cNvPr id="113679" name="Group 15"/>
          <p:cNvGrpSpPr>
            <a:grpSpLocks/>
          </p:cNvGrpSpPr>
          <p:nvPr/>
        </p:nvGrpSpPr>
        <p:grpSpPr bwMode="auto">
          <a:xfrm>
            <a:off x="5353050" y="2519363"/>
            <a:ext cx="215900" cy="1081087"/>
            <a:chOff x="1247" y="1570"/>
            <a:chExt cx="136" cy="681"/>
          </a:xfrm>
        </p:grpSpPr>
        <p:sp>
          <p:nvSpPr>
            <p:cNvPr id="113680" name="Line 16"/>
            <p:cNvSpPr>
              <a:spLocks noChangeShapeType="1"/>
            </p:cNvSpPr>
            <p:nvPr/>
          </p:nvSpPr>
          <p:spPr bwMode="auto">
            <a:xfrm>
              <a:off x="1247" y="1570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1" name="Line 17"/>
            <p:cNvSpPr>
              <a:spLocks noChangeShapeType="1"/>
            </p:cNvSpPr>
            <p:nvPr/>
          </p:nvSpPr>
          <p:spPr bwMode="auto">
            <a:xfrm>
              <a:off x="1247" y="1570"/>
              <a:ext cx="0" cy="6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113684" name="Picture 20" descr="未标题-2 拷贝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1050" y="4221163"/>
            <a:ext cx="3744913" cy="1624012"/>
          </a:xfrm>
          <a:prstGeom prst="rect">
            <a:avLst/>
          </a:prstGeom>
          <a:noFill/>
        </p:spPr>
      </p:pic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323850" y="4360863"/>
            <a:ext cx="2449513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测量电路：</a:t>
            </a:r>
          </a:p>
        </p:txBody>
      </p:sp>
      <p:graphicFrame>
        <p:nvGraphicFramePr>
          <p:cNvPr id="113686" name="Object 22"/>
          <p:cNvGraphicFramePr>
            <a:graphicFrameLocks noChangeAspect="1"/>
          </p:cNvGraphicFramePr>
          <p:nvPr/>
        </p:nvGraphicFramePr>
        <p:xfrm>
          <a:off x="6227763" y="4503738"/>
          <a:ext cx="10255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7" name="公式" r:id="rId10" imgW="507960" imgH="444240" progId="Equation.3">
                  <p:embed/>
                </p:oleObj>
              </mc:Choice>
              <mc:Fallback>
                <p:oleObj name="公式" r:id="rId10" imgW="507960" imgH="44424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4503738"/>
                        <a:ext cx="1025525" cy="884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  <p:bldP spid="11368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323850" y="2060575"/>
            <a:ext cx="85709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对输入为电压信号的放大电路，输入电阻越大越好；</a:t>
            </a: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323850" y="3213100"/>
            <a:ext cx="85709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对输入为电流信号的放大电路，输入电阻越小越好。</a:t>
            </a:r>
          </a:p>
        </p:txBody>
      </p: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755650" y="1052513"/>
            <a:ext cx="7200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输入电阻决定放大电路对信号源的衰减。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1" grpId="0"/>
      <p:bldP spid="165902" grpId="0"/>
      <p:bldP spid="1659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247650" y="1031875"/>
            <a:ext cx="2449513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2. </a:t>
            </a:r>
            <a:r>
              <a:rPr lang="zh-CN" altLang="en-US" sz="2800" b="1">
                <a:solidFill>
                  <a:srgbClr val="000000"/>
                </a:solidFill>
              </a:rPr>
              <a:t>输出电阻</a:t>
            </a:r>
          </a:p>
        </p:txBody>
      </p:sp>
      <p:graphicFrame>
        <p:nvGraphicFramePr>
          <p:cNvPr id="114696" name="Object 8"/>
          <p:cNvGraphicFramePr>
            <a:graphicFrameLocks noChangeAspect="1"/>
          </p:cNvGraphicFramePr>
          <p:nvPr/>
        </p:nvGraphicFramePr>
        <p:xfrm>
          <a:off x="6804025" y="3860800"/>
          <a:ext cx="212248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7" name="公式" r:id="rId3" imgW="1054080" imgH="444240" progId="Equation.3">
                  <p:embed/>
                </p:oleObj>
              </mc:Choice>
              <mc:Fallback>
                <p:oleObj name="公式" r:id="rId3" imgW="1054080" imgH="4442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860800"/>
                        <a:ext cx="212248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4698" name="Picture 10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19250" y="3573463"/>
            <a:ext cx="5135563" cy="2095500"/>
          </a:xfrm>
          <a:prstGeom prst="rect">
            <a:avLst/>
          </a:prstGeom>
          <a:noFill/>
        </p:spPr>
      </p:pic>
      <p:pic>
        <p:nvPicPr>
          <p:cNvPr id="11469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92500" y="836613"/>
            <a:ext cx="4754563" cy="1958975"/>
          </a:xfrm>
          <a:prstGeom prst="rect">
            <a:avLst/>
          </a:prstGeom>
          <a:noFill/>
        </p:spPr>
      </p:pic>
      <p:grpSp>
        <p:nvGrpSpPr>
          <p:cNvPr id="114700" name="Group 12"/>
          <p:cNvGrpSpPr>
            <a:grpSpLocks/>
          </p:cNvGrpSpPr>
          <p:nvPr/>
        </p:nvGrpSpPr>
        <p:grpSpPr bwMode="auto">
          <a:xfrm>
            <a:off x="7164388" y="2060575"/>
            <a:ext cx="215900" cy="1081088"/>
            <a:chOff x="1882" y="1570"/>
            <a:chExt cx="136" cy="681"/>
          </a:xfrm>
        </p:grpSpPr>
        <p:sp>
          <p:nvSpPr>
            <p:cNvPr id="114701" name="Line 13"/>
            <p:cNvSpPr>
              <a:spLocks noChangeShapeType="1"/>
            </p:cNvSpPr>
            <p:nvPr/>
          </p:nvSpPr>
          <p:spPr bwMode="auto">
            <a:xfrm>
              <a:off x="1882" y="1570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02" name="Line 14"/>
            <p:cNvSpPr>
              <a:spLocks noChangeShapeType="1"/>
            </p:cNvSpPr>
            <p:nvPr/>
          </p:nvSpPr>
          <p:spPr bwMode="auto">
            <a:xfrm>
              <a:off x="2018" y="1570"/>
              <a:ext cx="0" cy="6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4703" name="Group 15"/>
          <p:cNvGrpSpPr>
            <a:grpSpLocks/>
          </p:cNvGrpSpPr>
          <p:nvPr/>
        </p:nvGrpSpPr>
        <p:grpSpPr bwMode="auto">
          <a:xfrm>
            <a:off x="7069138" y="3068638"/>
            <a:ext cx="2759075" cy="504825"/>
            <a:chOff x="1322" y="2160"/>
            <a:chExt cx="1746" cy="335"/>
          </a:xfrm>
        </p:grpSpPr>
        <p:graphicFrame>
          <p:nvGraphicFramePr>
            <p:cNvPr id="114704" name="Object 16"/>
            <p:cNvGraphicFramePr>
              <a:graphicFrameLocks noChangeAspect="1"/>
            </p:cNvGraphicFramePr>
            <p:nvPr/>
          </p:nvGraphicFramePr>
          <p:xfrm>
            <a:off x="1322" y="2172"/>
            <a:ext cx="25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18" name="公式" r:id="rId7" imgW="190440" imgH="228600" progId="Equation.3">
                    <p:embed/>
                  </p:oleObj>
                </mc:Choice>
                <mc:Fallback>
                  <p:oleObj name="公式" r:id="rId7" imgW="190440" imgH="2286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" y="2172"/>
                          <a:ext cx="257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5" name="Rectangle 17"/>
            <p:cNvSpPr>
              <a:spLocks noChangeArrowheads="1"/>
            </p:cNvSpPr>
            <p:nvPr/>
          </p:nvSpPr>
          <p:spPr bwMode="auto">
            <a:xfrm>
              <a:off x="1519" y="2160"/>
              <a:ext cx="1549" cy="30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Arial"/>
                </a:rPr>
                <a:t>——</a:t>
              </a:r>
              <a:r>
                <a:rPr lang="zh-CN" altLang="en-US" sz="2000" b="1">
                  <a:solidFill>
                    <a:srgbClr val="000000"/>
                  </a:solidFill>
                  <a:latin typeface="宋体" pitchFamily="2" charset="-122"/>
                </a:rPr>
                <a:t>输出电阻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</p:grp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79388" y="1700213"/>
            <a:ext cx="3313112" cy="14065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66FF"/>
                </a:solidFill>
              </a:rPr>
              <a:t>所有电压源短路、电流源开路时，从负载端往左看进去的等效电阻。</a:t>
            </a:r>
          </a:p>
        </p:txBody>
      </p:sp>
      <p:sp>
        <p:nvSpPr>
          <p:cNvPr id="114707" name="Rectangle 19"/>
          <p:cNvSpPr>
            <a:spLocks noChangeArrowheads="1"/>
          </p:cNvSpPr>
          <p:nvPr/>
        </p:nvSpPr>
        <p:spPr bwMode="auto">
          <a:xfrm>
            <a:off x="179388" y="3573463"/>
            <a:ext cx="244792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测量电路：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6" grpId="0" autoUpdateAnimBg="0"/>
      <p:bldP spid="11470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36" y="357166"/>
            <a:ext cx="3459163" cy="790575"/>
          </a:xfrm>
        </p:spPr>
        <p:txBody>
          <a:bodyPr>
            <a:normAutofit/>
          </a:bodyPr>
          <a:lstStyle/>
          <a:p>
            <a:r>
              <a:rPr lang="zh-CN" altLang="en-US" dirty="0"/>
              <a:t>概述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229600" cy="10080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/>
              <a:t>  </a:t>
            </a:r>
            <a:r>
              <a:rPr lang="zh-CN" altLang="en-US" sz="2800" b="1">
                <a:solidFill>
                  <a:srgbClr val="FF0000"/>
                </a:solidFill>
              </a:rPr>
              <a:t>电子电路</a:t>
            </a:r>
            <a:r>
              <a:rPr lang="en-US" altLang="zh-CN" sz="2800" b="1">
                <a:solidFill>
                  <a:srgbClr val="FF0000"/>
                </a:solidFill>
              </a:rPr>
              <a:t>——</a:t>
            </a:r>
            <a:r>
              <a:rPr lang="zh-CN" altLang="en-US" sz="2800" b="1"/>
              <a:t>由若干相互联接、相互作用的基本电子电路组成的、具有特定功能的电路整体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909763" y="4646613"/>
            <a:ext cx="3816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125957" name="AutoShape 5"/>
          <p:cNvSpPr>
            <a:spLocks/>
          </p:cNvSpPr>
          <p:nvPr/>
        </p:nvSpPr>
        <p:spPr bwMode="auto">
          <a:xfrm>
            <a:off x="1477963" y="3135313"/>
            <a:ext cx="215900" cy="1873250"/>
          </a:xfrm>
          <a:prstGeom prst="leftBrace">
            <a:avLst>
              <a:gd name="adj1" fmla="val 7230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571472" y="3786190"/>
            <a:ext cx="936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分类</a:t>
            </a: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2051050" y="3709988"/>
            <a:ext cx="2592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数字电子电路</a:t>
            </a:r>
          </a:p>
        </p:txBody>
      </p:sp>
      <p:sp>
        <p:nvSpPr>
          <p:cNvPr id="125960" name="Text Box 8"/>
          <p:cNvSpPr txBox="1">
            <a:spLocks noChangeArrowheads="1"/>
          </p:cNvSpPr>
          <p:nvPr/>
        </p:nvSpPr>
        <p:spPr bwMode="auto">
          <a:xfrm>
            <a:off x="2051050" y="3062288"/>
            <a:ext cx="25923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模拟电子电路</a:t>
            </a:r>
          </a:p>
        </p:txBody>
      </p:sp>
      <p:sp>
        <p:nvSpPr>
          <p:cNvPr id="125961" name="Text Box 9"/>
          <p:cNvSpPr txBox="1">
            <a:spLocks noChangeArrowheads="1"/>
          </p:cNvSpPr>
          <p:nvPr/>
        </p:nvSpPr>
        <p:spPr bwMode="auto">
          <a:xfrm>
            <a:off x="2051050" y="4430713"/>
            <a:ext cx="28082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模－数混合电路</a:t>
            </a:r>
          </a:p>
        </p:txBody>
      </p:sp>
      <p:sp>
        <p:nvSpPr>
          <p:cNvPr id="125962" name="AutoShape 10"/>
          <p:cNvSpPr>
            <a:spLocks/>
          </p:cNvSpPr>
          <p:nvPr/>
        </p:nvSpPr>
        <p:spPr bwMode="auto">
          <a:xfrm>
            <a:off x="5219700" y="3278188"/>
            <a:ext cx="287338" cy="1439862"/>
          </a:xfrm>
          <a:prstGeom prst="leftBrace">
            <a:avLst>
              <a:gd name="adj1" fmla="val 4175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>
            <a:off x="5651500" y="4286250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集成电路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5580063" y="3206750"/>
            <a:ext cx="25923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分立元件电路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5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7" grpId="0" animBg="1"/>
      <p:bldP spid="125958" grpId="0"/>
      <p:bldP spid="125959" grpId="0"/>
      <p:bldP spid="125960" grpId="0"/>
      <p:bldP spid="125961" grpId="0"/>
      <p:bldP spid="125962" grpId="0" animBg="1"/>
      <p:bldP spid="1259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107950" y="1052513"/>
            <a:ext cx="26543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000" b="1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另一测量方法：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1477963" y="5300663"/>
            <a:ext cx="1222375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FF0000"/>
                </a:solidFill>
                <a:latin typeface="宋体" pitchFamily="2" charset="-122"/>
              </a:rPr>
              <a:t>运算得：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468313" y="1916113"/>
            <a:ext cx="2628900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负载开路时，测得开路电压：</a:t>
            </a:r>
            <a:endParaRPr lang="zh-CN" altLang="en-US" sz="2000" b="1">
              <a:solidFill>
                <a:srgbClr val="CC0066"/>
              </a:solidFill>
            </a:endParaRPr>
          </a:p>
        </p:txBody>
      </p:sp>
      <p:graphicFrame>
        <p:nvGraphicFramePr>
          <p:cNvPr id="155657" name="Object 9"/>
          <p:cNvGraphicFramePr>
            <a:graphicFrameLocks noChangeAspect="1"/>
          </p:cNvGraphicFramePr>
          <p:nvPr/>
        </p:nvGraphicFramePr>
        <p:xfrm>
          <a:off x="2763838" y="5084763"/>
          <a:ext cx="19145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2" name="公式" r:id="rId3" imgW="952200" imgH="431640" progId="Equation.3">
                  <p:embed/>
                </p:oleObj>
              </mc:Choice>
              <mc:Fallback>
                <p:oleObj name="公式" r:id="rId3" imgW="952200" imgH="431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5084763"/>
                        <a:ext cx="19145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5658" name="Picture 10" descr="未标题-2 拷贝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2500" y="981075"/>
            <a:ext cx="5327650" cy="2125663"/>
          </a:xfrm>
          <a:prstGeom prst="rect">
            <a:avLst/>
          </a:prstGeom>
          <a:noFill/>
        </p:spPr>
      </p:pic>
      <p:graphicFrame>
        <p:nvGraphicFramePr>
          <p:cNvPr id="155660" name="Object 12"/>
          <p:cNvGraphicFramePr>
            <a:graphicFrameLocks noChangeAspect="1"/>
          </p:cNvGraphicFramePr>
          <p:nvPr/>
        </p:nvGraphicFramePr>
        <p:xfrm>
          <a:off x="1258888" y="2852738"/>
          <a:ext cx="13049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3" name="公式" r:id="rId6" imgW="647640" imgH="228600" progId="Equation.3">
                  <p:embed/>
                </p:oleObj>
              </mc:Choice>
              <mc:Fallback>
                <p:oleObj name="公式" r:id="rId6" imgW="64764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2738"/>
                        <a:ext cx="13049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1" name="Rectangle 13"/>
          <p:cNvSpPr>
            <a:spLocks noChangeArrowheads="1"/>
          </p:cNvSpPr>
          <p:nvPr/>
        </p:nvSpPr>
        <p:spPr bwMode="auto">
          <a:xfrm>
            <a:off x="468313" y="3357563"/>
            <a:ext cx="381635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CC0066"/>
                </a:solidFill>
                <a:latin typeface="宋体" pitchFamily="2" charset="-122"/>
              </a:rPr>
              <a:t>接上负载时，测得负载电压：</a:t>
            </a:r>
            <a:endParaRPr lang="zh-CN" altLang="en-US" sz="2000" b="1">
              <a:solidFill>
                <a:srgbClr val="CC0066"/>
              </a:solidFill>
            </a:endParaRPr>
          </a:p>
        </p:txBody>
      </p:sp>
      <p:graphicFrame>
        <p:nvGraphicFramePr>
          <p:cNvPr id="155663" name="Object 15"/>
          <p:cNvGraphicFramePr>
            <a:graphicFrameLocks noChangeAspect="1"/>
          </p:cNvGraphicFramePr>
          <p:nvPr/>
        </p:nvGraphicFramePr>
        <p:xfrm>
          <a:off x="1403350" y="4076700"/>
          <a:ext cx="394176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4" name="公式" r:id="rId8" imgW="1955520" imgH="431640" progId="Equation.3">
                  <p:embed/>
                </p:oleObj>
              </mc:Choice>
              <mc:Fallback>
                <p:oleObj name="公式" r:id="rId8" imgW="1955520" imgH="4316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76700"/>
                        <a:ext cx="3941763" cy="860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5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5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2" grpId="0" autoUpdateAnimBg="0"/>
      <p:bldP spid="155656" grpId="0" autoUpdateAnimBg="0"/>
      <p:bldP spid="155661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468313" y="1052513"/>
            <a:ext cx="72009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输出电阻决定放大电路带负载的能力。</a:t>
            </a: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360363" y="2492375"/>
            <a:ext cx="8891587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对输出量为电压信号的放大电路，输出电阻越小越好；</a:t>
            </a: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323850" y="3500438"/>
            <a:ext cx="882015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</a:rPr>
              <a:t>对输出量为电流信号的放大电路，输出电阻越大越好。</a:t>
            </a:r>
          </a:p>
        </p:txBody>
      </p:sp>
      <p:sp>
        <p:nvSpPr>
          <p:cNvPr id="153618" name="Line 18"/>
          <p:cNvSpPr>
            <a:spLocks noChangeShapeType="1"/>
          </p:cNvSpPr>
          <p:nvPr/>
        </p:nvSpPr>
        <p:spPr bwMode="auto">
          <a:xfrm>
            <a:off x="4284663" y="1628775"/>
            <a:ext cx="20161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611188" y="1773238"/>
            <a:ext cx="7200900" cy="53181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输出量（电压、电流）随负载变化的程度。</a:t>
            </a: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395288" y="4437063"/>
            <a:ext cx="6119812" cy="6048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CC0066"/>
                </a:solidFill>
                <a:latin typeface="宋体" pitchFamily="2" charset="-122"/>
              </a:rPr>
              <a:t>注意：输入、输出电阻为交流参数</a:t>
            </a:r>
            <a:endParaRPr lang="zh-CN" altLang="en-US" sz="2800" b="1">
              <a:solidFill>
                <a:srgbClr val="CC0066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/>
      <p:bldP spid="153613" grpId="0"/>
      <p:bldP spid="153614" grpId="0"/>
      <p:bldP spid="153618" grpId="0" animBg="1"/>
      <p:bldP spid="153619" grpId="0" animBg="1"/>
      <p:bldP spid="15362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468313" y="836613"/>
            <a:ext cx="2451100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3. </a:t>
            </a:r>
            <a:r>
              <a:rPr lang="zh-CN" altLang="en-US" sz="2800" b="1">
                <a:solidFill>
                  <a:srgbClr val="000000"/>
                </a:solidFill>
              </a:rPr>
              <a:t>增益</a:t>
            </a: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900113" y="1268413"/>
            <a:ext cx="7600950" cy="968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b="1">
                <a:solidFill>
                  <a:srgbClr val="000000"/>
                </a:solidFill>
                <a:latin typeface="宋体" pitchFamily="2" charset="-122"/>
              </a:rPr>
              <a:t>   </a:t>
            </a:r>
            <a:r>
              <a:rPr lang="zh-CN" altLang="en-US" sz="2400" b="1">
                <a:solidFill>
                  <a:srgbClr val="000000"/>
                </a:solidFill>
                <a:latin typeface="宋体" pitchFamily="2" charset="-122"/>
              </a:rPr>
              <a:t>反映放大电路在输入信号控制下，将供电电源能量转换为输出信号能量的能力。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938213" y="3446463"/>
            <a:ext cx="8763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其中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15722" name="Object 10"/>
          <p:cNvGraphicFramePr>
            <a:graphicFrameLocks noChangeAspect="1"/>
          </p:cNvGraphicFramePr>
          <p:nvPr/>
        </p:nvGraphicFramePr>
        <p:xfrm>
          <a:off x="1162050" y="3784600"/>
          <a:ext cx="50657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1" name="公式" r:id="rId3" imgW="2514600" imgH="482400" progId="Equation.3">
                  <p:embed/>
                </p:oleObj>
              </mc:Choice>
              <mc:Fallback>
                <p:oleObj name="公式" r:id="rId3" imgW="2514600" imgH="482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3784600"/>
                        <a:ext cx="5065713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3" name="Rectangle 11"/>
          <p:cNvSpPr>
            <a:spLocks noChangeArrowheads="1"/>
          </p:cNvSpPr>
          <p:nvPr/>
        </p:nvSpPr>
        <p:spPr bwMode="auto">
          <a:xfrm>
            <a:off x="868363" y="2676525"/>
            <a:ext cx="1563687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宋体" pitchFamily="2" charset="-122"/>
              </a:rPr>
              <a:t>四种增益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graphicFrame>
        <p:nvGraphicFramePr>
          <p:cNvPr id="115724" name="Object 12"/>
          <p:cNvGraphicFramePr>
            <a:graphicFrameLocks noChangeAspect="1"/>
          </p:cNvGraphicFramePr>
          <p:nvPr/>
        </p:nvGraphicFramePr>
        <p:xfrm>
          <a:off x="2392363" y="2462213"/>
          <a:ext cx="110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2" name="公式" r:id="rId5" imgW="545760" imgH="444240" progId="Equation.3">
                  <p:embed/>
                </p:oleObj>
              </mc:Choice>
              <mc:Fallback>
                <p:oleObj name="公式" r:id="rId5" imgW="545760" imgH="4442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2462213"/>
                        <a:ext cx="1104900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5" name="Object 13"/>
          <p:cNvGraphicFramePr>
            <a:graphicFrameLocks noChangeAspect="1"/>
          </p:cNvGraphicFramePr>
          <p:nvPr/>
        </p:nvGraphicFramePr>
        <p:xfrm>
          <a:off x="3879850" y="2462213"/>
          <a:ext cx="10017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3" name="公式" r:id="rId7" imgW="495000" imgH="444240" progId="Equation.3">
                  <p:embed/>
                </p:oleObj>
              </mc:Choice>
              <mc:Fallback>
                <p:oleObj name="公式" r:id="rId7" imgW="495000" imgH="4442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462213"/>
                        <a:ext cx="100171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6" name="Object 14"/>
          <p:cNvGraphicFramePr>
            <a:graphicFrameLocks noChangeAspect="1"/>
          </p:cNvGraphicFramePr>
          <p:nvPr/>
        </p:nvGraphicFramePr>
        <p:xfrm>
          <a:off x="5276850" y="2462213"/>
          <a:ext cx="10779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4" name="公式" r:id="rId9" imgW="533160" imgH="444240" progId="Equation.3">
                  <p:embed/>
                </p:oleObj>
              </mc:Choice>
              <mc:Fallback>
                <p:oleObj name="公式" r:id="rId9" imgW="533160" imgH="44424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2462213"/>
                        <a:ext cx="1077913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7" name="Object 15"/>
          <p:cNvGraphicFramePr>
            <a:graphicFrameLocks noChangeAspect="1"/>
          </p:cNvGraphicFramePr>
          <p:nvPr/>
        </p:nvGraphicFramePr>
        <p:xfrm>
          <a:off x="6729413" y="2462213"/>
          <a:ext cx="10795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5" name="公式" r:id="rId11" imgW="533160" imgH="444240" progId="Equation.3">
                  <p:embed/>
                </p:oleObj>
              </mc:Choice>
              <mc:Fallback>
                <p:oleObj name="公式" r:id="rId11" imgW="533160" imgH="4442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2462213"/>
                        <a:ext cx="1079500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8" name="Group 16"/>
          <p:cNvGrpSpPr>
            <a:grpSpLocks/>
          </p:cNvGrpSpPr>
          <p:nvPr/>
        </p:nvGrpSpPr>
        <p:grpSpPr bwMode="auto">
          <a:xfrm>
            <a:off x="1601788" y="3446463"/>
            <a:ext cx="3949700" cy="465137"/>
            <a:chOff x="831" y="2234"/>
            <a:chExt cx="2488" cy="293"/>
          </a:xfrm>
        </p:grpSpPr>
        <p:graphicFrame>
          <p:nvGraphicFramePr>
            <p:cNvPr id="115729" name="Object 17"/>
            <p:cNvGraphicFramePr>
              <a:graphicFrameLocks noChangeAspect="1"/>
            </p:cNvGraphicFramePr>
            <p:nvPr/>
          </p:nvGraphicFramePr>
          <p:xfrm>
            <a:off x="831" y="2238"/>
            <a:ext cx="60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86" name="公式" r:id="rId13" imgW="469800" imgH="228600" progId="Equation.3">
                    <p:embed/>
                  </p:oleObj>
                </mc:Choice>
                <mc:Fallback>
                  <p:oleObj name="公式" r:id="rId13" imgW="469800" imgH="2286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" y="2238"/>
                          <a:ext cx="600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30" name="Rectangle 18"/>
            <p:cNvSpPr>
              <a:spLocks noChangeArrowheads="1"/>
            </p:cNvSpPr>
            <p:nvPr/>
          </p:nvSpPr>
          <p:spPr bwMode="auto">
            <a:xfrm>
              <a:off x="1446" y="2234"/>
              <a:ext cx="1873" cy="28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宋体" pitchFamily="2" charset="-122"/>
                </a:rPr>
                <a:t>常用分贝（</a:t>
              </a:r>
              <a:r>
                <a:rPr lang="en-US" altLang="zh-CN" sz="2000" b="1">
                  <a:solidFill>
                    <a:srgbClr val="000000"/>
                  </a:solidFill>
                  <a:latin typeface="宋体" pitchFamily="2" charset="-122"/>
                </a:rPr>
                <a:t>dB</a:t>
              </a:r>
              <a:r>
                <a:rPr lang="zh-CN" altLang="en-US" sz="2000" b="1">
                  <a:solidFill>
                    <a:srgbClr val="000000"/>
                  </a:solidFill>
                  <a:latin typeface="宋体" pitchFamily="2" charset="-122"/>
                </a:rPr>
                <a:t>）表示。</a:t>
              </a:r>
              <a:endParaRPr lang="zh-CN" altLang="en-US" sz="2000" b="1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15731" name="Object 19"/>
          <p:cNvGraphicFramePr>
            <a:graphicFrameLocks noChangeAspect="1"/>
          </p:cNvGraphicFramePr>
          <p:nvPr/>
        </p:nvGraphicFramePr>
        <p:xfrm>
          <a:off x="1187450" y="4695825"/>
          <a:ext cx="496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7" name="公式" r:id="rId15" imgW="2463480" imgH="482400" progId="Equation.3">
                  <p:embed/>
                </p:oleObj>
              </mc:Choice>
              <mc:Fallback>
                <p:oleObj name="公式" r:id="rId15" imgW="2463480" imgH="4824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695825"/>
                        <a:ext cx="49657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2" name="Object 20"/>
          <p:cNvGraphicFramePr>
            <a:graphicFrameLocks noChangeAspect="1"/>
          </p:cNvGraphicFramePr>
          <p:nvPr/>
        </p:nvGraphicFramePr>
        <p:xfrm>
          <a:off x="1187450" y="5661025"/>
          <a:ext cx="49641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8" name="公式" r:id="rId17" imgW="2463480" imgH="431640" progId="Equation.3">
                  <p:embed/>
                </p:oleObj>
              </mc:Choice>
              <mc:Fallback>
                <p:oleObj name="公式" r:id="rId17" imgW="2463480" imgH="43164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61025"/>
                        <a:ext cx="49641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15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15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15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0" grpId="0" autoUpdateAnimBg="0"/>
      <p:bldP spid="115721" grpId="0" autoUpdateAnimBg="0"/>
      <p:bldP spid="11572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323850" y="981075"/>
            <a:ext cx="537845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4. </a:t>
            </a:r>
            <a:r>
              <a:rPr lang="zh-CN" altLang="en-US" sz="2800" b="1">
                <a:solidFill>
                  <a:srgbClr val="000000"/>
                </a:solidFill>
              </a:rPr>
              <a:t>频率响应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319088" y="1628775"/>
            <a:ext cx="3173412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5. </a:t>
            </a:r>
            <a:r>
              <a:rPr lang="zh-CN" altLang="en-US" sz="2800" b="1">
                <a:solidFill>
                  <a:srgbClr val="000000"/>
                </a:solidFill>
              </a:rPr>
              <a:t>非线性失真</a:t>
            </a:r>
          </a:p>
        </p:txBody>
      </p: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790575"/>
          </a:xfrm>
        </p:spPr>
        <p:txBody>
          <a:bodyPr>
            <a:normAutofit/>
          </a:bodyPr>
          <a:lstStyle/>
          <a:p>
            <a:r>
              <a:rPr lang="zh-CN" altLang="en-US">
                <a:ea typeface="楷体_GB2312" pitchFamily="49" charset="-122"/>
              </a:rPr>
              <a:t>本章小结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229600" cy="392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信号源的两种电路表达形式：戴维宁、诺顿。</a:t>
            </a:r>
          </a:p>
          <a:p>
            <a:pPr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电信号的两种表达方式：时域、频域。</a:t>
            </a:r>
          </a:p>
          <a:p>
            <a:pPr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放大电路的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种形式及其等效电路模型。</a:t>
            </a:r>
          </a:p>
          <a:p>
            <a:pPr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放大电路的主要性能指标（交流）：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R</a:t>
            </a:r>
            <a:r>
              <a:rPr lang="en-US" altLang="zh-CN" b="1" i="1" baseline="-2500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、增益。</a:t>
            </a:r>
          </a:p>
        </p:txBody>
      </p: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836613"/>
            <a:ext cx="8229600" cy="790575"/>
          </a:xfrm>
        </p:spPr>
        <p:txBody>
          <a:bodyPr>
            <a:normAutofit/>
          </a:bodyPr>
          <a:lstStyle/>
          <a:p>
            <a:r>
              <a:rPr lang="zh-CN" altLang="en-US">
                <a:ea typeface="楷体_GB2312" pitchFamily="49" charset="-122"/>
              </a:rPr>
              <a:t>作业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773238"/>
            <a:ext cx="8229600" cy="392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1.2</a:t>
            </a:r>
          </a:p>
          <a:p>
            <a:pPr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1.4</a:t>
            </a:r>
          </a:p>
          <a:p>
            <a:pPr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1.5.2</a:t>
            </a:r>
          </a:p>
          <a:p>
            <a:pPr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1.5.6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252413" y="1125538"/>
            <a:ext cx="889158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数字电路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/>
              <a:t>处理数字信号的电路</a:t>
            </a:r>
            <a:r>
              <a:rPr lang="en-US" altLang="zh-CN" sz="2800" b="1" dirty="0"/>
              <a:t>,Digital Circuit</a:t>
            </a:r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230188" y="2565400"/>
            <a:ext cx="8913812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模拟电路</a:t>
            </a:r>
            <a:r>
              <a:rPr lang="en-US" altLang="zh-CN" sz="2800" b="1" dirty="0">
                <a:solidFill>
                  <a:srgbClr val="FF0000"/>
                </a:solidFill>
              </a:rPr>
              <a:t>——</a:t>
            </a:r>
            <a:r>
              <a:rPr lang="zh-CN" altLang="en-US" sz="2800" b="1" dirty="0"/>
              <a:t>处理模拟信号的电路</a:t>
            </a:r>
            <a:r>
              <a:rPr lang="en-US" altLang="zh-CN" sz="2800" b="1" dirty="0"/>
              <a:t>,Analog Circuit</a:t>
            </a:r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3276600" y="1628775"/>
            <a:ext cx="12239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3276600" y="3141663"/>
            <a:ext cx="1223963" cy="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611188" y="3284538"/>
            <a:ext cx="7848600" cy="633412"/>
          </a:xfrm>
          <a:prstGeom prst="rect">
            <a:avLst/>
          </a:prstGeom>
          <a:noFill/>
          <a:ln w="28575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0066FF"/>
                </a:solidFill>
              </a:rPr>
              <a:t>在时间和幅值上都是连续的信号，例如：</a:t>
            </a:r>
          </a:p>
        </p:txBody>
      </p:sp>
      <p:sp>
        <p:nvSpPr>
          <p:cNvPr id="126987" name="Rectangle 11"/>
          <p:cNvSpPr>
            <a:spLocks noChangeArrowheads="1"/>
          </p:cNvSpPr>
          <p:nvPr/>
        </p:nvSpPr>
        <p:spPr bwMode="auto">
          <a:xfrm>
            <a:off x="539750" y="1844675"/>
            <a:ext cx="8185150" cy="633413"/>
          </a:xfrm>
          <a:prstGeom prst="rect">
            <a:avLst/>
          </a:prstGeom>
          <a:noFill/>
          <a:ln w="28575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>
                <a:solidFill>
                  <a:srgbClr val="0066FF"/>
                </a:solidFill>
              </a:rPr>
              <a:t>在时间和幅值上都是离散的信号，例如</a:t>
            </a:r>
            <a:r>
              <a:rPr lang="en-US" altLang="zh-CN" sz="2800" b="1">
                <a:solidFill>
                  <a:srgbClr val="0066FF"/>
                </a:solidFill>
              </a:rPr>
              <a:t>0</a:t>
            </a:r>
            <a:r>
              <a:rPr lang="zh-CN" altLang="en-US" sz="2800" b="1">
                <a:solidFill>
                  <a:srgbClr val="0066FF"/>
                </a:solidFill>
              </a:rPr>
              <a:t>、</a:t>
            </a:r>
            <a:r>
              <a:rPr lang="en-US" altLang="zh-CN" sz="2800" b="1">
                <a:solidFill>
                  <a:srgbClr val="0066FF"/>
                </a:solidFill>
              </a:rPr>
              <a:t>1</a:t>
            </a:r>
            <a:r>
              <a:rPr lang="zh-CN" altLang="en-US" sz="2800" b="1">
                <a:solidFill>
                  <a:srgbClr val="0066FF"/>
                </a:solidFill>
              </a:rPr>
              <a:t>数字量</a:t>
            </a:r>
          </a:p>
        </p:txBody>
      </p:sp>
      <p:pic>
        <p:nvPicPr>
          <p:cNvPr id="126988" name="Picture 12" descr="未标题-2 拷贝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4292600"/>
            <a:ext cx="3240087" cy="1557338"/>
          </a:xfrm>
          <a:prstGeom prst="rect">
            <a:avLst/>
          </a:prstGeom>
          <a:noFill/>
        </p:spPr>
      </p:pic>
      <p:pic>
        <p:nvPicPr>
          <p:cNvPr id="12698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1638" y="4221163"/>
            <a:ext cx="3973512" cy="1885950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  <p:bldP spid="126982" grpId="0"/>
      <p:bldP spid="126984" grpId="0" animBg="1"/>
      <p:bldP spid="126985" grpId="0" animBg="1"/>
      <p:bldP spid="126986" grpId="1" animBg="1"/>
      <p:bldP spid="12698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252413" y="1125538"/>
            <a:ext cx="8588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>
                <a:solidFill>
                  <a:srgbClr val="FF0000"/>
                </a:solidFill>
              </a:rPr>
              <a:t>        </a:t>
            </a:r>
            <a:r>
              <a:rPr lang="zh-CN" altLang="en-US" sz="2800" b="1">
                <a:solidFill>
                  <a:srgbClr val="FF0000"/>
                </a:solidFill>
              </a:rPr>
              <a:t>模拟电子技术基础</a:t>
            </a:r>
            <a:r>
              <a:rPr lang="en-US" altLang="zh-CN" sz="2800" b="1">
                <a:solidFill>
                  <a:srgbClr val="FF0000"/>
                </a:solidFill>
              </a:rPr>
              <a:t>——</a:t>
            </a:r>
            <a:r>
              <a:rPr lang="zh-CN" altLang="en-US" sz="2800" b="1"/>
              <a:t>研究各种半导体器件的性能、电路及其应用的学科。</a:t>
            </a:r>
          </a:p>
        </p:txBody>
      </p:sp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252413" y="2420938"/>
            <a:ext cx="85883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           </a:t>
            </a:r>
            <a:r>
              <a:rPr lang="zh-CN" altLang="en-US" sz="2800" b="1" dirty="0">
                <a:solidFill>
                  <a:srgbClr val="0066FF"/>
                </a:solidFill>
              </a:rPr>
              <a:t>生产实践中大量使用的收音机、录音机、示波器、信号发生器、温控装置等，都属于模拟电路或模－数混合电路的范围。</a:t>
            </a: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323850" y="4005263"/>
            <a:ext cx="858996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           </a:t>
            </a:r>
            <a:r>
              <a:rPr lang="zh-CN" altLang="en-US" sz="2800" b="1" dirty="0"/>
              <a:t>随着电子技术的飞速发展，分立元件电路正逐步被集成电路所取代，模拟电路也逐步走向模－数混合化，但是，集成电路的发展与分立元件电路、各种半导体器件的发展有着密不可分的关系，所以，本课程以分立元件、小规模集成电路的介绍为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  <p:bldP spid="130054" grpId="0"/>
      <p:bldP spid="1300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908050"/>
            <a:ext cx="858996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4000">
                <a:solidFill>
                  <a:srgbClr val="FF0000"/>
                </a:solidFill>
              </a:rPr>
              <a:t>        </a:t>
            </a:r>
            <a:r>
              <a:rPr lang="zh-CN" altLang="en-US" sz="4000" b="1">
                <a:solidFill>
                  <a:srgbClr val="FF0000"/>
                </a:solidFill>
              </a:rPr>
              <a:t>模电</a:t>
            </a:r>
            <a:r>
              <a:rPr lang="en-US" altLang="zh-CN" sz="4000" b="1">
                <a:solidFill>
                  <a:srgbClr val="FF0000"/>
                </a:solidFill>
              </a:rPr>
              <a:t>——“</a:t>
            </a:r>
            <a:r>
              <a:rPr lang="zh-CN" altLang="en-US" sz="4000" b="1">
                <a:solidFill>
                  <a:srgbClr val="FF0000"/>
                </a:solidFill>
              </a:rPr>
              <a:t>魔”电</a:t>
            </a:r>
            <a:endParaRPr lang="zh-CN" altLang="en-US" sz="4000" b="1"/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1187450" y="1844675"/>
            <a:ext cx="2160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教学方法：</a:t>
            </a: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1116013" y="2636838"/>
            <a:ext cx="18002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66FF"/>
                </a:solidFill>
              </a:rPr>
              <a:t>课堂讲课</a:t>
            </a: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2627313" y="2638425"/>
            <a:ext cx="2451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每章小结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4859338" y="2638425"/>
            <a:ext cx="21621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思考题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627313" y="3357563"/>
            <a:ext cx="2451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作业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4138613" y="3359150"/>
            <a:ext cx="2451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作业反馈</a:t>
            </a: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2627313" y="4149725"/>
            <a:ext cx="24511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实验</a:t>
            </a:r>
          </a:p>
        </p:txBody>
      </p:sp>
      <p:sp>
        <p:nvSpPr>
          <p:cNvPr id="132109" name="Rectangle 13"/>
          <p:cNvSpPr>
            <a:spLocks noChangeArrowheads="1"/>
          </p:cNvSpPr>
          <p:nvPr/>
        </p:nvSpPr>
        <p:spPr bwMode="auto">
          <a:xfrm>
            <a:off x="4140200" y="4151313"/>
            <a:ext cx="244951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答疑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02" grpId="0"/>
      <p:bldP spid="132103" grpId="0"/>
      <p:bldP spid="132104" grpId="0"/>
      <p:bldP spid="132105" grpId="0"/>
      <p:bldP spid="132106" grpId="0"/>
      <p:bldP spid="132107" grpId="0"/>
      <p:bldP spid="132108" grpId="0"/>
      <p:bldP spid="13210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0" name="AutoShape 30"/>
          <p:cNvSpPr>
            <a:spLocks noChangeArrowheads="1"/>
          </p:cNvSpPr>
          <p:nvPr/>
        </p:nvSpPr>
        <p:spPr bwMode="auto">
          <a:xfrm>
            <a:off x="0" y="5229225"/>
            <a:ext cx="2951163" cy="792163"/>
          </a:xfrm>
          <a:prstGeom prst="wedgeRoundRectCallout">
            <a:avLst>
              <a:gd name="adj1" fmla="val 64903"/>
              <a:gd name="adj2" fmla="val -212324"/>
              <a:gd name="adj3" fmla="val 16667"/>
            </a:avLst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模拟电路最基本的处理信号的功能</a:t>
            </a:r>
          </a:p>
        </p:txBody>
      </p:sp>
      <p:sp>
        <p:nvSpPr>
          <p:cNvPr id="92175" name="Rectangle 15"/>
          <p:cNvSpPr>
            <a:spLocks noChangeArrowheads="1"/>
          </p:cNvSpPr>
          <p:nvPr/>
        </p:nvSpPr>
        <p:spPr bwMode="auto">
          <a:xfrm>
            <a:off x="755650" y="981075"/>
            <a:ext cx="4267200" cy="5191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66FF"/>
                </a:solidFill>
              </a:rPr>
              <a:t>1.</a:t>
            </a:r>
            <a:r>
              <a:rPr lang="zh-CN" altLang="en-US" sz="2800" b="1">
                <a:solidFill>
                  <a:srgbClr val="0066FF"/>
                </a:solidFill>
              </a:rPr>
              <a:t>信号：</a:t>
            </a:r>
            <a:r>
              <a:rPr lang="zh-CN" altLang="en-US" sz="2800" b="1">
                <a:solidFill>
                  <a:srgbClr val="000000"/>
                </a:solidFill>
              </a:rPr>
              <a:t>  信息的载体</a:t>
            </a:r>
          </a:p>
        </p:txBody>
      </p:sp>
      <p:sp>
        <p:nvSpPr>
          <p:cNvPr id="92180" name="Rectangl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5786" y="285728"/>
            <a:ext cx="3857625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ea typeface="黑体" pitchFamily="49" charset="-122"/>
              </a:rPr>
              <a:t>1.1</a:t>
            </a:r>
            <a:r>
              <a:rPr lang="en-US" altLang="zh-CN" sz="3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信号</a:t>
            </a:r>
            <a:endParaRPr lang="zh-CN" altLang="en-US" sz="3600" dirty="0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2181" name="Line 21"/>
          <p:cNvSpPr>
            <a:spLocks noChangeShapeType="1"/>
          </p:cNvSpPr>
          <p:nvPr/>
        </p:nvSpPr>
        <p:spPr bwMode="auto">
          <a:xfrm>
            <a:off x="849313" y="908050"/>
            <a:ext cx="3697287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3" name="Rectangle 23"/>
          <p:cNvSpPr>
            <a:spLocks noChangeArrowheads="1"/>
          </p:cNvSpPr>
          <p:nvPr/>
        </p:nvSpPr>
        <p:spPr bwMode="auto">
          <a:xfrm>
            <a:off x="827088" y="1700213"/>
            <a:ext cx="4537075" cy="5048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2800" b="1">
                <a:solidFill>
                  <a:srgbClr val="0066FF"/>
                </a:solidFill>
              </a:rPr>
              <a:t>温度、气压、风速、声音等</a:t>
            </a:r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2341563" y="2276475"/>
            <a:ext cx="41751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传感器（</a:t>
            </a:r>
            <a:r>
              <a:rPr lang="zh-CN" altLang="en-US" sz="2800" b="1">
                <a:solidFill>
                  <a:srgbClr val="FF0000"/>
                </a:solidFill>
              </a:rPr>
              <a:t>信号源</a:t>
            </a:r>
            <a:r>
              <a:rPr lang="zh-CN" altLang="en-US" sz="2800" b="1">
                <a:solidFill>
                  <a:srgbClr val="0066FF"/>
                </a:solidFill>
              </a:rPr>
              <a:t>）</a:t>
            </a:r>
          </a:p>
        </p:txBody>
      </p:sp>
      <p:sp>
        <p:nvSpPr>
          <p:cNvPr id="92185" name="Rectangle 25"/>
          <p:cNvSpPr>
            <a:spLocks noChangeArrowheads="1"/>
          </p:cNvSpPr>
          <p:nvPr/>
        </p:nvSpPr>
        <p:spPr bwMode="auto">
          <a:xfrm>
            <a:off x="2341563" y="2854325"/>
            <a:ext cx="6046787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连续变化的电信号（模拟信号）</a:t>
            </a:r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2341563" y="3429000"/>
            <a:ext cx="3886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放大、滤波</a:t>
            </a:r>
          </a:p>
        </p:txBody>
      </p:sp>
      <p:sp>
        <p:nvSpPr>
          <p:cNvPr id="92187" name="Rectangle 27"/>
          <p:cNvSpPr>
            <a:spLocks noChangeArrowheads="1"/>
          </p:cNvSpPr>
          <p:nvPr/>
        </p:nvSpPr>
        <p:spPr bwMode="auto">
          <a:xfrm>
            <a:off x="2341563" y="4292600"/>
            <a:ext cx="64071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b="1">
                <a:solidFill>
                  <a:srgbClr val="0066FF"/>
                </a:solidFill>
              </a:rPr>
              <a:t>——</a:t>
            </a:r>
            <a:r>
              <a:rPr lang="zh-CN" altLang="en-US" sz="2800" b="1">
                <a:solidFill>
                  <a:srgbClr val="0066FF"/>
                </a:solidFill>
              </a:rPr>
              <a:t>驱动负载（显示装置、扬声器等）</a:t>
            </a:r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>
            <a:off x="2411413" y="1484313"/>
            <a:ext cx="7191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3205163" y="3933825"/>
            <a:ext cx="15811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5003800" y="3357563"/>
            <a:ext cx="9382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2192" name="Picture 32" descr="未标题-2 拷贝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2863" y="4876800"/>
            <a:ext cx="3240087" cy="1558925"/>
          </a:xfrm>
          <a:prstGeom prst="rect">
            <a:avLst/>
          </a:prstGeom>
          <a:noFill/>
        </p:spPr>
      </p:pic>
      <p:sp>
        <p:nvSpPr>
          <p:cNvPr id="92193" name="Rectangle 33"/>
          <p:cNvSpPr>
            <a:spLocks noChangeArrowheads="1"/>
          </p:cNvSpPr>
          <p:nvPr/>
        </p:nvSpPr>
        <p:spPr bwMode="auto">
          <a:xfrm>
            <a:off x="3563938" y="6461125"/>
            <a:ext cx="42513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b="1">
                <a:solidFill>
                  <a:srgbClr val="000000"/>
                </a:solidFill>
              </a:rPr>
              <a:t>微音器输出的某一段信号的波形</a:t>
            </a:r>
          </a:p>
        </p:txBody>
      </p:sp>
      <p:sp>
        <p:nvSpPr>
          <p:cNvPr id="92194" name="AutoShape 34"/>
          <p:cNvSpPr>
            <a:spLocks noChangeArrowheads="1"/>
          </p:cNvSpPr>
          <p:nvPr/>
        </p:nvSpPr>
        <p:spPr bwMode="auto">
          <a:xfrm>
            <a:off x="6227763" y="1628775"/>
            <a:ext cx="1944687" cy="792163"/>
          </a:xfrm>
          <a:prstGeom prst="cloudCallout">
            <a:avLst>
              <a:gd name="adj1" fmla="val -82569"/>
              <a:gd name="adj2" fmla="val 1105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zh-CN" altLang="en-US"/>
              <a:t>如何表达？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9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0" grpId="0" animBg="1"/>
      <p:bldP spid="92175" grpId="0"/>
      <p:bldP spid="92183" grpId="0" animBg="1"/>
      <p:bldP spid="92184" grpId="0"/>
      <p:bldP spid="92185" grpId="0"/>
      <p:bldP spid="92186" grpId="0"/>
      <p:bldP spid="92187" grpId="0"/>
      <p:bldP spid="92188" grpId="0" animBg="1"/>
      <p:bldP spid="92189" grpId="0" animBg="1"/>
      <p:bldP spid="92191" grpId="0" animBg="1"/>
      <p:bldP spid="92193" grpId="0" autoUpdateAnimBg="0"/>
      <p:bldP spid="921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684213" y="1052513"/>
            <a:ext cx="4973637" cy="5191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2. </a:t>
            </a:r>
            <a:r>
              <a:rPr lang="zh-CN" altLang="en-US" sz="2800" b="1">
                <a:solidFill>
                  <a:srgbClr val="000000"/>
                </a:solidFill>
              </a:rPr>
              <a:t>电信号源的电路表达形式</a:t>
            </a:r>
          </a:p>
        </p:txBody>
      </p:sp>
      <p:sp>
        <p:nvSpPr>
          <p:cNvPr id="96278" name="Rectangle 22"/>
          <p:cNvSpPr>
            <a:spLocks noChangeArrowheads="1"/>
          </p:cNvSpPr>
          <p:nvPr/>
        </p:nvSpPr>
        <p:spPr bwMode="auto">
          <a:xfrm>
            <a:off x="395288" y="1989138"/>
            <a:ext cx="8499475" cy="82232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戴维宁等效：</a:t>
            </a:r>
            <a:r>
              <a:rPr lang="zh-CN" altLang="en-US" sz="2400" b="1">
                <a:solidFill>
                  <a:srgbClr val="000000"/>
                </a:solidFill>
              </a:rPr>
              <a:t>将信号源等效为一个</a:t>
            </a:r>
            <a:r>
              <a:rPr lang="zh-CN" altLang="en-US" sz="2400" b="1">
                <a:solidFill>
                  <a:srgbClr val="0066FF"/>
                </a:solidFill>
              </a:rPr>
              <a:t>理想电压源</a:t>
            </a:r>
            <a:r>
              <a:rPr lang="zh-CN" altLang="en-US" sz="2400" b="1">
                <a:solidFill>
                  <a:srgbClr val="000000"/>
                </a:solidFill>
              </a:rPr>
              <a:t>与</a:t>
            </a:r>
            <a:r>
              <a:rPr lang="zh-CN" altLang="en-US" sz="2400" b="1">
                <a:solidFill>
                  <a:srgbClr val="0066FF"/>
                </a:solidFill>
              </a:rPr>
              <a:t>内阻</a:t>
            </a:r>
            <a:r>
              <a:rPr lang="zh-CN" altLang="en-US" sz="2400" b="1">
                <a:solidFill>
                  <a:srgbClr val="000000"/>
                </a:solidFill>
              </a:rPr>
              <a:t>相串联的形式。</a:t>
            </a:r>
          </a:p>
        </p:txBody>
      </p:sp>
      <p:sp>
        <p:nvSpPr>
          <p:cNvPr id="96309" name="Rectangle 5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85786" y="285728"/>
            <a:ext cx="3857625" cy="59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anchor="ctr">
            <a:spAutoFit/>
          </a:bodyPr>
          <a:lstStyle/>
          <a:p>
            <a:r>
              <a:rPr lang="en-US" altLang="zh-CN" sz="3600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>
                <a:solidFill>
                  <a:schemeClr val="accent2"/>
                </a:solidFill>
                <a:ea typeface="黑体" pitchFamily="49" charset="-122"/>
              </a:rPr>
              <a:t>1.1</a:t>
            </a:r>
            <a:r>
              <a:rPr lang="en-US" altLang="zh-CN" sz="3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信号</a:t>
            </a:r>
            <a:endParaRPr lang="zh-CN" altLang="en-US" sz="3600" dirty="0">
              <a:solidFill>
                <a:schemeClr val="accent2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96310" name="Line 54"/>
          <p:cNvSpPr>
            <a:spLocks noChangeShapeType="1"/>
          </p:cNvSpPr>
          <p:nvPr/>
        </p:nvSpPr>
        <p:spPr bwMode="auto">
          <a:xfrm>
            <a:off x="849313" y="908050"/>
            <a:ext cx="3697287" cy="0"/>
          </a:xfrm>
          <a:prstGeom prst="line">
            <a:avLst/>
          </a:prstGeom>
          <a:noFill/>
          <a:ln w="889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2" name="AutoShape 56"/>
          <p:cNvSpPr>
            <a:spLocks/>
          </p:cNvSpPr>
          <p:nvPr/>
        </p:nvSpPr>
        <p:spPr bwMode="auto">
          <a:xfrm>
            <a:off x="5435600" y="836613"/>
            <a:ext cx="287338" cy="936625"/>
          </a:xfrm>
          <a:prstGeom prst="leftBrace">
            <a:avLst>
              <a:gd name="adj1" fmla="val 271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3" name="Text Box 57"/>
          <p:cNvSpPr txBox="1">
            <a:spLocks noChangeArrowheads="1"/>
          </p:cNvSpPr>
          <p:nvPr/>
        </p:nvSpPr>
        <p:spPr bwMode="auto">
          <a:xfrm>
            <a:off x="5867400" y="1412875"/>
            <a:ext cx="25923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诺顿等效</a:t>
            </a:r>
          </a:p>
        </p:txBody>
      </p:sp>
      <p:sp>
        <p:nvSpPr>
          <p:cNvPr id="96314" name="Text Box 58"/>
          <p:cNvSpPr txBox="1">
            <a:spLocks noChangeArrowheads="1"/>
          </p:cNvSpPr>
          <p:nvPr/>
        </p:nvSpPr>
        <p:spPr bwMode="auto">
          <a:xfrm>
            <a:off x="5795963" y="765175"/>
            <a:ext cx="25923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戴维宁等效</a:t>
            </a:r>
          </a:p>
        </p:txBody>
      </p:sp>
      <p:pic>
        <p:nvPicPr>
          <p:cNvPr id="96316" name="Picture 6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2492375"/>
            <a:ext cx="4552950" cy="2724150"/>
          </a:xfrm>
          <a:prstGeom prst="rect">
            <a:avLst/>
          </a:prstGeom>
          <a:noFill/>
        </p:spPr>
      </p:pic>
      <p:sp>
        <p:nvSpPr>
          <p:cNvPr id="96317" name="Rectangle 61"/>
          <p:cNvSpPr>
            <a:spLocks noChangeArrowheads="1"/>
          </p:cNvSpPr>
          <p:nvPr/>
        </p:nvSpPr>
        <p:spPr bwMode="auto">
          <a:xfrm>
            <a:off x="684213" y="5157788"/>
            <a:ext cx="6121400" cy="485775"/>
          </a:xfrm>
          <a:prstGeom prst="rect">
            <a:avLst/>
          </a:prstGeom>
          <a:noFill/>
          <a:ln w="28575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66FF"/>
                </a:solidFill>
              </a:rPr>
              <a:t>理想电压源：</a:t>
            </a:r>
            <a:r>
              <a:rPr lang="en-US" altLang="zh-CN" sz="2400" b="1">
                <a:solidFill>
                  <a:srgbClr val="0066FF"/>
                </a:solidFill>
              </a:rPr>
              <a:t>a</a:t>
            </a:r>
            <a:r>
              <a:rPr lang="zh-CN" altLang="en-US" sz="2400" b="1">
                <a:solidFill>
                  <a:srgbClr val="0066FF"/>
                </a:solidFill>
              </a:rPr>
              <a:t>、</a:t>
            </a:r>
            <a:r>
              <a:rPr lang="en-US" altLang="zh-CN" sz="2400" b="1">
                <a:solidFill>
                  <a:srgbClr val="0066FF"/>
                </a:solidFill>
              </a:rPr>
              <a:t>b</a:t>
            </a:r>
            <a:r>
              <a:rPr lang="zh-CN" altLang="en-US" sz="2400" b="1">
                <a:solidFill>
                  <a:srgbClr val="0066FF"/>
                </a:solidFill>
              </a:rPr>
              <a:t>端开路时的开路电压</a:t>
            </a:r>
          </a:p>
        </p:txBody>
      </p:sp>
      <p:sp>
        <p:nvSpPr>
          <p:cNvPr id="96318" name="Line 62"/>
          <p:cNvSpPr>
            <a:spLocks noChangeShapeType="1"/>
          </p:cNvSpPr>
          <p:nvPr/>
        </p:nvSpPr>
        <p:spPr bwMode="auto">
          <a:xfrm>
            <a:off x="5219700" y="2420938"/>
            <a:ext cx="1370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19" name="Line 63"/>
          <p:cNvSpPr>
            <a:spLocks noChangeShapeType="1"/>
          </p:cNvSpPr>
          <p:nvPr/>
        </p:nvSpPr>
        <p:spPr bwMode="auto">
          <a:xfrm>
            <a:off x="7021513" y="2420938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320" name="Rectangle 64"/>
          <p:cNvSpPr>
            <a:spLocks noChangeArrowheads="1"/>
          </p:cNvSpPr>
          <p:nvPr/>
        </p:nvSpPr>
        <p:spPr bwMode="auto">
          <a:xfrm>
            <a:off x="684213" y="5805488"/>
            <a:ext cx="7920037" cy="850900"/>
          </a:xfrm>
          <a:prstGeom prst="rect">
            <a:avLst/>
          </a:prstGeom>
          <a:noFill/>
          <a:ln w="28575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66FF"/>
                </a:solidFill>
              </a:rPr>
              <a:t>内阻：所有电压源短路、电流源开路时，从</a:t>
            </a:r>
            <a:r>
              <a:rPr lang="en-US" altLang="zh-CN" sz="2400" b="1">
                <a:solidFill>
                  <a:srgbClr val="0066FF"/>
                </a:solidFill>
              </a:rPr>
              <a:t>a</a:t>
            </a:r>
            <a:r>
              <a:rPr lang="zh-CN" altLang="en-US" sz="2400" b="1">
                <a:solidFill>
                  <a:srgbClr val="0066FF"/>
                </a:solidFill>
              </a:rPr>
              <a:t>、</a:t>
            </a:r>
            <a:r>
              <a:rPr lang="en-US" altLang="zh-CN" sz="2400" b="1">
                <a:solidFill>
                  <a:srgbClr val="0066FF"/>
                </a:solidFill>
              </a:rPr>
              <a:t>b</a:t>
            </a:r>
            <a:r>
              <a:rPr lang="zh-CN" altLang="en-US" sz="2400" b="1">
                <a:solidFill>
                  <a:srgbClr val="0066FF"/>
                </a:solidFill>
              </a:rPr>
              <a:t>端往左看进去的等效电阻。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78" grpId="0"/>
      <p:bldP spid="96312" grpId="0" animBg="1"/>
      <p:bldP spid="96314" grpId="0"/>
      <p:bldP spid="96317" grpId="0" animBg="1"/>
      <p:bldP spid="96318" grpId="0" animBg="1"/>
      <p:bldP spid="96319" grpId="0" animBg="1"/>
      <p:bldP spid="963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ChangeArrowheads="1"/>
          </p:cNvSpPr>
          <p:nvPr/>
        </p:nvSpPr>
        <p:spPr bwMode="auto">
          <a:xfrm>
            <a:off x="0" y="785794"/>
            <a:ext cx="9144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诺顿等效：</a:t>
            </a:r>
            <a:r>
              <a:rPr lang="zh-CN" altLang="en-US" sz="2400" b="1" dirty="0">
                <a:solidFill>
                  <a:srgbClr val="000000"/>
                </a:solidFill>
              </a:rPr>
              <a:t>将信号源等效为一个</a:t>
            </a:r>
            <a:r>
              <a:rPr lang="zh-CN" altLang="en-US" sz="2400" b="1" dirty="0">
                <a:solidFill>
                  <a:srgbClr val="0066FF"/>
                </a:solidFill>
              </a:rPr>
              <a:t>理想电流源</a:t>
            </a:r>
            <a:r>
              <a:rPr lang="zh-CN" altLang="en-US" sz="2400" b="1" dirty="0">
                <a:solidFill>
                  <a:srgbClr val="000000"/>
                </a:solidFill>
              </a:rPr>
              <a:t>与</a:t>
            </a:r>
            <a:r>
              <a:rPr lang="zh-CN" altLang="en-US" sz="2400" b="1" dirty="0">
                <a:solidFill>
                  <a:srgbClr val="0066FF"/>
                </a:solidFill>
              </a:rPr>
              <a:t>内阻</a:t>
            </a:r>
            <a:r>
              <a:rPr lang="zh-CN" altLang="en-US" sz="2400" b="1" dirty="0">
                <a:solidFill>
                  <a:srgbClr val="000000"/>
                </a:solidFill>
              </a:rPr>
              <a:t>相并联的形式。</a:t>
            </a:r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611188" y="4724400"/>
            <a:ext cx="6119812" cy="485775"/>
          </a:xfrm>
          <a:prstGeom prst="rect">
            <a:avLst/>
          </a:prstGeom>
          <a:noFill/>
          <a:ln w="28575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66FF"/>
                </a:solidFill>
              </a:rPr>
              <a:t>理想电流源：</a:t>
            </a:r>
            <a:r>
              <a:rPr lang="en-US" altLang="zh-CN" sz="2400" b="1">
                <a:solidFill>
                  <a:srgbClr val="0066FF"/>
                </a:solidFill>
              </a:rPr>
              <a:t>a</a:t>
            </a:r>
            <a:r>
              <a:rPr lang="zh-CN" altLang="en-US" sz="2400" b="1">
                <a:solidFill>
                  <a:srgbClr val="0066FF"/>
                </a:solidFill>
              </a:rPr>
              <a:t>、</a:t>
            </a:r>
            <a:r>
              <a:rPr lang="en-US" altLang="zh-CN" sz="2400" b="1">
                <a:solidFill>
                  <a:srgbClr val="0066FF"/>
                </a:solidFill>
              </a:rPr>
              <a:t>b</a:t>
            </a:r>
            <a:r>
              <a:rPr lang="zh-CN" altLang="en-US" sz="2400" b="1">
                <a:solidFill>
                  <a:srgbClr val="0066FF"/>
                </a:solidFill>
              </a:rPr>
              <a:t>端短路时的短路电流</a:t>
            </a:r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>
            <a:off x="4500562" y="1214422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4" name="Line 12"/>
          <p:cNvSpPr>
            <a:spLocks noChangeShapeType="1"/>
          </p:cNvSpPr>
          <p:nvPr/>
        </p:nvSpPr>
        <p:spPr bwMode="auto">
          <a:xfrm>
            <a:off x="6286512" y="1214422"/>
            <a:ext cx="577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614363" y="5445125"/>
            <a:ext cx="7918450" cy="850900"/>
          </a:xfrm>
          <a:prstGeom prst="rect">
            <a:avLst/>
          </a:prstGeom>
          <a:noFill/>
          <a:ln w="28575" cap="sq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 b="1">
                <a:solidFill>
                  <a:srgbClr val="0066FF"/>
                </a:solidFill>
              </a:rPr>
              <a:t>内阻：所有电压源短路、电流源开路时，从</a:t>
            </a:r>
            <a:r>
              <a:rPr lang="en-US" altLang="zh-CN" sz="2400" b="1">
                <a:solidFill>
                  <a:srgbClr val="0066FF"/>
                </a:solidFill>
              </a:rPr>
              <a:t>a</a:t>
            </a:r>
            <a:r>
              <a:rPr lang="zh-CN" altLang="en-US" sz="2400" b="1">
                <a:solidFill>
                  <a:srgbClr val="0066FF"/>
                </a:solidFill>
              </a:rPr>
              <a:t>、</a:t>
            </a:r>
            <a:r>
              <a:rPr lang="en-US" altLang="zh-CN" sz="2400" b="1">
                <a:solidFill>
                  <a:srgbClr val="0066FF"/>
                </a:solidFill>
              </a:rPr>
              <a:t>b</a:t>
            </a:r>
            <a:r>
              <a:rPr lang="zh-CN" altLang="en-US" sz="2400" b="1">
                <a:solidFill>
                  <a:srgbClr val="0066FF"/>
                </a:solidFill>
              </a:rPr>
              <a:t>端往左看进去的等效电阻。</a:t>
            </a:r>
          </a:p>
        </p:txBody>
      </p:sp>
      <p:pic>
        <p:nvPicPr>
          <p:cNvPr id="136206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500174"/>
            <a:ext cx="4543425" cy="2771775"/>
          </a:xfrm>
          <a:prstGeom prst="rect">
            <a:avLst/>
          </a:prstGeom>
          <a:noFill/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136202" grpId="0" animBg="1"/>
      <p:bldP spid="136203" grpId="0" animBg="1"/>
      <p:bldP spid="136204" grpId="0" animBg="1"/>
      <p:bldP spid="136205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龙腾四海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龙腾四海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龙腾四海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6562</TotalTime>
  <Words>1659</Words>
  <Application>Microsoft Macintosh PowerPoint</Application>
  <PresentationFormat>全屏显示(4:3)</PresentationFormat>
  <Paragraphs>206</Paragraphs>
  <Slides>35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黑体</vt:lpstr>
      <vt:lpstr>楷体_GB2312</vt:lpstr>
      <vt:lpstr>宋体</vt:lpstr>
      <vt:lpstr>幼圆</vt:lpstr>
      <vt:lpstr>Arial</vt:lpstr>
      <vt:lpstr>Arial Narrow</vt:lpstr>
      <vt:lpstr>Cambria</vt:lpstr>
      <vt:lpstr>Maiandra GD</vt:lpstr>
      <vt:lpstr>Monotype Sorts</vt:lpstr>
      <vt:lpstr>Symbol</vt:lpstr>
      <vt:lpstr>Times New Roman</vt:lpstr>
      <vt:lpstr>Wingdings 2</vt:lpstr>
      <vt:lpstr>龙腾四海</vt:lpstr>
      <vt:lpstr>公式</vt:lpstr>
      <vt:lpstr>Equation</vt:lpstr>
      <vt:lpstr>Image</vt:lpstr>
      <vt:lpstr>模拟电子技术基础 李天舒 E-mail:lts0129@hotmail.com</vt:lpstr>
      <vt:lpstr>PowerPoint 演示文稿</vt:lpstr>
      <vt:lpstr>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作业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李 天舒</cp:lastModifiedBy>
  <cp:revision>1012</cp:revision>
  <dcterms:created xsi:type="dcterms:W3CDTF">2000-03-01T12:06:14Z</dcterms:created>
  <dcterms:modified xsi:type="dcterms:W3CDTF">2022-03-01T06:54:56Z</dcterms:modified>
</cp:coreProperties>
</file>