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7" r:id="rId2"/>
    <p:sldId id="292" r:id="rId3"/>
    <p:sldId id="293" r:id="rId4"/>
    <p:sldId id="285" r:id="rId5"/>
    <p:sldId id="258" r:id="rId6"/>
    <p:sldId id="284" r:id="rId7"/>
    <p:sldId id="259" r:id="rId8"/>
    <p:sldId id="260" r:id="rId9"/>
    <p:sldId id="261" r:id="rId10"/>
    <p:sldId id="307" r:id="rId11"/>
    <p:sldId id="294" r:id="rId12"/>
    <p:sldId id="295" r:id="rId13"/>
    <p:sldId id="296" r:id="rId14"/>
    <p:sldId id="262" r:id="rId15"/>
    <p:sldId id="308" r:id="rId16"/>
    <p:sldId id="287" r:id="rId17"/>
    <p:sldId id="288" r:id="rId18"/>
    <p:sldId id="289" r:id="rId19"/>
    <p:sldId id="297" r:id="rId20"/>
    <p:sldId id="298" r:id="rId21"/>
    <p:sldId id="299" r:id="rId22"/>
    <p:sldId id="263" r:id="rId23"/>
    <p:sldId id="264" r:id="rId24"/>
    <p:sldId id="265" r:id="rId25"/>
    <p:sldId id="300"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301" r:id="rId42"/>
    <p:sldId id="281" r:id="rId43"/>
    <p:sldId id="309" r:id="rId44"/>
    <p:sldId id="282" r:id="rId45"/>
    <p:sldId id="302" r:id="rId46"/>
    <p:sldId id="303" r:id="rId47"/>
    <p:sldId id="304" r:id="rId48"/>
    <p:sldId id="283" r:id="rId49"/>
    <p:sldId id="306" r:id="rId50"/>
    <p:sldId id="305" r:id="rId51"/>
  </p:sldIdLst>
  <p:sldSz cx="9144000" cy="6858000" type="screen4x3"/>
  <p:notesSz cx="6858000" cy="9144000"/>
  <p:defaultTextStyle>
    <a:defPPr>
      <a:defRPr lang="zh-CN"/>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image" Target="../media/image46.wmf"/><Relationship Id="rId7" Type="http://schemas.openxmlformats.org/officeDocument/2006/relationships/image" Target="../media/image50.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1.wmf"/><Relationship Id="rId7" Type="http://schemas.openxmlformats.org/officeDocument/2006/relationships/image" Target="../media/image65.wmf"/><Relationship Id="rId2" Type="http://schemas.openxmlformats.org/officeDocument/2006/relationships/image" Target="../media/image60.wmf"/><Relationship Id="rId1" Type="http://schemas.openxmlformats.org/officeDocument/2006/relationships/image" Target="../media/image59.wmf"/><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4" Type="http://schemas.openxmlformats.org/officeDocument/2006/relationships/image" Target="../media/image7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3.wmf"/><Relationship Id="rId7" Type="http://schemas.openxmlformats.org/officeDocument/2006/relationships/image" Target="../media/image77.wmf"/><Relationship Id="rId2" Type="http://schemas.openxmlformats.org/officeDocument/2006/relationships/image" Target="../media/image72.wmf"/><Relationship Id="rId1" Type="http://schemas.openxmlformats.org/officeDocument/2006/relationships/image" Target="../media/image71.wmf"/><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0.wmf"/><Relationship Id="rId7" Type="http://schemas.openxmlformats.org/officeDocument/2006/relationships/image" Target="../media/image84.wmf"/><Relationship Id="rId2" Type="http://schemas.openxmlformats.org/officeDocument/2006/relationships/image" Target="../media/image79.wmf"/><Relationship Id="rId1" Type="http://schemas.openxmlformats.org/officeDocument/2006/relationships/image" Target="../media/image71.wmf"/><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 Id="rId6" Type="http://schemas.openxmlformats.org/officeDocument/2006/relationships/image" Target="../media/image96.wmf"/><Relationship Id="rId5" Type="http://schemas.openxmlformats.org/officeDocument/2006/relationships/image" Target="../media/image95.wmf"/><Relationship Id="rId4" Type="http://schemas.openxmlformats.org/officeDocument/2006/relationships/image" Target="../media/image94.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2.wmf"/><Relationship Id="rId7" Type="http://schemas.openxmlformats.org/officeDocument/2006/relationships/image" Target="../media/image77.wmf"/><Relationship Id="rId2" Type="http://schemas.openxmlformats.org/officeDocument/2006/relationships/image" Target="../media/image71.wmf"/><Relationship Id="rId1" Type="http://schemas.openxmlformats.org/officeDocument/2006/relationships/image" Target="../media/image97.wmf"/><Relationship Id="rId6" Type="http://schemas.openxmlformats.org/officeDocument/2006/relationships/image" Target="../media/image100.wmf"/><Relationship Id="rId5" Type="http://schemas.openxmlformats.org/officeDocument/2006/relationships/image" Target="../media/image99.wmf"/><Relationship Id="rId4" Type="http://schemas.openxmlformats.org/officeDocument/2006/relationships/image" Target="../media/image98.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3" name="矩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矩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矩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矩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矩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圆角矩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圆角矩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矩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6705600" y="4206240"/>
            <a:ext cx="960120" cy="457200"/>
          </a:xfrm>
        </p:spPr>
        <p:txBody>
          <a:bodyPr/>
          <a:lstStyle/>
          <a:p>
            <a:endParaRPr lang="en-US" altLang="zh-CN"/>
          </a:p>
        </p:txBody>
      </p:sp>
      <p:sp>
        <p:nvSpPr>
          <p:cNvPr id="17" name="页脚占位符 16"/>
          <p:cNvSpPr>
            <a:spLocks noGrp="1"/>
          </p:cNvSpPr>
          <p:nvPr>
            <p:ph type="ftr" sz="quarter" idx="11"/>
          </p:nvPr>
        </p:nvSpPr>
        <p:spPr>
          <a:xfrm>
            <a:off x="5410200" y="4205288"/>
            <a:ext cx="1295400" cy="457200"/>
          </a:xfrm>
        </p:spPr>
        <p:txBody>
          <a:bodyPr/>
          <a:lstStyle/>
          <a:p>
            <a:endParaRPr lang="en-US" altLang="zh-CN"/>
          </a:p>
        </p:txBody>
      </p:sp>
      <p:sp>
        <p:nvSpPr>
          <p:cNvPr id="29" name="灯片编号占位符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376E04CF-FD66-479C-9570-368E89441A93}" type="slidenum">
              <a:rPr lang="en-US" altLang="zh-CN"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3C0DDF1-CC32-4E15-B312-846A6D5660A7}"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21DCF953-3687-4D90-BBDA-D490DFD0DF85}" type="slidenum">
              <a:rPr lang="en-US" altLang="zh-CN" smtClean="0"/>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DF39628B-1734-4B28-A4EB-557CE4D09C66}"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63A2A26A-DB61-45CB-8802-F2AA42A89B04}"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13F713C4-C0FC-4690-900D-F9CEFC0B7872}" type="slidenum">
              <a:rPr lang="en-US" altLang="zh-CN" smtClean="0"/>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9DA406DE-C732-4EDD-8804-3620DB517250}"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1143000"/>
            <a:ext cx="8382000" cy="1069848"/>
          </a:xfrm>
        </p:spPr>
        <p:txBody>
          <a:bodyPr anchor="ctr"/>
          <a:lstStyle>
            <a:lvl1pPr>
              <a:defRPr sz="4000" b="0" i="0" cap="none"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6" name="日期占位符 25"/>
          <p:cNvSpPr>
            <a:spLocks noGrp="1"/>
          </p:cNvSpPr>
          <p:nvPr>
            <p:ph type="dt" sz="half" idx="10"/>
          </p:nvPr>
        </p:nvSpPr>
        <p:spPr/>
        <p:txBody>
          <a:bodyPr rtlCol="0"/>
          <a:lstStyle/>
          <a:p>
            <a:endParaRPr lang="en-US" altLang="zh-CN"/>
          </a:p>
        </p:txBody>
      </p:sp>
      <p:sp>
        <p:nvSpPr>
          <p:cNvPr id="27" name="灯片编号占位符 26"/>
          <p:cNvSpPr>
            <a:spLocks noGrp="1"/>
          </p:cNvSpPr>
          <p:nvPr>
            <p:ph type="sldNum" sz="quarter" idx="11"/>
          </p:nvPr>
        </p:nvSpPr>
        <p:spPr/>
        <p:txBody>
          <a:bodyPr rtlCol="0"/>
          <a:lstStyle/>
          <a:p>
            <a:fld id="{6140B34B-16B2-4C07-81A9-AD9F7482D9A8}" type="slidenum">
              <a:rPr lang="en-US" altLang="zh-CN" smtClean="0"/>
              <a:pPr/>
              <a:t>‹#›</a:t>
            </a:fld>
            <a:endParaRPr lang="en-US" altLang="zh-CN"/>
          </a:p>
        </p:txBody>
      </p:sp>
      <p:sp>
        <p:nvSpPr>
          <p:cNvPr id="28" name="页脚占位符 27"/>
          <p:cNvSpPr>
            <a:spLocks noGrp="1"/>
          </p:cNvSpPr>
          <p:nvPr>
            <p:ph type="ftr" sz="quarter" idx="12"/>
          </p:nvPr>
        </p:nvSpPr>
        <p:spPr/>
        <p:txBody>
          <a:bodyPr rtlCol="0"/>
          <a:lstStyle/>
          <a:p>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zh-CN" altLang="en-US"/>
              <a:t>单击此处编辑母版标题样式</a:t>
            </a:r>
            <a:endParaRPr kumimoji="0" lang="en-US"/>
          </a:p>
        </p:txBody>
      </p:sp>
      <p:sp>
        <p:nvSpPr>
          <p:cNvPr id="3" name="日期占位符 2"/>
          <p:cNvSpPr>
            <a:spLocks noGrp="1"/>
          </p:cNvSpPr>
          <p:nvPr>
            <p:ph type="dt" sz="half" idx="10"/>
          </p:nvPr>
        </p:nvSpPr>
        <p:spPr>
          <a:xfrm>
            <a:off x="6583680" y="612648"/>
            <a:ext cx="957264" cy="457200"/>
          </a:xfrm>
        </p:spPr>
        <p:txBody>
          <a:bodyPr/>
          <a:lstStyle/>
          <a:p>
            <a:endParaRPr lang="en-US" altLang="zh-CN"/>
          </a:p>
        </p:txBody>
      </p:sp>
      <p:sp>
        <p:nvSpPr>
          <p:cNvPr id="4" name="页脚占位符 3"/>
          <p:cNvSpPr>
            <a:spLocks noGrp="1"/>
          </p:cNvSpPr>
          <p:nvPr>
            <p:ph type="ftr" sz="quarter" idx="11"/>
          </p:nvPr>
        </p:nvSpPr>
        <p:spPr>
          <a:xfrm>
            <a:off x="5257800" y="612648"/>
            <a:ext cx="1325880" cy="457200"/>
          </a:xfrm>
        </p:spPr>
        <p:txBody>
          <a:bodyPr/>
          <a:lstStyle/>
          <a:p>
            <a:endParaRPr lang="en-US" altLang="zh-CN"/>
          </a:p>
        </p:txBody>
      </p:sp>
      <p:sp>
        <p:nvSpPr>
          <p:cNvPr id="5" name="灯片编号占位符 4"/>
          <p:cNvSpPr>
            <a:spLocks noGrp="1"/>
          </p:cNvSpPr>
          <p:nvPr>
            <p:ph type="sldNum" sz="quarter" idx="12"/>
          </p:nvPr>
        </p:nvSpPr>
        <p:spPr>
          <a:xfrm>
            <a:off x="8174736" y="2272"/>
            <a:ext cx="762000" cy="365760"/>
          </a:xfrm>
        </p:spPr>
        <p:txBody>
          <a:bodyPr/>
          <a:lstStyle/>
          <a:p>
            <a:fld id="{740568A2-8F0A-44B8-9900-D52E17C1CE46}"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062BC075-9F68-45F2-A5D3-30855ED9FFF0}"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BD09CFAD-C265-4ED4-9452-C1A09DF62824}"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zh-CN" altLang="en-US"/>
              <a:t>单击图标添加图片</a:t>
            </a:r>
            <a:endParaRPr kumimoji="0" lang="en-US" dirty="0"/>
          </a:p>
        </p:txBody>
      </p:sp>
      <p:sp>
        <p:nvSpPr>
          <p:cNvPr id="4" name="文本占位符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DD784CB1-D20D-408A-ADE7-E6DE9DA5538A}" type="slidenum">
              <a:rPr lang="en-US" altLang="zh-CN"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矩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矩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矩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矩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圆角矩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圆角矩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矩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矩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矩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矩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矩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矩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标题占位符 21"/>
          <p:cNvSpPr>
            <a:spLocks noGrp="1"/>
          </p:cNvSpPr>
          <p:nvPr>
            <p:ph type="title"/>
          </p:nvPr>
        </p:nvSpPr>
        <p:spPr>
          <a:xfrm>
            <a:off x="457200" y="1143000"/>
            <a:ext cx="8229600" cy="1066800"/>
          </a:xfrm>
          <a:prstGeom prst="rect">
            <a:avLst/>
          </a:prstGeom>
        </p:spPr>
        <p:txBody>
          <a:bodyPr vert="horz" anchor="ctr">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endParaRPr lang="en-US" altLang="zh-CN"/>
          </a:p>
        </p:txBody>
      </p:sp>
      <p:sp>
        <p:nvSpPr>
          <p:cNvPr id="3" name="页脚占位符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ltLang="zh-CN"/>
          </a:p>
        </p:txBody>
      </p:sp>
      <p:sp>
        <p:nvSpPr>
          <p:cNvPr id="23" name="灯片编号占位符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9F2A1E21-1B45-4F32-AE71-66210A73956A}"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ch02-1.ppt#-1,1,PowerPoint &#28436;&#31034;&#25991;&#31295;" TargetMode="External"/><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hyperlink" Target="ch02-4.ppt#-1,1,PowerPoint &#28436;&#31034;&#25991;&#31295;" TargetMode="External"/><Relationship Id="rId5" Type="http://schemas.openxmlformats.org/officeDocument/2006/relationships/hyperlink" Target="ch02-3.ppt#-1,1,PowerPoint &#28436;&#31034;&#25991;&#31295;" TargetMode="External"/><Relationship Id="rId4" Type="http://schemas.openxmlformats.org/officeDocument/2006/relationships/hyperlink" Target="ch02-2.ppt" TargetMode="External"/></Relationships>
</file>

<file path=ppt/slides/_rels/slide10.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0.emf"/><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 Target="slide2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0.bin"/><Relationship Id="rId3" Type="http://schemas.openxmlformats.org/officeDocument/2006/relationships/slide" Target="slide23.xml"/><Relationship Id="rId7" Type="http://schemas.openxmlformats.org/officeDocument/2006/relationships/oleObject" Target="../embeddings/oleObject7.bin"/><Relationship Id="rId12" Type="http://schemas.openxmlformats.org/officeDocument/2006/relationships/image" Target="../media/image14.wmf"/><Relationship Id="rId2" Type="http://schemas.openxmlformats.org/officeDocument/2006/relationships/slideLayout" Target="../slideLayouts/slideLayout7.xml"/><Relationship Id="rId16" Type="http://schemas.openxmlformats.org/officeDocument/2006/relationships/image" Target="../media/image16.wmf"/><Relationship Id="rId1" Type="http://schemas.openxmlformats.org/officeDocument/2006/relationships/vmlDrawing" Target="../drawings/vmlDrawing5.vml"/><Relationship Id="rId6" Type="http://schemas.openxmlformats.org/officeDocument/2006/relationships/image" Target="../media/image11.wmf"/><Relationship Id="rId11" Type="http://schemas.openxmlformats.org/officeDocument/2006/relationships/oleObject" Target="../embeddings/oleObject9.bin"/><Relationship Id="rId5" Type="http://schemas.openxmlformats.org/officeDocument/2006/relationships/oleObject" Target="../embeddings/oleObject6.bin"/><Relationship Id="rId15" Type="http://schemas.openxmlformats.org/officeDocument/2006/relationships/oleObject" Target="../embeddings/oleObject11.bin"/><Relationship Id="rId10" Type="http://schemas.openxmlformats.org/officeDocument/2006/relationships/image" Target="../media/image13.wmf"/><Relationship Id="rId4" Type="http://schemas.openxmlformats.org/officeDocument/2006/relationships/image" Target="../media/image8.jpeg"/><Relationship Id="rId9" Type="http://schemas.openxmlformats.org/officeDocument/2006/relationships/oleObject" Target="../embeddings/oleObject8.bin"/><Relationship Id="rId14" Type="http://schemas.openxmlformats.org/officeDocument/2006/relationships/image" Target="../media/image15.wmf"/></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 Target="slide2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image" Target="../media/image18.jpe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slide" Target="slide23.xml"/><Relationship Id="rId4" Type="http://schemas.openxmlformats.org/officeDocument/2006/relationships/audio" Target="../media/audio3.wav"/></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17.bin"/><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23.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0.wmf"/><Relationship Id="rId11" Type="http://schemas.openxmlformats.org/officeDocument/2006/relationships/oleObject" Target="../embeddings/oleObject16.bin"/><Relationship Id="rId5" Type="http://schemas.openxmlformats.org/officeDocument/2006/relationships/oleObject" Target="../embeddings/oleObject13.bin"/><Relationship Id="rId15" Type="http://schemas.openxmlformats.org/officeDocument/2006/relationships/hyperlink" Target="file:///C:\Documents%20and%20Settings\Administrator\&#26700;&#38754;\&#27169;&#30005;&#19978;&#35838;&#29992;&#35838;&#20214;\&#27169;&#25311;&#30005;&#36335;avi\&#34394;&#30701;&#21644;&#34394;&#30701;.avi" TargetMode="External"/><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15.bin"/><Relationship Id="rId14" Type="http://schemas.openxmlformats.org/officeDocument/2006/relationships/image" Target="../media/image2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5.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27.jpeg"/><Relationship Id="rId4" Type="http://schemas.openxmlformats.org/officeDocument/2006/relationships/image" Target="../media/image26.jpeg"/></Relationships>
</file>

<file path=ppt/slides/_rels/slide2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27.jpeg"/><Relationship Id="rId4" Type="http://schemas.openxmlformats.org/officeDocument/2006/relationships/slide" Target="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 Target="slide23.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slide" Target="slide14.xml"/></Relationships>
</file>

<file path=ppt/slides/_rels/slide2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image" Target="../media/image27.jpeg"/><Relationship Id="rId5" Type="http://schemas.openxmlformats.org/officeDocument/2006/relationships/image" Target="../media/image17.jpeg"/><Relationship Id="rId4" Type="http://schemas.openxmlformats.org/officeDocument/2006/relationships/slide" Target="slide23.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audio" Target="../media/audio1.wav"/><Relationship Id="rId7" Type="http://schemas.openxmlformats.org/officeDocument/2006/relationships/image" Target="../media/image29.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9.bin"/><Relationship Id="rId5" Type="http://schemas.openxmlformats.org/officeDocument/2006/relationships/slide" Target="slide23.xml"/><Relationship Id="rId10" Type="http://schemas.openxmlformats.org/officeDocument/2006/relationships/image" Target="../media/image26.jpeg"/><Relationship Id="rId4" Type="http://schemas.openxmlformats.org/officeDocument/2006/relationships/audio" Target="../media/audio2.wav"/><Relationship Id="rId9" Type="http://schemas.openxmlformats.org/officeDocument/2006/relationships/image" Target="../media/image30.wmf"/></Relationships>
</file>

<file path=ppt/slides/_rels/slide28.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audio" Target="../media/audio2.wav"/><Relationship Id="rId7"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1.wmf"/><Relationship Id="rId5" Type="http://schemas.openxmlformats.org/officeDocument/2006/relationships/oleObject" Target="../embeddings/oleObject21.bin"/><Relationship Id="rId4" Type="http://schemas.openxmlformats.org/officeDocument/2006/relationships/slide" Target="slide23.xml"/><Relationship Id="rId9" Type="http://schemas.openxmlformats.org/officeDocument/2006/relationships/image" Target="../media/image26.jpeg"/></Relationships>
</file>

<file path=ppt/slides/_rels/slide29.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audio" Target="../media/audio1.wav"/><Relationship Id="rId7" Type="http://schemas.openxmlformats.org/officeDocument/2006/relationships/image" Target="../media/image33.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23.bin"/><Relationship Id="rId5" Type="http://schemas.openxmlformats.org/officeDocument/2006/relationships/slide" Target="slide23.xml"/><Relationship Id="rId4" Type="http://schemas.openxmlformats.org/officeDocument/2006/relationships/audio" Target="../media/audio2.wav"/></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36.jpeg"/><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5.wmf"/><Relationship Id="rId5" Type="http://schemas.openxmlformats.org/officeDocument/2006/relationships/oleObject" Target="../embeddings/oleObject24.bin"/><Relationship Id="rId4" Type="http://schemas.openxmlformats.org/officeDocument/2006/relationships/audio" Target="../media/audio2.wav"/></Relationships>
</file>

<file path=ppt/slides/_rels/slide31.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37.jpeg"/></Relationships>
</file>

<file path=ppt/slides/_rels/slide32.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audio" Target="../media/audio1.wav"/><Relationship Id="rId7"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38.wmf"/><Relationship Id="rId5" Type="http://schemas.openxmlformats.org/officeDocument/2006/relationships/oleObject" Target="../embeddings/oleObject25.bin"/><Relationship Id="rId10" Type="http://schemas.openxmlformats.org/officeDocument/2006/relationships/image" Target="../media/image40.jpeg"/><Relationship Id="rId4" Type="http://schemas.openxmlformats.org/officeDocument/2006/relationships/audio" Target="../media/audio2.wav"/><Relationship Id="rId9" Type="http://schemas.openxmlformats.org/officeDocument/2006/relationships/slide" Target="slide23.xml"/></Relationships>
</file>

<file path=ppt/slides/_rels/slide33.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image" Target="../media/image40.jpeg"/><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slide" Target="slide23.xml"/><Relationship Id="rId5" Type="http://schemas.openxmlformats.org/officeDocument/2006/relationships/image" Target="../media/image41.wmf"/><Relationship Id="rId4" Type="http://schemas.openxmlformats.org/officeDocument/2006/relationships/oleObject" Target="../embeddings/oleObject27.bin"/></Relationships>
</file>

<file path=ppt/slides/_rels/slide34.xml.rels><?xml version="1.0" encoding="UTF-8" standalone="yes"?>
<Relationships xmlns="http://schemas.openxmlformats.org/package/2006/relationships"><Relationship Id="rId8" Type="http://schemas.openxmlformats.org/officeDocument/2006/relationships/image" Target="../media/image43.jpeg"/><Relationship Id="rId3" Type="http://schemas.openxmlformats.org/officeDocument/2006/relationships/audio" Target="../media/audio1.wav"/><Relationship Id="rId7" Type="http://schemas.openxmlformats.org/officeDocument/2006/relationships/image" Target="../media/image42.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28.bin"/><Relationship Id="rId5" Type="http://schemas.openxmlformats.org/officeDocument/2006/relationships/slide" Target="slide23.xml"/><Relationship Id="rId4" Type="http://schemas.openxmlformats.org/officeDocument/2006/relationships/audio" Target="../media/audio2.wav"/></Relationships>
</file>

<file path=ppt/slides/_rels/slide35.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slide" Target="slide42.xml"/><Relationship Id="rId4" Type="http://schemas.openxmlformats.org/officeDocument/2006/relationships/slide" Target="slide40.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image" Target="../media/image47.wmf"/><Relationship Id="rId18" Type="http://schemas.openxmlformats.org/officeDocument/2006/relationships/oleObject" Target="../embeddings/oleObject35.bin"/><Relationship Id="rId3" Type="http://schemas.openxmlformats.org/officeDocument/2006/relationships/audio" Target="../media/audio1.wav"/><Relationship Id="rId21" Type="http://schemas.openxmlformats.org/officeDocument/2006/relationships/image" Target="../media/image51.wmf"/><Relationship Id="rId7" Type="http://schemas.openxmlformats.org/officeDocument/2006/relationships/image" Target="../media/image44.wmf"/><Relationship Id="rId12" Type="http://schemas.openxmlformats.org/officeDocument/2006/relationships/oleObject" Target="../embeddings/oleObject32.bin"/><Relationship Id="rId17" Type="http://schemas.openxmlformats.org/officeDocument/2006/relationships/image" Target="../media/image49.wmf"/><Relationship Id="rId2" Type="http://schemas.openxmlformats.org/officeDocument/2006/relationships/slideLayout" Target="../slideLayouts/slideLayout7.xml"/><Relationship Id="rId16" Type="http://schemas.openxmlformats.org/officeDocument/2006/relationships/oleObject" Target="../embeddings/oleObject34.bin"/><Relationship Id="rId20" Type="http://schemas.openxmlformats.org/officeDocument/2006/relationships/oleObject" Target="../embeddings/oleObject36.bin"/><Relationship Id="rId1" Type="http://schemas.openxmlformats.org/officeDocument/2006/relationships/vmlDrawing" Target="../drawings/vmlDrawing15.vml"/><Relationship Id="rId6" Type="http://schemas.openxmlformats.org/officeDocument/2006/relationships/oleObject" Target="../embeddings/oleObject29.bin"/><Relationship Id="rId11" Type="http://schemas.openxmlformats.org/officeDocument/2006/relationships/image" Target="../media/image46.wmf"/><Relationship Id="rId5" Type="http://schemas.openxmlformats.org/officeDocument/2006/relationships/slide" Target="slide23.xml"/><Relationship Id="rId15" Type="http://schemas.openxmlformats.org/officeDocument/2006/relationships/image" Target="../media/image48.wmf"/><Relationship Id="rId10" Type="http://schemas.openxmlformats.org/officeDocument/2006/relationships/oleObject" Target="../embeddings/oleObject31.bin"/><Relationship Id="rId19" Type="http://schemas.openxmlformats.org/officeDocument/2006/relationships/image" Target="../media/image50.wmf"/><Relationship Id="rId4" Type="http://schemas.openxmlformats.org/officeDocument/2006/relationships/audio" Target="../media/audio2.wav"/><Relationship Id="rId9" Type="http://schemas.openxmlformats.org/officeDocument/2006/relationships/image" Target="../media/image45.wmf"/><Relationship Id="rId14" Type="http://schemas.openxmlformats.org/officeDocument/2006/relationships/oleObject" Target="../embeddings/oleObject33.bin"/><Relationship Id="rId22" Type="http://schemas.openxmlformats.org/officeDocument/2006/relationships/image" Target="../media/image52.jpeg"/></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audio" Target="../media/audio1.wav"/><Relationship Id="rId7" Type="http://schemas.openxmlformats.org/officeDocument/2006/relationships/image" Target="../media/image53.wmf"/><Relationship Id="rId12" Type="http://schemas.openxmlformats.org/officeDocument/2006/relationships/image" Target="../media/image52.jpeg"/><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37.bin"/><Relationship Id="rId11" Type="http://schemas.openxmlformats.org/officeDocument/2006/relationships/image" Target="../media/image55.wmf"/><Relationship Id="rId5" Type="http://schemas.openxmlformats.org/officeDocument/2006/relationships/slide" Target="slide23.xml"/><Relationship Id="rId10" Type="http://schemas.openxmlformats.org/officeDocument/2006/relationships/oleObject" Target="../embeddings/oleObject39.bin"/><Relationship Id="rId4" Type="http://schemas.openxmlformats.org/officeDocument/2006/relationships/audio" Target="../media/audio2.wav"/><Relationship Id="rId9" Type="http://schemas.openxmlformats.org/officeDocument/2006/relationships/image" Target="../media/image54.wmf"/></Relationships>
</file>

<file path=ppt/slides/_rels/slide38.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56.jpeg"/></Relationships>
</file>

<file path=ppt/slides/_rels/slide39.xml.rels><?xml version="1.0" encoding="UTF-8" standalone="yes"?>
<Relationships xmlns="http://schemas.openxmlformats.org/package/2006/relationships"><Relationship Id="rId8" Type="http://schemas.openxmlformats.org/officeDocument/2006/relationships/image" Target="../media/image58.jpeg"/><Relationship Id="rId3" Type="http://schemas.openxmlformats.org/officeDocument/2006/relationships/audio" Target="../media/audio1.wav"/><Relationship Id="rId7" Type="http://schemas.openxmlformats.org/officeDocument/2006/relationships/image" Target="../media/image57.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40.bin"/><Relationship Id="rId5" Type="http://schemas.openxmlformats.org/officeDocument/2006/relationships/slide" Target="slide23.xml"/><Relationship Id="rId4" Type="http://schemas.openxmlformats.org/officeDocument/2006/relationships/audio" Target="../media/audio2.wav"/></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oleObject" Target="../embeddings/oleObject2.bin"/><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42.bin"/><Relationship Id="rId13" Type="http://schemas.openxmlformats.org/officeDocument/2006/relationships/image" Target="../media/image62.wmf"/><Relationship Id="rId18" Type="http://schemas.openxmlformats.org/officeDocument/2006/relationships/oleObject" Target="../embeddings/oleObject47.bin"/><Relationship Id="rId3" Type="http://schemas.openxmlformats.org/officeDocument/2006/relationships/audio" Target="../media/audio1.wav"/><Relationship Id="rId7" Type="http://schemas.openxmlformats.org/officeDocument/2006/relationships/image" Target="../media/image59.wmf"/><Relationship Id="rId12" Type="http://schemas.openxmlformats.org/officeDocument/2006/relationships/oleObject" Target="../embeddings/oleObject44.bin"/><Relationship Id="rId17" Type="http://schemas.openxmlformats.org/officeDocument/2006/relationships/image" Target="../media/image64.wmf"/><Relationship Id="rId2" Type="http://schemas.openxmlformats.org/officeDocument/2006/relationships/slideLayout" Target="../slideLayouts/slideLayout7.xml"/><Relationship Id="rId16" Type="http://schemas.openxmlformats.org/officeDocument/2006/relationships/oleObject" Target="../embeddings/oleObject46.bin"/><Relationship Id="rId20" Type="http://schemas.openxmlformats.org/officeDocument/2006/relationships/image" Target="../media/image66.jpeg"/><Relationship Id="rId1" Type="http://schemas.openxmlformats.org/officeDocument/2006/relationships/vmlDrawing" Target="../drawings/vmlDrawing18.vml"/><Relationship Id="rId6" Type="http://schemas.openxmlformats.org/officeDocument/2006/relationships/oleObject" Target="../embeddings/oleObject41.bin"/><Relationship Id="rId11" Type="http://schemas.openxmlformats.org/officeDocument/2006/relationships/image" Target="../media/image61.wmf"/><Relationship Id="rId5" Type="http://schemas.openxmlformats.org/officeDocument/2006/relationships/slide" Target="slide23.xml"/><Relationship Id="rId15" Type="http://schemas.openxmlformats.org/officeDocument/2006/relationships/image" Target="../media/image63.wmf"/><Relationship Id="rId10" Type="http://schemas.openxmlformats.org/officeDocument/2006/relationships/oleObject" Target="../embeddings/oleObject43.bin"/><Relationship Id="rId19" Type="http://schemas.openxmlformats.org/officeDocument/2006/relationships/image" Target="../media/image65.wmf"/><Relationship Id="rId4" Type="http://schemas.openxmlformats.org/officeDocument/2006/relationships/audio" Target="../media/audio2.wav"/><Relationship Id="rId9" Type="http://schemas.openxmlformats.org/officeDocument/2006/relationships/image" Target="../media/image60.wmf"/><Relationship Id="rId14" Type="http://schemas.openxmlformats.org/officeDocument/2006/relationships/oleObject" Target="../embeddings/oleObject45.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slide" Target="slide23.xml"/><Relationship Id="rId7" Type="http://schemas.openxmlformats.org/officeDocument/2006/relationships/image" Target="../media/image68.wmf"/><Relationship Id="rId2" Type="http://schemas.openxmlformats.org/officeDocument/2006/relationships/slideLayout" Target="../slideLayouts/slideLayout12.xml"/><Relationship Id="rId1" Type="http://schemas.openxmlformats.org/officeDocument/2006/relationships/vmlDrawing" Target="../drawings/vmlDrawing19.vml"/><Relationship Id="rId6" Type="http://schemas.openxmlformats.org/officeDocument/2006/relationships/oleObject" Target="../embeddings/oleObject49.bin"/><Relationship Id="rId11" Type="http://schemas.openxmlformats.org/officeDocument/2006/relationships/image" Target="../media/image70.wmf"/><Relationship Id="rId5" Type="http://schemas.openxmlformats.org/officeDocument/2006/relationships/image" Target="../media/image67.wmf"/><Relationship Id="rId10" Type="http://schemas.openxmlformats.org/officeDocument/2006/relationships/oleObject" Target="../embeddings/oleObject51.bin"/><Relationship Id="rId4" Type="http://schemas.openxmlformats.org/officeDocument/2006/relationships/oleObject" Target="../embeddings/oleObject48.bin"/><Relationship Id="rId9" Type="http://schemas.openxmlformats.org/officeDocument/2006/relationships/image" Target="../media/image69.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53.bin"/><Relationship Id="rId13" Type="http://schemas.openxmlformats.org/officeDocument/2006/relationships/image" Target="../media/image74.wmf"/><Relationship Id="rId18" Type="http://schemas.openxmlformats.org/officeDocument/2006/relationships/image" Target="../media/image76.wmf"/><Relationship Id="rId3" Type="http://schemas.openxmlformats.org/officeDocument/2006/relationships/audio" Target="../media/audio1.wav"/><Relationship Id="rId7" Type="http://schemas.openxmlformats.org/officeDocument/2006/relationships/image" Target="../media/image71.wmf"/><Relationship Id="rId12" Type="http://schemas.openxmlformats.org/officeDocument/2006/relationships/oleObject" Target="../embeddings/oleObject55.bin"/><Relationship Id="rId17" Type="http://schemas.openxmlformats.org/officeDocument/2006/relationships/oleObject" Target="../embeddings/oleObject57.bin"/><Relationship Id="rId2" Type="http://schemas.openxmlformats.org/officeDocument/2006/relationships/slideLayout" Target="../slideLayouts/slideLayout7.xml"/><Relationship Id="rId16" Type="http://schemas.openxmlformats.org/officeDocument/2006/relationships/image" Target="../media/image78.jpeg"/><Relationship Id="rId20" Type="http://schemas.openxmlformats.org/officeDocument/2006/relationships/image" Target="../media/image77.wmf"/><Relationship Id="rId1" Type="http://schemas.openxmlformats.org/officeDocument/2006/relationships/vmlDrawing" Target="../drawings/vmlDrawing20.vml"/><Relationship Id="rId6" Type="http://schemas.openxmlformats.org/officeDocument/2006/relationships/oleObject" Target="../embeddings/oleObject52.bin"/><Relationship Id="rId11" Type="http://schemas.openxmlformats.org/officeDocument/2006/relationships/image" Target="../media/image73.wmf"/><Relationship Id="rId5" Type="http://schemas.openxmlformats.org/officeDocument/2006/relationships/slide" Target="slide23.xml"/><Relationship Id="rId15" Type="http://schemas.openxmlformats.org/officeDocument/2006/relationships/image" Target="../media/image75.wmf"/><Relationship Id="rId10" Type="http://schemas.openxmlformats.org/officeDocument/2006/relationships/oleObject" Target="../embeddings/oleObject54.bin"/><Relationship Id="rId19" Type="http://schemas.openxmlformats.org/officeDocument/2006/relationships/oleObject" Target="../embeddings/oleObject58.bin"/><Relationship Id="rId4" Type="http://schemas.openxmlformats.org/officeDocument/2006/relationships/audio" Target="../media/audio2.wav"/><Relationship Id="rId9" Type="http://schemas.openxmlformats.org/officeDocument/2006/relationships/image" Target="../media/image72.wmf"/><Relationship Id="rId14" Type="http://schemas.openxmlformats.org/officeDocument/2006/relationships/oleObject" Target="../embeddings/oleObject56.bin"/></Relationships>
</file>

<file path=ppt/slides/_rels/slide43.x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image" Target="../media/image81.wmf"/><Relationship Id="rId18" Type="http://schemas.openxmlformats.org/officeDocument/2006/relationships/oleObject" Target="../embeddings/oleObject65.bin"/><Relationship Id="rId3" Type="http://schemas.openxmlformats.org/officeDocument/2006/relationships/audio" Target="../media/audio2.wav"/><Relationship Id="rId7" Type="http://schemas.openxmlformats.org/officeDocument/2006/relationships/oleObject" Target="../embeddings/oleObject60.bin"/><Relationship Id="rId12" Type="http://schemas.openxmlformats.org/officeDocument/2006/relationships/oleObject" Target="../embeddings/oleObject62.bin"/><Relationship Id="rId17" Type="http://schemas.openxmlformats.org/officeDocument/2006/relationships/image" Target="../media/image83.wmf"/><Relationship Id="rId2" Type="http://schemas.openxmlformats.org/officeDocument/2006/relationships/slideLayout" Target="../slideLayouts/slideLayout12.xml"/><Relationship Id="rId16" Type="http://schemas.openxmlformats.org/officeDocument/2006/relationships/oleObject" Target="../embeddings/oleObject64.bin"/><Relationship Id="rId1" Type="http://schemas.openxmlformats.org/officeDocument/2006/relationships/vmlDrawing" Target="../drawings/vmlDrawing21.vml"/><Relationship Id="rId6" Type="http://schemas.openxmlformats.org/officeDocument/2006/relationships/image" Target="../media/image71.wmf"/><Relationship Id="rId11" Type="http://schemas.openxmlformats.org/officeDocument/2006/relationships/image" Target="../media/image80.wmf"/><Relationship Id="rId5" Type="http://schemas.openxmlformats.org/officeDocument/2006/relationships/oleObject" Target="../embeddings/oleObject59.bin"/><Relationship Id="rId15" Type="http://schemas.openxmlformats.org/officeDocument/2006/relationships/image" Target="../media/image82.wmf"/><Relationship Id="rId10" Type="http://schemas.openxmlformats.org/officeDocument/2006/relationships/oleObject" Target="../embeddings/oleObject61.bin"/><Relationship Id="rId19" Type="http://schemas.openxmlformats.org/officeDocument/2006/relationships/image" Target="../media/image84.wmf"/><Relationship Id="rId4" Type="http://schemas.openxmlformats.org/officeDocument/2006/relationships/slide" Target="slide23.xml"/><Relationship Id="rId9" Type="http://schemas.openxmlformats.org/officeDocument/2006/relationships/image" Target="../media/image78.jpeg"/><Relationship Id="rId14" Type="http://schemas.openxmlformats.org/officeDocument/2006/relationships/oleObject" Target="../embeddings/oleObject63.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67.bin"/><Relationship Id="rId13" Type="http://schemas.openxmlformats.org/officeDocument/2006/relationships/image" Target="../media/image88.jpeg"/><Relationship Id="rId3" Type="http://schemas.openxmlformats.org/officeDocument/2006/relationships/audio" Target="../media/audio1.wav"/><Relationship Id="rId7" Type="http://schemas.openxmlformats.org/officeDocument/2006/relationships/image" Target="../media/image85.wmf"/><Relationship Id="rId12" Type="http://schemas.openxmlformats.org/officeDocument/2006/relationships/image" Target="../media/image78.jpeg"/><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66.bin"/><Relationship Id="rId11" Type="http://schemas.openxmlformats.org/officeDocument/2006/relationships/image" Target="../media/image87.wmf"/><Relationship Id="rId5" Type="http://schemas.openxmlformats.org/officeDocument/2006/relationships/slide" Target="slide23.xml"/><Relationship Id="rId10" Type="http://schemas.openxmlformats.org/officeDocument/2006/relationships/oleObject" Target="../embeddings/oleObject68.bin"/><Relationship Id="rId4" Type="http://schemas.openxmlformats.org/officeDocument/2006/relationships/audio" Target="../media/audio2.wav"/><Relationship Id="rId9" Type="http://schemas.openxmlformats.org/officeDocument/2006/relationships/image" Target="../media/image86.wmf"/></Relationships>
</file>

<file path=ppt/slides/_rels/slide4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93.wmf"/><Relationship Id="rId13" Type="http://schemas.openxmlformats.org/officeDocument/2006/relationships/oleObject" Target="../embeddings/oleObject74.bin"/><Relationship Id="rId3" Type="http://schemas.openxmlformats.org/officeDocument/2006/relationships/oleObject" Target="../embeddings/oleObject69.bin"/><Relationship Id="rId7" Type="http://schemas.openxmlformats.org/officeDocument/2006/relationships/oleObject" Target="../embeddings/oleObject71.bin"/><Relationship Id="rId12" Type="http://schemas.openxmlformats.org/officeDocument/2006/relationships/image" Target="../media/image95.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92.wmf"/><Relationship Id="rId11" Type="http://schemas.openxmlformats.org/officeDocument/2006/relationships/oleObject" Target="../embeddings/oleObject73.bin"/><Relationship Id="rId5" Type="http://schemas.openxmlformats.org/officeDocument/2006/relationships/oleObject" Target="../embeddings/oleObject70.bin"/><Relationship Id="rId10" Type="http://schemas.openxmlformats.org/officeDocument/2006/relationships/image" Target="../media/image94.wmf"/><Relationship Id="rId4" Type="http://schemas.openxmlformats.org/officeDocument/2006/relationships/image" Target="../media/image91.wmf"/><Relationship Id="rId9" Type="http://schemas.openxmlformats.org/officeDocument/2006/relationships/oleObject" Target="../embeddings/oleObject72.bin"/><Relationship Id="rId14" Type="http://schemas.openxmlformats.org/officeDocument/2006/relationships/image" Target="../media/image96.wmf"/></Relationships>
</file>

<file path=ppt/slides/_rels/slide48.xml.rels><?xml version="1.0" encoding="UTF-8" standalone="yes"?>
<Relationships xmlns="http://schemas.openxmlformats.org/package/2006/relationships"><Relationship Id="rId8" Type="http://schemas.openxmlformats.org/officeDocument/2006/relationships/image" Target="../media/image101.jpeg"/><Relationship Id="rId13" Type="http://schemas.openxmlformats.org/officeDocument/2006/relationships/oleObject" Target="../embeddings/oleObject78.bin"/><Relationship Id="rId18" Type="http://schemas.openxmlformats.org/officeDocument/2006/relationships/image" Target="../media/image100.wmf"/><Relationship Id="rId3" Type="http://schemas.openxmlformats.org/officeDocument/2006/relationships/audio" Target="../media/audio1.wav"/><Relationship Id="rId7" Type="http://schemas.openxmlformats.org/officeDocument/2006/relationships/image" Target="../media/image97.wmf"/><Relationship Id="rId12" Type="http://schemas.openxmlformats.org/officeDocument/2006/relationships/image" Target="../media/image72.wmf"/><Relationship Id="rId17" Type="http://schemas.openxmlformats.org/officeDocument/2006/relationships/oleObject" Target="../embeddings/oleObject80.bin"/><Relationship Id="rId2" Type="http://schemas.openxmlformats.org/officeDocument/2006/relationships/slideLayout" Target="../slideLayouts/slideLayout7.xml"/><Relationship Id="rId16" Type="http://schemas.openxmlformats.org/officeDocument/2006/relationships/image" Target="../media/image99.wmf"/><Relationship Id="rId20" Type="http://schemas.openxmlformats.org/officeDocument/2006/relationships/image" Target="../media/image77.wmf"/><Relationship Id="rId1" Type="http://schemas.openxmlformats.org/officeDocument/2006/relationships/vmlDrawing" Target="../drawings/vmlDrawing24.vml"/><Relationship Id="rId6" Type="http://schemas.openxmlformats.org/officeDocument/2006/relationships/oleObject" Target="../embeddings/oleObject75.bin"/><Relationship Id="rId11" Type="http://schemas.openxmlformats.org/officeDocument/2006/relationships/oleObject" Target="../embeddings/oleObject77.bin"/><Relationship Id="rId5" Type="http://schemas.openxmlformats.org/officeDocument/2006/relationships/slide" Target="slide23.xml"/><Relationship Id="rId15" Type="http://schemas.openxmlformats.org/officeDocument/2006/relationships/oleObject" Target="../embeddings/oleObject79.bin"/><Relationship Id="rId10" Type="http://schemas.openxmlformats.org/officeDocument/2006/relationships/image" Target="../media/image71.wmf"/><Relationship Id="rId19" Type="http://schemas.openxmlformats.org/officeDocument/2006/relationships/oleObject" Target="../embeddings/oleObject81.bin"/><Relationship Id="rId4" Type="http://schemas.openxmlformats.org/officeDocument/2006/relationships/audio" Target="../media/audio2.wav"/><Relationship Id="rId9" Type="http://schemas.openxmlformats.org/officeDocument/2006/relationships/oleObject" Target="../embeddings/oleObject76.bin"/><Relationship Id="rId14" Type="http://schemas.openxmlformats.org/officeDocument/2006/relationships/image" Target="../media/image98.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82.bin"/><Relationship Id="rId7" Type="http://schemas.openxmlformats.org/officeDocument/2006/relationships/image" Target="../media/image104.jpeg"/><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103.wmf"/><Relationship Id="rId5" Type="http://schemas.openxmlformats.org/officeDocument/2006/relationships/oleObject" Target="../embeddings/oleObject83.bin"/><Relationship Id="rId4" Type="http://schemas.openxmlformats.org/officeDocument/2006/relationships/image" Target="../media/image102.wmf"/></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4.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5.jpeg"/><Relationship Id="rId4" Type="http://schemas.openxmlformats.org/officeDocument/2006/relationships/slide" Target="slide23.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12.xml"/><Relationship Id="rId1" Type="http://schemas.openxmlformats.org/officeDocument/2006/relationships/vmlDrawing" Target="../drawings/vmlDrawing26.vml"/><Relationship Id="rId4" Type="http://schemas.openxmlformats.org/officeDocument/2006/relationships/image" Target="../media/image105.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slide" Target="slide23.xml"/></Relationships>
</file>

<file path=ppt/slides/_rels/slide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slide" Target="slide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a:hlinkClick r:id="rId3" action="ppaction://hlinkpres?slideindex=1&amp;slidetitle=PowerPoint 演示文稿"/>
          </p:cNvPr>
          <p:cNvSpPr txBox="1">
            <a:spLocks noChangeArrowheads="1"/>
          </p:cNvSpPr>
          <p:nvPr/>
        </p:nvSpPr>
        <p:spPr bwMode="auto">
          <a:xfrm>
            <a:off x="1295400" y="2551113"/>
            <a:ext cx="6019800" cy="585787"/>
          </a:xfrm>
          <a:prstGeom prst="rect">
            <a:avLst/>
          </a:prstGeom>
          <a:noFill/>
          <a:ln w="9525">
            <a:noFill/>
            <a:miter lim="800000"/>
            <a:headEnd/>
            <a:tailEnd/>
          </a:ln>
          <a:effectLst/>
        </p:spPr>
        <p:txBody>
          <a:bodyPr>
            <a:spAutoFit/>
          </a:bodyPr>
          <a:lstStyle/>
          <a:p>
            <a:pPr>
              <a:lnSpc>
                <a:spcPct val="90000"/>
              </a:lnSpc>
              <a:spcBef>
                <a:spcPct val="50000"/>
              </a:spcBef>
            </a:pPr>
            <a:r>
              <a:rPr kumimoji="1" lang="en-US" altLang="zh-CN" sz="3600">
                <a:solidFill>
                  <a:srgbClr val="000066"/>
                </a:solidFill>
                <a:latin typeface="Times New Roman" pitchFamily="18" charset="0"/>
                <a:ea typeface="黑体" pitchFamily="49" charset="-122"/>
              </a:rPr>
              <a:t>2.1  </a:t>
            </a:r>
            <a:r>
              <a:rPr kumimoji="1" lang="zh-CN" altLang="en-US" sz="3600">
                <a:solidFill>
                  <a:srgbClr val="000066"/>
                </a:solidFill>
                <a:latin typeface="Times New Roman" pitchFamily="18" charset="0"/>
                <a:ea typeface="黑体" pitchFamily="49" charset="-122"/>
              </a:rPr>
              <a:t>集成电路运算放大器</a:t>
            </a:r>
          </a:p>
        </p:txBody>
      </p:sp>
      <p:sp>
        <p:nvSpPr>
          <p:cNvPr id="5123" name="Line 3"/>
          <p:cNvSpPr>
            <a:spLocks noChangeShapeType="1"/>
          </p:cNvSpPr>
          <p:nvPr/>
        </p:nvSpPr>
        <p:spPr bwMode="auto">
          <a:xfrm>
            <a:off x="838200" y="2343150"/>
            <a:ext cx="76962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5124" name="WordArt 4"/>
          <p:cNvSpPr>
            <a:spLocks noChangeArrowheads="1" noChangeShapeType="1" noTextEdit="1"/>
          </p:cNvSpPr>
          <p:nvPr/>
        </p:nvSpPr>
        <p:spPr bwMode="auto">
          <a:xfrm>
            <a:off x="2667000" y="1219200"/>
            <a:ext cx="3962400" cy="838200"/>
          </a:xfrm>
          <a:prstGeom prst="rect">
            <a:avLst/>
          </a:prstGeom>
        </p:spPr>
        <p:txBody>
          <a:bodyPr wrap="none" fromWordArt="1">
            <a:prstTxWarp prst="textPlain">
              <a:avLst>
                <a:gd name="adj" fmla="val 50000"/>
              </a:avLst>
            </a:prstTxWarp>
          </a:bodyPr>
          <a:lstStyle/>
          <a:p>
            <a:pPr algn="ctr"/>
            <a:r>
              <a:rPr lang="en-US" altLang="zh-CN" sz="6600" kern="10">
                <a:ln w="3175">
                  <a:solidFill>
                    <a:srgbClr val="993300"/>
                  </a:solidFill>
                  <a:round/>
                  <a:headEnd/>
                  <a:tailEnd/>
                </a:ln>
                <a:solidFill>
                  <a:srgbClr val="FF0000"/>
                </a:solidFill>
                <a:latin typeface="黑体"/>
                <a:ea typeface="黑体"/>
              </a:rPr>
              <a:t>2 </a:t>
            </a:r>
            <a:r>
              <a:rPr lang="zh-CN" altLang="en-US" sz="6600" kern="10">
                <a:ln w="3175">
                  <a:solidFill>
                    <a:srgbClr val="993300"/>
                  </a:solidFill>
                  <a:round/>
                  <a:headEnd/>
                  <a:tailEnd/>
                </a:ln>
                <a:solidFill>
                  <a:srgbClr val="FF0000"/>
                </a:solidFill>
                <a:latin typeface="黑体"/>
                <a:ea typeface="黑体"/>
              </a:rPr>
              <a:t>运算放大器</a:t>
            </a:r>
          </a:p>
        </p:txBody>
      </p:sp>
      <p:sp>
        <p:nvSpPr>
          <p:cNvPr id="5126" name="Text Box 6">
            <a:hlinkClick r:id="rId4" action="ppaction://hlinkpres?slideindex=1&amp;slidetitle="/>
          </p:cNvPr>
          <p:cNvSpPr txBox="1">
            <a:spLocks noChangeArrowheads="1"/>
          </p:cNvSpPr>
          <p:nvPr/>
        </p:nvSpPr>
        <p:spPr bwMode="auto">
          <a:xfrm>
            <a:off x="1295400" y="3319463"/>
            <a:ext cx="6019800" cy="585787"/>
          </a:xfrm>
          <a:prstGeom prst="rect">
            <a:avLst/>
          </a:prstGeom>
          <a:noFill/>
          <a:ln w="9525">
            <a:noFill/>
            <a:miter lim="800000"/>
            <a:headEnd/>
            <a:tailEnd/>
          </a:ln>
          <a:effectLst/>
        </p:spPr>
        <p:txBody>
          <a:bodyPr>
            <a:spAutoFit/>
          </a:bodyPr>
          <a:lstStyle/>
          <a:p>
            <a:pPr>
              <a:lnSpc>
                <a:spcPct val="90000"/>
              </a:lnSpc>
              <a:spcBef>
                <a:spcPct val="50000"/>
              </a:spcBef>
            </a:pPr>
            <a:r>
              <a:rPr kumimoji="1" lang="en-US" altLang="zh-CN" sz="3600">
                <a:solidFill>
                  <a:srgbClr val="000066"/>
                </a:solidFill>
                <a:latin typeface="Times New Roman" pitchFamily="18" charset="0"/>
                <a:ea typeface="黑体" pitchFamily="49" charset="-122"/>
              </a:rPr>
              <a:t>2.2  </a:t>
            </a:r>
            <a:r>
              <a:rPr kumimoji="1" lang="zh-CN" altLang="en-US" sz="3600">
                <a:solidFill>
                  <a:srgbClr val="000066"/>
                </a:solidFill>
                <a:latin typeface="Times New Roman" pitchFamily="18" charset="0"/>
                <a:ea typeface="黑体" pitchFamily="49" charset="-122"/>
              </a:rPr>
              <a:t>理想运算放大器</a:t>
            </a:r>
          </a:p>
        </p:txBody>
      </p:sp>
      <p:sp>
        <p:nvSpPr>
          <p:cNvPr id="5127" name="Text Box 7">
            <a:hlinkClick r:id="rId5" action="ppaction://hlinkpres?slideindex=1&amp;slidetitle=PowerPoint 演示文稿"/>
          </p:cNvPr>
          <p:cNvSpPr txBox="1">
            <a:spLocks noChangeArrowheads="1"/>
          </p:cNvSpPr>
          <p:nvPr/>
        </p:nvSpPr>
        <p:spPr bwMode="auto">
          <a:xfrm>
            <a:off x="1295400" y="4089400"/>
            <a:ext cx="6019800" cy="585788"/>
          </a:xfrm>
          <a:prstGeom prst="rect">
            <a:avLst/>
          </a:prstGeom>
          <a:noFill/>
          <a:ln w="9525">
            <a:noFill/>
            <a:miter lim="800000"/>
            <a:headEnd/>
            <a:tailEnd/>
          </a:ln>
          <a:effectLst/>
        </p:spPr>
        <p:txBody>
          <a:bodyPr>
            <a:spAutoFit/>
          </a:bodyPr>
          <a:lstStyle/>
          <a:p>
            <a:pPr>
              <a:lnSpc>
                <a:spcPct val="90000"/>
              </a:lnSpc>
              <a:spcBef>
                <a:spcPct val="50000"/>
              </a:spcBef>
            </a:pPr>
            <a:r>
              <a:rPr kumimoji="1" lang="en-US" altLang="zh-CN" sz="3600">
                <a:solidFill>
                  <a:srgbClr val="000066"/>
                </a:solidFill>
                <a:latin typeface="Times New Roman" pitchFamily="18" charset="0"/>
                <a:ea typeface="黑体" pitchFamily="49" charset="-122"/>
              </a:rPr>
              <a:t>2.3  </a:t>
            </a:r>
            <a:r>
              <a:rPr kumimoji="1" lang="zh-CN" altLang="en-US" sz="3600">
                <a:solidFill>
                  <a:srgbClr val="000066"/>
                </a:solidFill>
                <a:latin typeface="Times New Roman" pitchFamily="18" charset="0"/>
                <a:ea typeface="黑体" pitchFamily="49" charset="-122"/>
              </a:rPr>
              <a:t>基本线性运放电路</a:t>
            </a:r>
          </a:p>
        </p:txBody>
      </p:sp>
      <p:sp>
        <p:nvSpPr>
          <p:cNvPr id="5128" name="Text Box 8">
            <a:hlinkClick r:id="rId6" action="ppaction://hlinkpres?slideindex=1&amp;slidetitle=PowerPoint 演示文稿"/>
          </p:cNvPr>
          <p:cNvSpPr txBox="1">
            <a:spLocks noChangeArrowheads="1"/>
          </p:cNvSpPr>
          <p:nvPr/>
        </p:nvSpPr>
        <p:spPr bwMode="auto">
          <a:xfrm>
            <a:off x="1295400" y="4857750"/>
            <a:ext cx="7315200" cy="1162050"/>
          </a:xfrm>
          <a:prstGeom prst="rect">
            <a:avLst/>
          </a:prstGeom>
          <a:noFill/>
          <a:ln w="9525">
            <a:noFill/>
            <a:miter lim="800000"/>
            <a:headEnd/>
            <a:tailEnd/>
          </a:ln>
          <a:effectLst/>
        </p:spPr>
        <p:txBody>
          <a:bodyPr>
            <a:spAutoFit/>
          </a:bodyPr>
          <a:lstStyle/>
          <a:p>
            <a:pPr>
              <a:lnSpc>
                <a:spcPct val="90000"/>
              </a:lnSpc>
              <a:spcBef>
                <a:spcPct val="50000"/>
              </a:spcBef>
            </a:pPr>
            <a:r>
              <a:rPr kumimoji="1" lang="en-US" altLang="zh-CN" sz="3600">
                <a:solidFill>
                  <a:srgbClr val="000066"/>
                </a:solidFill>
                <a:latin typeface="Times New Roman" pitchFamily="18" charset="0"/>
                <a:ea typeface="黑体" pitchFamily="49" charset="-122"/>
              </a:rPr>
              <a:t>2.4  </a:t>
            </a:r>
            <a:r>
              <a:rPr kumimoji="1" lang="zh-CN" altLang="en-US" sz="3600">
                <a:solidFill>
                  <a:srgbClr val="000066"/>
                </a:solidFill>
                <a:latin typeface="Times New Roman" pitchFamily="18" charset="0"/>
                <a:ea typeface="黑体" pitchFamily="49" charset="-122"/>
              </a:rPr>
              <a:t>同相输入和反相输入放大电</a:t>
            </a:r>
          </a:p>
          <a:p>
            <a:pPr>
              <a:lnSpc>
                <a:spcPct val="105000"/>
              </a:lnSpc>
            </a:pPr>
            <a:r>
              <a:rPr kumimoji="1" lang="zh-CN" altLang="en-US" sz="3600">
                <a:solidFill>
                  <a:srgbClr val="000066"/>
                </a:solidFill>
                <a:latin typeface="Times New Roman" pitchFamily="18" charset="0"/>
                <a:ea typeface="黑体" pitchFamily="49" charset="-122"/>
              </a:rPr>
              <a:t>       路的其他应用</a:t>
            </a:r>
          </a:p>
        </p:txBody>
      </p:sp>
    </p:spTree>
  </p:cSld>
  <p:clrMapOvr>
    <a:masterClrMapping/>
  </p:clrMapOvr>
  <p:transition>
    <p:split/>
    <p:sndAc>
      <p:stSnd>
        <p:snd r:embed="rId2" name="PROJCTOR.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Text Box 4"/>
          <p:cNvSpPr txBox="1">
            <a:spLocks noChangeArrowheads="1"/>
          </p:cNvSpPr>
          <p:nvPr/>
        </p:nvSpPr>
        <p:spPr bwMode="auto">
          <a:xfrm>
            <a:off x="533400" y="2057400"/>
            <a:ext cx="4876800" cy="1044575"/>
          </a:xfrm>
          <a:prstGeom prst="rect">
            <a:avLst/>
          </a:prstGeom>
          <a:noFill/>
          <a:ln w="9525">
            <a:noFill/>
            <a:miter lim="800000"/>
            <a:headEnd/>
            <a:tailEnd/>
          </a:ln>
          <a:effectLst/>
        </p:spPr>
        <p:txBody>
          <a:bodyPr>
            <a:spAutoFit/>
          </a:bodyPr>
          <a:lstStyle/>
          <a:p>
            <a:pPr algn="just">
              <a:lnSpc>
                <a:spcPct val="120000"/>
              </a:lnSpc>
            </a:pPr>
            <a:r>
              <a:rPr kumimoji="1" lang="zh-CN" altLang="en-US" sz="2600">
                <a:latin typeface="Times New Roman" pitchFamily="18" charset="0"/>
              </a:rPr>
              <a:t>输出电压与其两个输入端的电压之间存在线性放大关系，即</a:t>
            </a:r>
          </a:p>
        </p:txBody>
      </p:sp>
      <p:graphicFrame>
        <p:nvGraphicFramePr>
          <p:cNvPr id="58373" name="Object 5"/>
          <p:cNvGraphicFramePr>
            <a:graphicFrameLocks noChangeAspect="1"/>
          </p:cNvGraphicFramePr>
          <p:nvPr/>
        </p:nvGraphicFramePr>
        <p:xfrm>
          <a:off x="1887538" y="3275013"/>
          <a:ext cx="2684462" cy="611187"/>
        </p:xfrm>
        <a:graphic>
          <a:graphicData uri="http://schemas.openxmlformats.org/presentationml/2006/ole">
            <mc:AlternateContent xmlns:mc="http://schemas.openxmlformats.org/markup-compatibility/2006">
              <mc:Choice xmlns:v="urn:schemas-microsoft-com:vml" Requires="v">
                <p:oleObj spid="_x0000_s58375" name="Equation" r:id="rId4" imgW="1396800" imgH="291960" progId="Equation.3">
                  <p:embed/>
                </p:oleObj>
              </mc:Choice>
              <mc:Fallback>
                <p:oleObj name="Equation" r:id="rId4" imgW="1396800" imgH="29196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7538" y="3275013"/>
                        <a:ext cx="2684462"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74" name="Text Box 6"/>
          <p:cNvSpPr txBox="1">
            <a:spLocks noChangeArrowheads="1"/>
          </p:cNvSpPr>
          <p:nvPr/>
        </p:nvSpPr>
        <p:spPr bwMode="auto">
          <a:xfrm>
            <a:off x="838200" y="533400"/>
            <a:ext cx="3810000" cy="519113"/>
          </a:xfrm>
          <a:prstGeom prst="rect">
            <a:avLst/>
          </a:prstGeom>
          <a:noFill/>
          <a:ln w="9525">
            <a:noFill/>
            <a:miter lim="800000"/>
            <a:headEnd/>
            <a:tailEnd/>
          </a:ln>
          <a:effectLst/>
        </p:spPr>
        <p:txBody>
          <a:bodyPr>
            <a:spAutoFit/>
          </a:bodyPr>
          <a:lstStyle/>
          <a:p>
            <a:pPr>
              <a:spcBef>
                <a:spcPct val="50000"/>
              </a:spcBef>
            </a:pPr>
            <a:r>
              <a:rPr kumimoji="1" lang="zh-CN" altLang="en-US" sz="2800">
                <a:solidFill>
                  <a:srgbClr val="0000FF"/>
                </a:solidFill>
                <a:latin typeface="Times New Roman" pitchFamily="18" charset="0"/>
              </a:rPr>
              <a:t>集成运放的工作区域</a:t>
            </a:r>
          </a:p>
        </p:txBody>
      </p:sp>
      <p:sp>
        <p:nvSpPr>
          <p:cNvPr id="58375" name="Text Box 7"/>
          <p:cNvSpPr txBox="1">
            <a:spLocks noChangeArrowheads="1"/>
          </p:cNvSpPr>
          <p:nvPr/>
        </p:nvSpPr>
        <p:spPr bwMode="auto">
          <a:xfrm>
            <a:off x="914400" y="1447800"/>
            <a:ext cx="2743200" cy="519113"/>
          </a:xfrm>
          <a:prstGeom prst="rect">
            <a:avLst/>
          </a:prstGeom>
          <a:noFill/>
          <a:ln w="9525">
            <a:noFill/>
            <a:miter lim="800000"/>
            <a:headEnd/>
            <a:tailEnd/>
          </a:ln>
          <a:effectLst/>
        </p:spPr>
        <p:txBody>
          <a:bodyPr>
            <a:spAutoFit/>
          </a:bodyPr>
          <a:lstStyle/>
          <a:p>
            <a:pPr>
              <a:spcBef>
                <a:spcPct val="50000"/>
              </a:spcBef>
            </a:pPr>
            <a:r>
              <a:rPr kumimoji="1" lang="zh-CN" altLang="en-US" sz="2800">
                <a:solidFill>
                  <a:srgbClr val="FF0000"/>
                </a:solidFill>
                <a:latin typeface="Times New Roman" pitchFamily="18" charset="0"/>
              </a:rPr>
              <a:t>线性区域：</a:t>
            </a:r>
          </a:p>
        </p:txBody>
      </p:sp>
      <p:sp>
        <p:nvSpPr>
          <p:cNvPr id="58376" name="Text Box 8"/>
          <p:cNvSpPr txBox="1">
            <a:spLocks noChangeArrowheads="1"/>
          </p:cNvSpPr>
          <p:nvPr/>
        </p:nvSpPr>
        <p:spPr bwMode="auto">
          <a:xfrm>
            <a:off x="1219200" y="4038600"/>
            <a:ext cx="4419600" cy="457200"/>
          </a:xfrm>
          <a:prstGeom prst="rect">
            <a:avLst/>
          </a:prstGeom>
          <a:noFill/>
          <a:ln w="9525">
            <a:noFill/>
            <a:miter lim="800000"/>
            <a:headEnd/>
            <a:tailEnd/>
          </a:ln>
          <a:effectLst/>
        </p:spPr>
        <p:txBody>
          <a:bodyPr>
            <a:spAutoFit/>
          </a:bodyPr>
          <a:lstStyle/>
          <a:p>
            <a:pPr>
              <a:spcBef>
                <a:spcPct val="50000"/>
              </a:spcBef>
            </a:pPr>
            <a:r>
              <a:rPr kumimoji="1" lang="en-US" altLang="zh-CN" sz="2400" i="1">
                <a:solidFill>
                  <a:srgbClr val="0000FF"/>
                </a:solidFill>
                <a:latin typeface="Times New Roman" pitchFamily="18" charset="0"/>
              </a:rPr>
              <a:t>A</a:t>
            </a:r>
            <a:r>
              <a:rPr kumimoji="1" lang="en-US" altLang="zh-CN" sz="2400" baseline="-25000">
                <a:solidFill>
                  <a:srgbClr val="0000FF"/>
                </a:solidFill>
                <a:latin typeface="Times New Roman" pitchFamily="18" charset="0"/>
              </a:rPr>
              <a:t>od</a:t>
            </a:r>
            <a:r>
              <a:rPr kumimoji="1" lang="zh-CN" altLang="en-US" sz="2400">
                <a:latin typeface="Times New Roman" pitchFamily="18" charset="0"/>
              </a:rPr>
              <a:t>为差模开环放大倍数</a:t>
            </a:r>
          </a:p>
        </p:txBody>
      </p:sp>
      <p:sp>
        <p:nvSpPr>
          <p:cNvPr id="58377" name="Text Box 9"/>
          <p:cNvSpPr txBox="1">
            <a:spLocks noChangeArrowheads="1"/>
          </p:cNvSpPr>
          <p:nvPr/>
        </p:nvSpPr>
        <p:spPr bwMode="auto">
          <a:xfrm>
            <a:off x="838200" y="4572000"/>
            <a:ext cx="2743200" cy="519113"/>
          </a:xfrm>
          <a:prstGeom prst="rect">
            <a:avLst/>
          </a:prstGeom>
          <a:noFill/>
          <a:ln w="9525">
            <a:noFill/>
            <a:miter lim="800000"/>
            <a:headEnd/>
            <a:tailEnd/>
          </a:ln>
          <a:effectLst/>
        </p:spPr>
        <p:txBody>
          <a:bodyPr>
            <a:spAutoFit/>
          </a:bodyPr>
          <a:lstStyle/>
          <a:p>
            <a:pPr>
              <a:spcBef>
                <a:spcPct val="50000"/>
              </a:spcBef>
            </a:pPr>
            <a:r>
              <a:rPr kumimoji="1" lang="zh-CN" altLang="en-US" sz="2800">
                <a:solidFill>
                  <a:srgbClr val="FF0000"/>
                </a:solidFill>
                <a:latin typeface="Times New Roman" pitchFamily="18" charset="0"/>
              </a:rPr>
              <a:t>非线性区域：</a:t>
            </a:r>
          </a:p>
        </p:txBody>
      </p:sp>
      <p:sp>
        <p:nvSpPr>
          <p:cNvPr id="58378" name="Text Box 10"/>
          <p:cNvSpPr txBox="1">
            <a:spLocks noChangeArrowheads="1"/>
          </p:cNvSpPr>
          <p:nvPr/>
        </p:nvSpPr>
        <p:spPr bwMode="auto">
          <a:xfrm>
            <a:off x="990600" y="5257800"/>
            <a:ext cx="53340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输出电压只有两种可能的情况：</a:t>
            </a:r>
          </a:p>
        </p:txBody>
      </p:sp>
      <p:sp>
        <p:nvSpPr>
          <p:cNvPr id="58379" name="Rectangle 11"/>
          <p:cNvSpPr>
            <a:spLocks noChangeArrowheads="1"/>
          </p:cNvSpPr>
          <p:nvPr/>
        </p:nvSpPr>
        <p:spPr bwMode="auto">
          <a:xfrm>
            <a:off x="5638800" y="5241925"/>
            <a:ext cx="2819400" cy="701675"/>
          </a:xfrm>
          <a:prstGeom prst="rect">
            <a:avLst/>
          </a:prstGeom>
          <a:noFill/>
          <a:ln w="9525">
            <a:noFill/>
            <a:miter lim="800000"/>
            <a:headEnd/>
            <a:tailEnd/>
          </a:ln>
          <a:effectLst/>
        </p:spPr>
        <p:txBody>
          <a:bodyPr>
            <a:spAutoFit/>
          </a:bodyPr>
          <a:lstStyle/>
          <a:p>
            <a:r>
              <a:rPr kumimoji="1" lang="en-US" altLang="zh-CN" sz="2400">
                <a:solidFill>
                  <a:srgbClr val="0000FF"/>
                </a:solidFill>
                <a:latin typeface="Times New Roman" pitchFamily="18" charset="0"/>
              </a:rPr>
              <a:t>+U</a:t>
            </a:r>
            <a:r>
              <a:rPr kumimoji="1" lang="en-US" altLang="zh-CN" sz="2400" baseline="-30000">
                <a:solidFill>
                  <a:srgbClr val="0000FF"/>
                </a:solidFill>
                <a:latin typeface="Times New Roman" pitchFamily="18" charset="0"/>
              </a:rPr>
              <a:t>OM</a:t>
            </a:r>
            <a:r>
              <a:rPr kumimoji="1" lang="zh-CN" altLang="en-US" sz="2400">
                <a:solidFill>
                  <a:srgbClr val="0000FF"/>
                </a:solidFill>
                <a:latin typeface="Times New Roman" pitchFamily="18" charset="0"/>
              </a:rPr>
              <a:t>或</a:t>
            </a:r>
            <a:r>
              <a:rPr kumimoji="1" lang="en-US" altLang="zh-CN" sz="2400">
                <a:solidFill>
                  <a:srgbClr val="0000FF"/>
                </a:solidFill>
                <a:latin typeface="Times New Roman" pitchFamily="18" charset="0"/>
              </a:rPr>
              <a:t>-U</a:t>
            </a:r>
            <a:r>
              <a:rPr kumimoji="1" lang="en-US" altLang="zh-CN" sz="2400" baseline="-30000">
                <a:solidFill>
                  <a:srgbClr val="0000FF"/>
                </a:solidFill>
                <a:latin typeface="Times New Roman" pitchFamily="18" charset="0"/>
              </a:rPr>
              <a:t>OM</a:t>
            </a:r>
          </a:p>
          <a:p>
            <a:endParaRPr kumimoji="1" lang="en-US" altLang="zh-CN" sz="2400" baseline="-30000">
              <a:solidFill>
                <a:srgbClr val="0000FF"/>
              </a:solidFill>
              <a:latin typeface="Times New Roman" pitchFamily="18" charset="0"/>
            </a:endParaRPr>
          </a:p>
        </p:txBody>
      </p:sp>
      <p:sp>
        <p:nvSpPr>
          <p:cNvPr id="58380" name="Text Box 12"/>
          <p:cNvSpPr txBox="1">
            <a:spLocks noChangeArrowheads="1"/>
          </p:cNvSpPr>
          <p:nvPr/>
        </p:nvSpPr>
        <p:spPr bwMode="auto">
          <a:xfrm>
            <a:off x="1447800" y="5943600"/>
            <a:ext cx="4419600" cy="457200"/>
          </a:xfrm>
          <a:prstGeom prst="rect">
            <a:avLst/>
          </a:prstGeom>
          <a:noFill/>
          <a:ln w="9525">
            <a:noFill/>
            <a:miter lim="800000"/>
            <a:headEnd/>
            <a:tailEnd/>
          </a:ln>
          <a:effectLst/>
        </p:spPr>
        <p:txBody>
          <a:bodyPr>
            <a:spAutoFit/>
          </a:bodyPr>
          <a:lstStyle/>
          <a:p>
            <a:r>
              <a:rPr kumimoji="1" lang="en-US" altLang="zh-CN" sz="2400">
                <a:solidFill>
                  <a:srgbClr val="0000FF"/>
                </a:solidFill>
                <a:latin typeface="Times New Roman" pitchFamily="18" charset="0"/>
              </a:rPr>
              <a:t>U</a:t>
            </a:r>
            <a:r>
              <a:rPr kumimoji="1" lang="en-US" altLang="zh-CN" sz="2400" baseline="-30000">
                <a:solidFill>
                  <a:srgbClr val="0000FF"/>
                </a:solidFill>
                <a:latin typeface="Times New Roman" pitchFamily="18" charset="0"/>
              </a:rPr>
              <a:t>OM</a:t>
            </a:r>
            <a:r>
              <a:rPr kumimoji="1" lang="zh-CN" altLang="en-US" sz="2400">
                <a:latin typeface="Times New Roman" pitchFamily="18" charset="0"/>
              </a:rPr>
              <a:t>为输出电压的饱和电压。</a:t>
            </a:r>
          </a:p>
        </p:txBody>
      </p:sp>
      <p:grpSp>
        <p:nvGrpSpPr>
          <p:cNvPr id="58381" name="Group 13"/>
          <p:cNvGrpSpPr>
            <a:grpSpLocks/>
          </p:cNvGrpSpPr>
          <p:nvPr/>
        </p:nvGrpSpPr>
        <p:grpSpPr bwMode="auto">
          <a:xfrm>
            <a:off x="5562600" y="914400"/>
            <a:ext cx="2952750" cy="3200400"/>
            <a:chOff x="3504" y="576"/>
            <a:chExt cx="1860" cy="2016"/>
          </a:xfrm>
        </p:grpSpPr>
        <p:grpSp>
          <p:nvGrpSpPr>
            <p:cNvPr id="58382" name="Group 14"/>
            <p:cNvGrpSpPr>
              <a:grpSpLocks/>
            </p:cNvGrpSpPr>
            <p:nvPr/>
          </p:nvGrpSpPr>
          <p:grpSpPr bwMode="auto">
            <a:xfrm>
              <a:off x="3648" y="639"/>
              <a:ext cx="1344" cy="1953"/>
              <a:chOff x="3648" y="864"/>
              <a:chExt cx="1344" cy="1488"/>
            </a:xfrm>
          </p:grpSpPr>
          <p:sp>
            <p:nvSpPr>
              <p:cNvPr id="58383" name="Line 15"/>
              <p:cNvSpPr>
                <a:spLocks noChangeShapeType="1"/>
              </p:cNvSpPr>
              <p:nvPr/>
            </p:nvSpPr>
            <p:spPr bwMode="auto">
              <a:xfrm>
                <a:off x="3648" y="1632"/>
                <a:ext cx="1344" cy="0"/>
              </a:xfrm>
              <a:prstGeom prst="line">
                <a:avLst/>
              </a:prstGeom>
              <a:noFill/>
              <a:ln w="38100">
                <a:solidFill>
                  <a:schemeClr val="tx1"/>
                </a:solidFill>
                <a:round/>
                <a:headEnd/>
                <a:tailEnd type="triangle" w="med" len="med"/>
              </a:ln>
              <a:effectLst/>
            </p:spPr>
            <p:txBody>
              <a:bodyPr/>
              <a:lstStyle/>
              <a:p>
                <a:endParaRPr lang="zh-CN" altLang="en-US"/>
              </a:p>
            </p:txBody>
          </p:sp>
          <p:sp>
            <p:nvSpPr>
              <p:cNvPr id="58384" name="Line 16"/>
              <p:cNvSpPr>
                <a:spLocks noChangeShapeType="1"/>
              </p:cNvSpPr>
              <p:nvPr/>
            </p:nvSpPr>
            <p:spPr bwMode="auto">
              <a:xfrm flipV="1">
                <a:off x="4224" y="864"/>
                <a:ext cx="0" cy="1488"/>
              </a:xfrm>
              <a:prstGeom prst="line">
                <a:avLst/>
              </a:prstGeom>
              <a:noFill/>
              <a:ln w="38100">
                <a:solidFill>
                  <a:schemeClr val="tx1"/>
                </a:solidFill>
                <a:round/>
                <a:headEnd/>
                <a:tailEnd type="triangle" w="med" len="med"/>
              </a:ln>
              <a:effectLst/>
            </p:spPr>
            <p:txBody>
              <a:bodyPr/>
              <a:lstStyle/>
              <a:p>
                <a:endParaRPr lang="zh-CN" altLang="en-US"/>
              </a:p>
            </p:txBody>
          </p:sp>
        </p:grpSp>
        <p:sp>
          <p:nvSpPr>
            <p:cNvPr id="58385" name="Line 17"/>
            <p:cNvSpPr>
              <a:spLocks noChangeShapeType="1"/>
            </p:cNvSpPr>
            <p:nvPr/>
          </p:nvSpPr>
          <p:spPr bwMode="auto">
            <a:xfrm flipV="1">
              <a:off x="3984" y="1080"/>
              <a:ext cx="480" cy="1071"/>
            </a:xfrm>
            <a:prstGeom prst="line">
              <a:avLst/>
            </a:prstGeom>
            <a:noFill/>
            <a:ln w="38100">
              <a:solidFill>
                <a:schemeClr val="accent2"/>
              </a:solidFill>
              <a:round/>
              <a:headEnd/>
              <a:tailEnd/>
            </a:ln>
            <a:effectLst/>
          </p:spPr>
          <p:txBody>
            <a:bodyPr/>
            <a:lstStyle/>
            <a:p>
              <a:endParaRPr lang="zh-CN" altLang="en-US"/>
            </a:p>
          </p:txBody>
        </p:sp>
        <p:sp>
          <p:nvSpPr>
            <p:cNvPr id="58386" name="Line 18"/>
            <p:cNvSpPr>
              <a:spLocks noChangeShapeType="1"/>
            </p:cNvSpPr>
            <p:nvPr/>
          </p:nvSpPr>
          <p:spPr bwMode="auto">
            <a:xfrm>
              <a:off x="4464" y="1080"/>
              <a:ext cx="528" cy="0"/>
            </a:xfrm>
            <a:prstGeom prst="line">
              <a:avLst/>
            </a:prstGeom>
            <a:noFill/>
            <a:ln w="38100">
              <a:solidFill>
                <a:schemeClr val="accent2"/>
              </a:solidFill>
              <a:round/>
              <a:headEnd/>
              <a:tailEnd/>
            </a:ln>
            <a:effectLst/>
          </p:spPr>
          <p:txBody>
            <a:bodyPr/>
            <a:lstStyle/>
            <a:p>
              <a:endParaRPr lang="zh-CN" altLang="en-US"/>
            </a:p>
          </p:txBody>
        </p:sp>
        <p:sp>
          <p:nvSpPr>
            <p:cNvPr id="58387" name="Line 19"/>
            <p:cNvSpPr>
              <a:spLocks noChangeShapeType="1"/>
            </p:cNvSpPr>
            <p:nvPr/>
          </p:nvSpPr>
          <p:spPr bwMode="auto">
            <a:xfrm>
              <a:off x="3504" y="2151"/>
              <a:ext cx="480" cy="0"/>
            </a:xfrm>
            <a:prstGeom prst="line">
              <a:avLst/>
            </a:prstGeom>
            <a:noFill/>
            <a:ln w="38100">
              <a:solidFill>
                <a:schemeClr val="accent2"/>
              </a:solidFill>
              <a:round/>
              <a:headEnd/>
              <a:tailEnd/>
            </a:ln>
            <a:effectLst/>
          </p:spPr>
          <p:txBody>
            <a:bodyPr/>
            <a:lstStyle/>
            <a:p>
              <a:endParaRPr lang="zh-CN" altLang="en-US"/>
            </a:p>
          </p:txBody>
        </p:sp>
        <p:sp>
          <p:nvSpPr>
            <p:cNvPr id="58388" name="Rectangle 20"/>
            <p:cNvSpPr>
              <a:spLocks noChangeArrowheads="1"/>
            </p:cNvSpPr>
            <p:nvPr/>
          </p:nvSpPr>
          <p:spPr bwMode="auto">
            <a:xfrm>
              <a:off x="3936" y="576"/>
              <a:ext cx="323" cy="287"/>
            </a:xfrm>
            <a:prstGeom prst="rect">
              <a:avLst/>
            </a:prstGeom>
            <a:noFill/>
            <a:ln w="9525">
              <a:noFill/>
              <a:miter lim="800000"/>
              <a:headEnd/>
              <a:tailEnd/>
            </a:ln>
            <a:effectLst/>
          </p:spPr>
          <p:txBody>
            <a:bodyPr wrap="none">
              <a:spAutoFit/>
            </a:bodyPr>
            <a:lstStyle/>
            <a:p>
              <a:r>
                <a:rPr kumimoji="1" lang="en-US" altLang="zh-CN" sz="2400">
                  <a:solidFill>
                    <a:srgbClr val="FF0000"/>
                  </a:solidFill>
                  <a:latin typeface="Times New Roman" pitchFamily="18" charset="0"/>
                </a:rPr>
                <a:t>u</a:t>
              </a:r>
              <a:r>
                <a:rPr kumimoji="1" lang="en-US" altLang="zh-CN" sz="2400" baseline="-30000">
                  <a:solidFill>
                    <a:srgbClr val="FF0000"/>
                  </a:solidFill>
                  <a:latin typeface="Times New Roman" pitchFamily="18" charset="0"/>
                </a:rPr>
                <a:t>O</a:t>
              </a:r>
            </a:p>
          </p:txBody>
        </p:sp>
        <p:sp>
          <p:nvSpPr>
            <p:cNvPr id="58389" name="Rectangle 21"/>
            <p:cNvSpPr>
              <a:spLocks noChangeArrowheads="1"/>
            </p:cNvSpPr>
            <p:nvPr/>
          </p:nvSpPr>
          <p:spPr bwMode="auto">
            <a:xfrm>
              <a:off x="4800" y="1584"/>
              <a:ext cx="564" cy="287"/>
            </a:xfrm>
            <a:prstGeom prst="rect">
              <a:avLst/>
            </a:prstGeom>
            <a:noFill/>
            <a:ln w="9525">
              <a:noFill/>
              <a:miter lim="800000"/>
              <a:headEnd/>
              <a:tailEnd/>
            </a:ln>
            <a:effectLst/>
          </p:spPr>
          <p:txBody>
            <a:bodyPr wrap="none">
              <a:spAutoFit/>
            </a:bodyPr>
            <a:lstStyle/>
            <a:p>
              <a:r>
                <a:rPr kumimoji="1" lang="en-US" altLang="zh-CN" sz="2400">
                  <a:solidFill>
                    <a:srgbClr val="FF0000"/>
                  </a:solidFill>
                  <a:latin typeface="Times New Roman" pitchFamily="18" charset="0"/>
                </a:rPr>
                <a:t>u</a:t>
              </a:r>
              <a:r>
                <a:rPr kumimoji="1" lang="en-US" altLang="zh-CN" sz="2400" baseline="-30000">
                  <a:solidFill>
                    <a:srgbClr val="FF0000"/>
                  </a:solidFill>
                  <a:latin typeface="Times New Roman" pitchFamily="18" charset="0"/>
                </a:rPr>
                <a:t>P</a:t>
              </a:r>
              <a:r>
                <a:rPr kumimoji="1" lang="en-US" altLang="zh-CN" sz="2400">
                  <a:solidFill>
                    <a:srgbClr val="FF0000"/>
                  </a:solidFill>
                  <a:latin typeface="Times New Roman" pitchFamily="18" charset="0"/>
                </a:rPr>
                <a:t>-u</a:t>
              </a:r>
              <a:r>
                <a:rPr kumimoji="1" lang="en-US" altLang="zh-CN" sz="2400" baseline="-30000">
                  <a:solidFill>
                    <a:srgbClr val="FF0000"/>
                  </a:solidFill>
                  <a:latin typeface="Times New Roman" pitchFamily="18" charset="0"/>
                </a:rPr>
                <a:t>N</a:t>
              </a:r>
            </a:p>
          </p:txBody>
        </p:sp>
        <p:grpSp>
          <p:nvGrpSpPr>
            <p:cNvPr id="58390" name="Group 22"/>
            <p:cNvGrpSpPr>
              <a:grpSpLocks/>
            </p:cNvGrpSpPr>
            <p:nvPr/>
          </p:nvGrpSpPr>
          <p:grpSpPr bwMode="auto">
            <a:xfrm>
              <a:off x="3744" y="972"/>
              <a:ext cx="768" cy="250"/>
              <a:chOff x="3744" y="960"/>
              <a:chExt cx="768" cy="250"/>
            </a:xfrm>
          </p:grpSpPr>
          <p:sp>
            <p:nvSpPr>
              <p:cNvPr id="58391" name="Rectangle 23"/>
              <p:cNvSpPr>
                <a:spLocks noChangeArrowheads="1"/>
              </p:cNvSpPr>
              <p:nvPr/>
            </p:nvSpPr>
            <p:spPr bwMode="auto">
              <a:xfrm>
                <a:off x="3744" y="960"/>
                <a:ext cx="502" cy="250"/>
              </a:xfrm>
              <a:prstGeom prst="rect">
                <a:avLst/>
              </a:prstGeom>
              <a:noFill/>
              <a:ln w="9525">
                <a:noFill/>
                <a:miter lim="800000"/>
                <a:headEnd/>
                <a:tailEnd/>
              </a:ln>
              <a:effectLst/>
            </p:spPr>
            <p:txBody>
              <a:bodyPr wrap="none">
                <a:spAutoFit/>
              </a:bodyPr>
              <a:lstStyle/>
              <a:p>
                <a:r>
                  <a:rPr kumimoji="1" lang="en-US" altLang="zh-CN" sz="2000">
                    <a:solidFill>
                      <a:srgbClr val="FF0000"/>
                    </a:solidFill>
                    <a:latin typeface="Times New Roman" pitchFamily="18" charset="0"/>
                  </a:rPr>
                  <a:t>+U</a:t>
                </a:r>
                <a:r>
                  <a:rPr kumimoji="1" lang="en-US" altLang="zh-CN" sz="2000" baseline="-30000">
                    <a:solidFill>
                      <a:srgbClr val="FF0000"/>
                    </a:solidFill>
                    <a:latin typeface="Times New Roman" pitchFamily="18" charset="0"/>
                  </a:rPr>
                  <a:t>OM</a:t>
                </a:r>
              </a:p>
            </p:txBody>
          </p:sp>
          <p:sp>
            <p:nvSpPr>
              <p:cNvPr id="58392" name="Line 24"/>
              <p:cNvSpPr>
                <a:spLocks noChangeShapeType="1"/>
              </p:cNvSpPr>
              <p:nvPr/>
            </p:nvSpPr>
            <p:spPr bwMode="auto">
              <a:xfrm>
                <a:off x="4224" y="1056"/>
                <a:ext cx="288" cy="0"/>
              </a:xfrm>
              <a:prstGeom prst="line">
                <a:avLst/>
              </a:prstGeom>
              <a:noFill/>
              <a:ln w="9525">
                <a:solidFill>
                  <a:srgbClr val="FF0000"/>
                </a:solidFill>
                <a:prstDash val="sysDot"/>
                <a:round/>
                <a:headEnd/>
                <a:tailEnd/>
              </a:ln>
              <a:effectLst/>
            </p:spPr>
            <p:txBody>
              <a:bodyPr/>
              <a:lstStyle/>
              <a:p>
                <a:endParaRPr lang="zh-CN" altLang="en-US"/>
              </a:p>
            </p:txBody>
          </p:sp>
        </p:grpSp>
        <p:grpSp>
          <p:nvGrpSpPr>
            <p:cNvPr id="58393" name="Group 25"/>
            <p:cNvGrpSpPr>
              <a:grpSpLocks/>
            </p:cNvGrpSpPr>
            <p:nvPr/>
          </p:nvGrpSpPr>
          <p:grpSpPr bwMode="auto">
            <a:xfrm>
              <a:off x="3984" y="2047"/>
              <a:ext cx="704" cy="250"/>
              <a:chOff x="3984" y="2047"/>
              <a:chExt cx="704" cy="250"/>
            </a:xfrm>
          </p:grpSpPr>
          <p:sp>
            <p:nvSpPr>
              <p:cNvPr id="58394" name="Rectangle 26"/>
              <p:cNvSpPr>
                <a:spLocks noChangeArrowheads="1"/>
              </p:cNvSpPr>
              <p:nvPr/>
            </p:nvSpPr>
            <p:spPr bwMode="auto">
              <a:xfrm>
                <a:off x="4224" y="2047"/>
                <a:ext cx="464" cy="250"/>
              </a:xfrm>
              <a:prstGeom prst="rect">
                <a:avLst/>
              </a:prstGeom>
              <a:noFill/>
              <a:ln w="9525">
                <a:noFill/>
                <a:miter lim="800000"/>
                <a:headEnd/>
                <a:tailEnd/>
              </a:ln>
              <a:effectLst/>
            </p:spPr>
            <p:txBody>
              <a:bodyPr wrap="none">
                <a:spAutoFit/>
              </a:bodyPr>
              <a:lstStyle/>
              <a:p>
                <a:r>
                  <a:rPr kumimoji="1" lang="en-US" altLang="zh-CN" sz="2000">
                    <a:solidFill>
                      <a:srgbClr val="FF0000"/>
                    </a:solidFill>
                    <a:latin typeface="Times New Roman" pitchFamily="18" charset="0"/>
                  </a:rPr>
                  <a:t>-U</a:t>
                </a:r>
                <a:r>
                  <a:rPr kumimoji="1" lang="en-US" altLang="zh-CN" sz="2000" baseline="-30000">
                    <a:solidFill>
                      <a:srgbClr val="FF0000"/>
                    </a:solidFill>
                    <a:latin typeface="Times New Roman" pitchFamily="18" charset="0"/>
                  </a:rPr>
                  <a:t>OM</a:t>
                </a:r>
              </a:p>
            </p:txBody>
          </p:sp>
          <p:sp>
            <p:nvSpPr>
              <p:cNvPr id="58395" name="Line 27"/>
              <p:cNvSpPr>
                <a:spLocks noChangeShapeType="1"/>
              </p:cNvSpPr>
              <p:nvPr/>
            </p:nvSpPr>
            <p:spPr bwMode="auto">
              <a:xfrm>
                <a:off x="3984" y="2160"/>
                <a:ext cx="192" cy="0"/>
              </a:xfrm>
              <a:prstGeom prst="line">
                <a:avLst/>
              </a:prstGeom>
              <a:noFill/>
              <a:ln w="9525">
                <a:solidFill>
                  <a:srgbClr val="FF0000"/>
                </a:solidFill>
                <a:prstDash val="sysDot"/>
                <a:round/>
                <a:headEnd/>
                <a:tailEnd/>
              </a:ln>
              <a:effec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8375">
                                            <p:txEl>
                                              <p:pRg st="0" end="0"/>
                                            </p:txEl>
                                          </p:spTgt>
                                        </p:tgtEl>
                                        <p:attrNameLst>
                                          <p:attrName>style.visibility</p:attrName>
                                        </p:attrNameLst>
                                      </p:cBhvr>
                                      <p:to>
                                        <p:strVal val="visible"/>
                                      </p:to>
                                    </p:set>
                                    <p:animEffect transition="in" filter="box(out)">
                                      <p:cBhvr>
                                        <p:cTn id="7" dur="500"/>
                                        <p:tgtEl>
                                          <p:spTgt spid="5837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8372">
                                            <p:txEl>
                                              <p:pRg st="0" end="0"/>
                                            </p:txEl>
                                          </p:spTgt>
                                        </p:tgtEl>
                                        <p:attrNameLst>
                                          <p:attrName>style.visibility</p:attrName>
                                        </p:attrNameLst>
                                      </p:cBhvr>
                                      <p:to>
                                        <p:strVal val="visible"/>
                                      </p:to>
                                    </p:set>
                                    <p:animEffect transition="in" filter="box(out)">
                                      <p:cBhvr>
                                        <p:cTn id="12" dur="500"/>
                                        <p:tgtEl>
                                          <p:spTgt spid="58372">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58373"/>
                                        </p:tgtEl>
                                        <p:attrNameLst>
                                          <p:attrName>style.visibility</p:attrName>
                                        </p:attrNameLst>
                                      </p:cBhvr>
                                      <p:to>
                                        <p:strVal val="visible"/>
                                      </p:to>
                                    </p:set>
                                    <p:animEffect transition="in" filter="box(out)">
                                      <p:cBhvr>
                                        <p:cTn id="17" dur="500"/>
                                        <p:tgtEl>
                                          <p:spTgt spid="58373"/>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8376">
                                            <p:txEl>
                                              <p:pRg st="0" end="0"/>
                                            </p:txEl>
                                          </p:spTgt>
                                        </p:tgtEl>
                                        <p:attrNameLst>
                                          <p:attrName>style.visibility</p:attrName>
                                        </p:attrNameLst>
                                      </p:cBhvr>
                                      <p:to>
                                        <p:strVal val="visible"/>
                                      </p:to>
                                    </p:set>
                                    <p:animEffect transition="in" filter="box(out)">
                                      <p:cBhvr>
                                        <p:cTn id="22" dur="500"/>
                                        <p:tgtEl>
                                          <p:spTgt spid="58376">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8377">
                                            <p:txEl>
                                              <p:pRg st="0" end="0"/>
                                            </p:txEl>
                                          </p:spTgt>
                                        </p:tgtEl>
                                        <p:attrNameLst>
                                          <p:attrName>style.visibility</p:attrName>
                                        </p:attrNameLst>
                                      </p:cBhvr>
                                      <p:to>
                                        <p:strVal val="visible"/>
                                      </p:to>
                                    </p:set>
                                    <p:animEffect transition="in" filter="box(out)">
                                      <p:cBhvr>
                                        <p:cTn id="27" dur="500"/>
                                        <p:tgtEl>
                                          <p:spTgt spid="58377">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58378">
                                            <p:txEl>
                                              <p:pRg st="0" end="0"/>
                                            </p:txEl>
                                          </p:spTgt>
                                        </p:tgtEl>
                                        <p:attrNameLst>
                                          <p:attrName>style.visibility</p:attrName>
                                        </p:attrNameLst>
                                      </p:cBhvr>
                                      <p:to>
                                        <p:strVal val="visible"/>
                                      </p:to>
                                    </p:set>
                                    <p:animEffect transition="in" filter="box(out)">
                                      <p:cBhvr>
                                        <p:cTn id="32" dur="500"/>
                                        <p:tgtEl>
                                          <p:spTgt spid="58378">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58379">
                                            <p:txEl>
                                              <p:pRg st="0" end="0"/>
                                            </p:txEl>
                                          </p:spTgt>
                                        </p:tgtEl>
                                        <p:attrNameLst>
                                          <p:attrName>style.visibility</p:attrName>
                                        </p:attrNameLst>
                                      </p:cBhvr>
                                      <p:to>
                                        <p:strVal val="visible"/>
                                      </p:to>
                                    </p:set>
                                    <p:animEffect transition="in" filter="box(out)">
                                      <p:cBhvr>
                                        <p:cTn id="37" dur="500"/>
                                        <p:tgtEl>
                                          <p:spTgt spid="58379">
                                            <p:txEl>
                                              <p:pRg st="0" end="0"/>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58380">
                                            <p:txEl>
                                              <p:pRg st="0" end="0"/>
                                            </p:txEl>
                                          </p:spTgt>
                                        </p:tgtEl>
                                        <p:attrNameLst>
                                          <p:attrName>style.visibility</p:attrName>
                                        </p:attrNameLst>
                                      </p:cBhvr>
                                      <p:to>
                                        <p:strVal val="visible"/>
                                      </p:to>
                                    </p:set>
                                    <p:animEffect transition="in" filter="box(out)">
                                      <p:cBhvr>
                                        <p:cTn id="42" dur="500"/>
                                        <p:tgtEl>
                                          <p:spTgt spid="58380">
                                            <p:txEl>
                                              <p:pRg st="0" end="0"/>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build="p" autoUpdateAnimBg="0"/>
      <p:bldP spid="58375" grpId="0" build="p" autoUpdateAnimBg="0"/>
      <p:bldP spid="58376" grpId="0" build="p" autoUpdateAnimBg="0"/>
      <p:bldP spid="58377" grpId="0" build="p" autoUpdateAnimBg="0"/>
      <p:bldP spid="58378" grpId="0" build="p" autoUpdateAnimBg="0"/>
      <p:bldP spid="58379" grpId="0" build="p" autoUpdateAnimBg="0"/>
      <p:bldP spid="58380"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hlinkClick r:id="rId2" action="ppaction://hlinksldjump"/>
          </p:cNvPr>
          <p:cNvSpPr>
            <a:spLocks noChangeArrowheads="1"/>
          </p:cNvSpPr>
          <p:nvPr/>
        </p:nvSpPr>
        <p:spPr bwMode="auto">
          <a:xfrm>
            <a:off x="76200" y="533400"/>
            <a:ext cx="8991600" cy="2911475"/>
          </a:xfrm>
          <a:prstGeom prst="rect">
            <a:avLst/>
          </a:prstGeom>
          <a:noFill/>
          <a:ln w="9525">
            <a:noFill/>
            <a:miter lim="800000"/>
            <a:headEnd/>
            <a:tailEnd/>
          </a:ln>
        </p:spPr>
        <p:txBody>
          <a:bodyPr>
            <a:spAutoFit/>
          </a:bodyPr>
          <a:lstStyle/>
          <a:p>
            <a:pPr>
              <a:lnSpc>
                <a:spcPct val="110000"/>
              </a:lnSpc>
            </a:pPr>
            <a:r>
              <a:rPr lang="zh-CN" altLang="en-US" sz="2800">
                <a:latin typeface="Times New Roman" pitchFamily="18" charset="0"/>
                <a:ea typeface="楷体_GB2312" pitchFamily="49" charset="-122"/>
              </a:rPr>
              <a:t>例</a:t>
            </a:r>
            <a:r>
              <a:rPr lang="en-US" altLang="zh-CN" sz="2800">
                <a:latin typeface="Times New Roman" pitchFamily="18" charset="0"/>
                <a:ea typeface="楷体_GB2312" pitchFamily="49" charset="-122"/>
              </a:rPr>
              <a:t>2.2.1 </a:t>
            </a:r>
            <a:r>
              <a:rPr lang="zh-CN" altLang="en-US" sz="2800">
                <a:latin typeface="Times New Roman" pitchFamily="18" charset="0"/>
                <a:ea typeface="楷体_GB2312" pitchFamily="49" charset="-122"/>
              </a:rPr>
              <a:t>电路如图</a:t>
            </a:r>
            <a:r>
              <a:rPr lang="en-US" altLang="zh-CN" sz="2800">
                <a:latin typeface="Times New Roman" pitchFamily="18" charset="0"/>
                <a:ea typeface="楷体_GB2312" pitchFamily="49" charset="-122"/>
              </a:rPr>
              <a:t>2.1.3</a:t>
            </a:r>
            <a:r>
              <a:rPr lang="zh-CN" altLang="en-US" sz="2800">
                <a:latin typeface="Times New Roman" pitchFamily="18" charset="0"/>
                <a:ea typeface="楷体_GB2312" pitchFamily="49" charset="-122"/>
              </a:rPr>
              <a:t>所示，运放的开环电压增益</a:t>
            </a:r>
            <a:r>
              <a:rPr lang="en-US" altLang="zh-CN" sz="2800" i="1">
                <a:latin typeface="Times New Roman" pitchFamily="18" charset="0"/>
                <a:ea typeface="楷体_GB2312" pitchFamily="49" charset="-122"/>
              </a:rPr>
              <a:t>A</a:t>
            </a:r>
            <a:r>
              <a:rPr lang="en-US" altLang="zh-CN" sz="2800" baseline="-25000">
                <a:latin typeface="Times New Roman" pitchFamily="18" charset="0"/>
                <a:ea typeface="楷体_GB2312" pitchFamily="49" charset="-122"/>
              </a:rPr>
              <a:t>vo</a:t>
            </a:r>
            <a:r>
              <a:rPr lang="en-US" altLang="zh-CN" sz="2800">
                <a:latin typeface="Times New Roman" pitchFamily="18" charset="0"/>
                <a:ea typeface="楷体_GB2312" pitchFamily="49" charset="-122"/>
              </a:rPr>
              <a:t>=2</a:t>
            </a:r>
            <a:r>
              <a:rPr lang="en-US" altLang="zh-CN" sz="2800">
                <a:solidFill>
                  <a:schemeClr val="tx2"/>
                </a:solidFill>
                <a:latin typeface="Times New Roman" pitchFamily="18" charset="0"/>
                <a:ea typeface="楷体_GB2312" pitchFamily="49" charset="-122"/>
              </a:rPr>
              <a:t>×10</a:t>
            </a:r>
            <a:r>
              <a:rPr lang="en-US" altLang="zh-CN" sz="2800" baseline="30000">
                <a:solidFill>
                  <a:schemeClr val="tx2"/>
                </a:solidFill>
                <a:latin typeface="Times New Roman" pitchFamily="18" charset="0"/>
                <a:ea typeface="楷体_GB2312" pitchFamily="49" charset="-122"/>
              </a:rPr>
              <a:t>5</a:t>
            </a:r>
            <a:r>
              <a:rPr lang="en-US" altLang="zh-CN" sz="2800">
                <a:solidFill>
                  <a:schemeClr val="tx2"/>
                </a:solidFill>
                <a:latin typeface="Times New Roman" pitchFamily="18" charset="0"/>
                <a:ea typeface="楷体_GB2312" pitchFamily="49" charset="-122"/>
              </a:rPr>
              <a:t>,</a:t>
            </a:r>
            <a:r>
              <a:rPr lang="zh-CN" altLang="en-US" sz="2800">
                <a:latin typeface="Times New Roman" pitchFamily="18" charset="0"/>
                <a:ea typeface="楷体_GB2312" pitchFamily="49" charset="-122"/>
              </a:rPr>
              <a:t>输入电阻</a:t>
            </a:r>
            <a:r>
              <a:rPr lang="en-US" altLang="zh-CN" sz="2800" i="1">
                <a:latin typeface="Times New Roman" pitchFamily="18" charset="0"/>
                <a:ea typeface="楷体_GB2312" pitchFamily="49" charset="-122"/>
              </a:rPr>
              <a:t>r</a:t>
            </a:r>
            <a:r>
              <a:rPr lang="en-US" altLang="zh-CN" sz="2800" baseline="-25000">
                <a:latin typeface="Times New Roman" pitchFamily="18" charset="0"/>
                <a:ea typeface="楷体_GB2312" pitchFamily="49" charset="-122"/>
              </a:rPr>
              <a:t>i</a:t>
            </a:r>
            <a:r>
              <a:rPr lang="en-US" altLang="zh-CN" sz="2800">
                <a:latin typeface="Times New Roman" pitchFamily="18" charset="0"/>
                <a:ea typeface="楷体_GB2312" pitchFamily="49" charset="-122"/>
              </a:rPr>
              <a:t>=0.6M</a:t>
            </a:r>
            <a:r>
              <a:rPr lang="el-GR" altLang="zh-CN" sz="2800">
                <a:latin typeface="Times New Roman" pitchFamily="18" charset="0"/>
                <a:ea typeface="楷体_GB2312" pitchFamily="49" charset="-122"/>
                <a:cs typeface="Arial" pitchFamily="34" charset="0"/>
              </a:rPr>
              <a:t>Ω</a:t>
            </a:r>
            <a:r>
              <a:rPr lang="zh-CN" altLang="en-US" sz="2800">
                <a:latin typeface="Times New Roman" pitchFamily="18" charset="0"/>
                <a:ea typeface="楷体_GB2312" pitchFamily="49" charset="-122"/>
                <a:cs typeface="Arial" pitchFamily="34" charset="0"/>
              </a:rPr>
              <a:t>，电源电压</a:t>
            </a:r>
            <a:r>
              <a:rPr lang="en-US" altLang="zh-CN" sz="2800" i="1">
                <a:latin typeface="Times New Roman" pitchFamily="18" charset="0"/>
                <a:ea typeface="楷体_GB2312" pitchFamily="49" charset="-122"/>
                <a:cs typeface="Arial" pitchFamily="34" charset="0"/>
              </a:rPr>
              <a:t>V</a:t>
            </a:r>
            <a:r>
              <a:rPr lang="en-US" altLang="zh-CN" sz="2800" baseline="-25000">
                <a:latin typeface="Times New Roman" pitchFamily="18" charset="0"/>
                <a:ea typeface="楷体_GB2312" pitchFamily="49" charset="-122"/>
                <a:cs typeface="Arial" pitchFamily="34" charset="0"/>
              </a:rPr>
              <a:t>+</a:t>
            </a:r>
            <a:r>
              <a:rPr lang="en-US" altLang="zh-CN" sz="2800">
                <a:latin typeface="Times New Roman" pitchFamily="18" charset="0"/>
                <a:ea typeface="楷体_GB2312" pitchFamily="49" charset="-122"/>
                <a:cs typeface="Arial" pitchFamily="34" charset="0"/>
              </a:rPr>
              <a:t>=+12V,</a:t>
            </a:r>
            <a:r>
              <a:rPr lang="en-US" altLang="zh-CN" sz="2800" i="1">
                <a:latin typeface="Times New Roman" pitchFamily="18" charset="0"/>
                <a:ea typeface="楷体_GB2312" pitchFamily="49" charset="-122"/>
                <a:cs typeface="Arial" pitchFamily="34" charset="0"/>
              </a:rPr>
              <a:t>V</a:t>
            </a:r>
            <a:r>
              <a:rPr lang="en-US" altLang="zh-CN" sz="2800" baseline="-25000">
                <a:latin typeface="Times New Roman" pitchFamily="18" charset="0"/>
                <a:ea typeface="楷体_GB2312" pitchFamily="49" charset="-122"/>
                <a:cs typeface="Arial" pitchFamily="34" charset="0"/>
              </a:rPr>
              <a:t>-</a:t>
            </a:r>
            <a:r>
              <a:rPr lang="en-US" altLang="zh-CN" sz="2800">
                <a:latin typeface="Times New Roman" pitchFamily="18" charset="0"/>
                <a:ea typeface="楷体_GB2312" pitchFamily="49" charset="-122"/>
                <a:cs typeface="Arial" pitchFamily="34" charset="0"/>
              </a:rPr>
              <a:t>=-12V</a:t>
            </a:r>
            <a:r>
              <a:rPr lang="zh-CN" altLang="en-US" sz="2800">
                <a:latin typeface="Times New Roman" pitchFamily="18" charset="0"/>
                <a:ea typeface="楷体_GB2312" pitchFamily="49" charset="-122"/>
                <a:cs typeface="Arial" pitchFamily="34" charset="0"/>
              </a:rPr>
              <a:t>。</a:t>
            </a:r>
            <a:br>
              <a:rPr lang="zh-CN" altLang="en-US" sz="2800">
                <a:latin typeface="Times New Roman" pitchFamily="18" charset="0"/>
                <a:ea typeface="楷体_GB2312" pitchFamily="49" charset="-122"/>
                <a:cs typeface="Arial" pitchFamily="34" charset="0"/>
              </a:rPr>
            </a:br>
            <a:r>
              <a:rPr lang="en-US" altLang="zh-CN" sz="2800">
                <a:latin typeface="Times New Roman" pitchFamily="18" charset="0"/>
                <a:ea typeface="楷体_GB2312" pitchFamily="49" charset="-122"/>
                <a:cs typeface="Arial" pitchFamily="34" charset="0"/>
              </a:rPr>
              <a:t>(1)</a:t>
            </a:r>
            <a:r>
              <a:rPr lang="zh-CN" altLang="en-US" sz="2800">
                <a:latin typeface="Times New Roman" pitchFamily="18" charset="0"/>
                <a:ea typeface="楷体_GB2312" pitchFamily="49" charset="-122"/>
                <a:cs typeface="Arial" pitchFamily="34" charset="0"/>
              </a:rPr>
              <a:t>试求当</a:t>
            </a:r>
            <a:r>
              <a:rPr lang="en-US" altLang="zh-CN" sz="2800" i="1">
                <a:latin typeface="Times New Roman" pitchFamily="18" charset="0"/>
                <a:ea typeface="楷体_GB2312" pitchFamily="49" charset="-122"/>
                <a:cs typeface="Arial" pitchFamily="34" charset="0"/>
              </a:rPr>
              <a:t>v</a:t>
            </a:r>
            <a:r>
              <a:rPr lang="en-US" altLang="zh-CN" sz="2800" baseline="-25000">
                <a:latin typeface="Times New Roman" pitchFamily="18" charset="0"/>
                <a:ea typeface="楷体_GB2312" pitchFamily="49" charset="-122"/>
                <a:cs typeface="Arial" pitchFamily="34" charset="0"/>
              </a:rPr>
              <a:t>o</a:t>
            </a:r>
            <a:r>
              <a:rPr lang="en-US" altLang="zh-CN" sz="2800">
                <a:latin typeface="Times New Roman" pitchFamily="18" charset="0"/>
                <a:ea typeface="楷体_GB2312" pitchFamily="49" charset="-122"/>
                <a:cs typeface="Arial" pitchFamily="34" charset="0"/>
              </a:rPr>
              <a:t>=</a:t>
            </a:r>
            <a:r>
              <a:rPr lang="en-US" altLang="zh-CN" sz="2800">
                <a:solidFill>
                  <a:schemeClr val="tx2"/>
                </a:solidFill>
                <a:latin typeface="Times New Roman" pitchFamily="18" charset="0"/>
                <a:ea typeface="楷体_GB2312" pitchFamily="49" charset="-122"/>
              </a:rPr>
              <a:t>±</a:t>
            </a:r>
            <a:r>
              <a:rPr lang="en-US" altLang="zh-CN" sz="2800" i="1">
                <a:solidFill>
                  <a:schemeClr val="tx2"/>
                </a:solidFill>
                <a:latin typeface="Times New Roman" pitchFamily="18" charset="0"/>
                <a:ea typeface="楷体_GB2312" pitchFamily="49" charset="-122"/>
              </a:rPr>
              <a:t>V</a:t>
            </a:r>
            <a:r>
              <a:rPr lang="en-US" altLang="zh-CN" sz="2800" baseline="-25000">
                <a:latin typeface="Times New Roman" pitchFamily="18" charset="0"/>
                <a:ea typeface="楷体_GB2312" pitchFamily="49" charset="-122"/>
              </a:rPr>
              <a:t>om</a:t>
            </a:r>
            <a:r>
              <a:rPr lang="en-US" altLang="zh-CN" sz="2800">
                <a:solidFill>
                  <a:schemeClr val="tx2"/>
                </a:solidFill>
                <a:latin typeface="Times New Roman" pitchFamily="18" charset="0"/>
                <a:ea typeface="楷体_GB2312" pitchFamily="49" charset="-122"/>
              </a:rPr>
              <a:t>=±12V</a:t>
            </a:r>
            <a:r>
              <a:rPr lang="zh-CN" altLang="en-US" sz="2800">
                <a:solidFill>
                  <a:schemeClr val="tx2"/>
                </a:solidFill>
                <a:latin typeface="Times New Roman" pitchFamily="18" charset="0"/>
                <a:ea typeface="楷体_GB2312" pitchFamily="49" charset="-122"/>
              </a:rPr>
              <a:t>时输入电压的最小幅值</a:t>
            </a:r>
            <a:r>
              <a:rPr lang="en-US" altLang="zh-CN" sz="2800" i="1">
                <a:solidFill>
                  <a:schemeClr val="tx2"/>
                </a:solidFill>
                <a:latin typeface="Times New Roman" pitchFamily="18" charset="0"/>
                <a:ea typeface="楷体_GB2312" pitchFamily="49" charset="-122"/>
              </a:rPr>
              <a:t>v</a:t>
            </a:r>
            <a:r>
              <a:rPr lang="en-US" altLang="zh-CN" sz="2800" baseline="-25000">
                <a:solidFill>
                  <a:schemeClr val="tx2"/>
                </a:solidFill>
                <a:latin typeface="Times New Roman" pitchFamily="18" charset="0"/>
                <a:ea typeface="楷体_GB2312" pitchFamily="49" charset="-122"/>
              </a:rPr>
              <a:t>P</a:t>
            </a:r>
            <a:r>
              <a:rPr lang="en-US" altLang="zh-CN" sz="2800">
                <a:solidFill>
                  <a:schemeClr val="tx2"/>
                </a:solidFill>
                <a:latin typeface="Times New Roman" pitchFamily="18" charset="0"/>
                <a:ea typeface="楷体_GB2312" pitchFamily="49" charset="-122"/>
              </a:rPr>
              <a:t>-</a:t>
            </a:r>
            <a:r>
              <a:rPr lang="en-US" altLang="zh-CN" sz="2800" i="1">
                <a:solidFill>
                  <a:schemeClr val="tx2"/>
                </a:solidFill>
                <a:latin typeface="Times New Roman" pitchFamily="18" charset="0"/>
                <a:ea typeface="楷体_GB2312" pitchFamily="49" charset="-122"/>
              </a:rPr>
              <a:t>v</a:t>
            </a:r>
            <a:r>
              <a:rPr lang="en-US" altLang="zh-CN" sz="2800" baseline="-25000">
                <a:solidFill>
                  <a:schemeClr val="tx2"/>
                </a:solidFill>
                <a:latin typeface="Times New Roman" pitchFamily="18" charset="0"/>
                <a:ea typeface="楷体_GB2312" pitchFamily="49" charset="-122"/>
              </a:rPr>
              <a:t>N</a:t>
            </a:r>
            <a:r>
              <a:rPr lang="en-US" altLang="zh-CN" sz="2800">
                <a:solidFill>
                  <a:schemeClr val="tx2"/>
                </a:solidFill>
                <a:latin typeface="Times New Roman" pitchFamily="18" charset="0"/>
                <a:ea typeface="楷体_GB2312" pitchFamily="49" charset="-122"/>
              </a:rPr>
              <a:t>=?</a:t>
            </a:r>
            <a:r>
              <a:rPr lang="zh-CN" altLang="en-US" sz="2800">
                <a:solidFill>
                  <a:schemeClr val="tx2"/>
                </a:solidFill>
                <a:latin typeface="Times New Roman" pitchFamily="18" charset="0"/>
                <a:ea typeface="楷体_GB2312" pitchFamily="49" charset="-122"/>
              </a:rPr>
              <a:t>输入电流</a:t>
            </a:r>
            <a:r>
              <a:rPr lang="en-US" altLang="zh-CN" sz="2800" i="1">
                <a:solidFill>
                  <a:schemeClr val="tx2"/>
                </a:solidFill>
                <a:latin typeface="Times New Roman" pitchFamily="18" charset="0"/>
                <a:ea typeface="楷体_GB2312" pitchFamily="49" charset="-122"/>
              </a:rPr>
              <a:t>i</a:t>
            </a:r>
            <a:r>
              <a:rPr lang="en-US" altLang="zh-CN" sz="2800" baseline="-25000">
                <a:latin typeface="Times New Roman" pitchFamily="18" charset="0"/>
                <a:ea typeface="楷体_GB2312" pitchFamily="49" charset="-122"/>
              </a:rPr>
              <a:t>i</a:t>
            </a:r>
            <a:r>
              <a:rPr lang="en-US" altLang="zh-CN" sz="2800">
                <a:solidFill>
                  <a:schemeClr val="tx2"/>
                </a:solidFill>
                <a:latin typeface="Times New Roman" pitchFamily="18" charset="0"/>
                <a:ea typeface="楷体_GB2312" pitchFamily="49" charset="-122"/>
              </a:rPr>
              <a:t>=?</a:t>
            </a:r>
            <a:br>
              <a:rPr lang="en-US" altLang="zh-CN" sz="2800">
                <a:solidFill>
                  <a:schemeClr val="tx2"/>
                </a:solidFill>
                <a:latin typeface="Times New Roman" pitchFamily="18" charset="0"/>
                <a:ea typeface="楷体_GB2312" pitchFamily="49" charset="-122"/>
              </a:rPr>
            </a:br>
            <a:r>
              <a:rPr lang="en-US" altLang="zh-CN" sz="2800">
                <a:solidFill>
                  <a:schemeClr val="tx2"/>
                </a:solidFill>
                <a:latin typeface="Times New Roman" pitchFamily="18" charset="0"/>
                <a:ea typeface="楷体_GB2312" pitchFamily="49" charset="-122"/>
              </a:rPr>
              <a:t>(2)</a:t>
            </a:r>
            <a:r>
              <a:rPr lang="zh-CN" altLang="en-US" sz="2800">
                <a:solidFill>
                  <a:schemeClr val="tx2"/>
                </a:solidFill>
                <a:latin typeface="Times New Roman" pitchFamily="18" charset="0"/>
                <a:ea typeface="楷体_GB2312" pitchFamily="49" charset="-122"/>
              </a:rPr>
              <a:t>画出传输特性曲线</a:t>
            </a:r>
            <a:r>
              <a:rPr lang="en-US" altLang="zh-CN" sz="2800" i="1">
                <a:solidFill>
                  <a:schemeClr val="tx2"/>
                </a:solidFill>
                <a:latin typeface="Times New Roman" pitchFamily="18" charset="0"/>
                <a:ea typeface="楷体_GB2312" pitchFamily="49" charset="-122"/>
              </a:rPr>
              <a:t>v</a:t>
            </a:r>
            <a:r>
              <a:rPr lang="en-US" altLang="zh-CN" sz="2800" baseline="-25000">
                <a:latin typeface="Times New Roman" pitchFamily="18" charset="0"/>
                <a:ea typeface="楷体_GB2312" pitchFamily="49" charset="-122"/>
              </a:rPr>
              <a:t>o</a:t>
            </a:r>
            <a:r>
              <a:rPr lang="en-US" altLang="zh-CN" sz="2800">
                <a:solidFill>
                  <a:schemeClr val="tx2"/>
                </a:solidFill>
                <a:latin typeface="Times New Roman" pitchFamily="18" charset="0"/>
                <a:ea typeface="楷体_GB2312" pitchFamily="49" charset="-122"/>
              </a:rPr>
              <a:t>=</a:t>
            </a:r>
            <a:r>
              <a:rPr lang="en-US" altLang="zh-CN" sz="2800" i="1">
                <a:solidFill>
                  <a:schemeClr val="tx2"/>
                </a:solidFill>
                <a:latin typeface="Times New Roman" pitchFamily="18" charset="0"/>
                <a:ea typeface="楷体_GB2312" pitchFamily="49" charset="-122"/>
              </a:rPr>
              <a:t>f</a:t>
            </a:r>
            <a:r>
              <a:rPr lang="en-US" altLang="zh-CN" sz="2800">
                <a:solidFill>
                  <a:schemeClr val="tx2"/>
                </a:solidFill>
                <a:latin typeface="Times New Roman" pitchFamily="18" charset="0"/>
                <a:ea typeface="楷体_GB2312" pitchFamily="49" charset="-122"/>
              </a:rPr>
              <a:t>(</a:t>
            </a:r>
            <a:r>
              <a:rPr lang="en-US" altLang="zh-CN" sz="2800" i="1">
                <a:solidFill>
                  <a:schemeClr val="tx2"/>
                </a:solidFill>
                <a:latin typeface="Times New Roman" pitchFamily="18" charset="0"/>
                <a:ea typeface="楷体_GB2312" pitchFamily="49" charset="-122"/>
              </a:rPr>
              <a:t>v</a:t>
            </a:r>
            <a:r>
              <a:rPr lang="en-US" altLang="zh-CN" sz="2800" baseline="-25000">
                <a:latin typeface="Times New Roman" pitchFamily="18" charset="0"/>
                <a:ea typeface="楷体_GB2312" pitchFamily="49" charset="-122"/>
              </a:rPr>
              <a:t>P</a:t>
            </a:r>
            <a:r>
              <a:rPr lang="en-US" altLang="zh-CN" sz="2800">
                <a:solidFill>
                  <a:schemeClr val="tx2"/>
                </a:solidFill>
                <a:latin typeface="Times New Roman" pitchFamily="18" charset="0"/>
                <a:ea typeface="楷体_GB2312" pitchFamily="49" charset="-122"/>
              </a:rPr>
              <a:t>-</a:t>
            </a:r>
            <a:r>
              <a:rPr lang="en-US" altLang="zh-CN" sz="2800" i="1">
                <a:solidFill>
                  <a:schemeClr val="tx2"/>
                </a:solidFill>
                <a:latin typeface="Times New Roman" pitchFamily="18" charset="0"/>
                <a:ea typeface="楷体_GB2312" pitchFamily="49" charset="-122"/>
              </a:rPr>
              <a:t>v</a:t>
            </a:r>
            <a:r>
              <a:rPr lang="en-US" altLang="zh-CN" sz="2800" baseline="-25000">
                <a:latin typeface="Times New Roman" pitchFamily="18" charset="0"/>
                <a:ea typeface="楷体_GB2312" pitchFamily="49" charset="-122"/>
              </a:rPr>
              <a:t>N</a:t>
            </a:r>
            <a:r>
              <a:rPr lang="en-US" altLang="zh-CN" sz="2800">
                <a:solidFill>
                  <a:schemeClr val="tx2"/>
                </a:solidFill>
                <a:latin typeface="Times New Roman" pitchFamily="18" charset="0"/>
                <a:ea typeface="楷体_GB2312" pitchFamily="49" charset="-122"/>
              </a:rPr>
              <a:t>)</a:t>
            </a:r>
            <a:r>
              <a:rPr lang="zh-CN" altLang="en-US" sz="2800">
                <a:solidFill>
                  <a:schemeClr val="tx2"/>
                </a:solidFill>
                <a:latin typeface="Times New Roman" pitchFamily="18" charset="0"/>
                <a:ea typeface="楷体_GB2312" pitchFamily="49" charset="-122"/>
              </a:rPr>
              <a:t>。说明运放的两个区域。</a:t>
            </a:r>
            <a:r>
              <a:rPr lang="zh-CN" altLang="en-US" sz="2800">
                <a:latin typeface="Times New Roman" pitchFamily="18" charset="0"/>
                <a:ea typeface="楷体_GB2312" pitchFamily="49" charset="-122"/>
              </a:rPr>
              <a:t> </a:t>
            </a:r>
          </a:p>
        </p:txBody>
      </p:sp>
      <p:grpSp>
        <p:nvGrpSpPr>
          <p:cNvPr id="43011" name="Group 3"/>
          <p:cNvGrpSpPr>
            <a:grpSpLocks/>
          </p:cNvGrpSpPr>
          <p:nvPr/>
        </p:nvGrpSpPr>
        <p:grpSpPr bwMode="auto">
          <a:xfrm>
            <a:off x="1905000" y="3429000"/>
            <a:ext cx="4772025" cy="3048000"/>
            <a:chOff x="1200" y="2304"/>
            <a:chExt cx="3006" cy="1920"/>
          </a:xfrm>
        </p:grpSpPr>
        <p:pic>
          <p:nvPicPr>
            <p:cNvPr id="43012" name="Picture 4" descr="未标题-1 拷贝"/>
            <p:cNvPicPr>
              <a:picLocks noChangeAspect="1" noChangeArrowheads="1"/>
            </p:cNvPicPr>
            <p:nvPr/>
          </p:nvPicPr>
          <p:blipFill>
            <a:blip r:embed="rId3"/>
            <a:srcRect/>
            <a:stretch>
              <a:fillRect/>
            </a:stretch>
          </p:blipFill>
          <p:spPr bwMode="auto">
            <a:xfrm>
              <a:off x="1200" y="2304"/>
              <a:ext cx="3006" cy="1637"/>
            </a:xfrm>
            <a:prstGeom prst="rect">
              <a:avLst/>
            </a:prstGeom>
            <a:noFill/>
          </p:spPr>
        </p:pic>
        <p:sp>
          <p:nvSpPr>
            <p:cNvPr id="43013" name="Text Box 5"/>
            <p:cNvSpPr txBox="1">
              <a:spLocks noChangeArrowheads="1"/>
            </p:cNvSpPr>
            <p:nvPr/>
          </p:nvSpPr>
          <p:spPr bwMode="auto">
            <a:xfrm>
              <a:off x="1200" y="3936"/>
              <a:ext cx="2994" cy="288"/>
            </a:xfrm>
            <a:prstGeom prst="rect">
              <a:avLst/>
            </a:prstGeom>
            <a:solidFill>
              <a:schemeClr val="bg1"/>
            </a:solidFill>
            <a:ln w="9525">
              <a:noFill/>
              <a:miter lim="800000"/>
              <a:headEnd/>
              <a:tailEnd/>
            </a:ln>
            <a:effectLst/>
          </p:spPr>
          <p:txBody>
            <a:bodyPr>
              <a:spAutoFit/>
            </a:bodyPr>
            <a:lstStyle/>
            <a:p>
              <a:pPr algn="ctr">
                <a:spcBef>
                  <a:spcPct val="50000"/>
                </a:spcBef>
              </a:pPr>
              <a:r>
                <a:rPr lang="zh-CN" altLang="en-US" sz="2400">
                  <a:latin typeface="Times New Roman" pitchFamily="18" charset="0"/>
                  <a:ea typeface="楷体_GB2312" pitchFamily="49" charset="-122"/>
                </a:rPr>
                <a:t>图</a:t>
              </a:r>
              <a:r>
                <a:rPr lang="en-US" altLang="zh-CN" sz="2400">
                  <a:latin typeface="Times New Roman" pitchFamily="18" charset="0"/>
                  <a:ea typeface="楷体_GB2312" pitchFamily="49" charset="-122"/>
                </a:rPr>
                <a:t>2.1.3 </a:t>
              </a:r>
              <a:r>
                <a:rPr lang="zh-CN" altLang="en-US" sz="2400">
                  <a:latin typeface="Times New Roman" pitchFamily="18" charset="0"/>
                  <a:ea typeface="楷体_GB2312" pitchFamily="49" charset="-122"/>
                </a:rPr>
                <a:t>运算放大器的电路模型</a:t>
              </a:r>
            </a:p>
          </p:txBody>
        </p:sp>
      </p:gr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hlinkClick r:id="rId3" action="ppaction://hlinksldjump"/>
          </p:cNvPr>
          <p:cNvSpPr>
            <a:spLocks noChangeArrowheads="1"/>
          </p:cNvSpPr>
          <p:nvPr/>
        </p:nvSpPr>
        <p:spPr bwMode="auto">
          <a:xfrm>
            <a:off x="76200" y="642938"/>
            <a:ext cx="8991600" cy="2100262"/>
          </a:xfrm>
          <a:prstGeom prst="rect">
            <a:avLst/>
          </a:prstGeom>
          <a:noFill/>
          <a:ln w="9525">
            <a:noFill/>
            <a:miter lim="800000"/>
            <a:headEnd/>
            <a:tailEnd/>
          </a:ln>
        </p:spPr>
        <p:txBody>
          <a:bodyPr>
            <a:spAutoFit/>
          </a:bodyPr>
          <a:lstStyle/>
          <a:p>
            <a:pPr>
              <a:lnSpc>
                <a:spcPct val="110000"/>
              </a:lnSpc>
            </a:pPr>
            <a:r>
              <a:rPr lang="zh-CN" altLang="en-US" sz="2400">
                <a:latin typeface="Times New Roman" pitchFamily="18" charset="0"/>
                <a:ea typeface="楷体_GB2312" pitchFamily="49" charset="-122"/>
              </a:rPr>
              <a:t>例</a:t>
            </a:r>
            <a:r>
              <a:rPr lang="en-US" altLang="zh-CN" sz="2400">
                <a:latin typeface="Times New Roman" pitchFamily="18" charset="0"/>
                <a:ea typeface="楷体_GB2312" pitchFamily="49" charset="-122"/>
              </a:rPr>
              <a:t>2.2.1 </a:t>
            </a:r>
            <a:r>
              <a:rPr lang="zh-CN" altLang="en-US" sz="2400">
                <a:latin typeface="Times New Roman" pitchFamily="18" charset="0"/>
                <a:ea typeface="楷体_GB2312" pitchFamily="49" charset="-122"/>
              </a:rPr>
              <a:t>电路如图</a:t>
            </a:r>
            <a:r>
              <a:rPr lang="en-US" altLang="zh-CN" sz="2400">
                <a:latin typeface="Times New Roman" pitchFamily="18" charset="0"/>
                <a:ea typeface="楷体_GB2312" pitchFamily="49" charset="-122"/>
              </a:rPr>
              <a:t>2.1.3</a:t>
            </a:r>
            <a:r>
              <a:rPr lang="zh-CN" altLang="en-US" sz="2400">
                <a:latin typeface="Times New Roman" pitchFamily="18" charset="0"/>
                <a:ea typeface="楷体_GB2312" pitchFamily="49" charset="-122"/>
              </a:rPr>
              <a:t>所示，运放的开环电压增益</a:t>
            </a:r>
            <a:r>
              <a:rPr lang="en-US" altLang="zh-CN" sz="2400" i="1">
                <a:latin typeface="Times New Roman" pitchFamily="18" charset="0"/>
                <a:ea typeface="楷体_GB2312" pitchFamily="49" charset="-122"/>
              </a:rPr>
              <a:t>A</a:t>
            </a:r>
            <a:r>
              <a:rPr lang="en-US" altLang="zh-CN" sz="2400" baseline="-25000">
                <a:latin typeface="Times New Roman" pitchFamily="18" charset="0"/>
                <a:ea typeface="楷体_GB2312" pitchFamily="49" charset="-122"/>
              </a:rPr>
              <a:t>vo</a:t>
            </a:r>
            <a:r>
              <a:rPr lang="en-US" altLang="zh-CN" sz="2400">
                <a:latin typeface="Times New Roman" pitchFamily="18" charset="0"/>
                <a:ea typeface="楷体_GB2312" pitchFamily="49" charset="-122"/>
              </a:rPr>
              <a:t>=2</a:t>
            </a:r>
            <a:r>
              <a:rPr lang="en-US" altLang="zh-CN" sz="2400">
                <a:solidFill>
                  <a:schemeClr val="tx2"/>
                </a:solidFill>
                <a:latin typeface="Times New Roman" pitchFamily="18" charset="0"/>
                <a:ea typeface="楷体_GB2312" pitchFamily="49" charset="-122"/>
              </a:rPr>
              <a:t>×10</a:t>
            </a:r>
            <a:r>
              <a:rPr lang="en-US" altLang="zh-CN" sz="2400" baseline="30000">
                <a:solidFill>
                  <a:schemeClr val="tx2"/>
                </a:solidFill>
                <a:latin typeface="Times New Roman" pitchFamily="18" charset="0"/>
                <a:ea typeface="楷体_GB2312" pitchFamily="49" charset="-122"/>
              </a:rPr>
              <a:t>5</a:t>
            </a:r>
            <a:r>
              <a:rPr lang="en-US" altLang="zh-CN" sz="2400">
                <a:solidFill>
                  <a:schemeClr val="tx2"/>
                </a:solidFill>
                <a:latin typeface="Times New Roman" pitchFamily="18" charset="0"/>
                <a:ea typeface="楷体_GB2312" pitchFamily="49" charset="-122"/>
              </a:rPr>
              <a:t>,</a:t>
            </a:r>
            <a:r>
              <a:rPr lang="zh-CN" altLang="en-US" sz="2400">
                <a:latin typeface="Times New Roman" pitchFamily="18" charset="0"/>
                <a:ea typeface="楷体_GB2312" pitchFamily="49" charset="-122"/>
              </a:rPr>
              <a:t>输入电阻</a:t>
            </a:r>
            <a:r>
              <a:rPr lang="en-US" altLang="zh-CN" sz="2400" i="1">
                <a:latin typeface="Times New Roman" pitchFamily="18" charset="0"/>
                <a:ea typeface="楷体_GB2312" pitchFamily="49" charset="-122"/>
              </a:rPr>
              <a:t>r</a:t>
            </a:r>
            <a:r>
              <a:rPr lang="en-US" altLang="zh-CN" sz="2400" baseline="-25000">
                <a:latin typeface="Times New Roman" pitchFamily="18" charset="0"/>
                <a:ea typeface="楷体_GB2312" pitchFamily="49" charset="-122"/>
              </a:rPr>
              <a:t>i</a:t>
            </a:r>
            <a:r>
              <a:rPr lang="en-US" altLang="zh-CN" sz="2400">
                <a:latin typeface="Times New Roman" pitchFamily="18" charset="0"/>
                <a:ea typeface="楷体_GB2312" pitchFamily="49" charset="-122"/>
              </a:rPr>
              <a:t>=0.6M</a:t>
            </a:r>
            <a:r>
              <a:rPr lang="el-GR" altLang="zh-CN" sz="2400">
                <a:latin typeface="Times New Roman" pitchFamily="18" charset="0"/>
                <a:ea typeface="楷体_GB2312" pitchFamily="49" charset="-122"/>
                <a:cs typeface="Arial" pitchFamily="34" charset="0"/>
              </a:rPr>
              <a:t>Ω</a:t>
            </a:r>
            <a:r>
              <a:rPr lang="zh-CN" altLang="en-US" sz="2400">
                <a:latin typeface="Times New Roman" pitchFamily="18" charset="0"/>
                <a:ea typeface="楷体_GB2312" pitchFamily="49" charset="-122"/>
                <a:cs typeface="Arial" pitchFamily="34" charset="0"/>
              </a:rPr>
              <a:t>，电源电压</a:t>
            </a:r>
            <a:r>
              <a:rPr lang="en-US" altLang="zh-CN" sz="2400" i="1">
                <a:latin typeface="Times New Roman" pitchFamily="18" charset="0"/>
                <a:ea typeface="楷体_GB2312" pitchFamily="49" charset="-122"/>
                <a:cs typeface="Arial" pitchFamily="34" charset="0"/>
              </a:rPr>
              <a:t>V</a:t>
            </a:r>
            <a:r>
              <a:rPr lang="en-US" altLang="zh-CN" sz="2400" baseline="-25000">
                <a:latin typeface="Times New Roman" pitchFamily="18" charset="0"/>
                <a:ea typeface="楷体_GB2312" pitchFamily="49" charset="-122"/>
                <a:cs typeface="Arial" pitchFamily="34" charset="0"/>
              </a:rPr>
              <a:t>+</a:t>
            </a:r>
            <a:r>
              <a:rPr lang="en-US" altLang="zh-CN" sz="2400">
                <a:latin typeface="Times New Roman" pitchFamily="18" charset="0"/>
                <a:ea typeface="楷体_GB2312" pitchFamily="49" charset="-122"/>
                <a:cs typeface="Arial" pitchFamily="34" charset="0"/>
              </a:rPr>
              <a:t>=+12V,</a:t>
            </a:r>
            <a:r>
              <a:rPr lang="en-US" altLang="zh-CN" sz="2400" i="1">
                <a:latin typeface="Times New Roman" pitchFamily="18" charset="0"/>
                <a:ea typeface="楷体_GB2312" pitchFamily="49" charset="-122"/>
                <a:cs typeface="Arial" pitchFamily="34" charset="0"/>
              </a:rPr>
              <a:t>V</a:t>
            </a:r>
            <a:r>
              <a:rPr lang="en-US" altLang="zh-CN" sz="2400" baseline="-25000">
                <a:latin typeface="Times New Roman" pitchFamily="18" charset="0"/>
                <a:ea typeface="楷体_GB2312" pitchFamily="49" charset="-122"/>
                <a:cs typeface="Arial" pitchFamily="34" charset="0"/>
              </a:rPr>
              <a:t>-</a:t>
            </a:r>
            <a:r>
              <a:rPr lang="en-US" altLang="zh-CN" sz="2400">
                <a:latin typeface="Times New Roman" pitchFamily="18" charset="0"/>
                <a:ea typeface="楷体_GB2312" pitchFamily="49" charset="-122"/>
                <a:cs typeface="Arial" pitchFamily="34" charset="0"/>
              </a:rPr>
              <a:t>=-12V</a:t>
            </a:r>
            <a:r>
              <a:rPr lang="zh-CN" altLang="en-US" sz="2400">
                <a:latin typeface="Times New Roman" pitchFamily="18" charset="0"/>
                <a:ea typeface="楷体_GB2312" pitchFamily="49" charset="-122"/>
                <a:cs typeface="Arial" pitchFamily="34" charset="0"/>
              </a:rPr>
              <a:t>。</a:t>
            </a:r>
            <a:br>
              <a:rPr lang="zh-CN" altLang="en-US" sz="2400">
                <a:latin typeface="Times New Roman" pitchFamily="18" charset="0"/>
                <a:ea typeface="楷体_GB2312" pitchFamily="49" charset="-122"/>
                <a:cs typeface="Arial" pitchFamily="34" charset="0"/>
              </a:rPr>
            </a:br>
            <a:r>
              <a:rPr lang="en-US" altLang="zh-CN" sz="2400">
                <a:latin typeface="Times New Roman" pitchFamily="18" charset="0"/>
                <a:ea typeface="楷体_GB2312" pitchFamily="49" charset="-122"/>
                <a:cs typeface="Arial" pitchFamily="34" charset="0"/>
              </a:rPr>
              <a:t>(1)</a:t>
            </a:r>
            <a:r>
              <a:rPr lang="zh-CN" altLang="en-US" sz="2400">
                <a:latin typeface="Times New Roman" pitchFamily="18" charset="0"/>
                <a:ea typeface="楷体_GB2312" pitchFamily="49" charset="-122"/>
                <a:cs typeface="Arial" pitchFamily="34" charset="0"/>
              </a:rPr>
              <a:t>试求当</a:t>
            </a:r>
            <a:r>
              <a:rPr lang="en-US" altLang="zh-CN" sz="2400" i="1">
                <a:latin typeface="Times New Roman" pitchFamily="18" charset="0"/>
                <a:ea typeface="楷体_GB2312" pitchFamily="49" charset="-122"/>
                <a:cs typeface="Arial" pitchFamily="34" charset="0"/>
              </a:rPr>
              <a:t>v</a:t>
            </a:r>
            <a:r>
              <a:rPr lang="en-US" altLang="zh-CN" sz="2400" baseline="-25000">
                <a:latin typeface="Times New Roman" pitchFamily="18" charset="0"/>
                <a:ea typeface="楷体_GB2312" pitchFamily="49" charset="-122"/>
                <a:cs typeface="Arial" pitchFamily="34" charset="0"/>
              </a:rPr>
              <a:t>o</a:t>
            </a:r>
            <a:r>
              <a:rPr lang="en-US" altLang="zh-CN" sz="2400">
                <a:latin typeface="Times New Roman" pitchFamily="18" charset="0"/>
                <a:ea typeface="楷体_GB2312" pitchFamily="49" charset="-122"/>
                <a:cs typeface="Arial" pitchFamily="34" charset="0"/>
              </a:rPr>
              <a:t>=</a:t>
            </a:r>
            <a:r>
              <a:rPr lang="en-US" altLang="zh-CN" sz="2400">
                <a:solidFill>
                  <a:schemeClr val="tx2"/>
                </a:solidFill>
                <a:latin typeface="Times New Roman" pitchFamily="18" charset="0"/>
                <a:ea typeface="楷体_GB2312" pitchFamily="49" charset="-122"/>
              </a:rPr>
              <a:t>±</a:t>
            </a:r>
            <a:r>
              <a:rPr lang="en-US" altLang="zh-CN" sz="2400" i="1">
                <a:solidFill>
                  <a:schemeClr val="tx2"/>
                </a:solidFill>
                <a:latin typeface="Times New Roman" pitchFamily="18" charset="0"/>
                <a:ea typeface="楷体_GB2312" pitchFamily="49" charset="-122"/>
              </a:rPr>
              <a:t>V</a:t>
            </a:r>
            <a:r>
              <a:rPr lang="en-US" altLang="zh-CN" sz="2400" baseline="-25000">
                <a:latin typeface="Times New Roman" pitchFamily="18" charset="0"/>
                <a:ea typeface="楷体_GB2312" pitchFamily="49" charset="-122"/>
              </a:rPr>
              <a:t>om</a:t>
            </a:r>
            <a:r>
              <a:rPr lang="en-US" altLang="zh-CN" sz="2400">
                <a:solidFill>
                  <a:schemeClr val="tx2"/>
                </a:solidFill>
                <a:latin typeface="Times New Roman" pitchFamily="18" charset="0"/>
                <a:ea typeface="楷体_GB2312" pitchFamily="49" charset="-122"/>
              </a:rPr>
              <a:t>=±12V</a:t>
            </a:r>
            <a:r>
              <a:rPr lang="zh-CN" altLang="en-US" sz="2400">
                <a:solidFill>
                  <a:schemeClr val="tx2"/>
                </a:solidFill>
                <a:latin typeface="Times New Roman" pitchFamily="18" charset="0"/>
                <a:ea typeface="楷体_GB2312" pitchFamily="49" charset="-122"/>
              </a:rPr>
              <a:t>时输入电压的最小幅值</a:t>
            </a:r>
            <a:r>
              <a:rPr lang="en-US" altLang="zh-CN" sz="2400" i="1">
                <a:solidFill>
                  <a:schemeClr val="tx2"/>
                </a:solidFill>
                <a:latin typeface="Times New Roman" pitchFamily="18" charset="0"/>
                <a:ea typeface="楷体_GB2312" pitchFamily="49" charset="-122"/>
              </a:rPr>
              <a:t>v</a:t>
            </a:r>
            <a:r>
              <a:rPr lang="en-US" altLang="zh-CN" sz="2400" baseline="-25000">
                <a:solidFill>
                  <a:schemeClr val="tx2"/>
                </a:solidFill>
                <a:latin typeface="Times New Roman" pitchFamily="18" charset="0"/>
                <a:ea typeface="楷体_GB2312" pitchFamily="49" charset="-122"/>
              </a:rPr>
              <a:t>P</a:t>
            </a:r>
            <a:r>
              <a:rPr lang="en-US" altLang="zh-CN" sz="2400">
                <a:solidFill>
                  <a:schemeClr val="tx2"/>
                </a:solidFill>
                <a:latin typeface="Times New Roman" pitchFamily="18" charset="0"/>
                <a:ea typeface="楷体_GB2312" pitchFamily="49" charset="-122"/>
              </a:rPr>
              <a:t>-</a:t>
            </a:r>
            <a:r>
              <a:rPr lang="en-US" altLang="zh-CN" sz="2400" i="1">
                <a:solidFill>
                  <a:schemeClr val="tx2"/>
                </a:solidFill>
                <a:latin typeface="Times New Roman" pitchFamily="18" charset="0"/>
                <a:ea typeface="楷体_GB2312" pitchFamily="49" charset="-122"/>
              </a:rPr>
              <a:t>v</a:t>
            </a:r>
            <a:r>
              <a:rPr lang="en-US" altLang="zh-CN" sz="2400" baseline="-25000">
                <a:solidFill>
                  <a:schemeClr val="tx2"/>
                </a:solidFill>
                <a:latin typeface="Times New Roman" pitchFamily="18" charset="0"/>
                <a:ea typeface="楷体_GB2312" pitchFamily="49" charset="-122"/>
              </a:rPr>
              <a:t>N</a:t>
            </a:r>
            <a:r>
              <a:rPr lang="en-US" altLang="zh-CN" sz="2400">
                <a:solidFill>
                  <a:schemeClr val="tx2"/>
                </a:solidFill>
                <a:latin typeface="Times New Roman" pitchFamily="18" charset="0"/>
                <a:ea typeface="楷体_GB2312" pitchFamily="49" charset="-122"/>
              </a:rPr>
              <a:t>=?</a:t>
            </a:r>
            <a:br>
              <a:rPr lang="en-US" altLang="zh-CN" sz="2400">
                <a:solidFill>
                  <a:schemeClr val="tx2"/>
                </a:solidFill>
                <a:latin typeface="Times New Roman" pitchFamily="18" charset="0"/>
                <a:ea typeface="楷体_GB2312" pitchFamily="49" charset="-122"/>
              </a:rPr>
            </a:br>
            <a:r>
              <a:rPr lang="en-US" altLang="zh-CN" sz="2400">
                <a:solidFill>
                  <a:schemeClr val="tx2"/>
                </a:solidFill>
                <a:latin typeface="Times New Roman" pitchFamily="18" charset="0"/>
                <a:ea typeface="楷体_GB2312" pitchFamily="49" charset="-122"/>
              </a:rPr>
              <a:t>     </a:t>
            </a:r>
            <a:r>
              <a:rPr lang="zh-CN" altLang="en-US" sz="2400">
                <a:solidFill>
                  <a:schemeClr val="tx2"/>
                </a:solidFill>
                <a:latin typeface="Times New Roman" pitchFamily="18" charset="0"/>
                <a:ea typeface="楷体_GB2312" pitchFamily="49" charset="-122"/>
              </a:rPr>
              <a:t>输入电流</a:t>
            </a:r>
            <a:r>
              <a:rPr lang="en-US" altLang="zh-CN" sz="2400" i="1">
                <a:solidFill>
                  <a:schemeClr val="tx2"/>
                </a:solidFill>
                <a:latin typeface="Times New Roman" pitchFamily="18" charset="0"/>
                <a:ea typeface="楷体_GB2312" pitchFamily="49" charset="-122"/>
              </a:rPr>
              <a:t>i</a:t>
            </a:r>
            <a:r>
              <a:rPr lang="en-US" altLang="zh-CN" sz="2400" baseline="-25000">
                <a:latin typeface="Times New Roman" pitchFamily="18" charset="0"/>
                <a:ea typeface="楷体_GB2312" pitchFamily="49" charset="-122"/>
              </a:rPr>
              <a:t>i</a:t>
            </a:r>
            <a:r>
              <a:rPr lang="en-US" altLang="zh-CN" sz="2400">
                <a:solidFill>
                  <a:schemeClr val="tx2"/>
                </a:solidFill>
                <a:latin typeface="Times New Roman" pitchFamily="18" charset="0"/>
                <a:ea typeface="楷体_GB2312" pitchFamily="49" charset="-122"/>
              </a:rPr>
              <a:t>=?</a:t>
            </a:r>
            <a:br>
              <a:rPr lang="en-US" altLang="zh-CN" sz="2400">
                <a:solidFill>
                  <a:schemeClr val="tx2"/>
                </a:solidFill>
                <a:latin typeface="Times New Roman" pitchFamily="18" charset="0"/>
                <a:ea typeface="楷体_GB2312" pitchFamily="49" charset="-122"/>
              </a:rPr>
            </a:br>
            <a:endParaRPr lang="en-US" altLang="zh-CN" sz="2400">
              <a:latin typeface="Times New Roman" pitchFamily="18" charset="0"/>
              <a:ea typeface="楷体_GB2312" pitchFamily="49" charset="-122"/>
            </a:endParaRPr>
          </a:p>
        </p:txBody>
      </p:sp>
      <p:grpSp>
        <p:nvGrpSpPr>
          <p:cNvPr id="44035" name="Group 3"/>
          <p:cNvGrpSpPr>
            <a:grpSpLocks/>
          </p:cNvGrpSpPr>
          <p:nvPr/>
        </p:nvGrpSpPr>
        <p:grpSpPr bwMode="auto">
          <a:xfrm>
            <a:off x="0" y="2590800"/>
            <a:ext cx="4772025" cy="3048000"/>
            <a:chOff x="1200" y="2304"/>
            <a:chExt cx="3006" cy="1920"/>
          </a:xfrm>
        </p:grpSpPr>
        <p:pic>
          <p:nvPicPr>
            <p:cNvPr id="44036" name="Picture 4" descr="未标题-1 拷贝"/>
            <p:cNvPicPr>
              <a:picLocks noChangeAspect="1" noChangeArrowheads="1"/>
            </p:cNvPicPr>
            <p:nvPr/>
          </p:nvPicPr>
          <p:blipFill>
            <a:blip r:embed="rId4"/>
            <a:srcRect/>
            <a:stretch>
              <a:fillRect/>
            </a:stretch>
          </p:blipFill>
          <p:spPr bwMode="auto">
            <a:xfrm>
              <a:off x="1200" y="2304"/>
              <a:ext cx="3006" cy="1637"/>
            </a:xfrm>
            <a:prstGeom prst="rect">
              <a:avLst/>
            </a:prstGeom>
            <a:noFill/>
          </p:spPr>
        </p:pic>
        <p:sp>
          <p:nvSpPr>
            <p:cNvPr id="44037" name="Text Box 5"/>
            <p:cNvSpPr txBox="1">
              <a:spLocks noChangeArrowheads="1"/>
            </p:cNvSpPr>
            <p:nvPr/>
          </p:nvSpPr>
          <p:spPr bwMode="auto">
            <a:xfrm>
              <a:off x="1200" y="3936"/>
              <a:ext cx="2994" cy="288"/>
            </a:xfrm>
            <a:prstGeom prst="rect">
              <a:avLst/>
            </a:prstGeom>
            <a:solidFill>
              <a:schemeClr val="bg1"/>
            </a:solidFill>
            <a:ln w="9525">
              <a:noFill/>
              <a:miter lim="800000"/>
              <a:headEnd/>
              <a:tailEnd/>
            </a:ln>
            <a:effectLst/>
          </p:spPr>
          <p:txBody>
            <a:bodyPr>
              <a:spAutoFit/>
            </a:bodyPr>
            <a:lstStyle/>
            <a:p>
              <a:pPr algn="ctr">
                <a:spcBef>
                  <a:spcPct val="50000"/>
                </a:spcBef>
              </a:pPr>
              <a:r>
                <a:rPr lang="zh-CN" altLang="en-US" sz="2400">
                  <a:latin typeface="Times New Roman" pitchFamily="18" charset="0"/>
                  <a:ea typeface="楷体_GB2312" pitchFamily="49" charset="-122"/>
                </a:rPr>
                <a:t>图</a:t>
              </a:r>
              <a:r>
                <a:rPr lang="en-US" altLang="zh-CN" sz="2400">
                  <a:latin typeface="Times New Roman" pitchFamily="18" charset="0"/>
                  <a:ea typeface="楷体_GB2312" pitchFamily="49" charset="-122"/>
                </a:rPr>
                <a:t>2.1.3 </a:t>
              </a:r>
              <a:r>
                <a:rPr lang="zh-CN" altLang="en-US" sz="2400">
                  <a:latin typeface="Times New Roman" pitchFamily="18" charset="0"/>
                  <a:ea typeface="楷体_GB2312" pitchFamily="49" charset="-122"/>
                </a:rPr>
                <a:t>运算放大器的电路模型</a:t>
              </a:r>
            </a:p>
          </p:txBody>
        </p:sp>
      </p:grpSp>
      <p:grpSp>
        <p:nvGrpSpPr>
          <p:cNvPr id="44038" name="Group 6"/>
          <p:cNvGrpSpPr>
            <a:grpSpLocks/>
          </p:cNvGrpSpPr>
          <p:nvPr/>
        </p:nvGrpSpPr>
        <p:grpSpPr bwMode="auto">
          <a:xfrm>
            <a:off x="4876800" y="1981200"/>
            <a:ext cx="3581400" cy="519113"/>
            <a:chOff x="3072" y="1248"/>
            <a:chExt cx="2256" cy="327"/>
          </a:xfrm>
        </p:grpSpPr>
        <p:sp>
          <p:nvSpPr>
            <p:cNvPr id="44039" name="Rectangle 7"/>
            <p:cNvSpPr>
              <a:spLocks noChangeArrowheads="1"/>
            </p:cNvSpPr>
            <p:nvPr/>
          </p:nvSpPr>
          <p:spPr bwMode="auto">
            <a:xfrm>
              <a:off x="3072" y="1248"/>
              <a:ext cx="695" cy="288"/>
            </a:xfrm>
            <a:prstGeom prst="rect">
              <a:avLst/>
            </a:prstGeom>
            <a:noFill/>
            <a:ln w="9525">
              <a:noFill/>
              <a:miter lim="800000"/>
              <a:headEnd/>
              <a:tailEnd/>
            </a:ln>
            <a:effectLst/>
          </p:spPr>
          <p:txBody>
            <a:bodyPr wrap="none">
              <a:spAutoFit/>
            </a:bodyPr>
            <a:lstStyle/>
            <a:p>
              <a:r>
                <a:rPr lang="zh-CN" altLang="en-US" sz="2400">
                  <a:solidFill>
                    <a:schemeClr val="tx2"/>
                  </a:solidFill>
                  <a:latin typeface="Times New Roman" pitchFamily="18" charset="0"/>
                  <a:ea typeface="楷体_GB2312" pitchFamily="49" charset="-122"/>
                </a:rPr>
                <a:t>解：由</a:t>
              </a:r>
            </a:p>
          </p:txBody>
        </p:sp>
        <p:graphicFrame>
          <p:nvGraphicFramePr>
            <p:cNvPr id="44040" name="Object 8"/>
            <p:cNvGraphicFramePr>
              <a:graphicFrameLocks noChangeAspect="1"/>
            </p:cNvGraphicFramePr>
            <p:nvPr/>
          </p:nvGraphicFramePr>
          <p:xfrm>
            <a:off x="3840" y="1248"/>
            <a:ext cx="1488" cy="327"/>
          </p:xfrm>
          <a:graphic>
            <a:graphicData uri="http://schemas.openxmlformats.org/presentationml/2006/ole">
              <mc:AlternateContent xmlns:mc="http://schemas.openxmlformats.org/markup-compatibility/2006">
                <mc:Choice xmlns:v="urn:schemas-microsoft-com:vml" Requires="v">
                  <p:oleObj spid="_x0000_s44053" name="Equation" r:id="rId5" imgW="1041120" imgH="228600" progId="">
                    <p:embed/>
                  </p:oleObj>
                </mc:Choice>
                <mc:Fallback>
                  <p:oleObj name="Equation" r:id="rId5" imgW="1041120" imgH="228600" progId="">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0" y="1248"/>
                          <a:ext cx="1488" cy="3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4041" name="Rectangle 9"/>
          <p:cNvSpPr>
            <a:spLocks noChangeArrowheads="1"/>
          </p:cNvSpPr>
          <p:nvPr/>
        </p:nvSpPr>
        <p:spPr bwMode="auto">
          <a:xfrm>
            <a:off x="5448300" y="2590800"/>
            <a:ext cx="3009900" cy="457200"/>
          </a:xfrm>
          <a:prstGeom prst="rect">
            <a:avLst/>
          </a:prstGeom>
          <a:noFill/>
          <a:ln w="9525">
            <a:noFill/>
            <a:miter lim="800000"/>
            <a:headEnd/>
            <a:tailEnd/>
          </a:ln>
          <a:effectLst/>
        </p:spPr>
        <p:txBody>
          <a:bodyPr wrap="none">
            <a:spAutoFit/>
          </a:bodyPr>
          <a:lstStyle/>
          <a:p>
            <a:r>
              <a:rPr lang="zh-CN" altLang="en-US" sz="2400">
                <a:solidFill>
                  <a:schemeClr val="tx2"/>
                </a:solidFill>
                <a:latin typeface="Times New Roman" pitchFamily="18" charset="0"/>
                <a:ea typeface="楷体_GB2312" pitchFamily="49" charset="-122"/>
              </a:rPr>
              <a:t>当</a:t>
            </a:r>
            <a:r>
              <a:rPr lang="en-US" altLang="zh-CN" sz="2400" i="1">
                <a:solidFill>
                  <a:schemeClr val="tx2"/>
                </a:solidFill>
                <a:latin typeface="Times New Roman" pitchFamily="18" charset="0"/>
                <a:ea typeface="楷体_GB2312" pitchFamily="49" charset="-122"/>
              </a:rPr>
              <a:t>v</a:t>
            </a:r>
            <a:r>
              <a:rPr lang="en-US" altLang="zh-CN" sz="2400" baseline="-25000">
                <a:solidFill>
                  <a:schemeClr val="tx2"/>
                </a:solidFill>
                <a:latin typeface="Times New Roman" pitchFamily="18" charset="0"/>
                <a:ea typeface="楷体_GB2312" pitchFamily="49" charset="-122"/>
              </a:rPr>
              <a:t>o</a:t>
            </a:r>
            <a:r>
              <a:rPr lang="en-US" altLang="zh-CN" sz="2400">
                <a:solidFill>
                  <a:schemeClr val="tx2"/>
                </a:solidFill>
                <a:latin typeface="Times New Roman" pitchFamily="18" charset="0"/>
                <a:ea typeface="楷体_GB2312" pitchFamily="49" charset="-122"/>
              </a:rPr>
              <a:t>=</a:t>
            </a:r>
            <a:r>
              <a:rPr lang="en-US" altLang="zh-CN" sz="2400">
                <a:latin typeface="Times New Roman" pitchFamily="18" charset="0"/>
                <a:ea typeface="楷体_GB2312" pitchFamily="49" charset="-122"/>
              </a:rPr>
              <a:t>±V</a:t>
            </a:r>
            <a:r>
              <a:rPr lang="en-US" altLang="zh-CN" sz="2400" baseline="-25000">
                <a:latin typeface="Times New Roman" pitchFamily="18" charset="0"/>
                <a:ea typeface="楷体_GB2312" pitchFamily="49" charset="-122"/>
              </a:rPr>
              <a:t>om</a:t>
            </a:r>
            <a:r>
              <a:rPr lang="en-US" altLang="zh-CN" sz="2400">
                <a:latin typeface="Times New Roman" pitchFamily="18" charset="0"/>
                <a:ea typeface="楷体_GB2312" pitchFamily="49" charset="-122"/>
              </a:rPr>
              <a:t>=±12V</a:t>
            </a:r>
            <a:r>
              <a:rPr lang="zh-CN" altLang="en-US" sz="2400">
                <a:latin typeface="Times New Roman" pitchFamily="18" charset="0"/>
                <a:ea typeface="楷体_GB2312" pitchFamily="49" charset="-122"/>
              </a:rPr>
              <a:t>时</a:t>
            </a:r>
          </a:p>
        </p:txBody>
      </p:sp>
      <p:graphicFrame>
        <p:nvGraphicFramePr>
          <p:cNvPr id="44042" name="Object 10"/>
          <p:cNvGraphicFramePr>
            <a:graphicFrameLocks noChangeAspect="1"/>
          </p:cNvGraphicFramePr>
          <p:nvPr/>
        </p:nvGraphicFramePr>
        <p:xfrm>
          <a:off x="5029200" y="3657600"/>
          <a:ext cx="3773488" cy="519113"/>
        </p:xfrm>
        <a:graphic>
          <a:graphicData uri="http://schemas.openxmlformats.org/presentationml/2006/ole">
            <mc:AlternateContent xmlns:mc="http://schemas.openxmlformats.org/markup-compatibility/2006">
              <mc:Choice xmlns:v="urn:schemas-microsoft-com:vml" Requires="v">
                <p:oleObj spid="_x0000_s44054" name="Equation" r:id="rId7" imgW="1663560" imgH="228600" progId="">
                  <p:embed/>
                </p:oleObj>
              </mc:Choice>
              <mc:Fallback>
                <p:oleObj name="Equation" r:id="rId7" imgW="1663560" imgH="228600" progId="">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200" y="3657600"/>
                        <a:ext cx="3773488" cy="519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43" name="Object 11"/>
          <p:cNvGraphicFramePr>
            <a:graphicFrameLocks noChangeAspect="1"/>
          </p:cNvGraphicFramePr>
          <p:nvPr/>
        </p:nvGraphicFramePr>
        <p:xfrm>
          <a:off x="5105400" y="3086100"/>
          <a:ext cx="1143000" cy="571500"/>
        </p:xfrm>
        <a:graphic>
          <a:graphicData uri="http://schemas.openxmlformats.org/presentationml/2006/ole">
            <mc:AlternateContent xmlns:mc="http://schemas.openxmlformats.org/markup-compatibility/2006">
              <mc:Choice xmlns:v="urn:schemas-microsoft-com:vml" Requires="v">
                <p:oleObj spid="_x0000_s44055" name="Equation" r:id="rId9" imgW="457200" imgH="228600" progId="">
                  <p:embed/>
                </p:oleObj>
              </mc:Choice>
              <mc:Fallback>
                <p:oleObj name="Equation" r:id="rId9" imgW="457200" imgH="228600" progId="">
                  <p:embed/>
                  <p:pic>
                    <p:nvPicPr>
                      <p:cNvPr id="0"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5400" y="3086100"/>
                        <a:ext cx="11430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44" name="Object 12"/>
          <p:cNvGraphicFramePr>
            <a:graphicFrameLocks noChangeAspect="1"/>
          </p:cNvGraphicFramePr>
          <p:nvPr/>
        </p:nvGraphicFramePr>
        <p:xfrm>
          <a:off x="5105400" y="4267200"/>
          <a:ext cx="2667000" cy="633413"/>
        </p:xfrm>
        <a:graphic>
          <a:graphicData uri="http://schemas.openxmlformats.org/presentationml/2006/ole">
            <mc:AlternateContent xmlns:mc="http://schemas.openxmlformats.org/markup-compatibility/2006">
              <mc:Choice xmlns:v="urn:schemas-microsoft-com:vml" Requires="v">
                <p:oleObj spid="_x0000_s44056" name="Equation" r:id="rId11" imgW="965160" imgH="228600" progId="">
                  <p:embed/>
                </p:oleObj>
              </mc:Choice>
              <mc:Fallback>
                <p:oleObj name="Equation" r:id="rId11" imgW="965160" imgH="22860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05400" y="4267200"/>
                        <a:ext cx="2667000" cy="633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45" name="Object 13"/>
          <p:cNvGraphicFramePr>
            <a:graphicFrameLocks noChangeAspect="1"/>
          </p:cNvGraphicFramePr>
          <p:nvPr/>
        </p:nvGraphicFramePr>
        <p:xfrm>
          <a:off x="5410200" y="4876800"/>
          <a:ext cx="3352800" cy="544513"/>
        </p:xfrm>
        <a:graphic>
          <a:graphicData uri="http://schemas.openxmlformats.org/presentationml/2006/ole">
            <mc:AlternateContent xmlns:mc="http://schemas.openxmlformats.org/markup-compatibility/2006">
              <mc:Choice xmlns:v="urn:schemas-microsoft-com:vml" Requires="v">
                <p:oleObj spid="_x0000_s44057" name="Equation" r:id="rId13" imgW="1409400" imgH="228600" progId="">
                  <p:embed/>
                </p:oleObj>
              </mc:Choice>
              <mc:Fallback>
                <p:oleObj name="Equation" r:id="rId13" imgW="1409400" imgH="228600" progId="">
                  <p:embed/>
                  <p:pic>
                    <p:nvPicPr>
                      <p:cNvPr id="0" name="Picture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10200" y="4876800"/>
                        <a:ext cx="3352800"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46" name="Object 14"/>
          <p:cNvGraphicFramePr>
            <a:graphicFrameLocks noChangeAspect="1"/>
          </p:cNvGraphicFramePr>
          <p:nvPr/>
        </p:nvGraphicFramePr>
        <p:xfrm>
          <a:off x="5426075" y="5486400"/>
          <a:ext cx="1584325" cy="487363"/>
        </p:xfrm>
        <a:graphic>
          <a:graphicData uri="http://schemas.openxmlformats.org/presentationml/2006/ole">
            <mc:AlternateContent xmlns:mc="http://schemas.openxmlformats.org/markup-compatibility/2006">
              <mc:Choice xmlns:v="urn:schemas-microsoft-com:vml" Requires="v">
                <p:oleObj spid="_x0000_s44058" name="Equation" r:id="rId15" imgW="660240" imgH="203040" progId="">
                  <p:embed/>
                </p:oleObj>
              </mc:Choice>
              <mc:Fallback>
                <p:oleObj name="Equation" r:id="rId15" imgW="660240" imgH="203040" progId="">
                  <p:embed/>
                  <p:pic>
                    <p:nvPicPr>
                      <p:cNvPr id="0" name="Picture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26075" y="5486400"/>
                        <a:ext cx="1584325"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0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04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40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hlinkClick r:id="rId2" action="ppaction://hlinksldjump"/>
          </p:cNvPr>
          <p:cNvSpPr>
            <a:spLocks noChangeArrowheads="1"/>
          </p:cNvSpPr>
          <p:nvPr/>
        </p:nvSpPr>
        <p:spPr bwMode="auto">
          <a:xfrm>
            <a:off x="76200" y="533400"/>
            <a:ext cx="8991600" cy="1296988"/>
          </a:xfrm>
          <a:prstGeom prst="rect">
            <a:avLst/>
          </a:prstGeom>
          <a:noFill/>
          <a:ln w="9525">
            <a:noFill/>
            <a:miter lim="800000"/>
            <a:headEnd/>
            <a:tailEnd/>
          </a:ln>
        </p:spPr>
        <p:txBody>
          <a:bodyPr>
            <a:spAutoFit/>
          </a:bodyPr>
          <a:lstStyle/>
          <a:p>
            <a:pPr>
              <a:lnSpc>
                <a:spcPct val="110000"/>
              </a:lnSpc>
            </a:pPr>
            <a:r>
              <a:rPr lang="zh-CN" altLang="en-US" sz="2400">
                <a:latin typeface="Times New Roman" pitchFamily="18" charset="0"/>
                <a:ea typeface="楷体_GB2312" pitchFamily="49" charset="-122"/>
              </a:rPr>
              <a:t>例</a:t>
            </a:r>
            <a:r>
              <a:rPr lang="en-US" altLang="zh-CN" sz="2400">
                <a:latin typeface="Times New Roman" pitchFamily="18" charset="0"/>
                <a:ea typeface="楷体_GB2312" pitchFamily="49" charset="-122"/>
              </a:rPr>
              <a:t>2.2.1 </a:t>
            </a:r>
            <a:r>
              <a:rPr lang="zh-CN" altLang="en-US" sz="2400">
                <a:latin typeface="Times New Roman" pitchFamily="18" charset="0"/>
                <a:ea typeface="楷体_GB2312" pitchFamily="49" charset="-122"/>
              </a:rPr>
              <a:t>电路如图</a:t>
            </a:r>
            <a:r>
              <a:rPr lang="en-US" altLang="zh-CN" sz="2400">
                <a:latin typeface="Times New Roman" pitchFamily="18" charset="0"/>
                <a:ea typeface="楷体_GB2312" pitchFamily="49" charset="-122"/>
              </a:rPr>
              <a:t>2.1.3</a:t>
            </a:r>
            <a:r>
              <a:rPr lang="zh-CN" altLang="en-US" sz="2400">
                <a:latin typeface="Times New Roman" pitchFamily="18" charset="0"/>
                <a:ea typeface="楷体_GB2312" pitchFamily="49" charset="-122"/>
              </a:rPr>
              <a:t>所示，运放的开环电压增益</a:t>
            </a:r>
            <a:r>
              <a:rPr lang="en-US" altLang="zh-CN" sz="2400" i="1">
                <a:latin typeface="Times New Roman" pitchFamily="18" charset="0"/>
                <a:ea typeface="楷体_GB2312" pitchFamily="49" charset="-122"/>
              </a:rPr>
              <a:t>A</a:t>
            </a:r>
            <a:r>
              <a:rPr lang="en-US" altLang="zh-CN" sz="2400" baseline="-25000">
                <a:latin typeface="Times New Roman" pitchFamily="18" charset="0"/>
                <a:ea typeface="楷体_GB2312" pitchFamily="49" charset="-122"/>
              </a:rPr>
              <a:t>vo</a:t>
            </a:r>
            <a:r>
              <a:rPr lang="en-US" altLang="zh-CN" sz="2400">
                <a:latin typeface="Times New Roman" pitchFamily="18" charset="0"/>
                <a:ea typeface="楷体_GB2312" pitchFamily="49" charset="-122"/>
              </a:rPr>
              <a:t>=2</a:t>
            </a:r>
            <a:r>
              <a:rPr lang="en-US" altLang="zh-CN" sz="2400">
                <a:solidFill>
                  <a:schemeClr val="tx2"/>
                </a:solidFill>
                <a:latin typeface="Times New Roman" pitchFamily="18" charset="0"/>
                <a:ea typeface="楷体_GB2312" pitchFamily="49" charset="-122"/>
              </a:rPr>
              <a:t>×10</a:t>
            </a:r>
            <a:r>
              <a:rPr lang="en-US" altLang="zh-CN" sz="2400" baseline="30000">
                <a:solidFill>
                  <a:schemeClr val="tx2"/>
                </a:solidFill>
                <a:latin typeface="Times New Roman" pitchFamily="18" charset="0"/>
                <a:ea typeface="楷体_GB2312" pitchFamily="49" charset="-122"/>
              </a:rPr>
              <a:t>5</a:t>
            </a:r>
            <a:r>
              <a:rPr lang="en-US" altLang="zh-CN" sz="2400">
                <a:solidFill>
                  <a:schemeClr val="tx2"/>
                </a:solidFill>
                <a:latin typeface="Times New Roman" pitchFamily="18" charset="0"/>
                <a:ea typeface="楷体_GB2312" pitchFamily="49" charset="-122"/>
              </a:rPr>
              <a:t>,</a:t>
            </a:r>
            <a:r>
              <a:rPr lang="zh-CN" altLang="en-US" sz="2400">
                <a:latin typeface="Times New Roman" pitchFamily="18" charset="0"/>
                <a:ea typeface="楷体_GB2312" pitchFamily="49" charset="-122"/>
              </a:rPr>
              <a:t>输入电阻</a:t>
            </a:r>
            <a:r>
              <a:rPr lang="en-US" altLang="zh-CN" sz="2400" i="1">
                <a:latin typeface="Times New Roman" pitchFamily="18" charset="0"/>
                <a:ea typeface="楷体_GB2312" pitchFamily="49" charset="-122"/>
              </a:rPr>
              <a:t>r</a:t>
            </a:r>
            <a:r>
              <a:rPr lang="en-US" altLang="zh-CN" sz="2400" baseline="-25000">
                <a:latin typeface="Times New Roman" pitchFamily="18" charset="0"/>
                <a:ea typeface="楷体_GB2312" pitchFamily="49" charset="-122"/>
              </a:rPr>
              <a:t>i</a:t>
            </a:r>
            <a:r>
              <a:rPr lang="en-US" altLang="zh-CN" sz="2400">
                <a:latin typeface="Times New Roman" pitchFamily="18" charset="0"/>
                <a:ea typeface="楷体_GB2312" pitchFamily="49" charset="-122"/>
              </a:rPr>
              <a:t>=0.6M</a:t>
            </a:r>
            <a:r>
              <a:rPr lang="el-GR" altLang="zh-CN" sz="2400">
                <a:latin typeface="Times New Roman" pitchFamily="18" charset="0"/>
                <a:ea typeface="楷体_GB2312" pitchFamily="49" charset="-122"/>
                <a:cs typeface="Arial" pitchFamily="34" charset="0"/>
              </a:rPr>
              <a:t>Ω</a:t>
            </a:r>
            <a:r>
              <a:rPr lang="zh-CN" altLang="en-US" sz="2400">
                <a:latin typeface="Times New Roman" pitchFamily="18" charset="0"/>
                <a:ea typeface="楷体_GB2312" pitchFamily="49" charset="-122"/>
                <a:cs typeface="Arial" pitchFamily="34" charset="0"/>
              </a:rPr>
              <a:t>，电源电压</a:t>
            </a:r>
            <a:r>
              <a:rPr lang="en-US" altLang="zh-CN" sz="2400" i="1">
                <a:latin typeface="Times New Roman" pitchFamily="18" charset="0"/>
                <a:ea typeface="楷体_GB2312" pitchFamily="49" charset="-122"/>
                <a:cs typeface="Arial" pitchFamily="34" charset="0"/>
              </a:rPr>
              <a:t>V</a:t>
            </a:r>
            <a:r>
              <a:rPr lang="en-US" altLang="zh-CN" sz="2400" baseline="-25000">
                <a:latin typeface="Times New Roman" pitchFamily="18" charset="0"/>
                <a:ea typeface="楷体_GB2312" pitchFamily="49" charset="-122"/>
                <a:cs typeface="Arial" pitchFamily="34" charset="0"/>
              </a:rPr>
              <a:t>+</a:t>
            </a:r>
            <a:r>
              <a:rPr lang="en-US" altLang="zh-CN" sz="2400">
                <a:latin typeface="Times New Roman" pitchFamily="18" charset="0"/>
                <a:ea typeface="楷体_GB2312" pitchFamily="49" charset="-122"/>
                <a:cs typeface="Arial" pitchFamily="34" charset="0"/>
              </a:rPr>
              <a:t>=+12V,</a:t>
            </a:r>
            <a:r>
              <a:rPr lang="en-US" altLang="zh-CN" sz="2400" i="1">
                <a:latin typeface="Times New Roman" pitchFamily="18" charset="0"/>
                <a:ea typeface="楷体_GB2312" pitchFamily="49" charset="-122"/>
                <a:cs typeface="Arial" pitchFamily="34" charset="0"/>
              </a:rPr>
              <a:t>V</a:t>
            </a:r>
            <a:r>
              <a:rPr lang="en-US" altLang="zh-CN" sz="2400" baseline="-25000">
                <a:latin typeface="Times New Roman" pitchFamily="18" charset="0"/>
                <a:ea typeface="楷体_GB2312" pitchFamily="49" charset="-122"/>
                <a:cs typeface="Arial" pitchFamily="34" charset="0"/>
              </a:rPr>
              <a:t>-</a:t>
            </a:r>
            <a:r>
              <a:rPr lang="en-US" altLang="zh-CN" sz="2400">
                <a:latin typeface="Times New Roman" pitchFamily="18" charset="0"/>
                <a:ea typeface="楷体_GB2312" pitchFamily="49" charset="-122"/>
                <a:cs typeface="Arial" pitchFamily="34" charset="0"/>
              </a:rPr>
              <a:t>=-12V</a:t>
            </a:r>
            <a:r>
              <a:rPr lang="zh-CN" altLang="en-US" sz="2400">
                <a:latin typeface="Times New Roman" pitchFamily="18" charset="0"/>
                <a:ea typeface="楷体_GB2312" pitchFamily="49" charset="-122"/>
                <a:cs typeface="Arial" pitchFamily="34" charset="0"/>
              </a:rPr>
              <a:t>。</a:t>
            </a:r>
            <a:br>
              <a:rPr lang="zh-CN" altLang="en-US" sz="2400">
                <a:latin typeface="Times New Roman" pitchFamily="18" charset="0"/>
                <a:ea typeface="楷体_GB2312" pitchFamily="49" charset="-122"/>
                <a:cs typeface="Arial" pitchFamily="34" charset="0"/>
              </a:rPr>
            </a:br>
            <a:r>
              <a:rPr lang="zh-CN" altLang="en-US" sz="2400">
                <a:latin typeface="Times New Roman" pitchFamily="18" charset="0"/>
                <a:ea typeface="楷体_GB2312" pitchFamily="49" charset="-122"/>
                <a:cs typeface="Arial" pitchFamily="34" charset="0"/>
              </a:rPr>
              <a:t> </a:t>
            </a:r>
            <a:r>
              <a:rPr lang="en-US" altLang="zh-CN" sz="2400">
                <a:solidFill>
                  <a:schemeClr val="tx2"/>
                </a:solidFill>
                <a:latin typeface="Times New Roman" pitchFamily="18" charset="0"/>
                <a:ea typeface="楷体_GB2312" pitchFamily="49" charset="-122"/>
              </a:rPr>
              <a:t>(2)</a:t>
            </a:r>
            <a:r>
              <a:rPr lang="zh-CN" altLang="en-US" sz="2400">
                <a:solidFill>
                  <a:schemeClr val="tx2"/>
                </a:solidFill>
                <a:latin typeface="Times New Roman" pitchFamily="18" charset="0"/>
                <a:ea typeface="楷体_GB2312" pitchFamily="49" charset="-122"/>
              </a:rPr>
              <a:t>画出传输特性曲线</a:t>
            </a:r>
            <a:r>
              <a:rPr lang="en-US" altLang="zh-CN" sz="2400" i="1">
                <a:solidFill>
                  <a:schemeClr val="tx2"/>
                </a:solidFill>
                <a:latin typeface="Times New Roman" pitchFamily="18" charset="0"/>
                <a:ea typeface="楷体_GB2312" pitchFamily="49" charset="-122"/>
              </a:rPr>
              <a:t>v</a:t>
            </a:r>
            <a:r>
              <a:rPr lang="en-US" altLang="zh-CN" sz="2400" baseline="-25000">
                <a:latin typeface="Times New Roman" pitchFamily="18" charset="0"/>
                <a:ea typeface="楷体_GB2312" pitchFamily="49" charset="-122"/>
              </a:rPr>
              <a:t>o</a:t>
            </a:r>
            <a:r>
              <a:rPr lang="en-US" altLang="zh-CN" sz="2400">
                <a:solidFill>
                  <a:schemeClr val="tx2"/>
                </a:solidFill>
                <a:latin typeface="Times New Roman" pitchFamily="18" charset="0"/>
                <a:ea typeface="楷体_GB2312" pitchFamily="49" charset="-122"/>
              </a:rPr>
              <a:t>=</a:t>
            </a:r>
            <a:r>
              <a:rPr lang="en-US" altLang="zh-CN" sz="2400" i="1">
                <a:solidFill>
                  <a:schemeClr val="tx2"/>
                </a:solidFill>
                <a:latin typeface="Times New Roman" pitchFamily="18" charset="0"/>
                <a:ea typeface="楷体_GB2312" pitchFamily="49" charset="-122"/>
              </a:rPr>
              <a:t>f</a:t>
            </a:r>
            <a:r>
              <a:rPr lang="en-US" altLang="zh-CN" sz="2400">
                <a:solidFill>
                  <a:schemeClr val="tx2"/>
                </a:solidFill>
                <a:latin typeface="Times New Roman" pitchFamily="18" charset="0"/>
                <a:ea typeface="楷体_GB2312" pitchFamily="49" charset="-122"/>
              </a:rPr>
              <a:t>(</a:t>
            </a:r>
            <a:r>
              <a:rPr lang="en-US" altLang="zh-CN" sz="2400" i="1">
                <a:solidFill>
                  <a:schemeClr val="tx2"/>
                </a:solidFill>
                <a:latin typeface="Times New Roman" pitchFamily="18" charset="0"/>
                <a:ea typeface="楷体_GB2312" pitchFamily="49" charset="-122"/>
              </a:rPr>
              <a:t>v</a:t>
            </a:r>
            <a:r>
              <a:rPr lang="en-US" altLang="zh-CN" sz="2400" baseline="-25000">
                <a:latin typeface="Times New Roman" pitchFamily="18" charset="0"/>
                <a:ea typeface="楷体_GB2312" pitchFamily="49" charset="-122"/>
              </a:rPr>
              <a:t>P</a:t>
            </a:r>
            <a:r>
              <a:rPr lang="en-US" altLang="zh-CN" sz="2400">
                <a:solidFill>
                  <a:schemeClr val="tx2"/>
                </a:solidFill>
                <a:latin typeface="Times New Roman" pitchFamily="18" charset="0"/>
                <a:ea typeface="楷体_GB2312" pitchFamily="49" charset="-122"/>
              </a:rPr>
              <a:t>-</a:t>
            </a:r>
            <a:r>
              <a:rPr lang="en-US" altLang="zh-CN" sz="2400" i="1">
                <a:solidFill>
                  <a:schemeClr val="tx2"/>
                </a:solidFill>
                <a:latin typeface="Times New Roman" pitchFamily="18" charset="0"/>
                <a:ea typeface="楷体_GB2312" pitchFamily="49" charset="-122"/>
              </a:rPr>
              <a:t>v</a:t>
            </a:r>
            <a:r>
              <a:rPr lang="en-US" altLang="zh-CN" sz="2400" baseline="-25000">
                <a:latin typeface="Times New Roman" pitchFamily="18" charset="0"/>
                <a:ea typeface="楷体_GB2312" pitchFamily="49" charset="-122"/>
              </a:rPr>
              <a:t>N</a:t>
            </a:r>
            <a:r>
              <a:rPr lang="en-US" altLang="zh-CN" sz="2400">
                <a:solidFill>
                  <a:schemeClr val="tx2"/>
                </a:solidFill>
                <a:latin typeface="Times New Roman" pitchFamily="18" charset="0"/>
                <a:ea typeface="楷体_GB2312" pitchFamily="49" charset="-122"/>
              </a:rPr>
              <a:t>)</a:t>
            </a:r>
            <a:r>
              <a:rPr lang="zh-CN" altLang="en-US" sz="2400">
                <a:solidFill>
                  <a:schemeClr val="tx2"/>
                </a:solidFill>
                <a:latin typeface="Times New Roman" pitchFamily="18" charset="0"/>
                <a:ea typeface="楷体_GB2312" pitchFamily="49" charset="-122"/>
              </a:rPr>
              <a:t>。说明运放的两个区域。</a:t>
            </a:r>
            <a:r>
              <a:rPr lang="zh-CN" altLang="en-US" sz="2400">
                <a:latin typeface="Times New Roman" pitchFamily="18" charset="0"/>
                <a:ea typeface="楷体_GB2312" pitchFamily="49" charset="-122"/>
              </a:rPr>
              <a:t> </a:t>
            </a:r>
          </a:p>
        </p:txBody>
      </p:sp>
      <p:sp>
        <p:nvSpPr>
          <p:cNvPr id="45059" name="Line 3"/>
          <p:cNvSpPr>
            <a:spLocks noChangeShapeType="1"/>
          </p:cNvSpPr>
          <p:nvPr/>
        </p:nvSpPr>
        <p:spPr bwMode="auto">
          <a:xfrm>
            <a:off x="1822450" y="2698750"/>
            <a:ext cx="0" cy="1371600"/>
          </a:xfrm>
          <a:prstGeom prst="line">
            <a:avLst/>
          </a:prstGeom>
          <a:noFill/>
          <a:ln w="38100">
            <a:solidFill>
              <a:schemeClr val="tx1"/>
            </a:solidFill>
            <a:prstDash val="dash"/>
            <a:round/>
            <a:headEnd/>
            <a:tailEnd/>
          </a:ln>
          <a:effectLst/>
        </p:spPr>
        <p:txBody>
          <a:bodyPr/>
          <a:lstStyle/>
          <a:p>
            <a:endParaRPr lang="zh-CN" altLang="en-US"/>
          </a:p>
        </p:txBody>
      </p:sp>
      <p:sp>
        <p:nvSpPr>
          <p:cNvPr id="45060" name="Line 4"/>
          <p:cNvSpPr>
            <a:spLocks noChangeShapeType="1"/>
          </p:cNvSpPr>
          <p:nvPr/>
        </p:nvSpPr>
        <p:spPr bwMode="auto">
          <a:xfrm>
            <a:off x="1612900" y="4057650"/>
            <a:ext cx="0" cy="1371600"/>
          </a:xfrm>
          <a:prstGeom prst="line">
            <a:avLst/>
          </a:prstGeom>
          <a:noFill/>
          <a:ln w="38100">
            <a:solidFill>
              <a:schemeClr val="tx1"/>
            </a:solidFill>
            <a:prstDash val="dash"/>
            <a:round/>
            <a:headEnd/>
            <a:tailEnd/>
          </a:ln>
          <a:effectLst/>
        </p:spPr>
        <p:txBody>
          <a:bodyPr/>
          <a:lstStyle/>
          <a:p>
            <a:endParaRPr lang="zh-CN" altLang="en-US"/>
          </a:p>
        </p:txBody>
      </p:sp>
      <p:sp>
        <p:nvSpPr>
          <p:cNvPr id="45061" name="Rectangle 5"/>
          <p:cNvSpPr>
            <a:spLocks noChangeArrowheads="1"/>
          </p:cNvSpPr>
          <p:nvPr/>
        </p:nvSpPr>
        <p:spPr bwMode="auto">
          <a:xfrm>
            <a:off x="3657600" y="2517775"/>
            <a:ext cx="5181600" cy="2647950"/>
          </a:xfrm>
          <a:prstGeom prst="rect">
            <a:avLst/>
          </a:prstGeom>
          <a:noFill/>
          <a:ln w="9525">
            <a:noFill/>
            <a:miter lim="800000"/>
            <a:headEnd/>
            <a:tailEnd/>
          </a:ln>
          <a:effectLst/>
        </p:spPr>
        <p:txBody>
          <a:bodyPr>
            <a:spAutoFit/>
          </a:bodyPr>
          <a:lstStyle/>
          <a:p>
            <a:r>
              <a:rPr lang="zh-CN" altLang="en-US" sz="2400">
                <a:solidFill>
                  <a:schemeClr val="tx2"/>
                </a:solidFill>
                <a:latin typeface="Times New Roman" pitchFamily="18" charset="0"/>
                <a:ea typeface="楷体_GB2312" pitchFamily="49" charset="-122"/>
              </a:rPr>
              <a:t>解：取</a:t>
            </a:r>
            <a:r>
              <a:rPr lang="en-US" altLang="zh-CN" sz="2400">
                <a:solidFill>
                  <a:schemeClr val="tx2"/>
                </a:solidFill>
                <a:latin typeface="Times New Roman" pitchFamily="18" charset="0"/>
                <a:ea typeface="楷体_GB2312" pitchFamily="49" charset="-122"/>
              </a:rPr>
              <a:t>a</a:t>
            </a:r>
            <a:r>
              <a:rPr lang="zh-CN" altLang="en-US" sz="2400">
                <a:solidFill>
                  <a:schemeClr val="tx2"/>
                </a:solidFill>
                <a:latin typeface="Times New Roman" pitchFamily="18" charset="0"/>
                <a:ea typeface="楷体_GB2312" pitchFamily="49" charset="-122"/>
              </a:rPr>
              <a:t>点（</a:t>
            </a:r>
            <a:r>
              <a:rPr lang="en-US" altLang="zh-CN" sz="2400">
                <a:solidFill>
                  <a:schemeClr val="tx2"/>
                </a:solidFill>
                <a:latin typeface="Times New Roman" pitchFamily="18" charset="0"/>
                <a:ea typeface="楷体_GB2312" pitchFamily="49" charset="-122"/>
              </a:rPr>
              <a:t>+60</a:t>
            </a:r>
            <a:r>
              <a:rPr lang="el-GR" altLang="zh-CN" sz="2400">
                <a:solidFill>
                  <a:schemeClr val="tx2"/>
                </a:solidFill>
                <a:latin typeface="Times New Roman" pitchFamily="18" charset="0"/>
                <a:ea typeface="楷体_GB2312" pitchFamily="49" charset="-122"/>
                <a:cs typeface="Times New Roman" pitchFamily="18" charset="0"/>
              </a:rPr>
              <a:t>μ</a:t>
            </a:r>
            <a:r>
              <a:rPr lang="en-US" altLang="zh-CN" sz="2400">
                <a:solidFill>
                  <a:schemeClr val="tx2"/>
                </a:solidFill>
                <a:latin typeface="Times New Roman" pitchFamily="18" charset="0"/>
                <a:ea typeface="楷体_GB2312" pitchFamily="49" charset="-122"/>
                <a:cs typeface="Times New Roman" pitchFamily="18" charset="0"/>
              </a:rPr>
              <a:t>V,+12V</a:t>
            </a:r>
            <a:r>
              <a:rPr lang="zh-CN" altLang="en-US" sz="2400">
                <a:solidFill>
                  <a:schemeClr val="tx2"/>
                </a:solidFill>
                <a:latin typeface="Times New Roman" pitchFamily="18" charset="0"/>
                <a:ea typeface="楷体_GB2312" pitchFamily="49" charset="-122"/>
              </a:rPr>
              <a:t>）， </a:t>
            </a:r>
            <a:r>
              <a:rPr lang="en-US" altLang="zh-CN" sz="2400">
                <a:solidFill>
                  <a:schemeClr val="tx2"/>
                </a:solidFill>
                <a:latin typeface="Times New Roman" pitchFamily="18" charset="0"/>
                <a:ea typeface="楷体_GB2312" pitchFamily="49" charset="-122"/>
              </a:rPr>
              <a:t>b</a:t>
            </a:r>
            <a:r>
              <a:rPr lang="zh-CN" altLang="en-US" sz="2400">
                <a:solidFill>
                  <a:schemeClr val="tx2"/>
                </a:solidFill>
                <a:latin typeface="Times New Roman" pitchFamily="18" charset="0"/>
                <a:ea typeface="楷体_GB2312" pitchFamily="49" charset="-122"/>
              </a:rPr>
              <a:t>点（</a:t>
            </a:r>
            <a:r>
              <a:rPr lang="en-US" altLang="zh-CN" sz="2400">
                <a:solidFill>
                  <a:schemeClr val="tx2"/>
                </a:solidFill>
                <a:latin typeface="Times New Roman" pitchFamily="18" charset="0"/>
                <a:ea typeface="楷体_GB2312" pitchFamily="49" charset="-122"/>
              </a:rPr>
              <a:t>-60</a:t>
            </a:r>
            <a:r>
              <a:rPr lang="el-GR" altLang="zh-CN" sz="2400">
                <a:solidFill>
                  <a:schemeClr val="tx2"/>
                </a:solidFill>
                <a:latin typeface="Times New Roman" pitchFamily="18" charset="0"/>
                <a:ea typeface="楷体_GB2312" pitchFamily="49" charset="-122"/>
              </a:rPr>
              <a:t>μ</a:t>
            </a:r>
            <a:r>
              <a:rPr lang="en-US" altLang="zh-CN" sz="2400">
                <a:solidFill>
                  <a:schemeClr val="tx2"/>
                </a:solidFill>
                <a:latin typeface="Times New Roman" pitchFamily="18" charset="0"/>
                <a:ea typeface="楷体_GB2312" pitchFamily="49" charset="-122"/>
              </a:rPr>
              <a:t>V,-12V</a:t>
            </a:r>
            <a:r>
              <a:rPr lang="zh-CN" altLang="en-US" sz="2400">
                <a:solidFill>
                  <a:schemeClr val="tx2"/>
                </a:solidFill>
                <a:latin typeface="Times New Roman" pitchFamily="18" charset="0"/>
                <a:ea typeface="楷体_GB2312" pitchFamily="49" charset="-122"/>
              </a:rPr>
              <a:t>），连接</a:t>
            </a:r>
            <a:r>
              <a:rPr lang="en-US" altLang="zh-CN" sz="2400">
                <a:solidFill>
                  <a:schemeClr val="tx2"/>
                </a:solidFill>
                <a:latin typeface="Times New Roman" pitchFamily="18" charset="0"/>
                <a:ea typeface="楷体_GB2312" pitchFamily="49" charset="-122"/>
              </a:rPr>
              <a:t>a</a:t>
            </a:r>
            <a:r>
              <a:rPr lang="zh-CN" altLang="en-US" sz="2400">
                <a:solidFill>
                  <a:schemeClr val="tx2"/>
                </a:solidFill>
                <a:latin typeface="Times New Roman" pitchFamily="18" charset="0"/>
                <a:ea typeface="楷体_GB2312" pitchFamily="49" charset="-122"/>
              </a:rPr>
              <a:t>、</a:t>
            </a:r>
            <a:r>
              <a:rPr lang="en-US" altLang="zh-CN" sz="2400">
                <a:solidFill>
                  <a:schemeClr val="tx2"/>
                </a:solidFill>
                <a:latin typeface="Times New Roman" pitchFamily="18" charset="0"/>
                <a:ea typeface="楷体_GB2312" pitchFamily="49" charset="-122"/>
              </a:rPr>
              <a:t>b</a:t>
            </a:r>
            <a:r>
              <a:rPr lang="zh-CN" altLang="en-US" sz="2400">
                <a:solidFill>
                  <a:schemeClr val="tx2"/>
                </a:solidFill>
                <a:latin typeface="Times New Roman" pitchFamily="18" charset="0"/>
                <a:ea typeface="楷体_GB2312" pitchFamily="49" charset="-122"/>
              </a:rPr>
              <a:t>两点得</a:t>
            </a:r>
            <a:r>
              <a:rPr lang="en-US" altLang="zh-CN" sz="2400">
                <a:solidFill>
                  <a:schemeClr val="tx2"/>
                </a:solidFill>
                <a:latin typeface="Times New Roman" pitchFamily="18" charset="0"/>
                <a:ea typeface="楷体_GB2312" pitchFamily="49" charset="-122"/>
              </a:rPr>
              <a:t>ab</a:t>
            </a:r>
            <a:r>
              <a:rPr lang="zh-CN" altLang="en-US" sz="2400">
                <a:solidFill>
                  <a:schemeClr val="tx2"/>
                </a:solidFill>
                <a:latin typeface="Times New Roman" pitchFamily="18" charset="0"/>
                <a:ea typeface="楷体_GB2312" pitchFamily="49" charset="-122"/>
              </a:rPr>
              <a:t>线段，其斜率</a:t>
            </a:r>
            <a:r>
              <a:rPr lang="en-US" altLang="zh-CN" sz="2400">
                <a:solidFill>
                  <a:schemeClr val="tx2"/>
                </a:solidFill>
                <a:latin typeface="Times New Roman" pitchFamily="18" charset="0"/>
                <a:ea typeface="楷体_GB2312" pitchFamily="49" charset="-122"/>
              </a:rPr>
              <a:t>A</a:t>
            </a:r>
            <a:r>
              <a:rPr lang="en-US" altLang="zh-CN" sz="2400" baseline="-25000">
                <a:solidFill>
                  <a:schemeClr val="tx2"/>
                </a:solidFill>
                <a:latin typeface="Times New Roman" pitchFamily="18" charset="0"/>
                <a:ea typeface="楷体_GB2312" pitchFamily="49" charset="-122"/>
              </a:rPr>
              <a:t>vo</a:t>
            </a:r>
            <a:r>
              <a:rPr lang="en-US" altLang="zh-CN" sz="2400">
                <a:solidFill>
                  <a:schemeClr val="tx2"/>
                </a:solidFill>
                <a:latin typeface="Times New Roman" pitchFamily="18" charset="0"/>
                <a:ea typeface="楷体_GB2312" pitchFamily="49" charset="-122"/>
              </a:rPr>
              <a:t>=2×10</a:t>
            </a:r>
            <a:r>
              <a:rPr lang="en-US" altLang="zh-CN" sz="2400" baseline="30000">
                <a:solidFill>
                  <a:schemeClr val="tx2"/>
                </a:solidFill>
                <a:latin typeface="Times New Roman" pitchFamily="18" charset="0"/>
                <a:ea typeface="楷体_GB2312" pitchFamily="49" charset="-122"/>
              </a:rPr>
              <a:t>5</a:t>
            </a:r>
            <a:r>
              <a:rPr lang="en-US" altLang="zh-CN" sz="2400">
                <a:solidFill>
                  <a:schemeClr val="tx2"/>
                </a:solidFill>
                <a:latin typeface="Times New Roman" pitchFamily="18" charset="0"/>
                <a:ea typeface="楷体_GB2312" pitchFamily="49" charset="-122"/>
              </a:rPr>
              <a:t>, </a:t>
            </a:r>
            <a:r>
              <a:rPr lang="en-US" altLang="zh-CN" sz="2400">
                <a:latin typeface="Times New Roman" pitchFamily="18" charset="0"/>
                <a:ea typeface="楷体_GB2312" pitchFamily="49" charset="-122"/>
              </a:rPr>
              <a:t>∣</a:t>
            </a:r>
            <a:r>
              <a:rPr lang="en-US" altLang="zh-CN" sz="2400" i="1">
                <a:latin typeface="Times New Roman" pitchFamily="18" charset="0"/>
                <a:ea typeface="楷体_GB2312" pitchFamily="49" charset="-122"/>
              </a:rPr>
              <a:t>v</a:t>
            </a:r>
            <a:r>
              <a:rPr lang="en-US" altLang="zh-CN" sz="2400" baseline="-25000">
                <a:latin typeface="Times New Roman" pitchFamily="18" charset="0"/>
                <a:ea typeface="楷体_GB2312" pitchFamily="49" charset="-122"/>
              </a:rPr>
              <a:t>P</a:t>
            </a:r>
            <a:r>
              <a:rPr lang="en-US" altLang="zh-CN" sz="2400">
                <a:latin typeface="Times New Roman" pitchFamily="18" charset="0"/>
                <a:ea typeface="楷体_GB2312" pitchFamily="49" charset="-122"/>
              </a:rPr>
              <a:t>-</a:t>
            </a:r>
            <a:r>
              <a:rPr lang="en-US" altLang="zh-CN" sz="2400" i="1">
                <a:latin typeface="Times New Roman" pitchFamily="18" charset="0"/>
                <a:ea typeface="楷体_GB2312" pitchFamily="49" charset="-122"/>
              </a:rPr>
              <a:t>v</a:t>
            </a:r>
            <a:r>
              <a:rPr lang="en-US" altLang="zh-CN" sz="2400" baseline="-25000">
                <a:latin typeface="Times New Roman" pitchFamily="18" charset="0"/>
                <a:ea typeface="楷体_GB2312" pitchFamily="49" charset="-122"/>
              </a:rPr>
              <a:t>N</a:t>
            </a:r>
            <a:r>
              <a:rPr lang="en-US" altLang="zh-CN" sz="2400">
                <a:latin typeface="Times New Roman" pitchFamily="18" charset="0"/>
                <a:ea typeface="楷体_GB2312" pitchFamily="49" charset="-122"/>
              </a:rPr>
              <a:t>∣&lt;60 </a:t>
            </a:r>
            <a:r>
              <a:rPr lang="el-GR" altLang="zh-CN" sz="2400">
                <a:solidFill>
                  <a:schemeClr val="tx2"/>
                </a:solidFill>
                <a:latin typeface="Times New Roman" pitchFamily="18" charset="0"/>
                <a:ea typeface="楷体_GB2312" pitchFamily="49" charset="-122"/>
              </a:rPr>
              <a:t>μ</a:t>
            </a:r>
            <a:r>
              <a:rPr lang="en-US" altLang="zh-CN" sz="2400">
                <a:solidFill>
                  <a:schemeClr val="tx2"/>
                </a:solidFill>
                <a:latin typeface="Times New Roman" pitchFamily="18" charset="0"/>
                <a:ea typeface="楷体_GB2312" pitchFamily="49" charset="-122"/>
              </a:rPr>
              <a:t>V</a:t>
            </a:r>
            <a:r>
              <a:rPr lang="zh-CN" altLang="en-US" sz="2400">
                <a:solidFill>
                  <a:schemeClr val="tx2"/>
                </a:solidFill>
                <a:latin typeface="Times New Roman" pitchFamily="18" charset="0"/>
                <a:ea typeface="楷体_GB2312" pitchFamily="49" charset="-122"/>
              </a:rPr>
              <a:t>时，电路工作在线性区； </a:t>
            </a:r>
            <a:r>
              <a:rPr lang="zh-CN" altLang="en-US" sz="2400">
                <a:latin typeface="Times New Roman" pitchFamily="18" charset="0"/>
                <a:ea typeface="楷体_GB2312" pitchFamily="49" charset="-122"/>
              </a:rPr>
              <a:t>∣</a:t>
            </a:r>
            <a:r>
              <a:rPr lang="en-US" altLang="zh-CN" sz="2400" i="1">
                <a:latin typeface="Times New Roman" pitchFamily="18" charset="0"/>
                <a:ea typeface="楷体_GB2312" pitchFamily="49" charset="-122"/>
              </a:rPr>
              <a:t>v</a:t>
            </a:r>
            <a:r>
              <a:rPr lang="en-US" altLang="zh-CN" sz="2400" baseline="-25000">
                <a:latin typeface="Times New Roman" pitchFamily="18" charset="0"/>
                <a:ea typeface="楷体_GB2312" pitchFamily="49" charset="-122"/>
              </a:rPr>
              <a:t>P</a:t>
            </a:r>
            <a:r>
              <a:rPr lang="en-US" altLang="zh-CN" sz="2400">
                <a:latin typeface="Times New Roman" pitchFamily="18" charset="0"/>
                <a:ea typeface="楷体_GB2312" pitchFamily="49" charset="-122"/>
              </a:rPr>
              <a:t>-</a:t>
            </a:r>
            <a:r>
              <a:rPr lang="en-US" altLang="zh-CN" sz="2400" i="1">
                <a:latin typeface="Times New Roman" pitchFamily="18" charset="0"/>
                <a:ea typeface="楷体_GB2312" pitchFamily="49" charset="-122"/>
              </a:rPr>
              <a:t>v</a:t>
            </a:r>
            <a:r>
              <a:rPr lang="en-US" altLang="zh-CN" sz="2400" baseline="-25000">
                <a:latin typeface="Times New Roman" pitchFamily="18" charset="0"/>
                <a:ea typeface="楷体_GB2312" pitchFamily="49" charset="-122"/>
              </a:rPr>
              <a:t>N</a:t>
            </a:r>
            <a:r>
              <a:rPr lang="en-US" altLang="zh-CN" sz="2400">
                <a:latin typeface="Times New Roman" pitchFamily="18" charset="0"/>
                <a:ea typeface="楷体_GB2312" pitchFamily="49" charset="-122"/>
              </a:rPr>
              <a:t>∣&gt;60 </a:t>
            </a:r>
            <a:r>
              <a:rPr lang="el-GR" altLang="zh-CN" sz="2400">
                <a:solidFill>
                  <a:schemeClr val="tx2"/>
                </a:solidFill>
                <a:latin typeface="Times New Roman" pitchFamily="18" charset="0"/>
                <a:ea typeface="楷体_GB2312" pitchFamily="49" charset="-122"/>
              </a:rPr>
              <a:t>μ</a:t>
            </a:r>
            <a:r>
              <a:rPr lang="en-US" altLang="zh-CN" sz="2400">
                <a:solidFill>
                  <a:schemeClr val="tx2"/>
                </a:solidFill>
                <a:latin typeface="Times New Roman" pitchFamily="18" charset="0"/>
                <a:ea typeface="楷体_GB2312" pitchFamily="49" charset="-122"/>
              </a:rPr>
              <a:t>V</a:t>
            </a:r>
            <a:r>
              <a:rPr lang="zh-CN" altLang="en-US" sz="2400">
                <a:solidFill>
                  <a:schemeClr val="tx2"/>
                </a:solidFill>
                <a:latin typeface="Times New Roman" pitchFamily="18" charset="0"/>
                <a:ea typeface="楷体_GB2312" pitchFamily="49" charset="-122"/>
              </a:rPr>
              <a:t>，则运放进入非线性区。运放的电压传输特性如图所示。</a:t>
            </a:r>
          </a:p>
        </p:txBody>
      </p:sp>
      <p:grpSp>
        <p:nvGrpSpPr>
          <p:cNvPr id="45062" name="Group 6"/>
          <p:cNvGrpSpPr>
            <a:grpSpLocks/>
          </p:cNvGrpSpPr>
          <p:nvPr/>
        </p:nvGrpSpPr>
        <p:grpSpPr bwMode="auto">
          <a:xfrm>
            <a:off x="0" y="1981200"/>
            <a:ext cx="3652838" cy="3886200"/>
            <a:chOff x="0" y="1248"/>
            <a:chExt cx="2301" cy="2448"/>
          </a:xfrm>
        </p:grpSpPr>
        <p:grpSp>
          <p:nvGrpSpPr>
            <p:cNvPr id="45063" name="Group 7"/>
            <p:cNvGrpSpPr>
              <a:grpSpLocks/>
            </p:cNvGrpSpPr>
            <p:nvPr/>
          </p:nvGrpSpPr>
          <p:grpSpPr bwMode="auto">
            <a:xfrm>
              <a:off x="96" y="1248"/>
              <a:ext cx="2205" cy="2448"/>
              <a:chOff x="96" y="1248"/>
              <a:chExt cx="2205" cy="2448"/>
            </a:xfrm>
          </p:grpSpPr>
          <p:pic>
            <p:nvPicPr>
              <p:cNvPr id="45064" name="Picture 8" descr="未标题-2 拷贝"/>
              <p:cNvPicPr>
                <a:picLocks noChangeAspect="1" noChangeArrowheads="1"/>
              </p:cNvPicPr>
              <p:nvPr/>
            </p:nvPicPr>
            <p:blipFill>
              <a:blip r:embed="rId3"/>
              <a:srcRect/>
              <a:stretch>
                <a:fillRect/>
              </a:stretch>
            </p:blipFill>
            <p:spPr bwMode="auto">
              <a:xfrm>
                <a:off x="96" y="1248"/>
                <a:ext cx="2205" cy="2448"/>
              </a:xfrm>
              <a:prstGeom prst="rect">
                <a:avLst/>
              </a:prstGeom>
              <a:noFill/>
            </p:spPr>
          </p:pic>
          <p:sp>
            <p:nvSpPr>
              <p:cNvPr id="45065" name="Rectangle 9"/>
              <p:cNvSpPr>
                <a:spLocks noChangeArrowheads="1"/>
              </p:cNvSpPr>
              <p:nvPr/>
            </p:nvSpPr>
            <p:spPr bwMode="auto">
              <a:xfrm>
                <a:off x="1248" y="2880"/>
                <a:ext cx="960" cy="231"/>
              </a:xfrm>
              <a:prstGeom prst="rect">
                <a:avLst/>
              </a:prstGeom>
              <a:solidFill>
                <a:schemeClr val="bg1"/>
              </a:solidFill>
              <a:ln w="9525">
                <a:noFill/>
                <a:miter lim="800000"/>
                <a:headEnd/>
                <a:tailEnd/>
              </a:ln>
              <a:effectLst/>
            </p:spPr>
            <p:txBody>
              <a:bodyPr>
                <a:spAutoFit/>
              </a:bodyPr>
              <a:lstStyle/>
              <a:p>
                <a:r>
                  <a:rPr lang="en-US" altLang="zh-CN" sz="1600">
                    <a:solidFill>
                      <a:schemeClr val="tx2"/>
                    </a:solidFill>
                    <a:latin typeface="Times New Roman" pitchFamily="18" charset="0"/>
                    <a:ea typeface="楷体_GB2312" pitchFamily="49" charset="-122"/>
                  </a:rPr>
                  <a:t>A</a:t>
                </a:r>
                <a:r>
                  <a:rPr lang="en-US" altLang="zh-CN" sz="1600" baseline="-25000">
                    <a:solidFill>
                      <a:schemeClr val="tx2"/>
                    </a:solidFill>
                    <a:latin typeface="Times New Roman" pitchFamily="18" charset="0"/>
                    <a:ea typeface="楷体_GB2312" pitchFamily="49" charset="-122"/>
                  </a:rPr>
                  <a:t>vo</a:t>
                </a:r>
                <a:r>
                  <a:rPr lang="en-US" altLang="zh-CN" sz="1600">
                    <a:solidFill>
                      <a:schemeClr val="tx2"/>
                    </a:solidFill>
                    <a:latin typeface="Times New Roman" pitchFamily="18" charset="0"/>
                    <a:ea typeface="楷体_GB2312" pitchFamily="49" charset="-122"/>
                  </a:rPr>
                  <a:t>=2</a:t>
                </a:r>
                <a:r>
                  <a:rPr lang="en-US" altLang="zh-CN">
                    <a:latin typeface="Times New Roman" pitchFamily="18" charset="0"/>
                    <a:ea typeface="楷体_GB2312" pitchFamily="49" charset="-122"/>
                  </a:rPr>
                  <a:t>×10</a:t>
                </a:r>
                <a:r>
                  <a:rPr lang="en-US" altLang="zh-CN" baseline="30000">
                    <a:latin typeface="Times New Roman" pitchFamily="18" charset="0"/>
                    <a:ea typeface="楷体_GB2312" pitchFamily="49" charset="-122"/>
                  </a:rPr>
                  <a:t>5</a:t>
                </a:r>
                <a:endParaRPr lang="en-US" altLang="zh-CN">
                  <a:latin typeface="Times New Roman" pitchFamily="18" charset="0"/>
                  <a:ea typeface="楷体_GB2312" pitchFamily="49" charset="-122"/>
                </a:endParaRPr>
              </a:p>
            </p:txBody>
          </p:sp>
          <p:sp>
            <p:nvSpPr>
              <p:cNvPr id="45066" name="Line 10"/>
              <p:cNvSpPr>
                <a:spLocks noChangeShapeType="1"/>
              </p:cNvSpPr>
              <p:nvPr/>
            </p:nvSpPr>
            <p:spPr bwMode="auto">
              <a:xfrm>
                <a:off x="1152" y="2688"/>
                <a:ext cx="120" cy="240"/>
              </a:xfrm>
              <a:prstGeom prst="line">
                <a:avLst/>
              </a:prstGeom>
              <a:noFill/>
              <a:ln w="25400">
                <a:solidFill>
                  <a:schemeClr val="tx1"/>
                </a:solidFill>
                <a:round/>
                <a:headEnd/>
                <a:tailEnd/>
              </a:ln>
              <a:effectLst/>
            </p:spPr>
            <p:txBody>
              <a:bodyPr/>
              <a:lstStyle/>
              <a:p>
                <a:endParaRPr lang="zh-CN" altLang="en-US"/>
              </a:p>
            </p:txBody>
          </p:sp>
        </p:grpSp>
        <p:sp>
          <p:nvSpPr>
            <p:cNvPr id="45067" name="Rectangle 11"/>
            <p:cNvSpPr>
              <a:spLocks noChangeArrowheads="1"/>
            </p:cNvSpPr>
            <p:nvPr/>
          </p:nvSpPr>
          <p:spPr bwMode="auto">
            <a:xfrm>
              <a:off x="1248" y="1468"/>
              <a:ext cx="960" cy="212"/>
            </a:xfrm>
            <a:prstGeom prst="rect">
              <a:avLst/>
            </a:prstGeom>
            <a:solidFill>
              <a:schemeClr val="bg1"/>
            </a:solidFill>
            <a:ln w="9525">
              <a:noFill/>
              <a:miter lim="800000"/>
              <a:headEnd/>
              <a:tailEnd/>
            </a:ln>
            <a:effectLst/>
          </p:spPr>
          <p:txBody>
            <a:bodyPr>
              <a:spAutoFit/>
            </a:bodyPr>
            <a:lstStyle/>
            <a:p>
              <a:r>
                <a:rPr lang="en-US" altLang="zh-CN" sz="1600">
                  <a:solidFill>
                    <a:schemeClr val="tx2"/>
                  </a:solidFill>
                  <a:latin typeface="Times New Roman" pitchFamily="18" charset="0"/>
                  <a:ea typeface="楷体_GB2312" pitchFamily="49" charset="-122"/>
                </a:rPr>
                <a:t>(+60</a:t>
              </a:r>
              <a:r>
                <a:rPr lang="el-GR" altLang="zh-CN" sz="1600">
                  <a:solidFill>
                    <a:schemeClr val="tx2"/>
                  </a:solidFill>
                  <a:latin typeface="Times New Roman" pitchFamily="18" charset="0"/>
                  <a:ea typeface="楷体_GB2312" pitchFamily="49" charset="-122"/>
                </a:rPr>
                <a:t>μ</a:t>
              </a:r>
              <a:r>
                <a:rPr lang="en-US" altLang="zh-CN" sz="1600">
                  <a:solidFill>
                    <a:schemeClr val="tx2"/>
                  </a:solidFill>
                  <a:latin typeface="Times New Roman" pitchFamily="18" charset="0"/>
                  <a:ea typeface="楷体_GB2312" pitchFamily="49" charset="-122"/>
                </a:rPr>
                <a:t>V,+12V)</a:t>
              </a:r>
            </a:p>
          </p:txBody>
        </p:sp>
        <p:sp>
          <p:nvSpPr>
            <p:cNvPr id="45068" name="Rectangle 12"/>
            <p:cNvSpPr>
              <a:spLocks noChangeArrowheads="1"/>
            </p:cNvSpPr>
            <p:nvPr/>
          </p:nvSpPr>
          <p:spPr bwMode="auto">
            <a:xfrm>
              <a:off x="0" y="3456"/>
              <a:ext cx="960" cy="212"/>
            </a:xfrm>
            <a:prstGeom prst="rect">
              <a:avLst/>
            </a:prstGeom>
            <a:solidFill>
              <a:schemeClr val="bg1"/>
            </a:solidFill>
            <a:ln w="9525">
              <a:noFill/>
              <a:miter lim="800000"/>
              <a:headEnd/>
              <a:tailEnd/>
            </a:ln>
            <a:effectLst/>
          </p:spPr>
          <p:txBody>
            <a:bodyPr>
              <a:spAutoFit/>
            </a:bodyPr>
            <a:lstStyle/>
            <a:p>
              <a:r>
                <a:rPr lang="en-US" altLang="zh-CN" sz="1600">
                  <a:solidFill>
                    <a:schemeClr val="tx2"/>
                  </a:solidFill>
                  <a:latin typeface="Times New Roman" pitchFamily="18" charset="0"/>
                  <a:ea typeface="楷体_GB2312" pitchFamily="49" charset="-122"/>
                </a:rPr>
                <a:t>(-60</a:t>
              </a:r>
              <a:r>
                <a:rPr lang="el-GR" altLang="zh-CN" sz="1600">
                  <a:solidFill>
                    <a:schemeClr val="tx2"/>
                  </a:solidFill>
                  <a:latin typeface="Times New Roman" pitchFamily="18" charset="0"/>
                  <a:ea typeface="楷体_GB2312" pitchFamily="49" charset="-122"/>
                </a:rPr>
                <a:t>μ</a:t>
              </a:r>
              <a:r>
                <a:rPr lang="en-US" altLang="zh-CN" sz="1600">
                  <a:solidFill>
                    <a:schemeClr val="tx2"/>
                  </a:solidFill>
                  <a:latin typeface="Times New Roman" pitchFamily="18" charset="0"/>
                  <a:ea typeface="楷体_GB2312" pitchFamily="49" charset="-122"/>
                </a:rPr>
                <a:t>V,-12V)</a:t>
              </a:r>
            </a:p>
          </p:txBody>
        </p: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ChangeArrowheads="1"/>
          </p:cNvSpPr>
          <p:nvPr/>
        </p:nvSpPr>
        <p:spPr bwMode="auto">
          <a:xfrm>
            <a:off x="152400" y="457200"/>
            <a:ext cx="5486400" cy="530225"/>
          </a:xfrm>
          <a:prstGeom prst="rect">
            <a:avLst/>
          </a:prstGeom>
          <a:noFill/>
          <a:ln w="9525">
            <a:noFill/>
            <a:miter lim="800000"/>
            <a:headEnd/>
            <a:tailEnd/>
          </a:ln>
          <a:effectLst/>
        </p:spPr>
        <p:txBody>
          <a:bodyPr lIns="92075" tIns="46038" rIns="92075" bIns="46038" anchor="ctr">
            <a:spAutoFit/>
          </a:bodyPr>
          <a:lstStyle/>
          <a:p>
            <a:pPr>
              <a:lnSpc>
                <a:spcPct val="90000"/>
              </a:lnSpc>
            </a:pPr>
            <a:r>
              <a:rPr lang="en-US" altLang="zh-CN" sz="3200">
                <a:solidFill>
                  <a:srgbClr val="FF0000"/>
                </a:solidFill>
                <a:ea typeface="黑体" pitchFamily="49" charset="-122"/>
              </a:rPr>
              <a:t>2.2  </a:t>
            </a:r>
            <a:r>
              <a:rPr lang="zh-CN" altLang="en-US" sz="3200">
                <a:solidFill>
                  <a:srgbClr val="FF0000"/>
                </a:solidFill>
                <a:ea typeface="黑体" pitchFamily="49" charset="-122"/>
              </a:rPr>
              <a:t>理想运算放大器</a:t>
            </a:r>
          </a:p>
        </p:txBody>
      </p:sp>
      <p:sp>
        <p:nvSpPr>
          <p:cNvPr id="10245" name="Rectangle 5">
            <a:hlinkClick r:id="rId5" action="ppaction://hlinksldjump"/>
          </p:cNvPr>
          <p:cNvSpPr>
            <a:spLocks noChangeArrowheads="1"/>
          </p:cNvSpPr>
          <p:nvPr/>
        </p:nvSpPr>
        <p:spPr bwMode="auto">
          <a:xfrm>
            <a:off x="0" y="990600"/>
            <a:ext cx="4114800" cy="895350"/>
          </a:xfrm>
          <a:prstGeom prst="rect">
            <a:avLst/>
          </a:prstGeom>
          <a:noFill/>
          <a:ln w="9525">
            <a:noFill/>
            <a:miter lim="800000"/>
            <a:headEnd/>
            <a:tailEnd/>
          </a:ln>
        </p:spPr>
        <p:txBody>
          <a:bodyPr>
            <a:spAutoFit/>
          </a:bodyPr>
          <a:lstStyle/>
          <a:p>
            <a:pPr>
              <a:lnSpc>
                <a:spcPct val="110000"/>
              </a:lnSpc>
            </a:pPr>
            <a:r>
              <a:rPr lang="en-US" altLang="zh-CN" sz="2400">
                <a:ea typeface="楷体_GB2312" pitchFamily="49" charset="-122"/>
              </a:rPr>
              <a:t>1.</a:t>
            </a:r>
            <a:r>
              <a:rPr lang="en-US" altLang="zh-CN" sz="2400">
                <a:latin typeface="楷体_GB2312" pitchFamily="49" charset="-122"/>
                <a:ea typeface="楷体_GB2312" pitchFamily="49" charset="-122"/>
              </a:rPr>
              <a:t> </a:t>
            </a:r>
            <a:r>
              <a:rPr lang="en-US" altLang="zh-CN" sz="2400" i="1">
                <a:latin typeface="Book Antiqua" pitchFamily="18" charset="0"/>
                <a:ea typeface="楷体_GB2312" pitchFamily="49" charset="-122"/>
              </a:rPr>
              <a:t>v</a:t>
            </a:r>
            <a:r>
              <a:rPr lang="en-US" altLang="zh-CN" sz="2400" baseline="-30000">
                <a:latin typeface="楷体_GB2312" pitchFamily="49" charset="-122"/>
                <a:ea typeface="楷体_GB2312" pitchFamily="49" charset="-122"/>
              </a:rPr>
              <a:t>o</a:t>
            </a:r>
            <a:r>
              <a:rPr lang="zh-CN" altLang="en-US" sz="2400">
                <a:latin typeface="楷体_GB2312" pitchFamily="49" charset="-122"/>
                <a:ea typeface="楷体_GB2312" pitchFamily="49" charset="-122"/>
              </a:rPr>
              <a:t>的饱和极限值等于运放的电源电压</a:t>
            </a:r>
            <a:r>
              <a:rPr lang="en-US" altLang="zh-CN" sz="2400" i="1">
                <a:ea typeface="楷体_GB2312" pitchFamily="49" charset="-122"/>
              </a:rPr>
              <a:t>V</a:t>
            </a:r>
            <a:r>
              <a:rPr lang="zh-CN" altLang="en-US" sz="2400" baseline="-30000">
                <a:ea typeface="楷体_GB2312" pitchFamily="49" charset="-122"/>
              </a:rPr>
              <a:t>＋</a:t>
            </a:r>
            <a:r>
              <a:rPr lang="zh-CN" altLang="en-US" sz="2400">
                <a:ea typeface="楷体_GB2312" pitchFamily="49" charset="-122"/>
              </a:rPr>
              <a:t>和</a:t>
            </a:r>
            <a:r>
              <a:rPr lang="en-US" altLang="zh-CN" sz="2400" i="1">
                <a:ea typeface="楷体_GB2312" pitchFamily="49" charset="-122"/>
              </a:rPr>
              <a:t>V</a:t>
            </a:r>
            <a:r>
              <a:rPr lang="zh-CN" altLang="en-US" sz="2400" baseline="-30000">
                <a:ea typeface="楷体_GB2312" pitchFamily="49" charset="-122"/>
              </a:rPr>
              <a:t>－</a:t>
            </a:r>
            <a:r>
              <a:rPr lang="zh-CN" altLang="en-US" sz="2400">
                <a:latin typeface="楷体_GB2312" pitchFamily="49" charset="-122"/>
                <a:ea typeface="楷体_GB2312" pitchFamily="49" charset="-122"/>
              </a:rPr>
              <a:t> </a:t>
            </a:r>
          </a:p>
        </p:txBody>
      </p:sp>
      <p:sp>
        <p:nvSpPr>
          <p:cNvPr id="10246" name="Rectangle 6">
            <a:hlinkClick r:id="rId5" action="ppaction://hlinksldjump"/>
          </p:cNvPr>
          <p:cNvSpPr>
            <a:spLocks noChangeArrowheads="1"/>
          </p:cNvSpPr>
          <p:nvPr/>
        </p:nvSpPr>
        <p:spPr bwMode="auto">
          <a:xfrm>
            <a:off x="152400" y="1828800"/>
            <a:ext cx="4038600" cy="2282825"/>
          </a:xfrm>
          <a:prstGeom prst="rect">
            <a:avLst/>
          </a:prstGeom>
          <a:noFill/>
          <a:ln w="9525">
            <a:noFill/>
            <a:miter lim="800000"/>
            <a:headEnd/>
            <a:tailEnd/>
          </a:ln>
        </p:spPr>
        <p:txBody>
          <a:bodyPr>
            <a:spAutoFit/>
          </a:bodyPr>
          <a:lstStyle/>
          <a:p>
            <a:pPr>
              <a:lnSpc>
                <a:spcPct val="120000"/>
              </a:lnSpc>
            </a:pPr>
            <a:r>
              <a:rPr lang="en-US" altLang="zh-CN" sz="2400">
                <a:ea typeface="楷体_GB2312" pitchFamily="49" charset="-122"/>
              </a:rPr>
              <a:t>2. </a:t>
            </a:r>
            <a:r>
              <a:rPr lang="zh-CN" altLang="en-US" sz="2400">
                <a:ea typeface="楷体_GB2312" pitchFamily="49" charset="-122"/>
              </a:rPr>
              <a:t>运放的开环电压增益很高</a:t>
            </a:r>
            <a:br>
              <a:rPr lang="zh-CN" altLang="en-US" sz="2400">
                <a:ea typeface="楷体_GB2312" pitchFamily="49" charset="-122"/>
              </a:rPr>
            </a:br>
            <a:r>
              <a:rPr lang="zh-CN" altLang="en-US" sz="2400">
                <a:ea typeface="楷体_GB2312" pitchFamily="49" charset="-122"/>
              </a:rPr>
              <a:t>        若（</a:t>
            </a:r>
            <a:r>
              <a:rPr lang="en-US" altLang="zh-CN" sz="2400" i="1">
                <a:latin typeface="Book Antiqua" pitchFamily="18" charset="0"/>
                <a:ea typeface="楷体_GB2312" pitchFamily="49" charset="-122"/>
              </a:rPr>
              <a:t>v</a:t>
            </a:r>
            <a:r>
              <a:rPr lang="en-US" altLang="zh-CN" sz="2400" baseline="-30000">
                <a:ea typeface="楷体_GB2312" pitchFamily="49" charset="-122"/>
              </a:rPr>
              <a:t>P</a:t>
            </a:r>
            <a:r>
              <a:rPr lang="zh-CN" altLang="en-US" sz="2400">
                <a:ea typeface="楷体_GB2312" pitchFamily="49" charset="-122"/>
              </a:rPr>
              <a:t>－</a:t>
            </a:r>
            <a:r>
              <a:rPr lang="en-US" altLang="zh-CN" sz="2400" i="1">
                <a:latin typeface="Book Antiqua" pitchFamily="18" charset="0"/>
                <a:ea typeface="楷体_GB2312" pitchFamily="49" charset="-122"/>
              </a:rPr>
              <a:t>v</a:t>
            </a:r>
            <a:r>
              <a:rPr lang="en-US" altLang="zh-CN" sz="2400" baseline="-30000">
                <a:ea typeface="楷体_GB2312" pitchFamily="49" charset="-122"/>
              </a:rPr>
              <a:t>N</a:t>
            </a:r>
            <a:r>
              <a:rPr lang="zh-CN" altLang="en-US" sz="2400">
                <a:ea typeface="楷体_GB2312" pitchFamily="49" charset="-122"/>
              </a:rPr>
              <a:t>）＞</a:t>
            </a:r>
            <a:r>
              <a:rPr lang="en-US" altLang="zh-CN" sz="2400">
                <a:ea typeface="楷体_GB2312" pitchFamily="49" charset="-122"/>
              </a:rPr>
              <a:t>0</a:t>
            </a:r>
            <a:br>
              <a:rPr lang="en-US" altLang="zh-CN" sz="2400">
                <a:ea typeface="楷体_GB2312" pitchFamily="49" charset="-122"/>
              </a:rPr>
            </a:br>
            <a:r>
              <a:rPr lang="en-US" altLang="zh-CN" sz="2400">
                <a:ea typeface="楷体_GB2312" pitchFamily="49" charset="-122"/>
              </a:rPr>
              <a:t>        </a:t>
            </a:r>
            <a:r>
              <a:rPr lang="zh-CN" altLang="en-US" sz="2400">
                <a:ea typeface="楷体_GB2312" pitchFamily="49" charset="-122"/>
              </a:rPr>
              <a:t>则  </a:t>
            </a:r>
            <a:r>
              <a:rPr lang="en-US" altLang="zh-CN" sz="2400" i="1">
                <a:latin typeface="Book Antiqua" pitchFamily="18" charset="0"/>
                <a:ea typeface="楷体_GB2312" pitchFamily="49" charset="-122"/>
              </a:rPr>
              <a:t>v</a:t>
            </a:r>
            <a:r>
              <a:rPr lang="en-US" altLang="zh-CN" sz="2400" baseline="-30000">
                <a:ea typeface="楷体_GB2312" pitchFamily="49" charset="-122"/>
              </a:rPr>
              <a:t>O</a:t>
            </a:r>
            <a:r>
              <a:rPr lang="en-US" altLang="zh-CN" sz="2400">
                <a:ea typeface="楷体_GB2312" pitchFamily="49" charset="-122"/>
              </a:rPr>
              <a:t>= +</a:t>
            </a:r>
            <a:r>
              <a:rPr lang="en-US" altLang="zh-CN" sz="2400" i="1">
                <a:ea typeface="楷体_GB2312" pitchFamily="49" charset="-122"/>
              </a:rPr>
              <a:t>V</a:t>
            </a:r>
            <a:r>
              <a:rPr lang="en-US" altLang="zh-CN" sz="2400" baseline="-30000">
                <a:ea typeface="楷体_GB2312" pitchFamily="49" charset="-122"/>
              </a:rPr>
              <a:t>om</a:t>
            </a:r>
            <a:r>
              <a:rPr lang="en-US" altLang="zh-CN" sz="2400">
                <a:ea typeface="楷体_GB2312" pitchFamily="49" charset="-122"/>
              </a:rPr>
              <a:t>=</a:t>
            </a:r>
            <a:r>
              <a:rPr lang="en-US" altLang="zh-CN" sz="2400" i="1">
                <a:ea typeface="楷体_GB2312" pitchFamily="49" charset="-122"/>
              </a:rPr>
              <a:t>V</a:t>
            </a:r>
            <a:r>
              <a:rPr lang="zh-CN" altLang="en-US" sz="2400" baseline="-30000">
                <a:ea typeface="楷体_GB2312" pitchFamily="49" charset="-122"/>
              </a:rPr>
              <a:t>＋</a:t>
            </a:r>
            <a:br>
              <a:rPr lang="zh-CN" altLang="en-US" sz="2400" baseline="-30000">
                <a:ea typeface="楷体_GB2312" pitchFamily="49" charset="-122"/>
              </a:rPr>
            </a:br>
            <a:r>
              <a:rPr lang="zh-CN" altLang="en-US" sz="2400" baseline="-30000">
                <a:ea typeface="楷体_GB2312" pitchFamily="49" charset="-122"/>
              </a:rPr>
              <a:t>            </a:t>
            </a:r>
            <a:r>
              <a:rPr lang="zh-CN" altLang="en-US" sz="2400">
                <a:ea typeface="楷体_GB2312" pitchFamily="49" charset="-122"/>
              </a:rPr>
              <a:t>若（</a:t>
            </a:r>
            <a:r>
              <a:rPr lang="en-US" altLang="zh-CN" sz="2400" i="1">
                <a:latin typeface="Book Antiqua" pitchFamily="18" charset="0"/>
                <a:ea typeface="楷体_GB2312" pitchFamily="49" charset="-122"/>
              </a:rPr>
              <a:t>v</a:t>
            </a:r>
            <a:r>
              <a:rPr lang="en-US" altLang="zh-CN" sz="2400" baseline="-30000">
                <a:ea typeface="楷体_GB2312" pitchFamily="49" charset="-122"/>
              </a:rPr>
              <a:t>P</a:t>
            </a:r>
            <a:r>
              <a:rPr lang="zh-CN" altLang="en-US" sz="2400">
                <a:ea typeface="楷体_GB2312" pitchFamily="49" charset="-122"/>
              </a:rPr>
              <a:t>－</a:t>
            </a:r>
            <a:r>
              <a:rPr lang="en-US" altLang="zh-CN" sz="2400" i="1">
                <a:latin typeface="Book Antiqua" pitchFamily="18" charset="0"/>
                <a:ea typeface="楷体_GB2312" pitchFamily="49" charset="-122"/>
              </a:rPr>
              <a:t>v</a:t>
            </a:r>
            <a:r>
              <a:rPr lang="en-US" altLang="zh-CN" sz="2400" baseline="-30000">
                <a:ea typeface="楷体_GB2312" pitchFamily="49" charset="-122"/>
              </a:rPr>
              <a:t>N</a:t>
            </a:r>
            <a:r>
              <a:rPr lang="zh-CN" altLang="en-US" sz="2400">
                <a:ea typeface="楷体_GB2312" pitchFamily="49" charset="-122"/>
              </a:rPr>
              <a:t>）＜</a:t>
            </a:r>
            <a:r>
              <a:rPr lang="en-US" altLang="zh-CN" sz="2400">
                <a:ea typeface="楷体_GB2312" pitchFamily="49" charset="-122"/>
              </a:rPr>
              <a:t>0</a:t>
            </a:r>
            <a:br>
              <a:rPr lang="en-US" altLang="zh-CN" sz="2400">
                <a:ea typeface="楷体_GB2312" pitchFamily="49" charset="-122"/>
              </a:rPr>
            </a:br>
            <a:r>
              <a:rPr lang="en-US" altLang="zh-CN" sz="2400">
                <a:ea typeface="楷体_GB2312" pitchFamily="49" charset="-122"/>
              </a:rPr>
              <a:t>        </a:t>
            </a:r>
            <a:r>
              <a:rPr lang="zh-CN" altLang="en-US" sz="2400">
                <a:ea typeface="楷体_GB2312" pitchFamily="49" charset="-122"/>
              </a:rPr>
              <a:t>则  </a:t>
            </a:r>
            <a:r>
              <a:rPr lang="en-US" altLang="zh-CN" sz="2400" i="1">
                <a:latin typeface="Book Antiqua" pitchFamily="18" charset="0"/>
                <a:ea typeface="楷体_GB2312" pitchFamily="49" charset="-122"/>
              </a:rPr>
              <a:t>v</a:t>
            </a:r>
            <a:r>
              <a:rPr lang="en-US" altLang="zh-CN" sz="2400" baseline="-30000">
                <a:ea typeface="楷体_GB2312" pitchFamily="49" charset="-122"/>
              </a:rPr>
              <a:t>O</a:t>
            </a:r>
            <a:r>
              <a:rPr lang="en-US" altLang="zh-CN" sz="2400">
                <a:ea typeface="楷体_GB2312" pitchFamily="49" charset="-122"/>
              </a:rPr>
              <a:t>= –</a:t>
            </a:r>
            <a:r>
              <a:rPr lang="en-US" altLang="zh-CN" sz="2400" i="1">
                <a:ea typeface="楷体_GB2312" pitchFamily="49" charset="-122"/>
              </a:rPr>
              <a:t>V</a:t>
            </a:r>
            <a:r>
              <a:rPr lang="en-US" altLang="zh-CN" sz="2400" baseline="-30000">
                <a:ea typeface="楷体_GB2312" pitchFamily="49" charset="-122"/>
              </a:rPr>
              <a:t>om</a:t>
            </a:r>
            <a:r>
              <a:rPr lang="en-US" altLang="zh-CN" sz="2400">
                <a:ea typeface="楷体_GB2312" pitchFamily="49" charset="-122"/>
              </a:rPr>
              <a:t>=</a:t>
            </a:r>
            <a:r>
              <a:rPr lang="en-US" altLang="zh-CN" sz="2400" i="1">
                <a:ea typeface="楷体_GB2312" pitchFamily="49" charset="-122"/>
              </a:rPr>
              <a:t>V</a:t>
            </a:r>
            <a:r>
              <a:rPr lang="zh-CN" altLang="en-US" sz="2400" baseline="-30000">
                <a:ea typeface="楷体_GB2312" pitchFamily="49" charset="-122"/>
              </a:rPr>
              <a:t>－</a:t>
            </a:r>
            <a:r>
              <a:rPr lang="zh-CN" altLang="en-US" sz="2400">
                <a:ea typeface="楷体_GB2312" pitchFamily="49" charset="-122"/>
              </a:rPr>
              <a:t> </a:t>
            </a:r>
          </a:p>
        </p:txBody>
      </p:sp>
      <p:sp>
        <p:nvSpPr>
          <p:cNvPr id="10247" name="Rectangle 7">
            <a:hlinkClick r:id="rId5" action="ppaction://hlinksldjump"/>
          </p:cNvPr>
          <p:cNvSpPr>
            <a:spLocks noChangeArrowheads="1"/>
          </p:cNvSpPr>
          <p:nvPr/>
        </p:nvSpPr>
        <p:spPr bwMode="auto">
          <a:xfrm>
            <a:off x="152400" y="4114800"/>
            <a:ext cx="4038600" cy="968375"/>
          </a:xfrm>
          <a:prstGeom prst="rect">
            <a:avLst/>
          </a:prstGeom>
          <a:noFill/>
          <a:ln w="9525">
            <a:noFill/>
            <a:miter lim="800000"/>
            <a:headEnd/>
            <a:tailEnd/>
          </a:ln>
        </p:spPr>
        <p:txBody>
          <a:bodyPr>
            <a:spAutoFit/>
          </a:bodyPr>
          <a:lstStyle/>
          <a:p>
            <a:pPr>
              <a:lnSpc>
                <a:spcPct val="120000"/>
              </a:lnSpc>
            </a:pPr>
            <a:r>
              <a:rPr lang="en-US" altLang="zh-CN" sz="2400">
                <a:ea typeface="楷体_GB2312" pitchFamily="49" charset="-122"/>
              </a:rPr>
              <a:t>3. </a:t>
            </a:r>
            <a:r>
              <a:rPr lang="zh-CN" altLang="en-US" sz="2400">
                <a:ea typeface="仿宋_GB2312" pitchFamily="49" charset="-122"/>
              </a:rPr>
              <a:t>若</a:t>
            </a:r>
            <a:r>
              <a:rPr lang="en-US" altLang="zh-CN" sz="2400" i="1">
                <a:solidFill>
                  <a:srgbClr val="FF6600"/>
                </a:solidFill>
                <a:ea typeface="华康简宋" charset="-122"/>
              </a:rPr>
              <a:t>V</a:t>
            </a:r>
            <a:r>
              <a:rPr lang="zh-CN" altLang="en-US" sz="2400" baseline="-30000">
                <a:solidFill>
                  <a:srgbClr val="FF6600"/>
                </a:solidFill>
                <a:ea typeface="楷体_GB2312" pitchFamily="49" charset="-122"/>
              </a:rPr>
              <a:t>－</a:t>
            </a:r>
            <a:r>
              <a:rPr lang="en-US" altLang="zh-CN" sz="2400">
                <a:solidFill>
                  <a:srgbClr val="FF6600"/>
                </a:solidFill>
                <a:ea typeface="华康简宋" charset="-122"/>
              </a:rPr>
              <a:t>&lt; </a:t>
            </a:r>
            <a:r>
              <a:rPr lang="en-US" altLang="zh-CN" sz="2400" i="1">
                <a:solidFill>
                  <a:srgbClr val="FF6600"/>
                </a:solidFill>
                <a:latin typeface="Book Antiqua" pitchFamily="18" charset="0"/>
                <a:ea typeface="华康简宋" charset="-122"/>
              </a:rPr>
              <a:t>v</a:t>
            </a:r>
            <a:r>
              <a:rPr lang="en-US" altLang="zh-CN" sz="2400" baseline="-30000">
                <a:solidFill>
                  <a:srgbClr val="FF6600"/>
                </a:solidFill>
                <a:ea typeface="华康简宋" charset="-122"/>
              </a:rPr>
              <a:t>O</a:t>
            </a:r>
            <a:r>
              <a:rPr lang="en-US" altLang="zh-CN" sz="2400">
                <a:solidFill>
                  <a:srgbClr val="FF6600"/>
                </a:solidFill>
                <a:ea typeface="华康简宋" charset="-122"/>
              </a:rPr>
              <a:t> &lt;</a:t>
            </a:r>
            <a:r>
              <a:rPr lang="en-US" altLang="zh-CN" sz="2400" i="1">
                <a:solidFill>
                  <a:srgbClr val="FF6600"/>
                </a:solidFill>
                <a:ea typeface="华康简宋" charset="-122"/>
              </a:rPr>
              <a:t>V</a:t>
            </a:r>
            <a:r>
              <a:rPr lang="zh-CN" altLang="en-US" sz="2400" baseline="-30000">
                <a:solidFill>
                  <a:srgbClr val="FF6600"/>
                </a:solidFill>
                <a:ea typeface="楷体_GB2312" pitchFamily="49" charset="-122"/>
              </a:rPr>
              <a:t>＋</a:t>
            </a:r>
            <a:r>
              <a:rPr lang="zh-CN" altLang="en-US" sz="2400">
                <a:ea typeface="楷体_GB2312" pitchFamily="49" charset="-122"/>
              </a:rPr>
              <a:t> </a:t>
            </a:r>
            <a:br>
              <a:rPr lang="zh-CN" altLang="en-US" sz="2400">
                <a:ea typeface="楷体_GB2312" pitchFamily="49" charset="-122"/>
              </a:rPr>
            </a:br>
            <a:r>
              <a:rPr lang="zh-CN" altLang="en-US" sz="2400">
                <a:ea typeface="楷体_GB2312" pitchFamily="49" charset="-122"/>
              </a:rPr>
              <a:t>        则  </a:t>
            </a:r>
            <a:r>
              <a:rPr lang="zh-CN" altLang="en-US" sz="2400">
                <a:solidFill>
                  <a:srgbClr val="FF6600"/>
                </a:solidFill>
                <a:ea typeface="华康简宋" charset="-122"/>
              </a:rPr>
              <a:t>（</a:t>
            </a:r>
            <a:r>
              <a:rPr lang="en-US" altLang="zh-CN" sz="2400" i="1">
                <a:solidFill>
                  <a:srgbClr val="FF6600"/>
                </a:solidFill>
                <a:latin typeface="Book Antiqua" pitchFamily="18" charset="0"/>
                <a:ea typeface="华康简宋" charset="-122"/>
              </a:rPr>
              <a:t>v</a:t>
            </a:r>
            <a:r>
              <a:rPr lang="en-US" altLang="zh-CN" sz="2400" baseline="-30000">
                <a:solidFill>
                  <a:srgbClr val="FF6600"/>
                </a:solidFill>
                <a:ea typeface="华康简宋" charset="-122"/>
              </a:rPr>
              <a:t>P</a:t>
            </a:r>
            <a:r>
              <a:rPr lang="zh-CN" altLang="en-US" sz="2400">
                <a:solidFill>
                  <a:srgbClr val="FF6600"/>
                </a:solidFill>
                <a:ea typeface="楷体_GB2312" pitchFamily="49" charset="-122"/>
              </a:rPr>
              <a:t>－</a:t>
            </a:r>
            <a:r>
              <a:rPr lang="en-US" altLang="zh-CN" sz="2400" i="1">
                <a:solidFill>
                  <a:srgbClr val="FF6600"/>
                </a:solidFill>
                <a:latin typeface="Book Antiqua" pitchFamily="18" charset="0"/>
                <a:ea typeface="华康简宋" charset="-122"/>
              </a:rPr>
              <a:t>v</a:t>
            </a:r>
            <a:r>
              <a:rPr lang="en-US" altLang="zh-CN" sz="2400" baseline="-30000">
                <a:solidFill>
                  <a:srgbClr val="FF6600"/>
                </a:solidFill>
                <a:ea typeface="华康简宋" charset="-122"/>
              </a:rPr>
              <a:t>N</a:t>
            </a:r>
            <a:r>
              <a:rPr lang="zh-CN" altLang="en-US" sz="2400">
                <a:solidFill>
                  <a:srgbClr val="FF6600"/>
                </a:solidFill>
                <a:ea typeface="华康简宋" charset="-122"/>
              </a:rPr>
              <a:t>）</a:t>
            </a:r>
            <a:r>
              <a:rPr lang="zh-CN" altLang="en-US" sz="2400">
                <a:solidFill>
                  <a:srgbClr val="FF6600"/>
                </a:solidFill>
                <a:ea typeface="华康简宋" charset="-122"/>
                <a:sym typeface="Symbol" pitchFamily="18" charset="2"/>
              </a:rPr>
              <a:t></a:t>
            </a:r>
            <a:r>
              <a:rPr lang="en-US" altLang="zh-CN" sz="2400">
                <a:solidFill>
                  <a:srgbClr val="FF6600"/>
                </a:solidFill>
                <a:ea typeface="华康简宋" charset="-122"/>
              </a:rPr>
              <a:t>0</a:t>
            </a:r>
            <a:r>
              <a:rPr lang="en-US" altLang="zh-CN" sz="2400">
                <a:ea typeface="楷体_GB2312" pitchFamily="49" charset="-122"/>
              </a:rPr>
              <a:t> </a:t>
            </a:r>
          </a:p>
        </p:txBody>
      </p:sp>
      <p:sp>
        <p:nvSpPr>
          <p:cNvPr id="10248" name="Rectangle 8">
            <a:hlinkClick r:id="rId5" action="ppaction://hlinksldjump"/>
          </p:cNvPr>
          <p:cNvSpPr>
            <a:spLocks noChangeArrowheads="1"/>
          </p:cNvSpPr>
          <p:nvPr/>
        </p:nvSpPr>
        <p:spPr bwMode="auto">
          <a:xfrm>
            <a:off x="152400" y="5105400"/>
            <a:ext cx="4038600" cy="968375"/>
          </a:xfrm>
          <a:prstGeom prst="rect">
            <a:avLst/>
          </a:prstGeom>
          <a:noFill/>
          <a:ln w="9525">
            <a:noFill/>
            <a:miter lim="800000"/>
            <a:headEnd/>
            <a:tailEnd/>
          </a:ln>
        </p:spPr>
        <p:txBody>
          <a:bodyPr>
            <a:spAutoFit/>
          </a:bodyPr>
          <a:lstStyle/>
          <a:p>
            <a:pPr>
              <a:lnSpc>
                <a:spcPct val="120000"/>
              </a:lnSpc>
            </a:pPr>
            <a:r>
              <a:rPr lang="en-US" altLang="zh-CN" sz="2400">
                <a:ea typeface="楷体_GB2312" pitchFamily="49" charset="-122"/>
              </a:rPr>
              <a:t>4. </a:t>
            </a:r>
            <a:r>
              <a:rPr lang="zh-CN" altLang="en-US" sz="2400">
                <a:latin typeface="楷体_GB2312" pitchFamily="49" charset="-122"/>
                <a:ea typeface="楷体_GB2312" pitchFamily="49" charset="-122"/>
              </a:rPr>
              <a:t>输入电阻</a:t>
            </a:r>
            <a:r>
              <a:rPr lang="en-US" altLang="zh-CN" sz="2400" i="1">
                <a:ea typeface="楷体_GB2312" pitchFamily="49" charset="-122"/>
              </a:rPr>
              <a:t>r</a:t>
            </a:r>
            <a:r>
              <a:rPr lang="en-US" altLang="zh-CN" sz="2400" baseline="-30000">
                <a:ea typeface="楷体_GB2312" pitchFamily="49" charset="-122"/>
              </a:rPr>
              <a:t>i</a:t>
            </a:r>
            <a:r>
              <a:rPr lang="zh-CN" altLang="en-US" sz="2400">
                <a:latin typeface="楷体_GB2312" pitchFamily="49" charset="-122"/>
                <a:ea typeface="楷体_GB2312" pitchFamily="49" charset="-122"/>
              </a:rPr>
              <a:t>的阻值很高</a:t>
            </a:r>
            <a:r>
              <a:rPr lang="zh-CN" altLang="en-US" sz="2400">
                <a:ea typeface="仿宋_GB2312" pitchFamily="49" charset="-122"/>
              </a:rPr>
              <a:t> </a:t>
            </a:r>
            <a:br>
              <a:rPr lang="zh-CN" altLang="en-US" sz="2400">
                <a:ea typeface="楷体_GB2312" pitchFamily="49" charset="-122"/>
              </a:rPr>
            </a:br>
            <a:r>
              <a:rPr lang="zh-CN" altLang="en-US" sz="2400">
                <a:ea typeface="楷体_GB2312" pitchFamily="49" charset="-122"/>
              </a:rPr>
              <a:t>        使  </a:t>
            </a:r>
            <a:r>
              <a:rPr lang="en-US" altLang="zh-CN" sz="2400" i="1">
                <a:solidFill>
                  <a:srgbClr val="FF6600"/>
                </a:solidFill>
                <a:ea typeface="华康简宋" charset="-122"/>
              </a:rPr>
              <a:t>i</a:t>
            </a:r>
            <a:r>
              <a:rPr lang="en-US" altLang="zh-CN" sz="2400" baseline="-30000">
                <a:solidFill>
                  <a:srgbClr val="FF6600"/>
                </a:solidFill>
                <a:ea typeface="华康简宋" charset="-122"/>
              </a:rPr>
              <a:t>P</a:t>
            </a:r>
            <a:r>
              <a:rPr lang="en-US" altLang="zh-CN" sz="2400">
                <a:solidFill>
                  <a:srgbClr val="FF6600"/>
                </a:solidFill>
                <a:ea typeface="华康简宋" charset="-122"/>
              </a:rPr>
              <a:t>≈ 0</a:t>
            </a:r>
            <a:r>
              <a:rPr lang="zh-CN" altLang="en-US" sz="2400">
                <a:solidFill>
                  <a:srgbClr val="FF6600"/>
                </a:solidFill>
                <a:ea typeface="华康简宋" charset="-122"/>
              </a:rPr>
              <a:t>、</a:t>
            </a:r>
            <a:r>
              <a:rPr lang="en-US" altLang="zh-CN" sz="2400" i="1">
                <a:solidFill>
                  <a:srgbClr val="FF6600"/>
                </a:solidFill>
                <a:ea typeface="华康简宋" charset="-122"/>
              </a:rPr>
              <a:t>i</a:t>
            </a:r>
            <a:r>
              <a:rPr lang="en-US" altLang="zh-CN" sz="2400" baseline="-30000">
                <a:solidFill>
                  <a:srgbClr val="FF6600"/>
                </a:solidFill>
                <a:ea typeface="华康简宋" charset="-122"/>
              </a:rPr>
              <a:t>N</a:t>
            </a:r>
            <a:r>
              <a:rPr lang="en-US" altLang="zh-CN" sz="2400">
                <a:solidFill>
                  <a:srgbClr val="FF6600"/>
                </a:solidFill>
                <a:ea typeface="华康简宋" charset="-122"/>
              </a:rPr>
              <a:t>≈ 0</a:t>
            </a:r>
            <a:r>
              <a:rPr lang="en-US" altLang="zh-CN" sz="2400">
                <a:ea typeface="楷体_GB2312" pitchFamily="49" charset="-122"/>
              </a:rPr>
              <a:t> </a:t>
            </a:r>
          </a:p>
        </p:txBody>
      </p:sp>
      <p:sp>
        <p:nvSpPr>
          <p:cNvPr id="10249" name="Rectangle 9">
            <a:hlinkClick r:id="rId5" action="ppaction://hlinksldjump"/>
          </p:cNvPr>
          <p:cNvSpPr>
            <a:spLocks noChangeArrowheads="1"/>
          </p:cNvSpPr>
          <p:nvPr/>
        </p:nvSpPr>
        <p:spPr bwMode="auto">
          <a:xfrm>
            <a:off x="152400" y="5946775"/>
            <a:ext cx="4038600" cy="530225"/>
          </a:xfrm>
          <a:prstGeom prst="rect">
            <a:avLst/>
          </a:prstGeom>
          <a:noFill/>
          <a:ln w="9525">
            <a:noFill/>
            <a:miter lim="800000"/>
            <a:headEnd/>
            <a:tailEnd/>
          </a:ln>
        </p:spPr>
        <p:txBody>
          <a:bodyPr>
            <a:spAutoFit/>
          </a:bodyPr>
          <a:lstStyle/>
          <a:p>
            <a:pPr>
              <a:lnSpc>
                <a:spcPct val="120000"/>
              </a:lnSpc>
            </a:pPr>
            <a:r>
              <a:rPr lang="en-US" altLang="zh-CN" sz="2400">
                <a:ea typeface="华康简宋" charset="-122"/>
              </a:rPr>
              <a:t>5</a:t>
            </a:r>
            <a:r>
              <a:rPr lang="en-US" altLang="zh-CN" sz="2400">
                <a:ea typeface="楷体_GB2312" pitchFamily="49" charset="-122"/>
              </a:rPr>
              <a:t>. </a:t>
            </a:r>
            <a:r>
              <a:rPr lang="zh-CN" altLang="en-US" sz="2400">
                <a:ea typeface="楷体_GB2312" pitchFamily="49" charset="-122"/>
              </a:rPr>
              <a:t>输出电阻很小， </a:t>
            </a:r>
            <a:r>
              <a:rPr lang="en-US" altLang="zh-CN" sz="2400" i="1">
                <a:ea typeface="楷体_GB2312" pitchFamily="49" charset="-122"/>
              </a:rPr>
              <a:t>r</a:t>
            </a:r>
            <a:r>
              <a:rPr lang="en-US" altLang="zh-CN" sz="2400" baseline="-30000">
                <a:ea typeface="楷体_GB2312" pitchFamily="49" charset="-122"/>
              </a:rPr>
              <a:t>o</a:t>
            </a:r>
            <a:r>
              <a:rPr lang="en-US" altLang="zh-CN" sz="2400" baseline="-30000">
                <a:ea typeface="华康简宋" charset="-122"/>
              </a:rPr>
              <a:t> </a:t>
            </a:r>
            <a:r>
              <a:rPr lang="en-US" altLang="zh-CN" sz="2400">
                <a:ea typeface="华康简宋" charset="-122"/>
              </a:rPr>
              <a:t>≈ 0</a:t>
            </a:r>
            <a:endParaRPr lang="en-US" altLang="zh-CN" sz="2400">
              <a:ea typeface="楷体_GB2312" pitchFamily="49" charset="-122"/>
            </a:endParaRPr>
          </a:p>
        </p:txBody>
      </p:sp>
      <p:grpSp>
        <p:nvGrpSpPr>
          <p:cNvPr id="10250" name="Group 10"/>
          <p:cNvGrpSpPr>
            <a:grpSpLocks/>
          </p:cNvGrpSpPr>
          <p:nvPr/>
        </p:nvGrpSpPr>
        <p:grpSpPr bwMode="auto">
          <a:xfrm>
            <a:off x="4953000" y="4343400"/>
            <a:ext cx="3810000" cy="1981200"/>
            <a:chOff x="3024" y="2640"/>
            <a:chExt cx="2400" cy="1248"/>
          </a:xfrm>
        </p:grpSpPr>
        <p:sp>
          <p:nvSpPr>
            <p:cNvPr id="10251" name="AutoShape 11" descr="羊皮纸"/>
            <p:cNvSpPr>
              <a:spLocks noChangeArrowheads="1"/>
            </p:cNvSpPr>
            <p:nvPr/>
          </p:nvSpPr>
          <p:spPr bwMode="auto">
            <a:xfrm>
              <a:off x="3024" y="2640"/>
              <a:ext cx="2400" cy="1248"/>
            </a:xfrm>
            <a:prstGeom prst="flowChartAlternateProcess">
              <a:avLst/>
            </a:prstGeom>
            <a:blipFill dpi="0" rotWithShape="0">
              <a:blip r:embed="rId6"/>
              <a:srcRect/>
              <a:tile tx="0" ty="0" sx="100000" sy="100000" flip="none" algn="tl"/>
            </a:blipFill>
            <a:ln w="9525">
              <a:noFill/>
              <a:miter lim="800000"/>
              <a:headEnd/>
              <a:tailEnd/>
            </a:ln>
            <a:effectLst/>
          </p:spPr>
          <p:txBody>
            <a:bodyPr wrap="none" anchor="ctr"/>
            <a:lstStyle/>
            <a:p>
              <a:endParaRPr lang="zh-CN" altLang="en-US"/>
            </a:p>
          </p:txBody>
        </p:sp>
        <p:sp>
          <p:nvSpPr>
            <p:cNvPr id="10252" name="Text Box 12"/>
            <p:cNvSpPr txBox="1">
              <a:spLocks noChangeArrowheads="1"/>
            </p:cNvSpPr>
            <p:nvPr/>
          </p:nvSpPr>
          <p:spPr bwMode="auto">
            <a:xfrm>
              <a:off x="3120" y="2688"/>
              <a:ext cx="2304" cy="1118"/>
            </a:xfrm>
            <a:prstGeom prst="rect">
              <a:avLst/>
            </a:prstGeom>
            <a:noFill/>
            <a:ln w="9525">
              <a:noFill/>
              <a:miter lim="800000"/>
              <a:headEnd/>
              <a:tailEnd/>
            </a:ln>
            <a:effectLst/>
          </p:spPr>
          <p:txBody>
            <a:bodyPr>
              <a:spAutoFit/>
            </a:bodyPr>
            <a:lstStyle/>
            <a:p>
              <a:pPr>
                <a:lnSpc>
                  <a:spcPct val="115000"/>
                </a:lnSpc>
              </a:pPr>
              <a:r>
                <a:rPr kumimoji="1" lang="zh-CN" altLang="en-US" sz="2400">
                  <a:latin typeface="Times New Roman" pitchFamily="18" charset="0"/>
                  <a:ea typeface="楷体_GB2312" pitchFamily="49" charset="-122"/>
                </a:rPr>
                <a:t>理想：</a:t>
              </a:r>
              <a:r>
                <a:rPr kumimoji="1" lang="en-US" altLang="zh-CN" sz="2400" i="1">
                  <a:latin typeface="Times New Roman" pitchFamily="18" charset="0"/>
                  <a:ea typeface="华康简宋" charset="-122"/>
                </a:rPr>
                <a:t>r</a:t>
              </a:r>
              <a:r>
                <a:rPr kumimoji="1" lang="en-US" altLang="zh-CN" sz="2400" baseline="-30000">
                  <a:latin typeface="Times New Roman" pitchFamily="18" charset="0"/>
                  <a:ea typeface="华康简宋" charset="-122"/>
                </a:rPr>
                <a:t>i</a:t>
              </a:r>
              <a:r>
                <a:rPr kumimoji="1" lang="en-US" altLang="zh-CN" sz="2400">
                  <a:latin typeface="Times New Roman" pitchFamily="18" charset="0"/>
                  <a:ea typeface="华康简宋" charset="-122"/>
                </a:rPr>
                <a:t>≈∞</a:t>
              </a:r>
            </a:p>
            <a:p>
              <a:pPr>
                <a:lnSpc>
                  <a:spcPct val="115000"/>
                </a:lnSpc>
              </a:pPr>
              <a:r>
                <a:rPr kumimoji="1" lang="en-US" altLang="zh-CN" sz="2400">
                  <a:latin typeface="Times New Roman" pitchFamily="18" charset="0"/>
                  <a:ea typeface="华康简宋" charset="-122"/>
                </a:rPr>
                <a:t>            </a:t>
              </a:r>
              <a:r>
                <a:rPr kumimoji="1" lang="en-US" altLang="zh-CN" sz="2400" i="1">
                  <a:latin typeface="Times New Roman" pitchFamily="18" charset="0"/>
                  <a:ea typeface="华康简宋" charset="-122"/>
                </a:rPr>
                <a:t>r</a:t>
              </a:r>
              <a:r>
                <a:rPr kumimoji="1" lang="en-US" altLang="zh-CN" sz="2400" baseline="-30000">
                  <a:latin typeface="Times New Roman" pitchFamily="18" charset="0"/>
                  <a:ea typeface="华康简宋" charset="-122"/>
                </a:rPr>
                <a:t>o</a:t>
              </a:r>
              <a:r>
                <a:rPr kumimoji="1" lang="en-US" altLang="zh-CN" sz="2400">
                  <a:latin typeface="Times New Roman" pitchFamily="18" charset="0"/>
                  <a:ea typeface="华康简宋" charset="-122"/>
                </a:rPr>
                <a:t>≈0</a:t>
              </a:r>
            </a:p>
            <a:p>
              <a:pPr>
                <a:lnSpc>
                  <a:spcPct val="115000"/>
                </a:lnSpc>
              </a:pPr>
              <a:r>
                <a:rPr kumimoji="1" lang="en-US" altLang="zh-CN" sz="2400">
                  <a:latin typeface="Times New Roman" pitchFamily="18" charset="0"/>
                  <a:ea typeface="华康简宋" charset="-122"/>
                </a:rPr>
                <a:t>            </a:t>
              </a:r>
              <a:r>
                <a:rPr kumimoji="1" lang="en-US" altLang="zh-CN" sz="2400" i="1">
                  <a:latin typeface="Times New Roman" pitchFamily="18" charset="0"/>
                  <a:ea typeface="华康简宋" charset="-122"/>
                </a:rPr>
                <a:t>A</a:t>
              </a:r>
              <a:r>
                <a:rPr kumimoji="1" lang="en-US" altLang="zh-CN" sz="2400" i="1" baseline="-30000">
                  <a:latin typeface="Book Antiqua" pitchFamily="18" charset="0"/>
                  <a:ea typeface="华康简宋" charset="-122"/>
                </a:rPr>
                <a:t>v</a:t>
              </a:r>
              <a:r>
                <a:rPr kumimoji="1" lang="en-US" altLang="zh-CN" sz="2400" baseline="-30000">
                  <a:latin typeface="Times New Roman" pitchFamily="18" charset="0"/>
                  <a:ea typeface="华康简宋" charset="-122"/>
                </a:rPr>
                <a:t>o</a:t>
              </a:r>
              <a:r>
                <a:rPr kumimoji="1" lang="en-US" altLang="zh-CN" sz="2400">
                  <a:latin typeface="Times New Roman" pitchFamily="18" charset="0"/>
                  <a:ea typeface="华康简宋" charset="-122"/>
                </a:rPr>
                <a:t>→∞</a:t>
              </a:r>
            </a:p>
            <a:p>
              <a:pPr>
                <a:lnSpc>
                  <a:spcPct val="115000"/>
                </a:lnSpc>
              </a:pPr>
              <a:r>
                <a:rPr kumimoji="1" lang="en-US" altLang="zh-CN" sz="2400" i="1">
                  <a:latin typeface="Book Antiqua" pitchFamily="18" charset="0"/>
                  <a:ea typeface="华康简宋" charset="-122"/>
                </a:rPr>
                <a:t>            v</a:t>
              </a:r>
              <a:r>
                <a:rPr kumimoji="1" lang="en-US" altLang="zh-CN" sz="2400" baseline="-30000">
                  <a:latin typeface="Times New Roman" pitchFamily="18" charset="0"/>
                  <a:ea typeface="华康简宋" charset="-122"/>
                </a:rPr>
                <a:t>o</a:t>
              </a:r>
              <a:r>
                <a:rPr kumimoji="1" lang="zh-CN" altLang="en-US" sz="2400">
                  <a:latin typeface="Times New Roman" pitchFamily="18" charset="0"/>
                  <a:ea typeface="华康简宋" charset="-122"/>
                </a:rPr>
                <a:t>＝</a:t>
              </a:r>
              <a:r>
                <a:rPr kumimoji="1" lang="en-US" altLang="zh-CN" sz="2400" i="1">
                  <a:latin typeface="Times New Roman" pitchFamily="18" charset="0"/>
                  <a:ea typeface="华康简宋" charset="-122"/>
                </a:rPr>
                <a:t>A</a:t>
              </a:r>
              <a:r>
                <a:rPr kumimoji="1" lang="en-US" altLang="zh-CN" sz="2400" i="1" baseline="-30000">
                  <a:latin typeface="Book Antiqua" pitchFamily="18" charset="0"/>
                  <a:ea typeface="华康简宋" charset="-122"/>
                </a:rPr>
                <a:t>v</a:t>
              </a:r>
              <a:r>
                <a:rPr kumimoji="1" lang="en-US" altLang="zh-CN" sz="2400" baseline="-30000">
                  <a:latin typeface="Times New Roman" pitchFamily="18" charset="0"/>
                  <a:ea typeface="华康简宋" charset="-122"/>
                </a:rPr>
                <a:t>o</a:t>
              </a:r>
              <a:r>
                <a:rPr kumimoji="1" lang="en-US" altLang="zh-CN" sz="2400">
                  <a:latin typeface="Times New Roman" pitchFamily="18" charset="0"/>
                  <a:ea typeface="华康简宋" charset="-122"/>
                </a:rPr>
                <a:t>(</a:t>
              </a:r>
              <a:r>
                <a:rPr kumimoji="1" lang="en-US" altLang="zh-CN" sz="2400" i="1">
                  <a:latin typeface="Book Antiqua" pitchFamily="18" charset="0"/>
                  <a:ea typeface="华康简宋" charset="-122"/>
                </a:rPr>
                <a:t>v</a:t>
              </a:r>
              <a:r>
                <a:rPr kumimoji="1" lang="en-US" altLang="zh-CN" sz="2400" baseline="-30000">
                  <a:latin typeface="Times New Roman" pitchFamily="18" charset="0"/>
                  <a:ea typeface="华康简宋" charset="-122"/>
                </a:rPr>
                <a:t>p</a:t>
              </a:r>
              <a:r>
                <a:rPr kumimoji="1" lang="zh-CN" altLang="en-US" sz="2400">
                  <a:latin typeface="Times New Roman" pitchFamily="18" charset="0"/>
                  <a:ea typeface="楷体_GB2312" pitchFamily="49" charset="-122"/>
                </a:rPr>
                <a:t>－</a:t>
              </a:r>
              <a:r>
                <a:rPr kumimoji="1" lang="en-US" altLang="zh-CN" sz="2400" i="1">
                  <a:latin typeface="Book Antiqua" pitchFamily="18" charset="0"/>
                  <a:ea typeface="华康简宋" charset="-122"/>
                </a:rPr>
                <a:t>v</a:t>
              </a:r>
              <a:r>
                <a:rPr kumimoji="1" lang="en-US" altLang="zh-CN" sz="2400" baseline="-30000">
                  <a:latin typeface="Times New Roman" pitchFamily="18" charset="0"/>
                  <a:ea typeface="华康简宋" charset="-122"/>
                </a:rPr>
                <a:t>n</a:t>
              </a:r>
              <a:r>
                <a:rPr kumimoji="1" lang="en-US" altLang="zh-CN" sz="2400">
                  <a:latin typeface="Times New Roman" pitchFamily="18" charset="0"/>
                  <a:ea typeface="华康简宋" charset="-122"/>
                </a:rPr>
                <a:t>)</a:t>
              </a:r>
              <a:endParaRPr kumimoji="1" lang="en-US" altLang="zh-CN" sz="2400">
                <a:latin typeface="Times New Roman" pitchFamily="18" charset="0"/>
                <a:ea typeface="楷体_GB2312" pitchFamily="49" charset="-122"/>
              </a:endParaRPr>
            </a:p>
          </p:txBody>
        </p:sp>
      </p:grpSp>
      <p:sp>
        <p:nvSpPr>
          <p:cNvPr id="10253" name="Rectangle 13"/>
          <p:cNvSpPr>
            <a:spLocks noChangeArrowheads="1"/>
          </p:cNvSpPr>
          <p:nvPr/>
        </p:nvSpPr>
        <p:spPr bwMode="auto">
          <a:xfrm>
            <a:off x="4953000" y="3900488"/>
            <a:ext cx="3657600" cy="366712"/>
          </a:xfrm>
          <a:prstGeom prst="rect">
            <a:avLst/>
          </a:prstGeom>
          <a:noFill/>
          <a:ln w="12700" cap="sq">
            <a:noFill/>
            <a:miter lim="800000"/>
            <a:headEnd type="none" w="sm" len="sm"/>
            <a:tailEnd type="none" w="sm" len="sm"/>
          </a:ln>
          <a:effectLst/>
        </p:spPr>
        <p:txBody>
          <a:bodyPr>
            <a:spAutoFit/>
          </a:bodyPr>
          <a:lstStyle/>
          <a:p>
            <a:pPr algn="ctr">
              <a:spcBef>
                <a:spcPct val="20000"/>
              </a:spcBef>
              <a:buClr>
                <a:srgbClr val="0000FF"/>
              </a:buClr>
              <a:buSzPct val="85000"/>
              <a:buFont typeface="Monotype Sorts" pitchFamily="2" charset="2"/>
              <a:buNone/>
            </a:pPr>
            <a:r>
              <a:rPr lang="zh-CN" altLang="en-US">
                <a:solidFill>
                  <a:srgbClr val="000000"/>
                </a:solidFill>
                <a:ea typeface="楷体_GB2312" pitchFamily="49" charset="-122"/>
              </a:rPr>
              <a:t>图</a:t>
            </a:r>
            <a:r>
              <a:rPr lang="en-US" altLang="zh-CN">
                <a:solidFill>
                  <a:srgbClr val="000000"/>
                </a:solidFill>
                <a:ea typeface="楷体_GB2312" pitchFamily="49" charset="-122"/>
              </a:rPr>
              <a:t>2.2.1  </a:t>
            </a:r>
            <a:r>
              <a:rPr lang="zh-CN" altLang="en-US">
                <a:solidFill>
                  <a:srgbClr val="000000"/>
                </a:solidFill>
                <a:ea typeface="楷体_GB2312" pitchFamily="49" charset="-122"/>
              </a:rPr>
              <a:t>运放的简化电路模型</a:t>
            </a:r>
          </a:p>
        </p:txBody>
      </p:sp>
      <p:pic>
        <p:nvPicPr>
          <p:cNvPr id="10254" name="Picture 14" descr="未标题-1 拷贝"/>
          <p:cNvPicPr>
            <a:picLocks noChangeAspect="1" noChangeArrowheads="1"/>
          </p:cNvPicPr>
          <p:nvPr/>
        </p:nvPicPr>
        <p:blipFill>
          <a:blip r:embed="rId7"/>
          <a:srcRect/>
          <a:stretch>
            <a:fillRect/>
          </a:stretch>
        </p:blipFill>
        <p:spPr bwMode="auto">
          <a:xfrm>
            <a:off x="4419600" y="762000"/>
            <a:ext cx="4473575" cy="3027363"/>
          </a:xfrm>
          <a:prstGeom prst="rect">
            <a:avLst/>
          </a:prstGeom>
          <a:noFill/>
        </p:spPr>
      </p:pic>
    </p:spTree>
  </p:cSld>
  <p:clrMapOvr>
    <a:masterClrMapping/>
  </p:clrMapOvr>
  <p:transition>
    <p:split/>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245"/>
                                        </p:tgtEl>
                                        <p:attrNameLst>
                                          <p:attrName>style.visibility</p:attrName>
                                        </p:attrNameLst>
                                      </p:cBhvr>
                                      <p:to>
                                        <p:strVal val="visible"/>
                                      </p:to>
                                    </p:set>
                                    <p:animEffect transition="in" filter="strips(downRight)">
                                      <p:cBhvr>
                                        <p:cTn id="7" dur="500"/>
                                        <p:tgtEl>
                                          <p:spTgt spid="10245"/>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246"/>
                                        </p:tgtEl>
                                        <p:attrNameLst>
                                          <p:attrName>style.visibility</p:attrName>
                                        </p:attrNameLst>
                                      </p:cBhvr>
                                      <p:to>
                                        <p:strVal val="visible"/>
                                      </p:to>
                                    </p:set>
                                    <p:animEffect transition="in" filter="strips(downRight)">
                                      <p:cBhvr>
                                        <p:cTn id="12" dur="500"/>
                                        <p:tgtEl>
                                          <p:spTgt spid="10246"/>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0247"/>
                                        </p:tgtEl>
                                        <p:attrNameLst>
                                          <p:attrName>style.visibility</p:attrName>
                                        </p:attrNameLst>
                                      </p:cBhvr>
                                      <p:to>
                                        <p:strVal val="visible"/>
                                      </p:to>
                                    </p:set>
                                    <p:animEffect transition="in" filter="strips(downRight)">
                                      <p:cBhvr>
                                        <p:cTn id="17" dur="500"/>
                                        <p:tgtEl>
                                          <p:spTgt spid="10247"/>
                                        </p:tgtEl>
                                      </p:cBhvr>
                                    </p:animEffect>
                                  </p:childTnLst>
                                  <p:subTnLst>
                                    <p:audio>
                                      <p:cMediaNode>
                                        <p:cTn display="0" masterRel="sameClick">
                                          <p:stCondLst>
                                            <p:cond evt="begin" delay="0">
                                              <p:tn val="15"/>
                                            </p:cond>
                                          </p:stCondLst>
                                          <p:endCondLst>
                                            <p:cond evt="onStopAudio" delay="0">
                                              <p:tgtEl>
                                                <p:sldTgt/>
                                              </p:tgtEl>
                                            </p:cond>
                                          </p:endCondLst>
                                        </p:cTn>
                                        <p:tgtEl>
                                          <p:sndTgt r:embed="rId3" name="CHIMES.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0248"/>
                                        </p:tgtEl>
                                        <p:attrNameLst>
                                          <p:attrName>style.visibility</p:attrName>
                                        </p:attrNameLst>
                                      </p:cBhvr>
                                      <p:to>
                                        <p:strVal val="visible"/>
                                      </p:to>
                                    </p:set>
                                    <p:animEffect transition="in" filter="strips(downRight)">
                                      <p:cBhvr>
                                        <p:cTn id="22" dur="500"/>
                                        <p:tgtEl>
                                          <p:spTgt spid="10248"/>
                                        </p:tgtEl>
                                      </p:cBhvr>
                                    </p:animEffect>
                                  </p:childTnLst>
                                  <p:subTnLst>
                                    <p:audio>
                                      <p:cMediaNode>
                                        <p:cTn display="0" masterRel="sameClick">
                                          <p:stCondLst>
                                            <p:cond evt="begin" delay="0">
                                              <p:tn val="20"/>
                                            </p:cond>
                                          </p:stCondLst>
                                          <p:endCondLst>
                                            <p:cond evt="onStopAudio" delay="0">
                                              <p:tgtEl>
                                                <p:sldTgt/>
                                              </p:tgtEl>
                                            </p:cond>
                                          </p:endCondLst>
                                        </p:cTn>
                                        <p:tgtEl>
                                          <p:sndTgt r:embed="rId3" name="CHIMES.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0249"/>
                                        </p:tgtEl>
                                        <p:attrNameLst>
                                          <p:attrName>style.visibility</p:attrName>
                                        </p:attrNameLst>
                                      </p:cBhvr>
                                      <p:to>
                                        <p:strVal val="visible"/>
                                      </p:to>
                                    </p:set>
                                    <p:animEffect transition="in" filter="strips(downRight)">
                                      <p:cBhvr>
                                        <p:cTn id="27" dur="500"/>
                                        <p:tgtEl>
                                          <p:spTgt spid="10249"/>
                                        </p:tgtEl>
                                      </p:cBhvr>
                                    </p:animEffect>
                                  </p:childTnLst>
                                  <p:subTnLst>
                                    <p:audio>
                                      <p:cMediaNode>
                                        <p:cTn display="0" masterRel="sameClick">
                                          <p:stCondLst>
                                            <p:cond evt="begin" delay="0">
                                              <p:tn val="25"/>
                                            </p:cond>
                                          </p:stCondLst>
                                          <p:endCondLst>
                                            <p:cond evt="onStopAudio" delay="0">
                                              <p:tgtEl>
                                                <p:sldTgt/>
                                              </p:tgtEl>
                                            </p:cond>
                                          </p:endCondLst>
                                        </p:cTn>
                                        <p:tgtEl>
                                          <p:sndTgt r:embed="rId3" name="CHIMES.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10250"/>
                                        </p:tgtEl>
                                        <p:attrNameLst>
                                          <p:attrName>style.visibility</p:attrName>
                                        </p:attrNameLst>
                                      </p:cBhvr>
                                      <p:to>
                                        <p:strVal val="visible"/>
                                      </p:to>
                                    </p:set>
                                    <p:animEffect transition="in" filter="box(out)">
                                      <p:cBhvr>
                                        <p:cTn id="32" dur="500"/>
                                        <p:tgtEl>
                                          <p:spTgt spid="10250"/>
                                        </p:tgtEl>
                                      </p:cBhvr>
                                    </p:animEffect>
                                  </p:childTnLst>
                                  <p:subTnLst>
                                    <p:audio>
                                      <p:cMediaNode>
                                        <p:cTn display="0" masterRel="sameClick">
                                          <p:stCondLst>
                                            <p:cond evt="begin" delay="0">
                                              <p:tn val="30"/>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autoUpdateAnimBg="0"/>
      <p:bldP spid="10246" grpId="0" autoUpdateAnimBg="0"/>
      <p:bldP spid="10247" grpId="0" autoUpdateAnimBg="0"/>
      <p:bldP spid="10248" grpId="0" autoUpdateAnimBg="0"/>
      <p:bldP spid="1024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Text Box 4"/>
          <p:cNvSpPr txBox="1">
            <a:spLocks noChangeArrowheads="1"/>
          </p:cNvSpPr>
          <p:nvPr/>
        </p:nvSpPr>
        <p:spPr bwMode="auto">
          <a:xfrm>
            <a:off x="1524000" y="1400175"/>
            <a:ext cx="5791200" cy="579438"/>
          </a:xfrm>
          <a:prstGeom prst="rect">
            <a:avLst/>
          </a:prstGeom>
          <a:noFill/>
          <a:ln w="9525">
            <a:noFill/>
            <a:miter lim="800000"/>
            <a:headEnd/>
            <a:tailEnd/>
          </a:ln>
          <a:effectLst/>
        </p:spPr>
        <p:txBody>
          <a:bodyPr>
            <a:spAutoFit/>
          </a:bodyPr>
          <a:lstStyle/>
          <a:p>
            <a:pPr>
              <a:spcBef>
                <a:spcPct val="50000"/>
              </a:spcBef>
            </a:pPr>
            <a:r>
              <a:rPr kumimoji="1" lang="zh-CN" altLang="en-US" sz="3200">
                <a:solidFill>
                  <a:schemeClr val="accent2"/>
                </a:solidFill>
                <a:latin typeface="Times New Roman" pitchFamily="18" charset="0"/>
                <a:ea typeface="楷体_GB2312" pitchFamily="49" charset="-122"/>
              </a:rPr>
              <a:t>三、理想运放的非线性工作区</a:t>
            </a:r>
          </a:p>
        </p:txBody>
      </p:sp>
      <p:sp>
        <p:nvSpPr>
          <p:cNvPr id="59397" name="Text Box 5"/>
          <p:cNvSpPr txBox="1">
            <a:spLocks noChangeArrowheads="1"/>
          </p:cNvSpPr>
          <p:nvPr/>
        </p:nvSpPr>
        <p:spPr bwMode="auto">
          <a:xfrm>
            <a:off x="3810000" y="2574925"/>
            <a:ext cx="1066800" cy="457200"/>
          </a:xfrm>
          <a:prstGeom prst="rect">
            <a:avLst/>
          </a:prstGeom>
          <a:noFill/>
          <a:ln w="9525">
            <a:noFill/>
            <a:miter lim="800000"/>
            <a:headEnd/>
            <a:tailEnd/>
          </a:ln>
          <a:effectLst/>
        </p:spPr>
        <p:txBody>
          <a:bodyPr>
            <a:spAutoFit/>
          </a:bodyPr>
          <a:lstStyle/>
          <a:p>
            <a:pPr>
              <a:spcBef>
                <a:spcPct val="50000"/>
              </a:spcBef>
            </a:pPr>
            <a:r>
              <a:rPr kumimoji="1" lang="en-US" altLang="zh-CN" sz="2400" i="1">
                <a:solidFill>
                  <a:srgbClr val="FF0000"/>
                </a:solidFill>
                <a:latin typeface="Times New Roman" pitchFamily="18" charset="0"/>
              </a:rPr>
              <a:t>+U</a:t>
            </a:r>
            <a:r>
              <a:rPr kumimoji="1" lang="en-US" altLang="zh-CN" sz="2400" baseline="-25000">
                <a:solidFill>
                  <a:srgbClr val="FF0000"/>
                </a:solidFill>
                <a:latin typeface="Times New Roman" pitchFamily="18" charset="0"/>
              </a:rPr>
              <a:t>OM</a:t>
            </a:r>
          </a:p>
        </p:txBody>
      </p:sp>
      <p:grpSp>
        <p:nvGrpSpPr>
          <p:cNvPr id="59398" name="Group 6"/>
          <p:cNvGrpSpPr>
            <a:grpSpLocks/>
          </p:cNvGrpSpPr>
          <p:nvPr/>
        </p:nvGrpSpPr>
        <p:grpSpPr bwMode="auto">
          <a:xfrm>
            <a:off x="3136900" y="2019300"/>
            <a:ext cx="4330700" cy="3527425"/>
            <a:chOff x="2784" y="1714"/>
            <a:chExt cx="2728" cy="2222"/>
          </a:xfrm>
        </p:grpSpPr>
        <p:sp>
          <p:nvSpPr>
            <p:cNvPr id="59399" name="Line 7"/>
            <p:cNvSpPr>
              <a:spLocks noChangeShapeType="1"/>
            </p:cNvSpPr>
            <p:nvPr/>
          </p:nvSpPr>
          <p:spPr bwMode="auto">
            <a:xfrm>
              <a:off x="2784" y="2928"/>
              <a:ext cx="2304" cy="0"/>
            </a:xfrm>
            <a:prstGeom prst="line">
              <a:avLst/>
            </a:prstGeom>
            <a:noFill/>
            <a:ln w="25400">
              <a:solidFill>
                <a:schemeClr val="tx1"/>
              </a:solidFill>
              <a:round/>
              <a:headEnd/>
              <a:tailEnd type="triangle" w="med" len="lg"/>
            </a:ln>
            <a:effectLst/>
          </p:spPr>
          <p:txBody>
            <a:bodyPr/>
            <a:lstStyle/>
            <a:p>
              <a:endParaRPr lang="zh-CN" altLang="en-US"/>
            </a:p>
          </p:txBody>
        </p:sp>
        <p:sp>
          <p:nvSpPr>
            <p:cNvPr id="59400" name="Line 8"/>
            <p:cNvSpPr>
              <a:spLocks noChangeShapeType="1"/>
            </p:cNvSpPr>
            <p:nvPr/>
          </p:nvSpPr>
          <p:spPr bwMode="auto">
            <a:xfrm rot="-5400000">
              <a:off x="2864" y="2927"/>
              <a:ext cx="2016" cy="1"/>
            </a:xfrm>
            <a:prstGeom prst="line">
              <a:avLst/>
            </a:prstGeom>
            <a:noFill/>
            <a:ln w="25400">
              <a:solidFill>
                <a:schemeClr val="tx1"/>
              </a:solidFill>
              <a:round/>
              <a:headEnd/>
              <a:tailEnd type="triangle" w="med" len="lg"/>
            </a:ln>
            <a:effectLst/>
          </p:spPr>
          <p:txBody>
            <a:bodyPr/>
            <a:lstStyle/>
            <a:p>
              <a:endParaRPr lang="zh-CN" altLang="en-US"/>
            </a:p>
          </p:txBody>
        </p:sp>
        <p:sp>
          <p:nvSpPr>
            <p:cNvPr id="59401" name="Text Box 9"/>
            <p:cNvSpPr txBox="1">
              <a:spLocks noChangeArrowheads="1"/>
            </p:cNvSpPr>
            <p:nvPr/>
          </p:nvSpPr>
          <p:spPr bwMode="auto">
            <a:xfrm>
              <a:off x="3485" y="1714"/>
              <a:ext cx="480" cy="288"/>
            </a:xfrm>
            <a:prstGeom prst="rect">
              <a:avLst/>
            </a:prstGeom>
            <a:noFill/>
            <a:ln w="9525">
              <a:noFill/>
              <a:miter lim="800000"/>
              <a:headEnd/>
              <a:tailEnd/>
            </a:ln>
            <a:effectLst/>
          </p:spPr>
          <p:txBody>
            <a:bodyPr>
              <a:spAutoFit/>
            </a:bodyPr>
            <a:lstStyle/>
            <a:p>
              <a:pPr>
                <a:spcBef>
                  <a:spcPct val="50000"/>
                </a:spcBef>
              </a:pPr>
              <a:r>
                <a:rPr kumimoji="1" lang="en-US" altLang="zh-CN" sz="2400" i="1">
                  <a:latin typeface="Times New Roman" pitchFamily="18" charset="0"/>
                </a:rPr>
                <a:t>u</a:t>
              </a:r>
              <a:r>
                <a:rPr kumimoji="1" lang="en-US" altLang="zh-CN" sz="2400" baseline="-25000">
                  <a:latin typeface="Times New Roman" pitchFamily="18" charset="0"/>
                </a:rPr>
                <a:t>O</a:t>
              </a:r>
            </a:p>
          </p:txBody>
        </p:sp>
        <p:sp>
          <p:nvSpPr>
            <p:cNvPr id="59402" name="Text Box 10"/>
            <p:cNvSpPr txBox="1">
              <a:spLocks noChangeArrowheads="1"/>
            </p:cNvSpPr>
            <p:nvPr/>
          </p:nvSpPr>
          <p:spPr bwMode="auto">
            <a:xfrm>
              <a:off x="4755" y="2896"/>
              <a:ext cx="757" cy="288"/>
            </a:xfrm>
            <a:prstGeom prst="rect">
              <a:avLst/>
            </a:prstGeom>
            <a:noFill/>
            <a:ln w="9525">
              <a:noFill/>
              <a:miter lim="800000"/>
              <a:headEnd/>
              <a:tailEnd/>
            </a:ln>
            <a:effectLst/>
          </p:spPr>
          <p:txBody>
            <a:bodyPr>
              <a:spAutoFit/>
            </a:bodyPr>
            <a:lstStyle/>
            <a:p>
              <a:pPr>
                <a:spcBef>
                  <a:spcPct val="50000"/>
                </a:spcBef>
              </a:pPr>
              <a:r>
                <a:rPr kumimoji="1" lang="en-US" altLang="zh-CN" sz="2400" i="1">
                  <a:latin typeface="Times New Roman" pitchFamily="18" charset="0"/>
                </a:rPr>
                <a:t>u</a:t>
              </a:r>
              <a:r>
                <a:rPr kumimoji="1" lang="en-US" altLang="zh-CN" sz="2400" baseline="-25000">
                  <a:latin typeface="Times New Roman" pitchFamily="18" charset="0"/>
                </a:rPr>
                <a:t>+</a:t>
              </a:r>
              <a:r>
                <a:rPr kumimoji="1" lang="en-US" altLang="zh-CN" sz="2400">
                  <a:latin typeface="Symbol" pitchFamily="18" charset="2"/>
                </a:rPr>
                <a:t>-</a:t>
              </a:r>
              <a:r>
                <a:rPr kumimoji="1" lang="en-US" altLang="zh-CN" sz="2400" i="1">
                  <a:latin typeface="Times New Roman" pitchFamily="18" charset="0"/>
                </a:rPr>
                <a:t>u</a:t>
              </a:r>
              <a:r>
                <a:rPr kumimoji="1" lang="en-US" altLang="zh-CN" sz="2400" baseline="-25000">
                  <a:latin typeface="Symbol" pitchFamily="18" charset="2"/>
                </a:rPr>
                <a:t>-</a:t>
              </a:r>
            </a:p>
          </p:txBody>
        </p:sp>
        <p:sp>
          <p:nvSpPr>
            <p:cNvPr id="59403" name="Text Box 11"/>
            <p:cNvSpPr txBox="1">
              <a:spLocks noChangeArrowheads="1"/>
            </p:cNvSpPr>
            <p:nvPr/>
          </p:nvSpPr>
          <p:spPr bwMode="auto">
            <a:xfrm>
              <a:off x="3552" y="2880"/>
              <a:ext cx="480" cy="288"/>
            </a:xfrm>
            <a:prstGeom prst="rect">
              <a:avLst/>
            </a:prstGeom>
            <a:noFill/>
            <a:ln w="9525">
              <a:noFill/>
              <a:miter lim="800000"/>
              <a:headEnd/>
              <a:tailEnd/>
            </a:ln>
            <a:effectLst/>
          </p:spPr>
          <p:txBody>
            <a:bodyPr>
              <a:spAutoFit/>
            </a:bodyPr>
            <a:lstStyle/>
            <a:p>
              <a:pPr>
                <a:spcBef>
                  <a:spcPct val="50000"/>
                </a:spcBef>
              </a:pPr>
              <a:r>
                <a:rPr kumimoji="1" lang="en-US" altLang="zh-CN" sz="2400" i="1">
                  <a:latin typeface="Times New Roman" pitchFamily="18" charset="0"/>
                </a:rPr>
                <a:t>O</a:t>
              </a:r>
              <a:endParaRPr kumimoji="1" lang="en-US" altLang="zh-CN" sz="2400" baseline="-25000">
                <a:latin typeface="Times New Roman" pitchFamily="18" charset="0"/>
              </a:endParaRPr>
            </a:p>
          </p:txBody>
        </p:sp>
      </p:grpSp>
      <p:sp>
        <p:nvSpPr>
          <p:cNvPr id="59404" name="Line 12"/>
          <p:cNvSpPr>
            <a:spLocks noChangeShapeType="1"/>
          </p:cNvSpPr>
          <p:nvPr/>
        </p:nvSpPr>
        <p:spPr bwMode="auto">
          <a:xfrm>
            <a:off x="3810000" y="5130800"/>
            <a:ext cx="1066800" cy="0"/>
          </a:xfrm>
          <a:prstGeom prst="line">
            <a:avLst/>
          </a:prstGeom>
          <a:noFill/>
          <a:ln w="38100">
            <a:solidFill>
              <a:srgbClr val="FF0000"/>
            </a:solidFill>
            <a:round/>
            <a:headEnd/>
            <a:tailEnd/>
          </a:ln>
          <a:effectLst/>
        </p:spPr>
        <p:txBody>
          <a:bodyPr/>
          <a:lstStyle/>
          <a:p>
            <a:endParaRPr lang="zh-CN" altLang="en-US"/>
          </a:p>
        </p:txBody>
      </p:sp>
      <p:sp>
        <p:nvSpPr>
          <p:cNvPr id="59405" name="Line 13"/>
          <p:cNvSpPr>
            <a:spLocks noChangeShapeType="1"/>
          </p:cNvSpPr>
          <p:nvPr/>
        </p:nvSpPr>
        <p:spPr bwMode="auto">
          <a:xfrm>
            <a:off x="4876800" y="2911475"/>
            <a:ext cx="1066800" cy="0"/>
          </a:xfrm>
          <a:prstGeom prst="line">
            <a:avLst/>
          </a:prstGeom>
          <a:noFill/>
          <a:ln w="38100">
            <a:solidFill>
              <a:srgbClr val="FF0000"/>
            </a:solidFill>
            <a:round/>
            <a:headEnd/>
            <a:tailEnd/>
          </a:ln>
          <a:effectLst/>
        </p:spPr>
        <p:txBody>
          <a:bodyPr/>
          <a:lstStyle/>
          <a:p>
            <a:endParaRPr lang="zh-CN" altLang="en-US"/>
          </a:p>
        </p:txBody>
      </p:sp>
      <p:sp>
        <p:nvSpPr>
          <p:cNvPr id="59406" name="Line 14"/>
          <p:cNvSpPr>
            <a:spLocks noChangeShapeType="1"/>
          </p:cNvSpPr>
          <p:nvPr/>
        </p:nvSpPr>
        <p:spPr bwMode="auto">
          <a:xfrm>
            <a:off x="4876800" y="2903538"/>
            <a:ext cx="0" cy="2209800"/>
          </a:xfrm>
          <a:prstGeom prst="line">
            <a:avLst/>
          </a:prstGeom>
          <a:noFill/>
          <a:ln w="38100">
            <a:solidFill>
              <a:srgbClr val="FF0000"/>
            </a:solidFill>
            <a:round/>
            <a:headEnd/>
            <a:tailEnd/>
          </a:ln>
          <a:effectLst/>
        </p:spPr>
        <p:txBody>
          <a:bodyPr/>
          <a:lstStyle/>
          <a:p>
            <a:endParaRPr lang="zh-CN" altLang="en-US"/>
          </a:p>
        </p:txBody>
      </p:sp>
      <p:sp>
        <p:nvSpPr>
          <p:cNvPr id="59407" name="Text Box 15"/>
          <p:cNvSpPr txBox="1">
            <a:spLocks noChangeArrowheads="1"/>
          </p:cNvSpPr>
          <p:nvPr/>
        </p:nvSpPr>
        <p:spPr bwMode="auto">
          <a:xfrm>
            <a:off x="4876800" y="4860925"/>
            <a:ext cx="1066800" cy="457200"/>
          </a:xfrm>
          <a:prstGeom prst="rect">
            <a:avLst/>
          </a:prstGeom>
          <a:noFill/>
          <a:ln w="9525">
            <a:noFill/>
            <a:miter lim="800000"/>
            <a:headEnd/>
            <a:tailEnd/>
          </a:ln>
          <a:effectLst/>
        </p:spPr>
        <p:txBody>
          <a:bodyPr>
            <a:spAutoFit/>
          </a:bodyPr>
          <a:lstStyle/>
          <a:p>
            <a:pPr>
              <a:spcBef>
                <a:spcPct val="50000"/>
              </a:spcBef>
            </a:pPr>
            <a:r>
              <a:rPr kumimoji="1" lang="en-US" altLang="zh-CN" sz="2400" i="1">
                <a:solidFill>
                  <a:srgbClr val="FF0000"/>
                </a:solidFill>
                <a:latin typeface="Symbol" pitchFamily="18" charset="2"/>
              </a:rPr>
              <a:t>-</a:t>
            </a:r>
            <a:r>
              <a:rPr kumimoji="1" lang="en-US" altLang="zh-CN" sz="2400" i="1">
                <a:solidFill>
                  <a:srgbClr val="FF0000"/>
                </a:solidFill>
                <a:latin typeface="Times New Roman" pitchFamily="18" charset="0"/>
              </a:rPr>
              <a:t>U</a:t>
            </a:r>
            <a:r>
              <a:rPr kumimoji="1" lang="en-US" altLang="zh-CN" sz="2400" baseline="-25000">
                <a:solidFill>
                  <a:srgbClr val="FF0000"/>
                </a:solidFill>
                <a:latin typeface="Times New Roman" pitchFamily="18" charset="0"/>
              </a:rPr>
              <a:t>OM</a:t>
            </a:r>
          </a:p>
        </p:txBody>
      </p:sp>
      <p:grpSp>
        <p:nvGrpSpPr>
          <p:cNvPr id="59408" name="Group 16"/>
          <p:cNvGrpSpPr>
            <a:grpSpLocks/>
          </p:cNvGrpSpPr>
          <p:nvPr/>
        </p:nvGrpSpPr>
        <p:grpSpPr bwMode="auto">
          <a:xfrm>
            <a:off x="5367338" y="2921000"/>
            <a:ext cx="2024062" cy="396875"/>
            <a:chOff x="3958" y="2282"/>
            <a:chExt cx="1275" cy="250"/>
          </a:xfrm>
        </p:grpSpPr>
        <p:sp>
          <p:nvSpPr>
            <p:cNvPr id="59409" name="Text Box 17"/>
            <p:cNvSpPr txBox="1">
              <a:spLocks noChangeArrowheads="1"/>
            </p:cNvSpPr>
            <p:nvPr/>
          </p:nvSpPr>
          <p:spPr bwMode="auto">
            <a:xfrm>
              <a:off x="4417" y="2282"/>
              <a:ext cx="816" cy="250"/>
            </a:xfrm>
            <a:prstGeom prst="rect">
              <a:avLst/>
            </a:prstGeom>
            <a:noFill/>
            <a:ln w="9525">
              <a:noFill/>
              <a:miter lim="800000"/>
              <a:headEnd/>
              <a:tailEnd/>
            </a:ln>
            <a:effectLst/>
          </p:spPr>
          <p:txBody>
            <a:bodyPr>
              <a:spAutoFit/>
            </a:bodyPr>
            <a:lstStyle/>
            <a:p>
              <a:pPr>
                <a:spcBef>
                  <a:spcPct val="50000"/>
                </a:spcBef>
              </a:pPr>
              <a:r>
                <a:rPr kumimoji="1" lang="zh-CN" altLang="en-US" sz="2000">
                  <a:latin typeface="Times New Roman" pitchFamily="18" charset="0"/>
                </a:rPr>
                <a:t>理想特性</a:t>
              </a:r>
            </a:p>
          </p:txBody>
        </p:sp>
        <p:sp>
          <p:nvSpPr>
            <p:cNvPr id="59410" name="Line 18"/>
            <p:cNvSpPr>
              <a:spLocks noChangeShapeType="1"/>
            </p:cNvSpPr>
            <p:nvPr/>
          </p:nvSpPr>
          <p:spPr bwMode="auto">
            <a:xfrm flipH="1">
              <a:off x="3958" y="2422"/>
              <a:ext cx="480" cy="0"/>
            </a:xfrm>
            <a:prstGeom prst="line">
              <a:avLst/>
            </a:prstGeom>
            <a:noFill/>
            <a:ln w="28575">
              <a:solidFill>
                <a:schemeClr val="tx1"/>
              </a:solidFill>
              <a:round/>
              <a:headEnd/>
              <a:tailEnd type="triangle" w="med" len="med"/>
            </a:ln>
            <a:effectLst/>
          </p:spPr>
          <p:txBody>
            <a:bodyPr/>
            <a:lstStyle/>
            <a:p>
              <a:endParaRPr lang="zh-CN" altLang="en-US"/>
            </a:p>
          </p:txBody>
        </p:sp>
      </p:grpSp>
      <p:sp>
        <p:nvSpPr>
          <p:cNvPr id="59411" name="Text Box 19"/>
          <p:cNvSpPr txBox="1">
            <a:spLocks noChangeArrowheads="1"/>
          </p:cNvSpPr>
          <p:nvPr/>
        </p:nvSpPr>
        <p:spPr bwMode="auto">
          <a:xfrm>
            <a:off x="2057400" y="5851525"/>
            <a:ext cx="5257800" cy="396875"/>
          </a:xfrm>
          <a:prstGeom prst="rect">
            <a:avLst/>
          </a:prstGeom>
          <a:noFill/>
          <a:ln w="9525">
            <a:noFill/>
            <a:miter lim="800000"/>
            <a:headEnd/>
            <a:tailEnd/>
          </a:ln>
          <a:effectLst/>
        </p:spPr>
        <p:txBody>
          <a:bodyPr>
            <a:spAutoFit/>
          </a:bodyPr>
          <a:lstStyle/>
          <a:p>
            <a:pPr algn="ctr">
              <a:spcBef>
                <a:spcPct val="50000"/>
              </a:spcBef>
            </a:pPr>
            <a:r>
              <a:rPr kumimoji="1" lang="zh-CN" altLang="en-US" sz="2000">
                <a:solidFill>
                  <a:srgbClr val="FF00FF"/>
                </a:solidFill>
                <a:latin typeface="Times New Roman" pitchFamily="18" charset="0"/>
                <a:ea typeface="黑体" pitchFamily="49" charset="-122"/>
              </a:rPr>
              <a:t>图 </a:t>
            </a:r>
            <a:r>
              <a:rPr kumimoji="1" lang="en-US" altLang="zh-CN" sz="2000">
                <a:solidFill>
                  <a:srgbClr val="FF00FF"/>
                </a:solidFill>
                <a:latin typeface="Times New Roman" pitchFamily="18" charset="0"/>
                <a:ea typeface="黑体" pitchFamily="49" charset="-122"/>
              </a:rPr>
              <a:t>7.1.3</a:t>
            </a:r>
            <a:r>
              <a:rPr kumimoji="1" lang="zh-CN" altLang="en-US" sz="2000">
                <a:solidFill>
                  <a:srgbClr val="FF00FF"/>
                </a:solidFill>
                <a:latin typeface="Times New Roman" pitchFamily="18" charset="0"/>
                <a:ea typeface="黑体" pitchFamily="49" charset="-122"/>
              </a:rPr>
              <a:t>　集成运放的电压传输特性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6"/>
                                        </p:tgtEl>
                                        <p:attrNameLst>
                                          <p:attrName>style.visibility</p:attrName>
                                        </p:attrNameLst>
                                      </p:cBhvr>
                                      <p:to>
                                        <p:strVal val="visible"/>
                                      </p:to>
                                    </p:set>
                                    <p:animEffect transition="in" filter="blinds(horizontal)">
                                      <p:cBhvr>
                                        <p:cTn id="7" dur="500"/>
                                        <p:tgtEl>
                                          <p:spTgt spid="5939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9411"/>
                                        </p:tgtEl>
                                        <p:attrNameLst>
                                          <p:attrName>style.visibility</p:attrName>
                                        </p:attrNameLst>
                                      </p:cBhvr>
                                      <p:to>
                                        <p:strVal val="visible"/>
                                      </p:to>
                                    </p:set>
                                    <p:animEffect transition="in" filter="dissolve">
                                      <p:cBhvr>
                                        <p:cTn id="11" dur="500"/>
                                        <p:tgtEl>
                                          <p:spTgt spid="5941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59398"/>
                                        </p:tgtEl>
                                        <p:attrNameLst>
                                          <p:attrName>style.visibility</p:attrName>
                                        </p:attrNameLst>
                                      </p:cBhvr>
                                      <p:to>
                                        <p:strVal val="visible"/>
                                      </p:to>
                                    </p:set>
                                    <p:animEffect transition="in" filter="wipe(up)">
                                      <p:cBhvr>
                                        <p:cTn id="16" dur="500"/>
                                        <p:tgtEl>
                                          <p:spTgt spid="5939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9404"/>
                                        </p:tgtEl>
                                        <p:attrNameLst>
                                          <p:attrName>style.visibility</p:attrName>
                                        </p:attrNameLst>
                                      </p:cBhvr>
                                      <p:to>
                                        <p:strVal val="visible"/>
                                      </p:to>
                                    </p:set>
                                    <p:animEffect transition="in" filter="wipe(left)">
                                      <p:cBhvr>
                                        <p:cTn id="21" dur="500"/>
                                        <p:tgtEl>
                                          <p:spTgt spid="59404"/>
                                        </p:tgtEl>
                                      </p:cBhvr>
                                    </p:animEffect>
                                  </p:childTnLst>
                                </p:cTn>
                              </p:par>
                            </p:childTnLst>
                          </p:cTn>
                        </p:par>
                        <p:par>
                          <p:cTn id="22" fill="hold">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59406"/>
                                        </p:tgtEl>
                                        <p:attrNameLst>
                                          <p:attrName>style.visibility</p:attrName>
                                        </p:attrNameLst>
                                      </p:cBhvr>
                                      <p:to>
                                        <p:strVal val="visible"/>
                                      </p:to>
                                    </p:set>
                                    <p:animEffect transition="in" filter="wipe(down)">
                                      <p:cBhvr>
                                        <p:cTn id="25" dur="500"/>
                                        <p:tgtEl>
                                          <p:spTgt spid="59406"/>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59405"/>
                                        </p:tgtEl>
                                        <p:attrNameLst>
                                          <p:attrName>style.visibility</p:attrName>
                                        </p:attrNameLst>
                                      </p:cBhvr>
                                      <p:to>
                                        <p:strVal val="visible"/>
                                      </p:to>
                                    </p:set>
                                    <p:animEffect transition="in" filter="wipe(left)">
                                      <p:cBhvr>
                                        <p:cTn id="29" dur="500"/>
                                        <p:tgtEl>
                                          <p:spTgt spid="59405"/>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59397"/>
                                        </p:tgtEl>
                                        <p:attrNameLst>
                                          <p:attrName>style.visibility</p:attrName>
                                        </p:attrNameLst>
                                      </p:cBhvr>
                                      <p:to>
                                        <p:strVal val="visible"/>
                                      </p:to>
                                    </p:set>
                                    <p:animEffect transition="in" filter="dissolve">
                                      <p:cBhvr>
                                        <p:cTn id="34" dur="500"/>
                                        <p:tgtEl>
                                          <p:spTgt spid="59397"/>
                                        </p:tgtEl>
                                      </p:cBhvr>
                                    </p:animEffect>
                                  </p:childTnLst>
                                </p:cTn>
                              </p:par>
                            </p:childTnLst>
                          </p:cTn>
                        </p:par>
                        <p:par>
                          <p:cTn id="35" fill="hold">
                            <p:stCondLst>
                              <p:cond delay="500"/>
                            </p:stCondLst>
                            <p:childTnLst>
                              <p:par>
                                <p:cTn id="36" presetID="9" presetClass="entr" presetSubtype="0" fill="hold" grpId="0" nodeType="afterEffect">
                                  <p:stCondLst>
                                    <p:cond delay="1000"/>
                                  </p:stCondLst>
                                  <p:childTnLst>
                                    <p:set>
                                      <p:cBhvr>
                                        <p:cTn id="37" dur="1" fill="hold">
                                          <p:stCondLst>
                                            <p:cond delay="0"/>
                                          </p:stCondLst>
                                        </p:cTn>
                                        <p:tgtEl>
                                          <p:spTgt spid="59407"/>
                                        </p:tgtEl>
                                        <p:attrNameLst>
                                          <p:attrName>style.visibility</p:attrName>
                                        </p:attrNameLst>
                                      </p:cBhvr>
                                      <p:to>
                                        <p:strVal val="visible"/>
                                      </p:to>
                                    </p:set>
                                    <p:animEffect transition="in" filter="dissolve">
                                      <p:cBhvr>
                                        <p:cTn id="38" dur="500"/>
                                        <p:tgtEl>
                                          <p:spTgt spid="59407"/>
                                        </p:tgtEl>
                                      </p:cBhvr>
                                    </p:animEffect>
                                  </p:childTnLst>
                                </p:cTn>
                              </p:par>
                            </p:childTnLst>
                          </p:cTn>
                        </p:par>
                        <p:par>
                          <p:cTn id="39" fill="hold">
                            <p:stCondLst>
                              <p:cond delay="2000"/>
                            </p:stCondLst>
                            <p:childTnLst>
                              <p:par>
                                <p:cTn id="40" presetID="12" presetClass="entr" presetSubtype="2" fill="hold" nodeType="afterEffect">
                                  <p:stCondLst>
                                    <p:cond delay="2000"/>
                                  </p:stCondLst>
                                  <p:childTnLst>
                                    <p:set>
                                      <p:cBhvr>
                                        <p:cTn id="41" dur="1" fill="hold">
                                          <p:stCondLst>
                                            <p:cond delay="0"/>
                                          </p:stCondLst>
                                        </p:cTn>
                                        <p:tgtEl>
                                          <p:spTgt spid="59408"/>
                                        </p:tgtEl>
                                        <p:attrNameLst>
                                          <p:attrName>style.visibility</p:attrName>
                                        </p:attrNameLst>
                                      </p:cBhvr>
                                      <p:to>
                                        <p:strVal val="visible"/>
                                      </p:to>
                                    </p:set>
                                    <p:animEffect transition="in" filter="slide(fromRight)">
                                      <p:cBhvr>
                                        <p:cTn id="42" dur="500"/>
                                        <p:tgtEl>
                                          <p:spTgt spid="59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autoUpdateAnimBg="0"/>
      <p:bldP spid="59397" grpId="0" autoUpdateAnimBg="0"/>
      <p:bldP spid="59404" grpId="0" animBg="1"/>
      <p:bldP spid="59405" grpId="0" animBg="1"/>
      <p:bldP spid="59406" grpId="0" animBg="1"/>
      <p:bldP spid="59407" grpId="0" autoUpdateAnimBg="0"/>
      <p:bldP spid="59411"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152400"/>
            <a:ext cx="8229600" cy="1143000"/>
          </a:xfrm>
        </p:spPr>
        <p:txBody>
          <a:bodyPr/>
          <a:lstStyle/>
          <a:p>
            <a:r>
              <a:rPr lang="zh-CN" altLang="en-US" sz="3600" dirty="0"/>
              <a:t>工程上理想运放的参数</a:t>
            </a:r>
          </a:p>
        </p:txBody>
      </p:sp>
      <p:sp>
        <p:nvSpPr>
          <p:cNvPr id="35844" name="Text Box 4"/>
          <p:cNvSpPr txBox="1">
            <a:spLocks noChangeArrowheads="1"/>
          </p:cNvSpPr>
          <p:nvPr/>
        </p:nvSpPr>
        <p:spPr bwMode="auto">
          <a:xfrm>
            <a:off x="-152400" y="1828800"/>
            <a:ext cx="10210800" cy="519113"/>
          </a:xfrm>
          <a:prstGeom prst="rect">
            <a:avLst/>
          </a:prstGeom>
          <a:noFill/>
          <a:ln w="9525">
            <a:noFill/>
            <a:miter lim="800000"/>
            <a:headEnd/>
            <a:tailEnd/>
          </a:ln>
          <a:effectLst/>
        </p:spPr>
        <p:txBody>
          <a:bodyPr>
            <a:spAutoFit/>
          </a:bodyPr>
          <a:lstStyle/>
          <a:p>
            <a:r>
              <a:rPr kumimoji="1" lang="en-US" altLang="zh-CN" sz="2400" b="0">
                <a:latin typeface="Times New Roman" pitchFamily="18" charset="0"/>
              </a:rPr>
              <a:t>        </a:t>
            </a:r>
            <a:r>
              <a:rPr kumimoji="1" lang="en-US" altLang="zh-CN" sz="2800" b="0">
                <a:latin typeface="Times New Roman" pitchFamily="18" charset="0"/>
              </a:rPr>
              <a:t> 1.</a:t>
            </a:r>
            <a:r>
              <a:rPr kumimoji="1" lang="zh-CN" altLang="en-US" sz="2800" b="0">
                <a:latin typeface="Times New Roman" pitchFamily="18" charset="0"/>
              </a:rPr>
              <a:t>差模电压放大倍数</a:t>
            </a:r>
            <a:r>
              <a:rPr kumimoji="1" lang="en-US" altLang="zh-CN" sz="2800" b="0" i="1">
                <a:latin typeface="Times New Roman" pitchFamily="18" charset="0"/>
              </a:rPr>
              <a:t>A</a:t>
            </a:r>
            <a:r>
              <a:rPr kumimoji="1" lang="en-US" altLang="zh-CN" sz="2800" b="0" i="1" baseline="-25000">
                <a:latin typeface="Times New Roman" pitchFamily="18" charset="0"/>
              </a:rPr>
              <a:t>v</a:t>
            </a:r>
            <a:r>
              <a:rPr kumimoji="1" lang="en-US" altLang="zh-CN" sz="2800" b="0" baseline="-25000">
                <a:latin typeface="Times New Roman" pitchFamily="18" charset="0"/>
              </a:rPr>
              <a:t>d</a:t>
            </a:r>
            <a:r>
              <a:rPr kumimoji="1" lang="en-US" altLang="zh-CN" sz="2800" b="0">
                <a:latin typeface="Times New Roman" pitchFamily="18" charset="0"/>
              </a:rPr>
              <a:t>=</a:t>
            </a:r>
            <a:r>
              <a:rPr kumimoji="1" lang="en-US" altLang="zh-CN" sz="2800" b="0">
                <a:latin typeface="Times New Roman" pitchFamily="18" charset="0"/>
                <a:sym typeface="Symbol" pitchFamily="18" charset="2"/>
              </a:rPr>
              <a:t></a:t>
            </a:r>
            <a:r>
              <a:rPr kumimoji="1" lang="zh-CN" altLang="en-US" sz="2800" b="0">
                <a:latin typeface="Times New Roman" pitchFamily="18" charset="0"/>
              </a:rPr>
              <a:t>，实际上</a:t>
            </a:r>
            <a:r>
              <a:rPr kumimoji="1" lang="en-US" altLang="zh-CN" sz="2800" b="0" i="1">
                <a:latin typeface="Times New Roman" pitchFamily="18" charset="0"/>
              </a:rPr>
              <a:t>A</a:t>
            </a:r>
            <a:r>
              <a:rPr kumimoji="1" lang="en-US" altLang="zh-CN" sz="2800" b="0" i="1" baseline="-25000">
                <a:latin typeface="Times New Roman" pitchFamily="18" charset="0"/>
              </a:rPr>
              <a:t>v</a:t>
            </a:r>
            <a:r>
              <a:rPr kumimoji="1" lang="en-US" altLang="zh-CN" sz="2800" b="0" baseline="-25000">
                <a:latin typeface="Times New Roman" pitchFamily="18" charset="0"/>
              </a:rPr>
              <a:t>d</a:t>
            </a:r>
            <a:r>
              <a:rPr kumimoji="1" lang="en-US" altLang="zh-CN" sz="2800" b="0">
                <a:latin typeface="Times New Roman" pitchFamily="18" charset="0"/>
              </a:rPr>
              <a:t>≥80dB</a:t>
            </a:r>
            <a:r>
              <a:rPr kumimoji="1" lang="zh-CN" altLang="en-US" sz="2800" b="0">
                <a:latin typeface="Times New Roman" pitchFamily="18" charset="0"/>
              </a:rPr>
              <a:t>即可。</a:t>
            </a:r>
          </a:p>
        </p:txBody>
      </p:sp>
      <p:sp>
        <p:nvSpPr>
          <p:cNvPr id="35845" name="Text Box 5"/>
          <p:cNvSpPr txBox="1">
            <a:spLocks noChangeArrowheads="1"/>
          </p:cNvSpPr>
          <p:nvPr/>
        </p:nvSpPr>
        <p:spPr bwMode="auto">
          <a:xfrm>
            <a:off x="-381000" y="2711450"/>
            <a:ext cx="9144000" cy="946150"/>
          </a:xfrm>
          <a:prstGeom prst="rect">
            <a:avLst/>
          </a:prstGeom>
          <a:noFill/>
          <a:ln w="9525">
            <a:noFill/>
            <a:miter lim="800000"/>
            <a:headEnd/>
            <a:tailEnd/>
          </a:ln>
          <a:effectLst/>
        </p:spPr>
        <p:txBody>
          <a:bodyPr>
            <a:spAutoFit/>
          </a:bodyPr>
          <a:lstStyle/>
          <a:p>
            <a:r>
              <a:rPr kumimoji="1" lang="en-US" altLang="zh-CN" sz="2800" b="0" dirty="0">
                <a:solidFill>
                  <a:srgbClr val="0000FF"/>
                </a:solidFill>
                <a:latin typeface="Times New Roman" pitchFamily="18" charset="0"/>
              </a:rPr>
              <a:t>           </a:t>
            </a:r>
            <a:r>
              <a:rPr kumimoji="1" lang="en-US" altLang="zh-CN" sz="2800" b="0" dirty="0">
                <a:latin typeface="Times New Roman" pitchFamily="18" charset="0"/>
              </a:rPr>
              <a:t>2.</a:t>
            </a:r>
            <a:r>
              <a:rPr kumimoji="1" lang="zh-CN" altLang="en-US" sz="2800" b="0" dirty="0">
                <a:latin typeface="Times New Roman" pitchFamily="18" charset="0"/>
              </a:rPr>
              <a:t>差模输入电阻</a:t>
            </a:r>
            <a:r>
              <a:rPr kumimoji="1" lang="en-US" altLang="zh-CN" sz="2800" b="0" i="1" dirty="0">
                <a:latin typeface="Times New Roman" pitchFamily="18" charset="0"/>
              </a:rPr>
              <a:t>R</a:t>
            </a:r>
            <a:r>
              <a:rPr kumimoji="1" lang="en-US" altLang="zh-CN" sz="2800" b="0" baseline="-25000" dirty="0">
                <a:latin typeface="Times New Roman" pitchFamily="18" charset="0"/>
              </a:rPr>
              <a:t>id</a:t>
            </a:r>
            <a:r>
              <a:rPr kumimoji="1" lang="en-US" altLang="zh-CN" sz="2800" b="0" dirty="0">
                <a:latin typeface="Times New Roman" pitchFamily="18" charset="0"/>
              </a:rPr>
              <a:t>=</a:t>
            </a:r>
            <a:r>
              <a:rPr kumimoji="1" lang="en-US" altLang="zh-CN" sz="2800" b="0" dirty="0">
                <a:latin typeface="Times New Roman" pitchFamily="18" charset="0"/>
                <a:sym typeface="Symbol" pitchFamily="18" charset="2"/>
              </a:rPr>
              <a:t></a:t>
            </a:r>
            <a:r>
              <a:rPr kumimoji="1" lang="zh-CN" altLang="en-US" sz="2800" b="0" dirty="0">
                <a:latin typeface="Times New Roman" pitchFamily="18" charset="0"/>
              </a:rPr>
              <a:t>，实际上</a:t>
            </a:r>
            <a:r>
              <a:rPr kumimoji="1" lang="en-US" altLang="zh-CN" sz="2800" b="0" i="1" dirty="0">
                <a:latin typeface="Times New Roman" pitchFamily="18" charset="0"/>
              </a:rPr>
              <a:t>R</a:t>
            </a:r>
            <a:r>
              <a:rPr kumimoji="1" lang="en-US" altLang="zh-CN" sz="2800" b="0" baseline="-25000" dirty="0">
                <a:latin typeface="Times New Roman" pitchFamily="18" charset="0"/>
              </a:rPr>
              <a:t>id</a:t>
            </a:r>
            <a:r>
              <a:rPr kumimoji="1" lang="zh-CN" altLang="en-US" sz="2800" b="0" dirty="0">
                <a:latin typeface="Times New Roman" pitchFamily="18" charset="0"/>
              </a:rPr>
              <a:t>比输入端外电路的 </a:t>
            </a:r>
          </a:p>
          <a:p>
            <a:r>
              <a:rPr kumimoji="1" lang="zh-CN" altLang="en-US" sz="2800" b="0" dirty="0">
                <a:latin typeface="Times New Roman" pitchFamily="18" charset="0"/>
              </a:rPr>
              <a:t>              电阻大</a:t>
            </a:r>
            <a:r>
              <a:rPr kumimoji="1" lang="en-US" altLang="zh-CN" sz="2800" b="0" dirty="0">
                <a:latin typeface="Times New Roman" pitchFamily="18" charset="0"/>
              </a:rPr>
              <a:t>2</a:t>
            </a:r>
            <a:r>
              <a:rPr kumimoji="1" lang="zh-CN" altLang="en-US" sz="2800" b="0" dirty="0">
                <a:latin typeface="Times New Roman" pitchFamily="18" charset="0"/>
              </a:rPr>
              <a:t>～</a:t>
            </a:r>
            <a:r>
              <a:rPr kumimoji="1" lang="en-US" altLang="zh-CN" sz="2800" b="0" dirty="0">
                <a:latin typeface="Times New Roman" pitchFamily="18" charset="0"/>
              </a:rPr>
              <a:t>3</a:t>
            </a:r>
            <a:r>
              <a:rPr kumimoji="1" lang="zh-CN" altLang="en-US" sz="2800" b="0" dirty="0">
                <a:latin typeface="Times New Roman" pitchFamily="18" charset="0"/>
              </a:rPr>
              <a:t>个量级即可。</a:t>
            </a:r>
            <a:endParaRPr kumimoji="1" lang="zh-CN" altLang="en-US" sz="2400" b="0" dirty="0">
              <a:latin typeface="Times New Roman" pitchFamily="18" charset="0"/>
            </a:endParaRPr>
          </a:p>
        </p:txBody>
      </p:sp>
      <p:sp>
        <p:nvSpPr>
          <p:cNvPr id="35846" name="Text Box 6"/>
          <p:cNvSpPr txBox="1">
            <a:spLocks noChangeArrowheads="1"/>
          </p:cNvSpPr>
          <p:nvPr/>
        </p:nvSpPr>
        <p:spPr bwMode="auto">
          <a:xfrm>
            <a:off x="609600" y="3854450"/>
            <a:ext cx="8610600" cy="946150"/>
          </a:xfrm>
          <a:prstGeom prst="rect">
            <a:avLst/>
          </a:prstGeom>
          <a:noFill/>
          <a:ln w="9525">
            <a:noFill/>
            <a:miter lim="800000"/>
            <a:headEnd/>
            <a:tailEnd/>
          </a:ln>
          <a:effectLst/>
        </p:spPr>
        <p:txBody>
          <a:bodyPr>
            <a:spAutoFit/>
          </a:bodyPr>
          <a:lstStyle/>
          <a:p>
            <a:r>
              <a:rPr kumimoji="1" lang="en-US" altLang="zh-CN" sz="2800" b="0" dirty="0">
                <a:latin typeface="Times New Roman" pitchFamily="18" charset="0"/>
              </a:rPr>
              <a:t>3.</a:t>
            </a:r>
            <a:r>
              <a:rPr kumimoji="1" lang="zh-CN" altLang="en-US" sz="2800" b="0" dirty="0">
                <a:latin typeface="Times New Roman" pitchFamily="18" charset="0"/>
              </a:rPr>
              <a:t>输出电阻</a:t>
            </a:r>
            <a:r>
              <a:rPr kumimoji="1" lang="en-US" altLang="zh-CN" sz="2800" b="0" i="1" dirty="0">
                <a:latin typeface="Times New Roman" pitchFamily="18" charset="0"/>
              </a:rPr>
              <a:t>R</a:t>
            </a:r>
            <a:r>
              <a:rPr kumimoji="1" lang="en-US" altLang="zh-CN" sz="2800" b="0" baseline="-25000" dirty="0">
                <a:latin typeface="Times New Roman" pitchFamily="18" charset="0"/>
              </a:rPr>
              <a:t>o</a:t>
            </a:r>
            <a:r>
              <a:rPr kumimoji="1" lang="en-US" altLang="zh-CN" sz="2800" b="0" dirty="0">
                <a:latin typeface="Times New Roman" pitchFamily="18" charset="0"/>
              </a:rPr>
              <a:t>= 0</a:t>
            </a:r>
            <a:r>
              <a:rPr kumimoji="1" lang="zh-CN" altLang="en-US" sz="2800" b="0" dirty="0">
                <a:latin typeface="Times New Roman" pitchFamily="18" charset="0"/>
              </a:rPr>
              <a:t>，实际上</a:t>
            </a:r>
            <a:r>
              <a:rPr kumimoji="1" lang="en-US" altLang="zh-CN" sz="2800" b="0" i="1" dirty="0">
                <a:latin typeface="Times New Roman" pitchFamily="18" charset="0"/>
              </a:rPr>
              <a:t>R</a:t>
            </a:r>
            <a:r>
              <a:rPr kumimoji="1" lang="en-US" altLang="zh-CN" sz="2800" b="0" baseline="-25000" dirty="0">
                <a:latin typeface="Times New Roman" pitchFamily="18" charset="0"/>
              </a:rPr>
              <a:t>o</a:t>
            </a:r>
            <a:r>
              <a:rPr kumimoji="1" lang="zh-CN" altLang="en-US" sz="2800" b="0" dirty="0">
                <a:latin typeface="Times New Roman" pitchFamily="18" charset="0"/>
              </a:rPr>
              <a:t>比输入端外电路的电阻      小</a:t>
            </a:r>
            <a:r>
              <a:rPr kumimoji="1" lang="en-US" altLang="zh-CN" sz="2800" b="0" dirty="0">
                <a:latin typeface="Times New Roman" pitchFamily="18" charset="0"/>
              </a:rPr>
              <a:t>1</a:t>
            </a:r>
            <a:r>
              <a:rPr kumimoji="1" lang="zh-CN" altLang="en-US" sz="2800" b="0" dirty="0">
                <a:latin typeface="Times New Roman" pitchFamily="18" charset="0"/>
              </a:rPr>
              <a:t>～</a:t>
            </a:r>
            <a:r>
              <a:rPr kumimoji="1" lang="en-US" altLang="zh-CN" sz="2800" b="0" dirty="0">
                <a:latin typeface="Times New Roman" pitchFamily="18" charset="0"/>
              </a:rPr>
              <a:t>2</a:t>
            </a:r>
            <a:r>
              <a:rPr kumimoji="1" lang="zh-CN" altLang="en-US" sz="2800" b="0" dirty="0">
                <a:latin typeface="Times New Roman" pitchFamily="18" charset="0"/>
              </a:rPr>
              <a:t>个量级即可。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fade">
                                      <p:cBhvr>
                                        <p:cTn id="7" dur="500"/>
                                        <p:tgtEl>
                                          <p:spTgt spid="358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844"/>
                                        </p:tgtEl>
                                        <p:attrNameLst>
                                          <p:attrName>style.visibility</p:attrName>
                                        </p:attrNameLst>
                                      </p:cBhvr>
                                      <p:to>
                                        <p:strVal val="visible"/>
                                      </p:to>
                                    </p:set>
                                    <p:animEffect transition="in" filter="fade">
                                      <p:cBhvr>
                                        <p:cTn id="12" dur="500"/>
                                        <p:tgtEl>
                                          <p:spTgt spid="358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845"/>
                                        </p:tgtEl>
                                        <p:attrNameLst>
                                          <p:attrName>style.visibility</p:attrName>
                                        </p:attrNameLst>
                                      </p:cBhvr>
                                      <p:to>
                                        <p:strVal val="visible"/>
                                      </p:to>
                                    </p:set>
                                    <p:animEffect transition="in" filter="wipe(left)">
                                      <p:cBhvr>
                                        <p:cTn id="17" dur="500"/>
                                        <p:tgtEl>
                                          <p:spTgt spid="358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846"/>
                                        </p:tgtEl>
                                        <p:attrNameLst>
                                          <p:attrName>style.visibility</p:attrName>
                                        </p:attrNameLst>
                                      </p:cBhvr>
                                      <p:to>
                                        <p:strVal val="visible"/>
                                      </p:to>
                                    </p:set>
                                    <p:animEffect transition="in" filter="wipe(left)">
                                      <p:cBhvr>
                                        <p:cTn id="22" dur="500"/>
                                        <p:tgtEl>
                                          <p:spTgt spid="35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4" grpId="0" autoUpdateAnimBg="0"/>
      <p:bldP spid="35845" grpId="0" autoUpdateAnimBg="0"/>
      <p:bldP spid="3584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4"/>
          <p:cNvSpPr txBox="1">
            <a:spLocks noChangeArrowheads="1"/>
          </p:cNvSpPr>
          <p:nvPr/>
        </p:nvSpPr>
        <p:spPr bwMode="auto">
          <a:xfrm>
            <a:off x="228600" y="1371600"/>
            <a:ext cx="8686800" cy="2714625"/>
          </a:xfrm>
          <a:prstGeom prst="rect">
            <a:avLst/>
          </a:prstGeom>
          <a:noFill/>
          <a:ln w="9525">
            <a:noFill/>
            <a:miter lim="800000"/>
            <a:headEnd/>
            <a:tailEnd/>
          </a:ln>
          <a:effectLst/>
        </p:spPr>
        <p:txBody>
          <a:bodyPr>
            <a:spAutoFit/>
          </a:bodyPr>
          <a:lstStyle/>
          <a:p>
            <a:r>
              <a:rPr kumimoji="1" lang="en-US" altLang="zh-CN" sz="3200" dirty="0">
                <a:solidFill>
                  <a:srgbClr val="0000FF"/>
                </a:solidFill>
                <a:latin typeface="幼圆" pitchFamily="49" charset="-122"/>
                <a:ea typeface="幼圆" pitchFamily="49" charset="-122"/>
              </a:rPr>
              <a:t>(1)</a:t>
            </a:r>
            <a:r>
              <a:rPr kumimoji="1" lang="zh-CN" altLang="en-US" sz="3200" dirty="0">
                <a:solidFill>
                  <a:srgbClr val="0000FF"/>
                </a:solidFill>
                <a:latin typeface="幼圆" pitchFamily="49" charset="-122"/>
                <a:ea typeface="幼圆" pitchFamily="49" charset="-122"/>
              </a:rPr>
              <a:t>虚短</a:t>
            </a:r>
            <a:r>
              <a:rPr lang="zh-CN" altLang="en-US" dirty="0">
                <a:solidFill>
                  <a:srgbClr val="000000"/>
                </a:solidFill>
              </a:rPr>
              <a:t>（</a:t>
            </a:r>
            <a:r>
              <a:rPr lang="en-US" altLang="zh-CN" dirty="0" err="1">
                <a:solidFill>
                  <a:srgbClr val="000000"/>
                </a:solidFill>
              </a:rPr>
              <a:t>vp≈</a:t>
            </a:r>
            <a:r>
              <a:rPr lang="en-US" altLang="zh-CN" i="1" dirty="0" err="1">
                <a:solidFill>
                  <a:srgbClr val="000000"/>
                </a:solidFill>
              </a:rPr>
              <a:t>v</a:t>
            </a:r>
            <a:r>
              <a:rPr lang="en-US" altLang="zh-CN" dirty="0" err="1">
                <a:solidFill>
                  <a:srgbClr val="000000"/>
                </a:solidFill>
              </a:rPr>
              <a:t>n</a:t>
            </a:r>
            <a:r>
              <a:rPr lang="zh-CN" altLang="en-US" dirty="0">
                <a:solidFill>
                  <a:srgbClr val="000000"/>
                </a:solidFill>
              </a:rPr>
              <a:t>，或</a:t>
            </a:r>
            <a:r>
              <a:rPr lang="en-US" altLang="zh-CN" i="1" dirty="0">
                <a:solidFill>
                  <a:srgbClr val="000000"/>
                </a:solidFill>
              </a:rPr>
              <a:t>v</a:t>
            </a:r>
            <a:r>
              <a:rPr lang="en-US" altLang="zh-CN" dirty="0">
                <a:solidFill>
                  <a:srgbClr val="000000"/>
                </a:solidFill>
              </a:rPr>
              <a:t>id</a:t>
            </a:r>
            <a:r>
              <a:rPr lang="zh-CN" altLang="en-US" dirty="0">
                <a:solidFill>
                  <a:srgbClr val="000000"/>
                </a:solidFill>
              </a:rPr>
              <a:t>＝</a:t>
            </a:r>
            <a:r>
              <a:rPr lang="en-US" altLang="zh-CN" i="1" dirty="0" err="1">
                <a:solidFill>
                  <a:srgbClr val="000000"/>
                </a:solidFill>
              </a:rPr>
              <a:t>v</a:t>
            </a:r>
            <a:r>
              <a:rPr lang="en-US" altLang="zh-CN" dirty="0" err="1">
                <a:solidFill>
                  <a:srgbClr val="000000"/>
                </a:solidFill>
              </a:rPr>
              <a:t>p</a:t>
            </a:r>
            <a:r>
              <a:rPr lang="zh-CN" altLang="en-US" dirty="0">
                <a:solidFill>
                  <a:srgbClr val="000000"/>
                </a:solidFill>
              </a:rPr>
              <a:t>－</a:t>
            </a:r>
            <a:r>
              <a:rPr lang="en-US" altLang="zh-CN" i="1" dirty="0">
                <a:solidFill>
                  <a:srgbClr val="000000"/>
                </a:solidFill>
              </a:rPr>
              <a:t>v</a:t>
            </a:r>
            <a:r>
              <a:rPr lang="en-US" altLang="zh-CN" dirty="0">
                <a:solidFill>
                  <a:srgbClr val="000000"/>
                </a:solidFill>
              </a:rPr>
              <a:t>n≈0</a:t>
            </a:r>
            <a:r>
              <a:rPr lang="zh-CN" altLang="en-US" dirty="0">
                <a:solidFill>
                  <a:srgbClr val="000000"/>
                </a:solidFill>
              </a:rPr>
              <a:t>）</a:t>
            </a:r>
            <a:endParaRPr kumimoji="1" lang="zh-CN" altLang="en-US" sz="2800" dirty="0">
              <a:solidFill>
                <a:srgbClr val="0000FF"/>
              </a:solidFill>
              <a:latin typeface="黑体" pitchFamily="49" charset="-122"/>
              <a:ea typeface="黑体" pitchFamily="49" charset="-122"/>
            </a:endParaRPr>
          </a:p>
          <a:p>
            <a:r>
              <a:rPr kumimoji="1" lang="zh-CN" altLang="en-US" sz="2800" b="0" dirty="0">
                <a:latin typeface="宋体" pitchFamily="2" charset="-122"/>
              </a:rPr>
              <a:t>    由于运放的电压放大倍数很大，一般都在</a:t>
            </a:r>
            <a:r>
              <a:rPr kumimoji="1" lang="en-US" altLang="zh-CN" sz="2800" b="0" dirty="0">
                <a:latin typeface="宋体" pitchFamily="2" charset="-122"/>
              </a:rPr>
              <a:t>80</a:t>
            </a:r>
            <a:r>
              <a:rPr kumimoji="1" lang="en-US" altLang="zh-CN" sz="1200" b="0" dirty="0">
                <a:latin typeface="宋体" pitchFamily="2" charset="-122"/>
              </a:rPr>
              <a:t> </a:t>
            </a:r>
            <a:r>
              <a:rPr kumimoji="1" lang="en-US" altLang="zh-CN" sz="2800" b="0" dirty="0">
                <a:latin typeface="宋体" pitchFamily="2" charset="-122"/>
              </a:rPr>
              <a:t>dB</a:t>
            </a:r>
            <a:r>
              <a:rPr kumimoji="1" lang="zh-CN" altLang="en-US" sz="2800" b="0" dirty="0">
                <a:latin typeface="宋体" pitchFamily="2" charset="-122"/>
              </a:rPr>
              <a:t>以上。而运放的输出电压是有限的，一般在</a:t>
            </a:r>
            <a:r>
              <a:rPr kumimoji="1" lang="en-US" altLang="zh-CN" sz="2800" b="0" dirty="0">
                <a:latin typeface="宋体" pitchFamily="2" charset="-122"/>
              </a:rPr>
              <a:t>10</a:t>
            </a:r>
            <a:r>
              <a:rPr kumimoji="1" lang="en-US" altLang="zh-CN" sz="1200" b="0" dirty="0">
                <a:latin typeface="宋体" pitchFamily="2" charset="-122"/>
              </a:rPr>
              <a:t> </a:t>
            </a:r>
            <a:r>
              <a:rPr kumimoji="1" lang="en-US" altLang="zh-CN" sz="2800" b="0" dirty="0">
                <a:latin typeface="Times New Roman" pitchFamily="18" charset="0"/>
              </a:rPr>
              <a:t>V</a:t>
            </a:r>
            <a:r>
              <a:rPr kumimoji="1" lang="zh-CN" altLang="en-US" sz="2800" b="0" dirty="0">
                <a:latin typeface="Times New Roman" pitchFamily="18" charset="0"/>
              </a:rPr>
              <a:t>～</a:t>
            </a:r>
            <a:r>
              <a:rPr kumimoji="1" lang="en-US" altLang="zh-CN" sz="2800" b="0" dirty="0">
                <a:latin typeface="Times New Roman" pitchFamily="18" charset="0"/>
              </a:rPr>
              <a:t>14</a:t>
            </a:r>
            <a:r>
              <a:rPr kumimoji="1" lang="en-US" altLang="zh-CN" sz="1200" b="0" dirty="0">
                <a:latin typeface="宋体" pitchFamily="2" charset="-122"/>
              </a:rPr>
              <a:t> </a:t>
            </a:r>
            <a:r>
              <a:rPr kumimoji="1" lang="en-US" altLang="zh-CN" sz="2800" b="0" dirty="0">
                <a:latin typeface="Times New Roman" pitchFamily="18" charset="0"/>
              </a:rPr>
              <a:t>V</a:t>
            </a:r>
            <a:r>
              <a:rPr kumimoji="1" lang="zh-CN" altLang="en-US" sz="2800" b="0" dirty="0">
                <a:latin typeface="Times New Roman" pitchFamily="18" charset="0"/>
              </a:rPr>
              <a:t>。因此运放的差模输入电压不足</a:t>
            </a:r>
            <a:r>
              <a:rPr kumimoji="1" lang="en-US" altLang="zh-CN" sz="2800" b="0" dirty="0">
                <a:latin typeface="Times New Roman" pitchFamily="18" charset="0"/>
              </a:rPr>
              <a:t>1</a:t>
            </a:r>
            <a:r>
              <a:rPr kumimoji="1" lang="en-US" altLang="zh-CN" sz="1200" b="0" dirty="0">
                <a:latin typeface="宋体" pitchFamily="2" charset="-122"/>
              </a:rPr>
              <a:t> </a:t>
            </a:r>
            <a:r>
              <a:rPr kumimoji="1" lang="en-US" altLang="zh-CN" sz="2800" b="0" dirty="0">
                <a:latin typeface="Times New Roman" pitchFamily="18" charset="0"/>
              </a:rPr>
              <a:t>mV</a:t>
            </a:r>
            <a:r>
              <a:rPr kumimoji="1" lang="zh-CN" altLang="en-US" sz="2800" b="0" dirty="0">
                <a:latin typeface="Times New Roman" pitchFamily="18" charset="0"/>
              </a:rPr>
              <a:t>，两输入端近似等电位，相当于 </a:t>
            </a:r>
            <a:r>
              <a:rPr kumimoji="1" lang="zh-CN" altLang="en-US" sz="2800" b="0" dirty="0">
                <a:solidFill>
                  <a:srgbClr val="FF0000"/>
                </a:solidFill>
                <a:latin typeface="Times New Roman" pitchFamily="18" charset="0"/>
              </a:rPr>
              <a:t>“短路”。</a:t>
            </a:r>
            <a:r>
              <a:rPr kumimoji="1" lang="zh-CN" altLang="en-US" sz="2800" b="0" dirty="0">
                <a:latin typeface="宋体" pitchFamily="2" charset="-122"/>
              </a:rPr>
              <a:t>开环电压放大倍数越大，</a:t>
            </a:r>
            <a:r>
              <a:rPr kumimoji="1" lang="zh-CN" altLang="en-US" sz="2800" b="0" dirty="0">
                <a:latin typeface="Times New Roman" pitchFamily="18" charset="0"/>
              </a:rPr>
              <a:t>两输入端的电位越接近相等。</a:t>
            </a:r>
          </a:p>
        </p:txBody>
      </p:sp>
      <p:sp>
        <p:nvSpPr>
          <p:cNvPr id="36869" name="Text Box 5"/>
          <p:cNvSpPr txBox="1">
            <a:spLocks noChangeArrowheads="1"/>
          </p:cNvSpPr>
          <p:nvPr/>
        </p:nvSpPr>
        <p:spPr bwMode="auto">
          <a:xfrm>
            <a:off x="304800" y="4267200"/>
            <a:ext cx="8534400" cy="1373188"/>
          </a:xfrm>
          <a:prstGeom prst="rect">
            <a:avLst/>
          </a:prstGeom>
          <a:noFill/>
          <a:ln w="9525">
            <a:noFill/>
            <a:miter lim="800000"/>
            <a:headEnd/>
            <a:tailEnd/>
          </a:ln>
          <a:effectLst/>
        </p:spPr>
        <p:txBody>
          <a:bodyPr>
            <a:spAutoFit/>
          </a:bodyPr>
          <a:lstStyle/>
          <a:p>
            <a:pPr>
              <a:spcBef>
                <a:spcPct val="50000"/>
              </a:spcBef>
            </a:pPr>
            <a:r>
              <a:rPr kumimoji="1" lang="en-US" altLang="zh-CN" sz="2800" b="0">
                <a:solidFill>
                  <a:srgbClr val="006600"/>
                </a:solidFill>
                <a:latin typeface="Times New Roman" pitchFamily="18" charset="0"/>
              </a:rPr>
              <a:t>        </a:t>
            </a:r>
            <a:r>
              <a:rPr kumimoji="1" lang="en-US" altLang="zh-CN" sz="2800" b="0">
                <a:solidFill>
                  <a:srgbClr val="FF0000"/>
                </a:solidFill>
                <a:latin typeface="Times New Roman" pitchFamily="18" charset="0"/>
              </a:rPr>
              <a:t>“</a:t>
            </a:r>
            <a:r>
              <a:rPr kumimoji="1" lang="zh-CN" altLang="en-US" sz="2800" b="0">
                <a:solidFill>
                  <a:srgbClr val="FF0000"/>
                </a:solidFill>
                <a:latin typeface="Times New Roman" pitchFamily="18" charset="0"/>
                <a:ea typeface="黑体" pitchFamily="49" charset="-122"/>
              </a:rPr>
              <a:t>虚短</a:t>
            </a:r>
            <a:r>
              <a:rPr kumimoji="1" lang="zh-CN" altLang="en-US" sz="2800" b="0">
                <a:solidFill>
                  <a:srgbClr val="FF0000"/>
                </a:solidFill>
                <a:latin typeface="Times New Roman" pitchFamily="18" charset="0"/>
              </a:rPr>
              <a:t>”</a:t>
            </a:r>
            <a:r>
              <a:rPr kumimoji="1" lang="zh-CN" altLang="en-US" sz="2800" b="0">
                <a:latin typeface="Times New Roman" pitchFamily="18" charset="0"/>
              </a:rPr>
              <a:t>是指在分析运算放大器处于线性状态时，可把两输入端视为等电位，这一特性称为虚假短路，简称虚短。显然不能将两输入端真正短路。</a:t>
            </a:r>
          </a:p>
        </p:txBody>
      </p:sp>
      <p:sp>
        <p:nvSpPr>
          <p:cNvPr id="36870" name="Rectangle 6"/>
          <p:cNvSpPr>
            <a:spLocks noGrp="1" noChangeArrowheads="1"/>
          </p:cNvSpPr>
          <p:nvPr>
            <p:ph type="title"/>
          </p:nvPr>
        </p:nvSpPr>
        <p:spPr>
          <a:xfrm>
            <a:off x="838200" y="457200"/>
            <a:ext cx="7772400" cy="685800"/>
          </a:xfrm>
          <a:noFill/>
          <a:ln/>
        </p:spPr>
        <p:txBody>
          <a:bodyPr lIns="92075" tIns="46038" rIns="92075" bIns="46038" anchor="b"/>
          <a:lstStyle/>
          <a:p>
            <a:r>
              <a:rPr lang="en-US" altLang="zh-CN" sz="3600" dirty="0"/>
              <a:t> </a:t>
            </a:r>
            <a:r>
              <a:rPr lang="zh-CN" altLang="en-US" sz="3600" dirty="0"/>
              <a:t>理想运算放大器的特性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870"/>
                                        </p:tgtEl>
                                        <p:attrNameLst>
                                          <p:attrName>style.visibility</p:attrName>
                                        </p:attrNameLst>
                                      </p:cBhvr>
                                      <p:to>
                                        <p:strVal val="visible"/>
                                      </p:to>
                                    </p:set>
                                    <p:animEffect transition="in" filter="fade">
                                      <p:cBhvr>
                                        <p:cTn id="7" dur="500"/>
                                        <p:tgtEl>
                                          <p:spTgt spid="368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8"/>
                                        </p:tgtEl>
                                        <p:attrNameLst>
                                          <p:attrName>style.visibility</p:attrName>
                                        </p:attrNameLst>
                                      </p:cBhvr>
                                      <p:to>
                                        <p:strVal val="visible"/>
                                      </p:to>
                                    </p:set>
                                    <p:animEffect transition="in" filter="wipe(left)">
                                      <p:cBhvr>
                                        <p:cTn id="12" dur="500"/>
                                        <p:tgtEl>
                                          <p:spTgt spid="368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869"/>
                                        </p:tgtEl>
                                        <p:attrNameLst>
                                          <p:attrName>style.visibility</p:attrName>
                                        </p:attrNameLst>
                                      </p:cBhvr>
                                      <p:to>
                                        <p:strVal val="visible"/>
                                      </p:to>
                                    </p:set>
                                    <p:animEffect transition="in" filter="wipe(left)">
                                      <p:cBhvr>
                                        <p:cTn id="17" dur="500"/>
                                        <p:tgtEl>
                                          <p:spTgt spid="36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utoUpdateAnimBg="0"/>
      <p:bldP spid="36869" grpId="0" autoUpdateAnimBg="0"/>
      <p:bldP spid="3687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 Box 4"/>
          <p:cNvSpPr txBox="1">
            <a:spLocks noChangeArrowheads="1"/>
          </p:cNvSpPr>
          <p:nvPr/>
        </p:nvSpPr>
        <p:spPr bwMode="auto">
          <a:xfrm>
            <a:off x="457200" y="1477963"/>
            <a:ext cx="8001000" cy="579437"/>
          </a:xfrm>
          <a:prstGeom prst="rect">
            <a:avLst/>
          </a:prstGeom>
          <a:noFill/>
          <a:ln w="9525">
            <a:noFill/>
            <a:miter lim="800000"/>
            <a:headEnd/>
            <a:tailEnd/>
          </a:ln>
          <a:effectLst/>
        </p:spPr>
        <p:txBody>
          <a:bodyPr>
            <a:spAutoFit/>
          </a:bodyPr>
          <a:lstStyle/>
          <a:p>
            <a:r>
              <a:rPr kumimoji="1" lang="en-US" altLang="zh-CN" sz="3200">
                <a:solidFill>
                  <a:srgbClr val="0000FF"/>
                </a:solidFill>
                <a:latin typeface="幼圆" pitchFamily="49" charset="-122"/>
                <a:ea typeface="幼圆" pitchFamily="49" charset="-122"/>
              </a:rPr>
              <a:t>(2)</a:t>
            </a:r>
            <a:r>
              <a:rPr kumimoji="1" lang="zh-CN" altLang="en-US" sz="3200">
                <a:solidFill>
                  <a:srgbClr val="0000FF"/>
                </a:solidFill>
                <a:latin typeface="幼圆" pitchFamily="49" charset="-122"/>
                <a:ea typeface="幼圆" pitchFamily="49" charset="-122"/>
              </a:rPr>
              <a:t>虚断</a:t>
            </a:r>
            <a:r>
              <a:rPr lang="zh-CN" altLang="en-US">
                <a:solidFill>
                  <a:srgbClr val="000000"/>
                </a:solidFill>
              </a:rPr>
              <a:t>（</a:t>
            </a:r>
            <a:r>
              <a:rPr lang="en-US" altLang="zh-CN">
                <a:solidFill>
                  <a:srgbClr val="000000"/>
                </a:solidFill>
              </a:rPr>
              <a:t>ip</a:t>
            </a:r>
            <a:r>
              <a:rPr lang="zh-CN" altLang="en-US">
                <a:solidFill>
                  <a:srgbClr val="000000"/>
                </a:solidFill>
              </a:rPr>
              <a:t>＝</a:t>
            </a:r>
            <a:r>
              <a:rPr lang="en-US" altLang="zh-CN">
                <a:solidFill>
                  <a:srgbClr val="000000"/>
                </a:solidFill>
              </a:rPr>
              <a:t>-</a:t>
            </a:r>
            <a:r>
              <a:rPr lang="en-US" altLang="zh-CN" i="1">
                <a:solidFill>
                  <a:srgbClr val="000000"/>
                </a:solidFill>
              </a:rPr>
              <a:t>i</a:t>
            </a:r>
            <a:r>
              <a:rPr lang="en-US" altLang="zh-CN">
                <a:solidFill>
                  <a:srgbClr val="000000"/>
                </a:solidFill>
              </a:rPr>
              <a:t>n </a:t>
            </a:r>
            <a:r>
              <a:rPr lang="zh-CN" altLang="en-US">
                <a:solidFill>
                  <a:srgbClr val="000000"/>
                </a:solidFill>
              </a:rPr>
              <a:t>＝ </a:t>
            </a:r>
            <a:r>
              <a:rPr lang="en-US" altLang="zh-CN">
                <a:solidFill>
                  <a:srgbClr val="000000"/>
                </a:solidFill>
              </a:rPr>
              <a:t>(</a:t>
            </a:r>
            <a:r>
              <a:rPr lang="en-US" altLang="zh-CN" i="1">
                <a:solidFill>
                  <a:srgbClr val="000000"/>
                </a:solidFill>
              </a:rPr>
              <a:t>v</a:t>
            </a:r>
            <a:r>
              <a:rPr lang="en-US" altLang="zh-CN">
                <a:solidFill>
                  <a:srgbClr val="000000"/>
                </a:solidFill>
              </a:rPr>
              <a:t>p</a:t>
            </a:r>
            <a:r>
              <a:rPr lang="zh-CN" altLang="en-US">
                <a:solidFill>
                  <a:srgbClr val="000000"/>
                </a:solidFill>
              </a:rPr>
              <a:t>－</a:t>
            </a:r>
            <a:r>
              <a:rPr lang="en-US" altLang="zh-CN" i="1">
                <a:solidFill>
                  <a:srgbClr val="000000"/>
                </a:solidFill>
              </a:rPr>
              <a:t>v</a:t>
            </a:r>
            <a:r>
              <a:rPr lang="en-US" altLang="zh-CN">
                <a:solidFill>
                  <a:srgbClr val="000000"/>
                </a:solidFill>
              </a:rPr>
              <a:t>n) / </a:t>
            </a:r>
            <a:r>
              <a:rPr lang="en-US" altLang="zh-CN" i="1">
                <a:solidFill>
                  <a:srgbClr val="000000"/>
                </a:solidFill>
              </a:rPr>
              <a:t>r</a:t>
            </a:r>
            <a:r>
              <a:rPr lang="en-US" altLang="zh-CN">
                <a:solidFill>
                  <a:srgbClr val="000000"/>
                </a:solidFill>
              </a:rPr>
              <a:t>i ≈0</a:t>
            </a:r>
            <a:r>
              <a:rPr lang="zh-CN" altLang="en-US">
                <a:solidFill>
                  <a:srgbClr val="000000"/>
                </a:solidFill>
              </a:rPr>
              <a:t>）</a:t>
            </a:r>
          </a:p>
        </p:txBody>
      </p:sp>
      <p:sp>
        <p:nvSpPr>
          <p:cNvPr id="37893" name="Text Box 5"/>
          <p:cNvSpPr txBox="1">
            <a:spLocks noChangeArrowheads="1"/>
          </p:cNvSpPr>
          <p:nvPr/>
        </p:nvSpPr>
        <p:spPr bwMode="auto">
          <a:xfrm>
            <a:off x="609600" y="2133600"/>
            <a:ext cx="8153400" cy="3681413"/>
          </a:xfrm>
          <a:prstGeom prst="rect">
            <a:avLst/>
          </a:prstGeom>
          <a:noFill/>
          <a:ln w="9525">
            <a:noFill/>
            <a:miter lim="800000"/>
            <a:headEnd/>
            <a:tailEnd/>
          </a:ln>
          <a:effectLst/>
        </p:spPr>
        <p:txBody>
          <a:bodyPr>
            <a:spAutoFit/>
          </a:bodyPr>
          <a:lstStyle/>
          <a:p>
            <a:pPr>
              <a:lnSpc>
                <a:spcPct val="120000"/>
              </a:lnSpc>
            </a:pPr>
            <a:r>
              <a:rPr kumimoji="1" lang="en-US" altLang="zh-CN" sz="2800" b="0">
                <a:solidFill>
                  <a:srgbClr val="006600"/>
                </a:solidFill>
                <a:latin typeface="宋体" pitchFamily="2" charset="-122"/>
              </a:rPr>
              <a:t>    </a:t>
            </a:r>
            <a:r>
              <a:rPr kumimoji="1" lang="zh-CN" altLang="en-US" sz="2800" b="0">
                <a:latin typeface="宋体" pitchFamily="2" charset="-122"/>
              </a:rPr>
              <a:t>由于运放的差模输入电阻很大，一般都在</a:t>
            </a:r>
            <a:r>
              <a:rPr kumimoji="1" lang="en-US" altLang="zh-CN" sz="2800" b="0">
                <a:latin typeface="宋体" pitchFamily="2" charset="-122"/>
              </a:rPr>
              <a:t>1</a:t>
            </a:r>
            <a:r>
              <a:rPr kumimoji="1" lang="en-US" altLang="zh-CN" sz="1200" b="0">
                <a:latin typeface="宋体" pitchFamily="2" charset="-122"/>
              </a:rPr>
              <a:t> </a:t>
            </a:r>
            <a:r>
              <a:rPr kumimoji="1" lang="en-US" altLang="zh-CN" sz="2800" b="0">
                <a:latin typeface="Times New Roman" pitchFamily="18" charset="0"/>
              </a:rPr>
              <a:t>M</a:t>
            </a:r>
            <a:r>
              <a:rPr kumimoji="1" lang="en-US" altLang="zh-CN" sz="2800" b="0">
                <a:latin typeface="宋体" pitchFamily="2" charset="-122"/>
                <a:sym typeface="Symbol" pitchFamily="18" charset="2"/>
              </a:rPr>
              <a:t></a:t>
            </a:r>
            <a:r>
              <a:rPr kumimoji="1" lang="zh-CN" altLang="en-US" sz="2800" b="0">
                <a:latin typeface="宋体" pitchFamily="2" charset="-122"/>
              </a:rPr>
              <a:t>以上。</a:t>
            </a:r>
            <a:r>
              <a:rPr kumimoji="1" lang="zh-CN" altLang="en-US" sz="2800" b="0">
                <a:latin typeface="Times New Roman" pitchFamily="18" charset="0"/>
              </a:rPr>
              <a:t>因此流入运放输入端的电流往往不足</a:t>
            </a:r>
            <a:r>
              <a:rPr kumimoji="1" lang="en-US" altLang="zh-CN" sz="2800" b="0">
                <a:latin typeface="Times New Roman" pitchFamily="18" charset="0"/>
              </a:rPr>
              <a:t>1</a:t>
            </a:r>
            <a:r>
              <a:rPr kumimoji="1" lang="en-US" altLang="zh-CN" sz="1200" b="0">
                <a:latin typeface="宋体" pitchFamily="2" charset="-122"/>
              </a:rPr>
              <a:t> </a:t>
            </a:r>
            <a:r>
              <a:rPr kumimoji="1" lang="en-US" altLang="zh-CN" sz="2800" b="0">
                <a:latin typeface="Times New Roman" pitchFamily="18" charset="0"/>
                <a:sym typeface="Symbol" pitchFamily="18" charset="2"/>
              </a:rPr>
              <a:t></a:t>
            </a:r>
            <a:r>
              <a:rPr kumimoji="1" lang="en-US" altLang="zh-CN" sz="2800" b="0">
                <a:latin typeface="Times New Roman" pitchFamily="18" charset="0"/>
              </a:rPr>
              <a:t>A</a:t>
            </a:r>
            <a:r>
              <a:rPr kumimoji="1" lang="zh-CN" altLang="en-US" sz="2800" b="0">
                <a:latin typeface="Times New Roman" pitchFamily="18" charset="0"/>
              </a:rPr>
              <a:t>，远小于输入端外电路的电流。故通常可把运放的两输入端视为开路，且输入电阻</a:t>
            </a:r>
            <a:r>
              <a:rPr kumimoji="1" lang="zh-CN" altLang="en-US" sz="2800" b="0">
                <a:latin typeface="宋体" pitchFamily="2" charset="-122"/>
              </a:rPr>
              <a:t>越大，两</a:t>
            </a:r>
            <a:r>
              <a:rPr kumimoji="1" lang="zh-CN" altLang="en-US" sz="2800" b="0">
                <a:latin typeface="Times New Roman" pitchFamily="18" charset="0"/>
              </a:rPr>
              <a:t>输入端越接近开路。 </a:t>
            </a:r>
            <a:r>
              <a:rPr kumimoji="1" lang="zh-CN" altLang="en-US" sz="2800" b="0">
                <a:solidFill>
                  <a:srgbClr val="FF0000"/>
                </a:solidFill>
                <a:latin typeface="Times New Roman" pitchFamily="18" charset="0"/>
              </a:rPr>
              <a:t>“</a:t>
            </a:r>
            <a:r>
              <a:rPr kumimoji="1" lang="zh-CN" altLang="en-US" sz="2800" b="0">
                <a:solidFill>
                  <a:srgbClr val="FF0000"/>
                </a:solidFill>
                <a:latin typeface="Times New Roman" pitchFamily="18" charset="0"/>
                <a:ea typeface="黑体" pitchFamily="49" charset="-122"/>
              </a:rPr>
              <a:t>虚断</a:t>
            </a:r>
            <a:r>
              <a:rPr kumimoji="1" lang="zh-CN" altLang="en-US" sz="2800" b="0">
                <a:solidFill>
                  <a:srgbClr val="FF0000"/>
                </a:solidFill>
                <a:latin typeface="Times New Roman" pitchFamily="18" charset="0"/>
              </a:rPr>
              <a:t>”</a:t>
            </a:r>
            <a:r>
              <a:rPr kumimoji="1" lang="zh-CN" altLang="en-US" sz="2800" b="0">
                <a:latin typeface="Times New Roman" pitchFamily="18" charset="0"/>
              </a:rPr>
              <a:t>是指在分析运放处于线性状态时，可以把两输入端视为等效开路，这一特性称为虚假开路，简称虚断。显然不能将两输入端真正断路。</a:t>
            </a:r>
            <a:endParaRPr kumimoji="1" lang="zh-CN" altLang="en-US" sz="2400" b="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892"/>
                                        </p:tgtEl>
                                        <p:attrNameLst>
                                          <p:attrName>style.visibility</p:attrName>
                                        </p:attrNameLst>
                                      </p:cBhvr>
                                      <p:to>
                                        <p:strVal val="visible"/>
                                      </p:to>
                                    </p:set>
                                    <p:animEffect transition="in" filter="wipe(left)">
                                      <p:cBhvr>
                                        <p:cTn id="7" dur="500"/>
                                        <p:tgtEl>
                                          <p:spTgt spid="378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893"/>
                                        </p:tgtEl>
                                        <p:attrNameLst>
                                          <p:attrName>style.visibility</p:attrName>
                                        </p:attrNameLst>
                                      </p:cBhvr>
                                      <p:to>
                                        <p:strVal val="visible"/>
                                      </p:to>
                                    </p:set>
                                    <p:animEffect transition="in" filter="wipe(left)">
                                      <p:cBhvr>
                                        <p:cTn id="12" dur="500"/>
                                        <p:tgtEl>
                                          <p:spTgt spid="3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utoUpdateAnimBg="0"/>
      <p:bldP spid="3789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304800" y="533400"/>
            <a:ext cx="6896100" cy="519113"/>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Char char="Ë"/>
            </a:pPr>
            <a:r>
              <a:rPr kumimoji="1" lang="en-US" altLang="zh-CN" sz="2800" b="0">
                <a:latin typeface="Times New Roman" pitchFamily="18" charset="0"/>
                <a:ea typeface="楷体_GB2312" pitchFamily="49" charset="-122"/>
              </a:rPr>
              <a:t> </a:t>
            </a:r>
            <a:r>
              <a:rPr kumimoji="1" lang="zh-CN" altLang="en-US" sz="2800">
                <a:latin typeface="Times New Roman" pitchFamily="18" charset="0"/>
                <a:ea typeface="楷体_GB2312" pitchFamily="49" charset="-122"/>
              </a:rPr>
              <a:t>理想运放工作在</a:t>
            </a:r>
            <a:r>
              <a:rPr kumimoji="1" lang="zh-CN" altLang="en-US" sz="2800">
                <a:solidFill>
                  <a:srgbClr val="FF0000"/>
                </a:solidFill>
                <a:effectLst>
                  <a:outerShdw blurRad="38100" dist="38100" dir="2700000" algn="tl">
                    <a:srgbClr val="C0C0C0"/>
                  </a:outerShdw>
                </a:effectLst>
                <a:latin typeface="Times New Roman" pitchFamily="18" charset="0"/>
                <a:ea typeface="楷体_GB2312" pitchFamily="49" charset="-122"/>
              </a:rPr>
              <a:t>线性区</a:t>
            </a:r>
            <a:r>
              <a:rPr kumimoji="1" lang="zh-CN" altLang="en-US" sz="2800">
                <a:latin typeface="Times New Roman" pitchFamily="18" charset="0"/>
                <a:ea typeface="楷体_GB2312" pitchFamily="49" charset="-122"/>
              </a:rPr>
              <a:t>的几个重要法则：</a:t>
            </a:r>
          </a:p>
        </p:txBody>
      </p:sp>
      <p:grpSp>
        <p:nvGrpSpPr>
          <p:cNvPr id="46083" name="Group 3"/>
          <p:cNvGrpSpPr>
            <a:grpSpLocks/>
          </p:cNvGrpSpPr>
          <p:nvPr/>
        </p:nvGrpSpPr>
        <p:grpSpPr bwMode="auto">
          <a:xfrm>
            <a:off x="5105400" y="1600200"/>
            <a:ext cx="3657600" cy="1981200"/>
            <a:chOff x="3264" y="1536"/>
            <a:chExt cx="2304" cy="1248"/>
          </a:xfrm>
        </p:grpSpPr>
        <p:sp>
          <p:nvSpPr>
            <p:cNvPr id="46084" name="Rectangle 4"/>
            <p:cNvSpPr>
              <a:spLocks noChangeArrowheads="1"/>
            </p:cNvSpPr>
            <p:nvPr/>
          </p:nvSpPr>
          <p:spPr bwMode="auto">
            <a:xfrm>
              <a:off x="3264" y="1536"/>
              <a:ext cx="2304" cy="1248"/>
            </a:xfrm>
            <a:prstGeom prst="rect">
              <a:avLst/>
            </a:prstGeom>
            <a:solidFill>
              <a:srgbClr val="CCFFCC"/>
            </a:solidFill>
            <a:ln w="25400">
              <a:solidFill>
                <a:srgbClr val="008000"/>
              </a:solidFill>
              <a:miter lim="800000"/>
              <a:headEnd/>
              <a:tailEnd/>
            </a:ln>
            <a:effectLst/>
          </p:spPr>
          <p:txBody>
            <a:bodyPr wrap="none" lIns="90000" tIns="46800" rIns="90000" bIns="46800" anchor="ctr"/>
            <a:lstStyle/>
            <a:p>
              <a:endParaRPr lang="zh-CN" altLang="en-US"/>
            </a:p>
          </p:txBody>
        </p:sp>
        <p:grpSp>
          <p:nvGrpSpPr>
            <p:cNvPr id="46085" name="Group 5"/>
            <p:cNvGrpSpPr>
              <a:grpSpLocks/>
            </p:cNvGrpSpPr>
            <p:nvPr/>
          </p:nvGrpSpPr>
          <p:grpSpPr bwMode="auto">
            <a:xfrm>
              <a:off x="3326" y="1573"/>
              <a:ext cx="2231" cy="1093"/>
              <a:chOff x="3326" y="1573"/>
              <a:chExt cx="2231" cy="1093"/>
            </a:xfrm>
          </p:grpSpPr>
          <p:sp>
            <p:nvSpPr>
              <p:cNvPr id="46086" name="Line 6"/>
              <p:cNvSpPr>
                <a:spLocks noChangeShapeType="1"/>
              </p:cNvSpPr>
              <p:nvPr/>
            </p:nvSpPr>
            <p:spPr bwMode="auto">
              <a:xfrm>
                <a:off x="3649" y="1945"/>
                <a:ext cx="480" cy="1"/>
              </a:xfrm>
              <a:prstGeom prst="line">
                <a:avLst/>
              </a:prstGeom>
              <a:noFill/>
              <a:ln w="19050">
                <a:solidFill>
                  <a:schemeClr val="tx1"/>
                </a:solidFill>
                <a:round/>
                <a:headEnd/>
                <a:tailEnd/>
              </a:ln>
              <a:effectLst/>
            </p:spPr>
            <p:txBody>
              <a:bodyPr wrap="none" anchor="ctr"/>
              <a:lstStyle/>
              <a:p>
                <a:endParaRPr lang="zh-CN" altLang="en-US"/>
              </a:p>
            </p:txBody>
          </p:sp>
          <p:sp>
            <p:nvSpPr>
              <p:cNvPr id="46087" name="Line 7"/>
              <p:cNvSpPr>
                <a:spLocks noChangeShapeType="1"/>
              </p:cNvSpPr>
              <p:nvPr/>
            </p:nvSpPr>
            <p:spPr bwMode="auto">
              <a:xfrm>
                <a:off x="3649" y="2425"/>
                <a:ext cx="480" cy="1"/>
              </a:xfrm>
              <a:prstGeom prst="line">
                <a:avLst/>
              </a:prstGeom>
              <a:noFill/>
              <a:ln w="19050">
                <a:solidFill>
                  <a:schemeClr val="tx1"/>
                </a:solidFill>
                <a:round/>
                <a:headEnd/>
                <a:tailEnd/>
              </a:ln>
              <a:effectLst/>
            </p:spPr>
            <p:txBody>
              <a:bodyPr wrap="none" anchor="ctr"/>
              <a:lstStyle/>
              <a:p>
                <a:endParaRPr lang="zh-CN" altLang="en-US"/>
              </a:p>
            </p:txBody>
          </p:sp>
          <p:sp>
            <p:nvSpPr>
              <p:cNvPr id="46088" name="AutoShape 8"/>
              <p:cNvSpPr>
                <a:spLocks noChangeArrowheads="1"/>
              </p:cNvSpPr>
              <p:nvPr/>
            </p:nvSpPr>
            <p:spPr bwMode="auto">
              <a:xfrm rot="5400000" flipH="1">
                <a:off x="4063" y="1767"/>
                <a:ext cx="965" cy="834"/>
              </a:xfrm>
              <a:prstGeom prst="triangle">
                <a:avLst>
                  <a:gd name="adj" fmla="val 50000"/>
                </a:avLst>
              </a:prstGeom>
              <a:noFill/>
              <a:ln w="19050">
                <a:solidFill>
                  <a:schemeClr val="tx1"/>
                </a:solidFill>
                <a:miter lim="800000"/>
                <a:headEnd/>
                <a:tailEnd/>
              </a:ln>
              <a:effectLst/>
            </p:spPr>
            <p:txBody>
              <a:bodyPr rot="10800000" vert="eaVert" wrap="none" anchor="ctr"/>
              <a:lstStyle/>
              <a:p>
                <a:pPr algn="ctr"/>
                <a:endParaRPr kumimoji="1" lang="zh-CN" altLang="zh-CN" sz="2400" b="0">
                  <a:latin typeface="Times New Roman" pitchFamily="18" charset="0"/>
                </a:endParaRPr>
              </a:p>
            </p:txBody>
          </p:sp>
          <p:sp>
            <p:nvSpPr>
              <p:cNvPr id="46089" name="Line 9"/>
              <p:cNvSpPr>
                <a:spLocks noChangeShapeType="1"/>
              </p:cNvSpPr>
              <p:nvPr/>
            </p:nvSpPr>
            <p:spPr bwMode="auto">
              <a:xfrm>
                <a:off x="4945" y="2186"/>
                <a:ext cx="380" cy="0"/>
              </a:xfrm>
              <a:prstGeom prst="line">
                <a:avLst/>
              </a:prstGeom>
              <a:noFill/>
              <a:ln w="19050">
                <a:solidFill>
                  <a:schemeClr val="tx1"/>
                </a:solidFill>
                <a:round/>
                <a:headEnd/>
                <a:tailEnd/>
              </a:ln>
              <a:effectLst/>
            </p:spPr>
            <p:txBody>
              <a:bodyPr wrap="none" anchor="ctr"/>
              <a:lstStyle/>
              <a:p>
                <a:endParaRPr lang="zh-CN" altLang="en-US"/>
              </a:p>
            </p:txBody>
          </p:sp>
          <p:sp>
            <p:nvSpPr>
              <p:cNvPr id="46090" name="Text Box 10"/>
              <p:cNvSpPr txBox="1">
                <a:spLocks noChangeArrowheads="1"/>
              </p:cNvSpPr>
              <p:nvPr/>
            </p:nvSpPr>
            <p:spPr bwMode="auto">
              <a:xfrm>
                <a:off x="3327" y="2202"/>
                <a:ext cx="321" cy="288"/>
              </a:xfrm>
              <a:prstGeom prst="rect">
                <a:avLst/>
              </a:prstGeom>
              <a:noFill/>
              <a:ln w="19050">
                <a:noFill/>
                <a:miter lim="800000"/>
                <a:headEnd/>
                <a:tailEnd/>
              </a:ln>
              <a:effectLst/>
            </p:spPr>
            <p:txBody>
              <a:bodyPr>
                <a:spAutoFit/>
              </a:bodyPr>
              <a:lstStyle/>
              <a:p>
                <a:pPr>
                  <a:spcBef>
                    <a:spcPct val="50000"/>
                  </a:spcBef>
                </a:pPr>
                <a:r>
                  <a:rPr kumimoji="1" lang="en-US" altLang="zh-CN" sz="2400" i="1">
                    <a:latin typeface="Times New Roman" pitchFamily="18" charset="0"/>
                  </a:rPr>
                  <a:t>V</a:t>
                </a:r>
                <a:r>
                  <a:rPr kumimoji="1" lang="en-US" altLang="zh-CN" sz="2400" baseline="-25000">
                    <a:latin typeface="Times New Roman" pitchFamily="18" charset="0"/>
                  </a:rPr>
                  <a:t>–</a:t>
                </a:r>
                <a:endParaRPr kumimoji="1" lang="en-US" altLang="zh-CN" sz="2400">
                  <a:latin typeface="Times New Roman" pitchFamily="18" charset="0"/>
                </a:endParaRPr>
              </a:p>
            </p:txBody>
          </p:sp>
          <p:sp>
            <p:nvSpPr>
              <p:cNvPr id="46091" name="Text Box 11"/>
              <p:cNvSpPr txBox="1">
                <a:spLocks noChangeArrowheads="1"/>
              </p:cNvSpPr>
              <p:nvPr/>
            </p:nvSpPr>
            <p:spPr bwMode="auto">
              <a:xfrm>
                <a:off x="3326" y="1731"/>
                <a:ext cx="418" cy="288"/>
              </a:xfrm>
              <a:prstGeom prst="rect">
                <a:avLst/>
              </a:prstGeom>
              <a:noFill/>
              <a:ln w="19050">
                <a:noFill/>
                <a:miter lim="800000"/>
                <a:headEnd/>
                <a:tailEnd/>
              </a:ln>
              <a:effectLst/>
            </p:spPr>
            <p:txBody>
              <a:bodyPr>
                <a:spAutoFit/>
              </a:bodyPr>
              <a:lstStyle/>
              <a:p>
                <a:pPr>
                  <a:spcBef>
                    <a:spcPct val="50000"/>
                  </a:spcBef>
                </a:pPr>
                <a:r>
                  <a:rPr kumimoji="1" lang="en-US" altLang="zh-CN" sz="2400" i="1">
                    <a:latin typeface="Times New Roman" pitchFamily="18" charset="0"/>
                  </a:rPr>
                  <a:t>V</a:t>
                </a:r>
                <a:r>
                  <a:rPr kumimoji="1" lang="en-US" altLang="zh-CN" sz="2400" baseline="-25000">
                    <a:latin typeface="Times New Roman" pitchFamily="18" charset="0"/>
                  </a:rPr>
                  <a:t>+</a:t>
                </a:r>
                <a:endParaRPr kumimoji="1" lang="en-US" altLang="zh-CN" sz="2400">
                  <a:latin typeface="Times New Roman" pitchFamily="18" charset="0"/>
                </a:endParaRPr>
              </a:p>
            </p:txBody>
          </p:sp>
          <p:sp>
            <p:nvSpPr>
              <p:cNvPr id="46092" name="Text Box 12"/>
              <p:cNvSpPr txBox="1">
                <a:spLocks noChangeArrowheads="1"/>
              </p:cNvSpPr>
              <p:nvPr/>
            </p:nvSpPr>
            <p:spPr bwMode="auto">
              <a:xfrm>
                <a:off x="4106" y="2348"/>
                <a:ext cx="321" cy="288"/>
              </a:xfrm>
              <a:prstGeom prst="rect">
                <a:avLst/>
              </a:prstGeom>
              <a:noFill/>
              <a:ln w="19050">
                <a:noFill/>
                <a:miter lim="800000"/>
                <a:headEnd/>
                <a:tailEnd/>
              </a:ln>
              <a:effectLst/>
            </p:spPr>
            <p:txBody>
              <a:bodyPr>
                <a:spAutoFit/>
              </a:bodyPr>
              <a:lstStyle/>
              <a:p>
                <a:pPr>
                  <a:spcBef>
                    <a:spcPct val="50000"/>
                  </a:spcBef>
                </a:pPr>
                <a:r>
                  <a:rPr kumimoji="1" lang="en-US" altLang="zh-CN" sz="2400" b="0">
                    <a:latin typeface="Times New Roman" pitchFamily="18" charset="0"/>
                  </a:rPr>
                  <a:t>–</a:t>
                </a:r>
              </a:p>
            </p:txBody>
          </p:sp>
          <p:sp>
            <p:nvSpPr>
              <p:cNvPr id="46093" name="Rectangle 13"/>
              <p:cNvSpPr>
                <a:spLocks noChangeArrowheads="1"/>
              </p:cNvSpPr>
              <p:nvPr/>
            </p:nvSpPr>
            <p:spPr bwMode="auto">
              <a:xfrm>
                <a:off x="4119" y="1742"/>
                <a:ext cx="224" cy="288"/>
              </a:xfrm>
              <a:prstGeom prst="rect">
                <a:avLst/>
              </a:prstGeom>
              <a:noFill/>
              <a:ln w="19050">
                <a:noFill/>
                <a:miter lim="800000"/>
                <a:headEnd/>
                <a:tailEnd/>
              </a:ln>
              <a:effectLst/>
            </p:spPr>
            <p:txBody>
              <a:bodyPr wrap="none">
                <a:spAutoFit/>
              </a:bodyPr>
              <a:lstStyle/>
              <a:p>
                <a:r>
                  <a:rPr kumimoji="1" lang="en-US" altLang="zh-CN" sz="2400" b="0">
                    <a:latin typeface="Times New Roman" pitchFamily="18" charset="0"/>
                  </a:rPr>
                  <a:t>+</a:t>
                </a:r>
              </a:p>
            </p:txBody>
          </p:sp>
          <p:sp>
            <p:nvSpPr>
              <p:cNvPr id="46094" name="Text Box 14"/>
              <p:cNvSpPr txBox="1">
                <a:spLocks noChangeArrowheads="1"/>
              </p:cNvSpPr>
              <p:nvPr/>
            </p:nvSpPr>
            <p:spPr bwMode="auto">
              <a:xfrm>
                <a:off x="5236" y="1920"/>
                <a:ext cx="321" cy="288"/>
              </a:xfrm>
              <a:prstGeom prst="rect">
                <a:avLst/>
              </a:prstGeom>
              <a:noFill/>
              <a:ln w="19050">
                <a:noFill/>
                <a:miter lim="800000"/>
                <a:headEnd/>
                <a:tailEnd/>
              </a:ln>
              <a:effectLst/>
            </p:spPr>
            <p:txBody>
              <a:bodyPr>
                <a:spAutoFit/>
              </a:bodyPr>
              <a:lstStyle/>
              <a:p>
                <a:pPr>
                  <a:spcBef>
                    <a:spcPct val="50000"/>
                  </a:spcBef>
                </a:pPr>
                <a:r>
                  <a:rPr kumimoji="1" lang="en-US" altLang="zh-CN" sz="2400" i="1">
                    <a:latin typeface="Times New Roman" pitchFamily="18" charset="0"/>
                  </a:rPr>
                  <a:t>V</a:t>
                </a:r>
                <a:r>
                  <a:rPr kumimoji="1" lang="en-US" altLang="zh-CN" sz="2400" baseline="-25000">
                    <a:latin typeface="Times New Roman" pitchFamily="18" charset="0"/>
                  </a:rPr>
                  <a:t>o</a:t>
                </a:r>
                <a:endParaRPr kumimoji="1" lang="en-US" altLang="zh-CN" sz="2400">
                  <a:latin typeface="Times New Roman" pitchFamily="18" charset="0"/>
                </a:endParaRPr>
              </a:p>
            </p:txBody>
          </p:sp>
          <p:sp>
            <p:nvSpPr>
              <p:cNvPr id="46095" name="Line 15"/>
              <p:cNvSpPr>
                <a:spLocks noChangeShapeType="1"/>
              </p:cNvSpPr>
              <p:nvPr/>
            </p:nvSpPr>
            <p:spPr bwMode="auto">
              <a:xfrm>
                <a:off x="3721" y="1882"/>
                <a:ext cx="24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6096" name="Text Box 16"/>
              <p:cNvSpPr txBox="1">
                <a:spLocks noChangeArrowheads="1"/>
              </p:cNvSpPr>
              <p:nvPr/>
            </p:nvSpPr>
            <p:spPr bwMode="auto">
              <a:xfrm>
                <a:off x="3620" y="1573"/>
                <a:ext cx="321" cy="288"/>
              </a:xfrm>
              <a:prstGeom prst="rect">
                <a:avLst/>
              </a:prstGeom>
              <a:noFill/>
              <a:ln w="19050">
                <a:noFill/>
                <a:miter lim="800000"/>
                <a:headEnd/>
                <a:tailEnd/>
              </a:ln>
              <a:effectLst/>
            </p:spPr>
            <p:txBody>
              <a:bodyPr>
                <a:spAutoFit/>
              </a:bodyPr>
              <a:lstStyle/>
              <a:p>
                <a:pPr>
                  <a:spcBef>
                    <a:spcPct val="50000"/>
                  </a:spcBef>
                </a:pPr>
                <a:r>
                  <a:rPr kumimoji="1" lang="en-US" altLang="zh-CN" sz="2400" i="1">
                    <a:latin typeface="Times New Roman" pitchFamily="18" charset="0"/>
                  </a:rPr>
                  <a:t>I</a:t>
                </a:r>
                <a:r>
                  <a:rPr kumimoji="1" lang="en-US" altLang="zh-CN" sz="2400" baseline="-25000">
                    <a:latin typeface="Times New Roman" pitchFamily="18" charset="0"/>
                  </a:rPr>
                  <a:t>i+</a:t>
                </a:r>
                <a:endParaRPr kumimoji="1" lang="en-US" altLang="zh-CN" sz="2400">
                  <a:latin typeface="Times New Roman" pitchFamily="18" charset="0"/>
                </a:endParaRPr>
              </a:p>
            </p:txBody>
          </p:sp>
          <p:sp>
            <p:nvSpPr>
              <p:cNvPr id="46097" name="Text Box 17"/>
              <p:cNvSpPr txBox="1">
                <a:spLocks noChangeArrowheads="1"/>
              </p:cNvSpPr>
              <p:nvPr/>
            </p:nvSpPr>
            <p:spPr bwMode="auto">
              <a:xfrm>
                <a:off x="3615" y="2112"/>
                <a:ext cx="513" cy="288"/>
              </a:xfrm>
              <a:prstGeom prst="rect">
                <a:avLst/>
              </a:prstGeom>
              <a:noFill/>
              <a:ln w="19050">
                <a:noFill/>
                <a:miter lim="800000"/>
                <a:headEnd/>
                <a:tailEnd/>
              </a:ln>
              <a:effectLst/>
            </p:spPr>
            <p:txBody>
              <a:bodyPr>
                <a:spAutoFit/>
              </a:bodyPr>
              <a:lstStyle/>
              <a:p>
                <a:pPr>
                  <a:spcBef>
                    <a:spcPct val="50000"/>
                  </a:spcBef>
                </a:pPr>
                <a:r>
                  <a:rPr kumimoji="1" lang="en-US" altLang="zh-CN" sz="2400" i="1">
                    <a:latin typeface="Times New Roman" pitchFamily="18" charset="0"/>
                  </a:rPr>
                  <a:t>I</a:t>
                </a:r>
                <a:r>
                  <a:rPr kumimoji="1" lang="en-US" altLang="zh-CN" sz="2400" baseline="-25000">
                    <a:latin typeface="Times New Roman" pitchFamily="18" charset="0"/>
                  </a:rPr>
                  <a:t>i</a:t>
                </a:r>
                <a:r>
                  <a:rPr kumimoji="1" lang="zh-CN" altLang="en-US" baseline="-25000"/>
                  <a:t>－</a:t>
                </a:r>
              </a:p>
            </p:txBody>
          </p:sp>
        </p:grpSp>
      </p:grpSp>
      <p:sp>
        <p:nvSpPr>
          <p:cNvPr id="46098" name="Rectangle 18"/>
          <p:cNvSpPr>
            <a:spLocks noChangeArrowheads="1"/>
          </p:cNvSpPr>
          <p:nvPr/>
        </p:nvSpPr>
        <p:spPr bwMode="auto">
          <a:xfrm>
            <a:off x="304800" y="4510088"/>
            <a:ext cx="4011613" cy="519112"/>
          </a:xfrm>
          <a:prstGeom prst="rect">
            <a:avLst/>
          </a:prstGeom>
          <a:noFill/>
          <a:ln w="9525">
            <a:noFill/>
            <a:miter lim="800000"/>
            <a:headEnd/>
            <a:tailEnd/>
          </a:ln>
          <a:effectLst/>
        </p:spPr>
        <p:txBody>
          <a:bodyPr>
            <a:spAutoFit/>
          </a:bodyPr>
          <a:lstStyle/>
          <a:p>
            <a:r>
              <a:rPr kumimoji="1" lang="en-US" altLang="zh-CN" sz="2800">
                <a:latin typeface="Times New Roman" pitchFamily="18" charset="0"/>
                <a:sym typeface="Monotype Sorts" pitchFamily="2" charset="2"/>
              </a:rPr>
              <a:t>(2)   </a:t>
            </a:r>
            <a:r>
              <a:rPr kumimoji="1" lang="en-US" altLang="zh-CN" sz="2800" i="1">
                <a:solidFill>
                  <a:srgbClr val="FF0000"/>
                </a:solidFill>
                <a:latin typeface="Times New Roman" pitchFamily="18" charset="0"/>
              </a:rPr>
              <a:t>I</a:t>
            </a:r>
            <a:r>
              <a:rPr kumimoji="1" lang="en-US" altLang="zh-CN" sz="2800" baseline="-25000">
                <a:solidFill>
                  <a:srgbClr val="FF0000"/>
                </a:solidFill>
                <a:latin typeface="Times New Roman" pitchFamily="18" charset="0"/>
              </a:rPr>
              <a:t>i+ </a:t>
            </a:r>
            <a:r>
              <a:rPr kumimoji="1" lang="en-US" altLang="zh-CN" sz="2800">
                <a:solidFill>
                  <a:srgbClr val="FF0000"/>
                </a:solidFill>
                <a:latin typeface="Times New Roman" pitchFamily="18" charset="0"/>
              </a:rPr>
              <a:t>= </a:t>
            </a:r>
            <a:r>
              <a:rPr kumimoji="1" lang="en-US" altLang="zh-CN" sz="2800" i="1">
                <a:solidFill>
                  <a:srgbClr val="FF0000"/>
                </a:solidFill>
                <a:latin typeface="Times New Roman" pitchFamily="18" charset="0"/>
              </a:rPr>
              <a:t>I</a:t>
            </a:r>
            <a:r>
              <a:rPr kumimoji="1" lang="en-US" altLang="zh-CN" sz="2800" i="1" baseline="-25000">
                <a:solidFill>
                  <a:srgbClr val="FF0000"/>
                </a:solidFill>
                <a:latin typeface="Times New Roman" pitchFamily="18" charset="0"/>
              </a:rPr>
              <a:t>i</a:t>
            </a:r>
            <a:r>
              <a:rPr kumimoji="1" lang="en-US" altLang="en-US" sz="2800" i="1" baseline="-25000">
                <a:solidFill>
                  <a:srgbClr val="FF0000"/>
                </a:solidFill>
              </a:rPr>
              <a:t>－</a:t>
            </a:r>
            <a:r>
              <a:rPr kumimoji="1" lang="zh-CN" altLang="en-US" sz="2800">
                <a:solidFill>
                  <a:srgbClr val="FF0000"/>
                </a:solidFill>
                <a:latin typeface="Times New Roman" pitchFamily="18" charset="0"/>
              </a:rPr>
              <a:t> </a:t>
            </a:r>
            <a:r>
              <a:rPr kumimoji="1" lang="en-US" altLang="zh-CN" sz="2800">
                <a:solidFill>
                  <a:srgbClr val="FF0000"/>
                </a:solidFill>
                <a:latin typeface="Times New Roman" pitchFamily="18" charset="0"/>
              </a:rPr>
              <a:t>=0        </a:t>
            </a:r>
            <a:r>
              <a:rPr kumimoji="1" lang="zh-CN" altLang="en-US" sz="2800">
                <a:solidFill>
                  <a:srgbClr val="FF0000"/>
                </a:solidFill>
                <a:latin typeface="Times New Roman" pitchFamily="18" charset="0"/>
                <a:ea typeface="楷体_GB2312" pitchFamily="49" charset="-122"/>
              </a:rPr>
              <a:t>虚断</a:t>
            </a:r>
          </a:p>
        </p:txBody>
      </p:sp>
      <p:sp>
        <p:nvSpPr>
          <p:cNvPr id="46099" name="Text Box 19"/>
          <p:cNvSpPr txBox="1">
            <a:spLocks noChangeArrowheads="1"/>
          </p:cNvSpPr>
          <p:nvPr/>
        </p:nvSpPr>
        <p:spPr bwMode="auto">
          <a:xfrm>
            <a:off x="304800" y="1066800"/>
            <a:ext cx="3675063" cy="519113"/>
          </a:xfrm>
          <a:prstGeom prst="rect">
            <a:avLst/>
          </a:prstGeom>
          <a:noFill/>
          <a:ln w="9525">
            <a:noFill/>
            <a:miter lim="800000"/>
            <a:headEnd/>
            <a:tailEnd/>
          </a:ln>
          <a:effectLst/>
        </p:spPr>
        <p:txBody>
          <a:bodyPr>
            <a:spAutoFit/>
          </a:bodyPr>
          <a:lstStyle/>
          <a:p>
            <a:pPr>
              <a:spcBef>
                <a:spcPct val="50000"/>
              </a:spcBef>
            </a:pPr>
            <a:r>
              <a:rPr kumimoji="1" lang="en-US" altLang="zh-CN" sz="2800">
                <a:latin typeface="Times New Roman" pitchFamily="18" charset="0"/>
                <a:sym typeface="Monotype Sorts" pitchFamily="2" charset="2"/>
              </a:rPr>
              <a:t>(1)   </a:t>
            </a:r>
            <a:r>
              <a:rPr kumimoji="1" lang="en-US" altLang="zh-CN" sz="2800" i="1">
                <a:solidFill>
                  <a:srgbClr val="FF0000"/>
                </a:solidFill>
                <a:latin typeface="Times New Roman" pitchFamily="18" charset="0"/>
              </a:rPr>
              <a:t>V</a:t>
            </a:r>
            <a:r>
              <a:rPr kumimoji="1" lang="en-US" altLang="zh-CN" sz="2800" baseline="-25000">
                <a:solidFill>
                  <a:srgbClr val="FF0000"/>
                </a:solidFill>
                <a:latin typeface="Times New Roman" pitchFamily="18" charset="0"/>
              </a:rPr>
              <a:t>+ </a:t>
            </a:r>
            <a:r>
              <a:rPr kumimoji="1" lang="en-US" altLang="zh-CN" sz="2800">
                <a:solidFill>
                  <a:srgbClr val="FF0000"/>
                </a:solidFill>
                <a:latin typeface="Times New Roman" pitchFamily="18" charset="0"/>
              </a:rPr>
              <a:t>= </a:t>
            </a:r>
            <a:r>
              <a:rPr kumimoji="1" lang="en-US" altLang="zh-CN" sz="2800" i="1">
                <a:solidFill>
                  <a:srgbClr val="FF0000"/>
                </a:solidFill>
                <a:latin typeface="Times New Roman" pitchFamily="18" charset="0"/>
              </a:rPr>
              <a:t>V</a:t>
            </a:r>
            <a:r>
              <a:rPr kumimoji="1" lang="en-US" altLang="zh-CN" sz="2800" baseline="-25000">
                <a:solidFill>
                  <a:srgbClr val="FF0000"/>
                </a:solidFill>
                <a:latin typeface="Times New Roman" pitchFamily="18" charset="0"/>
              </a:rPr>
              <a:t>–         </a:t>
            </a:r>
            <a:r>
              <a:rPr kumimoji="1" lang="zh-CN" altLang="en-US" sz="2800">
                <a:solidFill>
                  <a:srgbClr val="FF0000"/>
                </a:solidFill>
                <a:latin typeface="Times New Roman" pitchFamily="18" charset="0"/>
                <a:ea typeface="楷体_GB2312" pitchFamily="49" charset="-122"/>
              </a:rPr>
              <a:t>虚短</a:t>
            </a:r>
          </a:p>
        </p:txBody>
      </p:sp>
      <p:grpSp>
        <p:nvGrpSpPr>
          <p:cNvPr id="46100" name="Group 20"/>
          <p:cNvGrpSpPr>
            <a:grpSpLocks/>
          </p:cNvGrpSpPr>
          <p:nvPr/>
        </p:nvGrpSpPr>
        <p:grpSpPr bwMode="auto">
          <a:xfrm>
            <a:off x="4724400" y="3733800"/>
            <a:ext cx="4343400" cy="2057400"/>
            <a:chOff x="336" y="2208"/>
            <a:chExt cx="2736" cy="1296"/>
          </a:xfrm>
        </p:grpSpPr>
        <p:sp>
          <p:nvSpPr>
            <p:cNvPr id="46101" name="Rectangle 21"/>
            <p:cNvSpPr>
              <a:spLocks noChangeArrowheads="1"/>
            </p:cNvSpPr>
            <p:nvPr/>
          </p:nvSpPr>
          <p:spPr bwMode="auto">
            <a:xfrm>
              <a:off x="336" y="2208"/>
              <a:ext cx="2736" cy="1296"/>
            </a:xfrm>
            <a:prstGeom prst="rect">
              <a:avLst/>
            </a:prstGeom>
            <a:solidFill>
              <a:srgbClr val="FFE5FF"/>
            </a:solidFill>
            <a:ln w="25400" algn="ctr">
              <a:solidFill>
                <a:srgbClr val="FF99CC"/>
              </a:solidFill>
              <a:miter lim="800000"/>
              <a:headEnd/>
              <a:tailEnd/>
            </a:ln>
            <a:effectLst/>
          </p:spPr>
          <p:txBody>
            <a:bodyPr wrap="none" anchor="ctr">
              <a:spAutoFit/>
            </a:bodyPr>
            <a:lstStyle/>
            <a:p>
              <a:endParaRPr lang="zh-CN" altLang="en-US"/>
            </a:p>
          </p:txBody>
        </p:sp>
        <p:grpSp>
          <p:nvGrpSpPr>
            <p:cNvPr id="46102" name="Group 22"/>
            <p:cNvGrpSpPr>
              <a:grpSpLocks/>
            </p:cNvGrpSpPr>
            <p:nvPr/>
          </p:nvGrpSpPr>
          <p:grpSpPr bwMode="auto">
            <a:xfrm>
              <a:off x="480" y="2256"/>
              <a:ext cx="2448" cy="1161"/>
              <a:chOff x="480" y="2256"/>
              <a:chExt cx="2448" cy="1161"/>
            </a:xfrm>
          </p:grpSpPr>
          <p:sp>
            <p:nvSpPr>
              <p:cNvPr id="46103" name="Text Box 23"/>
              <p:cNvSpPr txBox="1">
                <a:spLocks noChangeArrowheads="1"/>
              </p:cNvSpPr>
              <p:nvPr/>
            </p:nvSpPr>
            <p:spPr bwMode="auto">
              <a:xfrm>
                <a:off x="960" y="2256"/>
                <a:ext cx="321" cy="288"/>
              </a:xfrm>
              <a:prstGeom prst="rect">
                <a:avLst/>
              </a:prstGeom>
              <a:noFill/>
              <a:ln w="19050">
                <a:noFill/>
                <a:miter lim="800000"/>
                <a:headEnd/>
                <a:tailEnd/>
              </a:ln>
              <a:effectLst/>
            </p:spPr>
            <p:txBody>
              <a:bodyPr>
                <a:spAutoFit/>
              </a:bodyPr>
              <a:lstStyle/>
              <a:p>
                <a:pPr>
                  <a:spcBef>
                    <a:spcPct val="50000"/>
                  </a:spcBef>
                </a:pPr>
                <a:r>
                  <a:rPr kumimoji="1" lang="en-US" altLang="zh-CN" sz="2400" i="1">
                    <a:latin typeface="Times New Roman" pitchFamily="18" charset="0"/>
                  </a:rPr>
                  <a:t>I</a:t>
                </a:r>
                <a:r>
                  <a:rPr kumimoji="1" lang="en-US" altLang="zh-CN" sz="2400" baseline="-25000">
                    <a:latin typeface="Times New Roman" pitchFamily="18" charset="0"/>
                  </a:rPr>
                  <a:t>i-</a:t>
                </a:r>
                <a:endParaRPr kumimoji="1" lang="en-US" altLang="zh-CN" sz="2400">
                  <a:latin typeface="Times New Roman" pitchFamily="18" charset="0"/>
                </a:endParaRPr>
              </a:p>
            </p:txBody>
          </p:sp>
          <p:grpSp>
            <p:nvGrpSpPr>
              <p:cNvPr id="46104" name="Group 24"/>
              <p:cNvGrpSpPr>
                <a:grpSpLocks/>
              </p:cNvGrpSpPr>
              <p:nvPr/>
            </p:nvGrpSpPr>
            <p:grpSpPr bwMode="auto">
              <a:xfrm>
                <a:off x="480" y="2352"/>
                <a:ext cx="2448" cy="1065"/>
                <a:chOff x="480" y="2352"/>
                <a:chExt cx="2448" cy="1065"/>
              </a:xfrm>
            </p:grpSpPr>
            <p:sp>
              <p:nvSpPr>
                <p:cNvPr id="46105" name="Rectangle 25"/>
                <p:cNvSpPr>
                  <a:spLocks noChangeArrowheads="1"/>
                </p:cNvSpPr>
                <p:nvPr/>
              </p:nvSpPr>
              <p:spPr bwMode="auto">
                <a:xfrm>
                  <a:off x="1392" y="2400"/>
                  <a:ext cx="816" cy="960"/>
                </a:xfrm>
                <a:prstGeom prst="rect">
                  <a:avLst/>
                </a:prstGeom>
                <a:noFill/>
                <a:ln w="25400" algn="ctr">
                  <a:solidFill>
                    <a:schemeClr val="tx1"/>
                  </a:solidFill>
                  <a:miter lim="800000"/>
                  <a:headEnd/>
                  <a:tailEnd/>
                </a:ln>
                <a:effectLst/>
              </p:spPr>
              <p:txBody>
                <a:bodyPr wrap="none" anchor="ctr">
                  <a:spAutoFit/>
                </a:bodyPr>
                <a:lstStyle/>
                <a:p>
                  <a:endParaRPr lang="zh-CN" altLang="en-US"/>
                </a:p>
              </p:txBody>
            </p:sp>
            <p:sp>
              <p:nvSpPr>
                <p:cNvPr id="46106" name="Line 26"/>
                <p:cNvSpPr>
                  <a:spLocks noChangeShapeType="1"/>
                </p:cNvSpPr>
                <p:nvPr/>
              </p:nvSpPr>
              <p:spPr bwMode="auto">
                <a:xfrm>
                  <a:off x="816" y="2535"/>
                  <a:ext cx="576" cy="0"/>
                </a:xfrm>
                <a:prstGeom prst="line">
                  <a:avLst/>
                </a:prstGeom>
                <a:noFill/>
                <a:ln w="25400">
                  <a:solidFill>
                    <a:schemeClr val="tx1"/>
                  </a:solidFill>
                  <a:round/>
                  <a:headEnd/>
                  <a:tailEnd/>
                </a:ln>
                <a:effectLst/>
              </p:spPr>
              <p:txBody>
                <a:bodyPr>
                  <a:spAutoFit/>
                </a:bodyPr>
                <a:lstStyle/>
                <a:p>
                  <a:endParaRPr lang="zh-CN" altLang="en-US"/>
                </a:p>
              </p:txBody>
            </p:sp>
            <p:sp>
              <p:nvSpPr>
                <p:cNvPr id="46107" name="Line 27"/>
                <p:cNvSpPr>
                  <a:spLocks noChangeShapeType="1"/>
                </p:cNvSpPr>
                <p:nvPr/>
              </p:nvSpPr>
              <p:spPr bwMode="auto">
                <a:xfrm>
                  <a:off x="816" y="3264"/>
                  <a:ext cx="576" cy="0"/>
                </a:xfrm>
                <a:prstGeom prst="line">
                  <a:avLst/>
                </a:prstGeom>
                <a:noFill/>
                <a:ln w="25400">
                  <a:solidFill>
                    <a:schemeClr val="tx1"/>
                  </a:solidFill>
                  <a:round/>
                  <a:headEnd/>
                  <a:tailEnd/>
                </a:ln>
                <a:effectLst/>
              </p:spPr>
              <p:txBody>
                <a:bodyPr>
                  <a:spAutoFit/>
                </a:bodyPr>
                <a:lstStyle/>
                <a:p>
                  <a:endParaRPr lang="zh-CN" altLang="en-US"/>
                </a:p>
              </p:txBody>
            </p:sp>
            <p:sp>
              <p:nvSpPr>
                <p:cNvPr id="46108" name="Oval 28"/>
                <p:cNvSpPr>
                  <a:spLocks noChangeArrowheads="1"/>
                </p:cNvSpPr>
                <p:nvPr/>
              </p:nvSpPr>
              <p:spPr bwMode="auto">
                <a:xfrm>
                  <a:off x="768" y="2515"/>
                  <a:ext cx="48" cy="48"/>
                </a:xfrm>
                <a:prstGeom prst="ellipse">
                  <a:avLst/>
                </a:prstGeom>
                <a:solidFill>
                  <a:schemeClr val="bg1"/>
                </a:solidFill>
                <a:ln w="25400" algn="ctr">
                  <a:solidFill>
                    <a:schemeClr val="tx1"/>
                  </a:solidFill>
                  <a:round/>
                  <a:headEnd/>
                  <a:tailEnd/>
                </a:ln>
                <a:effectLst/>
              </p:spPr>
              <p:txBody>
                <a:bodyPr wrap="none" anchor="ctr">
                  <a:spAutoFit/>
                </a:bodyPr>
                <a:lstStyle/>
                <a:p>
                  <a:endParaRPr lang="zh-CN" altLang="en-US"/>
                </a:p>
              </p:txBody>
            </p:sp>
            <p:sp>
              <p:nvSpPr>
                <p:cNvPr id="46109" name="Oval 29"/>
                <p:cNvSpPr>
                  <a:spLocks noChangeArrowheads="1"/>
                </p:cNvSpPr>
                <p:nvPr/>
              </p:nvSpPr>
              <p:spPr bwMode="auto">
                <a:xfrm>
                  <a:off x="768" y="3244"/>
                  <a:ext cx="48" cy="48"/>
                </a:xfrm>
                <a:prstGeom prst="ellipse">
                  <a:avLst/>
                </a:prstGeom>
                <a:solidFill>
                  <a:schemeClr val="bg1"/>
                </a:solidFill>
                <a:ln w="25400" algn="ctr">
                  <a:solidFill>
                    <a:schemeClr val="tx1"/>
                  </a:solidFill>
                  <a:round/>
                  <a:headEnd/>
                  <a:tailEnd/>
                </a:ln>
                <a:effectLst/>
              </p:spPr>
              <p:txBody>
                <a:bodyPr wrap="none" anchor="ctr">
                  <a:spAutoFit/>
                </a:bodyPr>
                <a:lstStyle/>
                <a:p>
                  <a:endParaRPr lang="zh-CN" altLang="en-US"/>
                </a:p>
              </p:txBody>
            </p:sp>
            <p:sp>
              <p:nvSpPr>
                <p:cNvPr id="46110" name="Text Box 30"/>
                <p:cNvSpPr txBox="1">
                  <a:spLocks noChangeArrowheads="1"/>
                </p:cNvSpPr>
                <p:nvPr/>
              </p:nvSpPr>
              <p:spPr bwMode="auto">
                <a:xfrm>
                  <a:off x="1392" y="2400"/>
                  <a:ext cx="288" cy="231"/>
                </a:xfrm>
                <a:prstGeom prst="rect">
                  <a:avLst/>
                </a:prstGeom>
                <a:noFill/>
                <a:ln w="9525" algn="ctr">
                  <a:noFill/>
                  <a:miter lim="800000"/>
                  <a:headEnd/>
                  <a:tailEnd/>
                </a:ln>
                <a:effectLst/>
              </p:spPr>
              <p:txBody>
                <a:bodyPr>
                  <a:spAutoFit/>
                </a:bodyPr>
                <a:lstStyle/>
                <a:p>
                  <a:pPr>
                    <a:spcBef>
                      <a:spcPct val="50000"/>
                    </a:spcBef>
                  </a:pPr>
                  <a:r>
                    <a:rPr kumimoji="1" lang="zh-CN" altLang="en-US">
                      <a:effectLst>
                        <a:outerShdw blurRad="38100" dist="38100" dir="2700000" algn="tl">
                          <a:srgbClr val="C0C0C0"/>
                        </a:outerShdw>
                      </a:effectLst>
                    </a:rPr>
                    <a:t>－</a:t>
                  </a:r>
                </a:p>
              </p:txBody>
            </p:sp>
            <p:sp>
              <p:nvSpPr>
                <p:cNvPr id="46111" name="Text Box 31"/>
                <p:cNvSpPr txBox="1">
                  <a:spLocks noChangeArrowheads="1"/>
                </p:cNvSpPr>
                <p:nvPr/>
              </p:nvSpPr>
              <p:spPr bwMode="auto">
                <a:xfrm>
                  <a:off x="1392" y="3129"/>
                  <a:ext cx="288" cy="231"/>
                </a:xfrm>
                <a:prstGeom prst="rect">
                  <a:avLst/>
                </a:prstGeom>
                <a:noFill/>
                <a:ln w="9525" algn="ctr">
                  <a:noFill/>
                  <a:miter lim="800000"/>
                  <a:headEnd/>
                  <a:tailEnd/>
                </a:ln>
                <a:effectLst/>
              </p:spPr>
              <p:txBody>
                <a:bodyPr>
                  <a:spAutoFit/>
                </a:bodyPr>
                <a:lstStyle/>
                <a:p>
                  <a:pPr>
                    <a:spcBef>
                      <a:spcPct val="50000"/>
                    </a:spcBef>
                  </a:pPr>
                  <a:r>
                    <a:rPr kumimoji="1" lang="zh-CN" altLang="en-US">
                      <a:effectLst>
                        <a:outerShdw blurRad="38100" dist="38100" dir="2700000" algn="tl">
                          <a:srgbClr val="C0C0C0"/>
                        </a:outerShdw>
                      </a:effectLst>
                    </a:rPr>
                    <a:t>＋</a:t>
                  </a:r>
                </a:p>
              </p:txBody>
            </p:sp>
            <p:grpSp>
              <p:nvGrpSpPr>
                <p:cNvPr id="46112" name="Group 32"/>
                <p:cNvGrpSpPr>
                  <a:grpSpLocks/>
                </p:cNvGrpSpPr>
                <p:nvPr/>
              </p:nvGrpSpPr>
              <p:grpSpPr bwMode="auto">
                <a:xfrm>
                  <a:off x="1659" y="2352"/>
                  <a:ext cx="405" cy="288"/>
                  <a:chOff x="1632" y="2484"/>
                  <a:chExt cx="405" cy="288"/>
                </a:xfrm>
              </p:grpSpPr>
              <p:sp>
                <p:nvSpPr>
                  <p:cNvPr id="46113" name="Rectangle 33"/>
                  <p:cNvSpPr>
                    <a:spLocks noChangeArrowheads="1"/>
                  </p:cNvSpPr>
                  <p:nvPr/>
                </p:nvSpPr>
                <p:spPr bwMode="auto">
                  <a:xfrm>
                    <a:off x="1728" y="2484"/>
                    <a:ext cx="309" cy="288"/>
                  </a:xfrm>
                  <a:prstGeom prst="rect">
                    <a:avLst/>
                  </a:prstGeom>
                  <a:noFill/>
                  <a:ln w="9525" algn="ctr">
                    <a:noFill/>
                    <a:miter lim="800000"/>
                    <a:headEnd/>
                    <a:tailEnd/>
                  </a:ln>
                  <a:effectLst/>
                </p:spPr>
                <p:txBody>
                  <a:bodyPr wrap="none">
                    <a:spAutoFit/>
                  </a:bodyPr>
                  <a:lstStyle/>
                  <a:p>
                    <a:pPr>
                      <a:spcBef>
                        <a:spcPct val="50000"/>
                      </a:spcBef>
                    </a:pPr>
                    <a:r>
                      <a:rPr kumimoji="1" lang="en-US" altLang="zh-CN" sz="2400"/>
                      <a:t>∞</a:t>
                    </a:r>
                  </a:p>
                </p:txBody>
              </p:sp>
              <p:sp>
                <p:nvSpPr>
                  <p:cNvPr id="46114" name="AutoShape 34"/>
                  <p:cNvSpPr>
                    <a:spLocks noChangeArrowheads="1"/>
                  </p:cNvSpPr>
                  <p:nvPr/>
                </p:nvSpPr>
                <p:spPr bwMode="auto">
                  <a:xfrm rot="5400000">
                    <a:off x="1632" y="2568"/>
                    <a:ext cx="144" cy="144"/>
                  </a:xfrm>
                  <a:prstGeom prst="flowChartExtract">
                    <a:avLst/>
                  </a:prstGeom>
                  <a:noFill/>
                  <a:ln w="25400" algn="ctr">
                    <a:solidFill>
                      <a:schemeClr val="tx1"/>
                    </a:solidFill>
                    <a:miter lim="800000"/>
                    <a:headEnd/>
                    <a:tailEnd/>
                  </a:ln>
                  <a:effectLst/>
                </p:spPr>
                <p:txBody>
                  <a:bodyPr anchor="ctr">
                    <a:spAutoFit/>
                  </a:bodyPr>
                  <a:lstStyle/>
                  <a:p>
                    <a:endParaRPr lang="zh-CN" altLang="en-US"/>
                  </a:p>
                </p:txBody>
              </p:sp>
            </p:grpSp>
            <p:sp>
              <p:nvSpPr>
                <p:cNvPr id="46115" name="Text Box 35"/>
                <p:cNvSpPr txBox="1">
                  <a:spLocks noChangeArrowheads="1"/>
                </p:cNvSpPr>
                <p:nvPr/>
              </p:nvSpPr>
              <p:spPr bwMode="auto">
                <a:xfrm>
                  <a:off x="1968" y="2736"/>
                  <a:ext cx="288" cy="231"/>
                </a:xfrm>
                <a:prstGeom prst="rect">
                  <a:avLst/>
                </a:prstGeom>
                <a:noFill/>
                <a:ln w="9525" algn="ctr">
                  <a:noFill/>
                  <a:miter lim="800000"/>
                  <a:headEnd/>
                  <a:tailEnd/>
                </a:ln>
                <a:effectLst/>
              </p:spPr>
              <p:txBody>
                <a:bodyPr>
                  <a:spAutoFit/>
                </a:bodyPr>
                <a:lstStyle/>
                <a:p>
                  <a:pPr>
                    <a:spcBef>
                      <a:spcPct val="50000"/>
                    </a:spcBef>
                  </a:pPr>
                  <a:r>
                    <a:rPr kumimoji="1" lang="zh-CN" altLang="en-US">
                      <a:effectLst>
                        <a:outerShdw blurRad="38100" dist="38100" dir="2700000" algn="tl">
                          <a:srgbClr val="C0C0C0"/>
                        </a:outerShdw>
                      </a:effectLst>
                    </a:rPr>
                    <a:t>＋</a:t>
                  </a:r>
                </a:p>
              </p:txBody>
            </p:sp>
            <p:sp>
              <p:nvSpPr>
                <p:cNvPr id="46116" name="Line 36"/>
                <p:cNvSpPr>
                  <a:spLocks noChangeShapeType="1"/>
                </p:cNvSpPr>
                <p:nvPr/>
              </p:nvSpPr>
              <p:spPr bwMode="auto">
                <a:xfrm>
                  <a:off x="2208" y="2868"/>
                  <a:ext cx="576" cy="0"/>
                </a:xfrm>
                <a:prstGeom prst="line">
                  <a:avLst/>
                </a:prstGeom>
                <a:noFill/>
                <a:ln w="25400">
                  <a:solidFill>
                    <a:schemeClr val="tx1"/>
                  </a:solidFill>
                  <a:round/>
                  <a:headEnd/>
                  <a:tailEnd/>
                </a:ln>
                <a:effectLst/>
              </p:spPr>
              <p:txBody>
                <a:bodyPr>
                  <a:spAutoFit/>
                </a:bodyPr>
                <a:lstStyle/>
                <a:p>
                  <a:endParaRPr lang="zh-CN" altLang="en-US"/>
                </a:p>
              </p:txBody>
            </p:sp>
            <p:sp>
              <p:nvSpPr>
                <p:cNvPr id="46117" name="Oval 37"/>
                <p:cNvSpPr>
                  <a:spLocks noChangeArrowheads="1"/>
                </p:cNvSpPr>
                <p:nvPr/>
              </p:nvSpPr>
              <p:spPr bwMode="auto">
                <a:xfrm>
                  <a:off x="2784" y="2848"/>
                  <a:ext cx="48" cy="48"/>
                </a:xfrm>
                <a:prstGeom prst="ellipse">
                  <a:avLst/>
                </a:prstGeom>
                <a:solidFill>
                  <a:schemeClr val="bg1"/>
                </a:solidFill>
                <a:ln w="25400" algn="ctr">
                  <a:solidFill>
                    <a:schemeClr val="tx1"/>
                  </a:solidFill>
                  <a:round/>
                  <a:headEnd/>
                  <a:tailEnd/>
                </a:ln>
                <a:effectLst/>
              </p:spPr>
              <p:txBody>
                <a:bodyPr wrap="none" anchor="ctr">
                  <a:spAutoFit/>
                </a:bodyPr>
                <a:lstStyle/>
                <a:p>
                  <a:endParaRPr lang="zh-CN" altLang="en-US"/>
                </a:p>
              </p:txBody>
            </p:sp>
            <p:sp>
              <p:nvSpPr>
                <p:cNvPr id="46118" name="Text Box 38"/>
                <p:cNvSpPr txBox="1">
                  <a:spLocks noChangeArrowheads="1"/>
                </p:cNvSpPr>
                <p:nvPr/>
              </p:nvSpPr>
              <p:spPr bwMode="auto">
                <a:xfrm>
                  <a:off x="480" y="2400"/>
                  <a:ext cx="336" cy="288"/>
                </a:xfrm>
                <a:prstGeom prst="rect">
                  <a:avLst/>
                </a:prstGeom>
                <a:noFill/>
                <a:ln w="9525" algn="ctr">
                  <a:noFill/>
                  <a:miter lim="800000"/>
                  <a:headEnd/>
                  <a:tailEnd/>
                </a:ln>
                <a:effectLst/>
              </p:spPr>
              <p:txBody>
                <a:bodyPr>
                  <a:spAutoFit/>
                </a:bodyPr>
                <a:lstStyle/>
                <a:p>
                  <a:pPr>
                    <a:spcBef>
                      <a:spcPct val="50000"/>
                    </a:spcBef>
                  </a:pPr>
                  <a:r>
                    <a:rPr kumimoji="1" lang="en-US" altLang="zh-CN" sz="2400" i="1">
                      <a:effectLst>
                        <a:outerShdw blurRad="38100" dist="38100" dir="2700000" algn="tl">
                          <a:srgbClr val="C0C0C0"/>
                        </a:outerShdw>
                      </a:effectLst>
                      <a:latin typeface="Times New Roman" pitchFamily="18" charset="0"/>
                    </a:rPr>
                    <a:t>V</a:t>
                  </a:r>
                  <a:r>
                    <a:rPr kumimoji="1" lang="en-US" altLang="zh-CN" sz="2400" baseline="-25000">
                      <a:effectLst>
                        <a:outerShdw blurRad="38100" dist="38100" dir="2700000" algn="tl">
                          <a:srgbClr val="C0C0C0"/>
                        </a:outerShdw>
                      </a:effectLst>
                      <a:latin typeface="Times New Roman" pitchFamily="18" charset="0"/>
                    </a:rPr>
                    <a:t>-</a:t>
                  </a:r>
                </a:p>
              </p:txBody>
            </p:sp>
            <p:sp>
              <p:nvSpPr>
                <p:cNvPr id="46119" name="Text Box 39"/>
                <p:cNvSpPr txBox="1">
                  <a:spLocks noChangeArrowheads="1"/>
                </p:cNvSpPr>
                <p:nvPr/>
              </p:nvSpPr>
              <p:spPr bwMode="auto">
                <a:xfrm>
                  <a:off x="504" y="3129"/>
                  <a:ext cx="336" cy="288"/>
                </a:xfrm>
                <a:prstGeom prst="rect">
                  <a:avLst/>
                </a:prstGeom>
                <a:noFill/>
                <a:ln w="9525" algn="ctr">
                  <a:noFill/>
                  <a:miter lim="800000"/>
                  <a:headEnd/>
                  <a:tailEnd/>
                </a:ln>
                <a:effectLst/>
              </p:spPr>
              <p:txBody>
                <a:bodyPr>
                  <a:spAutoFit/>
                </a:bodyPr>
                <a:lstStyle/>
                <a:p>
                  <a:pPr>
                    <a:spcBef>
                      <a:spcPct val="50000"/>
                    </a:spcBef>
                  </a:pPr>
                  <a:r>
                    <a:rPr kumimoji="1" lang="en-US" altLang="zh-CN" sz="2400" i="1">
                      <a:effectLst>
                        <a:outerShdw blurRad="38100" dist="38100" dir="2700000" algn="tl">
                          <a:srgbClr val="C0C0C0"/>
                        </a:outerShdw>
                      </a:effectLst>
                      <a:latin typeface="Times New Roman" pitchFamily="18" charset="0"/>
                    </a:rPr>
                    <a:t>V</a:t>
                  </a:r>
                  <a:r>
                    <a:rPr kumimoji="1" lang="en-US" altLang="zh-CN" sz="2400" baseline="-25000">
                      <a:effectLst>
                        <a:outerShdw blurRad="38100" dist="38100" dir="2700000" algn="tl">
                          <a:srgbClr val="C0C0C0"/>
                        </a:outerShdw>
                      </a:effectLst>
                      <a:latin typeface="Times New Roman" pitchFamily="18" charset="0"/>
                    </a:rPr>
                    <a:t>+</a:t>
                  </a:r>
                </a:p>
              </p:txBody>
            </p:sp>
            <p:sp>
              <p:nvSpPr>
                <p:cNvPr id="46120" name="Text Box 40"/>
                <p:cNvSpPr txBox="1">
                  <a:spLocks noChangeArrowheads="1"/>
                </p:cNvSpPr>
                <p:nvPr/>
              </p:nvSpPr>
              <p:spPr bwMode="auto">
                <a:xfrm>
                  <a:off x="960" y="2976"/>
                  <a:ext cx="480" cy="288"/>
                </a:xfrm>
                <a:prstGeom prst="rect">
                  <a:avLst/>
                </a:prstGeom>
                <a:noFill/>
                <a:ln w="19050">
                  <a:noFill/>
                  <a:miter lim="800000"/>
                  <a:headEnd/>
                  <a:tailEnd/>
                </a:ln>
                <a:effectLst/>
              </p:spPr>
              <p:txBody>
                <a:bodyPr>
                  <a:spAutoFit/>
                </a:bodyPr>
                <a:lstStyle/>
                <a:p>
                  <a:pPr>
                    <a:spcBef>
                      <a:spcPct val="50000"/>
                    </a:spcBef>
                  </a:pPr>
                  <a:r>
                    <a:rPr kumimoji="1" lang="en-US" altLang="zh-CN" sz="2400" i="1">
                      <a:latin typeface="Times New Roman" pitchFamily="18" charset="0"/>
                    </a:rPr>
                    <a:t>I</a:t>
                  </a:r>
                  <a:r>
                    <a:rPr kumimoji="1" lang="en-US" altLang="zh-CN" sz="2400" baseline="-25000">
                      <a:latin typeface="Times New Roman" pitchFamily="18" charset="0"/>
                    </a:rPr>
                    <a:t>i</a:t>
                  </a:r>
                  <a:r>
                    <a:rPr kumimoji="1" lang="en-US" altLang="zh-CN" baseline="-25000"/>
                    <a:t>+</a:t>
                  </a:r>
                </a:p>
              </p:txBody>
            </p:sp>
            <p:sp>
              <p:nvSpPr>
                <p:cNvPr id="46121" name="Text Box 41"/>
                <p:cNvSpPr txBox="1">
                  <a:spLocks noChangeArrowheads="1"/>
                </p:cNvSpPr>
                <p:nvPr/>
              </p:nvSpPr>
              <p:spPr bwMode="auto">
                <a:xfrm>
                  <a:off x="2592" y="2544"/>
                  <a:ext cx="336" cy="288"/>
                </a:xfrm>
                <a:prstGeom prst="rect">
                  <a:avLst/>
                </a:prstGeom>
                <a:noFill/>
                <a:ln w="9525" algn="ctr">
                  <a:noFill/>
                  <a:miter lim="800000"/>
                  <a:headEnd/>
                  <a:tailEnd/>
                </a:ln>
                <a:effectLst/>
              </p:spPr>
              <p:txBody>
                <a:bodyPr>
                  <a:spAutoFit/>
                </a:bodyPr>
                <a:lstStyle/>
                <a:p>
                  <a:pPr>
                    <a:spcBef>
                      <a:spcPct val="50000"/>
                    </a:spcBef>
                  </a:pPr>
                  <a:r>
                    <a:rPr kumimoji="1" lang="en-US" altLang="zh-CN" sz="2400" i="1">
                      <a:effectLst>
                        <a:outerShdw blurRad="38100" dist="38100" dir="2700000" algn="tl">
                          <a:srgbClr val="C0C0C0"/>
                        </a:outerShdw>
                      </a:effectLst>
                      <a:latin typeface="Times New Roman" pitchFamily="18" charset="0"/>
                    </a:rPr>
                    <a:t>V</a:t>
                  </a:r>
                  <a:r>
                    <a:rPr kumimoji="1" lang="en-US" altLang="zh-CN" sz="2400" baseline="-25000">
                      <a:effectLst>
                        <a:outerShdw blurRad="38100" dist="38100" dir="2700000" algn="tl">
                          <a:srgbClr val="C0C0C0"/>
                        </a:outerShdw>
                      </a:effectLst>
                      <a:latin typeface="Times New Roman" pitchFamily="18" charset="0"/>
                    </a:rPr>
                    <a:t>o</a:t>
                  </a:r>
                </a:p>
              </p:txBody>
            </p:sp>
          </p:grpSp>
        </p:grpSp>
      </p:grpSp>
      <p:sp>
        <p:nvSpPr>
          <p:cNvPr id="46122" name="Text Box 42"/>
          <p:cNvSpPr txBox="1">
            <a:spLocks noChangeArrowheads="1"/>
          </p:cNvSpPr>
          <p:nvPr/>
        </p:nvSpPr>
        <p:spPr bwMode="auto">
          <a:xfrm>
            <a:off x="381000" y="1676400"/>
            <a:ext cx="4191000" cy="457200"/>
          </a:xfrm>
          <a:prstGeom prst="rect">
            <a:avLst/>
          </a:prstGeom>
          <a:noFill/>
          <a:ln w="9525" algn="ctr">
            <a:noFill/>
            <a:miter lim="800000"/>
            <a:headEnd/>
            <a:tailEnd/>
          </a:ln>
          <a:effectLst/>
        </p:spPr>
        <p:txBody>
          <a:bodyPr>
            <a:spAutoFit/>
          </a:bodyPr>
          <a:lstStyle/>
          <a:p>
            <a:pPr>
              <a:spcBef>
                <a:spcPct val="50000"/>
              </a:spcBef>
            </a:pPr>
            <a:r>
              <a:rPr kumimoji="1" lang="en-US" altLang="zh-CN" sz="2400">
                <a:ea typeface="楷体_GB2312" pitchFamily="49" charset="-122"/>
              </a:rPr>
              <a:t>∵</a:t>
            </a:r>
            <a:r>
              <a:rPr kumimoji="1" lang="zh-CN" altLang="en-US" sz="2400">
                <a:ea typeface="楷体_GB2312" pitchFamily="49" charset="-122"/>
              </a:rPr>
              <a:t>集成运放工作在线性区时有：</a:t>
            </a:r>
          </a:p>
        </p:txBody>
      </p:sp>
      <p:graphicFrame>
        <p:nvGraphicFramePr>
          <p:cNvPr id="46123" name="Object 43"/>
          <p:cNvGraphicFramePr>
            <a:graphicFrameLocks noChangeAspect="1"/>
          </p:cNvGraphicFramePr>
          <p:nvPr/>
        </p:nvGraphicFramePr>
        <p:xfrm>
          <a:off x="1285875" y="2278063"/>
          <a:ext cx="2524125" cy="541337"/>
        </p:xfrm>
        <a:graphic>
          <a:graphicData uri="http://schemas.openxmlformats.org/presentationml/2006/ole">
            <mc:AlternateContent xmlns:mc="http://schemas.openxmlformats.org/markup-compatibility/2006">
              <mc:Choice xmlns:v="urn:schemas-microsoft-com:vml" Requires="v">
                <p:oleObj spid="_x0000_s46140" name="Equation" r:id="rId3" imgW="1066680" imgH="228600" progId="">
                  <p:embed/>
                </p:oleObj>
              </mc:Choice>
              <mc:Fallback>
                <p:oleObj name="Equation" r:id="rId3" imgW="1066680" imgH="228600" progId="">
                  <p:embed/>
                  <p:pic>
                    <p:nvPicPr>
                      <p:cNvPr id="0" name="Picture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75" y="2278063"/>
                        <a:ext cx="2524125" cy="541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6124" name="Group 44"/>
          <p:cNvGrpSpPr>
            <a:grpSpLocks/>
          </p:cNvGrpSpPr>
          <p:nvPr/>
        </p:nvGrpSpPr>
        <p:grpSpPr bwMode="auto">
          <a:xfrm>
            <a:off x="228600" y="2819400"/>
            <a:ext cx="2133600" cy="565150"/>
            <a:chOff x="240" y="1824"/>
            <a:chExt cx="1344" cy="356"/>
          </a:xfrm>
        </p:grpSpPr>
        <p:graphicFrame>
          <p:nvGraphicFramePr>
            <p:cNvPr id="46125" name="Object 45"/>
            <p:cNvGraphicFramePr>
              <a:graphicFrameLocks noChangeAspect="1"/>
            </p:cNvGraphicFramePr>
            <p:nvPr/>
          </p:nvGraphicFramePr>
          <p:xfrm>
            <a:off x="774" y="1824"/>
            <a:ext cx="810" cy="356"/>
          </p:xfrm>
          <a:graphic>
            <a:graphicData uri="http://schemas.openxmlformats.org/presentationml/2006/ole">
              <mc:AlternateContent xmlns:mc="http://schemas.openxmlformats.org/markup-compatibility/2006">
                <mc:Choice xmlns:v="urn:schemas-microsoft-com:vml" Requires="v">
                  <p:oleObj spid="_x0000_s46141" name="Equation" r:id="rId5" imgW="520560" imgH="228600" progId="">
                    <p:embed/>
                  </p:oleObj>
                </mc:Choice>
                <mc:Fallback>
                  <p:oleObj name="Equation" r:id="rId5" imgW="520560" imgH="228600" progId="">
                    <p:embed/>
                    <p:pic>
                      <p:nvPicPr>
                        <p:cNvPr id="0" name="Picture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 y="1824"/>
                          <a:ext cx="810" cy="356"/>
                        </a:xfrm>
                        <a:prstGeom prst="rect">
                          <a:avLst/>
                        </a:prstGeom>
                        <a:noFill/>
                        <a:ln>
                          <a:noFill/>
                        </a:ln>
                        <a:effectLst/>
                        <a:extLst>
                          <a:ext uri="{909E8E84-426E-40DD-AFC4-6F175D3DCCD1}">
                            <a14:hiddenFill xmlns:a14="http://schemas.microsoft.com/office/drawing/2010/main">
                              <a:solidFill>
                                <a:srgbClr val="C0FFA7"/>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oleObj>
                </mc:Fallback>
              </mc:AlternateContent>
            </a:graphicData>
          </a:graphic>
        </p:graphicFrame>
        <p:sp>
          <p:nvSpPr>
            <p:cNvPr id="46126" name="Rectangle 46"/>
            <p:cNvSpPr>
              <a:spLocks noChangeArrowheads="1"/>
            </p:cNvSpPr>
            <p:nvPr/>
          </p:nvSpPr>
          <p:spPr bwMode="auto">
            <a:xfrm>
              <a:off x="240" y="1839"/>
              <a:ext cx="502" cy="288"/>
            </a:xfrm>
            <a:prstGeom prst="rect">
              <a:avLst/>
            </a:prstGeom>
            <a:noFill/>
            <a:ln w="9525" algn="ctr">
              <a:noFill/>
              <a:miter lim="800000"/>
              <a:headEnd/>
              <a:tailEnd/>
            </a:ln>
            <a:effectLst/>
          </p:spPr>
          <p:txBody>
            <a:bodyPr wrap="none">
              <a:spAutoFit/>
            </a:bodyPr>
            <a:lstStyle/>
            <a:p>
              <a:pPr>
                <a:spcBef>
                  <a:spcPct val="50000"/>
                </a:spcBef>
              </a:pPr>
              <a:r>
                <a:rPr kumimoji="1" lang="zh-CN" altLang="en-US" sz="2400">
                  <a:ea typeface="楷体_GB2312" pitchFamily="49" charset="-122"/>
                </a:rPr>
                <a:t>又∵</a:t>
              </a:r>
            </a:p>
          </p:txBody>
        </p:sp>
      </p:grpSp>
      <p:graphicFrame>
        <p:nvGraphicFramePr>
          <p:cNvPr id="46127" name="Object 47"/>
          <p:cNvGraphicFramePr>
            <a:graphicFrameLocks noChangeAspect="1"/>
          </p:cNvGraphicFramePr>
          <p:nvPr/>
        </p:nvGraphicFramePr>
        <p:xfrm>
          <a:off x="344488" y="3429000"/>
          <a:ext cx="3236912" cy="539750"/>
        </p:xfrm>
        <a:graphic>
          <a:graphicData uri="http://schemas.openxmlformats.org/presentationml/2006/ole">
            <mc:AlternateContent xmlns:mc="http://schemas.openxmlformats.org/markup-compatibility/2006">
              <mc:Choice xmlns:v="urn:schemas-microsoft-com:vml" Requires="v">
                <p:oleObj spid="_x0000_s46142" name="Equation" r:id="rId7" imgW="1371600" imgH="228600" progId="">
                  <p:embed/>
                </p:oleObj>
              </mc:Choice>
              <mc:Fallback>
                <p:oleObj name="Equation" r:id="rId7" imgW="1371600" imgH="228600" progId="">
                  <p:embed/>
                  <p:pic>
                    <p:nvPicPr>
                      <p:cNvPr id="0" name="Picture 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4488" y="3429000"/>
                        <a:ext cx="3236912"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6128" name="Group 48"/>
          <p:cNvGrpSpPr>
            <a:grpSpLocks/>
          </p:cNvGrpSpPr>
          <p:nvPr/>
        </p:nvGrpSpPr>
        <p:grpSpPr bwMode="auto">
          <a:xfrm>
            <a:off x="609600" y="3962400"/>
            <a:ext cx="1862138" cy="595313"/>
            <a:chOff x="411" y="2553"/>
            <a:chExt cx="1173" cy="375"/>
          </a:xfrm>
        </p:grpSpPr>
        <p:sp>
          <p:nvSpPr>
            <p:cNvPr id="46129" name="Rectangle 49"/>
            <p:cNvSpPr>
              <a:spLocks noChangeArrowheads="1"/>
            </p:cNvSpPr>
            <p:nvPr/>
          </p:nvSpPr>
          <p:spPr bwMode="auto">
            <a:xfrm>
              <a:off x="411" y="2592"/>
              <a:ext cx="309" cy="288"/>
            </a:xfrm>
            <a:prstGeom prst="rect">
              <a:avLst/>
            </a:prstGeom>
            <a:noFill/>
            <a:ln w="9525" algn="ctr">
              <a:noFill/>
              <a:miter lim="800000"/>
              <a:headEnd/>
              <a:tailEnd/>
            </a:ln>
            <a:effectLst/>
          </p:spPr>
          <p:txBody>
            <a:bodyPr wrap="none">
              <a:spAutoFit/>
            </a:bodyPr>
            <a:lstStyle/>
            <a:p>
              <a:pPr>
                <a:spcBef>
                  <a:spcPct val="50000"/>
                </a:spcBef>
              </a:pPr>
              <a:r>
                <a:rPr kumimoji="1" lang="zh-CN" altLang="en-US" sz="2400">
                  <a:ea typeface="楷体_GB2312" pitchFamily="49" charset="-122"/>
                </a:rPr>
                <a:t>即</a:t>
              </a:r>
            </a:p>
          </p:txBody>
        </p:sp>
        <p:graphicFrame>
          <p:nvGraphicFramePr>
            <p:cNvPr id="46130" name="Object 50"/>
            <p:cNvGraphicFramePr>
              <a:graphicFrameLocks noChangeAspect="1"/>
            </p:cNvGraphicFramePr>
            <p:nvPr/>
          </p:nvGraphicFramePr>
          <p:xfrm>
            <a:off x="816" y="2553"/>
            <a:ext cx="768" cy="375"/>
          </p:xfrm>
          <a:graphic>
            <a:graphicData uri="http://schemas.openxmlformats.org/presentationml/2006/ole">
              <mc:AlternateContent xmlns:mc="http://schemas.openxmlformats.org/markup-compatibility/2006">
                <mc:Choice xmlns:v="urn:schemas-microsoft-com:vml" Requires="v">
                  <p:oleObj spid="_x0000_s46143" name="Equation" r:id="rId9" imgW="469800" imgH="228600" progId="">
                    <p:embed/>
                  </p:oleObj>
                </mc:Choice>
                <mc:Fallback>
                  <p:oleObj name="Equation" r:id="rId9" imgW="469800" imgH="228600" progId="">
                    <p:embed/>
                    <p:pic>
                      <p:nvPicPr>
                        <p:cNvPr id="0" name="Picture 5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6" y="2553"/>
                          <a:ext cx="768" cy="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6131" name="Object 51"/>
          <p:cNvGraphicFramePr>
            <a:graphicFrameLocks noChangeAspect="1"/>
          </p:cNvGraphicFramePr>
          <p:nvPr/>
        </p:nvGraphicFramePr>
        <p:xfrm>
          <a:off x="381000" y="5181600"/>
          <a:ext cx="1577975" cy="609600"/>
        </p:xfrm>
        <a:graphic>
          <a:graphicData uri="http://schemas.openxmlformats.org/presentationml/2006/ole">
            <mc:AlternateContent xmlns:mc="http://schemas.openxmlformats.org/markup-compatibility/2006">
              <mc:Choice xmlns:v="urn:schemas-microsoft-com:vml" Requires="v">
                <p:oleObj spid="_x0000_s46144" name="Equation" r:id="rId11" imgW="571320" imgH="228600" progId="">
                  <p:embed/>
                </p:oleObj>
              </mc:Choice>
              <mc:Fallback>
                <p:oleObj name="Equation" r:id="rId11" imgW="571320" imgH="228600" progId="">
                  <p:embed/>
                  <p:pic>
                    <p:nvPicPr>
                      <p:cNvPr id="0" name="Picture 5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 y="5181600"/>
                        <a:ext cx="1577975" cy="609600"/>
                      </a:xfrm>
                      <a:prstGeom prst="rect">
                        <a:avLst/>
                      </a:prstGeom>
                      <a:noFill/>
                      <a:ln>
                        <a:noFill/>
                      </a:ln>
                      <a:effectLst/>
                      <a:extLst>
                        <a:ext uri="{909E8E84-426E-40DD-AFC4-6F175D3DCCD1}">
                          <a14:hiddenFill xmlns:a14="http://schemas.microsoft.com/office/drawing/2010/main">
                            <a:solidFill>
                              <a:srgbClr val="C0FFA7"/>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oleObj>
              </mc:Fallback>
            </mc:AlternateContent>
          </a:graphicData>
        </a:graphic>
      </p:graphicFrame>
      <p:grpSp>
        <p:nvGrpSpPr>
          <p:cNvPr id="46132" name="Group 52"/>
          <p:cNvGrpSpPr>
            <a:grpSpLocks/>
          </p:cNvGrpSpPr>
          <p:nvPr/>
        </p:nvGrpSpPr>
        <p:grpSpPr bwMode="auto">
          <a:xfrm>
            <a:off x="1865313" y="5257800"/>
            <a:ext cx="2630487" cy="481013"/>
            <a:chOff x="1175" y="3352"/>
            <a:chExt cx="1657" cy="303"/>
          </a:xfrm>
        </p:grpSpPr>
        <p:graphicFrame>
          <p:nvGraphicFramePr>
            <p:cNvPr id="46133" name="Object 53"/>
            <p:cNvGraphicFramePr>
              <a:graphicFrameLocks noChangeAspect="1"/>
            </p:cNvGraphicFramePr>
            <p:nvPr/>
          </p:nvGraphicFramePr>
          <p:xfrm>
            <a:off x="2292" y="3360"/>
            <a:ext cx="540" cy="295"/>
          </p:xfrm>
          <a:graphic>
            <a:graphicData uri="http://schemas.openxmlformats.org/presentationml/2006/ole">
              <mc:AlternateContent xmlns:mc="http://schemas.openxmlformats.org/markup-compatibility/2006">
                <mc:Choice xmlns:v="urn:schemas-microsoft-com:vml" Requires="v">
                  <p:oleObj spid="_x0000_s46145" name="Equation" r:id="rId13" imgW="419040" imgH="228600" progId="">
                    <p:embed/>
                  </p:oleObj>
                </mc:Choice>
                <mc:Fallback>
                  <p:oleObj name="Equation" r:id="rId13" imgW="419040" imgH="228600" progId="">
                    <p:embed/>
                    <p:pic>
                      <p:nvPicPr>
                        <p:cNvPr id="0" name="Picture 5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92" y="3360"/>
                          <a:ext cx="540" cy="295"/>
                        </a:xfrm>
                        <a:prstGeom prst="rect">
                          <a:avLst/>
                        </a:prstGeom>
                        <a:noFill/>
                        <a:ln>
                          <a:noFill/>
                        </a:ln>
                        <a:effectLst/>
                        <a:extLst>
                          <a:ext uri="{909E8E84-426E-40DD-AFC4-6F175D3DCCD1}">
                            <a14:hiddenFill xmlns:a14="http://schemas.microsoft.com/office/drawing/2010/main">
                              <a:solidFill>
                                <a:srgbClr val="C0FFA7"/>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oleObj>
                </mc:Fallback>
              </mc:AlternateContent>
            </a:graphicData>
          </a:graphic>
        </p:graphicFrame>
        <p:sp>
          <p:nvSpPr>
            <p:cNvPr id="46134" name="Rectangle 54"/>
            <p:cNvSpPr>
              <a:spLocks noChangeArrowheads="1"/>
            </p:cNvSpPr>
            <p:nvPr/>
          </p:nvSpPr>
          <p:spPr bwMode="auto">
            <a:xfrm>
              <a:off x="1175" y="3352"/>
              <a:ext cx="1081" cy="288"/>
            </a:xfrm>
            <a:prstGeom prst="rect">
              <a:avLst/>
            </a:prstGeom>
            <a:noFill/>
            <a:ln w="9525" algn="ctr">
              <a:noFill/>
              <a:miter lim="800000"/>
              <a:headEnd/>
              <a:tailEnd/>
            </a:ln>
            <a:effectLst/>
          </p:spPr>
          <p:txBody>
            <a:bodyPr wrap="none">
              <a:spAutoFit/>
            </a:bodyPr>
            <a:lstStyle/>
            <a:p>
              <a:pPr>
                <a:spcBef>
                  <a:spcPct val="50000"/>
                </a:spcBef>
              </a:pPr>
              <a:r>
                <a:rPr kumimoji="1" lang="en-US" altLang="zh-CN" sz="2400">
                  <a:ea typeface="楷体_GB2312" pitchFamily="49" charset="-122"/>
                </a:rPr>
                <a:t>∴</a:t>
              </a:r>
              <a:r>
                <a:rPr kumimoji="1" lang="zh-CN" altLang="en-US" sz="2400">
                  <a:ea typeface="楷体_GB2312" pitchFamily="49" charset="-122"/>
                </a:rPr>
                <a:t>输入偏流</a:t>
              </a:r>
            </a:p>
          </p:txBody>
        </p:sp>
      </p:grpSp>
      <p:sp>
        <p:nvSpPr>
          <p:cNvPr id="46135" name="AutoShape 55">
            <a:hlinkClick r:id="rId15" action="ppaction://hlinkfile" highlightClick="1"/>
          </p:cNvPr>
          <p:cNvSpPr>
            <a:spLocks noChangeArrowheads="1"/>
          </p:cNvSpPr>
          <p:nvPr/>
        </p:nvSpPr>
        <p:spPr bwMode="auto">
          <a:xfrm>
            <a:off x="152400" y="5969000"/>
            <a:ext cx="1447800" cy="431800"/>
          </a:xfrm>
          <a:prstGeom prst="actionButtonMovie">
            <a:avLst/>
          </a:prstGeom>
          <a:solidFill>
            <a:srgbClr val="CCFFFF"/>
          </a:solidFill>
          <a:ln w="25400">
            <a:solidFill>
              <a:srgbClr val="99CCFF"/>
            </a:solidFill>
            <a:miter lim="800000"/>
            <a:headEnd/>
            <a:tailEnd/>
          </a:ln>
          <a:effectLst>
            <a:outerShdw dist="107763" dir="2700000" algn="ctr" rotWithShape="0">
              <a:schemeClr val="bg2"/>
            </a:outerShdw>
          </a:effectLst>
        </p:spPr>
        <p:txBody>
          <a:bodyPr anchor="ctr">
            <a:spAutoFit/>
          </a:bodyPr>
          <a:lstStyle/>
          <a:p>
            <a:pPr algn="ctr">
              <a:spcBef>
                <a:spcPct val="50000"/>
              </a:spcBef>
            </a:pPr>
            <a:r>
              <a:rPr kumimoji="1" lang="zh-CN" altLang="en-US">
                <a:effectLst>
                  <a:outerShdw blurRad="38100" dist="38100" dir="2700000" algn="tl">
                    <a:srgbClr val="FFFFFF"/>
                  </a:outerShdw>
                </a:effectLst>
                <a:ea typeface="楷体_GB2312" pitchFamily="49" charset="-122"/>
              </a:rPr>
              <a:t>虚短和虚断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1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1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1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1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09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61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61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46135"/>
                                        </p:tgtEl>
                                        <p:attrNameLst>
                                          <p:attrName>style.visibility</p:attrName>
                                        </p:attrNameLst>
                                      </p:cBhvr>
                                      <p:to>
                                        <p:strVal val="visible"/>
                                      </p:to>
                                    </p:set>
                                    <p:animEffect transition="in" filter="dissolve">
                                      <p:cBhvr>
                                        <p:cTn id="43" dur="500"/>
                                        <p:tgtEl>
                                          <p:spTgt spid="46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98" grpId="0"/>
      <p:bldP spid="46099" grpId="0"/>
      <p:bldP spid="46122" grpId="0"/>
      <p:bldP spid="4613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533400" y="1489075"/>
            <a:ext cx="8229600" cy="4149725"/>
          </a:xfrm>
          <a:prstGeom prst="rect">
            <a:avLst/>
          </a:prstGeom>
          <a:noFill/>
          <a:ln w="9525" algn="ctr">
            <a:noFill/>
            <a:miter lim="800000"/>
            <a:headEnd/>
            <a:tailEnd/>
          </a:ln>
          <a:effectLst/>
        </p:spPr>
        <p:txBody>
          <a:bodyPr>
            <a:spAutoFit/>
          </a:bodyPr>
          <a:lstStyle/>
          <a:p>
            <a:pPr>
              <a:spcBef>
                <a:spcPct val="50000"/>
              </a:spcBef>
              <a:buFont typeface="Wingdings" pitchFamily="2" charset="2"/>
              <a:buChar char="Ø"/>
            </a:pPr>
            <a:r>
              <a:rPr kumimoji="1" lang="zh-CN" altLang="en-US" sz="2800">
                <a:latin typeface="楷体_GB2312" pitchFamily="49" charset="-122"/>
                <a:ea typeface="楷体_GB2312" pitchFamily="49" charset="-122"/>
              </a:rPr>
              <a:t>在半导体制造工艺的基础上，把整个电路中元器件制作在一块硅基片上，构成特定功能的电子电路，称为集成电路。简单来说，</a:t>
            </a:r>
            <a:r>
              <a:rPr kumimoji="1" lang="zh-CN" altLang="en-US" sz="2800">
                <a:solidFill>
                  <a:srgbClr val="CC3300"/>
                </a:solidFill>
                <a:latin typeface="楷体_GB2312" pitchFamily="49" charset="-122"/>
                <a:ea typeface="楷体_GB2312" pitchFamily="49" charset="-122"/>
              </a:rPr>
              <a:t>集成电路是把元器件和连接导线全部制作在一小块硅片上而</a:t>
            </a:r>
            <a:r>
              <a:rPr kumimoji="1" lang="zh-CN" altLang="zh-CN" sz="2800">
                <a:solidFill>
                  <a:srgbClr val="CC3300"/>
                </a:solidFill>
                <a:latin typeface="楷体_GB2312" pitchFamily="49" charset="-122"/>
                <a:ea typeface="楷体_GB2312" pitchFamily="49" charset="-122"/>
              </a:rPr>
              <a:t>成</a:t>
            </a:r>
            <a:r>
              <a:rPr kumimoji="1" lang="zh-CN" altLang="en-US" sz="2800">
                <a:solidFill>
                  <a:srgbClr val="CC3300"/>
                </a:solidFill>
                <a:latin typeface="楷体_GB2312" pitchFamily="49" charset="-122"/>
                <a:ea typeface="楷体_GB2312" pitchFamily="49" charset="-122"/>
              </a:rPr>
              <a:t>的电路。</a:t>
            </a:r>
          </a:p>
          <a:p>
            <a:pPr>
              <a:spcBef>
                <a:spcPct val="50000"/>
              </a:spcBef>
              <a:buFont typeface="Wingdings" pitchFamily="2" charset="2"/>
              <a:buChar char="Ø"/>
            </a:pPr>
            <a:r>
              <a:rPr kumimoji="1" lang="zh-CN" altLang="en-US" sz="2800">
                <a:latin typeface="楷体_GB2312" pitchFamily="49" charset="-122"/>
                <a:ea typeface="楷体_GB2312" pitchFamily="49" charset="-122"/>
              </a:rPr>
              <a:t>集成电路按其功能来分，有数字集成电路和模拟集成电路。模拟集成电路种类繁多，有运算放大器、宽频带放大器、功率放大器、模拟乘法器、模拟锁相环、模数和数模转换器、稳压电源和音像设备中常用的其他模拟集成电路等。</a:t>
            </a:r>
          </a:p>
        </p:txBody>
      </p:sp>
      <p:sp>
        <p:nvSpPr>
          <p:cNvPr id="40963" name="Text Box 3"/>
          <p:cNvSpPr txBox="1">
            <a:spLocks noChangeArrowheads="1"/>
          </p:cNvSpPr>
          <p:nvPr/>
        </p:nvSpPr>
        <p:spPr bwMode="auto">
          <a:xfrm>
            <a:off x="3429000" y="457200"/>
            <a:ext cx="1981200" cy="641350"/>
          </a:xfrm>
          <a:prstGeom prst="rect">
            <a:avLst/>
          </a:prstGeom>
          <a:noFill/>
          <a:ln w="9525" algn="ctr">
            <a:noFill/>
            <a:miter lim="800000"/>
            <a:headEnd/>
            <a:tailEnd/>
          </a:ln>
          <a:effectLst/>
        </p:spPr>
        <p:txBody>
          <a:bodyPr>
            <a:spAutoFit/>
          </a:bodyPr>
          <a:lstStyle/>
          <a:p>
            <a:pPr>
              <a:spcBef>
                <a:spcPct val="50000"/>
              </a:spcBef>
            </a:pPr>
            <a:r>
              <a:rPr kumimoji="1" lang="en-US" altLang="zh-CN" sz="3600">
                <a:solidFill>
                  <a:srgbClr val="000066"/>
                </a:solidFill>
                <a:latin typeface="Times New Roman" pitchFamily="18" charset="0"/>
                <a:ea typeface="黑体" pitchFamily="49" charset="-122"/>
              </a:rPr>
              <a:t>§</a:t>
            </a:r>
            <a:r>
              <a:rPr kumimoji="1" lang="zh-CN" altLang="en-US" sz="3600">
                <a:solidFill>
                  <a:srgbClr val="000066"/>
                </a:solidFill>
                <a:latin typeface="Times New Roman" pitchFamily="18" charset="0"/>
                <a:ea typeface="黑体" pitchFamily="49" charset="-122"/>
              </a:rPr>
              <a:t>引 言</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304800" y="533400"/>
            <a:ext cx="7467600" cy="519113"/>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Char char="Ë"/>
            </a:pPr>
            <a:r>
              <a:rPr kumimoji="1" lang="en-US" altLang="zh-CN" sz="2800" b="0">
                <a:latin typeface="Times New Roman" pitchFamily="18" charset="0"/>
                <a:ea typeface="楷体_GB2312" pitchFamily="49" charset="-122"/>
              </a:rPr>
              <a:t> </a:t>
            </a:r>
            <a:r>
              <a:rPr kumimoji="1" lang="zh-CN" altLang="en-US" sz="2800">
                <a:latin typeface="Times New Roman" pitchFamily="18" charset="0"/>
                <a:ea typeface="楷体_GB2312" pitchFamily="49" charset="-122"/>
              </a:rPr>
              <a:t>理想运放工作在</a:t>
            </a:r>
            <a:r>
              <a:rPr kumimoji="1" lang="zh-CN" altLang="en-US" sz="2800">
                <a:solidFill>
                  <a:srgbClr val="FF0000"/>
                </a:solidFill>
                <a:effectLst>
                  <a:outerShdw blurRad="38100" dist="38100" dir="2700000" algn="tl">
                    <a:srgbClr val="C0C0C0"/>
                  </a:outerShdw>
                </a:effectLst>
                <a:latin typeface="Times New Roman" pitchFamily="18" charset="0"/>
                <a:ea typeface="楷体_GB2312" pitchFamily="49" charset="-122"/>
              </a:rPr>
              <a:t>非线性区</a:t>
            </a:r>
            <a:r>
              <a:rPr kumimoji="1" lang="zh-CN" altLang="en-US" sz="2800">
                <a:latin typeface="Times New Roman" pitchFamily="18" charset="0"/>
                <a:ea typeface="楷体_GB2312" pitchFamily="49" charset="-122"/>
              </a:rPr>
              <a:t>的特点：</a:t>
            </a:r>
          </a:p>
        </p:txBody>
      </p:sp>
      <p:sp>
        <p:nvSpPr>
          <p:cNvPr id="47107" name="Rectangle 3"/>
          <p:cNvSpPr>
            <a:spLocks noChangeArrowheads="1"/>
          </p:cNvSpPr>
          <p:nvPr/>
        </p:nvSpPr>
        <p:spPr bwMode="auto">
          <a:xfrm>
            <a:off x="381000" y="5105400"/>
            <a:ext cx="5943600" cy="457200"/>
          </a:xfrm>
          <a:prstGeom prst="rect">
            <a:avLst/>
          </a:prstGeom>
          <a:noFill/>
          <a:ln w="9525">
            <a:noFill/>
            <a:miter lim="800000"/>
            <a:headEnd/>
            <a:tailEnd/>
          </a:ln>
          <a:effectLst/>
        </p:spPr>
        <p:txBody>
          <a:bodyPr>
            <a:spAutoFit/>
          </a:bodyPr>
          <a:lstStyle/>
          <a:p>
            <a:r>
              <a:rPr kumimoji="1" lang="en-US" altLang="zh-CN" sz="2400">
                <a:latin typeface="Times New Roman" pitchFamily="18" charset="0"/>
                <a:sym typeface="Monotype Sorts" pitchFamily="2" charset="2"/>
              </a:rPr>
              <a:t>(2)  </a:t>
            </a:r>
            <a:r>
              <a:rPr kumimoji="1" lang="en-US" altLang="zh-CN" sz="2400" i="1">
                <a:latin typeface="Times New Roman" pitchFamily="18" charset="0"/>
              </a:rPr>
              <a:t>I</a:t>
            </a:r>
            <a:r>
              <a:rPr kumimoji="1" lang="en-US" altLang="zh-CN" sz="2400" baseline="-25000">
                <a:latin typeface="Times New Roman" pitchFamily="18" charset="0"/>
              </a:rPr>
              <a:t>i+ </a:t>
            </a:r>
            <a:r>
              <a:rPr kumimoji="1" lang="en-US" altLang="zh-CN" sz="2400">
                <a:latin typeface="Times New Roman" pitchFamily="18" charset="0"/>
              </a:rPr>
              <a:t>= </a:t>
            </a:r>
            <a:r>
              <a:rPr kumimoji="1" lang="en-US" altLang="zh-CN" sz="2400" i="1">
                <a:latin typeface="Times New Roman" pitchFamily="18" charset="0"/>
              </a:rPr>
              <a:t>I</a:t>
            </a:r>
            <a:r>
              <a:rPr kumimoji="1" lang="en-US" altLang="zh-CN" sz="2400" i="1" baseline="-25000">
                <a:latin typeface="Times New Roman" pitchFamily="18" charset="0"/>
              </a:rPr>
              <a:t>i</a:t>
            </a:r>
            <a:r>
              <a:rPr kumimoji="1" lang="en-US" altLang="en-US" sz="2400" i="1" baseline="-25000"/>
              <a:t>－</a:t>
            </a:r>
            <a:r>
              <a:rPr kumimoji="1" lang="zh-CN" altLang="en-US" sz="2400">
                <a:latin typeface="Times New Roman" pitchFamily="18" charset="0"/>
              </a:rPr>
              <a:t> </a:t>
            </a:r>
            <a:r>
              <a:rPr kumimoji="1" lang="en-US" altLang="zh-CN" sz="2400">
                <a:latin typeface="Times New Roman" pitchFamily="18" charset="0"/>
              </a:rPr>
              <a:t>=0        </a:t>
            </a:r>
            <a:r>
              <a:rPr kumimoji="1" lang="zh-CN" altLang="en-US" sz="2400">
                <a:latin typeface="Times New Roman" pitchFamily="18" charset="0"/>
                <a:ea typeface="楷体_GB2312" pitchFamily="49" charset="-122"/>
              </a:rPr>
              <a:t>虚断仍然成立</a:t>
            </a:r>
          </a:p>
        </p:txBody>
      </p:sp>
      <p:sp>
        <p:nvSpPr>
          <p:cNvPr id="47108" name="Text Box 4"/>
          <p:cNvSpPr txBox="1">
            <a:spLocks noChangeArrowheads="1"/>
          </p:cNvSpPr>
          <p:nvPr/>
        </p:nvSpPr>
        <p:spPr bwMode="auto">
          <a:xfrm>
            <a:off x="304800" y="1676400"/>
            <a:ext cx="8229600" cy="457200"/>
          </a:xfrm>
          <a:prstGeom prst="rect">
            <a:avLst/>
          </a:prstGeom>
          <a:noFill/>
          <a:ln w="9525">
            <a:noFill/>
            <a:miter lim="800000"/>
            <a:headEnd/>
            <a:tailEnd/>
          </a:ln>
          <a:effectLst/>
        </p:spPr>
        <p:txBody>
          <a:bodyPr>
            <a:spAutoFit/>
          </a:bodyPr>
          <a:lstStyle/>
          <a:p>
            <a:pPr>
              <a:spcBef>
                <a:spcPct val="50000"/>
              </a:spcBef>
            </a:pPr>
            <a:r>
              <a:rPr kumimoji="1" lang="en-US" altLang="zh-CN" sz="2400">
                <a:latin typeface="Times New Roman" pitchFamily="18" charset="0"/>
                <a:ea typeface="楷体_GB2312" pitchFamily="49" charset="-122"/>
                <a:sym typeface="Monotype Sorts" pitchFamily="2" charset="2"/>
              </a:rPr>
              <a:t>(1) </a:t>
            </a:r>
            <a:r>
              <a:rPr kumimoji="1" lang="zh-CN" altLang="en-US" sz="2400">
                <a:latin typeface="Times New Roman" pitchFamily="18" charset="0"/>
                <a:ea typeface="楷体_GB2312" pitchFamily="49" charset="-122"/>
                <a:sym typeface="Monotype Sorts" pitchFamily="2" charset="2"/>
              </a:rPr>
              <a:t>只要输入电压 </a:t>
            </a:r>
            <a:r>
              <a:rPr kumimoji="1" lang="en-US" altLang="zh-CN" sz="2400" i="1">
                <a:latin typeface="Times New Roman" pitchFamily="18" charset="0"/>
                <a:ea typeface="楷体_GB2312" pitchFamily="49" charset="-122"/>
              </a:rPr>
              <a:t>V</a:t>
            </a:r>
            <a:r>
              <a:rPr kumimoji="1" lang="en-US" altLang="zh-CN" sz="2400" baseline="-25000">
                <a:latin typeface="Times New Roman" pitchFamily="18" charset="0"/>
                <a:ea typeface="楷体_GB2312" pitchFamily="49" charset="-122"/>
              </a:rPr>
              <a:t>+ </a:t>
            </a:r>
            <a:r>
              <a:rPr kumimoji="1" lang="zh-CN" altLang="en-US" sz="2400">
                <a:latin typeface="Times New Roman" pitchFamily="18" charset="0"/>
                <a:ea typeface="楷体_GB2312" pitchFamily="49" charset="-122"/>
              </a:rPr>
              <a:t>与 </a:t>
            </a:r>
            <a:r>
              <a:rPr kumimoji="1" lang="en-US" altLang="zh-CN" sz="2400" i="1">
                <a:latin typeface="Times New Roman" pitchFamily="18" charset="0"/>
                <a:ea typeface="楷体_GB2312" pitchFamily="49" charset="-122"/>
              </a:rPr>
              <a:t>V</a:t>
            </a:r>
            <a:r>
              <a:rPr kumimoji="1" lang="en-US" altLang="zh-CN" sz="2400" baseline="-25000">
                <a:latin typeface="Times New Roman" pitchFamily="18" charset="0"/>
                <a:ea typeface="楷体_GB2312" pitchFamily="49" charset="-122"/>
              </a:rPr>
              <a:t>– </a:t>
            </a:r>
            <a:r>
              <a:rPr kumimoji="1" lang="zh-CN" altLang="en-US" sz="2400">
                <a:latin typeface="Times New Roman" pitchFamily="18" charset="0"/>
                <a:ea typeface="楷体_GB2312" pitchFamily="49" charset="-122"/>
              </a:rPr>
              <a:t>不相等，输出电压就饱和。即有：</a:t>
            </a:r>
          </a:p>
        </p:txBody>
      </p:sp>
      <p:graphicFrame>
        <p:nvGraphicFramePr>
          <p:cNvPr id="47109" name="Object 5"/>
          <p:cNvGraphicFramePr>
            <a:graphicFrameLocks noChangeAspect="1"/>
          </p:cNvGraphicFramePr>
          <p:nvPr/>
        </p:nvGraphicFramePr>
        <p:xfrm>
          <a:off x="685800" y="2589213"/>
          <a:ext cx="3870325" cy="1373187"/>
        </p:xfrm>
        <a:graphic>
          <a:graphicData uri="http://schemas.openxmlformats.org/presentationml/2006/ole">
            <mc:AlternateContent xmlns:mc="http://schemas.openxmlformats.org/markup-compatibility/2006">
              <mc:Choice xmlns:v="urn:schemas-microsoft-com:vml" Requires="v">
                <p:oleObj spid="_x0000_s47111" name="Equation" r:id="rId3" imgW="1358640" imgH="482400" progId="">
                  <p:embed/>
                </p:oleObj>
              </mc:Choice>
              <mc:Fallback>
                <p:oleObj name="Equation" r:id="rId3" imgW="1358640" imgH="48240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589213"/>
                        <a:ext cx="3870325" cy="1373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10" name="Rectangle 6"/>
          <p:cNvSpPr>
            <a:spLocks noChangeArrowheads="1"/>
          </p:cNvSpPr>
          <p:nvPr/>
        </p:nvSpPr>
        <p:spPr bwMode="auto">
          <a:xfrm>
            <a:off x="762000" y="4419600"/>
            <a:ext cx="8382000" cy="457200"/>
          </a:xfrm>
          <a:prstGeom prst="rect">
            <a:avLst/>
          </a:prstGeom>
          <a:noFill/>
          <a:ln w="9525">
            <a:noFill/>
            <a:miter lim="800000"/>
            <a:headEnd/>
            <a:tailEnd/>
          </a:ln>
          <a:effectLst/>
        </p:spPr>
        <p:txBody>
          <a:bodyPr>
            <a:spAutoFit/>
          </a:bodyPr>
          <a:lstStyle/>
          <a:p>
            <a:r>
              <a:rPr kumimoji="1" lang="zh-CN" altLang="en-US" sz="2400">
                <a:latin typeface="Times New Roman" pitchFamily="18" charset="0"/>
                <a:ea typeface="楷体_GB2312" pitchFamily="49" charset="-122"/>
                <a:sym typeface="Monotype Sorts" pitchFamily="2" charset="2"/>
              </a:rPr>
              <a:t>对理想运算放大器，</a:t>
            </a:r>
            <a:r>
              <a:rPr kumimoji="1" lang="en-US" altLang="zh-CN" sz="2400" i="1">
                <a:latin typeface="Times New Roman" pitchFamily="18" charset="0"/>
                <a:ea typeface="楷体_GB2312" pitchFamily="49" charset="-122"/>
                <a:sym typeface="Monotype Sorts" pitchFamily="2" charset="2"/>
              </a:rPr>
              <a:t>V</a:t>
            </a:r>
            <a:r>
              <a:rPr kumimoji="1" lang="en-US" altLang="zh-CN" sz="2400" baseline="-25000">
                <a:latin typeface="Times New Roman" pitchFamily="18" charset="0"/>
                <a:ea typeface="楷体_GB2312" pitchFamily="49" charset="-122"/>
                <a:sym typeface="Monotype Sorts" pitchFamily="2" charset="2"/>
              </a:rPr>
              <a:t>+</a:t>
            </a:r>
            <a:r>
              <a:rPr kumimoji="1" lang="en-US" altLang="zh-CN" sz="2400">
                <a:latin typeface="Times New Roman" pitchFamily="18" charset="0"/>
                <a:ea typeface="楷体_GB2312" pitchFamily="49" charset="-122"/>
                <a:sym typeface="Monotype Sorts" pitchFamily="2" charset="2"/>
              </a:rPr>
              <a:t>=</a:t>
            </a:r>
            <a:r>
              <a:rPr kumimoji="1" lang="en-US" altLang="zh-CN" sz="2400" i="1">
                <a:latin typeface="Times New Roman" pitchFamily="18" charset="0"/>
                <a:ea typeface="楷体_GB2312" pitchFamily="49" charset="-122"/>
                <a:sym typeface="Monotype Sorts" pitchFamily="2" charset="2"/>
              </a:rPr>
              <a:t>V</a:t>
            </a:r>
            <a:r>
              <a:rPr kumimoji="1" lang="en-US" altLang="zh-CN" sz="2400" baseline="-25000">
                <a:latin typeface="Times New Roman" pitchFamily="18" charset="0"/>
                <a:ea typeface="楷体_GB2312" pitchFamily="49" charset="-122"/>
                <a:sym typeface="Monotype Sorts" pitchFamily="2" charset="2"/>
              </a:rPr>
              <a:t>-</a:t>
            </a:r>
            <a:r>
              <a:rPr kumimoji="1" lang="zh-CN" altLang="en-US" sz="2400">
                <a:latin typeface="Times New Roman" pitchFamily="18" charset="0"/>
                <a:ea typeface="楷体_GB2312" pitchFamily="49" charset="-122"/>
                <a:sym typeface="Monotype Sorts" pitchFamily="2" charset="2"/>
              </a:rPr>
              <a:t>是正负两种饱和状态的转换点。</a:t>
            </a:r>
            <a:endParaRPr kumimoji="1" lang="zh-CN" altLang="en-US" sz="2400">
              <a:latin typeface="Times New Roman" pitchFamily="18" charset="0"/>
              <a:ea typeface="楷体_GB2312" pitchFamily="49" charset="-122"/>
            </a:endParaRPr>
          </a:p>
        </p:txBody>
      </p:sp>
      <p:grpSp>
        <p:nvGrpSpPr>
          <p:cNvPr id="47111" name="Group 7"/>
          <p:cNvGrpSpPr>
            <a:grpSpLocks/>
          </p:cNvGrpSpPr>
          <p:nvPr/>
        </p:nvGrpSpPr>
        <p:grpSpPr bwMode="auto">
          <a:xfrm>
            <a:off x="5105400" y="2286000"/>
            <a:ext cx="3657600" cy="1981200"/>
            <a:chOff x="3264" y="1536"/>
            <a:chExt cx="2304" cy="1248"/>
          </a:xfrm>
        </p:grpSpPr>
        <p:sp>
          <p:nvSpPr>
            <p:cNvPr id="47112" name="Rectangle 8"/>
            <p:cNvSpPr>
              <a:spLocks noChangeArrowheads="1"/>
            </p:cNvSpPr>
            <p:nvPr/>
          </p:nvSpPr>
          <p:spPr bwMode="auto">
            <a:xfrm>
              <a:off x="3264" y="1536"/>
              <a:ext cx="2304" cy="1248"/>
            </a:xfrm>
            <a:prstGeom prst="rect">
              <a:avLst/>
            </a:prstGeom>
            <a:solidFill>
              <a:srgbClr val="CCFFCC"/>
            </a:solidFill>
            <a:ln w="25400">
              <a:solidFill>
                <a:srgbClr val="008000"/>
              </a:solidFill>
              <a:miter lim="800000"/>
              <a:headEnd/>
              <a:tailEnd/>
            </a:ln>
            <a:effectLst/>
          </p:spPr>
          <p:txBody>
            <a:bodyPr wrap="none" lIns="90000" tIns="46800" rIns="90000" bIns="46800" anchor="ctr"/>
            <a:lstStyle/>
            <a:p>
              <a:endParaRPr lang="zh-CN" altLang="en-US"/>
            </a:p>
          </p:txBody>
        </p:sp>
        <p:grpSp>
          <p:nvGrpSpPr>
            <p:cNvPr id="47113" name="Group 9"/>
            <p:cNvGrpSpPr>
              <a:grpSpLocks/>
            </p:cNvGrpSpPr>
            <p:nvPr/>
          </p:nvGrpSpPr>
          <p:grpSpPr bwMode="auto">
            <a:xfrm>
              <a:off x="3326" y="1573"/>
              <a:ext cx="2231" cy="1093"/>
              <a:chOff x="3326" y="1573"/>
              <a:chExt cx="2231" cy="1093"/>
            </a:xfrm>
          </p:grpSpPr>
          <p:sp>
            <p:nvSpPr>
              <p:cNvPr id="47114" name="Line 10"/>
              <p:cNvSpPr>
                <a:spLocks noChangeShapeType="1"/>
              </p:cNvSpPr>
              <p:nvPr/>
            </p:nvSpPr>
            <p:spPr bwMode="auto">
              <a:xfrm>
                <a:off x="3649" y="1945"/>
                <a:ext cx="480" cy="1"/>
              </a:xfrm>
              <a:prstGeom prst="line">
                <a:avLst/>
              </a:prstGeom>
              <a:noFill/>
              <a:ln w="19050">
                <a:solidFill>
                  <a:schemeClr val="tx1"/>
                </a:solidFill>
                <a:round/>
                <a:headEnd/>
                <a:tailEnd/>
              </a:ln>
              <a:effectLst/>
            </p:spPr>
            <p:txBody>
              <a:bodyPr wrap="none" anchor="ctr"/>
              <a:lstStyle/>
              <a:p>
                <a:endParaRPr lang="zh-CN" altLang="en-US"/>
              </a:p>
            </p:txBody>
          </p:sp>
          <p:sp>
            <p:nvSpPr>
              <p:cNvPr id="47115" name="Line 11"/>
              <p:cNvSpPr>
                <a:spLocks noChangeShapeType="1"/>
              </p:cNvSpPr>
              <p:nvPr/>
            </p:nvSpPr>
            <p:spPr bwMode="auto">
              <a:xfrm>
                <a:off x="3649" y="2425"/>
                <a:ext cx="480" cy="1"/>
              </a:xfrm>
              <a:prstGeom prst="line">
                <a:avLst/>
              </a:prstGeom>
              <a:noFill/>
              <a:ln w="19050">
                <a:solidFill>
                  <a:schemeClr val="tx1"/>
                </a:solidFill>
                <a:round/>
                <a:headEnd/>
                <a:tailEnd/>
              </a:ln>
              <a:effectLst/>
            </p:spPr>
            <p:txBody>
              <a:bodyPr wrap="none" anchor="ctr"/>
              <a:lstStyle/>
              <a:p>
                <a:endParaRPr lang="zh-CN" altLang="en-US"/>
              </a:p>
            </p:txBody>
          </p:sp>
          <p:sp>
            <p:nvSpPr>
              <p:cNvPr id="47116" name="AutoShape 12"/>
              <p:cNvSpPr>
                <a:spLocks noChangeArrowheads="1"/>
              </p:cNvSpPr>
              <p:nvPr/>
            </p:nvSpPr>
            <p:spPr bwMode="auto">
              <a:xfrm rot="5400000" flipH="1">
                <a:off x="4063" y="1767"/>
                <a:ext cx="965" cy="834"/>
              </a:xfrm>
              <a:prstGeom prst="triangle">
                <a:avLst>
                  <a:gd name="adj" fmla="val 50000"/>
                </a:avLst>
              </a:prstGeom>
              <a:noFill/>
              <a:ln w="19050">
                <a:solidFill>
                  <a:schemeClr val="tx1"/>
                </a:solidFill>
                <a:miter lim="800000"/>
                <a:headEnd/>
                <a:tailEnd/>
              </a:ln>
              <a:effectLst/>
            </p:spPr>
            <p:txBody>
              <a:bodyPr rot="10800000" vert="eaVert" wrap="none" anchor="ctr"/>
              <a:lstStyle/>
              <a:p>
                <a:pPr algn="ctr"/>
                <a:endParaRPr kumimoji="1" lang="zh-CN" altLang="zh-CN" sz="2400" b="0">
                  <a:latin typeface="Times New Roman" pitchFamily="18" charset="0"/>
                </a:endParaRPr>
              </a:p>
            </p:txBody>
          </p:sp>
          <p:sp>
            <p:nvSpPr>
              <p:cNvPr id="47117" name="Line 13"/>
              <p:cNvSpPr>
                <a:spLocks noChangeShapeType="1"/>
              </p:cNvSpPr>
              <p:nvPr/>
            </p:nvSpPr>
            <p:spPr bwMode="auto">
              <a:xfrm>
                <a:off x="4945" y="2186"/>
                <a:ext cx="380" cy="0"/>
              </a:xfrm>
              <a:prstGeom prst="line">
                <a:avLst/>
              </a:prstGeom>
              <a:noFill/>
              <a:ln w="19050">
                <a:solidFill>
                  <a:schemeClr val="tx1"/>
                </a:solidFill>
                <a:round/>
                <a:headEnd/>
                <a:tailEnd/>
              </a:ln>
              <a:effectLst/>
            </p:spPr>
            <p:txBody>
              <a:bodyPr wrap="none" anchor="ctr"/>
              <a:lstStyle/>
              <a:p>
                <a:endParaRPr lang="zh-CN" altLang="en-US"/>
              </a:p>
            </p:txBody>
          </p:sp>
          <p:sp>
            <p:nvSpPr>
              <p:cNvPr id="47118" name="Text Box 14"/>
              <p:cNvSpPr txBox="1">
                <a:spLocks noChangeArrowheads="1"/>
              </p:cNvSpPr>
              <p:nvPr/>
            </p:nvSpPr>
            <p:spPr bwMode="auto">
              <a:xfrm>
                <a:off x="3327" y="2202"/>
                <a:ext cx="321" cy="288"/>
              </a:xfrm>
              <a:prstGeom prst="rect">
                <a:avLst/>
              </a:prstGeom>
              <a:noFill/>
              <a:ln w="19050">
                <a:noFill/>
                <a:miter lim="800000"/>
                <a:headEnd/>
                <a:tailEnd/>
              </a:ln>
              <a:effectLst/>
            </p:spPr>
            <p:txBody>
              <a:bodyPr>
                <a:spAutoFit/>
              </a:bodyPr>
              <a:lstStyle/>
              <a:p>
                <a:pPr>
                  <a:spcBef>
                    <a:spcPct val="50000"/>
                  </a:spcBef>
                </a:pPr>
                <a:r>
                  <a:rPr kumimoji="1" lang="en-US" altLang="zh-CN" sz="2400" b="0" i="1">
                    <a:latin typeface="Times New Roman" pitchFamily="18" charset="0"/>
                  </a:rPr>
                  <a:t>V</a:t>
                </a:r>
                <a:r>
                  <a:rPr kumimoji="1" lang="en-US" altLang="zh-CN" sz="2400" b="0" baseline="-25000">
                    <a:latin typeface="Times New Roman" pitchFamily="18" charset="0"/>
                  </a:rPr>
                  <a:t>–</a:t>
                </a:r>
                <a:endParaRPr kumimoji="1" lang="en-US" altLang="zh-CN" sz="2400" b="0">
                  <a:latin typeface="Times New Roman" pitchFamily="18" charset="0"/>
                </a:endParaRPr>
              </a:p>
            </p:txBody>
          </p:sp>
          <p:sp>
            <p:nvSpPr>
              <p:cNvPr id="47119" name="Text Box 15"/>
              <p:cNvSpPr txBox="1">
                <a:spLocks noChangeArrowheads="1"/>
              </p:cNvSpPr>
              <p:nvPr/>
            </p:nvSpPr>
            <p:spPr bwMode="auto">
              <a:xfrm>
                <a:off x="3326" y="1731"/>
                <a:ext cx="418" cy="288"/>
              </a:xfrm>
              <a:prstGeom prst="rect">
                <a:avLst/>
              </a:prstGeom>
              <a:noFill/>
              <a:ln w="19050">
                <a:noFill/>
                <a:miter lim="800000"/>
                <a:headEnd/>
                <a:tailEnd/>
              </a:ln>
              <a:effectLst/>
            </p:spPr>
            <p:txBody>
              <a:bodyPr>
                <a:spAutoFit/>
              </a:bodyPr>
              <a:lstStyle/>
              <a:p>
                <a:pPr>
                  <a:spcBef>
                    <a:spcPct val="50000"/>
                  </a:spcBef>
                </a:pPr>
                <a:r>
                  <a:rPr kumimoji="1" lang="en-US" altLang="zh-CN" sz="2400" b="0" i="1">
                    <a:latin typeface="Times New Roman" pitchFamily="18" charset="0"/>
                  </a:rPr>
                  <a:t>V</a:t>
                </a:r>
                <a:r>
                  <a:rPr kumimoji="1" lang="en-US" altLang="zh-CN" sz="2400" b="0" baseline="-25000">
                    <a:latin typeface="Times New Roman" pitchFamily="18" charset="0"/>
                  </a:rPr>
                  <a:t>+</a:t>
                </a:r>
                <a:endParaRPr kumimoji="1" lang="en-US" altLang="zh-CN" sz="2400" b="0">
                  <a:latin typeface="Times New Roman" pitchFamily="18" charset="0"/>
                </a:endParaRPr>
              </a:p>
            </p:txBody>
          </p:sp>
          <p:sp>
            <p:nvSpPr>
              <p:cNvPr id="47120" name="Text Box 16"/>
              <p:cNvSpPr txBox="1">
                <a:spLocks noChangeArrowheads="1"/>
              </p:cNvSpPr>
              <p:nvPr/>
            </p:nvSpPr>
            <p:spPr bwMode="auto">
              <a:xfrm>
                <a:off x="4106" y="2348"/>
                <a:ext cx="321" cy="288"/>
              </a:xfrm>
              <a:prstGeom prst="rect">
                <a:avLst/>
              </a:prstGeom>
              <a:noFill/>
              <a:ln w="19050">
                <a:noFill/>
                <a:miter lim="800000"/>
                <a:headEnd/>
                <a:tailEnd/>
              </a:ln>
              <a:effectLst/>
            </p:spPr>
            <p:txBody>
              <a:bodyPr>
                <a:spAutoFit/>
              </a:bodyPr>
              <a:lstStyle/>
              <a:p>
                <a:pPr>
                  <a:spcBef>
                    <a:spcPct val="50000"/>
                  </a:spcBef>
                </a:pPr>
                <a:r>
                  <a:rPr kumimoji="1" lang="en-US" altLang="zh-CN" sz="2400" b="0">
                    <a:latin typeface="Times New Roman" pitchFamily="18" charset="0"/>
                  </a:rPr>
                  <a:t>–</a:t>
                </a:r>
              </a:p>
            </p:txBody>
          </p:sp>
          <p:sp>
            <p:nvSpPr>
              <p:cNvPr id="47121" name="Rectangle 17"/>
              <p:cNvSpPr>
                <a:spLocks noChangeArrowheads="1"/>
              </p:cNvSpPr>
              <p:nvPr/>
            </p:nvSpPr>
            <p:spPr bwMode="auto">
              <a:xfrm>
                <a:off x="4119" y="1742"/>
                <a:ext cx="224" cy="288"/>
              </a:xfrm>
              <a:prstGeom prst="rect">
                <a:avLst/>
              </a:prstGeom>
              <a:noFill/>
              <a:ln w="19050">
                <a:noFill/>
                <a:miter lim="800000"/>
                <a:headEnd/>
                <a:tailEnd/>
              </a:ln>
              <a:effectLst/>
            </p:spPr>
            <p:txBody>
              <a:bodyPr wrap="none">
                <a:spAutoFit/>
              </a:bodyPr>
              <a:lstStyle/>
              <a:p>
                <a:r>
                  <a:rPr kumimoji="1" lang="en-US" altLang="zh-CN" sz="2400" b="0">
                    <a:latin typeface="Times New Roman" pitchFamily="18" charset="0"/>
                  </a:rPr>
                  <a:t>+</a:t>
                </a:r>
              </a:p>
            </p:txBody>
          </p:sp>
          <p:sp>
            <p:nvSpPr>
              <p:cNvPr id="47122" name="Text Box 18"/>
              <p:cNvSpPr txBox="1">
                <a:spLocks noChangeArrowheads="1"/>
              </p:cNvSpPr>
              <p:nvPr/>
            </p:nvSpPr>
            <p:spPr bwMode="auto">
              <a:xfrm>
                <a:off x="5236" y="1920"/>
                <a:ext cx="321" cy="288"/>
              </a:xfrm>
              <a:prstGeom prst="rect">
                <a:avLst/>
              </a:prstGeom>
              <a:noFill/>
              <a:ln w="19050">
                <a:noFill/>
                <a:miter lim="800000"/>
                <a:headEnd/>
                <a:tailEnd/>
              </a:ln>
              <a:effectLst/>
            </p:spPr>
            <p:txBody>
              <a:bodyPr>
                <a:spAutoFit/>
              </a:bodyPr>
              <a:lstStyle/>
              <a:p>
                <a:pPr>
                  <a:spcBef>
                    <a:spcPct val="50000"/>
                  </a:spcBef>
                </a:pPr>
                <a:r>
                  <a:rPr kumimoji="1" lang="en-US" altLang="zh-CN" sz="2400" b="0" i="1">
                    <a:latin typeface="Times New Roman" pitchFamily="18" charset="0"/>
                  </a:rPr>
                  <a:t>V</a:t>
                </a:r>
                <a:r>
                  <a:rPr kumimoji="1" lang="en-US" altLang="zh-CN" sz="2400" b="0" baseline="-25000">
                    <a:latin typeface="Times New Roman" pitchFamily="18" charset="0"/>
                  </a:rPr>
                  <a:t>o</a:t>
                </a:r>
                <a:endParaRPr kumimoji="1" lang="en-US" altLang="zh-CN" sz="2400" b="0">
                  <a:latin typeface="Times New Roman" pitchFamily="18" charset="0"/>
                </a:endParaRPr>
              </a:p>
            </p:txBody>
          </p:sp>
          <p:sp>
            <p:nvSpPr>
              <p:cNvPr id="47123" name="Line 19"/>
              <p:cNvSpPr>
                <a:spLocks noChangeShapeType="1"/>
              </p:cNvSpPr>
              <p:nvPr/>
            </p:nvSpPr>
            <p:spPr bwMode="auto">
              <a:xfrm>
                <a:off x="3721" y="1882"/>
                <a:ext cx="24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7124" name="Text Box 20"/>
              <p:cNvSpPr txBox="1">
                <a:spLocks noChangeArrowheads="1"/>
              </p:cNvSpPr>
              <p:nvPr/>
            </p:nvSpPr>
            <p:spPr bwMode="auto">
              <a:xfrm>
                <a:off x="3620" y="1573"/>
                <a:ext cx="321" cy="288"/>
              </a:xfrm>
              <a:prstGeom prst="rect">
                <a:avLst/>
              </a:prstGeom>
              <a:noFill/>
              <a:ln w="19050">
                <a:noFill/>
                <a:miter lim="800000"/>
                <a:headEnd/>
                <a:tailEnd/>
              </a:ln>
              <a:effectLst/>
            </p:spPr>
            <p:txBody>
              <a:bodyPr>
                <a:spAutoFit/>
              </a:bodyPr>
              <a:lstStyle/>
              <a:p>
                <a:pPr>
                  <a:spcBef>
                    <a:spcPct val="50000"/>
                  </a:spcBef>
                </a:pPr>
                <a:r>
                  <a:rPr kumimoji="1" lang="en-US" altLang="zh-CN" sz="2400" b="0" i="1">
                    <a:latin typeface="Times New Roman" pitchFamily="18" charset="0"/>
                  </a:rPr>
                  <a:t>I</a:t>
                </a:r>
                <a:r>
                  <a:rPr kumimoji="1" lang="en-US" altLang="zh-CN" sz="2400" b="0" baseline="-25000">
                    <a:latin typeface="Times New Roman" pitchFamily="18" charset="0"/>
                  </a:rPr>
                  <a:t>i+</a:t>
                </a:r>
                <a:endParaRPr kumimoji="1" lang="en-US" altLang="zh-CN" sz="2400" b="0">
                  <a:latin typeface="Times New Roman" pitchFamily="18" charset="0"/>
                </a:endParaRPr>
              </a:p>
            </p:txBody>
          </p:sp>
          <p:sp>
            <p:nvSpPr>
              <p:cNvPr id="47125" name="Text Box 21"/>
              <p:cNvSpPr txBox="1">
                <a:spLocks noChangeArrowheads="1"/>
              </p:cNvSpPr>
              <p:nvPr/>
            </p:nvSpPr>
            <p:spPr bwMode="auto">
              <a:xfrm>
                <a:off x="3615" y="2112"/>
                <a:ext cx="513" cy="288"/>
              </a:xfrm>
              <a:prstGeom prst="rect">
                <a:avLst/>
              </a:prstGeom>
              <a:noFill/>
              <a:ln w="19050">
                <a:noFill/>
                <a:miter lim="800000"/>
                <a:headEnd/>
                <a:tailEnd/>
              </a:ln>
              <a:effectLst/>
            </p:spPr>
            <p:txBody>
              <a:bodyPr>
                <a:spAutoFit/>
              </a:bodyPr>
              <a:lstStyle/>
              <a:p>
                <a:pPr>
                  <a:spcBef>
                    <a:spcPct val="50000"/>
                  </a:spcBef>
                </a:pPr>
                <a:r>
                  <a:rPr kumimoji="1" lang="en-US" altLang="zh-CN" sz="2400" b="0" i="1">
                    <a:latin typeface="Times New Roman" pitchFamily="18" charset="0"/>
                  </a:rPr>
                  <a:t>I</a:t>
                </a:r>
                <a:r>
                  <a:rPr kumimoji="1" lang="en-US" altLang="zh-CN" sz="2400" b="0" baseline="-25000">
                    <a:latin typeface="Times New Roman" pitchFamily="18" charset="0"/>
                  </a:rPr>
                  <a:t>i</a:t>
                </a:r>
                <a:r>
                  <a:rPr kumimoji="1" lang="zh-CN" altLang="en-US" b="0" baseline="-25000"/>
                  <a:t>－</a:t>
                </a: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533400" y="1147763"/>
            <a:ext cx="8229600" cy="4110037"/>
          </a:xfrm>
          <a:prstGeom prst="rect">
            <a:avLst/>
          </a:prstGeom>
          <a:noFill/>
          <a:ln w="9525">
            <a:noFill/>
            <a:miter lim="800000"/>
            <a:headEnd/>
            <a:tailEnd/>
          </a:ln>
          <a:effectLst/>
        </p:spPr>
        <p:txBody>
          <a:bodyPr>
            <a:spAutoFit/>
          </a:bodyPr>
          <a:lstStyle/>
          <a:p>
            <a:pPr>
              <a:lnSpc>
                <a:spcPct val="120000"/>
              </a:lnSpc>
              <a:spcBef>
                <a:spcPct val="50000"/>
              </a:spcBef>
              <a:buClr>
                <a:srgbClr val="FF0000"/>
              </a:buClr>
              <a:buFont typeface="Wingdings" pitchFamily="2" charset="2"/>
              <a:buChar char="Ë"/>
            </a:pPr>
            <a:r>
              <a:rPr kumimoji="1" lang="en-US" altLang="zh-CN" sz="2800">
                <a:latin typeface="Times New Roman" pitchFamily="18" charset="0"/>
                <a:ea typeface="楷体_GB2312" pitchFamily="49" charset="-122"/>
              </a:rPr>
              <a:t> </a:t>
            </a:r>
            <a:r>
              <a:rPr kumimoji="1" lang="zh-CN" altLang="en-US" sz="2800">
                <a:latin typeface="Times New Roman" pitchFamily="18" charset="0"/>
                <a:ea typeface="楷体_GB2312" pitchFamily="49" charset="-122"/>
              </a:rPr>
              <a:t>综上所述，在分析具体的集成运放应用电路时，可将集成运放按理想运放对待，根据理想运放分别工作在线性区或者非线性区的特点来分析电路的工作原理。一般来说</a:t>
            </a:r>
          </a:p>
          <a:p>
            <a:pPr>
              <a:lnSpc>
                <a:spcPct val="120000"/>
              </a:lnSpc>
              <a:spcBef>
                <a:spcPct val="50000"/>
              </a:spcBef>
              <a:buClr>
                <a:srgbClr val="FF0000"/>
              </a:buClr>
              <a:buFont typeface="Wingdings" pitchFamily="2" charset="2"/>
              <a:buChar char=""/>
            </a:pPr>
            <a:r>
              <a:rPr kumimoji="1" lang="zh-CN" altLang="en-US" sz="2800">
                <a:latin typeface="Times New Roman" pitchFamily="18" charset="0"/>
                <a:ea typeface="楷体_GB2312" pitchFamily="49" charset="-122"/>
              </a:rPr>
              <a:t>集成运放引入</a:t>
            </a:r>
            <a:r>
              <a:rPr kumimoji="1" lang="zh-CN" altLang="en-US" sz="2800">
                <a:solidFill>
                  <a:srgbClr val="FF0000"/>
                </a:solidFill>
                <a:latin typeface="Times New Roman" pitchFamily="18" charset="0"/>
                <a:ea typeface="楷体_GB2312" pitchFamily="49" charset="-122"/>
              </a:rPr>
              <a:t>深度负反馈</a:t>
            </a:r>
            <a:r>
              <a:rPr kumimoji="1" lang="zh-CN" altLang="en-US" sz="2800">
                <a:latin typeface="Times New Roman" pitchFamily="18" charset="0"/>
                <a:ea typeface="楷体_GB2312" pitchFamily="49" charset="-122"/>
              </a:rPr>
              <a:t>时，工作在</a:t>
            </a:r>
            <a:r>
              <a:rPr kumimoji="1" lang="zh-CN" altLang="en-US" sz="2800">
                <a:solidFill>
                  <a:srgbClr val="FF0000"/>
                </a:solidFill>
                <a:latin typeface="Times New Roman" pitchFamily="18" charset="0"/>
                <a:ea typeface="楷体_GB2312" pitchFamily="49" charset="-122"/>
              </a:rPr>
              <a:t>线性区</a:t>
            </a:r>
            <a:r>
              <a:rPr kumimoji="1" lang="zh-CN" altLang="en-US" sz="2800">
                <a:latin typeface="Times New Roman" pitchFamily="18" charset="0"/>
                <a:ea typeface="楷体_GB2312" pitchFamily="49" charset="-122"/>
              </a:rPr>
              <a:t>；</a:t>
            </a:r>
          </a:p>
          <a:p>
            <a:pPr>
              <a:lnSpc>
                <a:spcPct val="120000"/>
              </a:lnSpc>
              <a:spcBef>
                <a:spcPct val="50000"/>
              </a:spcBef>
              <a:buClr>
                <a:srgbClr val="FF0000"/>
              </a:buClr>
              <a:buFont typeface="Wingdings" pitchFamily="2" charset="2"/>
              <a:buChar char=""/>
            </a:pPr>
            <a:r>
              <a:rPr kumimoji="1" lang="zh-CN" altLang="en-US" sz="2800">
                <a:latin typeface="Times New Roman" pitchFamily="18" charset="0"/>
                <a:ea typeface="楷体_GB2312" pitchFamily="49" charset="-122"/>
              </a:rPr>
              <a:t>集成运放引入</a:t>
            </a:r>
            <a:r>
              <a:rPr kumimoji="1" lang="zh-CN" altLang="en-US" sz="2800">
                <a:solidFill>
                  <a:srgbClr val="009900"/>
                </a:solidFill>
                <a:latin typeface="Times New Roman" pitchFamily="18" charset="0"/>
                <a:ea typeface="楷体_GB2312" pitchFamily="49" charset="-122"/>
              </a:rPr>
              <a:t>正反馈</a:t>
            </a:r>
            <a:r>
              <a:rPr kumimoji="1" lang="zh-CN" altLang="en-US" sz="2800">
                <a:latin typeface="Times New Roman" pitchFamily="18" charset="0"/>
                <a:ea typeface="楷体_GB2312" pitchFamily="49" charset="-122"/>
              </a:rPr>
              <a:t>或</a:t>
            </a:r>
            <a:r>
              <a:rPr kumimoji="1" lang="zh-CN" altLang="en-US" sz="2800">
                <a:solidFill>
                  <a:srgbClr val="009900"/>
                </a:solidFill>
                <a:latin typeface="Times New Roman" pitchFamily="18" charset="0"/>
                <a:ea typeface="楷体_GB2312" pitchFamily="49" charset="-122"/>
              </a:rPr>
              <a:t>开环状态</a:t>
            </a:r>
            <a:r>
              <a:rPr kumimoji="1" lang="zh-CN" altLang="en-US" sz="2800">
                <a:latin typeface="Times New Roman" pitchFamily="18" charset="0"/>
                <a:ea typeface="楷体_GB2312" pitchFamily="49" charset="-122"/>
              </a:rPr>
              <a:t>时，工作在</a:t>
            </a:r>
            <a:r>
              <a:rPr kumimoji="1" lang="zh-CN" altLang="en-US" sz="2800">
                <a:solidFill>
                  <a:srgbClr val="009900"/>
                </a:solidFill>
                <a:latin typeface="Times New Roman" pitchFamily="18" charset="0"/>
                <a:ea typeface="楷体_GB2312" pitchFamily="49" charset="-122"/>
              </a:rPr>
              <a:t>非线性区</a:t>
            </a:r>
            <a:r>
              <a:rPr kumimoji="1" lang="zh-CN" altLang="en-US" sz="2800">
                <a:latin typeface="Times New Roman" pitchFamily="18" charset="0"/>
                <a:ea typeface="楷体_GB2312" pitchFamily="49" charset="-122"/>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ChangeArrowheads="1"/>
          </p:cNvSpPr>
          <p:nvPr/>
        </p:nvSpPr>
        <p:spPr bwMode="auto">
          <a:xfrm>
            <a:off x="1066800" y="460375"/>
            <a:ext cx="6705600" cy="695325"/>
          </a:xfrm>
          <a:prstGeom prst="rect">
            <a:avLst/>
          </a:prstGeom>
          <a:noFill/>
          <a:ln w="9525">
            <a:noFill/>
            <a:miter lim="800000"/>
            <a:headEnd/>
            <a:tailEnd/>
          </a:ln>
          <a:effectLst/>
        </p:spPr>
        <p:txBody>
          <a:bodyPr lIns="92075" tIns="46038" rIns="92075" bIns="46038" anchor="ctr">
            <a:spAutoFit/>
          </a:bodyPr>
          <a:lstStyle/>
          <a:p>
            <a:pPr algn="ctr">
              <a:lnSpc>
                <a:spcPct val="90000"/>
              </a:lnSpc>
            </a:pPr>
            <a:r>
              <a:rPr lang="en-US" altLang="zh-CN" sz="4400">
                <a:solidFill>
                  <a:srgbClr val="FF0000"/>
                </a:solidFill>
                <a:ea typeface="黑体" pitchFamily="49" charset="-122"/>
              </a:rPr>
              <a:t>2.3  </a:t>
            </a:r>
            <a:r>
              <a:rPr lang="zh-CN" altLang="en-US" sz="4400">
                <a:solidFill>
                  <a:srgbClr val="FF0000"/>
                </a:solidFill>
                <a:ea typeface="黑体" pitchFamily="49" charset="-122"/>
              </a:rPr>
              <a:t>基本线性运放电路</a:t>
            </a:r>
          </a:p>
        </p:txBody>
      </p:sp>
      <p:sp>
        <p:nvSpPr>
          <p:cNvPr id="11269" name="Rectangle 5">
            <a:hlinkClick r:id="" action="ppaction://hlinkshowjump?jump=nextslide"/>
          </p:cNvPr>
          <p:cNvSpPr>
            <a:spLocks noChangeArrowheads="1"/>
          </p:cNvSpPr>
          <p:nvPr/>
        </p:nvSpPr>
        <p:spPr bwMode="auto">
          <a:xfrm>
            <a:off x="1143000" y="1858963"/>
            <a:ext cx="5791200" cy="579437"/>
          </a:xfrm>
          <a:prstGeom prst="rect">
            <a:avLst/>
          </a:prstGeom>
          <a:noFill/>
          <a:ln w="9525">
            <a:noFill/>
            <a:miter lim="800000"/>
            <a:headEnd/>
            <a:tailEnd/>
          </a:ln>
        </p:spPr>
        <p:txBody>
          <a:bodyPr>
            <a:spAutoFit/>
          </a:bodyPr>
          <a:lstStyle/>
          <a:p>
            <a:r>
              <a:rPr lang="en-US" altLang="zh-CN" sz="3200">
                <a:solidFill>
                  <a:srgbClr val="000066"/>
                </a:solidFill>
                <a:ea typeface="黑体" pitchFamily="49" charset="-122"/>
              </a:rPr>
              <a:t>2.3.1 </a:t>
            </a:r>
            <a:r>
              <a:rPr lang="zh-CN" altLang="en-US" sz="3200">
                <a:solidFill>
                  <a:srgbClr val="000066"/>
                </a:solidFill>
                <a:ea typeface="黑体" pitchFamily="49" charset="-122"/>
              </a:rPr>
              <a:t>同相放大电路</a:t>
            </a:r>
          </a:p>
        </p:txBody>
      </p:sp>
      <p:sp>
        <p:nvSpPr>
          <p:cNvPr id="11270" name="Rectangle 6">
            <a:hlinkClick r:id="rId3" action="ppaction://hlinksldjump"/>
          </p:cNvPr>
          <p:cNvSpPr>
            <a:spLocks noChangeArrowheads="1"/>
          </p:cNvSpPr>
          <p:nvPr/>
        </p:nvSpPr>
        <p:spPr bwMode="auto">
          <a:xfrm>
            <a:off x="1143000" y="2697163"/>
            <a:ext cx="5791200" cy="579437"/>
          </a:xfrm>
          <a:prstGeom prst="rect">
            <a:avLst/>
          </a:prstGeom>
          <a:noFill/>
          <a:ln w="9525">
            <a:noFill/>
            <a:miter lim="800000"/>
            <a:headEnd/>
            <a:tailEnd/>
          </a:ln>
        </p:spPr>
        <p:txBody>
          <a:bodyPr>
            <a:spAutoFit/>
          </a:bodyPr>
          <a:lstStyle/>
          <a:p>
            <a:r>
              <a:rPr lang="en-US" altLang="zh-CN" sz="3200">
                <a:solidFill>
                  <a:srgbClr val="000066"/>
                </a:solidFill>
                <a:ea typeface="黑体" pitchFamily="49" charset="-122"/>
              </a:rPr>
              <a:t>2.3.2 </a:t>
            </a:r>
            <a:r>
              <a:rPr lang="zh-CN" altLang="en-US" sz="3200">
                <a:solidFill>
                  <a:srgbClr val="000066"/>
                </a:solidFill>
                <a:ea typeface="黑体" pitchFamily="49" charset="-122"/>
              </a:rPr>
              <a:t>反相放大电路</a:t>
            </a:r>
          </a:p>
        </p:txBody>
      </p:sp>
    </p:spTree>
  </p:cSld>
  <p:clrMapOvr>
    <a:masterClrMapping/>
  </p:clrMapOvr>
  <p:transition>
    <p:split/>
    <p:sndAc>
      <p:stSnd>
        <p:snd r:embed="rId2" name="PROJCTOR.WAV"/>
      </p:st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Line 2"/>
          <p:cNvSpPr>
            <a:spLocks noChangeShapeType="1"/>
          </p:cNvSpPr>
          <p:nvPr/>
        </p:nvSpPr>
        <p:spPr bwMode="auto">
          <a:xfrm>
            <a:off x="533400" y="990600"/>
            <a:ext cx="35814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12292" name="Rectangle 4">
            <a:hlinkClick r:id="rId3" action="ppaction://hlinksldjump"/>
          </p:cNvPr>
          <p:cNvSpPr>
            <a:spLocks noChangeArrowheads="1"/>
          </p:cNvSpPr>
          <p:nvPr/>
        </p:nvSpPr>
        <p:spPr bwMode="auto">
          <a:xfrm>
            <a:off x="533400" y="411163"/>
            <a:ext cx="6248400" cy="579437"/>
          </a:xfrm>
          <a:prstGeom prst="rect">
            <a:avLst/>
          </a:prstGeom>
          <a:noFill/>
          <a:ln w="9525">
            <a:noFill/>
            <a:miter lim="800000"/>
            <a:headEnd/>
            <a:tailEnd/>
          </a:ln>
        </p:spPr>
        <p:txBody>
          <a:bodyPr>
            <a:spAutoFit/>
          </a:bodyPr>
          <a:lstStyle/>
          <a:p>
            <a:r>
              <a:rPr lang="en-US" altLang="zh-CN" sz="3200">
                <a:solidFill>
                  <a:srgbClr val="000066"/>
                </a:solidFill>
                <a:ea typeface="黑体" pitchFamily="49" charset="-122"/>
              </a:rPr>
              <a:t>2.3.1 </a:t>
            </a:r>
            <a:r>
              <a:rPr lang="zh-CN" altLang="en-US" sz="3200">
                <a:solidFill>
                  <a:srgbClr val="000066"/>
                </a:solidFill>
                <a:ea typeface="黑体" pitchFamily="49" charset="-122"/>
              </a:rPr>
              <a:t>同相放大电路</a:t>
            </a:r>
          </a:p>
        </p:txBody>
      </p:sp>
      <p:sp>
        <p:nvSpPr>
          <p:cNvPr id="12293" name="Rectangle 5"/>
          <p:cNvSpPr>
            <a:spLocks noChangeArrowheads="1"/>
          </p:cNvSpPr>
          <p:nvPr/>
        </p:nvSpPr>
        <p:spPr bwMode="auto">
          <a:xfrm>
            <a:off x="1143000" y="4941888"/>
            <a:ext cx="7010400" cy="762000"/>
          </a:xfrm>
          <a:prstGeom prst="rect">
            <a:avLst/>
          </a:prstGeom>
          <a:noFill/>
          <a:ln w="12700" cap="sq">
            <a:noFill/>
            <a:miter lim="800000"/>
            <a:headEnd type="none" w="sm" len="sm"/>
            <a:tailEnd type="none" w="sm" len="sm"/>
          </a:ln>
          <a:effectLst/>
        </p:spPr>
        <p:txBody>
          <a:bodyPr>
            <a:spAutoFit/>
          </a:bodyPr>
          <a:lstStyle/>
          <a:p>
            <a:pPr algn="r">
              <a:spcBef>
                <a:spcPct val="20000"/>
              </a:spcBef>
              <a:buClr>
                <a:srgbClr val="0000FF"/>
              </a:buClr>
              <a:buSzPct val="85000"/>
              <a:buFont typeface="Monotype Sorts" pitchFamily="2" charset="2"/>
              <a:buNone/>
            </a:pPr>
            <a:r>
              <a:rPr lang="zh-CN" altLang="en-US" sz="2000">
                <a:solidFill>
                  <a:srgbClr val="000000"/>
                </a:solidFill>
                <a:ea typeface="楷体_GB2312" pitchFamily="49" charset="-122"/>
              </a:rPr>
              <a:t>（</a:t>
            </a:r>
            <a:r>
              <a:rPr lang="en-US" altLang="zh-CN" sz="2000">
                <a:solidFill>
                  <a:srgbClr val="000000"/>
                </a:solidFill>
                <a:ea typeface="楷体_GB2312" pitchFamily="49" charset="-122"/>
              </a:rPr>
              <a:t>a</a:t>
            </a:r>
            <a:r>
              <a:rPr lang="zh-CN" altLang="en-US" sz="2000">
                <a:solidFill>
                  <a:srgbClr val="000000"/>
                </a:solidFill>
                <a:ea typeface="楷体_GB2312" pitchFamily="49" charset="-122"/>
              </a:rPr>
              <a:t>）电路图                                      （</a:t>
            </a:r>
            <a:r>
              <a:rPr lang="en-US" altLang="zh-CN" sz="2000">
                <a:solidFill>
                  <a:srgbClr val="000000"/>
                </a:solidFill>
                <a:ea typeface="楷体_GB2312" pitchFamily="49" charset="-122"/>
              </a:rPr>
              <a:t>b</a:t>
            </a:r>
            <a:r>
              <a:rPr lang="zh-CN" altLang="en-US" sz="2000">
                <a:solidFill>
                  <a:srgbClr val="000000"/>
                </a:solidFill>
                <a:ea typeface="楷体_GB2312" pitchFamily="49" charset="-122"/>
              </a:rPr>
              <a:t>）小信号电路模型</a:t>
            </a:r>
          </a:p>
          <a:p>
            <a:pPr algn="ctr">
              <a:spcBef>
                <a:spcPct val="20000"/>
              </a:spcBef>
              <a:buClr>
                <a:srgbClr val="0000FF"/>
              </a:buClr>
              <a:buSzPct val="85000"/>
              <a:buFont typeface="Monotype Sorts" pitchFamily="2" charset="2"/>
              <a:buNone/>
            </a:pPr>
            <a:r>
              <a:rPr lang="zh-CN" altLang="en-US" sz="2000">
                <a:solidFill>
                  <a:srgbClr val="000000"/>
                </a:solidFill>
                <a:ea typeface="楷体_GB2312" pitchFamily="49" charset="-122"/>
              </a:rPr>
              <a:t>图</a:t>
            </a:r>
            <a:r>
              <a:rPr lang="en-US" altLang="zh-CN" sz="2000">
                <a:solidFill>
                  <a:srgbClr val="000000"/>
                </a:solidFill>
                <a:ea typeface="楷体_GB2312" pitchFamily="49" charset="-122"/>
              </a:rPr>
              <a:t>2.3.1  </a:t>
            </a:r>
            <a:r>
              <a:rPr lang="zh-CN" altLang="en-US" sz="2000">
                <a:solidFill>
                  <a:srgbClr val="000000"/>
                </a:solidFill>
                <a:ea typeface="楷体_GB2312" pitchFamily="49" charset="-122"/>
              </a:rPr>
              <a:t>同相放大电路</a:t>
            </a:r>
          </a:p>
        </p:txBody>
      </p:sp>
      <p:sp>
        <p:nvSpPr>
          <p:cNvPr id="12294" name="Rectangle 6"/>
          <p:cNvSpPr>
            <a:spLocks noChangeArrowheads="1"/>
          </p:cNvSpPr>
          <p:nvPr/>
        </p:nvSpPr>
        <p:spPr bwMode="auto">
          <a:xfrm>
            <a:off x="304800" y="1143000"/>
            <a:ext cx="2590800" cy="457200"/>
          </a:xfrm>
          <a:prstGeom prst="rect">
            <a:avLst/>
          </a:prstGeom>
          <a:noFill/>
          <a:ln w="12700" cap="sq">
            <a:noFill/>
            <a:miter lim="800000"/>
            <a:headEnd type="none" w="sm" len="sm"/>
            <a:tailEnd type="none" w="sm" len="sm"/>
          </a:ln>
          <a:effectLst/>
        </p:spPr>
        <p:txBody>
          <a:bodyPr>
            <a:spAutoFit/>
          </a:bodyPr>
          <a:lstStyle/>
          <a:p>
            <a:pPr>
              <a:spcBef>
                <a:spcPct val="20000"/>
              </a:spcBef>
              <a:buClr>
                <a:srgbClr val="0000FF"/>
              </a:buClr>
              <a:buSzPct val="85000"/>
              <a:buFont typeface="Monotype Sorts" pitchFamily="2" charset="2"/>
              <a:buNone/>
            </a:pPr>
            <a:r>
              <a:rPr lang="en-US" altLang="zh-CN" sz="2400">
                <a:solidFill>
                  <a:srgbClr val="000000"/>
                </a:solidFill>
                <a:ea typeface="楷体_GB2312" pitchFamily="49" charset="-122"/>
              </a:rPr>
              <a:t>1. </a:t>
            </a:r>
            <a:r>
              <a:rPr lang="zh-CN" altLang="en-US" sz="2400">
                <a:solidFill>
                  <a:srgbClr val="000000"/>
                </a:solidFill>
                <a:ea typeface="楷体_GB2312" pitchFamily="49" charset="-122"/>
              </a:rPr>
              <a:t>基本电路 </a:t>
            </a:r>
          </a:p>
        </p:txBody>
      </p:sp>
      <p:sp>
        <p:nvSpPr>
          <p:cNvPr id="12295" name="Rectangle 7"/>
          <p:cNvSpPr>
            <a:spLocks noChangeArrowheads="1"/>
          </p:cNvSpPr>
          <p:nvPr/>
        </p:nvSpPr>
        <p:spPr bwMode="auto">
          <a:xfrm>
            <a:off x="0" y="2505075"/>
            <a:ext cx="9144000" cy="0"/>
          </a:xfrm>
          <a:prstGeom prst="rect">
            <a:avLst/>
          </a:prstGeom>
          <a:noFill/>
          <a:ln w="9525">
            <a:noFill/>
            <a:miter lim="800000"/>
            <a:headEnd/>
            <a:tailEnd/>
          </a:ln>
          <a:effectLst/>
        </p:spPr>
        <p:txBody>
          <a:bodyPr>
            <a:spAutoFit/>
          </a:bodyPr>
          <a:lstStyle/>
          <a:p>
            <a:endParaRPr lang="zh-CN" altLang="en-US"/>
          </a:p>
        </p:txBody>
      </p:sp>
      <p:sp>
        <p:nvSpPr>
          <p:cNvPr id="12296" name="Rectangle 8"/>
          <p:cNvSpPr>
            <a:spLocks noChangeArrowheads="1"/>
          </p:cNvSpPr>
          <p:nvPr/>
        </p:nvSpPr>
        <p:spPr bwMode="auto">
          <a:xfrm>
            <a:off x="0" y="2505075"/>
            <a:ext cx="9144000" cy="244475"/>
          </a:xfrm>
          <a:prstGeom prst="rect">
            <a:avLst/>
          </a:prstGeom>
          <a:noFill/>
          <a:ln w="9525">
            <a:noFill/>
            <a:miter lim="800000"/>
            <a:headEnd/>
            <a:tailEnd/>
          </a:ln>
          <a:effectLst/>
        </p:spPr>
        <p:txBody>
          <a:bodyPr>
            <a:spAutoFit/>
          </a:bodyPr>
          <a:lstStyle/>
          <a:p>
            <a:r>
              <a:rPr kumimoji="1" lang="en-US" altLang="zh-CN" sz="1000" b="0">
                <a:latin typeface="Times New Roman" pitchFamily="18" charset="0"/>
                <a:ea typeface="华康简宋" charset="-122"/>
              </a:rPr>
              <a:t>      </a:t>
            </a:r>
            <a:endParaRPr kumimoji="1" lang="en-US" altLang="zh-CN" sz="2400" b="0">
              <a:latin typeface="Times New Roman" pitchFamily="18" charset="0"/>
            </a:endParaRPr>
          </a:p>
        </p:txBody>
      </p:sp>
      <p:pic>
        <p:nvPicPr>
          <p:cNvPr id="12297" name="Picture 9" descr="未标题-1 拷贝"/>
          <p:cNvPicPr>
            <a:picLocks noChangeAspect="1" noChangeArrowheads="1"/>
          </p:cNvPicPr>
          <p:nvPr/>
        </p:nvPicPr>
        <p:blipFill>
          <a:blip r:embed="rId4"/>
          <a:srcRect/>
          <a:stretch>
            <a:fillRect/>
          </a:stretch>
        </p:blipFill>
        <p:spPr bwMode="auto">
          <a:xfrm>
            <a:off x="4695825" y="1719263"/>
            <a:ext cx="4124325" cy="3222625"/>
          </a:xfrm>
          <a:prstGeom prst="rect">
            <a:avLst/>
          </a:prstGeom>
          <a:noFill/>
        </p:spPr>
      </p:pic>
      <p:pic>
        <p:nvPicPr>
          <p:cNvPr id="12298" name="Picture 10" descr="未标题-2 拷贝"/>
          <p:cNvPicPr>
            <a:picLocks noChangeAspect="1" noChangeArrowheads="1"/>
          </p:cNvPicPr>
          <p:nvPr/>
        </p:nvPicPr>
        <p:blipFill>
          <a:blip r:embed="rId5"/>
          <a:srcRect/>
          <a:stretch>
            <a:fillRect/>
          </a:stretch>
        </p:blipFill>
        <p:spPr bwMode="auto">
          <a:xfrm>
            <a:off x="323850" y="1700213"/>
            <a:ext cx="3973513" cy="3144837"/>
          </a:xfrm>
          <a:prstGeom prst="rect">
            <a:avLst/>
          </a:prstGeom>
          <a:noFill/>
        </p:spPr>
      </p:pic>
    </p:spTree>
  </p:cSld>
  <p:clrMapOvr>
    <a:masterClrMapping/>
  </p:clrMapOvr>
  <p:transition>
    <p:random/>
    <p:sndAc>
      <p:stSnd>
        <p:snd r:embed="rId2" name="PROJCTOR.WAV"/>
      </p:stSnd>
    </p:sndAc>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Line 2"/>
          <p:cNvSpPr>
            <a:spLocks noChangeShapeType="1"/>
          </p:cNvSpPr>
          <p:nvPr/>
        </p:nvSpPr>
        <p:spPr bwMode="auto">
          <a:xfrm>
            <a:off x="533400" y="1066800"/>
            <a:ext cx="35814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13315" name="Rectangle 3">
            <a:hlinkClick r:id="rId4" action="ppaction://hlinksldjump"/>
          </p:cNvPr>
          <p:cNvSpPr>
            <a:spLocks noChangeArrowheads="1"/>
          </p:cNvSpPr>
          <p:nvPr/>
        </p:nvSpPr>
        <p:spPr bwMode="auto">
          <a:xfrm>
            <a:off x="533400" y="411163"/>
            <a:ext cx="6248400" cy="579437"/>
          </a:xfrm>
          <a:prstGeom prst="rect">
            <a:avLst/>
          </a:prstGeom>
          <a:noFill/>
          <a:ln w="9525">
            <a:noFill/>
            <a:miter lim="800000"/>
            <a:headEnd/>
            <a:tailEnd/>
          </a:ln>
        </p:spPr>
        <p:txBody>
          <a:bodyPr>
            <a:spAutoFit/>
          </a:bodyPr>
          <a:lstStyle/>
          <a:p>
            <a:r>
              <a:rPr lang="en-US" altLang="zh-CN" sz="3200">
                <a:solidFill>
                  <a:srgbClr val="000066"/>
                </a:solidFill>
                <a:ea typeface="黑体" pitchFamily="49" charset="-122"/>
              </a:rPr>
              <a:t>2.3.1 </a:t>
            </a:r>
            <a:r>
              <a:rPr lang="zh-CN" altLang="en-US" sz="3200">
                <a:solidFill>
                  <a:srgbClr val="000066"/>
                </a:solidFill>
                <a:ea typeface="黑体" pitchFamily="49" charset="-122"/>
              </a:rPr>
              <a:t>同相放大电路</a:t>
            </a:r>
          </a:p>
        </p:txBody>
      </p:sp>
      <p:sp>
        <p:nvSpPr>
          <p:cNvPr id="13316" name="Rectangle 4"/>
          <p:cNvSpPr>
            <a:spLocks noChangeArrowheads="1"/>
          </p:cNvSpPr>
          <p:nvPr/>
        </p:nvSpPr>
        <p:spPr bwMode="auto">
          <a:xfrm>
            <a:off x="304800" y="1143000"/>
            <a:ext cx="3124200" cy="457200"/>
          </a:xfrm>
          <a:prstGeom prst="rect">
            <a:avLst/>
          </a:prstGeom>
          <a:noFill/>
          <a:ln w="12700" cap="sq">
            <a:noFill/>
            <a:miter lim="800000"/>
            <a:headEnd type="none" w="sm" len="sm"/>
            <a:tailEnd type="none" w="sm" len="sm"/>
          </a:ln>
          <a:effectLst/>
        </p:spPr>
        <p:txBody>
          <a:bodyPr>
            <a:spAutoFit/>
          </a:bodyPr>
          <a:lstStyle/>
          <a:p>
            <a:pPr>
              <a:spcBef>
                <a:spcPct val="20000"/>
              </a:spcBef>
              <a:buClr>
                <a:srgbClr val="0000FF"/>
              </a:buClr>
              <a:buSzPct val="85000"/>
              <a:buFont typeface="Monotype Sorts" pitchFamily="2" charset="2"/>
              <a:buNone/>
            </a:pPr>
            <a:r>
              <a:rPr lang="en-US" altLang="zh-CN" sz="2400">
                <a:solidFill>
                  <a:srgbClr val="000000"/>
                </a:solidFill>
                <a:ea typeface="楷体_GB2312" pitchFamily="49" charset="-122"/>
              </a:rPr>
              <a:t>2. </a:t>
            </a:r>
            <a:r>
              <a:rPr lang="zh-CN" altLang="en-US" sz="2400">
                <a:solidFill>
                  <a:srgbClr val="000000"/>
                </a:solidFill>
                <a:ea typeface="楷体_GB2312" pitchFamily="49" charset="-122"/>
              </a:rPr>
              <a:t>负反馈的基本概念</a:t>
            </a:r>
          </a:p>
        </p:txBody>
      </p:sp>
      <p:sp>
        <p:nvSpPr>
          <p:cNvPr id="13319" name="Rectangle 7"/>
          <p:cNvSpPr>
            <a:spLocks noChangeArrowheads="1"/>
          </p:cNvSpPr>
          <p:nvPr/>
        </p:nvSpPr>
        <p:spPr bwMode="auto">
          <a:xfrm>
            <a:off x="304800" y="2590800"/>
            <a:ext cx="4191000" cy="1406525"/>
          </a:xfrm>
          <a:prstGeom prst="rect">
            <a:avLst/>
          </a:prstGeom>
          <a:noFill/>
          <a:ln w="12700" cap="sq">
            <a:noFill/>
            <a:miter lim="800000"/>
            <a:headEnd type="none" w="sm" len="sm"/>
            <a:tailEnd type="none" w="sm" len="sm"/>
          </a:ln>
          <a:effectLst/>
        </p:spPr>
        <p:txBody>
          <a:bodyPr>
            <a:spAutoFit/>
          </a:bodyPr>
          <a:lstStyle/>
          <a:p>
            <a:pPr>
              <a:lnSpc>
                <a:spcPct val="120000"/>
              </a:lnSpc>
              <a:buClr>
                <a:srgbClr val="FF0000"/>
              </a:buClr>
              <a:buSzPct val="85000"/>
              <a:buFont typeface="Wingdings" pitchFamily="2" charset="2"/>
              <a:buChar char="§"/>
            </a:pPr>
            <a:r>
              <a:rPr lang="en-US" altLang="zh-CN" sz="2400">
                <a:solidFill>
                  <a:srgbClr val="000000"/>
                </a:solidFill>
                <a:latin typeface="楷体_GB2312" pitchFamily="49" charset="-122"/>
                <a:ea typeface="楷体_GB2312" pitchFamily="49" charset="-122"/>
              </a:rPr>
              <a:t> </a:t>
            </a:r>
            <a:r>
              <a:rPr lang="zh-CN" altLang="en-US" sz="2400">
                <a:solidFill>
                  <a:srgbClr val="000000"/>
                </a:solidFill>
                <a:latin typeface="楷体_GB2312" pitchFamily="49" charset="-122"/>
                <a:ea typeface="楷体_GB2312" pitchFamily="49" charset="-122"/>
              </a:rPr>
              <a:t>反馈：将放大电路输出量，通过某种方式送回到输入回路的过程。</a:t>
            </a:r>
          </a:p>
        </p:txBody>
      </p:sp>
      <p:sp>
        <p:nvSpPr>
          <p:cNvPr id="13320" name="Rectangle 8"/>
          <p:cNvSpPr>
            <a:spLocks noChangeArrowheads="1"/>
          </p:cNvSpPr>
          <p:nvPr/>
        </p:nvSpPr>
        <p:spPr bwMode="auto">
          <a:xfrm>
            <a:off x="304800" y="4054475"/>
            <a:ext cx="6400800" cy="457200"/>
          </a:xfrm>
          <a:prstGeom prst="rect">
            <a:avLst/>
          </a:prstGeom>
          <a:noFill/>
          <a:ln w="12700" cap="sq">
            <a:noFill/>
            <a:miter lim="800000"/>
            <a:headEnd type="none" w="sm" len="sm"/>
            <a:tailEnd type="none" w="sm" len="sm"/>
          </a:ln>
          <a:effectLst/>
        </p:spPr>
        <p:txBody>
          <a:bodyPr>
            <a:spAutoFit/>
          </a:bodyPr>
          <a:lstStyle/>
          <a:p>
            <a:pPr>
              <a:spcBef>
                <a:spcPct val="20000"/>
              </a:spcBef>
              <a:buClr>
                <a:srgbClr val="FF0000"/>
              </a:buClr>
              <a:buSzPct val="85000"/>
              <a:buFont typeface="Wingdings" pitchFamily="2" charset="2"/>
              <a:buChar char="§"/>
            </a:pPr>
            <a:r>
              <a:rPr lang="en-US" altLang="zh-CN" sz="2400">
                <a:solidFill>
                  <a:srgbClr val="000000"/>
                </a:solidFill>
                <a:ea typeface="楷体_GB2312" pitchFamily="49" charset="-122"/>
              </a:rPr>
              <a:t> </a:t>
            </a:r>
            <a:r>
              <a:rPr lang="zh-CN" altLang="en-US" sz="2400">
                <a:solidFill>
                  <a:srgbClr val="000000"/>
                </a:solidFill>
                <a:ea typeface="楷体_GB2312" pitchFamily="49" charset="-122"/>
              </a:rPr>
              <a:t>瞬时电位变化极性</a:t>
            </a:r>
            <a:r>
              <a:rPr lang="en-US" altLang="zh-CN" sz="2400">
                <a:solidFill>
                  <a:srgbClr val="000000"/>
                </a:solidFill>
                <a:ea typeface="楷体_GB2312" pitchFamily="49" charset="-122"/>
              </a:rPr>
              <a:t>——</a:t>
            </a:r>
            <a:r>
              <a:rPr lang="zh-CN" altLang="en-US" sz="2400">
                <a:solidFill>
                  <a:srgbClr val="000000"/>
                </a:solidFill>
                <a:ea typeface="楷体_GB2312" pitchFamily="49" charset="-122"/>
              </a:rPr>
              <a:t>某时刻电位的斜率</a:t>
            </a:r>
          </a:p>
        </p:txBody>
      </p:sp>
      <p:sp>
        <p:nvSpPr>
          <p:cNvPr id="13321" name="Rectangle 9"/>
          <p:cNvSpPr>
            <a:spLocks noChangeArrowheads="1"/>
          </p:cNvSpPr>
          <p:nvPr/>
        </p:nvSpPr>
        <p:spPr bwMode="auto">
          <a:xfrm>
            <a:off x="533400" y="4572000"/>
            <a:ext cx="4648200" cy="457200"/>
          </a:xfrm>
          <a:prstGeom prst="rect">
            <a:avLst/>
          </a:prstGeom>
          <a:noFill/>
          <a:ln w="12700" cap="sq">
            <a:noFill/>
            <a:miter lim="800000"/>
            <a:headEnd type="none" w="sm" len="sm"/>
            <a:tailEnd type="none" w="sm" len="sm"/>
          </a:ln>
          <a:effectLst/>
        </p:spPr>
        <p:txBody>
          <a:bodyPr>
            <a:spAutoFit/>
          </a:bodyPr>
          <a:lstStyle/>
          <a:p>
            <a:pPr>
              <a:spcBef>
                <a:spcPct val="20000"/>
              </a:spcBef>
              <a:buClr>
                <a:srgbClr val="FF0000"/>
              </a:buClr>
              <a:buSzPct val="85000"/>
              <a:buFont typeface="Wingdings" pitchFamily="2" charset="2"/>
              <a:buNone/>
            </a:pPr>
            <a:r>
              <a:rPr lang="zh-CN" altLang="en-US" sz="2400">
                <a:solidFill>
                  <a:srgbClr val="000000"/>
                </a:solidFill>
                <a:ea typeface="楷体_GB2312" pitchFamily="49" charset="-122"/>
              </a:rPr>
              <a:t>电路有</a:t>
            </a:r>
            <a:r>
              <a:rPr lang="zh-CN" altLang="en-US" sz="2400" i="1">
                <a:solidFill>
                  <a:srgbClr val="000000"/>
                </a:solidFill>
                <a:latin typeface="Book Antiqua" pitchFamily="18" charset="0"/>
                <a:ea typeface="华康简宋" charset="-122"/>
              </a:rPr>
              <a:t>      </a:t>
            </a:r>
            <a:r>
              <a:rPr lang="en-US" altLang="zh-CN" sz="2400" i="1">
                <a:solidFill>
                  <a:srgbClr val="000000"/>
                </a:solidFill>
                <a:latin typeface="Book Antiqua" pitchFamily="18" charset="0"/>
                <a:ea typeface="华康简宋" charset="-122"/>
              </a:rPr>
              <a:t>v</a:t>
            </a:r>
            <a:r>
              <a:rPr lang="en-US" altLang="zh-CN" sz="2400" baseline="-30000">
                <a:solidFill>
                  <a:srgbClr val="000000"/>
                </a:solidFill>
                <a:ea typeface="华康简宋" charset="-122"/>
              </a:rPr>
              <a:t>o</a:t>
            </a:r>
            <a:r>
              <a:rPr lang="en-US" altLang="zh-CN" sz="2400" i="1">
                <a:solidFill>
                  <a:srgbClr val="000000"/>
                </a:solidFill>
                <a:ea typeface="华康简宋" charset="-122"/>
              </a:rPr>
              <a:t> </a:t>
            </a:r>
            <a:r>
              <a:rPr lang="zh-CN" altLang="en-US" sz="2400">
                <a:solidFill>
                  <a:srgbClr val="000000"/>
                </a:solidFill>
                <a:ea typeface="华康简宋" charset="-122"/>
              </a:rPr>
              <a:t>＝ </a:t>
            </a:r>
            <a:r>
              <a:rPr lang="en-US" altLang="zh-CN" sz="2400" i="1">
                <a:solidFill>
                  <a:srgbClr val="000000"/>
                </a:solidFill>
                <a:ea typeface="华康简宋" charset="-122"/>
              </a:rPr>
              <a:t>A</a:t>
            </a:r>
            <a:r>
              <a:rPr lang="en-US" altLang="zh-CN" sz="2400" i="1" baseline="-30000">
                <a:solidFill>
                  <a:srgbClr val="000000"/>
                </a:solidFill>
                <a:latin typeface="Book Antiqua" pitchFamily="18" charset="0"/>
                <a:ea typeface="华康简宋" charset="-122"/>
              </a:rPr>
              <a:t>v</a:t>
            </a:r>
            <a:r>
              <a:rPr lang="en-US" altLang="zh-CN" sz="2400" baseline="-30000">
                <a:solidFill>
                  <a:srgbClr val="000000"/>
                </a:solidFill>
                <a:latin typeface="Book Antiqua" pitchFamily="18" charset="0"/>
                <a:ea typeface="华康简宋" charset="-122"/>
              </a:rPr>
              <a:t>o</a:t>
            </a:r>
            <a:r>
              <a:rPr lang="en-US" altLang="zh-CN" sz="2400">
                <a:solidFill>
                  <a:srgbClr val="000000"/>
                </a:solidFill>
                <a:ea typeface="华康简宋" charset="-122"/>
              </a:rPr>
              <a:t> (</a:t>
            </a:r>
            <a:r>
              <a:rPr lang="en-US" altLang="zh-CN" sz="2400" i="1">
                <a:solidFill>
                  <a:srgbClr val="000000"/>
                </a:solidFill>
                <a:latin typeface="Book Antiqua" pitchFamily="18" charset="0"/>
                <a:ea typeface="华康简宋" charset="-122"/>
              </a:rPr>
              <a:t>v</a:t>
            </a:r>
            <a:r>
              <a:rPr lang="en-US" altLang="zh-CN" sz="2400" baseline="-30000">
                <a:solidFill>
                  <a:srgbClr val="000000"/>
                </a:solidFill>
                <a:ea typeface="华康简宋" charset="-122"/>
              </a:rPr>
              <a:t>p</a:t>
            </a:r>
            <a:r>
              <a:rPr lang="zh-CN" altLang="en-US" sz="2400">
                <a:solidFill>
                  <a:srgbClr val="000000"/>
                </a:solidFill>
                <a:ea typeface="楷体_GB2312" pitchFamily="49" charset="-122"/>
              </a:rPr>
              <a:t>－</a:t>
            </a:r>
            <a:r>
              <a:rPr lang="en-US" altLang="zh-CN" sz="2400" i="1">
                <a:solidFill>
                  <a:srgbClr val="000000"/>
                </a:solidFill>
                <a:latin typeface="Book Antiqua" pitchFamily="18" charset="0"/>
                <a:ea typeface="华康简宋" charset="-122"/>
              </a:rPr>
              <a:t>v</a:t>
            </a:r>
            <a:r>
              <a:rPr lang="en-US" altLang="zh-CN" sz="2400" baseline="-30000">
                <a:solidFill>
                  <a:srgbClr val="000000"/>
                </a:solidFill>
                <a:ea typeface="华康简宋" charset="-122"/>
              </a:rPr>
              <a:t>n</a:t>
            </a:r>
            <a:r>
              <a:rPr lang="en-US" altLang="zh-CN" sz="2400">
                <a:solidFill>
                  <a:srgbClr val="000000"/>
                </a:solidFill>
                <a:ea typeface="华康简宋" charset="-122"/>
              </a:rPr>
              <a:t>)</a:t>
            </a:r>
            <a:endParaRPr lang="en-US" altLang="zh-CN" sz="2400">
              <a:solidFill>
                <a:srgbClr val="000000"/>
              </a:solidFill>
              <a:ea typeface="楷体_GB2312" pitchFamily="49" charset="-122"/>
            </a:endParaRPr>
          </a:p>
        </p:txBody>
      </p:sp>
      <p:sp>
        <p:nvSpPr>
          <p:cNvPr id="13322" name="Rectangle 10"/>
          <p:cNvSpPr>
            <a:spLocks noChangeArrowheads="1"/>
          </p:cNvSpPr>
          <p:nvPr/>
        </p:nvSpPr>
        <p:spPr bwMode="auto">
          <a:xfrm>
            <a:off x="457200" y="5105400"/>
            <a:ext cx="2438400" cy="457200"/>
          </a:xfrm>
          <a:prstGeom prst="rect">
            <a:avLst/>
          </a:prstGeom>
          <a:noFill/>
          <a:ln w="12700" cap="sq">
            <a:noFill/>
            <a:miter lim="800000"/>
            <a:headEnd type="none" w="sm" len="sm"/>
            <a:tailEnd type="none" w="sm" len="sm"/>
          </a:ln>
          <a:effectLst/>
        </p:spPr>
        <p:txBody>
          <a:bodyPr>
            <a:spAutoFit/>
          </a:bodyPr>
          <a:lstStyle/>
          <a:p>
            <a:pPr>
              <a:spcBef>
                <a:spcPct val="20000"/>
              </a:spcBef>
              <a:buClr>
                <a:srgbClr val="FF0000"/>
              </a:buClr>
              <a:buSzPct val="85000"/>
              <a:buFont typeface="Wingdings" pitchFamily="2" charset="2"/>
              <a:buNone/>
            </a:pPr>
            <a:r>
              <a:rPr lang="zh-CN" altLang="en-US" sz="2400">
                <a:solidFill>
                  <a:srgbClr val="000000"/>
                </a:solidFill>
                <a:ea typeface="楷体_GB2312" pitchFamily="49" charset="-122"/>
              </a:rPr>
              <a:t>引入反馈后 </a:t>
            </a:r>
          </a:p>
        </p:txBody>
      </p:sp>
      <p:sp>
        <p:nvSpPr>
          <p:cNvPr id="13323" name="Rectangle 11"/>
          <p:cNvSpPr>
            <a:spLocks noChangeArrowheads="1"/>
          </p:cNvSpPr>
          <p:nvPr/>
        </p:nvSpPr>
        <p:spPr bwMode="auto">
          <a:xfrm>
            <a:off x="2438400" y="5105400"/>
            <a:ext cx="3124200" cy="457200"/>
          </a:xfrm>
          <a:prstGeom prst="rect">
            <a:avLst/>
          </a:prstGeom>
          <a:noFill/>
          <a:ln w="12700" cap="sq">
            <a:noFill/>
            <a:miter lim="800000"/>
            <a:headEnd type="none" w="sm" len="sm"/>
            <a:tailEnd type="none" w="sm" len="sm"/>
          </a:ln>
          <a:effectLst/>
        </p:spPr>
        <p:txBody>
          <a:bodyPr>
            <a:spAutoFit/>
          </a:bodyPr>
          <a:lstStyle/>
          <a:p>
            <a:pPr>
              <a:spcBef>
                <a:spcPct val="20000"/>
              </a:spcBef>
              <a:buClr>
                <a:srgbClr val="FF0000"/>
              </a:buClr>
              <a:buSzPct val="85000"/>
              <a:buFont typeface="Wingdings" pitchFamily="2" charset="2"/>
              <a:buNone/>
            </a:pPr>
            <a:r>
              <a:rPr lang="en-US" altLang="zh-CN" sz="2400" i="1">
                <a:solidFill>
                  <a:srgbClr val="000000"/>
                </a:solidFill>
                <a:latin typeface="Book Antiqua" pitchFamily="18" charset="0"/>
                <a:ea typeface="华康简宋" charset="-122"/>
              </a:rPr>
              <a:t>v</a:t>
            </a:r>
            <a:r>
              <a:rPr lang="en-US" altLang="zh-CN" sz="2400" baseline="-30000">
                <a:solidFill>
                  <a:srgbClr val="000000"/>
                </a:solidFill>
                <a:ea typeface="华康简宋" charset="-122"/>
              </a:rPr>
              <a:t>n</a:t>
            </a:r>
            <a:r>
              <a:rPr lang="en-US" altLang="zh-CN" sz="2400">
                <a:solidFill>
                  <a:srgbClr val="000000"/>
                </a:solidFill>
                <a:ea typeface="华康简宋" charset="-122"/>
                <a:sym typeface="Symbol" pitchFamily="18" charset="2"/>
              </a:rPr>
              <a:t> 0</a:t>
            </a:r>
            <a:r>
              <a:rPr lang="zh-CN" altLang="en-US" sz="2400">
                <a:solidFill>
                  <a:srgbClr val="000000"/>
                </a:solidFill>
                <a:ea typeface="华康简宋" charset="-122"/>
                <a:sym typeface="Symbol" pitchFamily="18" charset="2"/>
              </a:rPr>
              <a:t>，</a:t>
            </a:r>
            <a:r>
              <a:rPr lang="en-US" altLang="zh-CN" sz="2400" i="1">
                <a:solidFill>
                  <a:srgbClr val="000000"/>
                </a:solidFill>
                <a:latin typeface="Book Antiqua" pitchFamily="18" charset="0"/>
                <a:ea typeface="华康简宋" charset="-122"/>
              </a:rPr>
              <a:t>v</a:t>
            </a:r>
            <a:r>
              <a:rPr lang="en-US" altLang="zh-CN" sz="2400" baseline="-30000">
                <a:solidFill>
                  <a:srgbClr val="000000"/>
                </a:solidFill>
                <a:ea typeface="华康简宋" charset="-122"/>
              </a:rPr>
              <a:t>p</a:t>
            </a:r>
            <a:r>
              <a:rPr lang="en-US" altLang="zh-CN" sz="2400">
                <a:solidFill>
                  <a:srgbClr val="000000"/>
                </a:solidFill>
                <a:ea typeface="华康简宋" charset="-122"/>
              </a:rPr>
              <a:t>(</a:t>
            </a:r>
            <a:r>
              <a:rPr lang="en-US" altLang="zh-CN" sz="2400" i="1">
                <a:solidFill>
                  <a:srgbClr val="000000"/>
                </a:solidFill>
                <a:latin typeface="Book Antiqua" pitchFamily="18" charset="0"/>
                <a:ea typeface="华康简宋" charset="-122"/>
              </a:rPr>
              <a:t>v</a:t>
            </a:r>
            <a:r>
              <a:rPr lang="en-US" altLang="zh-CN" sz="2400" baseline="-30000">
                <a:solidFill>
                  <a:srgbClr val="000000"/>
                </a:solidFill>
                <a:ea typeface="华康简宋" charset="-122"/>
              </a:rPr>
              <a:t>i</a:t>
            </a:r>
            <a:r>
              <a:rPr lang="en-US" altLang="zh-CN" sz="2400">
                <a:solidFill>
                  <a:srgbClr val="000000"/>
                </a:solidFill>
                <a:ea typeface="华康简宋" charset="-122"/>
              </a:rPr>
              <a:t>)</a:t>
            </a:r>
            <a:r>
              <a:rPr lang="zh-CN" altLang="en-US" sz="2400">
                <a:solidFill>
                  <a:srgbClr val="000000"/>
                </a:solidFill>
                <a:ea typeface="楷体_GB2312" pitchFamily="49" charset="-122"/>
              </a:rPr>
              <a:t>不变</a:t>
            </a:r>
          </a:p>
        </p:txBody>
      </p:sp>
      <p:sp>
        <p:nvSpPr>
          <p:cNvPr id="13324" name="Rectangle 12"/>
          <p:cNvSpPr>
            <a:spLocks noChangeArrowheads="1"/>
          </p:cNvSpPr>
          <p:nvPr/>
        </p:nvSpPr>
        <p:spPr bwMode="auto">
          <a:xfrm>
            <a:off x="4876800" y="5105400"/>
            <a:ext cx="2209800" cy="457200"/>
          </a:xfrm>
          <a:prstGeom prst="rect">
            <a:avLst/>
          </a:prstGeom>
          <a:noFill/>
          <a:ln w="12700" cap="sq">
            <a:noFill/>
            <a:miter lim="800000"/>
            <a:headEnd type="none" w="sm" len="sm"/>
            <a:tailEnd type="none" w="sm" len="sm"/>
          </a:ln>
          <a:effectLst/>
        </p:spPr>
        <p:txBody>
          <a:bodyPr>
            <a:spAutoFit/>
          </a:bodyPr>
          <a:lstStyle/>
          <a:p>
            <a:pPr>
              <a:spcBef>
                <a:spcPct val="20000"/>
              </a:spcBef>
              <a:buClr>
                <a:srgbClr val="FF0000"/>
              </a:buClr>
              <a:buSzPct val="85000"/>
              <a:buFont typeface="Wingdings" pitchFamily="2" charset="2"/>
              <a:buNone/>
            </a:pPr>
            <a:r>
              <a:rPr lang="en-US" altLang="zh-CN" sz="2400">
                <a:solidFill>
                  <a:srgbClr val="000000"/>
                </a:solidFill>
                <a:latin typeface="宋体" pitchFamily="2" charset="-122"/>
                <a:cs typeface="Times New Roman" pitchFamily="18" charset="0"/>
                <a:sym typeface="Symbol" pitchFamily="18" charset="2"/>
              </a:rPr>
              <a:t>→</a:t>
            </a:r>
            <a:r>
              <a:rPr lang="en-US" altLang="zh-CN" sz="2400">
                <a:solidFill>
                  <a:srgbClr val="000000"/>
                </a:solidFill>
                <a:latin typeface="宋体" pitchFamily="2" charset="-122"/>
                <a:sym typeface="Symbol" pitchFamily="18" charset="2"/>
              </a:rPr>
              <a:t> </a:t>
            </a:r>
            <a:r>
              <a:rPr lang="en-US" altLang="zh-CN" sz="2400">
                <a:solidFill>
                  <a:srgbClr val="000000"/>
                </a:solidFill>
                <a:ea typeface="华康简宋" charset="-122"/>
              </a:rPr>
              <a:t>(</a:t>
            </a:r>
            <a:r>
              <a:rPr lang="en-US" altLang="zh-CN" sz="2400" i="1">
                <a:solidFill>
                  <a:srgbClr val="000000"/>
                </a:solidFill>
                <a:latin typeface="Book Antiqua" pitchFamily="18" charset="0"/>
                <a:ea typeface="华康简宋" charset="-122"/>
              </a:rPr>
              <a:t>v</a:t>
            </a:r>
            <a:r>
              <a:rPr lang="en-US" altLang="zh-CN" sz="2400" baseline="-30000">
                <a:solidFill>
                  <a:srgbClr val="000000"/>
                </a:solidFill>
                <a:ea typeface="华康简宋" charset="-122"/>
              </a:rPr>
              <a:t>p</a:t>
            </a:r>
            <a:r>
              <a:rPr lang="zh-CN" altLang="en-US" sz="2400">
                <a:solidFill>
                  <a:srgbClr val="000000"/>
                </a:solidFill>
                <a:ea typeface="楷体_GB2312" pitchFamily="49" charset="-122"/>
              </a:rPr>
              <a:t>－</a:t>
            </a:r>
            <a:r>
              <a:rPr lang="en-US" altLang="zh-CN" sz="2400" i="1">
                <a:solidFill>
                  <a:srgbClr val="000000"/>
                </a:solidFill>
                <a:latin typeface="Book Antiqua" pitchFamily="18" charset="0"/>
                <a:ea typeface="华康简宋" charset="-122"/>
              </a:rPr>
              <a:t>v</a:t>
            </a:r>
            <a:r>
              <a:rPr lang="en-US" altLang="zh-CN" sz="2400" baseline="-30000">
                <a:solidFill>
                  <a:srgbClr val="000000"/>
                </a:solidFill>
                <a:ea typeface="华康简宋" charset="-122"/>
              </a:rPr>
              <a:t>n</a:t>
            </a:r>
            <a:r>
              <a:rPr lang="en-US" altLang="zh-CN" sz="2400">
                <a:solidFill>
                  <a:srgbClr val="000000"/>
                </a:solidFill>
                <a:ea typeface="华康简宋" charset="-122"/>
              </a:rPr>
              <a:t>)</a:t>
            </a:r>
            <a:r>
              <a:rPr lang="en-US" altLang="zh-CN" sz="2400">
                <a:solidFill>
                  <a:srgbClr val="000000"/>
                </a:solidFill>
                <a:latin typeface="宋体" pitchFamily="2" charset="-122"/>
                <a:sym typeface="Symbol" pitchFamily="18" charset="2"/>
              </a:rPr>
              <a:t>↓</a:t>
            </a:r>
          </a:p>
        </p:txBody>
      </p:sp>
      <p:sp>
        <p:nvSpPr>
          <p:cNvPr id="13325" name="Rectangle 13"/>
          <p:cNvSpPr>
            <a:spLocks noChangeArrowheads="1"/>
          </p:cNvSpPr>
          <p:nvPr/>
        </p:nvSpPr>
        <p:spPr bwMode="auto">
          <a:xfrm>
            <a:off x="6705600" y="5105400"/>
            <a:ext cx="1447800" cy="457200"/>
          </a:xfrm>
          <a:prstGeom prst="rect">
            <a:avLst/>
          </a:prstGeom>
          <a:noFill/>
          <a:ln w="12700" cap="sq">
            <a:noFill/>
            <a:miter lim="800000"/>
            <a:headEnd type="none" w="sm" len="sm"/>
            <a:tailEnd type="none" w="sm" len="sm"/>
          </a:ln>
          <a:effectLst/>
        </p:spPr>
        <p:txBody>
          <a:bodyPr>
            <a:spAutoFit/>
          </a:bodyPr>
          <a:lstStyle/>
          <a:p>
            <a:pPr>
              <a:spcBef>
                <a:spcPct val="20000"/>
              </a:spcBef>
              <a:buClr>
                <a:srgbClr val="FF0000"/>
              </a:buClr>
              <a:buSzPct val="85000"/>
              <a:buFont typeface="Wingdings" pitchFamily="2" charset="2"/>
              <a:buNone/>
            </a:pPr>
            <a:r>
              <a:rPr lang="en-US" altLang="zh-CN" sz="2400">
                <a:solidFill>
                  <a:srgbClr val="000000"/>
                </a:solidFill>
                <a:latin typeface="宋体" pitchFamily="2" charset="-122"/>
                <a:cs typeface="Times New Roman" pitchFamily="18" charset="0"/>
                <a:sym typeface="Symbol" pitchFamily="18" charset="2"/>
              </a:rPr>
              <a:t>→</a:t>
            </a:r>
            <a:r>
              <a:rPr lang="en-US" altLang="zh-CN" sz="2400">
                <a:solidFill>
                  <a:srgbClr val="000000"/>
                </a:solidFill>
                <a:latin typeface="宋体" pitchFamily="2" charset="-122"/>
                <a:sym typeface="Symbol" pitchFamily="18" charset="2"/>
              </a:rPr>
              <a:t> </a:t>
            </a:r>
            <a:r>
              <a:rPr lang="en-US" altLang="zh-CN" sz="2400" i="1">
                <a:solidFill>
                  <a:srgbClr val="000000"/>
                </a:solidFill>
                <a:latin typeface="Book Antiqua" pitchFamily="18" charset="0"/>
                <a:ea typeface="华康简宋" charset="-122"/>
                <a:sym typeface="Symbol" pitchFamily="18" charset="2"/>
              </a:rPr>
              <a:t>v</a:t>
            </a:r>
            <a:r>
              <a:rPr lang="en-US" altLang="zh-CN" sz="2400" baseline="-30000">
                <a:solidFill>
                  <a:srgbClr val="000000"/>
                </a:solidFill>
                <a:latin typeface="宋体" pitchFamily="2" charset="-122"/>
                <a:ea typeface="华康简宋" charset="-122"/>
                <a:sym typeface="Symbol" pitchFamily="18" charset="2"/>
              </a:rPr>
              <a:t>o</a:t>
            </a:r>
            <a:r>
              <a:rPr lang="en-US" altLang="zh-CN" sz="2400">
                <a:solidFill>
                  <a:srgbClr val="000000"/>
                </a:solidFill>
                <a:latin typeface="宋体" pitchFamily="2" charset="-122"/>
                <a:sym typeface="Symbol" pitchFamily="18" charset="2"/>
              </a:rPr>
              <a:t>↓ </a:t>
            </a:r>
          </a:p>
        </p:txBody>
      </p:sp>
      <p:sp>
        <p:nvSpPr>
          <p:cNvPr id="13326" name="Rectangle 14"/>
          <p:cNvSpPr>
            <a:spLocks noChangeArrowheads="1"/>
          </p:cNvSpPr>
          <p:nvPr/>
        </p:nvSpPr>
        <p:spPr bwMode="auto">
          <a:xfrm>
            <a:off x="381000" y="5715000"/>
            <a:ext cx="8686800" cy="457200"/>
          </a:xfrm>
          <a:prstGeom prst="rect">
            <a:avLst/>
          </a:prstGeom>
          <a:noFill/>
          <a:ln w="12700" cap="sq">
            <a:noFill/>
            <a:miter lim="800000"/>
            <a:headEnd type="none" w="sm" len="sm"/>
            <a:tailEnd type="none" w="sm" len="sm"/>
          </a:ln>
          <a:effectLst/>
        </p:spPr>
        <p:txBody>
          <a:bodyPr>
            <a:spAutoFit/>
          </a:bodyPr>
          <a:lstStyle/>
          <a:p>
            <a:pPr>
              <a:spcBef>
                <a:spcPct val="20000"/>
              </a:spcBef>
              <a:buClr>
                <a:srgbClr val="0000FF"/>
              </a:buClr>
              <a:buSzPct val="85000"/>
              <a:buFont typeface="Monotype Sorts" pitchFamily="2" charset="2"/>
              <a:buNone/>
            </a:pPr>
            <a:r>
              <a:rPr lang="zh-CN" altLang="en-US" sz="2400">
                <a:solidFill>
                  <a:srgbClr val="000000"/>
                </a:solidFill>
                <a:ea typeface="楷体_GB2312" pitchFamily="49" charset="-122"/>
              </a:rPr>
              <a:t>使输出减小了，增益</a:t>
            </a:r>
            <a:r>
              <a:rPr lang="en-US" altLang="zh-CN" sz="2400" i="1">
                <a:solidFill>
                  <a:srgbClr val="000000"/>
                </a:solidFill>
                <a:ea typeface="华康简宋" charset="-122"/>
              </a:rPr>
              <a:t>A</a:t>
            </a:r>
            <a:r>
              <a:rPr lang="en-US" altLang="zh-CN" sz="2400" i="1" baseline="-30000">
                <a:solidFill>
                  <a:srgbClr val="000000"/>
                </a:solidFill>
                <a:latin typeface="Book Antiqua" pitchFamily="18" charset="0"/>
                <a:ea typeface="华康简宋" charset="-122"/>
              </a:rPr>
              <a:t>v</a:t>
            </a:r>
            <a:r>
              <a:rPr lang="zh-CN" altLang="en-US" sz="2400">
                <a:solidFill>
                  <a:srgbClr val="000000"/>
                </a:solidFill>
                <a:ea typeface="华康简宋" charset="-122"/>
              </a:rPr>
              <a:t>＝</a:t>
            </a:r>
            <a:r>
              <a:rPr lang="en-US" altLang="zh-CN" sz="2400" i="1">
                <a:solidFill>
                  <a:srgbClr val="000000"/>
                </a:solidFill>
                <a:latin typeface="Book Antiqua" pitchFamily="18" charset="0"/>
                <a:ea typeface="华康简宋" charset="-122"/>
              </a:rPr>
              <a:t>v</a:t>
            </a:r>
            <a:r>
              <a:rPr lang="en-US" altLang="zh-CN" sz="2400" baseline="-30000">
                <a:solidFill>
                  <a:srgbClr val="000000"/>
                </a:solidFill>
                <a:ea typeface="华康简宋" charset="-122"/>
              </a:rPr>
              <a:t>o</a:t>
            </a:r>
            <a:r>
              <a:rPr lang="en-US" altLang="zh-CN" sz="2400">
                <a:solidFill>
                  <a:srgbClr val="000000"/>
                </a:solidFill>
                <a:latin typeface="宋体" pitchFamily="2" charset="-122"/>
              </a:rPr>
              <a:t>/</a:t>
            </a:r>
            <a:r>
              <a:rPr lang="en-US" altLang="zh-CN" sz="2400" i="1">
                <a:solidFill>
                  <a:srgbClr val="000000"/>
                </a:solidFill>
                <a:latin typeface="Book Antiqua" pitchFamily="18" charset="0"/>
                <a:ea typeface="华康简宋" charset="-122"/>
              </a:rPr>
              <a:t>v</a:t>
            </a:r>
            <a:r>
              <a:rPr lang="en-US" altLang="zh-CN" sz="2400" baseline="-30000">
                <a:solidFill>
                  <a:srgbClr val="000000"/>
                </a:solidFill>
                <a:ea typeface="华康简宋" charset="-122"/>
              </a:rPr>
              <a:t>i</a:t>
            </a:r>
            <a:r>
              <a:rPr lang="zh-CN" altLang="en-US" sz="2400">
                <a:solidFill>
                  <a:srgbClr val="000000"/>
                </a:solidFill>
                <a:ea typeface="楷体_GB2312" pitchFamily="49" charset="-122"/>
              </a:rPr>
              <a:t>下降了，这时的反馈称为</a:t>
            </a:r>
            <a:r>
              <a:rPr lang="zh-CN" altLang="en-US" sz="2400">
                <a:solidFill>
                  <a:srgbClr val="FF0000"/>
                </a:solidFill>
                <a:ea typeface="楷体_GB2312" pitchFamily="49" charset="-122"/>
              </a:rPr>
              <a:t>负反馈</a:t>
            </a:r>
            <a:r>
              <a:rPr lang="zh-CN" altLang="en-US" sz="2400">
                <a:solidFill>
                  <a:srgbClr val="000000"/>
                </a:solidFill>
                <a:ea typeface="楷体_GB2312" pitchFamily="49" charset="-122"/>
              </a:rPr>
              <a:t>。</a:t>
            </a:r>
          </a:p>
        </p:txBody>
      </p:sp>
      <p:pic>
        <p:nvPicPr>
          <p:cNvPr id="13328" name="Picture 16" descr="未标题-2 拷贝"/>
          <p:cNvPicPr>
            <a:picLocks noChangeAspect="1" noChangeArrowheads="1"/>
          </p:cNvPicPr>
          <p:nvPr/>
        </p:nvPicPr>
        <p:blipFill>
          <a:blip r:embed="rId5"/>
          <a:srcRect/>
          <a:stretch>
            <a:fillRect/>
          </a:stretch>
        </p:blipFill>
        <p:spPr bwMode="auto">
          <a:xfrm>
            <a:off x="4716463" y="949325"/>
            <a:ext cx="3973512" cy="3144838"/>
          </a:xfrm>
          <a:prstGeom prst="rect">
            <a:avLst/>
          </a:prstGeom>
          <a:noFill/>
        </p:spPr>
      </p:pic>
    </p:spTree>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319"/>
                                        </p:tgtEl>
                                        <p:attrNameLst>
                                          <p:attrName>style.visibility</p:attrName>
                                        </p:attrNameLst>
                                      </p:cBhvr>
                                      <p:to>
                                        <p:strVal val="visible"/>
                                      </p:to>
                                    </p:set>
                                    <p:animEffect transition="in" filter="strips(downRight)">
                                      <p:cBhvr>
                                        <p:cTn id="7" dur="500"/>
                                        <p:tgtEl>
                                          <p:spTgt spid="13319"/>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320"/>
                                        </p:tgtEl>
                                        <p:attrNameLst>
                                          <p:attrName>style.visibility</p:attrName>
                                        </p:attrNameLst>
                                      </p:cBhvr>
                                      <p:to>
                                        <p:strVal val="visible"/>
                                      </p:to>
                                    </p:set>
                                    <p:animEffect transition="in" filter="strips(downRight)">
                                      <p:cBhvr>
                                        <p:cTn id="12" dur="500"/>
                                        <p:tgtEl>
                                          <p:spTgt spid="13320"/>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321"/>
                                        </p:tgtEl>
                                        <p:attrNameLst>
                                          <p:attrName>style.visibility</p:attrName>
                                        </p:attrNameLst>
                                      </p:cBhvr>
                                      <p:to>
                                        <p:strVal val="visible"/>
                                      </p:to>
                                    </p:set>
                                    <p:animEffect transition="in" filter="strips(downRight)">
                                      <p:cBhvr>
                                        <p:cTn id="17" dur="500"/>
                                        <p:tgtEl>
                                          <p:spTgt spid="13321"/>
                                        </p:tgtEl>
                                      </p:cBhvr>
                                    </p:animEffect>
                                  </p:childTnLst>
                                  <p:subTnLst>
                                    <p:audio>
                                      <p:cMediaNode>
                                        <p:cTn display="0" masterRel="sameClick">
                                          <p:stCondLst>
                                            <p:cond evt="begin" delay="0">
                                              <p:tn val="15"/>
                                            </p:cond>
                                          </p:stCondLst>
                                          <p:endCondLst>
                                            <p:cond evt="onStopAudio" delay="0">
                                              <p:tgtEl>
                                                <p:sldTgt/>
                                              </p:tgtEl>
                                            </p:cond>
                                          </p:endCondLst>
                                        </p:cTn>
                                        <p:tgtEl>
                                          <p:sndTgt r:embed="rId3" name="CHIMES.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322"/>
                                        </p:tgtEl>
                                        <p:attrNameLst>
                                          <p:attrName>style.visibility</p:attrName>
                                        </p:attrNameLst>
                                      </p:cBhvr>
                                      <p:to>
                                        <p:strVal val="visible"/>
                                      </p:to>
                                    </p:set>
                                    <p:animEffect transition="in" filter="strips(downRight)">
                                      <p:cBhvr>
                                        <p:cTn id="22" dur="500"/>
                                        <p:tgtEl>
                                          <p:spTgt spid="13322"/>
                                        </p:tgtEl>
                                      </p:cBhvr>
                                    </p:animEffect>
                                  </p:childTnLst>
                                  <p:subTnLst>
                                    <p:audio>
                                      <p:cMediaNode>
                                        <p:cTn display="0" masterRel="sameClick">
                                          <p:stCondLst>
                                            <p:cond evt="begin" delay="0">
                                              <p:tn val="20"/>
                                            </p:cond>
                                          </p:stCondLst>
                                          <p:endCondLst>
                                            <p:cond evt="onStopAudio" delay="0">
                                              <p:tgtEl>
                                                <p:sldTgt/>
                                              </p:tgtEl>
                                            </p:cond>
                                          </p:endCondLst>
                                        </p:cTn>
                                        <p:tgtEl>
                                          <p:sndTgt r:embed="rId3" name="CHIMES.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3323"/>
                                        </p:tgtEl>
                                        <p:attrNameLst>
                                          <p:attrName>style.visibility</p:attrName>
                                        </p:attrNameLst>
                                      </p:cBhvr>
                                      <p:to>
                                        <p:strVal val="visible"/>
                                      </p:to>
                                    </p:set>
                                    <p:animEffect transition="in" filter="strips(downRight)">
                                      <p:cBhvr>
                                        <p:cTn id="27" dur="500"/>
                                        <p:tgtEl>
                                          <p:spTgt spid="13323"/>
                                        </p:tgtEl>
                                      </p:cBhvr>
                                    </p:animEffect>
                                  </p:childTnLst>
                                  <p:subTnLst>
                                    <p:audio>
                                      <p:cMediaNode>
                                        <p:cTn display="0" masterRel="sameClick">
                                          <p:stCondLst>
                                            <p:cond evt="begin" delay="0">
                                              <p:tn val="25"/>
                                            </p:cond>
                                          </p:stCondLst>
                                          <p:endCondLst>
                                            <p:cond evt="onStopAudio" delay="0">
                                              <p:tgtEl>
                                                <p:sldTgt/>
                                              </p:tgtEl>
                                            </p:cond>
                                          </p:endCondLst>
                                        </p:cTn>
                                        <p:tgtEl>
                                          <p:sndTgt r:embed="rId3" name="CHIMES.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3324"/>
                                        </p:tgtEl>
                                        <p:attrNameLst>
                                          <p:attrName>style.visibility</p:attrName>
                                        </p:attrNameLst>
                                      </p:cBhvr>
                                      <p:to>
                                        <p:strVal val="visible"/>
                                      </p:to>
                                    </p:set>
                                    <p:animEffect transition="in" filter="strips(downRight)">
                                      <p:cBhvr>
                                        <p:cTn id="32" dur="500"/>
                                        <p:tgtEl>
                                          <p:spTgt spid="13324"/>
                                        </p:tgtEl>
                                      </p:cBhvr>
                                    </p:animEffect>
                                  </p:childTnLst>
                                  <p:subTnLst>
                                    <p:audio>
                                      <p:cMediaNode>
                                        <p:cTn display="0" masterRel="sameClick">
                                          <p:stCondLst>
                                            <p:cond evt="begin" delay="0">
                                              <p:tn val="30"/>
                                            </p:cond>
                                          </p:stCondLst>
                                          <p:endCondLst>
                                            <p:cond evt="onStopAudio" delay="0">
                                              <p:tgtEl>
                                                <p:sldTgt/>
                                              </p:tgtEl>
                                            </p:cond>
                                          </p:endCondLst>
                                        </p:cTn>
                                        <p:tgtEl>
                                          <p:sndTgt r:embed="rId3" name="CHIMES.WAV"/>
                                        </p:tgtEl>
                                      </p:cMediaNode>
                                    </p:audio>
                                  </p:sub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3325"/>
                                        </p:tgtEl>
                                        <p:attrNameLst>
                                          <p:attrName>style.visibility</p:attrName>
                                        </p:attrNameLst>
                                      </p:cBhvr>
                                      <p:to>
                                        <p:strVal val="visible"/>
                                      </p:to>
                                    </p:set>
                                    <p:animEffect transition="in" filter="strips(downRight)">
                                      <p:cBhvr>
                                        <p:cTn id="37" dur="500"/>
                                        <p:tgtEl>
                                          <p:spTgt spid="13325"/>
                                        </p:tgtEl>
                                      </p:cBhvr>
                                    </p:animEffect>
                                  </p:childTnLst>
                                  <p:subTnLst>
                                    <p:audio>
                                      <p:cMediaNode>
                                        <p:cTn display="0" masterRel="sameClick">
                                          <p:stCondLst>
                                            <p:cond evt="begin" delay="0">
                                              <p:tn val="35"/>
                                            </p:cond>
                                          </p:stCondLst>
                                          <p:endCondLst>
                                            <p:cond evt="onStopAudio" delay="0">
                                              <p:tgtEl>
                                                <p:sldTgt/>
                                              </p:tgtEl>
                                            </p:cond>
                                          </p:endCondLst>
                                        </p:cTn>
                                        <p:tgtEl>
                                          <p:sndTgt r:embed="rId3" name="CHIMES.WAV"/>
                                        </p:tgtEl>
                                      </p:cMediaNode>
                                    </p:audio>
                                  </p:sub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3326"/>
                                        </p:tgtEl>
                                        <p:attrNameLst>
                                          <p:attrName>style.visibility</p:attrName>
                                        </p:attrNameLst>
                                      </p:cBhvr>
                                      <p:to>
                                        <p:strVal val="visible"/>
                                      </p:to>
                                    </p:set>
                                    <p:animEffect transition="in" filter="strips(downRight)">
                                      <p:cBhvr>
                                        <p:cTn id="42" dur="500"/>
                                        <p:tgtEl>
                                          <p:spTgt spid="13326"/>
                                        </p:tgtEl>
                                      </p:cBhvr>
                                    </p:animEffect>
                                  </p:childTnLst>
                                  <p:subTnLst>
                                    <p:audio>
                                      <p:cMediaNode>
                                        <p:cTn display="0" masterRel="sameClick">
                                          <p:stCondLst>
                                            <p:cond evt="begin" delay="0">
                                              <p:tn val="40"/>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9" grpId="0" autoUpdateAnimBg="0"/>
      <p:bldP spid="13320" grpId="0" autoUpdateAnimBg="0"/>
      <p:bldP spid="13321" grpId="0" autoUpdateAnimBg="0"/>
      <p:bldP spid="13322" grpId="0" autoUpdateAnimBg="0"/>
      <p:bldP spid="13323" grpId="0" autoUpdateAnimBg="0"/>
      <p:bldP spid="13324" grpId="0" autoUpdateAnimBg="0"/>
      <p:bldP spid="13325" grpId="0" autoUpdateAnimBg="0"/>
      <p:bldP spid="1332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76200" y="2874963"/>
            <a:ext cx="9144000" cy="0"/>
          </a:xfrm>
          <a:prstGeom prst="rect">
            <a:avLst/>
          </a:prstGeom>
          <a:noFill/>
          <a:ln w="9525">
            <a:noFill/>
            <a:miter lim="800000"/>
            <a:headEnd/>
            <a:tailEnd/>
          </a:ln>
          <a:effectLst/>
        </p:spPr>
        <p:txBody>
          <a:bodyPr>
            <a:spAutoFit/>
          </a:bodyPr>
          <a:lstStyle/>
          <a:p>
            <a:endParaRPr lang="zh-CN" altLang="en-US"/>
          </a:p>
        </p:txBody>
      </p:sp>
      <p:sp>
        <p:nvSpPr>
          <p:cNvPr id="49155" name="Rectangle 3">
            <a:hlinkClick r:id="rId2" action="ppaction://hlinksldjump"/>
          </p:cNvPr>
          <p:cNvSpPr>
            <a:spLocks noChangeArrowheads="1"/>
          </p:cNvSpPr>
          <p:nvPr/>
        </p:nvSpPr>
        <p:spPr bwMode="auto">
          <a:xfrm>
            <a:off x="457200" y="533400"/>
            <a:ext cx="3886200" cy="579438"/>
          </a:xfrm>
          <a:prstGeom prst="rect">
            <a:avLst/>
          </a:prstGeom>
          <a:noFill/>
          <a:ln w="9525">
            <a:noFill/>
            <a:miter lim="800000"/>
            <a:headEnd/>
            <a:tailEnd/>
          </a:ln>
        </p:spPr>
        <p:txBody>
          <a:bodyPr>
            <a:spAutoFit/>
          </a:bodyPr>
          <a:lstStyle/>
          <a:p>
            <a:r>
              <a:rPr lang="en-US" altLang="zh-CN" sz="3200">
                <a:solidFill>
                  <a:srgbClr val="000066"/>
                </a:solidFill>
                <a:ea typeface="黑体" pitchFamily="49" charset="-122"/>
              </a:rPr>
              <a:t>4.4.2  </a:t>
            </a:r>
            <a:r>
              <a:rPr lang="zh-CN" altLang="en-US" sz="3200">
                <a:solidFill>
                  <a:srgbClr val="000066"/>
                </a:solidFill>
                <a:ea typeface="黑体" pitchFamily="49" charset="-122"/>
              </a:rPr>
              <a:t>射极偏置电路</a:t>
            </a:r>
          </a:p>
        </p:txBody>
      </p:sp>
      <p:sp>
        <p:nvSpPr>
          <p:cNvPr id="49157" name="Text Box 5"/>
          <p:cNvSpPr txBox="1">
            <a:spLocks noChangeArrowheads="1"/>
          </p:cNvSpPr>
          <p:nvPr/>
        </p:nvSpPr>
        <p:spPr bwMode="auto">
          <a:xfrm>
            <a:off x="152400" y="1828800"/>
            <a:ext cx="4038600" cy="457200"/>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zh-CN" altLang="en-US" sz="2400">
                <a:latin typeface="楷体_GB2312" pitchFamily="49" charset="-122"/>
                <a:ea typeface="楷体_GB2312" pitchFamily="49" charset="-122"/>
              </a:rPr>
              <a:t>（</a:t>
            </a:r>
            <a:r>
              <a:rPr kumimoji="1" lang="en-US" altLang="zh-CN" sz="2400">
                <a:latin typeface="楷体_GB2312" pitchFamily="49" charset="-122"/>
                <a:ea typeface="楷体_GB2312" pitchFamily="49" charset="-122"/>
              </a:rPr>
              <a:t>1</a:t>
            </a:r>
            <a:r>
              <a:rPr kumimoji="1" lang="zh-CN" altLang="en-US" sz="2400">
                <a:latin typeface="楷体_GB2312" pitchFamily="49" charset="-122"/>
                <a:ea typeface="楷体_GB2312" pitchFamily="49" charset="-122"/>
              </a:rPr>
              <a:t>）稳定工作点原理</a:t>
            </a:r>
          </a:p>
        </p:txBody>
      </p:sp>
      <p:sp>
        <p:nvSpPr>
          <p:cNvPr id="49158" name="Text Box 6"/>
          <p:cNvSpPr txBox="1">
            <a:spLocks noChangeArrowheads="1"/>
          </p:cNvSpPr>
          <p:nvPr/>
        </p:nvSpPr>
        <p:spPr bwMode="auto">
          <a:xfrm>
            <a:off x="304800" y="2346325"/>
            <a:ext cx="3254375" cy="701675"/>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en-US" altLang="zh-CN" sz="2000">
                <a:latin typeface="Times New Roman" pitchFamily="18" charset="0"/>
                <a:ea typeface="楷体_GB2312" pitchFamily="49" charset="-122"/>
              </a:rPr>
              <a:t>        </a:t>
            </a:r>
            <a:r>
              <a:rPr kumimoji="1" lang="zh-CN" altLang="en-US" sz="2000">
                <a:latin typeface="Times New Roman" pitchFamily="18" charset="0"/>
                <a:ea typeface="楷体_GB2312" pitchFamily="49" charset="-122"/>
              </a:rPr>
              <a:t>目标：温度变化时，使</a:t>
            </a:r>
            <a:r>
              <a:rPr kumimoji="1" lang="en-US" altLang="zh-CN" sz="2000" i="1">
                <a:latin typeface="Times New Roman" pitchFamily="18" charset="0"/>
                <a:ea typeface="楷体_GB2312" pitchFamily="49" charset="-122"/>
              </a:rPr>
              <a:t>I</a:t>
            </a:r>
            <a:r>
              <a:rPr kumimoji="1" lang="en-US" altLang="zh-CN" sz="2000" baseline="-25000">
                <a:latin typeface="Times New Roman" pitchFamily="18" charset="0"/>
                <a:ea typeface="楷体_GB2312" pitchFamily="49" charset="-122"/>
              </a:rPr>
              <a:t>C</a:t>
            </a:r>
            <a:r>
              <a:rPr kumimoji="1" lang="zh-CN" altLang="en-US" sz="2000">
                <a:latin typeface="Times New Roman" pitchFamily="18" charset="0"/>
                <a:ea typeface="楷体_GB2312" pitchFamily="49" charset="-122"/>
              </a:rPr>
              <a:t>维持恒定。</a:t>
            </a:r>
          </a:p>
        </p:txBody>
      </p:sp>
      <p:sp>
        <p:nvSpPr>
          <p:cNvPr id="49159" name="Text Box 7"/>
          <p:cNvSpPr txBox="1">
            <a:spLocks noChangeArrowheads="1"/>
          </p:cNvSpPr>
          <p:nvPr/>
        </p:nvSpPr>
        <p:spPr bwMode="auto">
          <a:xfrm>
            <a:off x="228600" y="3048000"/>
            <a:ext cx="3403600" cy="1187450"/>
          </a:xfrm>
          <a:prstGeom prst="rect">
            <a:avLst/>
          </a:prstGeom>
          <a:noFill/>
          <a:ln w="12700" cap="sq">
            <a:noFill/>
            <a:miter lim="800000"/>
            <a:headEnd type="none" w="sm" len="sm"/>
            <a:tailEnd type="none" w="sm" len="sm"/>
          </a:ln>
          <a:effectLst/>
        </p:spPr>
        <p:txBody>
          <a:bodyPr>
            <a:spAutoFit/>
          </a:bodyPr>
          <a:lstStyle/>
          <a:p>
            <a:pPr>
              <a:lnSpc>
                <a:spcPct val="120000"/>
              </a:lnSpc>
              <a:spcBef>
                <a:spcPct val="50000"/>
              </a:spcBef>
            </a:pPr>
            <a:r>
              <a:rPr kumimoji="1" lang="en-US" altLang="zh-CN" sz="2000">
                <a:latin typeface="Times New Roman" pitchFamily="18" charset="0"/>
                <a:ea typeface="楷体_GB2312" pitchFamily="49" charset="-122"/>
              </a:rPr>
              <a:t>        </a:t>
            </a:r>
            <a:r>
              <a:rPr kumimoji="1" lang="zh-CN" altLang="en-US" sz="2000">
                <a:latin typeface="Times New Roman" pitchFamily="18" charset="0"/>
                <a:ea typeface="楷体_GB2312" pitchFamily="49" charset="-122"/>
              </a:rPr>
              <a:t>如果温度变化时，</a:t>
            </a:r>
            <a:r>
              <a:rPr kumimoji="1" lang="en-US" altLang="zh-CN" sz="2000" u="sng">
                <a:solidFill>
                  <a:srgbClr val="FF0000"/>
                </a:solidFill>
                <a:latin typeface="Times New Roman" pitchFamily="18" charset="0"/>
                <a:ea typeface="楷体_GB2312" pitchFamily="49" charset="-122"/>
              </a:rPr>
              <a:t>b</a:t>
            </a:r>
            <a:r>
              <a:rPr kumimoji="1" lang="zh-CN" altLang="zh-CN" sz="2000" u="sng">
                <a:solidFill>
                  <a:srgbClr val="FF0000"/>
                </a:solidFill>
                <a:latin typeface="Times New Roman" pitchFamily="18" charset="0"/>
                <a:ea typeface="楷体_GB2312" pitchFamily="49" charset="-122"/>
              </a:rPr>
              <a:t>点电位能基本不变</a:t>
            </a:r>
            <a:r>
              <a:rPr kumimoji="1" lang="zh-CN" altLang="zh-CN" sz="2000">
                <a:latin typeface="Times New Roman" pitchFamily="18" charset="0"/>
                <a:ea typeface="楷体_GB2312" pitchFamily="49" charset="-122"/>
              </a:rPr>
              <a:t>，则可实现静态工作点的稳定。</a:t>
            </a:r>
            <a:endParaRPr kumimoji="1" lang="zh-CN" altLang="en-US" sz="2000">
              <a:latin typeface="Times New Roman" pitchFamily="18" charset="0"/>
              <a:ea typeface="楷体_GB2312" pitchFamily="49" charset="-122"/>
            </a:endParaRPr>
          </a:p>
        </p:txBody>
      </p:sp>
      <p:sp>
        <p:nvSpPr>
          <p:cNvPr id="49160" name="AutoShape 8" descr="羊皮纸"/>
          <p:cNvSpPr>
            <a:spLocks noChangeArrowheads="1"/>
          </p:cNvSpPr>
          <p:nvPr/>
        </p:nvSpPr>
        <p:spPr bwMode="auto">
          <a:xfrm>
            <a:off x="152400" y="4572000"/>
            <a:ext cx="8763000" cy="2057400"/>
          </a:xfrm>
          <a:prstGeom prst="roundRect">
            <a:avLst>
              <a:gd name="adj" fmla="val 16667"/>
            </a:avLst>
          </a:prstGeom>
          <a:blipFill dpi="0" rotWithShape="0">
            <a:blip r:embed="rId3"/>
            <a:srcRect/>
            <a:tile tx="0" ty="0" sx="100000" sy="100000" flip="none" algn="tl"/>
          </a:blipFill>
          <a:ln w="9525">
            <a:noFill/>
            <a:round/>
            <a:headEnd/>
            <a:tailEnd/>
          </a:ln>
          <a:effectLst/>
        </p:spPr>
        <p:txBody>
          <a:bodyPr wrap="none" anchor="ctr"/>
          <a:lstStyle/>
          <a:p>
            <a:endParaRPr lang="zh-CN" altLang="en-US"/>
          </a:p>
        </p:txBody>
      </p:sp>
      <p:sp>
        <p:nvSpPr>
          <p:cNvPr id="49161" name="Text Box 9"/>
          <p:cNvSpPr txBox="1">
            <a:spLocks noChangeArrowheads="1"/>
          </p:cNvSpPr>
          <p:nvPr/>
        </p:nvSpPr>
        <p:spPr bwMode="auto">
          <a:xfrm>
            <a:off x="304800" y="5181600"/>
            <a:ext cx="838200" cy="519113"/>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en-US" altLang="zh-CN" sz="2800">
                <a:solidFill>
                  <a:srgbClr val="0033CC"/>
                </a:solidFill>
                <a:latin typeface="Times New Roman" pitchFamily="18" charset="0"/>
                <a:ea typeface="黑体" pitchFamily="49" charset="-122"/>
              </a:rPr>
              <a:t>T </a:t>
            </a:r>
            <a:r>
              <a:rPr kumimoji="1" lang="en-US" altLang="zh-CN" sz="2800">
                <a:solidFill>
                  <a:srgbClr val="0033CC"/>
                </a:solidFill>
                <a:latin typeface="Times New Roman" pitchFamily="18" charset="0"/>
                <a:ea typeface="黑体" pitchFamily="49" charset="-122"/>
                <a:sym typeface="Symbol" pitchFamily="18" charset="2"/>
              </a:rPr>
              <a:t> </a:t>
            </a:r>
          </a:p>
        </p:txBody>
      </p:sp>
      <p:grpSp>
        <p:nvGrpSpPr>
          <p:cNvPr id="49162" name="Group 10"/>
          <p:cNvGrpSpPr>
            <a:grpSpLocks/>
          </p:cNvGrpSpPr>
          <p:nvPr/>
        </p:nvGrpSpPr>
        <p:grpSpPr bwMode="auto">
          <a:xfrm>
            <a:off x="304800" y="4629150"/>
            <a:ext cx="1828800" cy="457200"/>
            <a:chOff x="240" y="2604"/>
            <a:chExt cx="1152" cy="288"/>
          </a:xfrm>
        </p:grpSpPr>
        <p:sp>
          <p:nvSpPr>
            <p:cNvPr id="49163" name="Text Box 11"/>
            <p:cNvSpPr txBox="1">
              <a:spLocks noChangeArrowheads="1"/>
            </p:cNvSpPr>
            <p:nvPr/>
          </p:nvSpPr>
          <p:spPr bwMode="auto">
            <a:xfrm>
              <a:off x="240" y="2604"/>
              <a:ext cx="1152" cy="288"/>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zh-CN" altLang="en-US" sz="2400">
                  <a:solidFill>
                    <a:srgbClr val="FF0000"/>
                  </a:solidFill>
                  <a:latin typeface="Times New Roman" pitchFamily="18" charset="0"/>
                  <a:ea typeface="黑体" pitchFamily="49" charset="-122"/>
                </a:rPr>
                <a:t>稳定原理：</a:t>
              </a:r>
            </a:p>
          </p:txBody>
        </p:sp>
        <p:sp>
          <p:nvSpPr>
            <p:cNvPr id="49164" name="Line 12"/>
            <p:cNvSpPr>
              <a:spLocks noChangeShapeType="1"/>
            </p:cNvSpPr>
            <p:nvPr/>
          </p:nvSpPr>
          <p:spPr bwMode="auto">
            <a:xfrm>
              <a:off x="240" y="2892"/>
              <a:ext cx="960" cy="0"/>
            </a:xfrm>
            <a:prstGeom prst="line">
              <a:avLst/>
            </a:prstGeom>
            <a:noFill/>
            <a:ln w="76200" cmpd="tri">
              <a:solidFill>
                <a:srgbClr val="FF00FF"/>
              </a:solidFill>
              <a:round/>
              <a:headEnd/>
              <a:tailEnd/>
            </a:ln>
            <a:effectLst/>
          </p:spPr>
          <p:txBody>
            <a:bodyPr wrap="none" anchor="ctr"/>
            <a:lstStyle/>
            <a:p>
              <a:endParaRPr lang="zh-CN" altLang="en-US"/>
            </a:p>
          </p:txBody>
        </p:sp>
      </p:grpSp>
      <p:sp>
        <p:nvSpPr>
          <p:cNvPr id="49165" name="Text Box 13"/>
          <p:cNvSpPr txBox="1">
            <a:spLocks noChangeArrowheads="1"/>
          </p:cNvSpPr>
          <p:nvPr/>
        </p:nvSpPr>
        <p:spPr bwMode="auto">
          <a:xfrm>
            <a:off x="990600" y="5181600"/>
            <a:ext cx="1219200" cy="519113"/>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en-US" altLang="zh-CN" sz="2800">
                <a:solidFill>
                  <a:srgbClr val="0033CC"/>
                </a:solidFill>
                <a:latin typeface="Times New Roman" pitchFamily="18" charset="0"/>
                <a:ea typeface="黑体" pitchFamily="49" charset="-122"/>
                <a:sym typeface="Symbol" pitchFamily="18" charset="2"/>
              </a:rPr>
              <a:t></a:t>
            </a:r>
            <a:r>
              <a:rPr kumimoji="1" lang="en-US" altLang="zh-CN" sz="2800">
                <a:solidFill>
                  <a:srgbClr val="0033CC"/>
                </a:solidFill>
                <a:latin typeface="Times New Roman" pitchFamily="18" charset="0"/>
                <a:ea typeface="黑体" pitchFamily="49" charset="-122"/>
              </a:rPr>
              <a:t> </a:t>
            </a:r>
            <a:r>
              <a:rPr kumimoji="1" lang="en-US" altLang="zh-CN" sz="2800" i="1">
                <a:solidFill>
                  <a:srgbClr val="0033CC"/>
                </a:solidFill>
                <a:latin typeface="Times New Roman" pitchFamily="18" charset="0"/>
                <a:ea typeface="黑体" pitchFamily="49" charset="-122"/>
              </a:rPr>
              <a:t>I</a:t>
            </a:r>
            <a:r>
              <a:rPr kumimoji="1" lang="en-US" altLang="zh-CN" sz="2800" baseline="-25000">
                <a:solidFill>
                  <a:srgbClr val="0033CC"/>
                </a:solidFill>
                <a:latin typeface="Times New Roman" pitchFamily="18" charset="0"/>
                <a:ea typeface="黑体" pitchFamily="49" charset="-122"/>
              </a:rPr>
              <a:t>C</a:t>
            </a:r>
            <a:r>
              <a:rPr kumimoji="1" lang="en-US" altLang="zh-CN" sz="2800">
                <a:solidFill>
                  <a:srgbClr val="0033CC"/>
                </a:solidFill>
                <a:latin typeface="Times New Roman" pitchFamily="18" charset="0"/>
                <a:ea typeface="黑体" pitchFamily="49" charset="-122"/>
                <a:sym typeface="Symbol" pitchFamily="18" charset="2"/>
              </a:rPr>
              <a:t></a:t>
            </a:r>
          </a:p>
        </p:txBody>
      </p:sp>
      <p:sp>
        <p:nvSpPr>
          <p:cNvPr id="49166" name="Text Box 14"/>
          <p:cNvSpPr txBox="1">
            <a:spLocks noChangeArrowheads="1"/>
          </p:cNvSpPr>
          <p:nvPr/>
        </p:nvSpPr>
        <p:spPr bwMode="auto">
          <a:xfrm>
            <a:off x="2133600" y="5181600"/>
            <a:ext cx="1295400" cy="519113"/>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en-US" altLang="zh-CN" sz="2800">
                <a:solidFill>
                  <a:srgbClr val="0033CC"/>
                </a:solidFill>
                <a:latin typeface="Times New Roman" pitchFamily="18" charset="0"/>
                <a:ea typeface="黑体" pitchFamily="49" charset="-122"/>
                <a:sym typeface="Symbol" pitchFamily="18" charset="2"/>
              </a:rPr>
              <a:t> </a:t>
            </a:r>
            <a:r>
              <a:rPr kumimoji="1" lang="en-US" altLang="zh-CN" sz="2800" i="1">
                <a:solidFill>
                  <a:srgbClr val="0033CC"/>
                </a:solidFill>
                <a:latin typeface="Times New Roman" pitchFamily="18" charset="0"/>
                <a:ea typeface="黑体" pitchFamily="49" charset="-122"/>
              </a:rPr>
              <a:t>I</a:t>
            </a:r>
            <a:r>
              <a:rPr kumimoji="1" lang="en-US" altLang="zh-CN" sz="2800" baseline="-25000">
                <a:solidFill>
                  <a:srgbClr val="0033CC"/>
                </a:solidFill>
                <a:latin typeface="Times New Roman" pitchFamily="18" charset="0"/>
                <a:ea typeface="黑体" pitchFamily="49" charset="-122"/>
              </a:rPr>
              <a:t>E</a:t>
            </a:r>
            <a:r>
              <a:rPr kumimoji="1" lang="en-US" altLang="zh-CN" sz="2800">
                <a:solidFill>
                  <a:srgbClr val="0033CC"/>
                </a:solidFill>
                <a:latin typeface="Times New Roman" pitchFamily="18" charset="0"/>
                <a:ea typeface="黑体" pitchFamily="49" charset="-122"/>
                <a:sym typeface="Symbol" pitchFamily="18" charset="2"/>
              </a:rPr>
              <a:t></a:t>
            </a:r>
          </a:p>
        </p:txBody>
      </p:sp>
      <p:sp>
        <p:nvSpPr>
          <p:cNvPr id="49167" name="Text Box 15"/>
          <p:cNvSpPr txBox="1">
            <a:spLocks noChangeArrowheads="1"/>
          </p:cNvSpPr>
          <p:nvPr/>
        </p:nvSpPr>
        <p:spPr bwMode="auto">
          <a:xfrm>
            <a:off x="3276600" y="5181600"/>
            <a:ext cx="2895600" cy="519113"/>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en-US" altLang="zh-CN" sz="2800">
                <a:solidFill>
                  <a:srgbClr val="0033CC"/>
                </a:solidFill>
                <a:latin typeface="Times New Roman" pitchFamily="18" charset="0"/>
                <a:ea typeface="黑体" pitchFamily="49" charset="-122"/>
                <a:sym typeface="Symbol" pitchFamily="18" charset="2"/>
              </a:rPr>
              <a:t></a:t>
            </a:r>
            <a:r>
              <a:rPr kumimoji="1" lang="en-US" altLang="zh-CN" sz="2800">
                <a:solidFill>
                  <a:srgbClr val="0033CC"/>
                </a:solidFill>
                <a:latin typeface="Times New Roman" pitchFamily="18" charset="0"/>
                <a:ea typeface="黑体" pitchFamily="49" charset="-122"/>
              </a:rPr>
              <a:t> </a:t>
            </a:r>
            <a:r>
              <a:rPr kumimoji="1" lang="en-US" altLang="zh-CN" sz="2800" i="1">
                <a:solidFill>
                  <a:srgbClr val="0033CC"/>
                </a:solidFill>
                <a:latin typeface="Times New Roman" pitchFamily="18" charset="0"/>
                <a:ea typeface="黑体" pitchFamily="49" charset="-122"/>
              </a:rPr>
              <a:t>V</a:t>
            </a:r>
            <a:r>
              <a:rPr kumimoji="1" lang="en-US" altLang="zh-CN" sz="2800" baseline="-25000">
                <a:solidFill>
                  <a:srgbClr val="0033CC"/>
                </a:solidFill>
                <a:latin typeface="Times New Roman" pitchFamily="18" charset="0"/>
                <a:ea typeface="黑体" pitchFamily="49" charset="-122"/>
              </a:rPr>
              <a:t>E</a:t>
            </a:r>
            <a:r>
              <a:rPr kumimoji="1" lang="en-US" altLang="zh-CN" sz="2800">
                <a:solidFill>
                  <a:srgbClr val="0033CC"/>
                </a:solidFill>
                <a:latin typeface="Times New Roman" pitchFamily="18" charset="0"/>
                <a:ea typeface="黑体" pitchFamily="49" charset="-122"/>
                <a:sym typeface="Symbol" pitchFamily="18" charset="2"/>
              </a:rPr>
              <a:t></a:t>
            </a:r>
            <a:r>
              <a:rPr kumimoji="1" lang="zh-CN" altLang="en-US" sz="2800">
                <a:solidFill>
                  <a:srgbClr val="0033CC"/>
                </a:solidFill>
                <a:latin typeface="Times New Roman" pitchFamily="18" charset="0"/>
                <a:ea typeface="黑体" pitchFamily="49" charset="-122"/>
                <a:sym typeface="Symbol" pitchFamily="18" charset="2"/>
              </a:rPr>
              <a:t>、</a:t>
            </a:r>
            <a:r>
              <a:rPr kumimoji="1" lang="en-US" altLang="zh-CN" sz="2800" i="1">
                <a:solidFill>
                  <a:srgbClr val="0033CC"/>
                </a:solidFill>
                <a:latin typeface="Times New Roman" pitchFamily="18" charset="0"/>
                <a:ea typeface="黑体" pitchFamily="49" charset="-122"/>
              </a:rPr>
              <a:t>V</a:t>
            </a:r>
            <a:r>
              <a:rPr kumimoji="1" lang="en-US" altLang="zh-CN" sz="2800" baseline="-25000">
                <a:solidFill>
                  <a:srgbClr val="0033CC"/>
                </a:solidFill>
                <a:latin typeface="Times New Roman" pitchFamily="18" charset="0"/>
                <a:ea typeface="黑体" pitchFamily="49" charset="-122"/>
              </a:rPr>
              <a:t>B</a:t>
            </a:r>
            <a:r>
              <a:rPr kumimoji="1" lang="zh-CN" altLang="en-US" sz="2800">
                <a:solidFill>
                  <a:srgbClr val="0033CC"/>
                </a:solidFill>
                <a:latin typeface="Times New Roman" pitchFamily="18" charset="0"/>
                <a:ea typeface="黑体" pitchFamily="49" charset="-122"/>
                <a:sym typeface="Symbol" pitchFamily="18" charset="2"/>
              </a:rPr>
              <a:t>不变</a:t>
            </a:r>
          </a:p>
        </p:txBody>
      </p:sp>
      <p:sp>
        <p:nvSpPr>
          <p:cNvPr id="49168" name="Text Box 16"/>
          <p:cNvSpPr txBox="1">
            <a:spLocks noChangeArrowheads="1"/>
          </p:cNvSpPr>
          <p:nvPr/>
        </p:nvSpPr>
        <p:spPr bwMode="auto">
          <a:xfrm>
            <a:off x="5943600" y="5181600"/>
            <a:ext cx="1676400" cy="519113"/>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en-US" altLang="zh-CN" sz="2800">
                <a:solidFill>
                  <a:srgbClr val="0033CC"/>
                </a:solidFill>
                <a:latin typeface="Times New Roman" pitchFamily="18" charset="0"/>
                <a:ea typeface="黑体" pitchFamily="49" charset="-122"/>
                <a:sym typeface="Symbol" pitchFamily="18" charset="2"/>
              </a:rPr>
              <a:t></a:t>
            </a:r>
            <a:r>
              <a:rPr kumimoji="1" lang="en-US" altLang="zh-CN" sz="2800" baseline="-25000">
                <a:solidFill>
                  <a:srgbClr val="0033CC"/>
                </a:solidFill>
                <a:latin typeface="Times New Roman" pitchFamily="18" charset="0"/>
                <a:ea typeface="黑体" pitchFamily="49" charset="-122"/>
              </a:rPr>
              <a:t> </a:t>
            </a:r>
            <a:r>
              <a:rPr kumimoji="1" lang="en-US" altLang="zh-CN" sz="2800" i="1">
                <a:solidFill>
                  <a:srgbClr val="0033CC"/>
                </a:solidFill>
                <a:latin typeface="Times New Roman" pitchFamily="18" charset="0"/>
                <a:ea typeface="黑体" pitchFamily="49" charset="-122"/>
              </a:rPr>
              <a:t>V</a:t>
            </a:r>
            <a:r>
              <a:rPr kumimoji="1" lang="en-US" altLang="zh-CN" sz="2800" baseline="-25000">
                <a:solidFill>
                  <a:srgbClr val="0033CC"/>
                </a:solidFill>
                <a:latin typeface="Times New Roman" pitchFamily="18" charset="0"/>
                <a:ea typeface="黑体" pitchFamily="49" charset="-122"/>
              </a:rPr>
              <a:t>BE </a:t>
            </a:r>
            <a:r>
              <a:rPr kumimoji="1" lang="en-US" altLang="zh-CN" sz="2800">
                <a:solidFill>
                  <a:srgbClr val="0033CC"/>
                </a:solidFill>
                <a:latin typeface="Times New Roman" pitchFamily="18" charset="0"/>
                <a:ea typeface="黑体" pitchFamily="49" charset="-122"/>
                <a:sym typeface="Symbol" pitchFamily="18" charset="2"/>
              </a:rPr>
              <a:t></a:t>
            </a:r>
          </a:p>
        </p:txBody>
      </p:sp>
      <p:sp>
        <p:nvSpPr>
          <p:cNvPr id="49169" name="Text Box 17"/>
          <p:cNvSpPr txBox="1">
            <a:spLocks noChangeArrowheads="1"/>
          </p:cNvSpPr>
          <p:nvPr/>
        </p:nvSpPr>
        <p:spPr bwMode="auto">
          <a:xfrm>
            <a:off x="7391400" y="5181600"/>
            <a:ext cx="1524000" cy="519113"/>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en-US" altLang="zh-CN" sz="2800">
                <a:solidFill>
                  <a:srgbClr val="0033CC"/>
                </a:solidFill>
                <a:latin typeface="Times New Roman" pitchFamily="18" charset="0"/>
                <a:ea typeface="黑体" pitchFamily="49" charset="-122"/>
                <a:sym typeface="Symbol" pitchFamily="18" charset="2"/>
              </a:rPr>
              <a:t></a:t>
            </a:r>
            <a:r>
              <a:rPr kumimoji="1" lang="en-US" altLang="zh-CN" sz="2800">
                <a:solidFill>
                  <a:srgbClr val="0033CC"/>
                </a:solidFill>
                <a:latin typeface="Times New Roman" pitchFamily="18" charset="0"/>
                <a:ea typeface="黑体" pitchFamily="49" charset="-122"/>
              </a:rPr>
              <a:t>  </a:t>
            </a:r>
            <a:r>
              <a:rPr kumimoji="1" lang="en-US" altLang="zh-CN" sz="2800" i="1">
                <a:solidFill>
                  <a:srgbClr val="0033CC"/>
                </a:solidFill>
                <a:latin typeface="Times New Roman" pitchFamily="18" charset="0"/>
                <a:ea typeface="黑体" pitchFamily="49" charset="-122"/>
              </a:rPr>
              <a:t>I</a:t>
            </a:r>
            <a:r>
              <a:rPr kumimoji="1" lang="en-US" altLang="zh-CN" sz="2800" baseline="-25000">
                <a:solidFill>
                  <a:srgbClr val="0033CC"/>
                </a:solidFill>
                <a:latin typeface="Times New Roman" pitchFamily="18" charset="0"/>
                <a:ea typeface="黑体" pitchFamily="49" charset="-122"/>
              </a:rPr>
              <a:t>B</a:t>
            </a:r>
            <a:r>
              <a:rPr kumimoji="1" lang="en-US" altLang="zh-CN" sz="2800">
                <a:solidFill>
                  <a:srgbClr val="0033CC"/>
                </a:solidFill>
                <a:latin typeface="Times New Roman" pitchFamily="18" charset="0"/>
                <a:ea typeface="黑体" pitchFamily="49" charset="-122"/>
                <a:sym typeface="Symbol" pitchFamily="18" charset="2"/>
              </a:rPr>
              <a:t></a:t>
            </a:r>
          </a:p>
        </p:txBody>
      </p:sp>
      <p:grpSp>
        <p:nvGrpSpPr>
          <p:cNvPr id="49170" name="Group 18"/>
          <p:cNvGrpSpPr>
            <a:grpSpLocks/>
          </p:cNvGrpSpPr>
          <p:nvPr/>
        </p:nvGrpSpPr>
        <p:grpSpPr bwMode="auto">
          <a:xfrm>
            <a:off x="1447800" y="4889500"/>
            <a:ext cx="6781800" cy="2559050"/>
            <a:chOff x="960" y="2504"/>
            <a:chExt cx="4272" cy="1612"/>
          </a:xfrm>
        </p:grpSpPr>
        <p:sp>
          <p:nvSpPr>
            <p:cNvPr id="49171" name="Line 19"/>
            <p:cNvSpPr>
              <a:spLocks noChangeShapeType="1"/>
            </p:cNvSpPr>
            <p:nvPr/>
          </p:nvSpPr>
          <p:spPr bwMode="auto">
            <a:xfrm rot="-3880293" flipH="1" flipV="1">
              <a:off x="2533" y="1598"/>
              <a:ext cx="1612" cy="3424"/>
            </a:xfrm>
            <a:prstGeom prst="line">
              <a:avLst/>
            </a:prstGeom>
            <a:noFill/>
            <a:ln w="25400">
              <a:solidFill>
                <a:srgbClr val="0033CC"/>
              </a:solidFill>
              <a:round/>
              <a:headEnd/>
              <a:tailEnd type="arrow" w="med" len="med"/>
            </a:ln>
            <a:effectLst/>
          </p:spPr>
          <p:txBody>
            <a:bodyPr wrap="none" anchor="ctr"/>
            <a:lstStyle/>
            <a:p>
              <a:endParaRPr lang="zh-CN" altLang="en-US"/>
            </a:p>
          </p:txBody>
        </p:sp>
        <p:sp>
          <p:nvSpPr>
            <p:cNvPr id="49172" name="Text Box 20"/>
            <p:cNvSpPr txBox="1">
              <a:spLocks noChangeArrowheads="1"/>
            </p:cNvSpPr>
            <p:nvPr/>
          </p:nvSpPr>
          <p:spPr bwMode="auto">
            <a:xfrm>
              <a:off x="960" y="3129"/>
              <a:ext cx="624" cy="327"/>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en-US" altLang="zh-CN" sz="2800" i="1">
                  <a:solidFill>
                    <a:srgbClr val="0033CC"/>
                  </a:solidFill>
                  <a:latin typeface="Times New Roman" pitchFamily="18" charset="0"/>
                  <a:ea typeface="黑体" pitchFamily="49" charset="-122"/>
                </a:rPr>
                <a:t>I</a:t>
              </a:r>
              <a:r>
                <a:rPr kumimoji="1" lang="en-US" altLang="zh-CN" sz="2800" baseline="-25000">
                  <a:solidFill>
                    <a:srgbClr val="0033CC"/>
                  </a:solidFill>
                  <a:latin typeface="Times New Roman" pitchFamily="18" charset="0"/>
                  <a:ea typeface="黑体" pitchFamily="49" charset="-122"/>
                </a:rPr>
                <a:t>C</a:t>
              </a:r>
              <a:r>
                <a:rPr kumimoji="1" lang="en-US" altLang="zh-CN" sz="2800">
                  <a:solidFill>
                    <a:srgbClr val="0033CC"/>
                  </a:solidFill>
                  <a:latin typeface="Times New Roman" pitchFamily="18" charset="0"/>
                  <a:ea typeface="黑体" pitchFamily="49" charset="-122"/>
                  <a:sym typeface="Symbol" pitchFamily="18" charset="2"/>
                </a:rPr>
                <a:t></a:t>
              </a:r>
            </a:p>
          </p:txBody>
        </p:sp>
        <p:sp>
          <p:nvSpPr>
            <p:cNvPr id="49173" name="Line 21"/>
            <p:cNvSpPr>
              <a:spLocks noChangeShapeType="1"/>
            </p:cNvSpPr>
            <p:nvPr/>
          </p:nvSpPr>
          <p:spPr bwMode="auto">
            <a:xfrm flipV="1">
              <a:off x="5232" y="3024"/>
              <a:ext cx="0" cy="288"/>
            </a:xfrm>
            <a:prstGeom prst="line">
              <a:avLst/>
            </a:prstGeom>
            <a:noFill/>
            <a:ln w="25400">
              <a:solidFill>
                <a:srgbClr val="0033CC"/>
              </a:solidFill>
              <a:round/>
              <a:headEnd/>
              <a:tailEnd/>
            </a:ln>
            <a:effectLst/>
          </p:spPr>
          <p:txBody>
            <a:bodyPr wrap="none" anchor="ctr"/>
            <a:lstStyle/>
            <a:p>
              <a:endParaRPr lang="zh-CN" altLang="en-US"/>
            </a:p>
          </p:txBody>
        </p:sp>
      </p:grpSp>
      <p:sp>
        <p:nvSpPr>
          <p:cNvPr id="49174" name="Text Box 22"/>
          <p:cNvSpPr txBox="1">
            <a:spLocks noChangeArrowheads="1"/>
          </p:cNvSpPr>
          <p:nvPr/>
        </p:nvSpPr>
        <p:spPr bwMode="auto">
          <a:xfrm>
            <a:off x="4191000" y="6156325"/>
            <a:ext cx="1905000" cy="396875"/>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zh-CN" altLang="en-US" sz="2000">
                <a:latin typeface="宋体" pitchFamily="2" charset="-122"/>
              </a:rPr>
              <a:t>（反馈控制）</a:t>
            </a:r>
          </a:p>
        </p:txBody>
      </p:sp>
      <p:sp>
        <p:nvSpPr>
          <p:cNvPr id="49175" name="Rectangle 23">
            <a:hlinkClick r:id="rId4" action="ppaction://hlinksldjump"/>
          </p:cNvPr>
          <p:cNvSpPr>
            <a:spLocks noChangeArrowheads="1"/>
          </p:cNvSpPr>
          <p:nvPr/>
        </p:nvSpPr>
        <p:spPr bwMode="auto">
          <a:xfrm>
            <a:off x="304800" y="1233488"/>
            <a:ext cx="5029200" cy="519112"/>
          </a:xfrm>
          <a:prstGeom prst="rect">
            <a:avLst/>
          </a:prstGeom>
          <a:noFill/>
          <a:ln w="9525">
            <a:noFill/>
            <a:miter lim="800000"/>
            <a:headEnd/>
            <a:tailEnd/>
          </a:ln>
          <a:effectLst/>
        </p:spPr>
        <p:txBody>
          <a:bodyPr lIns="92075" tIns="46038" rIns="92075" bIns="46038" anchor="b">
            <a:spAutoFit/>
          </a:bodyPr>
          <a:lstStyle/>
          <a:p>
            <a:r>
              <a:rPr lang="en-US" altLang="zh-CN" sz="2800">
                <a:solidFill>
                  <a:srgbClr val="800000"/>
                </a:solidFill>
                <a:ea typeface="黑体" pitchFamily="49" charset="-122"/>
              </a:rPr>
              <a:t>1. </a:t>
            </a:r>
            <a:r>
              <a:rPr lang="zh-CN" altLang="en-US" sz="2800">
                <a:solidFill>
                  <a:srgbClr val="800000"/>
                </a:solidFill>
                <a:ea typeface="黑体" pitchFamily="49" charset="-122"/>
              </a:rPr>
              <a:t>基极分压式射极偏置电路</a:t>
            </a:r>
          </a:p>
        </p:txBody>
      </p:sp>
      <p:grpSp>
        <p:nvGrpSpPr>
          <p:cNvPr id="49176" name="Group 24"/>
          <p:cNvGrpSpPr>
            <a:grpSpLocks/>
          </p:cNvGrpSpPr>
          <p:nvPr/>
        </p:nvGrpSpPr>
        <p:grpSpPr bwMode="auto">
          <a:xfrm>
            <a:off x="3919538" y="1676400"/>
            <a:ext cx="4968875" cy="2805113"/>
            <a:chOff x="2469" y="1056"/>
            <a:chExt cx="3130" cy="1767"/>
          </a:xfrm>
        </p:grpSpPr>
        <p:pic>
          <p:nvPicPr>
            <p:cNvPr id="49177" name="Picture 25" descr="441"/>
            <p:cNvPicPr>
              <a:picLocks noChangeAspect="1" noChangeArrowheads="1"/>
            </p:cNvPicPr>
            <p:nvPr/>
          </p:nvPicPr>
          <p:blipFill>
            <a:blip r:embed="rId5"/>
            <a:srcRect/>
            <a:stretch>
              <a:fillRect/>
            </a:stretch>
          </p:blipFill>
          <p:spPr bwMode="auto">
            <a:xfrm>
              <a:off x="2469" y="1056"/>
              <a:ext cx="3130" cy="1578"/>
            </a:xfrm>
            <a:prstGeom prst="rect">
              <a:avLst/>
            </a:prstGeom>
            <a:noFill/>
            <a:ln w="9525">
              <a:noFill/>
              <a:miter lim="800000"/>
              <a:headEnd/>
              <a:tailEnd/>
            </a:ln>
          </p:spPr>
        </p:pic>
        <p:sp>
          <p:nvSpPr>
            <p:cNvPr id="49178" name="Rectangle 26"/>
            <p:cNvSpPr>
              <a:spLocks noChangeArrowheads="1"/>
            </p:cNvSpPr>
            <p:nvPr/>
          </p:nvSpPr>
          <p:spPr bwMode="auto">
            <a:xfrm>
              <a:off x="3059" y="2592"/>
              <a:ext cx="2160" cy="231"/>
            </a:xfrm>
            <a:prstGeom prst="rect">
              <a:avLst/>
            </a:prstGeom>
            <a:noFill/>
            <a:ln w="9525">
              <a:noFill/>
              <a:miter lim="800000"/>
              <a:headEnd/>
              <a:tailEnd/>
            </a:ln>
            <a:effectLst/>
          </p:spPr>
          <p:txBody>
            <a:bodyPr wrap="none" anchor="ctr">
              <a:spAutoFit/>
            </a:bodyPr>
            <a:lstStyle/>
            <a:p>
              <a:pPr algn="ctr"/>
              <a:r>
                <a:rPr kumimoji="1" lang="en-US" altLang="zh-CN">
                  <a:latin typeface="Times New Roman" pitchFamily="18" charset="0"/>
                  <a:ea typeface="楷体_GB2312" pitchFamily="49" charset="-122"/>
                </a:rPr>
                <a:t>(a) </a:t>
              </a:r>
              <a:r>
                <a:rPr kumimoji="1" lang="zh-CN" altLang="en-US">
                  <a:latin typeface="Times New Roman" pitchFamily="18" charset="0"/>
                  <a:ea typeface="楷体_GB2312" pitchFamily="49" charset="-122"/>
                </a:rPr>
                <a:t>原理电路             </a:t>
              </a:r>
              <a:r>
                <a:rPr kumimoji="1" lang="en-US" altLang="zh-CN">
                  <a:latin typeface="Times New Roman" pitchFamily="18" charset="0"/>
                  <a:ea typeface="楷体_GB2312" pitchFamily="49" charset="-122"/>
                </a:rPr>
                <a:t>(b) </a:t>
              </a:r>
              <a:r>
                <a:rPr kumimoji="1" lang="zh-CN" altLang="en-US">
                  <a:latin typeface="Times New Roman" pitchFamily="18" charset="0"/>
                  <a:ea typeface="楷体_GB2312" pitchFamily="49" charset="-122"/>
                </a:rPr>
                <a:t>直流通路</a:t>
              </a:r>
            </a:p>
          </p:txBody>
        </p:sp>
      </p:grpSp>
      <p:sp>
        <p:nvSpPr>
          <p:cNvPr id="49179" name="Oval 27"/>
          <p:cNvSpPr>
            <a:spLocks noChangeArrowheads="1"/>
          </p:cNvSpPr>
          <p:nvPr/>
        </p:nvSpPr>
        <p:spPr bwMode="auto">
          <a:xfrm>
            <a:off x="4737100" y="3022600"/>
            <a:ext cx="457200" cy="457200"/>
          </a:xfrm>
          <a:prstGeom prst="ellipse">
            <a:avLst/>
          </a:prstGeom>
          <a:noFill/>
          <a:ln w="19050">
            <a:solidFill>
              <a:srgbClr val="FF0000"/>
            </a:solidFill>
            <a:prstDash val="lgDash"/>
            <a:round/>
            <a:headEnd/>
            <a:tailEnd/>
          </a:ln>
          <a:effectLst/>
        </p:spPr>
        <p:txBody>
          <a:bodyPr wrap="none" anchor="ctr"/>
          <a:lstStyle/>
          <a:p>
            <a:endParaRPr lang="zh-CN" altLang="en-US"/>
          </a:p>
        </p:txBody>
      </p:sp>
      <p:sp>
        <p:nvSpPr>
          <p:cNvPr id="49180" name="Oval 28"/>
          <p:cNvSpPr>
            <a:spLocks noChangeArrowheads="1"/>
          </p:cNvSpPr>
          <p:nvPr/>
        </p:nvSpPr>
        <p:spPr bwMode="auto">
          <a:xfrm>
            <a:off x="5384800" y="3098800"/>
            <a:ext cx="457200" cy="457200"/>
          </a:xfrm>
          <a:prstGeom prst="ellipse">
            <a:avLst/>
          </a:prstGeom>
          <a:noFill/>
          <a:ln w="19050">
            <a:solidFill>
              <a:srgbClr val="FF0000"/>
            </a:solidFill>
            <a:prstDash val="lgDash"/>
            <a:round/>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9157"/>
                                        </p:tgtEl>
                                        <p:attrNameLst>
                                          <p:attrName>style.visibility</p:attrName>
                                        </p:attrNameLst>
                                      </p:cBhvr>
                                      <p:to>
                                        <p:strVal val="visible"/>
                                      </p:to>
                                    </p:set>
                                    <p:animEffect transition="in" filter="strips(downRight)">
                                      <p:cBhvr>
                                        <p:cTn id="7" dur="500"/>
                                        <p:tgtEl>
                                          <p:spTgt spid="4915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9158"/>
                                        </p:tgtEl>
                                        <p:attrNameLst>
                                          <p:attrName>style.visibility</p:attrName>
                                        </p:attrNameLst>
                                      </p:cBhvr>
                                      <p:to>
                                        <p:strVal val="visible"/>
                                      </p:to>
                                    </p:set>
                                    <p:animEffect transition="in" filter="strips(downRight)">
                                      <p:cBhvr>
                                        <p:cTn id="12" dur="500"/>
                                        <p:tgtEl>
                                          <p:spTgt spid="4915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9159"/>
                                        </p:tgtEl>
                                        <p:attrNameLst>
                                          <p:attrName>style.visibility</p:attrName>
                                        </p:attrNameLst>
                                      </p:cBhvr>
                                      <p:to>
                                        <p:strVal val="visible"/>
                                      </p:to>
                                    </p:set>
                                    <p:animEffect transition="in" filter="strips(downRight)">
                                      <p:cBhvr>
                                        <p:cTn id="17" dur="500"/>
                                        <p:tgtEl>
                                          <p:spTgt spid="49159"/>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9160"/>
                                        </p:tgtEl>
                                        <p:attrNameLst>
                                          <p:attrName>style.visibility</p:attrName>
                                        </p:attrNameLst>
                                      </p:cBhvr>
                                      <p:to>
                                        <p:strVal val="visible"/>
                                      </p:to>
                                    </p:set>
                                    <p:animEffect transition="in" filter="strips(downRight)">
                                      <p:cBhvr>
                                        <p:cTn id="22" dur="500"/>
                                        <p:tgtEl>
                                          <p:spTgt spid="49160"/>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49162"/>
                                        </p:tgtEl>
                                        <p:attrNameLst>
                                          <p:attrName>style.visibility</p:attrName>
                                        </p:attrNameLst>
                                      </p:cBhvr>
                                      <p:to>
                                        <p:strVal val="visible"/>
                                      </p:to>
                                    </p:set>
                                    <p:animEffect transition="in" filter="strips(downRight)">
                                      <p:cBhvr>
                                        <p:cTn id="27" dur="500"/>
                                        <p:tgtEl>
                                          <p:spTgt spid="4916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9161"/>
                                        </p:tgtEl>
                                        <p:attrNameLst>
                                          <p:attrName>style.visibility</p:attrName>
                                        </p:attrNameLst>
                                      </p:cBhvr>
                                      <p:to>
                                        <p:strVal val="visible"/>
                                      </p:to>
                                    </p:set>
                                    <p:animEffect transition="in" filter="wipe(left)">
                                      <p:cBhvr>
                                        <p:cTn id="32" dur="500"/>
                                        <p:tgtEl>
                                          <p:spTgt spid="4916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9165"/>
                                        </p:tgtEl>
                                        <p:attrNameLst>
                                          <p:attrName>style.visibility</p:attrName>
                                        </p:attrNameLst>
                                      </p:cBhvr>
                                      <p:to>
                                        <p:strVal val="visible"/>
                                      </p:to>
                                    </p:set>
                                    <p:animEffect transition="in" filter="wipe(left)">
                                      <p:cBhvr>
                                        <p:cTn id="37" dur="500"/>
                                        <p:tgtEl>
                                          <p:spTgt spid="491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9166"/>
                                        </p:tgtEl>
                                        <p:attrNameLst>
                                          <p:attrName>style.visibility</p:attrName>
                                        </p:attrNameLst>
                                      </p:cBhvr>
                                      <p:to>
                                        <p:strVal val="visible"/>
                                      </p:to>
                                    </p:set>
                                    <p:animEffect transition="in" filter="wipe(left)">
                                      <p:cBhvr>
                                        <p:cTn id="42" dur="500"/>
                                        <p:tgtEl>
                                          <p:spTgt spid="4916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9167"/>
                                        </p:tgtEl>
                                        <p:attrNameLst>
                                          <p:attrName>style.visibility</p:attrName>
                                        </p:attrNameLst>
                                      </p:cBhvr>
                                      <p:to>
                                        <p:strVal val="visible"/>
                                      </p:to>
                                    </p:set>
                                    <p:animEffect transition="in" filter="wipe(left)">
                                      <p:cBhvr>
                                        <p:cTn id="47" dur="500"/>
                                        <p:tgtEl>
                                          <p:spTgt spid="4916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9168"/>
                                        </p:tgtEl>
                                        <p:attrNameLst>
                                          <p:attrName>style.visibility</p:attrName>
                                        </p:attrNameLst>
                                      </p:cBhvr>
                                      <p:to>
                                        <p:strVal val="visible"/>
                                      </p:to>
                                    </p:set>
                                    <p:animEffect transition="in" filter="wipe(left)">
                                      <p:cBhvr>
                                        <p:cTn id="52" dur="500"/>
                                        <p:tgtEl>
                                          <p:spTgt spid="4916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9169"/>
                                        </p:tgtEl>
                                        <p:attrNameLst>
                                          <p:attrName>style.visibility</p:attrName>
                                        </p:attrNameLst>
                                      </p:cBhvr>
                                      <p:to>
                                        <p:strVal val="visible"/>
                                      </p:to>
                                    </p:set>
                                    <p:animEffect transition="in" filter="wipe(left)">
                                      <p:cBhvr>
                                        <p:cTn id="57" dur="500"/>
                                        <p:tgtEl>
                                          <p:spTgt spid="49169"/>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12" fill="hold" nodeType="clickEffect">
                                  <p:stCondLst>
                                    <p:cond delay="0"/>
                                  </p:stCondLst>
                                  <p:childTnLst>
                                    <p:set>
                                      <p:cBhvr>
                                        <p:cTn id="61" dur="1" fill="hold">
                                          <p:stCondLst>
                                            <p:cond delay="0"/>
                                          </p:stCondLst>
                                        </p:cTn>
                                        <p:tgtEl>
                                          <p:spTgt spid="49170"/>
                                        </p:tgtEl>
                                        <p:attrNameLst>
                                          <p:attrName>style.visibility</p:attrName>
                                        </p:attrNameLst>
                                      </p:cBhvr>
                                      <p:to>
                                        <p:strVal val="visible"/>
                                      </p:to>
                                    </p:set>
                                    <p:animEffect transition="in" filter="strips(downLeft)">
                                      <p:cBhvr>
                                        <p:cTn id="62" dur="500"/>
                                        <p:tgtEl>
                                          <p:spTgt spid="49170"/>
                                        </p:tgtEl>
                                      </p:cBhvr>
                                    </p:animEffect>
                                  </p:childTnLst>
                                </p:cTn>
                              </p:par>
                            </p:childTnLst>
                          </p:cTn>
                        </p:par>
                      </p:childTnLst>
                    </p:cTn>
                  </p:par>
                  <p:par>
                    <p:cTn id="63" fill="hold">
                      <p:stCondLst>
                        <p:cond delay="indefinite"/>
                      </p:stCondLst>
                      <p:childTnLst>
                        <p:par>
                          <p:cTn id="64" fill="hold">
                            <p:stCondLst>
                              <p:cond delay="0"/>
                            </p:stCondLst>
                            <p:childTnLst>
                              <p:par>
                                <p:cTn id="65" presetID="18" presetClass="entr" presetSubtype="6" fill="hold" grpId="0" nodeType="clickEffect">
                                  <p:stCondLst>
                                    <p:cond delay="0"/>
                                  </p:stCondLst>
                                  <p:childTnLst>
                                    <p:set>
                                      <p:cBhvr>
                                        <p:cTn id="66" dur="1" fill="hold">
                                          <p:stCondLst>
                                            <p:cond delay="0"/>
                                          </p:stCondLst>
                                        </p:cTn>
                                        <p:tgtEl>
                                          <p:spTgt spid="49174"/>
                                        </p:tgtEl>
                                        <p:attrNameLst>
                                          <p:attrName>style.visibility</p:attrName>
                                        </p:attrNameLst>
                                      </p:cBhvr>
                                      <p:to>
                                        <p:strVal val="visible"/>
                                      </p:to>
                                    </p:set>
                                    <p:animEffect transition="in" filter="strips(downRight)">
                                      <p:cBhvr>
                                        <p:cTn id="67" dur="500"/>
                                        <p:tgtEl>
                                          <p:spTgt spid="49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 grpId="0" autoUpdateAnimBg="0"/>
      <p:bldP spid="49158" grpId="0" autoUpdateAnimBg="0"/>
      <p:bldP spid="49159" grpId="0" autoUpdateAnimBg="0"/>
      <p:bldP spid="49160" grpId="0" animBg="1"/>
      <p:bldP spid="49161" grpId="0" autoUpdateAnimBg="0"/>
      <p:bldP spid="49165" grpId="0" autoUpdateAnimBg="0"/>
      <p:bldP spid="49166" grpId="0" autoUpdateAnimBg="0"/>
      <p:bldP spid="49167" grpId="0" autoUpdateAnimBg="0"/>
      <p:bldP spid="49168" grpId="0" autoUpdateAnimBg="0"/>
      <p:bldP spid="49169" grpId="0" autoUpdateAnimBg="0"/>
      <p:bldP spid="49174"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2"/>
          <p:cNvSpPr>
            <a:spLocks noChangeShapeType="1"/>
          </p:cNvSpPr>
          <p:nvPr/>
        </p:nvSpPr>
        <p:spPr bwMode="auto">
          <a:xfrm>
            <a:off x="533400" y="1143000"/>
            <a:ext cx="35814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14339" name="Rectangle 3">
            <a:hlinkClick r:id="rId4" action="ppaction://hlinksldjump"/>
          </p:cNvPr>
          <p:cNvSpPr>
            <a:spLocks noChangeArrowheads="1"/>
          </p:cNvSpPr>
          <p:nvPr/>
        </p:nvSpPr>
        <p:spPr bwMode="auto">
          <a:xfrm>
            <a:off x="533400" y="487363"/>
            <a:ext cx="6248400" cy="579437"/>
          </a:xfrm>
          <a:prstGeom prst="rect">
            <a:avLst/>
          </a:prstGeom>
          <a:noFill/>
          <a:ln w="9525">
            <a:noFill/>
            <a:miter lim="800000"/>
            <a:headEnd/>
            <a:tailEnd/>
          </a:ln>
        </p:spPr>
        <p:txBody>
          <a:bodyPr>
            <a:spAutoFit/>
          </a:bodyPr>
          <a:lstStyle/>
          <a:p>
            <a:r>
              <a:rPr lang="en-US" altLang="zh-CN" sz="3200">
                <a:solidFill>
                  <a:srgbClr val="000066"/>
                </a:solidFill>
                <a:ea typeface="黑体" pitchFamily="49" charset="-122"/>
              </a:rPr>
              <a:t>2.3.1 </a:t>
            </a:r>
            <a:r>
              <a:rPr lang="zh-CN" altLang="en-US" sz="3200">
                <a:solidFill>
                  <a:srgbClr val="000066"/>
                </a:solidFill>
                <a:ea typeface="黑体" pitchFamily="49" charset="-122"/>
              </a:rPr>
              <a:t>同相放大电路</a:t>
            </a:r>
          </a:p>
        </p:txBody>
      </p:sp>
      <p:sp>
        <p:nvSpPr>
          <p:cNvPr id="14340" name="Rectangle 4"/>
          <p:cNvSpPr>
            <a:spLocks noChangeArrowheads="1"/>
          </p:cNvSpPr>
          <p:nvPr/>
        </p:nvSpPr>
        <p:spPr bwMode="auto">
          <a:xfrm>
            <a:off x="304800" y="1295400"/>
            <a:ext cx="3124200" cy="457200"/>
          </a:xfrm>
          <a:prstGeom prst="rect">
            <a:avLst/>
          </a:prstGeom>
          <a:noFill/>
          <a:ln w="12700" cap="sq">
            <a:noFill/>
            <a:miter lim="800000"/>
            <a:headEnd type="none" w="sm" len="sm"/>
            <a:tailEnd type="none" w="sm" len="sm"/>
          </a:ln>
          <a:effectLst/>
        </p:spPr>
        <p:txBody>
          <a:bodyPr>
            <a:spAutoFit/>
          </a:bodyPr>
          <a:lstStyle/>
          <a:p>
            <a:pPr>
              <a:spcBef>
                <a:spcPct val="20000"/>
              </a:spcBef>
              <a:buClr>
                <a:srgbClr val="0000FF"/>
              </a:buClr>
              <a:buSzPct val="85000"/>
              <a:buFont typeface="Monotype Sorts" pitchFamily="2" charset="2"/>
              <a:buNone/>
            </a:pPr>
            <a:r>
              <a:rPr lang="en-US" altLang="zh-CN" sz="2400">
                <a:solidFill>
                  <a:srgbClr val="000000"/>
                </a:solidFill>
                <a:ea typeface="楷体_GB2312" pitchFamily="49" charset="-122"/>
              </a:rPr>
              <a:t>3. </a:t>
            </a:r>
            <a:r>
              <a:rPr lang="zh-CN" altLang="en-US" sz="2400">
                <a:solidFill>
                  <a:srgbClr val="000000"/>
                </a:solidFill>
                <a:ea typeface="楷体_GB2312" pitchFamily="49" charset="-122"/>
              </a:rPr>
              <a:t>虚假短路</a:t>
            </a:r>
          </a:p>
        </p:txBody>
      </p:sp>
      <p:sp>
        <p:nvSpPr>
          <p:cNvPr id="14341" name="Rectangle 5"/>
          <p:cNvSpPr>
            <a:spLocks noChangeArrowheads="1"/>
          </p:cNvSpPr>
          <p:nvPr/>
        </p:nvSpPr>
        <p:spPr bwMode="auto">
          <a:xfrm>
            <a:off x="304800" y="1755775"/>
            <a:ext cx="4343400" cy="2282825"/>
          </a:xfrm>
          <a:prstGeom prst="rect">
            <a:avLst/>
          </a:prstGeom>
          <a:noFill/>
          <a:ln w="12700" cap="sq">
            <a:noFill/>
            <a:miter lim="800000"/>
            <a:headEnd type="none" w="sm" len="sm"/>
            <a:tailEnd type="none" w="sm" len="sm"/>
          </a:ln>
          <a:effectLst/>
        </p:spPr>
        <p:txBody>
          <a:bodyPr>
            <a:spAutoFit/>
          </a:bodyPr>
          <a:lstStyle/>
          <a:p>
            <a:pPr>
              <a:lnSpc>
                <a:spcPct val="120000"/>
              </a:lnSpc>
              <a:buClr>
                <a:srgbClr val="FF0000"/>
              </a:buClr>
              <a:buSzPct val="85000"/>
              <a:buFont typeface="Wingdings" pitchFamily="2" charset="2"/>
              <a:buChar char="§"/>
            </a:pPr>
            <a:r>
              <a:rPr lang="en-US" altLang="zh-CN" sz="2400">
                <a:solidFill>
                  <a:srgbClr val="000000"/>
                </a:solidFill>
                <a:ea typeface="华康简宋" charset="-122"/>
              </a:rPr>
              <a:t> </a:t>
            </a:r>
            <a:r>
              <a:rPr lang="zh-CN" altLang="en-US" sz="2400">
                <a:solidFill>
                  <a:srgbClr val="000000"/>
                </a:solidFill>
                <a:ea typeface="楷体_GB2312" pitchFamily="49" charset="-122"/>
              </a:rPr>
              <a:t>图中输出通过负反馈的作用，使</a:t>
            </a:r>
            <a:r>
              <a:rPr lang="en-US" altLang="zh-CN" sz="2400" i="1">
                <a:solidFill>
                  <a:srgbClr val="000000"/>
                </a:solidFill>
                <a:latin typeface="Book Antiqua" pitchFamily="18" charset="0"/>
                <a:ea typeface="华康简宋" charset="-122"/>
              </a:rPr>
              <a:t>v</a:t>
            </a:r>
            <a:r>
              <a:rPr lang="en-US" altLang="zh-CN" sz="2400" baseline="-30000">
                <a:solidFill>
                  <a:srgbClr val="000000"/>
                </a:solidFill>
                <a:latin typeface="楷体_GB2312" pitchFamily="49" charset="-122"/>
                <a:ea typeface="华康简宋" charset="-122"/>
              </a:rPr>
              <a:t>n</a:t>
            </a:r>
            <a:r>
              <a:rPr lang="zh-CN" altLang="en-US" sz="2400">
                <a:solidFill>
                  <a:srgbClr val="000000"/>
                </a:solidFill>
                <a:ea typeface="楷体_GB2312" pitchFamily="49" charset="-122"/>
              </a:rPr>
              <a:t>自动地跟踪</a:t>
            </a:r>
            <a:r>
              <a:rPr lang="en-US" altLang="zh-CN" sz="2400" i="1">
                <a:solidFill>
                  <a:srgbClr val="000000"/>
                </a:solidFill>
                <a:latin typeface="Book Antiqua" pitchFamily="18" charset="0"/>
                <a:ea typeface="华康简宋" charset="-122"/>
              </a:rPr>
              <a:t>v</a:t>
            </a:r>
            <a:r>
              <a:rPr lang="en-US" altLang="zh-CN" sz="2400" baseline="-30000">
                <a:solidFill>
                  <a:srgbClr val="000000"/>
                </a:solidFill>
                <a:latin typeface="楷体_GB2312" pitchFamily="49" charset="-122"/>
                <a:ea typeface="华康简宋" charset="-122"/>
              </a:rPr>
              <a:t>p</a:t>
            </a:r>
            <a:r>
              <a:rPr lang="zh-CN" altLang="en-US" sz="2400">
                <a:solidFill>
                  <a:srgbClr val="000000"/>
                </a:solidFill>
                <a:ea typeface="华康简宋" charset="-122"/>
              </a:rPr>
              <a:t>，</a:t>
            </a:r>
          </a:p>
          <a:p>
            <a:pPr>
              <a:lnSpc>
                <a:spcPct val="120000"/>
              </a:lnSpc>
              <a:buClr>
                <a:srgbClr val="FF0000"/>
              </a:buClr>
              <a:buSzPct val="85000"/>
              <a:buFont typeface="Wingdings" pitchFamily="2" charset="2"/>
              <a:buNone/>
            </a:pPr>
            <a:r>
              <a:rPr lang="zh-CN" altLang="en-US" sz="2400">
                <a:solidFill>
                  <a:srgbClr val="000000"/>
                </a:solidFill>
                <a:ea typeface="楷体_GB2312" pitchFamily="49" charset="-122"/>
              </a:rPr>
              <a:t>即</a:t>
            </a:r>
            <a:r>
              <a:rPr lang="en-US" altLang="zh-CN" sz="2400" i="1">
                <a:solidFill>
                  <a:srgbClr val="000000"/>
                </a:solidFill>
                <a:latin typeface="Book Antiqua" pitchFamily="18" charset="0"/>
                <a:ea typeface="华康简宋" charset="-122"/>
              </a:rPr>
              <a:t>v</a:t>
            </a:r>
            <a:r>
              <a:rPr lang="en-US" altLang="zh-CN" sz="2400" baseline="-30000">
                <a:solidFill>
                  <a:srgbClr val="000000"/>
                </a:solidFill>
                <a:latin typeface="楷体_GB2312" pitchFamily="49" charset="-122"/>
                <a:ea typeface="华康简宋" charset="-122"/>
              </a:rPr>
              <a:t>p</a:t>
            </a:r>
            <a:r>
              <a:rPr lang="en-US" altLang="zh-CN" sz="2400">
                <a:solidFill>
                  <a:srgbClr val="000000"/>
                </a:solidFill>
                <a:latin typeface="楷体_GB2312" pitchFamily="49" charset="-122"/>
                <a:ea typeface="华康简宋" charset="-122"/>
              </a:rPr>
              <a:t>≈</a:t>
            </a:r>
            <a:r>
              <a:rPr lang="en-US" altLang="zh-CN" sz="2400" i="1">
                <a:solidFill>
                  <a:srgbClr val="000000"/>
                </a:solidFill>
                <a:latin typeface="Book Antiqua" pitchFamily="18" charset="0"/>
                <a:ea typeface="华康简宋" charset="-122"/>
              </a:rPr>
              <a:t>v</a:t>
            </a:r>
            <a:r>
              <a:rPr lang="en-US" altLang="zh-CN" sz="2400" baseline="-30000">
                <a:solidFill>
                  <a:srgbClr val="000000"/>
                </a:solidFill>
                <a:latin typeface="楷体_GB2312" pitchFamily="49" charset="-122"/>
                <a:ea typeface="华康简宋" charset="-122"/>
              </a:rPr>
              <a:t>n</a:t>
            </a:r>
            <a:r>
              <a:rPr lang="zh-CN" altLang="en-US" sz="2400">
                <a:solidFill>
                  <a:srgbClr val="000000"/>
                </a:solidFill>
                <a:ea typeface="华康简宋" charset="-122"/>
              </a:rPr>
              <a:t>，</a:t>
            </a:r>
            <a:r>
              <a:rPr lang="zh-CN" altLang="en-US" sz="2400">
                <a:solidFill>
                  <a:srgbClr val="000000"/>
                </a:solidFill>
                <a:ea typeface="楷体_GB2312" pitchFamily="49" charset="-122"/>
              </a:rPr>
              <a:t>或</a:t>
            </a:r>
            <a:r>
              <a:rPr lang="en-US" altLang="zh-CN" sz="2400" i="1">
                <a:solidFill>
                  <a:srgbClr val="000000"/>
                </a:solidFill>
                <a:latin typeface="Book Antiqua" pitchFamily="18" charset="0"/>
                <a:ea typeface="华康简宋" charset="-122"/>
              </a:rPr>
              <a:t>v</a:t>
            </a:r>
            <a:r>
              <a:rPr lang="en-US" altLang="zh-CN" sz="2400" baseline="-30000">
                <a:solidFill>
                  <a:srgbClr val="000000"/>
                </a:solidFill>
                <a:latin typeface="楷体_GB2312" pitchFamily="49" charset="-122"/>
                <a:ea typeface="华康简宋" charset="-122"/>
              </a:rPr>
              <a:t>id</a:t>
            </a:r>
            <a:r>
              <a:rPr lang="zh-CN" altLang="en-US" sz="2400">
                <a:solidFill>
                  <a:srgbClr val="000000"/>
                </a:solidFill>
                <a:ea typeface="华康简宋" charset="-122"/>
              </a:rPr>
              <a:t>＝</a:t>
            </a:r>
            <a:r>
              <a:rPr lang="en-US" altLang="zh-CN" sz="2400" i="1">
                <a:solidFill>
                  <a:srgbClr val="000000"/>
                </a:solidFill>
                <a:latin typeface="Book Antiqua" pitchFamily="18" charset="0"/>
                <a:ea typeface="华康简宋" charset="-122"/>
              </a:rPr>
              <a:t>v</a:t>
            </a:r>
            <a:r>
              <a:rPr lang="en-US" altLang="zh-CN" sz="2400" baseline="-30000">
                <a:solidFill>
                  <a:srgbClr val="000000"/>
                </a:solidFill>
                <a:latin typeface="楷体_GB2312" pitchFamily="49" charset="-122"/>
                <a:ea typeface="华康简宋" charset="-122"/>
              </a:rPr>
              <a:t>p</a:t>
            </a:r>
            <a:r>
              <a:rPr lang="zh-CN" altLang="en-US" sz="2400">
                <a:solidFill>
                  <a:srgbClr val="000000"/>
                </a:solidFill>
                <a:ea typeface="楷体_GB2312" pitchFamily="49" charset="-122"/>
              </a:rPr>
              <a:t>－</a:t>
            </a:r>
            <a:r>
              <a:rPr lang="en-US" altLang="zh-CN" sz="2400" i="1">
                <a:solidFill>
                  <a:srgbClr val="000000"/>
                </a:solidFill>
                <a:latin typeface="Book Antiqua" pitchFamily="18" charset="0"/>
                <a:ea typeface="华康简宋" charset="-122"/>
              </a:rPr>
              <a:t>v</a:t>
            </a:r>
            <a:r>
              <a:rPr lang="en-US" altLang="zh-CN" sz="2400" baseline="-30000">
                <a:solidFill>
                  <a:srgbClr val="000000"/>
                </a:solidFill>
                <a:latin typeface="楷体_GB2312" pitchFamily="49" charset="-122"/>
                <a:ea typeface="华康简宋" charset="-122"/>
              </a:rPr>
              <a:t>n</a:t>
            </a:r>
            <a:r>
              <a:rPr lang="en-US" altLang="zh-CN" sz="2400">
                <a:solidFill>
                  <a:srgbClr val="000000"/>
                </a:solidFill>
                <a:latin typeface="宋体" pitchFamily="2" charset="-122"/>
              </a:rPr>
              <a:t>≈</a:t>
            </a:r>
            <a:r>
              <a:rPr lang="en-US" altLang="zh-CN" sz="2400">
                <a:solidFill>
                  <a:srgbClr val="000000"/>
                </a:solidFill>
                <a:latin typeface="楷体_GB2312" pitchFamily="49" charset="-122"/>
                <a:ea typeface="华康简宋" charset="-122"/>
              </a:rPr>
              <a:t>0</a:t>
            </a:r>
            <a:r>
              <a:rPr lang="zh-CN" altLang="en-US" sz="2400">
                <a:solidFill>
                  <a:srgbClr val="000000"/>
                </a:solidFill>
                <a:ea typeface="楷体_GB2312" pitchFamily="49" charset="-122"/>
              </a:rPr>
              <a:t>。这种现象称为虚假短路，简称</a:t>
            </a:r>
            <a:r>
              <a:rPr lang="zh-CN" altLang="en-US" sz="2400">
                <a:solidFill>
                  <a:srgbClr val="FF0000"/>
                </a:solidFill>
                <a:ea typeface="楷体_GB2312" pitchFamily="49" charset="-122"/>
              </a:rPr>
              <a:t>虚短</a:t>
            </a:r>
            <a:r>
              <a:rPr lang="zh-CN" altLang="en-US" sz="2400">
                <a:solidFill>
                  <a:srgbClr val="000000"/>
                </a:solidFill>
                <a:latin typeface="楷体_GB2312" pitchFamily="49" charset="-122"/>
                <a:ea typeface="楷体_GB2312" pitchFamily="49" charset="-122"/>
              </a:rPr>
              <a:t> </a:t>
            </a:r>
          </a:p>
        </p:txBody>
      </p:sp>
      <p:sp>
        <p:nvSpPr>
          <p:cNvPr id="14342" name="Rectangle 6"/>
          <p:cNvSpPr>
            <a:spLocks noChangeArrowheads="1"/>
          </p:cNvSpPr>
          <p:nvPr/>
        </p:nvSpPr>
        <p:spPr bwMode="auto">
          <a:xfrm>
            <a:off x="381000" y="4060825"/>
            <a:ext cx="8229600" cy="968375"/>
          </a:xfrm>
          <a:prstGeom prst="rect">
            <a:avLst/>
          </a:prstGeom>
          <a:noFill/>
          <a:ln w="12700" cap="sq">
            <a:noFill/>
            <a:miter lim="800000"/>
            <a:headEnd type="none" w="sm" len="sm"/>
            <a:tailEnd type="none" w="sm" len="sm"/>
          </a:ln>
          <a:effectLst/>
        </p:spPr>
        <p:txBody>
          <a:bodyPr>
            <a:spAutoFit/>
          </a:bodyPr>
          <a:lstStyle/>
          <a:p>
            <a:pPr>
              <a:lnSpc>
                <a:spcPct val="120000"/>
              </a:lnSpc>
              <a:buClr>
                <a:srgbClr val="FF0000"/>
              </a:buClr>
              <a:buSzPct val="85000"/>
              <a:buFont typeface="Wingdings" pitchFamily="2" charset="2"/>
              <a:buChar char="§"/>
            </a:pPr>
            <a:r>
              <a:rPr lang="en-US" altLang="zh-CN" sz="2400">
                <a:solidFill>
                  <a:srgbClr val="000000"/>
                </a:solidFill>
                <a:ea typeface="华康简宋" charset="-122"/>
              </a:rPr>
              <a:t> </a:t>
            </a:r>
            <a:r>
              <a:rPr lang="zh-CN" altLang="en-US" sz="2400">
                <a:solidFill>
                  <a:srgbClr val="000000"/>
                </a:solidFill>
                <a:ea typeface="楷体_GB2312" pitchFamily="49" charset="-122"/>
              </a:rPr>
              <a:t>由于运放的输入电阻</a:t>
            </a:r>
            <a:r>
              <a:rPr lang="en-US" altLang="zh-CN" sz="2400" i="1">
                <a:solidFill>
                  <a:srgbClr val="000000"/>
                </a:solidFill>
                <a:ea typeface="华康简宋" charset="-122"/>
              </a:rPr>
              <a:t>r</a:t>
            </a:r>
            <a:r>
              <a:rPr lang="en-US" altLang="zh-CN" sz="2400" baseline="-30000">
                <a:solidFill>
                  <a:srgbClr val="000000"/>
                </a:solidFill>
                <a:ea typeface="华康简宋" charset="-122"/>
              </a:rPr>
              <a:t>i</a:t>
            </a:r>
            <a:r>
              <a:rPr lang="zh-CN" altLang="en-US" sz="2400">
                <a:solidFill>
                  <a:srgbClr val="000000"/>
                </a:solidFill>
                <a:ea typeface="楷体_GB2312" pitchFamily="49" charset="-122"/>
              </a:rPr>
              <a:t>很大，所以，运放两输入端之间的</a:t>
            </a:r>
          </a:p>
          <a:p>
            <a:pPr>
              <a:lnSpc>
                <a:spcPct val="120000"/>
              </a:lnSpc>
              <a:buClr>
                <a:srgbClr val="FF0000"/>
              </a:buClr>
              <a:buSzPct val="85000"/>
              <a:buFont typeface="Wingdings" pitchFamily="2" charset="2"/>
              <a:buNone/>
            </a:pPr>
            <a:r>
              <a:rPr lang="zh-CN" altLang="en-US" sz="2400" i="1">
                <a:solidFill>
                  <a:srgbClr val="000000"/>
                </a:solidFill>
                <a:ea typeface="华康简宋" charset="-122"/>
              </a:rPr>
              <a:t>   </a:t>
            </a:r>
            <a:r>
              <a:rPr lang="en-US" altLang="zh-CN" sz="2400" i="1">
                <a:solidFill>
                  <a:srgbClr val="000000"/>
                </a:solidFill>
                <a:ea typeface="华康简宋" charset="-122"/>
              </a:rPr>
              <a:t>i</a:t>
            </a:r>
            <a:r>
              <a:rPr lang="en-US" altLang="zh-CN" sz="2400" baseline="-30000">
                <a:solidFill>
                  <a:srgbClr val="000000"/>
                </a:solidFill>
                <a:ea typeface="华康简宋" charset="-122"/>
              </a:rPr>
              <a:t>p</a:t>
            </a:r>
            <a:r>
              <a:rPr lang="zh-CN" altLang="en-US" sz="2400">
                <a:solidFill>
                  <a:srgbClr val="000000"/>
                </a:solidFill>
                <a:ea typeface="华康简宋" charset="-122"/>
              </a:rPr>
              <a:t>＝</a:t>
            </a:r>
            <a:r>
              <a:rPr lang="en-US" altLang="zh-CN" sz="2400">
                <a:solidFill>
                  <a:srgbClr val="000000"/>
                </a:solidFill>
                <a:ea typeface="华康简宋" charset="-122"/>
              </a:rPr>
              <a:t>-</a:t>
            </a:r>
            <a:r>
              <a:rPr lang="en-US" altLang="zh-CN" sz="2400" i="1">
                <a:solidFill>
                  <a:srgbClr val="000000"/>
                </a:solidFill>
                <a:ea typeface="华康简宋" charset="-122"/>
              </a:rPr>
              <a:t>i</a:t>
            </a:r>
            <a:r>
              <a:rPr lang="en-US" altLang="zh-CN" sz="2400" baseline="-30000">
                <a:solidFill>
                  <a:srgbClr val="000000"/>
                </a:solidFill>
                <a:ea typeface="华康简宋" charset="-122"/>
              </a:rPr>
              <a:t>n </a:t>
            </a:r>
            <a:r>
              <a:rPr lang="zh-CN" altLang="en-US" sz="2400">
                <a:solidFill>
                  <a:srgbClr val="000000"/>
                </a:solidFill>
                <a:ea typeface="华康简宋" charset="-122"/>
              </a:rPr>
              <a:t>＝ </a:t>
            </a:r>
            <a:r>
              <a:rPr lang="en-US" altLang="zh-CN" sz="2400">
                <a:solidFill>
                  <a:srgbClr val="000000"/>
                </a:solidFill>
                <a:ea typeface="华康简宋" charset="-122"/>
              </a:rPr>
              <a:t>(</a:t>
            </a:r>
            <a:r>
              <a:rPr lang="en-US" altLang="zh-CN" sz="2400" i="1">
                <a:solidFill>
                  <a:srgbClr val="000000"/>
                </a:solidFill>
                <a:latin typeface="Book Antiqua" pitchFamily="18" charset="0"/>
                <a:ea typeface="华康简宋" charset="-122"/>
              </a:rPr>
              <a:t>v</a:t>
            </a:r>
            <a:r>
              <a:rPr lang="en-US" altLang="zh-CN" sz="2400" baseline="-30000">
                <a:solidFill>
                  <a:srgbClr val="000000"/>
                </a:solidFill>
                <a:ea typeface="华康简宋" charset="-122"/>
              </a:rPr>
              <a:t>p</a:t>
            </a:r>
            <a:r>
              <a:rPr lang="zh-CN" altLang="en-US" sz="2400">
                <a:solidFill>
                  <a:srgbClr val="000000"/>
                </a:solidFill>
                <a:ea typeface="楷体_GB2312" pitchFamily="49" charset="-122"/>
              </a:rPr>
              <a:t>－</a:t>
            </a:r>
            <a:r>
              <a:rPr lang="en-US" altLang="zh-CN" sz="2400" i="1">
                <a:solidFill>
                  <a:srgbClr val="000000"/>
                </a:solidFill>
                <a:latin typeface="Book Antiqua" pitchFamily="18" charset="0"/>
                <a:ea typeface="华康简宋" charset="-122"/>
              </a:rPr>
              <a:t>v</a:t>
            </a:r>
            <a:r>
              <a:rPr lang="en-US" altLang="zh-CN" sz="2400" baseline="-30000">
                <a:solidFill>
                  <a:srgbClr val="000000"/>
                </a:solidFill>
                <a:ea typeface="华康简宋" charset="-122"/>
              </a:rPr>
              <a:t>n</a:t>
            </a:r>
            <a:r>
              <a:rPr lang="en-US" altLang="zh-CN" sz="2400">
                <a:solidFill>
                  <a:srgbClr val="000000"/>
                </a:solidFill>
                <a:ea typeface="华康简宋" charset="-122"/>
              </a:rPr>
              <a:t>) / </a:t>
            </a:r>
            <a:r>
              <a:rPr lang="en-US" altLang="zh-CN" sz="2400" i="1">
                <a:solidFill>
                  <a:srgbClr val="000000"/>
                </a:solidFill>
                <a:ea typeface="华康简宋" charset="-122"/>
              </a:rPr>
              <a:t>r</a:t>
            </a:r>
            <a:r>
              <a:rPr lang="en-US" altLang="zh-CN" sz="2400" baseline="-30000">
                <a:solidFill>
                  <a:srgbClr val="000000"/>
                </a:solidFill>
                <a:ea typeface="华康简宋" charset="-122"/>
              </a:rPr>
              <a:t>i </a:t>
            </a:r>
            <a:r>
              <a:rPr lang="en-US" altLang="zh-CN" sz="2400">
                <a:solidFill>
                  <a:srgbClr val="000000"/>
                </a:solidFill>
                <a:ea typeface="华康简宋" charset="-122"/>
              </a:rPr>
              <a:t>≈0</a:t>
            </a:r>
            <a:r>
              <a:rPr lang="zh-CN" altLang="en-US" sz="2400">
                <a:solidFill>
                  <a:srgbClr val="000000"/>
                </a:solidFill>
                <a:latin typeface="楷体_GB2312" pitchFamily="49" charset="-122"/>
                <a:ea typeface="楷体_GB2312" pitchFamily="49" charset="-122"/>
              </a:rPr>
              <a:t>，这种现象称为</a:t>
            </a:r>
            <a:r>
              <a:rPr lang="zh-CN" altLang="en-US" sz="2400">
                <a:solidFill>
                  <a:srgbClr val="FF0000"/>
                </a:solidFill>
                <a:latin typeface="楷体_GB2312" pitchFamily="49" charset="-122"/>
                <a:ea typeface="楷体_GB2312" pitchFamily="49" charset="-122"/>
              </a:rPr>
              <a:t>虚断。</a:t>
            </a:r>
            <a:r>
              <a:rPr lang="zh-CN" altLang="en-US" sz="2400">
                <a:solidFill>
                  <a:srgbClr val="000000"/>
                </a:solidFill>
                <a:latin typeface="楷体_GB2312" pitchFamily="49" charset="-122"/>
                <a:ea typeface="楷体_GB2312" pitchFamily="49" charset="-122"/>
              </a:rPr>
              <a:t> </a:t>
            </a:r>
          </a:p>
        </p:txBody>
      </p:sp>
      <p:sp>
        <p:nvSpPr>
          <p:cNvPr id="14343" name="Rectangle 7" descr="羊皮纸"/>
          <p:cNvSpPr>
            <a:spLocks noChangeArrowheads="1"/>
          </p:cNvSpPr>
          <p:nvPr/>
        </p:nvSpPr>
        <p:spPr bwMode="auto">
          <a:xfrm>
            <a:off x="228600" y="5203825"/>
            <a:ext cx="8686800" cy="968375"/>
          </a:xfrm>
          <a:prstGeom prst="rect">
            <a:avLst/>
          </a:prstGeom>
          <a:blipFill dpi="0" rotWithShape="0">
            <a:blip r:embed="rId5"/>
            <a:srcRect/>
            <a:tile tx="0" ty="0" sx="100000" sy="100000" flip="none" algn="tl"/>
          </a:blipFill>
          <a:ln w="12700" cap="sq">
            <a:noFill/>
            <a:miter lim="800000"/>
            <a:headEnd type="none" w="sm" len="sm"/>
            <a:tailEnd type="none" w="sm" len="sm"/>
          </a:ln>
          <a:effectLst/>
        </p:spPr>
        <p:txBody>
          <a:bodyPr>
            <a:spAutoFit/>
          </a:bodyPr>
          <a:lstStyle/>
          <a:p>
            <a:pPr>
              <a:lnSpc>
                <a:spcPct val="120000"/>
              </a:lnSpc>
              <a:buClr>
                <a:srgbClr val="FF0000"/>
              </a:buClr>
              <a:buSzPct val="85000"/>
              <a:buFont typeface="Wingdings" pitchFamily="2" charset="2"/>
              <a:buNone/>
            </a:pPr>
            <a:r>
              <a:rPr lang="en-US" altLang="zh-CN" sz="2400">
                <a:solidFill>
                  <a:srgbClr val="000000"/>
                </a:solidFill>
                <a:latin typeface="楷体_GB2312" pitchFamily="49" charset="-122"/>
                <a:ea typeface="楷体_GB2312" pitchFamily="49" charset="-122"/>
              </a:rPr>
              <a:t>    </a:t>
            </a:r>
            <a:r>
              <a:rPr lang="zh-CN" altLang="en-US" sz="2400">
                <a:solidFill>
                  <a:srgbClr val="000000"/>
                </a:solidFill>
                <a:latin typeface="楷体_GB2312" pitchFamily="49" charset="-122"/>
                <a:ea typeface="楷体_GB2312" pitchFamily="49" charset="-122"/>
              </a:rPr>
              <a:t>由运放引入负反馈而得到的</a:t>
            </a:r>
            <a:r>
              <a:rPr lang="zh-CN" altLang="en-US" sz="2400">
                <a:solidFill>
                  <a:srgbClr val="FF0000"/>
                </a:solidFill>
                <a:latin typeface="楷体_GB2312" pitchFamily="49" charset="-122"/>
                <a:ea typeface="楷体_GB2312" pitchFamily="49" charset="-122"/>
              </a:rPr>
              <a:t>虚短</a:t>
            </a:r>
            <a:r>
              <a:rPr lang="zh-CN" altLang="en-US" sz="2400">
                <a:solidFill>
                  <a:srgbClr val="000000"/>
                </a:solidFill>
                <a:latin typeface="楷体_GB2312" pitchFamily="49" charset="-122"/>
                <a:ea typeface="楷体_GB2312" pitchFamily="49" charset="-122"/>
              </a:rPr>
              <a:t>和</a:t>
            </a:r>
            <a:r>
              <a:rPr lang="zh-CN" altLang="en-US" sz="2400">
                <a:solidFill>
                  <a:srgbClr val="FF0000"/>
                </a:solidFill>
                <a:latin typeface="楷体_GB2312" pitchFamily="49" charset="-122"/>
                <a:ea typeface="楷体_GB2312" pitchFamily="49" charset="-122"/>
              </a:rPr>
              <a:t>虚断</a:t>
            </a:r>
            <a:r>
              <a:rPr lang="zh-CN" altLang="en-US" sz="2400">
                <a:solidFill>
                  <a:srgbClr val="000000"/>
                </a:solidFill>
                <a:latin typeface="楷体_GB2312" pitchFamily="49" charset="-122"/>
                <a:ea typeface="楷体_GB2312" pitchFamily="49" charset="-122"/>
              </a:rPr>
              <a:t>两个重要概念，是分析由运放组成的各种线性应用电路的利器，必须熟练掌握。</a:t>
            </a:r>
          </a:p>
        </p:txBody>
      </p:sp>
      <p:pic>
        <p:nvPicPr>
          <p:cNvPr id="14345" name="Picture 9" descr="未标题-2 拷贝"/>
          <p:cNvPicPr>
            <a:picLocks noChangeAspect="1" noChangeArrowheads="1"/>
          </p:cNvPicPr>
          <p:nvPr/>
        </p:nvPicPr>
        <p:blipFill>
          <a:blip r:embed="rId6"/>
          <a:srcRect/>
          <a:stretch>
            <a:fillRect/>
          </a:stretch>
        </p:blipFill>
        <p:spPr bwMode="auto">
          <a:xfrm>
            <a:off x="4716463" y="1025525"/>
            <a:ext cx="3973512" cy="3144838"/>
          </a:xfrm>
          <a:prstGeom prst="rect">
            <a:avLst/>
          </a:prstGeom>
          <a:noFill/>
        </p:spPr>
      </p:pic>
    </p:spTree>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animEffect transition="in" filter="strips(downRight)">
                                      <p:cBhvr>
                                        <p:cTn id="7" dur="500"/>
                                        <p:tgtEl>
                                          <p:spTgt spid="14341"/>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342"/>
                                        </p:tgtEl>
                                        <p:attrNameLst>
                                          <p:attrName>style.visibility</p:attrName>
                                        </p:attrNameLst>
                                      </p:cBhvr>
                                      <p:to>
                                        <p:strVal val="visible"/>
                                      </p:to>
                                    </p:set>
                                    <p:animEffect transition="in" filter="strips(downRight)">
                                      <p:cBhvr>
                                        <p:cTn id="12" dur="500"/>
                                        <p:tgtEl>
                                          <p:spTgt spid="14342"/>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343"/>
                                        </p:tgtEl>
                                        <p:attrNameLst>
                                          <p:attrName>style.visibility</p:attrName>
                                        </p:attrNameLst>
                                      </p:cBhvr>
                                      <p:to>
                                        <p:strVal val="visible"/>
                                      </p:to>
                                    </p:set>
                                    <p:animEffect transition="in" filter="strips(downRight)">
                                      <p:cBhvr>
                                        <p:cTn id="17" dur="500"/>
                                        <p:tgtEl>
                                          <p:spTgt spid="14343"/>
                                        </p:tgtEl>
                                      </p:cBhvr>
                                    </p:animEffect>
                                  </p:childTnLst>
                                  <p:subTnLst>
                                    <p:audio>
                                      <p:cMediaNode>
                                        <p:cTn display="0" masterRel="sameClick">
                                          <p:stCondLst>
                                            <p:cond evt="begin" delay="0">
                                              <p:tn val="1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autoUpdateAnimBg="0"/>
      <p:bldP spid="14342" grpId="0" autoUpdateAnimBg="0"/>
      <p:bldP spid="14343"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2"/>
          <p:cNvSpPr>
            <a:spLocks noChangeShapeType="1"/>
          </p:cNvSpPr>
          <p:nvPr/>
        </p:nvSpPr>
        <p:spPr bwMode="auto">
          <a:xfrm>
            <a:off x="533400" y="1068388"/>
            <a:ext cx="35814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15363" name="Rectangle 3">
            <a:hlinkClick r:id="rId5" action="ppaction://hlinksldjump"/>
          </p:cNvPr>
          <p:cNvSpPr>
            <a:spLocks noChangeArrowheads="1"/>
          </p:cNvSpPr>
          <p:nvPr/>
        </p:nvSpPr>
        <p:spPr bwMode="auto">
          <a:xfrm>
            <a:off x="533400" y="412750"/>
            <a:ext cx="6248400" cy="579438"/>
          </a:xfrm>
          <a:prstGeom prst="rect">
            <a:avLst/>
          </a:prstGeom>
          <a:noFill/>
          <a:ln w="9525">
            <a:noFill/>
            <a:miter lim="800000"/>
            <a:headEnd/>
            <a:tailEnd/>
          </a:ln>
        </p:spPr>
        <p:txBody>
          <a:bodyPr>
            <a:spAutoFit/>
          </a:bodyPr>
          <a:lstStyle/>
          <a:p>
            <a:r>
              <a:rPr lang="en-US" altLang="zh-CN" sz="3200">
                <a:solidFill>
                  <a:srgbClr val="000066"/>
                </a:solidFill>
                <a:ea typeface="黑体" pitchFamily="49" charset="-122"/>
              </a:rPr>
              <a:t>2.3.1 </a:t>
            </a:r>
            <a:r>
              <a:rPr lang="zh-CN" altLang="en-US" sz="3200">
                <a:solidFill>
                  <a:srgbClr val="000066"/>
                </a:solidFill>
                <a:ea typeface="黑体" pitchFamily="49" charset="-122"/>
              </a:rPr>
              <a:t>同相放大电路</a:t>
            </a:r>
          </a:p>
        </p:txBody>
      </p:sp>
      <p:sp>
        <p:nvSpPr>
          <p:cNvPr id="15364" name="Rectangle 4"/>
          <p:cNvSpPr>
            <a:spLocks noChangeArrowheads="1"/>
          </p:cNvSpPr>
          <p:nvPr/>
        </p:nvSpPr>
        <p:spPr bwMode="auto">
          <a:xfrm>
            <a:off x="304800" y="1220788"/>
            <a:ext cx="4038600" cy="457200"/>
          </a:xfrm>
          <a:prstGeom prst="rect">
            <a:avLst/>
          </a:prstGeom>
          <a:noFill/>
          <a:ln w="12700" cap="sq">
            <a:noFill/>
            <a:miter lim="800000"/>
            <a:headEnd type="none" w="sm" len="sm"/>
            <a:tailEnd type="none" w="sm" len="sm"/>
          </a:ln>
          <a:effectLst/>
        </p:spPr>
        <p:txBody>
          <a:bodyPr>
            <a:spAutoFit/>
          </a:bodyPr>
          <a:lstStyle/>
          <a:p>
            <a:pPr>
              <a:spcBef>
                <a:spcPct val="20000"/>
              </a:spcBef>
              <a:buClr>
                <a:srgbClr val="0000FF"/>
              </a:buClr>
              <a:buSzPct val="85000"/>
              <a:buFont typeface="Monotype Sorts" pitchFamily="2" charset="2"/>
              <a:buNone/>
            </a:pPr>
            <a:r>
              <a:rPr lang="en-US" altLang="zh-CN" sz="2400">
                <a:solidFill>
                  <a:srgbClr val="000000"/>
                </a:solidFill>
                <a:ea typeface="楷体_GB2312" pitchFamily="49" charset="-122"/>
              </a:rPr>
              <a:t>4. </a:t>
            </a:r>
            <a:r>
              <a:rPr lang="zh-CN" altLang="en-US" sz="2400">
                <a:solidFill>
                  <a:srgbClr val="000000"/>
                </a:solidFill>
                <a:ea typeface="楷体_GB2312" pitchFamily="49" charset="-122"/>
              </a:rPr>
              <a:t>几项技术指标的近似计算</a:t>
            </a:r>
          </a:p>
        </p:txBody>
      </p:sp>
      <p:sp>
        <p:nvSpPr>
          <p:cNvPr id="15365" name="Rectangle 5"/>
          <p:cNvSpPr>
            <a:spLocks noChangeArrowheads="1"/>
          </p:cNvSpPr>
          <p:nvPr/>
        </p:nvSpPr>
        <p:spPr bwMode="auto">
          <a:xfrm>
            <a:off x="304800" y="1681163"/>
            <a:ext cx="4343400" cy="530225"/>
          </a:xfrm>
          <a:prstGeom prst="rect">
            <a:avLst/>
          </a:prstGeom>
          <a:noFill/>
          <a:ln w="12700" cap="sq">
            <a:noFill/>
            <a:miter lim="800000"/>
            <a:headEnd type="none" w="sm" len="sm"/>
            <a:tailEnd type="none" w="sm" len="sm"/>
          </a:ln>
          <a:effectLst/>
        </p:spPr>
        <p:txBody>
          <a:bodyPr>
            <a:spAutoFit/>
          </a:bodyPr>
          <a:lstStyle/>
          <a:p>
            <a:pPr>
              <a:lnSpc>
                <a:spcPct val="120000"/>
              </a:lnSpc>
              <a:buClr>
                <a:srgbClr val="FF0000"/>
              </a:buClr>
              <a:buSzPct val="85000"/>
              <a:buFont typeface="Wingdings" pitchFamily="2" charset="2"/>
              <a:buNone/>
            </a:pPr>
            <a:r>
              <a:rPr lang="zh-CN" altLang="en-US" sz="2400">
                <a:solidFill>
                  <a:srgbClr val="000000"/>
                </a:solidFill>
                <a:ea typeface="楷体_GB2312" pitchFamily="49" charset="-122"/>
              </a:rPr>
              <a:t>（</a:t>
            </a:r>
            <a:r>
              <a:rPr lang="en-US" altLang="zh-CN" sz="2400">
                <a:solidFill>
                  <a:srgbClr val="000000"/>
                </a:solidFill>
                <a:ea typeface="楷体_GB2312" pitchFamily="49" charset="-122"/>
              </a:rPr>
              <a:t>1</a:t>
            </a:r>
            <a:r>
              <a:rPr lang="zh-CN" altLang="en-US" sz="2400">
                <a:solidFill>
                  <a:srgbClr val="000000"/>
                </a:solidFill>
                <a:ea typeface="楷体_GB2312" pitchFamily="49" charset="-122"/>
              </a:rPr>
              <a:t>）</a:t>
            </a:r>
            <a:r>
              <a:rPr lang="zh-CN" altLang="en-US" sz="2400">
                <a:solidFill>
                  <a:srgbClr val="000000"/>
                </a:solidFill>
                <a:latin typeface="楷体_GB2312" pitchFamily="49" charset="-122"/>
                <a:ea typeface="楷体_GB2312" pitchFamily="49" charset="-122"/>
              </a:rPr>
              <a:t>电压增益</a:t>
            </a:r>
            <a:r>
              <a:rPr lang="en-US" altLang="zh-CN" sz="2400" i="1">
                <a:solidFill>
                  <a:srgbClr val="000000"/>
                </a:solidFill>
                <a:ea typeface="华康简宋" charset="-122"/>
              </a:rPr>
              <a:t>A</a:t>
            </a:r>
            <a:r>
              <a:rPr lang="en-US" altLang="zh-CN" sz="2400" i="1" baseline="-30000">
                <a:solidFill>
                  <a:srgbClr val="000000"/>
                </a:solidFill>
                <a:latin typeface="Book Antiqua" pitchFamily="18" charset="0"/>
                <a:ea typeface="华康简宋" charset="-122"/>
              </a:rPr>
              <a:t>v</a:t>
            </a:r>
            <a:r>
              <a:rPr lang="en-US" altLang="zh-CN" sz="2400">
                <a:solidFill>
                  <a:srgbClr val="000000"/>
                </a:solidFill>
                <a:latin typeface="楷体_GB2312" pitchFamily="49" charset="-122"/>
                <a:ea typeface="楷体_GB2312" pitchFamily="49" charset="-122"/>
              </a:rPr>
              <a:t> </a:t>
            </a:r>
          </a:p>
        </p:txBody>
      </p:sp>
      <p:sp>
        <p:nvSpPr>
          <p:cNvPr id="15366" name="Rectangle 6"/>
          <p:cNvSpPr>
            <a:spLocks noChangeArrowheads="1"/>
          </p:cNvSpPr>
          <p:nvPr/>
        </p:nvSpPr>
        <p:spPr bwMode="auto">
          <a:xfrm>
            <a:off x="304800" y="2233613"/>
            <a:ext cx="3962400" cy="1114425"/>
          </a:xfrm>
          <a:prstGeom prst="rect">
            <a:avLst/>
          </a:prstGeom>
          <a:noFill/>
          <a:ln w="12700" cap="sq">
            <a:noFill/>
            <a:miter lim="800000"/>
            <a:headEnd type="none" w="sm" len="sm"/>
            <a:tailEnd type="none" w="sm" len="sm"/>
          </a:ln>
          <a:effectLst/>
        </p:spPr>
        <p:txBody>
          <a:bodyPr>
            <a:spAutoFit/>
          </a:bodyPr>
          <a:lstStyle/>
          <a:p>
            <a:pPr>
              <a:lnSpc>
                <a:spcPct val="140000"/>
              </a:lnSpc>
              <a:buClr>
                <a:srgbClr val="FF0000"/>
              </a:buClr>
              <a:buSzPct val="85000"/>
              <a:buFont typeface="Wingdings" pitchFamily="2" charset="2"/>
              <a:buNone/>
            </a:pPr>
            <a:r>
              <a:rPr lang="zh-CN" altLang="en-US" sz="2400">
                <a:solidFill>
                  <a:srgbClr val="000000"/>
                </a:solidFill>
                <a:ea typeface="楷体_GB2312" pitchFamily="49" charset="-122"/>
              </a:rPr>
              <a:t>根据虚短和虚断的概念有</a:t>
            </a:r>
          </a:p>
          <a:p>
            <a:pPr>
              <a:lnSpc>
                <a:spcPct val="140000"/>
              </a:lnSpc>
              <a:buClr>
                <a:srgbClr val="FF0000"/>
              </a:buClr>
              <a:buSzPct val="85000"/>
              <a:buFont typeface="Wingdings" pitchFamily="2" charset="2"/>
              <a:buNone/>
            </a:pPr>
            <a:r>
              <a:rPr lang="zh-CN" altLang="en-US" sz="2400">
                <a:solidFill>
                  <a:srgbClr val="000000"/>
                </a:solidFill>
                <a:ea typeface="楷体_GB2312" pitchFamily="49" charset="-122"/>
              </a:rPr>
              <a:t>          </a:t>
            </a:r>
            <a:r>
              <a:rPr lang="en-US" altLang="zh-CN" sz="2400" i="1">
                <a:solidFill>
                  <a:srgbClr val="000000"/>
                </a:solidFill>
                <a:latin typeface="Book Antiqua" pitchFamily="18" charset="0"/>
                <a:ea typeface="华康简宋" charset="-122"/>
              </a:rPr>
              <a:t>v</a:t>
            </a:r>
            <a:r>
              <a:rPr lang="en-US" altLang="zh-CN" sz="2400" baseline="-30000">
                <a:solidFill>
                  <a:srgbClr val="000000"/>
                </a:solidFill>
                <a:ea typeface="华康简宋" charset="-122"/>
              </a:rPr>
              <a:t>p</a:t>
            </a:r>
            <a:r>
              <a:rPr lang="en-US" altLang="zh-CN" sz="2400">
                <a:solidFill>
                  <a:srgbClr val="000000"/>
                </a:solidFill>
                <a:latin typeface="宋体" pitchFamily="2" charset="-122"/>
              </a:rPr>
              <a:t>≈</a:t>
            </a:r>
            <a:r>
              <a:rPr lang="en-US" altLang="zh-CN" sz="2400" i="1">
                <a:solidFill>
                  <a:srgbClr val="000000"/>
                </a:solidFill>
                <a:latin typeface="Book Antiqua" pitchFamily="18" charset="0"/>
                <a:ea typeface="华康简宋" charset="-122"/>
              </a:rPr>
              <a:t>v</a:t>
            </a:r>
            <a:r>
              <a:rPr lang="en-US" altLang="zh-CN" sz="2400" baseline="-30000">
                <a:solidFill>
                  <a:srgbClr val="000000"/>
                </a:solidFill>
                <a:ea typeface="华康简宋" charset="-122"/>
              </a:rPr>
              <a:t>n</a:t>
            </a:r>
            <a:r>
              <a:rPr lang="zh-CN" altLang="en-US" sz="2400">
                <a:solidFill>
                  <a:srgbClr val="000000"/>
                </a:solidFill>
                <a:ea typeface="华康简宋" charset="-122"/>
              </a:rPr>
              <a:t>，  </a:t>
            </a:r>
            <a:r>
              <a:rPr lang="en-US" altLang="zh-CN" sz="2400" i="1">
                <a:solidFill>
                  <a:srgbClr val="000000"/>
                </a:solidFill>
                <a:ea typeface="华康简宋" charset="-122"/>
              </a:rPr>
              <a:t>i</a:t>
            </a:r>
            <a:r>
              <a:rPr lang="en-US" altLang="zh-CN" sz="2400" baseline="-30000">
                <a:solidFill>
                  <a:srgbClr val="000000"/>
                </a:solidFill>
                <a:ea typeface="华康简宋" charset="-122"/>
              </a:rPr>
              <a:t>p</a:t>
            </a:r>
            <a:r>
              <a:rPr lang="zh-CN" altLang="en-US" sz="2400">
                <a:solidFill>
                  <a:srgbClr val="000000"/>
                </a:solidFill>
                <a:ea typeface="华康简宋" charset="-122"/>
              </a:rPr>
              <a:t>＝</a:t>
            </a:r>
            <a:r>
              <a:rPr lang="en-US" altLang="zh-CN" sz="2400">
                <a:solidFill>
                  <a:srgbClr val="000000"/>
                </a:solidFill>
                <a:ea typeface="华康简宋" charset="-122"/>
              </a:rPr>
              <a:t>-</a:t>
            </a:r>
            <a:r>
              <a:rPr lang="en-US" altLang="zh-CN" sz="2400" i="1">
                <a:solidFill>
                  <a:srgbClr val="000000"/>
                </a:solidFill>
                <a:ea typeface="华康简宋" charset="-122"/>
              </a:rPr>
              <a:t>i</a:t>
            </a:r>
            <a:r>
              <a:rPr lang="en-US" altLang="zh-CN" sz="2400" baseline="-30000">
                <a:solidFill>
                  <a:srgbClr val="000000"/>
                </a:solidFill>
                <a:ea typeface="华康简宋" charset="-122"/>
              </a:rPr>
              <a:t>n</a:t>
            </a:r>
            <a:r>
              <a:rPr lang="zh-CN" altLang="en-US" sz="2400">
                <a:solidFill>
                  <a:srgbClr val="000000"/>
                </a:solidFill>
                <a:ea typeface="华康简宋" charset="-122"/>
              </a:rPr>
              <a:t>＝</a:t>
            </a:r>
            <a:r>
              <a:rPr lang="en-US" altLang="zh-CN" sz="2400">
                <a:solidFill>
                  <a:srgbClr val="000000"/>
                </a:solidFill>
                <a:ea typeface="华康简宋" charset="-122"/>
              </a:rPr>
              <a:t>0</a:t>
            </a:r>
          </a:p>
        </p:txBody>
      </p:sp>
      <p:graphicFrame>
        <p:nvGraphicFramePr>
          <p:cNvPr id="15367" name="Object 7"/>
          <p:cNvGraphicFramePr>
            <a:graphicFrameLocks noChangeAspect="1"/>
          </p:cNvGraphicFramePr>
          <p:nvPr/>
        </p:nvGraphicFramePr>
        <p:xfrm>
          <a:off x="461963" y="3765550"/>
          <a:ext cx="3819525" cy="1035050"/>
        </p:xfrm>
        <a:graphic>
          <a:graphicData uri="http://schemas.openxmlformats.org/presentationml/2006/ole">
            <mc:AlternateContent xmlns:mc="http://schemas.openxmlformats.org/markup-compatibility/2006">
              <mc:Choice xmlns:v="urn:schemas-microsoft-com:vml" Requires="v">
                <p:oleObj spid="_x0000_s15372" name="公式" r:id="rId6" imgW="1650960" imgH="444240" progId="Equation.3">
                  <p:embed/>
                </p:oleObj>
              </mc:Choice>
              <mc:Fallback>
                <p:oleObj name="公式" r:id="rId6" imgW="1650960" imgH="444240" progId="Equation.3">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1963" y="3765550"/>
                        <a:ext cx="3819525" cy="103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8" name="Rectangle 8"/>
          <p:cNvSpPr>
            <a:spLocks noChangeArrowheads="1"/>
          </p:cNvSpPr>
          <p:nvPr/>
        </p:nvSpPr>
        <p:spPr bwMode="auto">
          <a:xfrm>
            <a:off x="304800" y="3354388"/>
            <a:ext cx="1143000" cy="530225"/>
          </a:xfrm>
          <a:prstGeom prst="rect">
            <a:avLst/>
          </a:prstGeom>
          <a:noFill/>
          <a:ln w="12700" cap="sq">
            <a:noFill/>
            <a:miter lim="800000"/>
            <a:headEnd type="none" w="sm" len="sm"/>
            <a:tailEnd type="none" w="sm" len="sm"/>
          </a:ln>
          <a:effectLst/>
        </p:spPr>
        <p:txBody>
          <a:bodyPr>
            <a:spAutoFit/>
          </a:bodyPr>
          <a:lstStyle/>
          <a:p>
            <a:pPr>
              <a:lnSpc>
                <a:spcPct val="120000"/>
              </a:lnSpc>
              <a:buClr>
                <a:srgbClr val="FF0000"/>
              </a:buClr>
              <a:buSzPct val="85000"/>
              <a:buFont typeface="Wingdings" pitchFamily="2" charset="2"/>
              <a:buNone/>
            </a:pPr>
            <a:r>
              <a:rPr lang="zh-CN" altLang="en-US" sz="2400">
                <a:solidFill>
                  <a:srgbClr val="000000"/>
                </a:solidFill>
                <a:ea typeface="楷体_GB2312" pitchFamily="49" charset="-122"/>
              </a:rPr>
              <a:t>所以</a:t>
            </a:r>
            <a:endParaRPr lang="zh-CN" altLang="en-US" sz="2400">
              <a:solidFill>
                <a:srgbClr val="000000"/>
              </a:solidFill>
              <a:ea typeface="华康简宋" charset="-122"/>
            </a:endParaRPr>
          </a:p>
        </p:txBody>
      </p:sp>
      <p:graphicFrame>
        <p:nvGraphicFramePr>
          <p:cNvPr id="15369" name="Object 9"/>
          <p:cNvGraphicFramePr>
            <a:graphicFrameLocks noChangeAspect="1"/>
          </p:cNvGraphicFramePr>
          <p:nvPr/>
        </p:nvGraphicFramePr>
        <p:xfrm>
          <a:off x="433388" y="4754563"/>
          <a:ext cx="4086225" cy="1036637"/>
        </p:xfrm>
        <a:graphic>
          <a:graphicData uri="http://schemas.openxmlformats.org/presentationml/2006/ole">
            <mc:AlternateContent xmlns:mc="http://schemas.openxmlformats.org/markup-compatibility/2006">
              <mc:Choice xmlns:v="urn:schemas-microsoft-com:vml" Requires="v">
                <p:oleObj spid="_x0000_s15373" name="公式" r:id="rId8" imgW="1752480" imgH="444240" progId="Equation.3">
                  <p:embed/>
                </p:oleObj>
              </mc:Choice>
              <mc:Fallback>
                <p:oleObj name="公式" r:id="rId8" imgW="1752480" imgH="444240" progId="Equation.3">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3388" y="4754563"/>
                        <a:ext cx="4086225" cy="1036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0" name="Rectangle 10"/>
          <p:cNvSpPr>
            <a:spLocks noChangeArrowheads="1"/>
          </p:cNvSpPr>
          <p:nvPr/>
        </p:nvSpPr>
        <p:spPr bwMode="auto">
          <a:xfrm>
            <a:off x="4495800" y="4954588"/>
            <a:ext cx="4179888" cy="530225"/>
          </a:xfrm>
          <a:prstGeom prst="rect">
            <a:avLst/>
          </a:prstGeom>
          <a:noFill/>
          <a:ln w="12700" cap="sq">
            <a:noFill/>
            <a:miter lim="800000"/>
            <a:headEnd type="none" w="sm" len="sm"/>
            <a:tailEnd type="none" w="sm" len="sm"/>
          </a:ln>
          <a:effectLst/>
        </p:spPr>
        <p:txBody>
          <a:bodyPr>
            <a:spAutoFit/>
          </a:bodyPr>
          <a:lstStyle/>
          <a:p>
            <a:pPr>
              <a:lnSpc>
                <a:spcPct val="120000"/>
              </a:lnSpc>
              <a:buClr>
                <a:srgbClr val="FF0000"/>
              </a:buClr>
              <a:buSzPct val="85000"/>
              <a:buFont typeface="Wingdings" pitchFamily="2" charset="2"/>
              <a:buNone/>
            </a:pPr>
            <a:r>
              <a:rPr lang="zh-CN" altLang="en-US" sz="2400">
                <a:solidFill>
                  <a:srgbClr val="FF0000"/>
                </a:solidFill>
                <a:ea typeface="楷体_GB2312" pitchFamily="49" charset="-122"/>
              </a:rPr>
              <a:t>（可作为公式直接使用）</a:t>
            </a:r>
            <a:endParaRPr lang="zh-CN" altLang="en-US" sz="2400">
              <a:solidFill>
                <a:srgbClr val="FF0000"/>
              </a:solidFill>
              <a:ea typeface="华康简宋" charset="-122"/>
            </a:endParaRPr>
          </a:p>
        </p:txBody>
      </p:sp>
      <p:pic>
        <p:nvPicPr>
          <p:cNvPr id="15372" name="Picture 12" descr="未标题-1 拷贝"/>
          <p:cNvPicPr>
            <a:picLocks noChangeAspect="1" noChangeArrowheads="1"/>
          </p:cNvPicPr>
          <p:nvPr/>
        </p:nvPicPr>
        <p:blipFill>
          <a:blip r:embed="rId10"/>
          <a:srcRect/>
          <a:stretch>
            <a:fillRect/>
          </a:stretch>
        </p:blipFill>
        <p:spPr bwMode="auto">
          <a:xfrm>
            <a:off x="4427538" y="1449388"/>
            <a:ext cx="4124325" cy="3222625"/>
          </a:xfrm>
          <a:prstGeom prst="rect">
            <a:avLst/>
          </a:prstGeom>
          <a:noFill/>
        </p:spPr>
      </p:pic>
    </p:spTree>
  </p:cSld>
  <p:clrMapOvr>
    <a:masterClrMapping/>
  </p:clrMapOvr>
  <p:transition>
    <p:random/>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strips(downRight)">
                                      <p:cBhvr>
                                        <p:cTn id="7" dur="500"/>
                                        <p:tgtEl>
                                          <p:spTgt spid="15365"/>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366"/>
                                        </p:tgtEl>
                                        <p:attrNameLst>
                                          <p:attrName>style.visibility</p:attrName>
                                        </p:attrNameLst>
                                      </p:cBhvr>
                                      <p:to>
                                        <p:strVal val="visible"/>
                                      </p:to>
                                    </p:set>
                                    <p:animEffect transition="in" filter="strips(downRight)">
                                      <p:cBhvr>
                                        <p:cTn id="12" dur="500"/>
                                        <p:tgtEl>
                                          <p:spTgt spid="15366"/>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368"/>
                                        </p:tgtEl>
                                        <p:attrNameLst>
                                          <p:attrName>style.visibility</p:attrName>
                                        </p:attrNameLst>
                                      </p:cBhvr>
                                      <p:to>
                                        <p:strVal val="visible"/>
                                      </p:to>
                                    </p:set>
                                    <p:animEffect transition="in" filter="strips(downRight)">
                                      <p:cBhvr>
                                        <p:cTn id="17" dur="500"/>
                                        <p:tgtEl>
                                          <p:spTgt spid="15368"/>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15367"/>
                                        </p:tgtEl>
                                        <p:attrNameLst>
                                          <p:attrName>style.visibility</p:attrName>
                                        </p:attrNameLst>
                                      </p:cBhvr>
                                      <p:to>
                                        <p:strVal val="visible"/>
                                      </p:to>
                                    </p:set>
                                    <p:animEffect transition="in" filter="strips(downRight)">
                                      <p:cBhvr>
                                        <p:cTn id="22" dur="500"/>
                                        <p:tgtEl>
                                          <p:spTgt spid="15367"/>
                                        </p:tgtEl>
                                      </p:cBhvr>
                                    </p:animEffect>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5369"/>
                                        </p:tgtEl>
                                        <p:attrNameLst>
                                          <p:attrName>style.visibility</p:attrName>
                                        </p:attrNameLst>
                                      </p:cBhvr>
                                      <p:to>
                                        <p:strVal val="visible"/>
                                      </p:to>
                                    </p:set>
                                    <p:animEffect transition="in" filter="strips(downRight)">
                                      <p:cBhvr>
                                        <p:cTn id="27" dur="500"/>
                                        <p:tgtEl>
                                          <p:spTgt spid="15369"/>
                                        </p:tgtEl>
                                      </p:cBhvr>
                                    </p:animEffect>
                                  </p:childTnLst>
                                  <p:subTnLst>
                                    <p:audio>
                                      <p:cMediaNode>
                                        <p:cTn display="0" masterRel="sameClick">
                                          <p:stCondLst>
                                            <p:cond evt="begin" delay="0">
                                              <p:tn val="25"/>
                                            </p:cond>
                                          </p:stCondLst>
                                          <p:endCondLst>
                                            <p:cond evt="onStopAudio" delay="0">
                                              <p:tgtEl>
                                                <p:sldTgt/>
                                              </p:tgtEl>
                                            </p:cond>
                                          </p:endCondLst>
                                        </p:cTn>
                                        <p:tgtEl>
                                          <p:sndTgt r:embed="rId4" name="CHIMES.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5370"/>
                                        </p:tgtEl>
                                        <p:attrNameLst>
                                          <p:attrName>style.visibility</p:attrName>
                                        </p:attrNameLst>
                                      </p:cBhvr>
                                      <p:to>
                                        <p:strVal val="visible"/>
                                      </p:to>
                                    </p:set>
                                    <p:animEffect transition="in" filter="strips(downRight)">
                                      <p:cBhvr>
                                        <p:cTn id="32" dur="500"/>
                                        <p:tgtEl>
                                          <p:spTgt spid="15370"/>
                                        </p:tgtEl>
                                      </p:cBhvr>
                                    </p:animEffect>
                                  </p:childTnLst>
                                  <p:subTnLst>
                                    <p:audio>
                                      <p:cMediaNode>
                                        <p:cTn display="0" masterRel="sameClick">
                                          <p:stCondLst>
                                            <p:cond evt="begin" delay="0">
                                              <p:tn val="3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utoUpdateAnimBg="0"/>
      <p:bldP spid="15366" grpId="0" autoUpdateAnimBg="0"/>
      <p:bldP spid="15368" grpId="0" autoUpdateAnimBg="0"/>
      <p:bldP spid="15370"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Line 2"/>
          <p:cNvSpPr>
            <a:spLocks noChangeShapeType="1"/>
          </p:cNvSpPr>
          <p:nvPr/>
        </p:nvSpPr>
        <p:spPr bwMode="auto">
          <a:xfrm>
            <a:off x="533400" y="1073150"/>
            <a:ext cx="35814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16387" name="Rectangle 3">
            <a:hlinkClick r:id="rId4" action="ppaction://hlinksldjump"/>
          </p:cNvPr>
          <p:cNvSpPr>
            <a:spLocks noChangeArrowheads="1"/>
          </p:cNvSpPr>
          <p:nvPr/>
        </p:nvSpPr>
        <p:spPr bwMode="auto">
          <a:xfrm>
            <a:off x="533400" y="417513"/>
            <a:ext cx="6248400" cy="579437"/>
          </a:xfrm>
          <a:prstGeom prst="rect">
            <a:avLst/>
          </a:prstGeom>
          <a:noFill/>
          <a:ln w="9525">
            <a:noFill/>
            <a:miter lim="800000"/>
            <a:headEnd/>
            <a:tailEnd/>
          </a:ln>
        </p:spPr>
        <p:txBody>
          <a:bodyPr>
            <a:spAutoFit/>
          </a:bodyPr>
          <a:lstStyle/>
          <a:p>
            <a:r>
              <a:rPr lang="en-US" altLang="zh-CN" sz="3200">
                <a:solidFill>
                  <a:srgbClr val="000066"/>
                </a:solidFill>
                <a:ea typeface="黑体" pitchFamily="49" charset="-122"/>
              </a:rPr>
              <a:t>2.3.1 </a:t>
            </a:r>
            <a:r>
              <a:rPr lang="zh-CN" altLang="en-US" sz="3200">
                <a:solidFill>
                  <a:srgbClr val="000066"/>
                </a:solidFill>
                <a:ea typeface="黑体" pitchFamily="49" charset="-122"/>
              </a:rPr>
              <a:t>同相放大电路</a:t>
            </a:r>
          </a:p>
        </p:txBody>
      </p:sp>
      <p:sp>
        <p:nvSpPr>
          <p:cNvPr id="16388" name="Rectangle 4"/>
          <p:cNvSpPr>
            <a:spLocks noChangeArrowheads="1"/>
          </p:cNvSpPr>
          <p:nvPr/>
        </p:nvSpPr>
        <p:spPr bwMode="auto">
          <a:xfrm>
            <a:off x="304800" y="1225550"/>
            <a:ext cx="4038600" cy="457200"/>
          </a:xfrm>
          <a:prstGeom prst="rect">
            <a:avLst/>
          </a:prstGeom>
          <a:noFill/>
          <a:ln w="12700" cap="sq">
            <a:noFill/>
            <a:miter lim="800000"/>
            <a:headEnd type="none" w="sm" len="sm"/>
            <a:tailEnd type="none" w="sm" len="sm"/>
          </a:ln>
          <a:effectLst/>
        </p:spPr>
        <p:txBody>
          <a:bodyPr>
            <a:spAutoFit/>
          </a:bodyPr>
          <a:lstStyle/>
          <a:p>
            <a:pPr>
              <a:spcBef>
                <a:spcPct val="20000"/>
              </a:spcBef>
              <a:buClr>
                <a:srgbClr val="0000FF"/>
              </a:buClr>
              <a:buSzPct val="85000"/>
              <a:buFont typeface="Monotype Sorts" pitchFamily="2" charset="2"/>
              <a:buNone/>
            </a:pPr>
            <a:r>
              <a:rPr lang="en-US" altLang="zh-CN" sz="2400">
                <a:solidFill>
                  <a:srgbClr val="000000"/>
                </a:solidFill>
                <a:ea typeface="楷体_GB2312" pitchFamily="49" charset="-122"/>
              </a:rPr>
              <a:t>4. </a:t>
            </a:r>
            <a:r>
              <a:rPr lang="zh-CN" altLang="en-US" sz="2400">
                <a:solidFill>
                  <a:srgbClr val="000000"/>
                </a:solidFill>
                <a:ea typeface="楷体_GB2312" pitchFamily="49" charset="-122"/>
              </a:rPr>
              <a:t>几项技术指标的近似计算</a:t>
            </a:r>
          </a:p>
        </p:txBody>
      </p:sp>
      <p:sp>
        <p:nvSpPr>
          <p:cNvPr id="16389" name="Rectangle 5"/>
          <p:cNvSpPr>
            <a:spLocks noChangeArrowheads="1"/>
          </p:cNvSpPr>
          <p:nvPr/>
        </p:nvSpPr>
        <p:spPr bwMode="auto">
          <a:xfrm>
            <a:off x="304800" y="1685925"/>
            <a:ext cx="4343400" cy="530225"/>
          </a:xfrm>
          <a:prstGeom prst="rect">
            <a:avLst/>
          </a:prstGeom>
          <a:noFill/>
          <a:ln w="12700" cap="sq">
            <a:noFill/>
            <a:miter lim="800000"/>
            <a:headEnd type="none" w="sm" len="sm"/>
            <a:tailEnd type="none" w="sm" len="sm"/>
          </a:ln>
          <a:effectLst/>
        </p:spPr>
        <p:txBody>
          <a:bodyPr>
            <a:spAutoFit/>
          </a:bodyPr>
          <a:lstStyle/>
          <a:p>
            <a:pPr>
              <a:lnSpc>
                <a:spcPct val="120000"/>
              </a:lnSpc>
              <a:buClr>
                <a:srgbClr val="FF0000"/>
              </a:buClr>
              <a:buSzPct val="85000"/>
              <a:buFont typeface="Wingdings" pitchFamily="2" charset="2"/>
              <a:buNone/>
            </a:pPr>
            <a:r>
              <a:rPr lang="zh-CN" altLang="en-US" sz="2400">
                <a:solidFill>
                  <a:srgbClr val="000000"/>
                </a:solidFill>
                <a:ea typeface="楷体_GB2312" pitchFamily="49" charset="-122"/>
              </a:rPr>
              <a:t>（</a:t>
            </a:r>
            <a:r>
              <a:rPr lang="en-US" altLang="zh-CN" sz="2400">
                <a:solidFill>
                  <a:srgbClr val="000000"/>
                </a:solidFill>
                <a:ea typeface="楷体_GB2312" pitchFamily="49" charset="-122"/>
              </a:rPr>
              <a:t>2</a:t>
            </a:r>
            <a:r>
              <a:rPr lang="zh-CN" altLang="en-US" sz="2400">
                <a:solidFill>
                  <a:srgbClr val="000000"/>
                </a:solidFill>
                <a:ea typeface="楷体_GB2312" pitchFamily="49" charset="-122"/>
              </a:rPr>
              <a:t>）输入电阻</a:t>
            </a:r>
            <a:r>
              <a:rPr lang="en-US" altLang="zh-CN" sz="2400" i="1">
                <a:solidFill>
                  <a:srgbClr val="000000"/>
                </a:solidFill>
                <a:ea typeface="华康简宋" charset="-122"/>
              </a:rPr>
              <a:t>R</a:t>
            </a:r>
            <a:r>
              <a:rPr lang="en-US" altLang="zh-CN" sz="2400" baseline="-30000">
                <a:solidFill>
                  <a:srgbClr val="000000"/>
                </a:solidFill>
                <a:ea typeface="华康简宋" charset="-122"/>
              </a:rPr>
              <a:t>i</a:t>
            </a:r>
            <a:r>
              <a:rPr lang="en-US" altLang="zh-CN" sz="2400">
                <a:solidFill>
                  <a:srgbClr val="000000"/>
                </a:solidFill>
                <a:latin typeface="楷体_GB2312" pitchFamily="49" charset="-122"/>
                <a:ea typeface="楷体_GB2312" pitchFamily="49" charset="-122"/>
              </a:rPr>
              <a:t> </a:t>
            </a:r>
          </a:p>
        </p:txBody>
      </p:sp>
      <p:sp>
        <p:nvSpPr>
          <p:cNvPr id="16390" name="Rectangle 6"/>
          <p:cNvSpPr>
            <a:spLocks noChangeArrowheads="1"/>
          </p:cNvSpPr>
          <p:nvPr/>
        </p:nvSpPr>
        <p:spPr bwMode="auto">
          <a:xfrm>
            <a:off x="533400" y="2139950"/>
            <a:ext cx="3962400" cy="603250"/>
          </a:xfrm>
          <a:prstGeom prst="rect">
            <a:avLst/>
          </a:prstGeom>
          <a:noFill/>
          <a:ln w="12700" cap="sq">
            <a:noFill/>
            <a:miter lim="800000"/>
            <a:headEnd type="none" w="sm" len="sm"/>
            <a:tailEnd type="none" w="sm" len="sm"/>
          </a:ln>
          <a:effectLst/>
        </p:spPr>
        <p:txBody>
          <a:bodyPr>
            <a:spAutoFit/>
          </a:bodyPr>
          <a:lstStyle/>
          <a:p>
            <a:pPr>
              <a:lnSpc>
                <a:spcPct val="140000"/>
              </a:lnSpc>
              <a:buClr>
                <a:srgbClr val="FF0000"/>
              </a:buClr>
              <a:buSzPct val="85000"/>
              <a:buFont typeface="Wingdings" pitchFamily="2" charset="2"/>
              <a:buNone/>
            </a:pPr>
            <a:r>
              <a:rPr lang="zh-CN" altLang="en-US" sz="2400">
                <a:solidFill>
                  <a:srgbClr val="000000"/>
                </a:solidFill>
                <a:ea typeface="楷体_GB2312" pitchFamily="49" charset="-122"/>
              </a:rPr>
              <a:t>输入电阻定义          </a:t>
            </a:r>
            <a:endParaRPr lang="zh-CN" altLang="en-US" sz="2400">
              <a:solidFill>
                <a:srgbClr val="000000"/>
              </a:solidFill>
              <a:ea typeface="华康简宋" charset="-122"/>
            </a:endParaRPr>
          </a:p>
        </p:txBody>
      </p:sp>
      <p:graphicFrame>
        <p:nvGraphicFramePr>
          <p:cNvPr id="16391" name="Object 7"/>
          <p:cNvGraphicFramePr>
            <a:graphicFrameLocks noChangeAspect="1"/>
          </p:cNvGraphicFramePr>
          <p:nvPr/>
        </p:nvGraphicFramePr>
        <p:xfrm>
          <a:off x="1752600" y="2597150"/>
          <a:ext cx="1057275" cy="887413"/>
        </p:xfrm>
        <a:graphic>
          <a:graphicData uri="http://schemas.openxmlformats.org/presentationml/2006/ole">
            <mc:AlternateContent xmlns:mc="http://schemas.openxmlformats.org/markup-compatibility/2006">
              <mc:Choice xmlns:v="urn:schemas-microsoft-com:vml" Requires="v">
                <p:oleObj spid="_x0000_s16398" name="Equation" r:id="rId5" imgW="457200" imgH="380880" progId="Equation.3">
                  <p:embed/>
                </p:oleObj>
              </mc:Choice>
              <mc:Fallback>
                <p:oleObj name="Equation" r:id="rId5" imgW="457200" imgH="380880" progId="Equation.3">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2597150"/>
                        <a:ext cx="1057275"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2" name="Rectangle 8"/>
          <p:cNvSpPr>
            <a:spLocks noChangeArrowheads="1"/>
          </p:cNvSpPr>
          <p:nvPr/>
        </p:nvSpPr>
        <p:spPr bwMode="auto">
          <a:xfrm>
            <a:off x="457200" y="3282950"/>
            <a:ext cx="3962400" cy="1114425"/>
          </a:xfrm>
          <a:prstGeom prst="rect">
            <a:avLst/>
          </a:prstGeom>
          <a:noFill/>
          <a:ln w="12700" cap="sq">
            <a:noFill/>
            <a:miter lim="800000"/>
            <a:headEnd type="none" w="sm" len="sm"/>
            <a:tailEnd type="none" w="sm" len="sm"/>
          </a:ln>
          <a:effectLst/>
        </p:spPr>
        <p:txBody>
          <a:bodyPr>
            <a:spAutoFit/>
          </a:bodyPr>
          <a:lstStyle/>
          <a:p>
            <a:pPr>
              <a:lnSpc>
                <a:spcPct val="140000"/>
              </a:lnSpc>
              <a:buClr>
                <a:srgbClr val="FF0000"/>
              </a:buClr>
              <a:buSzPct val="85000"/>
              <a:buFont typeface="Wingdings" pitchFamily="2" charset="2"/>
              <a:buNone/>
            </a:pPr>
            <a:r>
              <a:rPr lang="zh-CN" altLang="en-US" sz="2400">
                <a:solidFill>
                  <a:srgbClr val="000000"/>
                </a:solidFill>
                <a:ea typeface="楷体_GB2312" pitchFamily="49" charset="-122"/>
              </a:rPr>
              <a:t>根据虚短和虚断有</a:t>
            </a:r>
          </a:p>
          <a:p>
            <a:pPr>
              <a:lnSpc>
                <a:spcPct val="140000"/>
              </a:lnSpc>
              <a:buClr>
                <a:srgbClr val="FF0000"/>
              </a:buClr>
              <a:buSzPct val="85000"/>
              <a:buFont typeface="Wingdings" pitchFamily="2" charset="2"/>
              <a:buNone/>
            </a:pPr>
            <a:r>
              <a:rPr lang="zh-CN" altLang="en-US" sz="2400">
                <a:solidFill>
                  <a:srgbClr val="000000"/>
                </a:solidFill>
                <a:ea typeface="楷体_GB2312" pitchFamily="49" charset="-122"/>
              </a:rPr>
              <a:t>           </a:t>
            </a:r>
            <a:r>
              <a:rPr lang="en-US" altLang="zh-CN" sz="2400" i="1">
                <a:solidFill>
                  <a:srgbClr val="000000"/>
                </a:solidFill>
                <a:latin typeface="Book Antiqua" pitchFamily="18" charset="0"/>
                <a:ea typeface="华康简宋" charset="-122"/>
              </a:rPr>
              <a:t>v</a:t>
            </a:r>
            <a:r>
              <a:rPr lang="en-US" altLang="zh-CN" sz="2400" baseline="-30000">
                <a:solidFill>
                  <a:srgbClr val="000000"/>
                </a:solidFill>
                <a:ea typeface="华康简宋" charset="-122"/>
              </a:rPr>
              <a:t>i</a:t>
            </a:r>
            <a:r>
              <a:rPr lang="zh-CN" altLang="en-US" sz="2400">
                <a:solidFill>
                  <a:srgbClr val="000000"/>
                </a:solidFill>
                <a:ea typeface="华康简宋" charset="-122"/>
              </a:rPr>
              <a:t>＝</a:t>
            </a:r>
            <a:r>
              <a:rPr lang="en-US" altLang="zh-CN" sz="2400" i="1">
                <a:solidFill>
                  <a:srgbClr val="000000"/>
                </a:solidFill>
                <a:latin typeface="Book Antiqua" pitchFamily="18" charset="0"/>
                <a:ea typeface="华康简宋" charset="-122"/>
              </a:rPr>
              <a:t>v</a:t>
            </a:r>
            <a:r>
              <a:rPr lang="en-US" altLang="zh-CN" sz="2400" baseline="-30000">
                <a:solidFill>
                  <a:srgbClr val="000000"/>
                </a:solidFill>
                <a:ea typeface="华康简宋" charset="-122"/>
              </a:rPr>
              <a:t>p</a:t>
            </a:r>
            <a:r>
              <a:rPr lang="zh-CN" altLang="en-US" sz="2400">
                <a:solidFill>
                  <a:srgbClr val="000000"/>
                </a:solidFill>
                <a:ea typeface="华康简宋" charset="-122"/>
              </a:rPr>
              <a:t>，</a:t>
            </a:r>
            <a:r>
              <a:rPr lang="en-US" altLang="zh-CN" sz="2400" i="1">
                <a:solidFill>
                  <a:srgbClr val="000000"/>
                </a:solidFill>
                <a:ea typeface="华康简宋" charset="-122"/>
              </a:rPr>
              <a:t>i</a:t>
            </a:r>
            <a:r>
              <a:rPr lang="en-US" altLang="zh-CN" sz="2400" baseline="-30000">
                <a:solidFill>
                  <a:srgbClr val="000000"/>
                </a:solidFill>
                <a:ea typeface="华康简宋" charset="-122"/>
              </a:rPr>
              <a:t>i </a:t>
            </a:r>
            <a:r>
              <a:rPr lang="zh-CN" altLang="en-US" sz="2400">
                <a:solidFill>
                  <a:srgbClr val="000000"/>
                </a:solidFill>
                <a:ea typeface="华康简宋" charset="-122"/>
              </a:rPr>
              <a:t>＝ </a:t>
            </a:r>
            <a:r>
              <a:rPr lang="en-US" altLang="zh-CN" sz="2400" i="1">
                <a:solidFill>
                  <a:srgbClr val="000000"/>
                </a:solidFill>
                <a:ea typeface="华康简宋" charset="-122"/>
              </a:rPr>
              <a:t>i</a:t>
            </a:r>
            <a:r>
              <a:rPr lang="en-US" altLang="zh-CN" sz="2400" baseline="-30000">
                <a:solidFill>
                  <a:srgbClr val="000000"/>
                </a:solidFill>
                <a:ea typeface="华康简宋" charset="-122"/>
              </a:rPr>
              <a:t>p</a:t>
            </a:r>
            <a:r>
              <a:rPr lang="en-US" altLang="zh-CN" sz="2400">
                <a:solidFill>
                  <a:srgbClr val="000000"/>
                </a:solidFill>
                <a:latin typeface="楷体_GB2312" pitchFamily="49" charset="-122"/>
                <a:sym typeface="Symbol" pitchFamily="18" charset="2"/>
              </a:rPr>
              <a:t>≈</a:t>
            </a:r>
            <a:r>
              <a:rPr lang="en-US" altLang="zh-CN" sz="2400">
                <a:solidFill>
                  <a:srgbClr val="000000"/>
                </a:solidFill>
                <a:ea typeface="华康简宋" charset="-122"/>
              </a:rPr>
              <a:t>0</a:t>
            </a:r>
          </a:p>
        </p:txBody>
      </p:sp>
      <p:grpSp>
        <p:nvGrpSpPr>
          <p:cNvPr id="16393" name="Group 9"/>
          <p:cNvGrpSpPr>
            <a:grpSpLocks/>
          </p:cNvGrpSpPr>
          <p:nvPr/>
        </p:nvGrpSpPr>
        <p:grpSpPr bwMode="auto">
          <a:xfrm>
            <a:off x="533400" y="4425950"/>
            <a:ext cx="2589213" cy="887413"/>
            <a:chOff x="336" y="2688"/>
            <a:chExt cx="1631" cy="559"/>
          </a:xfrm>
        </p:grpSpPr>
        <p:sp>
          <p:nvSpPr>
            <p:cNvPr id="16394" name="Rectangle 10"/>
            <p:cNvSpPr>
              <a:spLocks noChangeArrowheads="1"/>
            </p:cNvSpPr>
            <p:nvPr/>
          </p:nvSpPr>
          <p:spPr bwMode="auto">
            <a:xfrm>
              <a:off x="336" y="2736"/>
              <a:ext cx="720" cy="334"/>
            </a:xfrm>
            <a:prstGeom prst="rect">
              <a:avLst/>
            </a:prstGeom>
            <a:noFill/>
            <a:ln w="12700" cap="sq">
              <a:noFill/>
              <a:miter lim="800000"/>
              <a:headEnd type="none" w="sm" len="sm"/>
              <a:tailEnd type="none" w="sm" len="sm"/>
            </a:ln>
            <a:effectLst/>
          </p:spPr>
          <p:txBody>
            <a:bodyPr>
              <a:spAutoFit/>
            </a:bodyPr>
            <a:lstStyle/>
            <a:p>
              <a:pPr>
                <a:lnSpc>
                  <a:spcPct val="120000"/>
                </a:lnSpc>
                <a:buClr>
                  <a:srgbClr val="FF0000"/>
                </a:buClr>
                <a:buSzPct val="85000"/>
                <a:buFont typeface="Wingdings" pitchFamily="2" charset="2"/>
                <a:buNone/>
              </a:pPr>
              <a:r>
                <a:rPr lang="zh-CN" altLang="en-US" sz="2400">
                  <a:solidFill>
                    <a:srgbClr val="000000"/>
                  </a:solidFill>
                  <a:ea typeface="楷体_GB2312" pitchFamily="49" charset="-122"/>
                </a:rPr>
                <a:t>所以</a:t>
              </a:r>
              <a:endParaRPr lang="zh-CN" altLang="en-US" sz="2400">
                <a:solidFill>
                  <a:srgbClr val="000000"/>
                </a:solidFill>
                <a:ea typeface="华康简宋" charset="-122"/>
              </a:endParaRPr>
            </a:p>
          </p:txBody>
        </p:sp>
        <p:graphicFrame>
          <p:nvGraphicFramePr>
            <p:cNvPr id="16395" name="Object 11"/>
            <p:cNvGraphicFramePr>
              <a:graphicFrameLocks noChangeAspect="1"/>
            </p:cNvGraphicFramePr>
            <p:nvPr/>
          </p:nvGraphicFramePr>
          <p:xfrm>
            <a:off x="912" y="2688"/>
            <a:ext cx="1055" cy="559"/>
          </p:xfrm>
          <a:graphic>
            <a:graphicData uri="http://schemas.openxmlformats.org/presentationml/2006/ole">
              <mc:AlternateContent xmlns:mc="http://schemas.openxmlformats.org/markup-compatibility/2006">
                <mc:Choice xmlns:v="urn:schemas-microsoft-com:vml" Requires="v">
                  <p:oleObj spid="_x0000_s16399" name="Equation" r:id="rId7" imgW="723600" imgH="380880" progId="Equation.3">
                    <p:embed/>
                  </p:oleObj>
                </mc:Choice>
                <mc:Fallback>
                  <p:oleObj name="Equation" r:id="rId7" imgW="723600" imgH="380880" progId="Equation.3">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2" y="2688"/>
                          <a:ext cx="1055" cy="5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396" name="Rectangle 12"/>
          <p:cNvSpPr>
            <a:spLocks noChangeArrowheads="1"/>
          </p:cNvSpPr>
          <p:nvPr/>
        </p:nvSpPr>
        <p:spPr bwMode="auto">
          <a:xfrm>
            <a:off x="457200" y="5413375"/>
            <a:ext cx="4343400" cy="530225"/>
          </a:xfrm>
          <a:prstGeom prst="rect">
            <a:avLst/>
          </a:prstGeom>
          <a:noFill/>
          <a:ln w="12700" cap="sq">
            <a:noFill/>
            <a:miter lim="800000"/>
            <a:headEnd type="none" w="sm" len="sm"/>
            <a:tailEnd type="none" w="sm" len="sm"/>
          </a:ln>
          <a:effectLst/>
        </p:spPr>
        <p:txBody>
          <a:bodyPr>
            <a:spAutoFit/>
          </a:bodyPr>
          <a:lstStyle/>
          <a:p>
            <a:pPr>
              <a:lnSpc>
                <a:spcPct val="120000"/>
              </a:lnSpc>
              <a:buClr>
                <a:srgbClr val="FF0000"/>
              </a:buClr>
              <a:buSzPct val="85000"/>
              <a:buFont typeface="Wingdings" pitchFamily="2" charset="2"/>
              <a:buNone/>
            </a:pPr>
            <a:r>
              <a:rPr lang="zh-CN" altLang="en-US" sz="2400">
                <a:solidFill>
                  <a:srgbClr val="000000"/>
                </a:solidFill>
                <a:ea typeface="楷体_GB2312" pitchFamily="49" charset="-122"/>
              </a:rPr>
              <a:t>（</a:t>
            </a:r>
            <a:r>
              <a:rPr lang="en-US" altLang="zh-CN" sz="2400">
                <a:solidFill>
                  <a:srgbClr val="000000"/>
                </a:solidFill>
                <a:ea typeface="楷体_GB2312" pitchFamily="49" charset="-122"/>
              </a:rPr>
              <a:t>3</a:t>
            </a:r>
            <a:r>
              <a:rPr lang="zh-CN" altLang="en-US" sz="2400">
                <a:solidFill>
                  <a:srgbClr val="000000"/>
                </a:solidFill>
                <a:ea typeface="楷体_GB2312" pitchFamily="49" charset="-122"/>
              </a:rPr>
              <a:t>）输出电阻</a:t>
            </a:r>
            <a:r>
              <a:rPr lang="en-US" altLang="zh-CN" sz="2400" i="1">
                <a:solidFill>
                  <a:srgbClr val="000000"/>
                </a:solidFill>
                <a:ea typeface="楷体_GB2312" pitchFamily="49" charset="-122"/>
              </a:rPr>
              <a:t>R</a:t>
            </a:r>
            <a:r>
              <a:rPr lang="en-US" altLang="zh-CN" sz="2400" baseline="-30000">
                <a:solidFill>
                  <a:srgbClr val="000000"/>
                </a:solidFill>
                <a:ea typeface="楷体_GB2312" pitchFamily="49" charset="-122"/>
              </a:rPr>
              <a:t>o</a:t>
            </a:r>
            <a:r>
              <a:rPr lang="en-US" altLang="zh-CN" sz="2400">
                <a:solidFill>
                  <a:srgbClr val="000000"/>
                </a:solidFill>
                <a:ea typeface="楷体_GB2312" pitchFamily="49" charset="-122"/>
              </a:rPr>
              <a:t> </a:t>
            </a:r>
          </a:p>
        </p:txBody>
      </p:sp>
      <p:sp>
        <p:nvSpPr>
          <p:cNvPr id="16397" name="Rectangle 13"/>
          <p:cNvSpPr>
            <a:spLocks noChangeArrowheads="1"/>
          </p:cNvSpPr>
          <p:nvPr/>
        </p:nvSpPr>
        <p:spPr bwMode="auto">
          <a:xfrm>
            <a:off x="3581400" y="5340350"/>
            <a:ext cx="1524000" cy="603250"/>
          </a:xfrm>
          <a:prstGeom prst="rect">
            <a:avLst/>
          </a:prstGeom>
          <a:noFill/>
          <a:ln w="12700" cap="sq">
            <a:noFill/>
            <a:miter lim="800000"/>
            <a:headEnd type="none" w="sm" len="sm"/>
            <a:tailEnd type="none" w="sm" len="sm"/>
          </a:ln>
          <a:effectLst/>
        </p:spPr>
        <p:txBody>
          <a:bodyPr>
            <a:spAutoFit/>
          </a:bodyPr>
          <a:lstStyle/>
          <a:p>
            <a:pPr>
              <a:lnSpc>
                <a:spcPct val="140000"/>
              </a:lnSpc>
              <a:buClr>
                <a:srgbClr val="FF0000"/>
              </a:buClr>
              <a:buSzPct val="85000"/>
              <a:buFont typeface="Wingdings" pitchFamily="2" charset="2"/>
              <a:buNone/>
            </a:pPr>
            <a:r>
              <a:rPr lang="en-US" altLang="zh-CN" sz="2400" i="1">
                <a:solidFill>
                  <a:srgbClr val="000000"/>
                </a:solidFill>
                <a:ea typeface="华康简宋" charset="-122"/>
              </a:rPr>
              <a:t>R</a:t>
            </a:r>
            <a:r>
              <a:rPr lang="en-US" altLang="zh-CN" sz="2400" baseline="-30000">
                <a:solidFill>
                  <a:srgbClr val="000000"/>
                </a:solidFill>
                <a:ea typeface="华康简宋" charset="-122"/>
              </a:rPr>
              <a:t>o</a:t>
            </a:r>
            <a:r>
              <a:rPr lang="en-US" altLang="zh-CN" sz="2400">
                <a:solidFill>
                  <a:srgbClr val="000000"/>
                </a:solidFill>
                <a:latin typeface="宋体" pitchFamily="2" charset="-122"/>
              </a:rPr>
              <a:t>→</a:t>
            </a:r>
            <a:r>
              <a:rPr lang="en-US" altLang="zh-CN" sz="2400">
                <a:solidFill>
                  <a:srgbClr val="000000"/>
                </a:solidFill>
                <a:ea typeface="华康简宋" charset="-122"/>
              </a:rPr>
              <a:t>0</a:t>
            </a:r>
          </a:p>
        </p:txBody>
      </p:sp>
      <p:pic>
        <p:nvPicPr>
          <p:cNvPr id="16399" name="Picture 15" descr="未标题-1 拷贝"/>
          <p:cNvPicPr>
            <a:picLocks noChangeAspect="1" noChangeArrowheads="1"/>
          </p:cNvPicPr>
          <p:nvPr/>
        </p:nvPicPr>
        <p:blipFill>
          <a:blip r:embed="rId9"/>
          <a:srcRect/>
          <a:stretch>
            <a:fillRect/>
          </a:stretch>
        </p:blipFill>
        <p:spPr bwMode="auto">
          <a:xfrm>
            <a:off x="4427538" y="1454150"/>
            <a:ext cx="4124325" cy="3222625"/>
          </a:xfrm>
          <a:prstGeom prst="rect">
            <a:avLst/>
          </a:prstGeom>
          <a:noFill/>
        </p:spPr>
      </p:pic>
      <p:sp>
        <p:nvSpPr>
          <p:cNvPr id="16400" name="Text Box 16"/>
          <p:cNvSpPr txBox="1">
            <a:spLocks noChangeArrowheads="1"/>
          </p:cNvSpPr>
          <p:nvPr/>
        </p:nvSpPr>
        <p:spPr bwMode="auto">
          <a:xfrm>
            <a:off x="5029200" y="4648200"/>
            <a:ext cx="3810000" cy="1920875"/>
          </a:xfrm>
          <a:prstGeom prst="rect">
            <a:avLst/>
          </a:prstGeom>
          <a:solidFill>
            <a:srgbClr val="FF9900">
              <a:alpha val="42999"/>
            </a:srgbClr>
          </a:solidFill>
          <a:ln w="9525">
            <a:noFill/>
            <a:miter lim="800000"/>
            <a:headEnd/>
            <a:tailEnd/>
          </a:ln>
          <a:effectLst/>
        </p:spPr>
        <p:txBody>
          <a:bodyPr>
            <a:spAutoFit/>
          </a:bodyPr>
          <a:lstStyle/>
          <a:p>
            <a:r>
              <a:rPr kumimoji="1" lang="zh-CN" altLang="en-US" sz="2000" b="0">
                <a:latin typeface="Times New Roman" pitchFamily="18" charset="0"/>
              </a:rPr>
              <a:t>特点：</a:t>
            </a:r>
          </a:p>
          <a:p>
            <a:pPr>
              <a:buClr>
                <a:schemeClr val="hlink"/>
              </a:buClr>
              <a:buFontTx/>
              <a:buChar char="•"/>
            </a:pPr>
            <a:r>
              <a:rPr kumimoji="1" lang="zh-CN" altLang="en-US" sz="2000" b="0">
                <a:latin typeface="Times New Roman" pitchFamily="18" charset="0"/>
              </a:rPr>
              <a:t> 输入电阻高，输出电阻小，带负载能力强</a:t>
            </a:r>
          </a:p>
          <a:p>
            <a:pPr>
              <a:buClr>
                <a:schemeClr val="hlink"/>
              </a:buClr>
              <a:buFontTx/>
              <a:buChar char="•"/>
            </a:pPr>
            <a:r>
              <a:rPr kumimoji="1" lang="zh-CN" altLang="en-US" sz="2000" b="0">
                <a:latin typeface="Times New Roman" pitchFamily="18" charset="0"/>
              </a:rPr>
              <a:t> </a:t>
            </a:r>
            <a:r>
              <a:rPr kumimoji="1" lang="en-US" altLang="zh-CN" sz="2000" b="0">
                <a:latin typeface="Times New Roman" pitchFamily="18" charset="0"/>
              </a:rPr>
              <a:t>V</a:t>
            </a:r>
            <a:r>
              <a:rPr kumimoji="1" lang="en-US" altLang="zh-CN" sz="2000" b="0" baseline="-25000">
                <a:latin typeface="Times New Roman" pitchFamily="18" charset="0"/>
              </a:rPr>
              <a:t>-</a:t>
            </a:r>
            <a:r>
              <a:rPr kumimoji="1" lang="en-US" altLang="zh-CN" sz="2000" b="0">
                <a:latin typeface="Times New Roman" pitchFamily="18" charset="0"/>
              </a:rPr>
              <a:t>=V</a:t>
            </a:r>
            <a:r>
              <a:rPr kumimoji="1" lang="en-US" altLang="zh-CN" sz="2000" b="0" baseline="-25000">
                <a:latin typeface="Times New Roman" pitchFamily="18" charset="0"/>
              </a:rPr>
              <a:t>+</a:t>
            </a:r>
            <a:r>
              <a:rPr kumimoji="1" lang="en-US" altLang="zh-CN" sz="2000" b="0">
                <a:latin typeface="Times New Roman" pitchFamily="18" charset="0"/>
              </a:rPr>
              <a:t>=V</a:t>
            </a:r>
            <a:r>
              <a:rPr kumimoji="1" lang="en-US" altLang="zh-CN" sz="2000" b="0" baseline="-25000">
                <a:latin typeface="Times New Roman" pitchFamily="18" charset="0"/>
              </a:rPr>
              <a:t>i</a:t>
            </a:r>
            <a:r>
              <a:rPr kumimoji="1" lang="zh-CN" altLang="en-US" sz="2000" b="0">
                <a:latin typeface="Times New Roman" pitchFamily="18" charset="0"/>
              </a:rPr>
              <a:t>，所以共模输入等于输入信号，对运放的共模 抑制比要求高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389"/>
                                        </p:tgtEl>
                                        <p:attrNameLst>
                                          <p:attrName>style.visibility</p:attrName>
                                        </p:attrNameLst>
                                      </p:cBhvr>
                                      <p:to>
                                        <p:strVal val="visible"/>
                                      </p:to>
                                    </p:set>
                                    <p:animEffect transition="in" filter="strips(downRight)">
                                      <p:cBhvr>
                                        <p:cTn id="7" dur="500"/>
                                        <p:tgtEl>
                                          <p:spTgt spid="16389"/>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390"/>
                                        </p:tgtEl>
                                        <p:attrNameLst>
                                          <p:attrName>style.visibility</p:attrName>
                                        </p:attrNameLst>
                                      </p:cBhvr>
                                      <p:to>
                                        <p:strVal val="visible"/>
                                      </p:to>
                                    </p:set>
                                    <p:animEffect transition="in" filter="strips(downRight)">
                                      <p:cBhvr>
                                        <p:cTn id="12" dur="500"/>
                                        <p:tgtEl>
                                          <p:spTgt spid="16390"/>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6391"/>
                                        </p:tgtEl>
                                        <p:attrNameLst>
                                          <p:attrName>style.visibility</p:attrName>
                                        </p:attrNameLst>
                                      </p:cBhvr>
                                      <p:to>
                                        <p:strVal val="visible"/>
                                      </p:to>
                                    </p:set>
                                    <p:animEffect transition="in" filter="strips(downRight)">
                                      <p:cBhvr>
                                        <p:cTn id="17" dur="500"/>
                                        <p:tgtEl>
                                          <p:spTgt spid="16391"/>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6392"/>
                                        </p:tgtEl>
                                        <p:attrNameLst>
                                          <p:attrName>style.visibility</p:attrName>
                                        </p:attrNameLst>
                                      </p:cBhvr>
                                      <p:to>
                                        <p:strVal val="visible"/>
                                      </p:to>
                                    </p:set>
                                    <p:animEffect transition="in" filter="strips(downRight)">
                                      <p:cBhvr>
                                        <p:cTn id="22" dur="500"/>
                                        <p:tgtEl>
                                          <p:spTgt spid="16392"/>
                                        </p:tgtEl>
                                      </p:cBhvr>
                                    </p:animEffect>
                                  </p:childTnLst>
                                  <p:subTnLst>
                                    <p:audio>
                                      <p:cMediaNode>
                                        <p:cTn display="0" masterRel="sameClick">
                                          <p:stCondLst>
                                            <p:cond evt="begin" delay="0">
                                              <p:tn val="20"/>
                                            </p:cond>
                                          </p:stCondLst>
                                          <p:endCondLst>
                                            <p:cond evt="onStopAudio" delay="0">
                                              <p:tgtEl>
                                                <p:sldTgt/>
                                              </p:tgtEl>
                                            </p:cond>
                                          </p:endCondLst>
                                        </p:cTn>
                                        <p:tgtEl>
                                          <p:sndTgt r:embed="rId3" name="CHIMES.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6393"/>
                                        </p:tgtEl>
                                        <p:attrNameLst>
                                          <p:attrName>style.visibility</p:attrName>
                                        </p:attrNameLst>
                                      </p:cBhvr>
                                      <p:to>
                                        <p:strVal val="visible"/>
                                      </p:to>
                                    </p:set>
                                    <p:animEffect transition="in" filter="strips(downRight)">
                                      <p:cBhvr>
                                        <p:cTn id="27" dur="500"/>
                                        <p:tgtEl>
                                          <p:spTgt spid="16393"/>
                                        </p:tgtEl>
                                      </p:cBhvr>
                                    </p:animEffect>
                                  </p:childTnLst>
                                  <p:subTnLst>
                                    <p:audio>
                                      <p:cMediaNode>
                                        <p:cTn display="0" masterRel="sameClick">
                                          <p:stCondLst>
                                            <p:cond evt="begin" delay="0">
                                              <p:tn val="25"/>
                                            </p:cond>
                                          </p:stCondLst>
                                          <p:endCondLst>
                                            <p:cond evt="onStopAudio" delay="0">
                                              <p:tgtEl>
                                                <p:sldTgt/>
                                              </p:tgtEl>
                                            </p:cond>
                                          </p:endCondLst>
                                        </p:cTn>
                                        <p:tgtEl>
                                          <p:sndTgt r:embed="rId3" name="CHIMES.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6396"/>
                                        </p:tgtEl>
                                        <p:attrNameLst>
                                          <p:attrName>style.visibility</p:attrName>
                                        </p:attrNameLst>
                                      </p:cBhvr>
                                      <p:to>
                                        <p:strVal val="visible"/>
                                      </p:to>
                                    </p:set>
                                    <p:animEffect transition="in" filter="strips(downRight)">
                                      <p:cBhvr>
                                        <p:cTn id="32" dur="500"/>
                                        <p:tgtEl>
                                          <p:spTgt spid="16396"/>
                                        </p:tgtEl>
                                      </p:cBhvr>
                                    </p:animEffect>
                                  </p:childTnLst>
                                  <p:subTnLst>
                                    <p:audio>
                                      <p:cMediaNode>
                                        <p:cTn display="0" masterRel="sameClick">
                                          <p:stCondLst>
                                            <p:cond evt="begin" delay="0">
                                              <p:tn val="30"/>
                                            </p:cond>
                                          </p:stCondLst>
                                          <p:endCondLst>
                                            <p:cond evt="onStopAudio" delay="0">
                                              <p:tgtEl>
                                                <p:sldTgt/>
                                              </p:tgtEl>
                                            </p:cond>
                                          </p:endCondLst>
                                        </p:cTn>
                                        <p:tgtEl>
                                          <p:sndTgt r:embed="rId3" name="CHIMES.WAV"/>
                                        </p:tgtEl>
                                      </p:cMediaNode>
                                    </p:audio>
                                  </p:sub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6397"/>
                                        </p:tgtEl>
                                        <p:attrNameLst>
                                          <p:attrName>style.visibility</p:attrName>
                                        </p:attrNameLst>
                                      </p:cBhvr>
                                      <p:to>
                                        <p:strVal val="visible"/>
                                      </p:to>
                                    </p:set>
                                    <p:animEffect transition="in" filter="strips(downRight)">
                                      <p:cBhvr>
                                        <p:cTn id="37" dur="500"/>
                                        <p:tgtEl>
                                          <p:spTgt spid="16397"/>
                                        </p:tgtEl>
                                      </p:cBhvr>
                                    </p:animEffect>
                                  </p:childTnLst>
                                  <p:subTnLst>
                                    <p:audio>
                                      <p:cMediaNode>
                                        <p:cTn display="0" masterRel="sameClick">
                                          <p:stCondLst>
                                            <p:cond evt="begin" delay="0">
                                              <p:tn val="35"/>
                                            </p:cond>
                                          </p:stCondLst>
                                          <p:endCondLst>
                                            <p:cond evt="onStopAudio" delay="0">
                                              <p:tgtEl>
                                                <p:sldTgt/>
                                              </p:tgtEl>
                                            </p:cond>
                                          </p:endCondLst>
                                        </p:cTn>
                                        <p:tgtEl>
                                          <p:sndTgt r:embed="rId3" name="CHIMES.WAV"/>
                                        </p:tgtEl>
                                      </p:cMediaNode>
                                    </p:audio>
                                  </p:sub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6400"/>
                                        </p:tgtEl>
                                        <p:attrNameLst>
                                          <p:attrName>style.visibility</p:attrName>
                                        </p:attrNameLst>
                                      </p:cBhvr>
                                      <p:to>
                                        <p:strVal val="visible"/>
                                      </p:to>
                                    </p:set>
                                    <p:anim calcmode="lin" valueType="num">
                                      <p:cBhvr additive="base">
                                        <p:cTn id="42" dur="500" fill="hold"/>
                                        <p:tgtEl>
                                          <p:spTgt spid="16400"/>
                                        </p:tgtEl>
                                        <p:attrNameLst>
                                          <p:attrName>ppt_x</p:attrName>
                                        </p:attrNameLst>
                                      </p:cBhvr>
                                      <p:tavLst>
                                        <p:tav tm="0">
                                          <p:val>
                                            <p:strVal val="0-#ppt_w/2"/>
                                          </p:val>
                                        </p:tav>
                                        <p:tav tm="100000">
                                          <p:val>
                                            <p:strVal val="#ppt_x"/>
                                          </p:val>
                                        </p:tav>
                                      </p:tavLst>
                                    </p:anim>
                                    <p:anim calcmode="lin" valueType="num">
                                      <p:cBhvr additive="base">
                                        <p:cTn id="43" dur="500" fill="hold"/>
                                        <p:tgtEl>
                                          <p:spTgt spid="164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autoUpdateAnimBg="0"/>
      <p:bldP spid="16390" grpId="0" autoUpdateAnimBg="0"/>
      <p:bldP spid="16392" grpId="0" autoUpdateAnimBg="0"/>
      <p:bldP spid="16396" grpId="0" autoUpdateAnimBg="0"/>
      <p:bldP spid="16397" grpId="0" autoUpdateAnimBg="0"/>
      <p:bldP spid="16400"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2"/>
          <p:cNvSpPr>
            <a:spLocks noChangeShapeType="1"/>
          </p:cNvSpPr>
          <p:nvPr/>
        </p:nvSpPr>
        <p:spPr bwMode="auto">
          <a:xfrm>
            <a:off x="533400" y="1069975"/>
            <a:ext cx="35814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17411" name="Rectangle 3">
            <a:hlinkClick r:id="rId5" action="ppaction://hlinksldjump"/>
          </p:cNvPr>
          <p:cNvSpPr>
            <a:spLocks noChangeArrowheads="1"/>
          </p:cNvSpPr>
          <p:nvPr/>
        </p:nvSpPr>
        <p:spPr bwMode="auto">
          <a:xfrm>
            <a:off x="533400" y="487363"/>
            <a:ext cx="6248400" cy="579437"/>
          </a:xfrm>
          <a:prstGeom prst="rect">
            <a:avLst/>
          </a:prstGeom>
          <a:noFill/>
          <a:ln w="9525">
            <a:noFill/>
            <a:miter lim="800000"/>
            <a:headEnd/>
            <a:tailEnd/>
          </a:ln>
        </p:spPr>
        <p:txBody>
          <a:bodyPr>
            <a:spAutoFit/>
          </a:bodyPr>
          <a:lstStyle/>
          <a:p>
            <a:r>
              <a:rPr lang="en-US" altLang="zh-CN" sz="3200">
                <a:solidFill>
                  <a:srgbClr val="000066"/>
                </a:solidFill>
                <a:ea typeface="黑体" pitchFamily="49" charset="-122"/>
              </a:rPr>
              <a:t>2.3.1 </a:t>
            </a:r>
            <a:r>
              <a:rPr lang="zh-CN" altLang="en-US" sz="3200">
                <a:solidFill>
                  <a:srgbClr val="000066"/>
                </a:solidFill>
                <a:ea typeface="黑体" pitchFamily="49" charset="-122"/>
              </a:rPr>
              <a:t>同相放大电路</a:t>
            </a:r>
          </a:p>
        </p:txBody>
      </p:sp>
      <p:sp>
        <p:nvSpPr>
          <p:cNvPr id="17412" name="Rectangle 4"/>
          <p:cNvSpPr>
            <a:spLocks noChangeArrowheads="1"/>
          </p:cNvSpPr>
          <p:nvPr/>
        </p:nvSpPr>
        <p:spPr bwMode="auto">
          <a:xfrm>
            <a:off x="304800" y="1222375"/>
            <a:ext cx="4038600" cy="457200"/>
          </a:xfrm>
          <a:prstGeom prst="rect">
            <a:avLst/>
          </a:prstGeom>
          <a:noFill/>
          <a:ln w="12700" cap="sq">
            <a:noFill/>
            <a:miter lim="800000"/>
            <a:headEnd type="none" w="sm" len="sm"/>
            <a:tailEnd type="none" w="sm" len="sm"/>
          </a:ln>
          <a:effectLst/>
        </p:spPr>
        <p:txBody>
          <a:bodyPr>
            <a:spAutoFit/>
          </a:bodyPr>
          <a:lstStyle/>
          <a:p>
            <a:pPr>
              <a:spcBef>
                <a:spcPct val="20000"/>
              </a:spcBef>
              <a:buClr>
                <a:srgbClr val="0000FF"/>
              </a:buClr>
              <a:buSzPct val="85000"/>
              <a:buFont typeface="Monotype Sorts" pitchFamily="2" charset="2"/>
              <a:buNone/>
            </a:pPr>
            <a:r>
              <a:rPr lang="en-US" altLang="zh-CN" sz="2400">
                <a:solidFill>
                  <a:srgbClr val="000000"/>
                </a:solidFill>
                <a:ea typeface="楷体_GB2312" pitchFamily="49" charset="-122"/>
              </a:rPr>
              <a:t>5. </a:t>
            </a:r>
            <a:r>
              <a:rPr lang="zh-CN" altLang="en-US" sz="2400">
                <a:solidFill>
                  <a:srgbClr val="000000"/>
                </a:solidFill>
                <a:ea typeface="楷体_GB2312" pitchFamily="49" charset="-122"/>
              </a:rPr>
              <a:t>电压跟随器</a:t>
            </a:r>
          </a:p>
        </p:txBody>
      </p:sp>
      <p:sp>
        <p:nvSpPr>
          <p:cNvPr id="17413" name="Rectangle 5"/>
          <p:cNvSpPr>
            <a:spLocks noChangeArrowheads="1"/>
          </p:cNvSpPr>
          <p:nvPr/>
        </p:nvSpPr>
        <p:spPr bwMode="auto">
          <a:xfrm>
            <a:off x="304800" y="1790700"/>
            <a:ext cx="4343400" cy="530225"/>
          </a:xfrm>
          <a:prstGeom prst="rect">
            <a:avLst/>
          </a:prstGeom>
          <a:noFill/>
          <a:ln w="12700" cap="sq">
            <a:noFill/>
            <a:miter lim="800000"/>
            <a:headEnd type="none" w="sm" len="sm"/>
            <a:tailEnd type="none" w="sm" len="sm"/>
          </a:ln>
          <a:effectLst/>
        </p:spPr>
        <p:txBody>
          <a:bodyPr>
            <a:spAutoFit/>
          </a:bodyPr>
          <a:lstStyle/>
          <a:p>
            <a:pPr>
              <a:lnSpc>
                <a:spcPct val="120000"/>
              </a:lnSpc>
              <a:buClr>
                <a:srgbClr val="FF0000"/>
              </a:buClr>
              <a:buSzPct val="85000"/>
              <a:buFont typeface="Wingdings" pitchFamily="2" charset="2"/>
              <a:buNone/>
            </a:pPr>
            <a:r>
              <a:rPr lang="zh-CN" altLang="en-US" sz="2400">
                <a:solidFill>
                  <a:srgbClr val="000000"/>
                </a:solidFill>
                <a:ea typeface="楷体_GB2312" pitchFamily="49" charset="-122"/>
              </a:rPr>
              <a:t>根据虚短和虚断有</a:t>
            </a:r>
          </a:p>
        </p:txBody>
      </p:sp>
      <p:sp>
        <p:nvSpPr>
          <p:cNvPr id="17414" name="Rectangle 6"/>
          <p:cNvSpPr>
            <a:spLocks noChangeArrowheads="1"/>
          </p:cNvSpPr>
          <p:nvPr/>
        </p:nvSpPr>
        <p:spPr bwMode="auto">
          <a:xfrm>
            <a:off x="1143000" y="2397125"/>
            <a:ext cx="2667000" cy="603250"/>
          </a:xfrm>
          <a:prstGeom prst="rect">
            <a:avLst/>
          </a:prstGeom>
          <a:noFill/>
          <a:ln w="12700" cap="sq">
            <a:noFill/>
            <a:miter lim="800000"/>
            <a:headEnd type="none" w="sm" len="sm"/>
            <a:tailEnd type="none" w="sm" len="sm"/>
          </a:ln>
          <a:effectLst/>
        </p:spPr>
        <p:txBody>
          <a:bodyPr>
            <a:spAutoFit/>
          </a:bodyPr>
          <a:lstStyle/>
          <a:p>
            <a:pPr>
              <a:lnSpc>
                <a:spcPct val="140000"/>
              </a:lnSpc>
              <a:buClr>
                <a:srgbClr val="FF0000"/>
              </a:buClr>
              <a:buSzPct val="85000"/>
              <a:buFont typeface="Wingdings" pitchFamily="2" charset="2"/>
              <a:buNone/>
            </a:pPr>
            <a:r>
              <a:rPr lang="en-US" altLang="zh-CN" sz="2400" i="1">
                <a:solidFill>
                  <a:srgbClr val="000000"/>
                </a:solidFill>
                <a:latin typeface="Book Antiqua" pitchFamily="18" charset="0"/>
                <a:ea typeface="华康简宋" charset="-122"/>
              </a:rPr>
              <a:t>v</a:t>
            </a:r>
            <a:r>
              <a:rPr lang="en-US" altLang="zh-CN" sz="2400" baseline="-30000">
                <a:solidFill>
                  <a:srgbClr val="000000"/>
                </a:solidFill>
                <a:ea typeface="华康简宋" charset="-122"/>
              </a:rPr>
              <a:t>o</a:t>
            </a:r>
            <a:r>
              <a:rPr lang="zh-CN" altLang="en-US" sz="2400">
                <a:solidFill>
                  <a:srgbClr val="000000"/>
                </a:solidFill>
                <a:ea typeface="华康简宋" charset="-122"/>
              </a:rPr>
              <a:t>＝</a:t>
            </a:r>
            <a:r>
              <a:rPr lang="en-US" altLang="zh-CN" sz="2400" i="1">
                <a:solidFill>
                  <a:srgbClr val="000000"/>
                </a:solidFill>
                <a:latin typeface="Book Antiqua" pitchFamily="18" charset="0"/>
                <a:ea typeface="华康简宋" charset="-122"/>
              </a:rPr>
              <a:t>v</a:t>
            </a:r>
            <a:r>
              <a:rPr lang="en-US" altLang="zh-CN" sz="2400" baseline="-30000">
                <a:solidFill>
                  <a:srgbClr val="000000"/>
                </a:solidFill>
                <a:ea typeface="华康简宋" charset="-122"/>
              </a:rPr>
              <a:t>n</a:t>
            </a:r>
            <a:r>
              <a:rPr lang="en-US" altLang="zh-CN" sz="2400">
                <a:solidFill>
                  <a:srgbClr val="000000"/>
                </a:solidFill>
                <a:latin typeface="宋体" pitchFamily="2" charset="-122"/>
              </a:rPr>
              <a:t>≈ </a:t>
            </a:r>
            <a:r>
              <a:rPr lang="en-US" altLang="zh-CN" sz="2400" i="1">
                <a:solidFill>
                  <a:srgbClr val="000000"/>
                </a:solidFill>
                <a:latin typeface="Book Antiqua" pitchFamily="18" charset="0"/>
                <a:ea typeface="华康简宋" charset="-122"/>
              </a:rPr>
              <a:t>v</a:t>
            </a:r>
            <a:r>
              <a:rPr lang="en-US" altLang="zh-CN" sz="2400" baseline="-30000">
                <a:solidFill>
                  <a:srgbClr val="000000"/>
                </a:solidFill>
                <a:ea typeface="华康简宋" charset="-122"/>
              </a:rPr>
              <a:t>p</a:t>
            </a:r>
            <a:r>
              <a:rPr lang="zh-CN" altLang="en-US" sz="2400">
                <a:solidFill>
                  <a:srgbClr val="000000"/>
                </a:solidFill>
                <a:ea typeface="华康简宋" charset="-122"/>
              </a:rPr>
              <a:t>＝ </a:t>
            </a:r>
            <a:r>
              <a:rPr lang="en-US" altLang="zh-CN" sz="2400" i="1">
                <a:solidFill>
                  <a:srgbClr val="000000"/>
                </a:solidFill>
                <a:latin typeface="Book Antiqua" pitchFamily="18" charset="0"/>
                <a:ea typeface="华康简宋" charset="-122"/>
              </a:rPr>
              <a:t>v</a:t>
            </a:r>
            <a:r>
              <a:rPr lang="en-US" altLang="zh-CN" sz="2400" baseline="-30000">
                <a:solidFill>
                  <a:srgbClr val="000000"/>
                </a:solidFill>
                <a:ea typeface="华康简宋" charset="-122"/>
              </a:rPr>
              <a:t>i</a:t>
            </a:r>
          </a:p>
        </p:txBody>
      </p:sp>
      <p:graphicFrame>
        <p:nvGraphicFramePr>
          <p:cNvPr id="17415" name="Object 7"/>
          <p:cNvGraphicFramePr>
            <a:graphicFrameLocks noChangeAspect="1"/>
          </p:cNvGraphicFramePr>
          <p:nvPr/>
        </p:nvGraphicFramePr>
        <p:xfrm>
          <a:off x="1219200" y="3000375"/>
          <a:ext cx="1539875" cy="889000"/>
        </p:xfrm>
        <a:graphic>
          <a:graphicData uri="http://schemas.openxmlformats.org/presentationml/2006/ole">
            <mc:AlternateContent xmlns:mc="http://schemas.openxmlformats.org/markup-compatibility/2006">
              <mc:Choice xmlns:v="urn:schemas-microsoft-com:vml" Requires="v">
                <p:oleObj spid="_x0000_s17417" name="Equation" r:id="rId6" imgW="660240" imgH="380880" progId="Equation.3">
                  <p:embed/>
                </p:oleObj>
              </mc:Choice>
              <mc:Fallback>
                <p:oleObj name="Equation" r:id="rId6" imgW="660240" imgH="380880" progId="Equation.3">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3000375"/>
                        <a:ext cx="1539875"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6" name="Rectangle 8"/>
          <p:cNvSpPr>
            <a:spLocks noChangeArrowheads="1"/>
          </p:cNvSpPr>
          <p:nvPr/>
        </p:nvSpPr>
        <p:spPr bwMode="auto">
          <a:xfrm>
            <a:off x="457200" y="4041775"/>
            <a:ext cx="4330700" cy="530225"/>
          </a:xfrm>
          <a:prstGeom prst="rect">
            <a:avLst/>
          </a:prstGeom>
          <a:noFill/>
          <a:ln w="12700" cap="sq">
            <a:noFill/>
            <a:miter lim="800000"/>
            <a:headEnd type="none" w="sm" len="sm"/>
            <a:tailEnd type="none" w="sm" len="sm"/>
          </a:ln>
          <a:effectLst/>
        </p:spPr>
        <p:txBody>
          <a:bodyPr>
            <a:spAutoFit/>
          </a:bodyPr>
          <a:lstStyle/>
          <a:p>
            <a:pPr>
              <a:lnSpc>
                <a:spcPct val="120000"/>
              </a:lnSpc>
              <a:buClr>
                <a:srgbClr val="FF0000"/>
              </a:buClr>
              <a:buSzPct val="85000"/>
              <a:buFont typeface="Wingdings" pitchFamily="2" charset="2"/>
              <a:buNone/>
            </a:pPr>
            <a:r>
              <a:rPr lang="zh-CN" altLang="en-US" sz="2400">
                <a:solidFill>
                  <a:srgbClr val="FF0000"/>
                </a:solidFill>
                <a:ea typeface="楷体_GB2312" pitchFamily="49" charset="-122"/>
              </a:rPr>
              <a:t>（可作为公式直接使用）</a:t>
            </a:r>
            <a:endParaRPr lang="zh-CN" altLang="en-US" sz="2400">
              <a:solidFill>
                <a:srgbClr val="FF0000"/>
              </a:solidFill>
              <a:ea typeface="华康简宋" charset="-122"/>
            </a:endParaRPr>
          </a:p>
        </p:txBody>
      </p:sp>
      <p:pic>
        <p:nvPicPr>
          <p:cNvPr id="17418" name="Picture 10" descr="未标题-1 拷贝"/>
          <p:cNvPicPr>
            <a:picLocks noChangeAspect="1" noChangeArrowheads="1"/>
          </p:cNvPicPr>
          <p:nvPr/>
        </p:nvPicPr>
        <p:blipFill>
          <a:blip r:embed="rId8"/>
          <a:srcRect/>
          <a:stretch>
            <a:fillRect/>
          </a:stretch>
        </p:blipFill>
        <p:spPr bwMode="auto">
          <a:xfrm>
            <a:off x="3779838" y="1504950"/>
            <a:ext cx="4911725" cy="2665413"/>
          </a:xfrm>
          <a:prstGeom prst="rect">
            <a:avLst/>
          </a:prstGeom>
          <a:noFill/>
        </p:spPr>
      </p:pic>
      <p:sp>
        <p:nvSpPr>
          <p:cNvPr id="17419" name="Text Box 11"/>
          <p:cNvSpPr txBox="1">
            <a:spLocks noChangeArrowheads="1"/>
          </p:cNvSpPr>
          <p:nvPr/>
        </p:nvSpPr>
        <p:spPr bwMode="auto">
          <a:xfrm>
            <a:off x="1219200" y="4800600"/>
            <a:ext cx="6324600" cy="1041400"/>
          </a:xfrm>
          <a:prstGeom prst="rect">
            <a:avLst/>
          </a:prstGeom>
          <a:solidFill>
            <a:srgbClr val="FF9900">
              <a:alpha val="28999"/>
            </a:srgbClr>
          </a:solidFill>
          <a:ln w="9525">
            <a:noFill/>
            <a:miter lim="800000"/>
            <a:headEnd/>
            <a:tailEnd/>
          </a:ln>
          <a:effectLst/>
        </p:spPr>
        <p:txBody>
          <a:bodyPr>
            <a:spAutoFit/>
          </a:bodyPr>
          <a:lstStyle/>
          <a:p>
            <a:pPr>
              <a:lnSpc>
                <a:spcPct val="130000"/>
              </a:lnSpc>
            </a:pPr>
            <a:r>
              <a:rPr kumimoji="1" lang="zh-CN" altLang="en-US" sz="2400" b="0">
                <a:latin typeface="Times New Roman" pitchFamily="18" charset="0"/>
              </a:rPr>
              <a:t>输入电阻大输出电阻小，能真实地将输入信号传给负载而从信号源取流很小</a:t>
            </a:r>
          </a:p>
        </p:txBody>
      </p:sp>
    </p:spTree>
  </p:cSld>
  <p:clrMapOvr>
    <a:masterClrMapping/>
  </p:clrMapOvr>
  <p:transition>
    <p:random/>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7413"/>
                                        </p:tgtEl>
                                        <p:attrNameLst>
                                          <p:attrName>style.visibility</p:attrName>
                                        </p:attrNameLst>
                                      </p:cBhvr>
                                      <p:to>
                                        <p:strVal val="visible"/>
                                      </p:to>
                                    </p:set>
                                    <p:animEffect transition="in" filter="strips(downRight)">
                                      <p:cBhvr>
                                        <p:cTn id="7" dur="500"/>
                                        <p:tgtEl>
                                          <p:spTgt spid="17413"/>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7414"/>
                                        </p:tgtEl>
                                        <p:attrNameLst>
                                          <p:attrName>style.visibility</p:attrName>
                                        </p:attrNameLst>
                                      </p:cBhvr>
                                      <p:to>
                                        <p:strVal val="visible"/>
                                      </p:to>
                                    </p:set>
                                    <p:animEffect transition="in" filter="strips(downRight)">
                                      <p:cBhvr>
                                        <p:cTn id="12" dur="500"/>
                                        <p:tgtEl>
                                          <p:spTgt spid="17414"/>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7415"/>
                                        </p:tgtEl>
                                        <p:attrNameLst>
                                          <p:attrName>style.visibility</p:attrName>
                                        </p:attrNameLst>
                                      </p:cBhvr>
                                      <p:to>
                                        <p:strVal val="visible"/>
                                      </p:to>
                                    </p:set>
                                    <p:animEffect transition="in" filter="strips(downRight)">
                                      <p:cBhvr>
                                        <p:cTn id="17" dur="500"/>
                                        <p:tgtEl>
                                          <p:spTgt spid="17415"/>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7416"/>
                                        </p:tgtEl>
                                        <p:attrNameLst>
                                          <p:attrName>style.visibility</p:attrName>
                                        </p:attrNameLst>
                                      </p:cBhvr>
                                      <p:to>
                                        <p:strVal val="visible"/>
                                      </p:to>
                                    </p:set>
                                    <p:animEffect transition="in" filter="strips(downRight)">
                                      <p:cBhvr>
                                        <p:cTn id="22" dur="500"/>
                                        <p:tgtEl>
                                          <p:spTgt spid="17416"/>
                                        </p:tgtEl>
                                      </p:cBhvr>
                                    </p:animEffect>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7419"/>
                                        </p:tgtEl>
                                        <p:attrNameLst>
                                          <p:attrName>style.visibility</p:attrName>
                                        </p:attrNameLst>
                                      </p:cBhvr>
                                      <p:to>
                                        <p:strVal val="visible"/>
                                      </p:to>
                                    </p:set>
                                    <p:anim calcmode="lin" valueType="num">
                                      <p:cBhvr additive="base">
                                        <p:cTn id="27" dur="500" fill="hold"/>
                                        <p:tgtEl>
                                          <p:spTgt spid="17419"/>
                                        </p:tgtEl>
                                        <p:attrNameLst>
                                          <p:attrName>ppt_x</p:attrName>
                                        </p:attrNameLst>
                                      </p:cBhvr>
                                      <p:tavLst>
                                        <p:tav tm="0">
                                          <p:val>
                                            <p:strVal val="0-#ppt_w/2"/>
                                          </p:val>
                                        </p:tav>
                                        <p:tav tm="100000">
                                          <p:val>
                                            <p:strVal val="#ppt_x"/>
                                          </p:val>
                                        </p:tav>
                                      </p:tavLst>
                                    </p:anim>
                                    <p:anim calcmode="lin" valueType="num">
                                      <p:cBhvr additive="base">
                                        <p:cTn id="28" dur="500" fill="hold"/>
                                        <p:tgtEl>
                                          <p:spTgt spid="174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autoUpdateAnimBg="0"/>
      <p:bldP spid="17414" grpId="0" autoUpdateAnimBg="0"/>
      <p:bldP spid="17416" grpId="0" autoUpdateAnimBg="0"/>
      <p:bldP spid="17419"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282575" y="1295400"/>
            <a:ext cx="4441825" cy="579438"/>
          </a:xfrm>
          <a:prstGeom prst="rect">
            <a:avLst/>
          </a:prstGeom>
          <a:noFill/>
          <a:ln w="9525">
            <a:noFill/>
            <a:miter lim="800000"/>
            <a:headEnd/>
            <a:tailEnd/>
          </a:ln>
          <a:effectLst/>
        </p:spPr>
        <p:txBody>
          <a:bodyPr>
            <a:spAutoFit/>
          </a:bodyPr>
          <a:lstStyle/>
          <a:p>
            <a:pPr>
              <a:spcBef>
                <a:spcPct val="50000"/>
              </a:spcBef>
              <a:buFont typeface="Wingdings" pitchFamily="2" charset="2"/>
              <a:buChar char="l"/>
            </a:pPr>
            <a:r>
              <a:rPr kumimoji="1" lang="zh-CN" altLang="en-US" sz="3200">
                <a:solidFill>
                  <a:srgbClr val="FF0000"/>
                </a:solidFill>
                <a:latin typeface="Times New Roman" pitchFamily="18" charset="0"/>
                <a:ea typeface="楷体_GB2312" pitchFamily="49" charset="-122"/>
              </a:rPr>
              <a:t>模拟集成电路的特点：</a:t>
            </a:r>
          </a:p>
        </p:txBody>
      </p:sp>
      <p:sp>
        <p:nvSpPr>
          <p:cNvPr id="41987" name="Text Box 3"/>
          <p:cNvSpPr txBox="1">
            <a:spLocks noChangeArrowheads="1"/>
          </p:cNvSpPr>
          <p:nvPr/>
        </p:nvSpPr>
        <p:spPr bwMode="auto">
          <a:xfrm>
            <a:off x="304800" y="2209800"/>
            <a:ext cx="8534400" cy="3509963"/>
          </a:xfrm>
          <a:prstGeom prst="rect">
            <a:avLst/>
          </a:prstGeom>
          <a:noFill/>
          <a:ln w="9525">
            <a:noFill/>
            <a:miter lim="800000"/>
            <a:headEnd/>
            <a:tailEnd/>
          </a:ln>
          <a:effectLst/>
        </p:spPr>
        <p:txBody>
          <a:bodyPr>
            <a:spAutoFit/>
          </a:bodyPr>
          <a:lstStyle/>
          <a:p>
            <a:pPr>
              <a:spcBef>
                <a:spcPct val="50000"/>
              </a:spcBef>
              <a:buFontTx/>
              <a:buChar char="•"/>
            </a:pPr>
            <a:r>
              <a:rPr kumimoji="1" lang="zh-CN" altLang="en-US" sz="2800">
                <a:latin typeface="Times New Roman" pitchFamily="18" charset="0"/>
                <a:ea typeface="楷体_GB2312" pitchFamily="49" charset="-122"/>
                <a:sym typeface="Monotype Sorts" pitchFamily="2" charset="2"/>
              </a:rPr>
              <a:t>电阻值</a:t>
            </a:r>
            <a:r>
              <a:rPr kumimoji="1" lang="zh-CN" altLang="en-US" sz="2800">
                <a:latin typeface="Times New Roman" pitchFamily="18" charset="0"/>
                <a:ea typeface="楷体_GB2312" pitchFamily="49" charset="-122"/>
              </a:rPr>
              <a:t>不能很大，精度较差，阻值一般在几十欧至几十千欧。需要大电阻时，通常用恒流源替代；</a:t>
            </a:r>
          </a:p>
          <a:p>
            <a:pPr>
              <a:spcBef>
                <a:spcPct val="50000"/>
              </a:spcBef>
              <a:buFontTx/>
              <a:buChar char="•"/>
            </a:pPr>
            <a:r>
              <a:rPr kumimoji="1" lang="zh-CN" altLang="en-US" sz="2800">
                <a:latin typeface="Times New Roman" pitchFamily="18" charset="0"/>
                <a:ea typeface="楷体_GB2312" pitchFamily="49" charset="-122"/>
                <a:sym typeface="Monotype Sorts" pitchFamily="2" charset="2"/>
              </a:rPr>
              <a:t> </a:t>
            </a:r>
            <a:r>
              <a:rPr kumimoji="1" lang="zh-CN" altLang="zh-CN" sz="2800">
                <a:latin typeface="Times New Roman" pitchFamily="18" charset="0"/>
                <a:ea typeface="楷体_GB2312" pitchFamily="49" charset="-122"/>
                <a:sym typeface="Monotype Sorts" pitchFamily="2" charset="2"/>
              </a:rPr>
              <a:t>电容</a:t>
            </a:r>
            <a:r>
              <a:rPr kumimoji="1" lang="zh-CN" altLang="en-US" sz="2800">
                <a:latin typeface="Times New Roman" pitchFamily="18" charset="0"/>
                <a:ea typeface="楷体_GB2312" pitchFamily="49" charset="-122"/>
              </a:rPr>
              <a:t>利用</a:t>
            </a:r>
            <a:r>
              <a:rPr kumimoji="1" lang="en-US" altLang="zh-CN" sz="2800">
                <a:latin typeface="Times New Roman" pitchFamily="18" charset="0"/>
                <a:ea typeface="楷体_GB2312" pitchFamily="49" charset="-122"/>
              </a:rPr>
              <a:t>PN</a:t>
            </a:r>
            <a:r>
              <a:rPr kumimoji="1" lang="zh-CN" altLang="en-US" sz="2800">
                <a:latin typeface="Times New Roman" pitchFamily="18" charset="0"/>
                <a:ea typeface="楷体_GB2312" pitchFamily="49" charset="-122"/>
              </a:rPr>
              <a:t>结结电容，一般不超过几十</a:t>
            </a:r>
            <a:r>
              <a:rPr kumimoji="1" lang="en-US" altLang="zh-CN" sz="2800">
                <a:latin typeface="Times New Roman" pitchFamily="18" charset="0"/>
                <a:ea typeface="楷体_GB2312" pitchFamily="49" charset="-122"/>
              </a:rPr>
              <a:t>pF</a:t>
            </a:r>
            <a:r>
              <a:rPr kumimoji="1" lang="zh-CN" altLang="en-US" sz="2800">
                <a:latin typeface="Times New Roman" pitchFamily="18" charset="0"/>
                <a:ea typeface="楷体_GB2312" pitchFamily="49" charset="-122"/>
              </a:rPr>
              <a:t>。需要大电容时，通常在集成电路外部连接。</a:t>
            </a:r>
            <a:r>
              <a:rPr kumimoji="1" lang="zh-CN" altLang="zh-CN" sz="2800">
                <a:latin typeface="Times New Roman" pitchFamily="18" charset="0"/>
                <a:ea typeface="楷体_GB2312" pitchFamily="49" charset="-122"/>
                <a:sym typeface="Monotype Sorts" pitchFamily="2" charset="2"/>
              </a:rPr>
              <a:t>不能制电感，级与级之间用直接耦合；</a:t>
            </a:r>
            <a:endParaRPr kumimoji="1" lang="zh-CN" altLang="en-US" sz="2800">
              <a:latin typeface="Times New Roman" pitchFamily="18" charset="0"/>
              <a:ea typeface="楷体_GB2312" pitchFamily="49" charset="-122"/>
              <a:sym typeface="Monotype Sorts" pitchFamily="2" charset="2"/>
            </a:endParaRPr>
          </a:p>
          <a:p>
            <a:pPr>
              <a:spcBef>
                <a:spcPct val="50000"/>
              </a:spcBef>
              <a:buFontTx/>
              <a:buChar char="•"/>
            </a:pPr>
            <a:r>
              <a:rPr kumimoji="1" lang="zh-CN" altLang="en-US" sz="2800">
                <a:latin typeface="Times New Roman" pitchFamily="18" charset="0"/>
                <a:ea typeface="楷体_GB2312" pitchFamily="49" charset="-122"/>
                <a:sym typeface="Monotype Sorts" pitchFamily="2" charset="2"/>
              </a:rPr>
              <a:t> </a:t>
            </a:r>
            <a:r>
              <a:rPr kumimoji="1" lang="zh-CN" altLang="zh-CN" sz="2800">
                <a:latin typeface="Times New Roman" pitchFamily="18" charset="0"/>
                <a:ea typeface="楷体_GB2312" pitchFamily="49" charset="-122"/>
                <a:sym typeface="Monotype Sorts" pitchFamily="2" charset="2"/>
              </a:rPr>
              <a:t>二极管用三极管的发射结代。</a:t>
            </a:r>
            <a:r>
              <a:rPr kumimoji="1" lang="zh-CN" altLang="en-US" sz="2800">
                <a:latin typeface="Times New Roman" pitchFamily="18" charset="0"/>
                <a:ea typeface="楷体_GB2312" pitchFamily="49" charset="-122"/>
                <a:sym typeface="Monotype Sorts" pitchFamily="2" charset="2"/>
              </a:rPr>
              <a:t>比如</a:t>
            </a:r>
            <a:r>
              <a:rPr kumimoji="1" lang="zh-CN" altLang="en-US" sz="2800">
                <a:latin typeface="Times New Roman" pitchFamily="18" charset="0"/>
                <a:ea typeface="楷体_GB2312" pitchFamily="49" charset="-122"/>
              </a:rPr>
              <a:t>由</a:t>
            </a:r>
            <a:r>
              <a:rPr kumimoji="1" lang="en-US" altLang="zh-CN" sz="2800">
                <a:latin typeface="Times New Roman" pitchFamily="18" charset="0"/>
                <a:ea typeface="楷体_GB2312" pitchFamily="49" charset="-122"/>
              </a:rPr>
              <a:t>NPN</a:t>
            </a:r>
            <a:r>
              <a:rPr kumimoji="1" lang="zh-CN" altLang="en-US" sz="2800">
                <a:latin typeface="Times New Roman" pitchFamily="18" charset="0"/>
                <a:ea typeface="楷体_GB2312" pitchFamily="49" charset="-122"/>
              </a:rPr>
              <a:t>型三极管短路其中一个</a:t>
            </a:r>
            <a:r>
              <a:rPr kumimoji="1" lang="en-US" altLang="zh-CN" sz="2800">
                <a:latin typeface="Times New Roman" pitchFamily="18" charset="0"/>
                <a:ea typeface="楷体_GB2312" pitchFamily="49" charset="-122"/>
              </a:rPr>
              <a:t>PN</a:t>
            </a:r>
            <a:r>
              <a:rPr kumimoji="1" lang="zh-CN" altLang="en-US" sz="2800">
                <a:latin typeface="Times New Roman" pitchFamily="18" charset="0"/>
                <a:ea typeface="楷体_GB2312" pitchFamily="49" charset="-122"/>
              </a:rPr>
              <a:t>结构成。</a:t>
            </a:r>
            <a:endParaRPr kumimoji="1" lang="zh-CN" altLang="zh-CN" sz="2800">
              <a:latin typeface="Times New Roman" pitchFamily="18" charset="0"/>
              <a:ea typeface="楷体_GB2312" pitchFamily="49" charset="-122"/>
              <a:sym typeface="Symbol" pitchFamily="18" charset="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04800" y="457200"/>
            <a:ext cx="4038600" cy="519113"/>
          </a:xfrm>
          <a:prstGeom prst="rect">
            <a:avLst/>
          </a:prstGeom>
          <a:noFill/>
          <a:ln w="12700" cap="sq">
            <a:noFill/>
            <a:miter lim="800000"/>
            <a:headEnd type="none" w="sm" len="sm"/>
            <a:tailEnd type="none" w="sm" len="sm"/>
          </a:ln>
          <a:effectLst/>
        </p:spPr>
        <p:txBody>
          <a:bodyPr>
            <a:spAutoFit/>
          </a:bodyPr>
          <a:lstStyle/>
          <a:p>
            <a:pPr>
              <a:spcBef>
                <a:spcPct val="20000"/>
              </a:spcBef>
              <a:buClr>
                <a:srgbClr val="0000FF"/>
              </a:buClr>
              <a:buSzPct val="85000"/>
              <a:buFont typeface="Monotype Sorts" pitchFamily="2" charset="2"/>
              <a:buNone/>
            </a:pPr>
            <a:r>
              <a:rPr lang="zh-CN" altLang="en-US" sz="2800">
                <a:solidFill>
                  <a:srgbClr val="000000"/>
                </a:solidFill>
                <a:ea typeface="楷体_GB2312" pitchFamily="49" charset="-122"/>
              </a:rPr>
              <a:t>电压跟随器的作用</a:t>
            </a:r>
          </a:p>
        </p:txBody>
      </p:sp>
      <p:sp>
        <p:nvSpPr>
          <p:cNvPr id="18435" name="Rectangle 3"/>
          <p:cNvSpPr>
            <a:spLocks noChangeArrowheads="1"/>
          </p:cNvSpPr>
          <p:nvPr/>
        </p:nvSpPr>
        <p:spPr bwMode="auto">
          <a:xfrm>
            <a:off x="228600" y="3890963"/>
            <a:ext cx="4876800" cy="968375"/>
          </a:xfrm>
          <a:prstGeom prst="rect">
            <a:avLst/>
          </a:prstGeom>
          <a:noFill/>
          <a:ln w="12700" cap="sq">
            <a:noFill/>
            <a:miter lim="800000"/>
            <a:headEnd type="none" w="sm" len="sm"/>
            <a:tailEnd type="none" w="sm" len="sm"/>
          </a:ln>
          <a:effectLst/>
        </p:spPr>
        <p:txBody>
          <a:bodyPr>
            <a:spAutoFit/>
          </a:bodyPr>
          <a:lstStyle/>
          <a:p>
            <a:pPr>
              <a:lnSpc>
                <a:spcPct val="120000"/>
              </a:lnSpc>
              <a:buClr>
                <a:srgbClr val="FF0000"/>
              </a:buClr>
              <a:buSzPct val="85000"/>
              <a:buFont typeface="Wingdings" pitchFamily="2" charset="2"/>
              <a:buNone/>
            </a:pPr>
            <a:r>
              <a:rPr lang="zh-CN" altLang="en-US" sz="2400">
                <a:solidFill>
                  <a:srgbClr val="000000"/>
                </a:solidFill>
                <a:ea typeface="楷体_GB2312" pitchFamily="49" charset="-122"/>
              </a:rPr>
              <a:t>无电压跟随器时</a:t>
            </a:r>
          </a:p>
          <a:p>
            <a:pPr>
              <a:lnSpc>
                <a:spcPct val="120000"/>
              </a:lnSpc>
              <a:buClr>
                <a:srgbClr val="FF0000"/>
              </a:buClr>
              <a:buSzPct val="85000"/>
              <a:buFont typeface="Wingdings" pitchFamily="2" charset="2"/>
              <a:buNone/>
            </a:pPr>
            <a:r>
              <a:rPr lang="zh-CN" altLang="en-US" sz="2400">
                <a:solidFill>
                  <a:srgbClr val="000000"/>
                </a:solidFill>
                <a:ea typeface="楷体_GB2312" pitchFamily="49" charset="-122"/>
              </a:rPr>
              <a:t>        负载上得到的电压</a:t>
            </a:r>
          </a:p>
        </p:txBody>
      </p:sp>
      <p:graphicFrame>
        <p:nvGraphicFramePr>
          <p:cNvPr id="18436" name="Object 4"/>
          <p:cNvGraphicFramePr>
            <a:graphicFrameLocks noChangeAspect="1"/>
          </p:cNvGraphicFramePr>
          <p:nvPr/>
        </p:nvGraphicFramePr>
        <p:xfrm>
          <a:off x="1041400" y="4767263"/>
          <a:ext cx="2738438" cy="1698625"/>
        </p:xfrm>
        <a:graphic>
          <a:graphicData uri="http://schemas.openxmlformats.org/presentationml/2006/ole">
            <mc:AlternateContent xmlns:mc="http://schemas.openxmlformats.org/markup-compatibility/2006">
              <mc:Choice xmlns:v="urn:schemas-microsoft-com:vml" Requires="v">
                <p:oleObj spid="_x0000_s18438" name="公式" r:id="rId5" imgW="1371600" imgH="850680" progId="Equation.3">
                  <p:embed/>
                </p:oleObj>
              </mc:Choice>
              <mc:Fallback>
                <p:oleObj name="公式" r:id="rId5" imgW="1371600" imgH="85068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1400" y="4767263"/>
                        <a:ext cx="2738438" cy="169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7" name="Rectangle 5"/>
          <p:cNvSpPr>
            <a:spLocks noChangeArrowheads="1"/>
          </p:cNvSpPr>
          <p:nvPr/>
        </p:nvSpPr>
        <p:spPr bwMode="auto">
          <a:xfrm>
            <a:off x="4800600" y="3810000"/>
            <a:ext cx="4191000" cy="530225"/>
          </a:xfrm>
          <a:prstGeom prst="rect">
            <a:avLst/>
          </a:prstGeom>
          <a:noFill/>
          <a:ln w="12700" cap="sq">
            <a:noFill/>
            <a:miter lim="800000"/>
            <a:headEnd type="none" w="sm" len="sm"/>
            <a:tailEnd type="none" w="sm" len="sm"/>
          </a:ln>
          <a:effectLst/>
        </p:spPr>
        <p:txBody>
          <a:bodyPr>
            <a:spAutoFit/>
          </a:bodyPr>
          <a:lstStyle/>
          <a:p>
            <a:pPr>
              <a:lnSpc>
                <a:spcPct val="120000"/>
              </a:lnSpc>
              <a:buClr>
                <a:srgbClr val="FF0000"/>
              </a:buClr>
              <a:buSzPct val="85000"/>
              <a:buFont typeface="Wingdings" pitchFamily="2" charset="2"/>
              <a:buNone/>
            </a:pPr>
            <a:r>
              <a:rPr lang="zh-CN" altLang="en-US" sz="2400" dirty="0">
                <a:solidFill>
                  <a:srgbClr val="000000"/>
                </a:solidFill>
                <a:ea typeface="楷体_GB2312" pitchFamily="49" charset="-122"/>
              </a:rPr>
              <a:t>电压跟随器时</a:t>
            </a:r>
          </a:p>
        </p:txBody>
      </p:sp>
      <p:sp>
        <p:nvSpPr>
          <p:cNvPr id="18438" name="Rectangle 6"/>
          <p:cNvSpPr>
            <a:spLocks noChangeArrowheads="1"/>
          </p:cNvSpPr>
          <p:nvPr/>
        </p:nvSpPr>
        <p:spPr bwMode="auto">
          <a:xfrm>
            <a:off x="5562600" y="4430713"/>
            <a:ext cx="2438400" cy="530225"/>
          </a:xfrm>
          <a:prstGeom prst="rect">
            <a:avLst/>
          </a:prstGeom>
          <a:noFill/>
          <a:ln w="12700" cap="sq">
            <a:noFill/>
            <a:miter lim="800000"/>
            <a:headEnd type="none" w="sm" len="sm"/>
            <a:tailEnd type="none" w="sm" len="sm"/>
          </a:ln>
          <a:effectLst/>
        </p:spPr>
        <p:txBody>
          <a:bodyPr>
            <a:spAutoFit/>
          </a:bodyPr>
          <a:lstStyle/>
          <a:p>
            <a:pPr>
              <a:lnSpc>
                <a:spcPct val="120000"/>
              </a:lnSpc>
              <a:buClr>
                <a:srgbClr val="FF0000"/>
              </a:buClr>
              <a:buSzPct val="85000"/>
              <a:buFont typeface="Wingdings" pitchFamily="2" charset="2"/>
              <a:buNone/>
            </a:pPr>
            <a:r>
              <a:rPr lang="en-US" altLang="zh-CN" sz="2400" i="1">
                <a:solidFill>
                  <a:srgbClr val="000000"/>
                </a:solidFill>
                <a:ea typeface="华康简宋" charset="-122"/>
              </a:rPr>
              <a:t>i</a:t>
            </a:r>
            <a:r>
              <a:rPr lang="en-US" altLang="zh-CN" sz="2400" baseline="-30000">
                <a:solidFill>
                  <a:srgbClr val="000000"/>
                </a:solidFill>
                <a:ea typeface="华康简宋" charset="-122"/>
              </a:rPr>
              <a:t>p</a:t>
            </a:r>
            <a:r>
              <a:rPr lang="en-US" altLang="zh-CN" sz="2400">
                <a:solidFill>
                  <a:srgbClr val="000000"/>
                </a:solidFill>
                <a:latin typeface="宋体" pitchFamily="2" charset="-122"/>
              </a:rPr>
              <a:t>≈0</a:t>
            </a:r>
            <a:r>
              <a:rPr lang="zh-CN" altLang="en-US" sz="2400">
                <a:solidFill>
                  <a:srgbClr val="000000"/>
                </a:solidFill>
                <a:ea typeface="华康简宋" charset="-122"/>
              </a:rPr>
              <a:t>，</a:t>
            </a:r>
            <a:r>
              <a:rPr lang="en-US" altLang="zh-CN" sz="2400" i="1">
                <a:solidFill>
                  <a:srgbClr val="000000"/>
                </a:solidFill>
                <a:latin typeface="Book Antiqua" pitchFamily="18" charset="0"/>
                <a:ea typeface="华康简宋" charset="-122"/>
              </a:rPr>
              <a:t>v</a:t>
            </a:r>
            <a:r>
              <a:rPr lang="en-US" altLang="zh-CN" sz="2400" baseline="-30000">
                <a:solidFill>
                  <a:srgbClr val="000000"/>
                </a:solidFill>
                <a:ea typeface="华康简宋" charset="-122"/>
              </a:rPr>
              <a:t>p</a:t>
            </a:r>
            <a:r>
              <a:rPr lang="zh-CN" altLang="en-US" sz="2400">
                <a:solidFill>
                  <a:srgbClr val="000000"/>
                </a:solidFill>
                <a:ea typeface="华康简宋" charset="-122"/>
              </a:rPr>
              <a:t>＝</a:t>
            </a:r>
            <a:r>
              <a:rPr lang="en-US" altLang="zh-CN" sz="2400" i="1">
                <a:solidFill>
                  <a:srgbClr val="000000"/>
                </a:solidFill>
                <a:latin typeface="Book Antiqua" pitchFamily="18" charset="0"/>
                <a:ea typeface="华康简宋" charset="-122"/>
              </a:rPr>
              <a:t>v</a:t>
            </a:r>
            <a:r>
              <a:rPr lang="en-US" altLang="zh-CN" sz="2400" baseline="-30000">
                <a:solidFill>
                  <a:srgbClr val="000000"/>
                </a:solidFill>
                <a:ea typeface="华康简宋" charset="-122"/>
              </a:rPr>
              <a:t>s</a:t>
            </a:r>
            <a:endParaRPr lang="en-US" altLang="zh-CN" sz="2400">
              <a:solidFill>
                <a:srgbClr val="000000"/>
              </a:solidFill>
              <a:ea typeface="楷体_GB2312" pitchFamily="49" charset="-122"/>
            </a:endParaRPr>
          </a:p>
        </p:txBody>
      </p:sp>
      <p:sp>
        <p:nvSpPr>
          <p:cNvPr id="18439" name="Rectangle 7"/>
          <p:cNvSpPr>
            <a:spLocks noChangeArrowheads="1"/>
          </p:cNvSpPr>
          <p:nvPr/>
        </p:nvSpPr>
        <p:spPr bwMode="auto">
          <a:xfrm>
            <a:off x="4800600" y="4964113"/>
            <a:ext cx="3200400" cy="530225"/>
          </a:xfrm>
          <a:prstGeom prst="rect">
            <a:avLst/>
          </a:prstGeom>
          <a:noFill/>
          <a:ln w="12700" cap="sq">
            <a:noFill/>
            <a:miter lim="800000"/>
            <a:headEnd type="none" w="sm" len="sm"/>
            <a:tailEnd type="none" w="sm" len="sm"/>
          </a:ln>
          <a:effectLst/>
        </p:spPr>
        <p:txBody>
          <a:bodyPr>
            <a:spAutoFit/>
          </a:bodyPr>
          <a:lstStyle/>
          <a:p>
            <a:pPr>
              <a:lnSpc>
                <a:spcPct val="120000"/>
              </a:lnSpc>
              <a:buClr>
                <a:srgbClr val="FF0000"/>
              </a:buClr>
              <a:buSzPct val="85000"/>
              <a:buFont typeface="Wingdings" pitchFamily="2" charset="2"/>
              <a:buNone/>
            </a:pPr>
            <a:r>
              <a:rPr lang="zh-CN" altLang="en-US" sz="2400">
                <a:solidFill>
                  <a:srgbClr val="000000"/>
                </a:solidFill>
                <a:ea typeface="楷体_GB2312" pitchFamily="49" charset="-122"/>
              </a:rPr>
              <a:t>根据虚短和虚断有</a:t>
            </a:r>
          </a:p>
        </p:txBody>
      </p:sp>
      <p:sp>
        <p:nvSpPr>
          <p:cNvPr id="18440" name="Rectangle 8"/>
          <p:cNvSpPr>
            <a:spLocks noChangeArrowheads="1"/>
          </p:cNvSpPr>
          <p:nvPr/>
        </p:nvSpPr>
        <p:spPr bwMode="auto">
          <a:xfrm>
            <a:off x="5486400" y="5421313"/>
            <a:ext cx="2667000" cy="603250"/>
          </a:xfrm>
          <a:prstGeom prst="rect">
            <a:avLst/>
          </a:prstGeom>
          <a:noFill/>
          <a:ln w="12700" cap="sq">
            <a:noFill/>
            <a:miter lim="800000"/>
            <a:headEnd type="none" w="sm" len="sm"/>
            <a:tailEnd type="none" w="sm" len="sm"/>
          </a:ln>
          <a:effectLst/>
        </p:spPr>
        <p:txBody>
          <a:bodyPr>
            <a:spAutoFit/>
          </a:bodyPr>
          <a:lstStyle/>
          <a:p>
            <a:pPr>
              <a:lnSpc>
                <a:spcPct val="140000"/>
              </a:lnSpc>
              <a:buClr>
                <a:srgbClr val="FF0000"/>
              </a:buClr>
              <a:buSzPct val="85000"/>
              <a:buFont typeface="Wingdings" pitchFamily="2" charset="2"/>
              <a:buNone/>
            </a:pPr>
            <a:r>
              <a:rPr lang="en-US" altLang="zh-CN" sz="2400" i="1">
                <a:solidFill>
                  <a:srgbClr val="000000"/>
                </a:solidFill>
                <a:latin typeface="Book Antiqua" pitchFamily="18" charset="0"/>
                <a:ea typeface="华康简宋" charset="-122"/>
              </a:rPr>
              <a:t>v</a:t>
            </a:r>
            <a:r>
              <a:rPr lang="en-US" altLang="zh-CN" sz="2400" baseline="-30000">
                <a:solidFill>
                  <a:srgbClr val="000000"/>
                </a:solidFill>
                <a:ea typeface="华康简宋" charset="-122"/>
              </a:rPr>
              <a:t>o</a:t>
            </a:r>
            <a:r>
              <a:rPr lang="zh-CN" altLang="en-US" sz="2400">
                <a:solidFill>
                  <a:srgbClr val="000000"/>
                </a:solidFill>
                <a:ea typeface="华康简宋" charset="-122"/>
              </a:rPr>
              <a:t>＝</a:t>
            </a:r>
            <a:r>
              <a:rPr lang="en-US" altLang="zh-CN" sz="2400" i="1">
                <a:solidFill>
                  <a:srgbClr val="000000"/>
                </a:solidFill>
                <a:latin typeface="Book Antiqua" pitchFamily="18" charset="0"/>
                <a:ea typeface="华康简宋" charset="-122"/>
              </a:rPr>
              <a:t>v</a:t>
            </a:r>
            <a:r>
              <a:rPr lang="en-US" altLang="zh-CN" sz="2400" baseline="-30000">
                <a:solidFill>
                  <a:srgbClr val="000000"/>
                </a:solidFill>
                <a:ea typeface="华康简宋" charset="-122"/>
              </a:rPr>
              <a:t>n</a:t>
            </a:r>
            <a:r>
              <a:rPr lang="en-US" altLang="zh-CN" sz="2400">
                <a:solidFill>
                  <a:srgbClr val="000000"/>
                </a:solidFill>
                <a:latin typeface="宋体" pitchFamily="2" charset="-122"/>
              </a:rPr>
              <a:t>≈ </a:t>
            </a:r>
            <a:r>
              <a:rPr lang="en-US" altLang="zh-CN" sz="2400" i="1">
                <a:solidFill>
                  <a:srgbClr val="000000"/>
                </a:solidFill>
                <a:latin typeface="Book Antiqua" pitchFamily="18" charset="0"/>
                <a:ea typeface="华康简宋" charset="-122"/>
              </a:rPr>
              <a:t>v</a:t>
            </a:r>
            <a:r>
              <a:rPr lang="en-US" altLang="zh-CN" sz="2400" baseline="-30000">
                <a:solidFill>
                  <a:srgbClr val="000000"/>
                </a:solidFill>
                <a:ea typeface="华康简宋" charset="-122"/>
              </a:rPr>
              <a:t>p</a:t>
            </a:r>
            <a:r>
              <a:rPr lang="zh-CN" altLang="en-US" sz="2400">
                <a:solidFill>
                  <a:srgbClr val="000000"/>
                </a:solidFill>
                <a:ea typeface="华康简宋" charset="-122"/>
              </a:rPr>
              <a:t>＝ </a:t>
            </a:r>
            <a:r>
              <a:rPr lang="en-US" altLang="zh-CN" sz="2400" i="1">
                <a:solidFill>
                  <a:srgbClr val="000000"/>
                </a:solidFill>
                <a:latin typeface="Book Antiqua" pitchFamily="18" charset="0"/>
                <a:ea typeface="华康简宋" charset="-122"/>
              </a:rPr>
              <a:t>v</a:t>
            </a:r>
            <a:r>
              <a:rPr lang="en-US" altLang="zh-CN" sz="2400" baseline="-30000">
                <a:solidFill>
                  <a:srgbClr val="000000"/>
                </a:solidFill>
                <a:ea typeface="华康简宋" charset="-122"/>
              </a:rPr>
              <a:t>s</a:t>
            </a:r>
          </a:p>
        </p:txBody>
      </p:sp>
      <p:pic>
        <p:nvPicPr>
          <p:cNvPr id="18442" name="Picture 10" descr="未标题-2 拷贝"/>
          <p:cNvPicPr>
            <a:picLocks noChangeAspect="1" noChangeArrowheads="1"/>
          </p:cNvPicPr>
          <p:nvPr/>
        </p:nvPicPr>
        <p:blipFill>
          <a:blip r:embed="rId7"/>
          <a:srcRect/>
          <a:stretch>
            <a:fillRect/>
          </a:stretch>
        </p:blipFill>
        <p:spPr bwMode="auto">
          <a:xfrm>
            <a:off x="971550" y="993775"/>
            <a:ext cx="7345363" cy="2944813"/>
          </a:xfrm>
          <a:prstGeom prst="rect">
            <a:avLst/>
          </a:prstGeom>
          <a:noFill/>
        </p:spPr>
      </p:pic>
    </p:spTree>
  </p:cSld>
  <p:clrMapOvr>
    <a:masterClrMapping/>
  </p:clrMapOvr>
  <p:transition>
    <p:random/>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strips(downRight)">
                                      <p:cBhvr>
                                        <p:cTn id="7" dur="500"/>
                                        <p:tgtEl>
                                          <p:spTgt spid="18435"/>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8436"/>
                                        </p:tgtEl>
                                        <p:attrNameLst>
                                          <p:attrName>style.visibility</p:attrName>
                                        </p:attrNameLst>
                                      </p:cBhvr>
                                      <p:to>
                                        <p:strVal val="visible"/>
                                      </p:to>
                                    </p:set>
                                    <p:animEffect transition="in" filter="strips(downRight)">
                                      <p:cBhvr>
                                        <p:cTn id="12" dur="500"/>
                                        <p:tgtEl>
                                          <p:spTgt spid="18436"/>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437"/>
                                        </p:tgtEl>
                                        <p:attrNameLst>
                                          <p:attrName>style.visibility</p:attrName>
                                        </p:attrNameLst>
                                      </p:cBhvr>
                                      <p:to>
                                        <p:strVal val="visible"/>
                                      </p:to>
                                    </p:set>
                                    <p:animEffect transition="in" filter="strips(downRight)">
                                      <p:cBhvr>
                                        <p:cTn id="17" dur="500"/>
                                        <p:tgtEl>
                                          <p:spTgt spid="18437"/>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8438"/>
                                        </p:tgtEl>
                                        <p:attrNameLst>
                                          <p:attrName>style.visibility</p:attrName>
                                        </p:attrNameLst>
                                      </p:cBhvr>
                                      <p:to>
                                        <p:strVal val="visible"/>
                                      </p:to>
                                    </p:set>
                                    <p:animEffect transition="in" filter="strips(downRight)">
                                      <p:cBhvr>
                                        <p:cTn id="22" dur="500"/>
                                        <p:tgtEl>
                                          <p:spTgt spid="18438"/>
                                        </p:tgtEl>
                                      </p:cBhvr>
                                    </p:animEffect>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8439"/>
                                        </p:tgtEl>
                                        <p:attrNameLst>
                                          <p:attrName>style.visibility</p:attrName>
                                        </p:attrNameLst>
                                      </p:cBhvr>
                                      <p:to>
                                        <p:strVal val="visible"/>
                                      </p:to>
                                    </p:set>
                                    <p:animEffect transition="in" filter="strips(downRight)">
                                      <p:cBhvr>
                                        <p:cTn id="27" dur="500"/>
                                        <p:tgtEl>
                                          <p:spTgt spid="18439"/>
                                        </p:tgtEl>
                                      </p:cBhvr>
                                    </p:animEffect>
                                  </p:childTnLst>
                                  <p:subTnLst>
                                    <p:audio>
                                      <p:cMediaNode>
                                        <p:cTn display="0" masterRel="sameClick">
                                          <p:stCondLst>
                                            <p:cond evt="begin" delay="0">
                                              <p:tn val="25"/>
                                            </p:cond>
                                          </p:stCondLst>
                                          <p:endCondLst>
                                            <p:cond evt="onStopAudio" delay="0">
                                              <p:tgtEl>
                                                <p:sldTgt/>
                                              </p:tgtEl>
                                            </p:cond>
                                          </p:endCondLst>
                                        </p:cTn>
                                        <p:tgtEl>
                                          <p:sndTgt r:embed="rId4" name="CHIMES.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8440"/>
                                        </p:tgtEl>
                                        <p:attrNameLst>
                                          <p:attrName>style.visibility</p:attrName>
                                        </p:attrNameLst>
                                      </p:cBhvr>
                                      <p:to>
                                        <p:strVal val="visible"/>
                                      </p:to>
                                    </p:set>
                                    <p:animEffect transition="in" filter="strips(downRight)">
                                      <p:cBhvr>
                                        <p:cTn id="32" dur="500"/>
                                        <p:tgtEl>
                                          <p:spTgt spid="18440"/>
                                        </p:tgtEl>
                                      </p:cBhvr>
                                    </p:animEffect>
                                  </p:childTnLst>
                                  <p:subTnLst>
                                    <p:audio>
                                      <p:cMediaNode>
                                        <p:cTn display="0" masterRel="sameClick">
                                          <p:stCondLst>
                                            <p:cond evt="begin" delay="0">
                                              <p:tn val="3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autoUpdateAnimBg="0"/>
      <p:bldP spid="18437" grpId="0" autoUpdateAnimBg="0"/>
      <p:bldP spid="18438" grpId="0" autoUpdateAnimBg="0"/>
      <p:bldP spid="18439" grpId="0" autoUpdateAnimBg="0"/>
      <p:bldP spid="18440"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Line 2"/>
          <p:cNvSpPr>
            <a:spLocks noChangeShapeType="1"/>
          </p:cNvSpPr>
          <p:nvPr/>
        </p:nvSpPr>
        <p:spPr bwMode="auto">
          <a:xfrm>
            <a:off x="533400" y="1112838"/>
            <a:ext cx="35814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19460" name="Rectangle 4">
            <a:hlinkClick r:id="rId3" action="ppaction://hlinksldjump"/>
          </p:cNvPr>
          <p:cNvSpPr>
            <a:spLocks noChangeArrowheads="1"/>
          </p:cNvSpPr>
          <p:nvPr/>
        </p:nvSpPr>
        <p:spPr bwMode="auto">
          <a:xfrm>
            <a:off x="533400" y="457200"/>
            <a:ext cx="6248400" cy="579438"/>
          </a:xfrm>
          <a:prstGeom prst="rect">
            <a:avLst/>
          </a:prstGeom>
          <a:noFill/>
          <a:ln w="9525">
            <a:noFill/>
            <a:miter lim="800000"/>
            <a:headEnd/>
            <a:tailEnd/>
          </a:ln>
        </p:spPr>
        <p:txBody>
          <a:bodyPr>
            <a:spAutoFit/>
          </a:bodyPr>
          <a:lstStyle/>
          <a:p>
            <a:r>
              <a:rPr lang="en-US" altLang="zh-CN" sz="3200">
                <a:solidFill>
                  <a:srgbClr val="000066"/>
                </a:solidFill>
                <a:ea typeface="黑体" pitchFamily="49" charset="-122"/>
              </a:rPr>
              <a:t>2.3.2 </a:t>
            </a:r>
            <a:r>
              <a:rPr lang="zh-CN" altLang="en-US" sz="3200">
                <a:solidFill>
                  <a:srgbClr val="000066"/>
                </a:solidFill>
                <a:ea typeface="黑体" pitchFamily="49" charset="-122"/>
              </a:rPr>
              <a:t>反相放大电路</a:t>
            </a:r>
          </a:p>
        </p:txBody>
      </p:sp>
      <p:sp>
        <p:nvSpPr>
          <p:cNvPr id="19461" name="Rectangle 5"/>
          <p:cNvSpPr>
            <a:spLocks noChangeArrowheads="1"/>
          </p:cNvSpPr>
          <p:nvPr/>
        </p:nvSpPr>
        <p:spPr bwMode="auto">
          <a:xfrm>
            <a:off x="1143000" y="4999038"/>
            <a:ext cx="7620000" cy="762000"/>
          </a:xfrm>
          <a:prstGeom prst="rect">
            <a:avLst/>
          </a:prstGeom>
          <a:noFill/>
          <a:ln w="12700" cap="sq">
            <a:noFill/>
            <a:miter lim="800000"/>
            <a:headEnd type="none" w="sm" len="sm"/>
            <a:tailEnd type="none" w="sm" len="sm"/>
          </a:ln>
          <a:effectLst/>
        </p:spPr>
        <p:txBody>
          <a:bodyPr>
            <a:spAutoFit/>
          </a:bodyPr>
          <a:lstStyle/>
          <a:p>
            <a:pPr algn="r">
              <a:spcBef>
                <a:spcPct val="20000"/>
              </a:spcBef>
              <a:buClr>
                <a:srgbClr val="0000FF"/>
              </a:buClr>
              <a:buSzPct val="85000"/>
              <a:buFont typeface="Monotype Sorts" pitchFamily="2" charset="2"/>
              <a:buNone/>
            </a:pPr>
            <a:r>
              <a:rPr lang="zh-CN" altLang="en-US" sz="2000">
                <a:solidFill>
                  <a:srgbClr val="000000"/>
                </a:solidFill>
                <a:ea typeface="楷体_GB2312" pitchFamily="49" charset="-122"/>
              </a:rPr>
              <a:t>（</a:t>
            </a:r>
            <a:r>
              <a:rPr lang="en-US" altLang="zh-CN" sz="2000">
                <a:solidFill>
                  <a:srgbClr val="000000"/>
                </a:solidFill>
                <a:ea typeface="楷体_GB2312" pitchFamily="49" charset="-122"/>
              </a:rPr>
              <a:t>a</a:t>
            </a:r>
            <a:r>
              <a:rPr lang="zh-CN" altLang="en-US" sz="2000">
                <a:solidFill>
                  <a:srgbClr val="000000"/>
                </a:solidFill>
                <a:ea typeface="楷体_GB2312" pitchFamily="49" charset="-122"/>
              </a:rPr>
              <a:t>）电路图                                      （</a:t>
            </a:r>
            <a:r>
              <a:rPr lang="en-US" altLang="zh-CN" sz="2000">
                <a:solidFill>
                  <a:srgbClr val="000000"/>
                </a:solidFill>
                <a:ea typeface="楷体_GB2312" pitchFamily="49" charset="-122"/>
              </a:rPr>
              <a:t>b</a:t>
            </a:r>
            <a:r>
              <a:rPr lang="zh-CN" altLang="en-US" sz="2000">
                <a:solidFill>
                  <a:srgbClr val="000000"/>
                </a:solidFill>
                <a:ea typeface="楷体_GB2312" pitchFamily="49" charset="-122"/>
              </a:rPr>
              <a:t>）由虚短引出虚地</a:t>
            </a:r>
            <a:r>
              <a:rPr lang="en-US" altLang="zh-CN" sz="2000" i="1">
                <a:solidFill>
                  <a:srgbClr val="000000"/>
                </a:solidFill>
                <a:latin typeface="Book Antiqua" pitchFamily="18" charset="0"/>
                <a:ea typeface="华康简宋" charset="-122"/>
              </a:rPr>
              <a:t>v</a:t>
            </a:r>
            <a:r>
              <a:rPr lang="en-US" altLang="zh-CN" sz="2000" baseline="-30000">
                <a:solidFill>
                  <a:srgbClr val="000000"/>
                </a:solidFill>
                <a:ea typeface="华康简宋" charset="-122"/>
              </a:rPr>
              <a:t>n</a:t>
            </a:r>
            <a:r>
              <a:rPr lang="en-US" altLang="zh-CN" sz="2000">
                <a:solidFill>
                  <a:srgbClr val="000000"/>
                </a:solidFill>
                <a:ea typeface="华康简宋" charset="-122"/>
              </a:rPr>
              <a:t>≈0</a:t>
            </a:r>
            <a:r>
              <a:rPr lang="en-US" altLang="zh-CN" sz="2000">
                <a:solidFill>
                  <a:srgbClr val="000000"/>
                </a:solidFill>
                <a:ea typeface="楷体_GB2312" pitchFamily="49" charset="-122"/>
              </a:rPr>
              <a:t> </a:t>
            </a:r>
          </a:p>
          <a:p>
            <a:pPr algn="ctr">
              <a:spcBef>
                <a:spcPct val="20000"/>
              </a:spcBef>
              <a:buClr>
                <a:srgbClr val="0000FF"/>
              </a:buClr>
              <a:buSzPct val="85000"/>
              <a:buFont typeface="Monotype Sorts" pitchFamily="2" charset="2"/>
              <a:buNone/>
            </a:pPr>
            <a:r>
              <a:rPr lang="zh-CN" altLang="en-US" sz="2000">
                <a:solidFill>
                  <a:srgbClr val="000000"/>
                </a:solidFill>
                <a:ea typeface="楷体_GB2312" pitchFamily="49" charset="-122"/>
              </a:rPr>
              <a:t>图</a:t>
            </a:r>
            <a:r>
              <a:rPr lang="en-US" altLang="zh-CN" sz="2000">
                <a:solidFill>
                  <a:srgbClr val="000000"/>
                </a:solidFill>
                <a:ea typeface="楷体_GB2312" pitchFamily="49" charset="-122"/>
              </a:rPr>
              <a:t>2.3.5  </a:t>
            </a:r>
            <a:r>
              <a:rPr lang="zh-CN" altLang="en-US" sz="2000">
                <a:solidFill>
                  <a:srgbClr val="000000"/>
                </a:solidFill>
                <a:ea typeface="楷体_GB2312" pitchFamily="49" charset="-122"/>
              </a:rPr>
              <a:t>反相放大电路</a:t>
            </a:r>
          </a:p>
        </p:txBody>
      </p:sp>
      <p:sp>
        <p:nvSpPr>
          <p:cNvPr id="19462" name="Rectangle 6"/>
          <p:cNvSpPr>
            <a:spLocks noChangeArrowheads="1"/>
          </p:cNvSpPr>
          <p:nvPr/>
        </p:nvSpPr>
        <p:spPr bwMode="auto">
          <a:xfrm>
            <a:off x="304800" y="1265238"/>
            <a:ext cx="2590800" cy="457200"/>
          </a:xfrm>
          <a:prstGeom prst="rect">
            <a:avLst/>
          </a:prstGeom>
          <a:noFill/>
          <a:ln w="12700" cap="sq">
            <a:noFill/>
            <a:miter lim="800000"/>
            <a:headEnd type="none" w="sm" len="sm"/>
            <a:tailEnd type="none" w="sm" len="sm"/>
          </a:ln>
          <a:effectLst/>
        </p:spPr>
        <p:txBody>
          <a:bodyPr>
            <a:spAutoFit/>
          </a:bodyPr>
          <a:lstStyle/>
          <a:p>
            <a:pPr>
              <a:spcBef>
                <a:spcPct val="20000"/>
              </a:spcBef>
              <a:buClr>
                <a:srgbClr val="0000FF"/>
              </a:buClr>
              <a:buSzPct val="85000"/>
              <a:buFont typeface="Monotype Sorts" pitchFamily="2" charset="2"/>
              <a:buNone/>
            </a:pPr>
            <a:r>
              <a:rPr lang="en-US" altLang="zh-CN" sz="2400">
                <a:solidFill>
                  <a:srgbClr val="000000"/>
                </a:solidFill>
                <a:ea typeface="楷体_GB2312" pitchFamily="49" charset="-122"/>
              </a:rPr>
              <a:t>1. </a:t>
            </a:r>
            <a:r>
              <a:rPr lang="zh-CN" altLang="en-US" sz="2400">
                <a:solidFill>
                  <a:srgbClr val="000000"/>
                </a:solidFill>
                <a:ea typeface="楷体_GB2312" pitchFamily="49" charset="-122"/>
              </a:rPr>
              <a:t>基本电路 </a:t>
            </a:r>
          </a:p>
        </p:txBody>
      </p:sp>
      <p:sp>
        <p:nvSpPr>
          <p:cNvPr id="19463" name="Rectangle 7"/>
          <p:cNvSpPr>
            <a:spLocks noChangeArrowheads="1"/>
          </p:cNvSpPr>
          <p:nvPr/>
        </p:nvSpPr>
        <p:spPr bwMode="auto">
          <a:xfrm>
            <a:off x="0" y="2505075"/>
            <a:ext cx="9144000" cy="0"/>
          </a:xfrm>
          <a:prstGeom prst="rect">
            <a:avLst/>
          </a:prstGeom>
          <a:noFill/>
          <a:ln w="9525">
            <a:noFill/>
            <a:miter lim="800000"/>
            <a:headEnd/>
            <a:tailEnd/>
          </a:ln>
          <a:effectLst/>
        </p:spPr>
        <p:txBody>
          <a:bodyPr>
            <a:spAutoFit/>
          </a:bodyPr>
          <a:lstStyle/>
          <a:p>
            <a:endParaRPr lang="zh-CN" altLang="en-US"/>
          </a:p>
        </p:txBody>
      </p:sp>
      <p:sp>
        <p:nvSpPr>
          <p:cNvPr id="19464" name="Rectangle 8"/>
          <p:cNvSpPr>
            <a:spLocks noChangeArrowheads="1"/>
          </p:cNvSpPr>
          <p:nvPr/>
        </p:nvSpPr>
        <p:spPr bwMode="auto">
          <a:xfrm>
            <a:off x="0" y="2505075"/>
            <a:ext cx="9144000" cy="244475"/>
          </a:xfrm>
          <a:prstGeom prst="rect">
            <a:avLst/>
          </a:prstGeom>
          <a:noFill/>
          <a:ln w="9525">
            <a:noFill/>
            <a:miter lim="800000"/>
            <a:headEnd/>
            <a:tailEnd/>
          </a:ln>
          <a:effectLst/>
        </p:spPr>
        <p:txBody>
          <a:bodyPr>
            <a:spAutoFit/>
          </a:bodyPr>
          <a:lstStyle/>
          <a:p>
            <a:r>
              <a:rPr kumimoji="1" lang="en-US" altLang="zh-CN" sz="1000" b="0">
                <a:latin typeface="Times New Roman" pitchFamily="18" charset="0"/>
                <a:ea typeface="华康简宋" charset="-122"/>
              </a:rPr>
              <a:t>      </a:t>
            </a:r>
            <a:endParaRPr kumimoji="1" lang="en-US" altLang="zh-CN" sz="2400" b="0">
              <a:latin typeface="Times New Roman" pitchFamily="18" charset="0"/>
            </a:endParaRPr>
          </a:p>
        </p:txBody>
      </p:sp>
      <p:pic>
        <p:nvPicPr>
          <p:cNvPr id="19465" name="Picture 9" descr="未标题-2 拷贝"/>
          <p:cNvPicPr>
            <a:picLocks noChangeAspect="1" noChangeArrowheads="1"/>
          </p:cNvPicPr>
          <p:nvPr/>
        </p:nvPicPr>
        <p:blipFill>
          <a:blip r:embed="rId4"/>
          <a:srcRect/>
          <a:stretch>
            <a:fillRect/>
          </a:stretch>
        </p:blipFill>
        <p:spPr bwMode="auto">
          <a:xfrm>
            <a:off x="214313" y="1814513"/>
            <a:ext cx="8821737" cy="3117850"/>
          </a:xfrm>
          <a:prstGeom prst="rect">
            <a:avLst/>
          </a:prstGeom>
          <a:noFill/>
        </p:spPr>
      </p:pic>
    </p:spTree>
  </p:cSld>
  <p:clrMapOvr>
    <a:masterClrMapping/>
  </p:clrMapOvr>
  <p:transition>
    <p:random/>
    <p:sndAc>
      <p:stSnd>
        <p:snd r:embed="rId2" name="PROJCTOR.WAV"/>
      </p:stSnd>
    </p:sndAc>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2"/>
          <p:cNvSpPr>
            <a:spLocks noChangeShapeType="1"/>
          </p:cNvSpPr>
          <p:nvPr/>
        </p:nvSpPr>
        <p:spPr bwMode="auto">
          <a:xfrm>
            <a:off x="533400" y="1093788"/>
            <a:ext cx="35814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20483" name="Rectangle 3"/>
          <p:cNvSpPr>
            <a:spLocks noChangeArrowheads="1"/>
          </p:cNvSpPr>
          <p:nvPr/>
        </p:nvSpPr>
        <p:spPr bwMode="auto">
          <a:xfrm>
            <a:off x="304800" y="1246188"/>
            <a:ext cx="4038600" cy="457200"/>
          </a:xfrm>
          <a:prstGeom prst="rect">
            <a:avLst/>
          </a:prstGeom>
          <a:noFill/>
          <a:ln w="12700" cap="sq">
            <a:noFill/>
            <a:miter lim="800000"/>
            <a:headEnd type="none" w="sm" len="sm"/>
            <a:tailEnd type="none" w="sm" len="sm"/>
          </a:ln>
          <a:effectLst/>
        </p:spPr>
        <p:txBody>
          <a:bodyPr>
            <a:spAutoFit/>
          </a:bodyPr>
          <a:lstStyle/>
          <a:p>
            <a:pPr>
              <a:spcBef>
                <a:spcPct val="20000"/>
              </a:spcBef>
              <a:buClr>
                <a:srgbClr val="0000FF"/>
              </a:buClr>
              <a:buSzPct val="85000"/>
              <a:buFont typeface="Monotype Sorts" pitchFamily="2" charset="2"/>
              <a:buNone/>
            </a:pPr>
            <a:r>
              <a:rPr lang="en-US" altLang="zh-CN" sz="2400">
                <a:solidFill>
                  <a:srgbClr val="000000"/>
                </a:solidFill>
                <a:ea typeface="楷体_GB2312" pitchFamily="49" charset="-122"/>
              </a:rPr>
              <a:t>2. </a:t>
            </a:r>
            <a:r>
              <a:rPr lang="zh-CN" altLang="en-US" sz="2400">
                <a:solidFill>
                  <a:srgbClr val="000000"/>
                </a:solidFill>
                <a:ea typeface="楷体_GB2312" pitchFamily="49" charset="-122"/>
              </a:rPr>
              <a:t>几项技术指标的近似计算</a:t>
            </a:r>
          </a:p>
        </p:txBody>
      </p:sp>
      <p:sp>
        <p:nvSpPr>
          <p:cNvPr id="20484" name="Rectangle 4"/>
          <p:cNvSpPr>
            <a:spLocks noChangeArrowheads="1"/>
          </p:cNvSpPr>
          <p:nvPr/>
        </p:nvSpPr>
        <p:spPr bwMode="auto">
          <a:xfrm>
            <a:off x="304800" y="1706563"/>
            <a:ext cx="4343400" cy="530225"/>
          </a:xfrm>
          <a:prstGeom prst="rect">
            <a:avLst/>
          </a:prstGeom>
          <a:noFill/>
          <a:ln w="12700" cap="sq">
            <a:noFill/>
            <a:miter lim="800000"/>
            <a:headEnd type="none" w="sm" len="sm"/>
            <a:tailEnd type="none" w="sm" len="sm"/>
          </a:ln>
          <a:effectLst/>
        </p:spPr>
        <p:txBody>
          <a:bodyPr>
            <a:spAutoFit/>
          </a:bodyPr>
          <a:lstStyle/>
          <a:p>
            <a:pPr>
              <a:lnSpc>
                <a:spcPct val="120000"/>
              </a:lnSpc>
              <a:buClr>
                <a:srgbClr val="FF0000"/>
              </a:buClr>
              <a:buSzPct val="85000"/>
              <a:buFont typeface="Wingdings" pitchFamily="2" charset="2"/>
              <a:buNone/>
            </a:pPr>
            <a:r>
              <a:rPr lang="zh-CN" altLang="en-US" sz="2400">
                <a:solidFill>
                  <a:srgbClr val="000000"/>
                </a:solidFill>
                <a:ea typeface="楷体_GB2312" pitchFamily="49" charset="-122"/>
              </a:rPr>
              <a:t>（</a:t>
            </a:r>
            <a:r>
              <a:rPr lang="en-US" altLang="zh-CN" sz="2400">
                <a:solidFill>
                  <a:srgbClr val="000000"/>
                </a:solidFill>
                <a:ea typeface="楷体_GB2312" pitchFamily="49" charset="-122"/>
              </a:rPr>
              <a:t>1</a:t>
            </a:r>
            <a:r>
              <a:rPr lang="zh-CN" altLang="en-US" sz="2400">
                <a:solidFill>
                  <a:srgbClr val="000000"/>
                </a:solidFill>
                <a:ea typeface="楷体_GB2312" pitchFamily="49" charset="-122"/>
              </a:rPr>
              <a:t>）</a:t>
            </a:r>
            <a:r>
              <a:rPr lang="zh-CN" altLang="en-US" sz="2400">
                <a:solidFill>
                  <a:srgbClr val="000000"/>
                </a:solidFill>
                <a:latin typeface="楷体_GB2312" pitchFamily="49" charset="-122"/>
                <a:ea typeface="楷体_GB2312" pitchFamily="49" charset="-122"/>
              </a:rPr>
              <a:t>电压增益</a:t>
            </a:r>
            <a:r>
              <a:rPr lang="en-US" altLang="zh-CN" sz="2400" i="1">
                <a:solidFill>
                  <a:srgbClr val="000000"/>
                </a:solidFill>
                <a:ea typeface="华康简宋" charset="-122"/>
              </a:rPr>
              <a:t>A</a:t>
            </a:r>
            <a:r>
              <a:rPr lang="en-US" altLang="zh-CN" sz="2400" i="1" baseline="-30000">
                <a:solidFill>
                  <a:srgbClr val="000000"/>
                </a:solidFill>
                <a:latin typeface="Book Antiqua" pitchFamily="18" charset="0"/>
                <a:ea typeface="华康简宋" charset="-122"/>
              </a:rPr>
              <a:t>v</a:t>
            </a:r>
            <a:r>
              <a:rPr lang="en-US" altLang="zh-CN" sz="2400">
                <a:solidFill>
                  <a:srgbClr val="000000"/>
                </a:solidFill>
                <a:latin typeface="楷体_GB2312" pitchFamily="49" charset="-122"/>
                <a:ea typeface="楷体_GB2312" pitchFamily="49" charset="-122"/>
              </a:rPr>
              <a:t> </a:t>
            </a:r>
          </a:p>
        </p:txBody>
      </p:sp>
      <p:sp>
        <p:nvSpPr>
          <p:cNvPr id="20485" name="Rectangle 5"/>
          <p:cNvSpPr>
            <a:spLocks noChangeArrowheads="1"/>
          </p:cNvSpPr>
          <p:nvPr/>
        </p:nvSpPr>
        <p:spPr bwMode="auto">
          <a:xfrm>
            <a:off x="304800" y="2259013"/>
            <a:ext cx="3962400" cy="1114425"/>
          </a:xfrm>
          <a:prstGeom prst="rect">
            <a:avLst/>
          </a:prstGeom>
          <a:noFill/>
          <a:ln w="12700" cap="sq">
            <a:noFill/>
            <a:miter lim="800000"/>
            <a:headEnd type="none" w="sm" len="sm"/>
            <a:tailEnd type="none" w="sm" len="sm"/>
          </a:ln>
          <a:effectLst/>
        </p:spPr>
        <p:txBody>
          <a:bodyPr>
            <a:spAutoFit/>
          </a:bodyPr>
          <a:lstStyle/>
          <a:p>
            <a:pPr>
              <a:lnSpc>
                <a:spcPct val="140000"/>
              </a:lnSpc>
              <a:buClr>
                <a:srgbClr val="FF0000"/>
              </a:buClr>
              <a:buSzPct val="85000"/>
              <a:buFont typeface="Wingdings" pitchFamily="2" charset="2"/>
              <a:buNone/>
            </a:pPr>
            <a:r>
              <a:rPr lang="zh-CN" altLang="en-US" sz="2400">
                <a:solidFill>
                  <a:srgbClr val="000000"/>
                </a:solidFill>
                <a:ea typeface="楷体_GB2312" pitchFamily="49" charset="-122"/>
              </a:rPr>
              <a:t>根据虚短和虚断的概念有</a:t>
            </a:r>
          </a:p>
          <a:p>
            <a:pPr>
              <a:lnSpc>
                <a:spcPct val="140000"/>
              </a:lnSpc>
              <a:buClr>
                <a:srgbClr val="FF0000"/>
              </a:buClr>
              <a:buSzPct val="85000"/>
              <a:buFont typeface="Wingdings" pitchFamily="2" charset="2"/>
              <a:buNone/>
            </a:pPr>
            <a:r>
              <a:rPr lang="zh-CN" altLang="en-US" sz="2400">
                <a:solidFill>
                  <a:srgbClr val="000000"/>
                </a:solidFill>
                <a:ea typeface="楷体_GB2312" pitchFamily="49" charset="-122"/>
              </a:rPr>
              <a:t>       </a:t>
            </a:r>
            <a:r>
              <a:rPr lang="en-US" altLang="zh-CN" sz="2400" i="1">
                <a:solidFill>
                  <a:srgbClr val="000000"/>
                </a:solidFill>
                <a:latin typeface="Book Antiqua" pitchFamily="18" charset="0"/>
                <a:ea typeface="华康简宋" charset="-122"/>
              </a:rPr>
              <a:t>v</a:t>
            </a:r>
            <a:r>
              <a:rPr lang="en-US" altLang="zh-CN" sz="2400" baseline="-30000">
                <a:solidFill>
                  <a:srgbClr val="000000"/>
                </a:solidFill>
                <a:ea typeface="华康简宋" charset="-122"/>
              </a:rPr>
              <a:t>n</a:t>
            </a:r>
            <a:r>
              <a:rPr lang="en-US" altLang="zh-CN" sz="2400">
                <a:solidFill>
                  <a:srgbClr val="000000"/>
                </a:solidFill>
                <a:latin typeface="宋体" pitchFamily="2" charset="-122"/>
              </a:rPr>
              <a:t>≈</a:t>
            </a:r>
            <a:r>
              <a:rPr lang="en-US" altLang="zh-CN" sz="2400" baseline="-30000">
                <a:solidFill>
                  <a:srgbClr val="000000"/>
                </a:solidFill>
                <a:ea typeface="华康简宋" charset="-122"/>
              </a:rPr>
              <a:t> </a:t>
            </a:r>
            <a:r>
              <a:rPr lang="en-US" altLang="zh-CN" sz="2400" i="1">
                <a:solidFill>
                  <a:srgbClr val="000000"/>
                </a:solidFill>
                <a:latin typeface="Book Antiqua" pitchFamily="18" charset="0"/>
                <a:ea typeface="华康简宋" charset="-122"/>
              </a:rPr>
              <a:t>v</a:t>
            </a:r>
            <a:r>
              <a:rPr lang="en-US" altLang="zh-CN" sz="2400" baseline="-30000">
                <a:solidFill>
                  <a:srgbClr val="000000"/>
                </a:solidFill>
                <a:ea typeface="华康简宋" charset="-122"/>
              </a:rPr>
              <a:t>p</a:t>
            </a:r>
            <a:r>
              <a:rPr lang="zh-CN" altLang="en-US" sz="2400">
                <a:solidFill>
                  <a:srgbClr val="000000"/>
                </a:solidFill>
                <a:ea typeface="华康简宋" charset="-122"/>
              </a:rPr>
              <a:t>＝</a:t>
            </a:r>
            <a:r>
              <a:rPr lang="zh-CN" altLang="en-US" sz="2400" baseline="-30000">
                <a:solidFill>
                  <a:srgbClr val="000000"/>
                </a:solidFill>
                <a:ea typeface="华康简宋" charset="-122"/>
              </a:rPr>
              <a:t> </a:t>
            </a:r>
            <a:r>
              <a:rPr lang="en-US" altLang="zh-CN" sz="2400">
                <a:solidFill>
                  <a:srgbClr val="000000"/>
                </a:solidFill>
                <a:ea typeface="华康简宋" charset="-122"/>
              </a:rPr>
              <a:t>0</a:t>
            </a:r>
            <a:r>
              <a:rPr lang="en-US" altLang="zh-CN" sz="2400" baseline="-30000">
                <a:solidFill>
                  <a:srgbClr val="000000"/>
                </a:solidFill>
                <a:ea typeface="华康简宋" charset="-122"/>
              </a:rPr>
              <a:t> </a:t>
            </a:r>
            <a:r>
              <a:rPr lang="zh-CN" altLang="en-US" sz="2400">
                <a:solidFill>
                  <a:srgbClr val="000000"/>
                </a:solidFill>
                <a:ea typeface="华康简宋" charset="-122"/>
              </a:rPr>
              <a:t>，  </a:t>
            </a:r>
            <a:r>
              <a:rPr lang="en-US" altLang="zh-CN" sz="2400" i="1">
                <a:solidFill>
                  <a:srgbClr val="000000"/>
                </a:solidFill>
                <a:ea typeface="华康简宋" charset="-122"/>
              </a:rPr>
              <a:t>i</a:t>
            </a:r>
            <a:r>
              <a:rPr lang="en-US" altLang="zh-CN" sz="2400" baseline="-30000">
                <a:solidFill>
                  <a:srgbClr val="000000"/>
                </a:solidFill>
                <a:ea typeface="华康简宋" charset="-122"/>
              </a:rPr>
              <a:t>i</a:t>
            </a:r>
            <a:r>
              <a:rPr lang="zh-CN" altLang="en-US" sz="2400">
                <a:solidFill>
                  <a:srgbClr val="000000"/>
                </a:solidFill>
                <a:ea typeface="华康简宋" charset="-122"/>
              </a:rPr>
              <a:t>＝</a:t>
            </a:r>
            <a:r>
              <a:rPr lang="en-US" altLang="zh-CN" sz="2400">
                <a:solidFill>
                  <a:srgbClr val="000000"/>
                </a:solidFill>
                <a:ea typeface="华康简宋" charset="-122"/>
              </a:rPr>
              <a:t>0</a:t>
            </a:r>
          </a:p>
        </p:txBody>
      </p:sp>
      <p:sp>
        <p:nvSpPr>
          <p:cNvPr id="20486" name="Rectangle 6"/>
          <p:cNvSpPr>
            <a:spLocks noChangeArrowheads="1"/>
          </p:cNvSpPr>
          <p:nvPr/>
        </p:nvSpPr>
        <p:spPr bwMode="auto">
          <a:xfrm>
            <a:off x="304800" y="3382963"/>
            <a:ext cx="2209800" cy="530225"/>
          </a:xfrm>
          <a:prstGeom prst="rect">
            <a:avLst/>
          </a:prstGeom>
          <a:noFill/>
          <a:ln w="12700" cap="sq">
            <a:noFill/>
            <a:miter lim="800000"/>
            <a:headEnd type="none" w="sm" len="sm"/>
            <a:tailEnd type="none" w="sm" len="sm"/>
          </a:ln>
          <a:effectLst/>
        </p:spPr>
        <p:txBody>
          <a:bodyPr>
            <a:spAutoFit/>
          </a:bodyPr>
          <a:lstStyle/>
          <a:p>
            <a:pPr>
              <a:lnSpc>
                <a:spcPct val="120000"/>
              </a:lnSpc>
              <a:buClr>
                <a:srgbClr val="FF0000"/>
              </a:buClr>
              <a:buSzPct val="85000"/>
              <a:buFont typeface="Wingdings" pitchFamily="2" charset="2"/>
              <a:buNone/>
            </a:pPr>
            <a:r>
              <a:rPr lang="zh-CN" altLang="en-US" sz="2400">
                <a:solidFill>
                  <a:srgbClr val="000000"/>
                </a:solidFill>
                <a:ea typeface="楷体_GB2312" pitchFamily="49" charset="-122"/>
              </a:rPr>
              <a:t>所以     </a:t>
            </a:r>
            <a:r>
              <a:rPr lang="en-US" altLang="zh-CN" sz="2400" i="1">
                <a:solidFill>
                  <a:srgbClr val="000000"/>
                </a:solidFill>
                <a:ea typeface="华康简宋" charset="-122"/>
              </a:rPr>
              <a:t>i</a:t>
            </a:r>
            <a:r>
              <a:rPr lang="en-US" altLang="zh-CN" sz="2400" baseline="-30000">
                <a:solidFill>
                  <a:srgbClr val="000000"/>
                </a:solidFill>
                <a:ea typeface="华康简宋" charset="-122"/>
              </a:rPr>
              <a:t>1</a:t>
            </a:r>
            <a:r>
              <a:rPr lang="zh-CN" altLang="en-US" sz="2400">
                <a:solidFill>
                  <a:srgbClr val="000000"/>
                </a:solidFill>
                <a:ea typeface="华康简宋" charset="-122"/>
              </a:rPr>
              <a:t>＝</a:t>
            </a:r>
            <a:r>
              <a:rPr lang="en-US" altLang="zh-CN" sz="2400" i="1">
                <a:solidFill>
                  <a:srgbClr val="000000"/>
                </a:solidFill>
                <a:ea typeface="华康简宋" charset="-122"/>
              </a:rPr>
              <a:t>i</a:t>
            </a:r>
            <a:r>
              <a:rPr lang="en-US" altLang="zh-CN" sz="2400" baseline="-30000">
                <a:solidFill>
                  <a:srgbClr val="000000"/>
                </a:solidFill>
                <a:ea typeface="华康简宋" charset="-122"/>
              </a:rPr>
              <a:t>2</a:t>
            </a:r>
            <a:r>
              <a:rPr lang="en-US" altLang="zh-CN" sz="2400">
                <a:solidFill>
                  <a:srgbClr val="000000"/>
                </a:solidFill>
                <a:ea typeface="楷体_GB2312" pitchFamily="49" charset="-122"/>
              </a:rPr>
              <a:t> </a:t>
            </a:r>
          </a:p>
        </p:txBody>
      </p:sp>
      <p:graphicFrame>
        <p:nvGraphicFramePr>
          <p:cNvPr id="20487" name="Object 7"/>
          <p:cNvGraphicFramePr>
            <a:graphicFrameLocks noChangeAspect="1"/>
          </p:cNvGraphicFramePr>
          <p:nvPr/>
        </p:nvGraphicFramePr>
        <p:xfrm>
          <a:off x="933450" y="5059363"/>
          <a:ext cx="2338388" cy="1036637"/>
        </p:xfrm>
        <a:graphic>
          <a:graphicData uri="http://schemas.openxmlformats.org/presentationml/2006/ole">
            <mc:AlternateContent xmlns:mc="http://schemas.openxmlformats.org/markup-compatibility/2006">
              <mc:Choice xmlns:v="urn:schemas-microsoft-com:vml" Requires="v">
                <p:oleObj spid="_x0000_s20492" name="公式" r:id="rId5" imgW="1002960" imgH="444240" progId="Equation.3">
                  <p:embed/>
                </p:oleObj>
              </mc:Choice>
              <mc:Fallback>
                <p:oleObj name="公式" r:id="rId5" imgW="1002960" imgH="444240" progId="Equation.3">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3450" y="5059363"/>
                        <a:ext cx="2338388" cy="1036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0488" name="Group 8"/>
          <p:cNvGrpSpPr>
            <a:grpSpLocks/>
          </p:cNvGrpSpPr>
          <p:nvPr/>
        </p:nvGrpSpPr>
        <p:grpSpPr bwMode="auto">
          <a:xfrm>
            <a:off x="304800" y="4068763"/>
            <a:ext cx="3157538" cy="1035050"/>
            <a:chOff x="192" y="2354"/>
            <a:chExt cx="1989" cy="652"/>
          </a:xfrm>
        </p:grpSpPr>
        <p:graphicFrame>
          <p:nvGraphicFramePr>
            <p:cNvPr id="20489" name="Object 9"/>
            <p:cNvGraphicFramePr>
              <a:graphicFrameLocks noChangeAspect="1"/>
            </p:cNvGraphicFramePr>
            <p:nvPr/>
          </p:nvGraphicFramePr>
          <p:xfrm>
            <a:off x="570" y="2354"/>
            <a:ext cx="1611" cy="652"/>
          </p:xfrm>
          <a:graphic>
            <a:graphicData uri="http://schemas.openxmlformats.org/presentationml/2006/ole">
              <mc:AlternateContent xmlns:mc="http://schemas.openxmlformats.org/markup-compatibility/2006">
                <mc:Choice xmlns:v="urn:schemas-microsoft-com:vml" Requires="v">
                  <p:oleObj spid="_x0000_s20493" name="公式" r:id="rId7" imgW="1104840" imgH="444240" progId="Equation.3">
                    <p:embed/>
                  </p:oleObj>
                </mc:Choice>
                <mc:Fallback>
                  <p:oleObj name="公式" r:id="rId7" imgW="1104840" imgH="444240" progId="Equation.3">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0" y="2354"/>
                          <a:ext cx="1611" cy="6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90" name="Rectangle 10"/>
            <p:cNvSpPr>
              <a:spLocks noChangeArrowheads="1"/>
            </p:cNvSpPr>
            <p:nvPr/>
          </p:nvSpPr>
          <p:spPr bwMode="auto">
            <a:xfrm>
              <a:off x="192" y="2450"/>
              <a:ext cx="864" cy="334"/>
            </a:xfrm>
            <a:prstGeom prst="rect">
              <a:avLst/>
            </a:prstGeom>
            <a:noFill/>
            <a:ln w="12700" cap="sq">
              <a:noFill/>
              <a:miter lim="800000"/>
              <a:headEnd type="none" w="sm" len="sm"/>
              <a:tailEnd type="none" w="sm" len="sm"/>
            </a:ln>
            <a:effectLst/>
          </p:spPr>
          <p:txBody>
            <a:bodyPr>
              <a:spAutoFit/>
            </a:bodyPr>
            <a:lstStyle/>
            <a:p>
              <a:pPr>
                <a:lnSpc>
                  <a:spcPct val="120000"/>
                </a:lnSpc>
                <a:buClr>
                  <a:srgbClr val="FF0000"/>
                </a:buClr>
                <a:buSzPct val="85000"/>
                <a:buFont typeface="Wingdings" pitchFamily="2" charset="2"/>
                <a:buNone/>
              </a:pPr>
              <a:r>
                <a:rPr lang="zh-CN" altLang="en-US" sz="2400">
                  <a:solidFill>
                    <a:srgbClr val="000000"/>
                  </a:solidFill>
                  <a:ea typeface="楷体_GB2312" pitchFamily="49" charset="-122"/>
                </a:rPr>
                <a:t>即</a:t>
              </a:r>
            </a:p>
          </p:txBody>
        </p:sp>
      </p:grpSp>
      <p:sp>
        <p:nvSpPr>
          <p:cNvPr id="20491" name="Rectangle 11"/>
          <p:cNvSpPr>
            <a:spLocks noChangeArrowheads="1"/>
          </p:cNvSpPr>
          <p:nvPr/>
        </p:nvSpPr>
        <p:spPr bwMode="auto">
          <a:xfrm>
            <a:off x="304800" y="5943600"/>
            <a:ext cx="4522788" cy="530225"/>
          </a:xfrm>
          <a:prstGeom prst="rect">
            <a:avLst/>
          </a:prstGeom>
          <a:noFill/>
          <a:ln w="12700" cap="sq">
            <a:noFill/>
            <a:miter lim="800000"/>
            <a:headEnd type="none" w="sm" len="sm"/>
            <a:tailEnd type="none" w="sm" len="sm"/>
          </a:ln>
          <a:effectLst/>
        </p:spPr>
        <p:txBody>
          <a:bodyPr>
            <a:spAutoFit/>
          </a:bodyPr>
          <a:lstStyle/>
          <a:p>
            <a:pPr>
              <a:lnSpc>
                <a:spcPct val="120000"/>
              </a:lnSpc>
              <a:buClr>
                <a:srgbClr val="FF0000"/>
              </a:buClr>
              <a:buSzPct val="85000"/>
              <a:buFont typeface="Wingdings" pitchFamily="2" charset="2"/>
              <a:buNone/>
            </a:pPr>
            <a:r>
              <a:rPr lang="zh-CN" altLang="en-US" sz="2400">
                <a:solidFill>
                  <a:srgbClr val="FF0000"/>
                </a:solidFill>
                <a:ea typeface="楷体_GB2312" pitchFamily="49" charset="-122"/>
              </a:rPr>
              <a:t>（可作为公式直接使用）</a:t>
            </a:r>
            <a:endParaRPr lang="zh-CN" altLang="en-US" sz="2400">
              <a:solidFill>
                <a:srgbClr val="FF0000"/>
              </a:solidFill>
              <a:ea typeface="华康简宋" charset="-122"/>
            </a:endParaRPr>
          </a:p>
        </p:txBody>
      </p:sp>
      <p:sp>
        <p:nvSpPr>
          <p:cNvPr id="20492" name="Rectangle 12">
            <a:hlinkClick r:id="rId9" action="ppaction://hlinksldjump"/>
          </p:cNvPr>
          <p:cNvSpPr>
            <a:spLocks noChangeArrowheads="1"/>
          </p:cNvSpPr>
          <p:nvPr/>
        </p:nvSpPr>
        <p:spPr bwMode="auto">
          <a:xfrm>
            <a:off x="533400" y="438150"/>
            <a:ext cx="6248400" cy="579438"/>
          </a:xfrm>
          <a:prstGeom prst="rect">
            <a:avLst/>
          </a:prstGeom>
          <a:noFill/>
          <a:ln w="9525">
            <a:noFill/>
            <a:miter lim="800000"/>
            <a:headEnd/>
            <a:tailEnd/>
          </a:ln>
        </p:spPr>
        <p:txBody>
          <a:bodyPr>
            <a:spAutoFit/>
          </a:bodyPr>
          <a:lstStyle/>
          <a:p>
            <a:r>
              <a:rPr lang="en-US" altLang="zh-CN" sz="3200">
                <a:solidFill>
                  <a:srgbClr val="000066"/>
                </a:solidFill>
                <a:ea typeface="黑体" pitchFamily="49" charset="-122"/>
              </a:rPr>
              <a:t>2.3.2 </a:t>
            </a:r>
            <a:r>
              <a:rPr lang="zh-CN" altLang="en-US" sz="3200">
                <a:solidFill>
                  <a:srgbClr val="000066"/>
                </a:solidFill>
                <a:ea typeface="黑体" pitchFamily="49" charset="-122"/>
              </a:rPr>
              <a:t>反相放大电路</a:t>
            </a:r>
          </a:p>
        </p:txBody>
      </p:sp>
      <p:pic>
        <p:nvPicPr>
          <p:cNvPr id="20494" name="Picture 14" descr="未标题-2 拷贝"/>
          <p:cNvPicPr>
            <a:picLocks noChangeAspect="1" noChangeArrowheads="1"/>
          </p:cNvPicPr>
          <p:nvPr/>
        </p:nvPicPr>
        <p:blipFill>
          <a:blip r:embed="rId10"/>
          <a:srcRect/>
          <a:stretch>
            <a:fillRect/>
          </a:stretch>
        </p:blipFill>
        <p:spPr bwMode="auto">
          <a:xfrm>
            <a:off x="4572000" y="1528763"/>
            <a:ext cx="4337050" cy="2686050"/>
          </a:xfrm>
          <a:prstGeom prst="rect">
            <a:avLst/>
          </a:prstGeom>
          <a:noFill/>
        </p:spPr>
      </p:pic>
      <p:sp>
        <p:nvSpPr>
          <p:cNvPr id="20495" name="Text Box 15"/>
          <p:cNvSpPr txBox="1">
            <a:spLocks noChangeArrowheads="1"/>
          </p:cNvSpPr>
          <p:nvPr/>
        </p:nvSpPr>
        <p:spPr bwMode="auto">
          <a:xfrm>
            <a:off x="4495800" y="4038600"/>
            <a:ext cx="4572000" cy="2530475"/>
          </a:xfrm>
          <a:prstGeom prst="rect">
            <a:avLst/>
          </a:prstGeom>
          <a:noFill/>
          <a:ln w="9525">
            <a:noFill/>
            <a:miter lim="800000"/>
            <a:headEnd/>
            <a:tailEnd/>
          </a:ln>
          <a:effectLst/>
        </p:spPr>
        <p:txBody>
          <a:bodyPr>
            <a:spAutoFit/>
          </a:bodyPr>
          <a:lstStyle/>
          <a:p>
            <a:pPr>
              <a:buClr>
                <a:schemeClr val="hlink"/>
              </a:buClr>
            </a:pPr>
            <a:r>
              <a:rPr kumimoji="1" lang="zh-CN" altLang="en-US" sz="2000" b="0">
                <a:latin typeface="Times New Roman" pitchFamily="18" charset="0"/>
              </a:rPr>
              <a:t>特点：</a:t>
            </a:r>
          </a:p>
          <a:p>
            <a:pPr>
              <a:buClr>
                <a:schemeClr val="hlink"/>
              </a:buClr>
              <a:buFontTx/>
              <a:buChar char="•"/>
            </a:pPr>
            <a:r>
              <a:rPr kumimoji="1" lang="zh-CN" altLang="en-US" sz="2000" b="0">
                <a:latin typeface="Times New Roman" pitchFamily="18" charset="0"/>
              </a:rPr>
              <a:t> 反相端为虚地，所以共模输入可视为</a:t>
            </a:r>
            <a:r>
              <a:rPr kumimoji="1" lang="en-US" altLang="zh-CN" sz="2000" b="0">
                <a:latin typeface="Times New Roman" pitchFamily="18" charset="0"/>
              </a:rPr>
              <a:t>0</a:t>
            </a:r>
            <a:r>
              <a:rPr kumimoji="1" lang="zh-CN" altLang="en-US" sz="2000" b="0">
                <a:latin typeface="Times New Roman" pitchFamily="18" charset="0"/>
              </a:rPr>
              <a:t>，对运放共模抑制比要求低</a:t>
            </a:r>
          </a:p>
          <a:p>
            <a:pPr>
              <a:buClr>
                <a:schemeClr val="hlink"/>
              </a:buClr>
              <a:buFontTx/>
              <a:buChar char="•"/>
            </a:pPr>
            <a:r>
              <a:rPr kumimoji="1" lang="zh-CN" altLang="en-US" sz="2000" b="0">
                <a:latin typeface="Times New Roman" pitchFamily="18" charset="0"/>
              </a:rPr>
              <a:t> 输出电阻小，带负载能力强</a:t>
            </a:r>
          </a:p>
          <a:p>
            <a:pPr>
              <a:buClr>
                <a:schemeClr val="hlink"/>
              </a:buClr>
              <a:buFontTx/>
              <a:buChar char="•"/>
            </a:pPr>
            <a:r>
              <a:rPr kumimoji="1" lang="zh-CN" altLang="en-US" sz="2000" b="0">
                <a:latin typeface="Times New Roman" pitchFamily="18" charset="0"/>
              </a:rPr>
              <a:t> 要求放大倍数较大时，反馈电阻阻值高，稳定性差。</a:t>
            </a:r>
          </a:p>
          <a:p>
            <a:pPr>
              <a:buClr>
                <a:schemeClr val="hlink"/>
              </a:buClr>
            </a:pPr>
            <a:r>
              <a:rPr kumimoji="1" lang="zh-CN" altLang="en-US" sz="2000" b="0">
                <a:latin typeface="Times New Roman" pitchFamily="18" charset="0"/>
              </a:rPr>
              <a:t> 如果要求放大倍数</a:t>
            </a:r>
            <a:r>
              <a:rPr kumimoji="1" lang="en-US" altLang="zh-CN" sz="2000" b="0">
                <a:latin typeface="Times New Roman" pitchFamily="18" charset="0"/>
              </a:rPr>
              <a:t>100</a:t>
            </a:r>
            <a:r>
              <a:rPr kumimoji="1" lang="zh-CN" altLang="en-US" sz="2000" b="0">
                <a:latin typeface="Times New Roman" pitchFamily="18" charset="0"/>
              </a:rPr>
              <a:t>，</a:t>
            </a:r>
            <a:r>
              <a:rPr kumimoji="1" lang="en-US" altLang="zh-CN" sz="2000" b="0">
                <a:latin typeface="Times New Roman" pitchFamily="18" charset="0"/>
              </a:rPr>
              <a:t>R</a:t>
            </a:r>
            <a:r>
              <a:rPr kumimoji="1" lang="en-US" altLang="zh-CN" sz="2000" b="0" baseline="-25000">
                <a:latin typeface="Times New Roman" pitchFamily="18" charset="0"/>
              </a:rPr>
              <a:t>1</a:t>
            </a:r>
            <a:r>
              <a:rPr kumimoji="1" lang="en-US" altLang="zh-CN" sz="2000" b="0">
                <a:latin typeface="Times New Roman" pitchFamily="18" charset="0"/>
              </a:rPr>
              <a:t>=100K</a:t>
            </a:r>
            <a:r>
              <a:rPr kumimoji="1" lang="zh-CN" altLang="en-US" sz="2000" b="0">
                <a:latin typeface="Times New Roman" pitchFamily="18" charset="0"/>
              </a:rPr>
              <a:t>，</a:t>
            </a:r>
            <a:r>
              <a:rPr kumimoji="1" lang="en-US" altLang="zh-CN" sz="2000" b="0">
                <a:latin typeface="Times New Roman" pitchFamily="18" charset="0"/>
              </a:rPr>
              <a:t>R</a:t>
            </a:r>
            <a:r>
              <a:rPr kumimoji="1" lang="en-US" altLang="zh-CN" sz="2000" b="0" baseline="-25000">
                <a:latin typeface="Times New Roman" pitchFamily="18" charset="0"/>
              </a:rPr>
              <a:t>f</a:t>
            </a:r>
            <a:r>
              <a:rPr kumimoji="1" lang="en-US" altLang="zh-CN" sz="2000" b="0">
                <a:latin typeface="Times New Roman" pitchFamily="18" charset="0"/>
              </a:rPr>
              <a:t>=10M</a:t>
            </a:r>
          </a:p>
        </p:txBody>
      </p:sp>
    </p:spTree>
  </p:cSld>
  <p:clrMapOvr>
    <a:masterClrMapping/>
  </p:clrMapOvr>
  <p:transition>
    <p:random/>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strips(downRight)">
                                      <p:cBhvr>
                                        <p:cTn id="7" dur="500"/>
                                        <p:tgtEl>
                                          <p:spTgt spid="20484"/>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0485"/>
                                        </p:tgtEl>
                                        <p:attrNameLst>
                                          <p:attrName>style.visibility</p:attrName>
                                        </p:attrNameLst>
                                      </p:cBhvr>
                                      <p:to>
                                        <p:strVal val="visible"/>
                                      </p:to>
                                    </p:set>
                                    <p:animEffect transition="in" filter="strips(downRight)">
                                      <p:cBhvr>
                                        <p:cTn id="12" dur="500"/>
                                        <p:tgtEl>
                                          <p:spTgt spid="20485"/>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0486"/>
                                        </p:tgtEl>
                                        <p:attrNameLst>
                                          <p:attrName>style.visibility</p:attrName>
                                        </p:attrNameLst>
                                      </p:cBhvr>
                                      <p:to>
                                        <p:strVal val="visible"/>
                                      </p:to>
                                    </p:set>
                                    <p:animEffect transition="in" filter="strips(downRight)">
                                      <p:cBhvr>
                                        <p:cTn id="17" dur="500"/>
                                        <p:tgtEl>
                                          <p:spTgt spid="20486"/>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20488"/>
                                        </p:tgtEl>
                                        <p:attrNameLst>
                                          <p:attrName>style.visibility</p:attrName>
                                        </p:attrNameLst>
                                      </p:cBhvr>
                                      <p:to>
                                        <p:strVal val="visible"/>
                                      </p:to>
                                    </p:set>
                                    <p:animEffect transition="in" filter="strips(downRight)">
                                      <p:cBhvr>
                                        <p:cTn id="22" dur="500"/>
                                        <p:tgtEl>
                                          <p:spTgt spid="20488"/>
                                        </p:tgtEl>
                                      </p:cBhvr>
                                    </p:animEffect>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20487"/>
                                        </p:tgtEl>
                                        <p:attrNameLst>
                                          <p:attrName>style.visibility</p:attrName>
                                        </p:attrNameLst>
                                      </p:cBhvr>
                                      <p:to>
                                        <p:strVal val="visible"/>
                                      </p:to>
                                    </p:set>
                                    <p:animEffect transition="in" filter="strips(downRight)">
                                      <p:cBhvr>
                                        <p:cTn id="27" dur="500"/>
                                        <p:tgtEl>
                                          <p:spTgt spid="20487"/>
                                        </p:tgtEl>
                                      </p:cBhvr>
                                    </p:animEffect>
                                  </p:childTnLst>
                                  <p:subTnLst>
                                    <p:audio>
                                      <p:cMediaNode>
                                        <p:cTn display="0" masterRel="sameClick">
                                          <p:stCondLst>
                                            <p:cond evt="begin" delay="0">
                                              <p:tn val="25"/>
                                            </p:cond>
                                          </p:stCondLst>
                                          <p:endCondLst>
                                            <p:cond evt="onStopAudio" delay="0">
                                              <p:tgtEl>
                                                <p:sldTgt/>
                                              </p:tgtEl>
                                            </p:cond>
                                          </p:endCondLst>
                                        </p:cTn>
                                        <p:tgtEl>
                                          <p:sndTgt r:embed="rId4" name="CHIMES.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20491"/>
                                        </p:tgtEl>
                                        <p:attrNameLst>
                                          <p:attrName>style.visibility</p:attrName>
                                        </p:attrNameLst>
                                      </p:cBhvr>
                                      <p:to>
                                        <p:strVal val="visible"/>
                                      </p:to>
                                    </p:set>
                                    <p:animEffect transition="in" filter="strips(downRight)">
                                      <p:cBhvr>
                                        <p:cTn id="32" dur="500"/>
                                        <p:tgtEl>
                                          <p:spTgt spid="20491"/>
                                        </p:tgtEl>
                                      </p:cBhvr>
                                    </p:animEffect>
                                  </p:childTnLst>
                                  <p:subTnLst>
                                    <p:audio>
                                      <p:cMediaNode>
                                        <p:cTn display="0" masterRel="sameClick">
                                          <p:stCondLst>
                                            <p:cond evt="begin" delay="0">
                                              <p:tn val="30"/>
                                            </p:cond>
                                          </p:stCondLst>
                                          <p:endCondLst>
                                            <p:cond evt="onStopAudio" delay="0">
                                              <p:tgtEl>
                                                <p:sldTgt/>
                                              </p:tgtEl>
                                            </p:cond>
                                          </p:endCondLst>
                                        </p:cTn>
                                        <p:tgtEl>
                                          <p:sndTgt r:embed="rId4" name="CHIMES.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0495"/>
                                        </p:tgtEl>
                                        <p:attrNameLst>
                                          <p:attrName>style.visibility</p:attrName>
                                        </p:attrNameLst>
                                      </p:cBhvr>
                                      <p:to>
                                        <p:strVal val="visible"/>
                                      </p:to>
                                    </p:set>
                                    <p:anim calcmode="lin" valueType="num">
                                      <p:cBhvr additive="base">
                                        <p:cTn id="37" dur="500" fill="hold"/>
                                        <p:tgtEl>
                                          <p:spTgt spid="20495"/>
                                        </p:tgtEl>
                                        <p:attrNameLst>
                                          <p:attrName>ppt_x</p:attrName>
                                        </p:attrNameLst>
                                      </p:cBhvr>
                                      <p:tavLst>
                                        <p:tav tm="0">
                                          <p:val>
                                            <p:strVal val="0-#ppt_w/2"/>
                                          </p:val>
                                        </p:tav>
                                        <p:tav tm="100000">
                                          <p:val>
                                            <p:strVal val="#ppt_x"/>
                                          </p:val>
                                        </p:tav>
                                      </p:tavLst>
                                    </p:anim>
                                    <p:anim calcmode="lin" valueType="num">
                                      <p:cBhvr additive="base">
                                        <p:cTn id="38" dur="500" fill="hold"/>
                                        <p:tgtEl>
                                          <p:spTgt spid="204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utoUpdateAnimBg="0"/>
      <p:bldP spid="20485" grpId="0" autoUpdateAnimBg="0"/>
      <p:bldP spid="20486" grpId="0" autoUpdateAnimBg="0"/>
      <p:bldP spid="20491" grpId="0" autoUpdateAnimBg="0"/>
      <p:bldP spid="20495"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Line 2"/>
          <p:cNvSpPr>
            <a:spLocks noChangeShapeType="1"/>
          </p:cNvSpPr>
          <p:nvPr/>
        </p:nvSpPr>
        <p:spPr bwMode="auto">
          <a:xfrm>
            <a:off x="533400" y="1066800"/>
            <a:ext cx="35814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21507" name="Rectangle 3"/>
          <p:cNvSpPr>
            <a:spLocks noChangeArrowheads="1"/>
          </p:cNvSpPr>
          <p:nvPr/>
        </p:nvSpPr>
        <p:spPr bwMode="auto">
          <a:xfrm>
            <a:off x="304800" y="1219200"/>
            <a:ext cx="4038600" cy="457200"/>
          </a:xfrm>
          <a:prstGeom prst="rect">
            <a:avLst/>
          </a:prstGeom>
          <a:noFill/>
          <a:ln w="12700" cap="sq">
            <a:noFill/>
            <a:miter lim="800000"/>
            <a:headEnd type="none" w="sm" len="sm"/>
            <a:tailEnd type="none" w="sm" len="sm"/>
          </a:ln>
          <a:effectLst/>
        </p:spPr>
        <p:txBody>
          <a:bodyPr>
            <a:spAutoFit/>
          </a:bodyPr>
          <a:lstStyle/>
          <a:p>
            <a:pPr>
              <a:spcBef>
                <a:spcPct val="20000"/>
              </a:spcBef>
              <a:buClr>
                <a:srgbClr val="0000FF"/>
              </a:buClr>
              <a:buSzPct val="85000"/>
              <a:buFont typeface="Monotype Sorts" pitchFamily="2" charset="2"/>
              <a:buNone/>
            </a:pPr>
            <a:r>
              <a:rPr lang="en-US" altLang="zh-CN" sz="2400">
                <a:solidFill>
                  <a:srgbClr val="000000"/>
                </a:solidFill>
                <a:ea typeface="楷体_GB2312" pitchFamily="49" charset="-122"/>
              </a:rPr>
              <a:t>2. </a:t>
            </a:r>
            <a:r>
              <a:rPr lang="zh-CN" altLang="en-US" sz="2400">
                <a:solidFill>
                  <a:srgbClr val="000000"/>
                </a:solidFill>
                <a:ea typeface="楷体_GB2312" pitchFamily="49" charset="-122"/>
              </a:rPr>
              <a:t>几项技术指标的近似计算</a:t>
            </a:r>
          </a:p>
        </p:txBody>
      </p:sp>
      <p:sp>
        <p:nvSpPr>
          <p:cNvPr id="21508" name="Rectangle 4"/>
          <p:cNvSpPr>
            <a:spLocks noChangeArrowheads="1"/>
          </p:cNvSpPr>
          <p:nvPr/>
        </p:nvSpPr>
        <p:spPr bwMode="auto">
          <a:xfrm>
            <a:off x="304800" y="1679575"/>
            <a:ext cx="4343400" cy="530225"/>
          </a:xfrm>
          <a:prstGeom prst="rect">
            <a:avLst/>
          </a:prstGeom>
          <a:noFill/>
          <a:ln w="12700" cap="sq">
            <a:noFill/>
            <a:miter lim="800000"/>
            <a:headEnd type="none" w="sm" len="sm"/>
            <a:tailEnd type="none" w="sm" len="sm"/>
          </a:ln>
          <a:effectLst/>
        </p:spPr>
        <p:txBody>
          <a:bodyPr>
            <a:spAutoFit/>
          </a:bodyPr>
          <a:lstStyle/>
          <a:p>
            <a:pPr>
              <a:lnSpc>
                <a:spcPct val="120000"/>
              </a:lnSpc>
              <a:buClr>
                <a:srgbClr val="FF0000"/>
              </a:buClr>
              <a:buSzPct val="85000"/>
              <a:buFont typeface="Wingdings" pitchFamily="2" charset="2"/>
              <a:buNone/>
            </a:pPr>
            <a:r>
              <a:rPr lang="zh-CN" altLang="en-US" sz="2400">
                <a:solidFill>
                  <a:srgbClr val="000000"/>
                </a:solidFill>
                <a:ea typeface="楷体_GB2312" pitchFamily="49" charset="-122"/>
              </a:rPr>
              <a:t>（</a:t>
            </a:r>
            <a:r>
              <a:rPr lang="en-US" altLang="zh-CN" sz="2400">
                <a:solidFill>
                  <a:srgbClr val="000000"/>
                </a:solidFill>
                <a:ea typeface="楷体_GB2312" pitchFamily="49" charset="-122"/>
              </a:rPr>
              <a:t>2</a:t>
            </a:r>
            <a:r>
              <a:rPr lang="zh-CN" altLang="en-US" sz="2400">
                <a:solidFill>
                  <a:srgbClr val="000000"/>
                </a:solidFill>
                <a:ea typeface="楷体_GB2312" pitchFamily="49" charset="-122"/>
              </a:rPr>
              <a:t>）输入电阻</a:t>
            </a:r>
            <a:r>
              <a:rPr lang="en-US" altLang="zh-CN" sz="2400" i="1">
                <a:solidFill>
                  <a:srgbClr val="000000"/>
                </a:solidFill>
                <a:ea typeface="华康简宋" charset="-122"/>
              </a:rPr>
              <a:t>R</a:t>
            </a:r>
            <a:r>
              <a:rPr lang="en-US" altLang="zh-CN" sz="2400" baseline="-30000">
                <a:solidFill>
                  <a:srgbClr val="000000"/>
                </a:solidFill>
                <a:ea typeface="华康简宋" charset="-122"/>
              </a:rPr>
              <a:t>i</a:t>
            </a:r>
            <a:r>
              <a:rPr lang="en-US" altLang="zh-CN" sz="2400">
                <a:solidFill>
                  <a:srgbClr val="000000"/>
                </a:solidFill>
                <a:latin typeface="楷体_GB2312" pitchFamily="49" charset="-122"/>
                <a:ea typeface="楷体_GB2312" pitchFamily="49" charset="-122"/>
              </a:rPr>
              <a:t> </a:t>
            </a:r>
          </a:p>
        </p:txBody>
      </p:sp>
      <p:graphicFrame>
        <p:nvGraphicFramePr>
          <p:cNvPr id="21509" name="Object 5"/>
          <p:cNvGraphicFramePr>
            <a:graphicFrameLocks noChangeAspect="1"/>
          </p:cNvGraphicFramePr>
          <p:nvPr/>
        </p:nvGraphicFramePr>
        <p:xfrm>
          <a:off x="862013" y="2289175"/>
          <a:ext cx="3171825" cy="1035050"/>
        </p:xfrm>
        <a:graphic>
          <a:graphicData uri="http://schemas.openxmlformats.org/presentationml/2006/ole">
            <mc:AlternateContent xmlns:mc="http://schemas.openxmlformats.org/markup-compatibility/2006">
              <mc:Choice xmlns:v="urn:schemas-microsoft-com:vml" Requires="v">
                <p:oleObj spid="_x0000_s21511" name="公式" r:id="rId4" imgW="1371600" imgH="444240" progId="Equation.3">
                  <p:embed/>
                </p:oleObj>
              </mc:Choice>
              <mc:Fallback>
                <p:oleObj name="公式" r:id="rId4" imgW="1371600" imgH="44424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013" y="2289175"/>
                        <a:ext cx="3171825" cy="103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0" name="Rectangle 6"/>
          <p:cNvSpPr>
            <a:spLocks noChangeArrowheads="1"/>
          </p:cNvSpPr>
          <p:nvPr/>
        </p:nvSpPr>
        <p:spPr bwMode="auto">
          <a:xfrm>
            <a:off x="304800" y="3657600"/>
            <a:ext cx="4343400" cy="530225"/>
          </a:xfrm>
          <a:prstGeom prst="rect">
            <a:avLst/>
          </a:prstGeom>
          <a:noFill/>
          <a:ln w="12700" cap="sq">
            <a:noFill/>
            <a:miter lim="800000"/>
            <a:headEnd type="none" w="sm" len="sm"/>
            <a:tailEnd type="none" w="sm" len="sm"/>
          </a:ln>
          <a:effectLst/>
        </p:spPr>
        <p:txBody>
          <a:bodyPr>
            <a:spAutoFit/>
          </a:bodyPr>
          <a:lstStyle/>
          <a:p>
            <a:pPr>
              <a:lnSpc>
                <a:spcPct val="120000"/>
              </a:lnSpc>
              <a:buClr>
                <a:srgbClr val="FF0000"/>
              </a:buClr>
              <a:buSzPct val="85000"/>
              <a:buFont typeface="Wingdings" pitchFamily="2" charset="2"/>
              <a:buNone/>
            </a:pPr>
            <a:r>
              <a:rPr lang="zh-CN" altLang="en-US" sz="2400">
                <a:solidFill>
                  <a:srgbClr val="000000"/>
                </a:solidFill>
                <a:ea typeface="楷体_GB2312" pitchFamily="49" charset="-122"/>
              </a:rPr>
              <a:t>（</a:t>
            </a:r>
            <a:r>
              <a:rPr lang="en-US" altLang="zh-CN" sz="2400">
                <a:solidFill>
                  <a:srgbClr val="000000"/>
                </a:solidFill>
                <a:ea typeface="楷体_GB2312" pitchFamily="49" charset="-122"/>
              </a:rPr>
              <a:t>3</a:t>
            </a:r>
            <a:r>
              <a:rPr lang="zh-CN" altLang="en-US" sz="2400">
                <a:solidFill>
                  <a:srgbClr val="000000"/>
                </a:solidFill>
                <a:ea typeface="楷体_GB2312" pitchFamily="49" charset="-122"/>
              </a:rPr>
              <a:t>）输出电阻</a:t>
            </a:r>
            <a:r>
              <a:rPr lang="en-US" altLang="zh-CN" sz="2400" i="1">
                <a:solidFill>
                  <a:srgbClr val="000000"/>
                </a:solidFill>
                <a:ea typeface="楷体_GB2312" pitchFamily="49" charset="-122"/>
              </a:rPr>
              <a:t>R</a:t>
            </a:r>
            <a:r>
              <a:rPr lang="en-US" altLang="zh-CN" sz="2400" baseline="-30000">
                <a:solidFill>
                  <a:srgbClr val="000000"/>
                </a:solidFill>
                <a:ea typeface="楷体_GB2312" pitchFamily="49" charset="-122"/>
              </a:rPr>
              <a:t>o</a:t>
            </a:r>
            <a:r>
              <a:rPr lang="en-US" altLang="zh-CN" sz="2400">
                <a:solidFill>
                  <a:srgbClr val="000000"/>
                </a:solidFill>
                <a:ea typeface="楷体_GB2312" pitchFamily="49" charset="-122"/>
              </a:rPr>
              <a:t> </a:t>
            </a:r>
          </a:p>
        </p:txBody>
      </p:sp>
      <p:sp>
        <p:nvSpPr>
          <p:cNvPr id="21511" name="Rectangle 7"/>
          <p:cNvSpPr>
            <a:spLocks noChangeArrowheads="1"/>
          </p:cNvSpPr>
          <p:nvPr/>
        </p:nvSpPr>
        <p:spPr bwMode="auto">
          <a:xfrm>
            <a:off x="1371600" y="4197350"/>
            <a:ext cx="1524000" cy="603250"/>
          </a:xfrm>
          <a:prstGeom prst="rect">
            <a:avLst/>
          </a:prstGeom>
          <a:noFill/>
          <a:ln w="12700" cap="sq">
            <a:noFill/>
            <a:miter lim="800000"/>
            <a:headEnd type="none" w="sm" len="sm"/>
            <a:tailEnd type="none" w="sm" len="sm"/>
          </a:ln>
          <a:effectLst/>
        </p:spPr>
        <p:txBody>
          <a:bodyPr>
            <a:spAutoFit/>
          </a:bodyPr>
          <a:lstStyle/>
          <a:p>
            <a:pPr>
              <a:lnSpc>
                <a:spcPct val="140000"/>
              </a:lnSpc>
              <a:buClr>
                <a:srgbClr val="FF0000"/>
              </a:buClr>
              <a:buSzPct val="85000"/>
              <a:buFont typeface="Wingdings" pitchFamily="2" charset="2"/>
              <a:buNone/>
            </a:pPr>
            <a:r>
              <a:rPr lang="en-US" altLang="zh-CN" sz="2400" i="1">
                <a:solidFill>
                  <a:srgbClr val="000000"/>
                </a:solidFill>
                <a:ea typeface="华康简宋" charset="-122"/>
              </a:rPr>
              <a:t>R</a:t>
            </a:r>
            <a:r>
              <a:rPr lang="en-US" altLang="zh-CN" sz="2400" baseline="-30000">
                <a:solidFill>
                  <a:srgbClr val="000000"/>
                </a:solidFill>
                <a:ea typeface="华康简宋" charset="-122"/>
              </a:rPr>
              <a:t>o</a:t>
            </a:r>
            <a:r>
              <a:rPr lang="en-US" altLang="zh-CN" sz="2400">
                <a:solidFill>
                  <a:srgbClr val="000000"/>
                </a:solidFill>
                <a:latin typeface="宋体" pitchFamily="2" charset="-122"/>
              </a:rPr>
              <a:t>→</a:t>
            </a:r>
            <a:r>
              <a:rPr lang="en-US" altLang="zh-CN" sz="2400">
                <a:solidFill>
                  <a:srgbClr val="000000"/>
                </a:solidFill>
                <a:ea typeface="华康简宋" charset="-122"/>
              </a:rPr>
              <a:t>0</a:t>
            </a:r>
          </a:p>
        </p:txBody>
      </p:sp>
      <p:sp>
        <p:nvSpPr>
          <p:cNvPr id="21512" name="Rectangle 8">
            <a:hlinkClick r:id="rId6" action="ppaction://hlinksldjump"/>
          </p:cNvPr>
          <p:cNvSpPr>
            <a:spLocks noChangeArrowheads="1"/>
          </p:cNvSpPr>
          <p:nvPr/>
        </p:nvSpPr>
        <p:spPr bwMode="auto">
          <a:xfrm>
            <a:off x="533400" y="411163"/>
            <a:ext cx="6248400" cy="579437"/>
          </a:xfrm>
          <a:prstGeom prst="rect">
            <a:avLst/>
          </a:prstGeom>
          <a:noFill/>
          <a:ln w="9525">
            <a:noFill/>
            <a:miter lim="800000"/>
            <a:headEnd/>
            <a:tailEnd/>
          </a:ln>
        </p:spPr>
        <p:txBody>
          <a:bodyPr>
            <a:spAutoFit/>
          </a:bodyPr>
          <a:lstStyle/>
          <a:p>
            <a:r>
              <a:rPr lang="en-US" altLang="zh-CN" sz="3200">
                <a:solidFill>
                  <a:srgbClr val="000066"/>
                </a:solidFill>
                <a:ea typeface="黑体" pitchFamily="49" charset="-122"/>
              </a:rPr>
              <a:t>2.3.2 </a:t>
            </a:r>
            <a:r>
              <a:rPr lang="zh-CN" altLang="en-US" sz="3200">
                <a:solidFill>
                  <a:srgbClr val="000066"/>
                </a:solidFill>
                <a:ea typeface="黑体" pitchFamily="49" charset="-122"/>
              </a:rPr>
              <a:t>反相放大电路</a:t>
            </a:r>
          </a:p>
        </p:txBody>
      </p:sp>
      <p:pic>
        <p:nvPicPr>
          <p:cNvPr id="21514" name="Picture 10" descr="未标题-2 拷贝"/>
          <p:cNvPicPr>
            <a:picLocks noChangeAspect="1" noChangeArrowheads="1"/>
          </p:cNvPicPr>
          <p:nvPr/>
        </p:nvPicPr>
        <p:blipFill>
          <a:blip r:embed="rId7"/>
          <a:srcRect/>
          <a:stretch>
            <a:fillRect/>
          </a:stretch>
        </p:blipFill>
        <p:spPr bwMode="auto">
          <a:xfrm>
            <a:off x="4572000" y="1501775"/>
            <a:ext cx="4337050" cy="26860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strips(downRight)">
                                      <p:cBhvr>
                                        <p:cTn id="7" dur="500"/>
                                        <p:tgtEl>
                                          <p:spTgt spid="21508"/>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1509"/>
                                        </p:tgtEl>
                                        <p:attrNameLst>
                                          <p:attrName>style.visibility</p:attrName>
                                        </p:attrNameLst>
                                      </p:cBhvr>
                                      <p:to>
                                        <p:strVal val="visible"/>
                                      </p:to>
                                    </p:set>
                                    <p:animEffect transition="in" filter="strips(downRight)">
                                      <p:cBhvr>
                                        <p:cTn id="12" dur="500"/>
                                        <p:tgtEl>
                                          <p:spTgt spid="2150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1510"/>
                                        </p:tgtEl>
                                        <p:attrNameLst>
                                          <p:attrName>style.visibility</p:attrName>
                                        </p:attrNameLst>
                                      </p:cBhvr>
                                      <p:to>
                                        <p:strVal val="visible"/>
                                      </p:to>
                                    </p:set>
                                    <p:animEffect transition="in" filter="strips(downRight)">
                                      <p:cBhvr>
                                        <p:cTn id="17" dur="500"/>
                                        <p:tgtEl>
                                          <p:spTgt spid="21510"/>
                                        </p:tgtEl>
                                      </p:cBhvr>
                                    </p:animEffect>
                                  </p:childTnLst>
                                  <p:subTnLst>
                                    <p:audio>
                                      <p:cMediaNode>
                                        <p:cTn display="0" masterRel="sameClick">
                                          <p:stCondLst>
                                            <p:cond evt="begin" delay="0">
                                              <p:tn val="15"/>
                                            </p:cond>
                                          </p:stCondLst>
                                          <p:endCondLst>
                                            <p:cond evt="onStopAudio" delay="0">
                                              <p:tgtEl>
                                                <p:sldTgt/>
                                              </p:tgtEl>
                                            </p:cond>
                                          </p:endCondLst>
                                        </p:cTn>
                                        <p:tgtEl>
                                          <p:sndTgt r:embed="rId3" name="CHIMES.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1511"/>
                                        </p:tgtEl>
                                        <p:attrNameLst>
                                          <p:attrName>style.visibility</p:attrName>
                                        </p:attrNameLst>
                                      </p:cBhvr>
                                      <p:to>
                                        <p:strVal val="visible"/>
                                      </p:to>
                                    </p:set>
                                    <p:animEffect transition="in" filter="strips(downRight)">
                                      <p:cBhvr>
                                        <p:cTn id="22" dur="500"/>
                                        <p:tgtEl>
                                          <p:spTgt spid="21511"/>
                                        </p:tgtEl>
                                      </p:cBhvr>
                                    </p:animEffect>
                                  </p:childTnLst>
                                  <p:subTnLst>
                                    <p:audio>
                                      <p:cMediaNode>
                                        <p:cTn display="0" masterRel="sameClick">
                                          <p:stCondLst>
                                            <p:cond evt="begin" delay="0">
                                              <p:tn val="20"/>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utoUpdateAnimBg="0"/>
      <p:bldP spid="21510" grpId="0" autoUpdateAnimBg="0"/>
      <p:bldP spid="21511"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Line 2"/>
          <p:cNvSpPr>
            <a:spLocks noChangeShapeType="1"/>
          </p:cNvSpPr>
          <p:nvPr/>
        </p:nvSpPr>
        <p:spPr bwMode="auto">
          <a:xfrm>
            <a:off x="533400" y="1066800"/>
            <a:ext cx="35814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22531" name="Rectangle 3"/>
          <p:cNvSpPr>
            <a:spLocks noChangeArrowheads="1"/>
          </p:cNvSpPr>
          <p:nvPr/>
        </p:nvSpPr>
        <p:spPr bwMode="auto">
          <a:xfrm>
            <a:off x="304800" y="1066800"/>
            <a:ext cx="4114800" cy="885825"/>
          </a:xfrm>
          <a:prstGeom prst="rect">
            <a:avLst/>
          </a:prstGeom>
          <a:noFill/>
          <a:ln w="12700" cap="sq">
            <a:noFill/>
            <a:miter lim="800000"/>
            <a:headEnd type="none" w="sm" len="sm"/>
            <a:tailEnd type="none" w="sm" len="sm"/>
          </a:ln>
          <a:effectLst/>
        </p:spPr>
        <p:txBody>
          <a:bodyPr>
            <a:spAutoFit/>
          </a:bodyPr>
          <a:lstStyle/>
          <a:p>
            <a:pPr>
              <a:lnSpc>
                <a:spcPct val="130000"/>
              </a:lnSpc>
              <a:buClr>
                <a:srgbClr val="0000FF"/>
              </a:buClr>
              <a:buSzPct val="85000"/>
              <a:buFont typeface="Monotype Sorts" pitchFamily="2" charset="2"/>
              <a:buNone/>
            </a:pPr>
            <a:r>
              <a:rPr lang="zh-CN" altLang="en-US" sz="2000">
                <a:solidFill>
                  <a:srgbClr val="000000"/>
                </a:solidFill>
                <a:ea typeface="楷体_GB2312" pitchFamily="49" charset="-122"/>
              </a:rPr>
              <a:t>当</a:t>
            </a:r>
            <a:r>
              <a:rPr lang="en-US" altLang="zh-CN" sz="2000" i="1">
                <a:solidFill>
                  <a:srgbClr val="000000"/>
                </a:solidFill>
                <a:ea typeface="楷体_GB2312" pitchFamily="49" charset="-122"/>
              </a:rPr>
              <a:t>R</a:t>
            </a:r>
            <a:r>
              <a:rPr lang="en-US" altLang="zh-CN" sz="2000" baseline="-30000">
                <a:solidFill>
                  <a:srgbClr val="000000"/>
                </a:solidFill>
                <a:ea typeface="楷体_GB2312" pitchFamily="49" charset="-122"/>
              </a:rPr>
              <a:t>2</a:t>
            </a:r>
            <a:r>
              <a:rPr lang="en-US" altLang="zh-CN" sz="2000">
                <a:solidFill>
                  <a:srgbClr val="000000"/>
                </a:solidFill>
                <a:ea typeface="楷体_GB2312" pitchFamily="49" charset="-122"/>
              </a:rPr>
              <a:t>&gt;&gt; </a:t>
            </a:r>
            <a:r>
              <a:rPr lang="en-US" altLang="zh-CN" sz="2000" i="1">
                <a:solidFill>
                  <a:srgbClr val="000000"/>
                </a:solidFill>
                <a:ea typeface="楷体_GB2312" pitchFamily="49" charset="-122"/>
              </a:rPr>
              <a:t>R</a:t>
            </a:r>
            <a:r>
              <a:rPr lang="en-US" altLang="zh-CN" sz="2000" baseline="-30000">
                <a:solidFill>
                  <a:srgbClr val="000000"/>
                </a:solidFill>
                <a:ea typeface="楷体_GB2312" pitchFamily="49" charset="-122"/>
              </a:rPr>
              <a:t>3</a:t>
            </a:r>
            <a:r>
              <a:rPr lang="zh-CN" altLang="en-US" sz="2000">
                <a:solidFill>
                  <a:srgbClr val="000000"/>
                </a:solidFill>
                <a:ea typeface="楷体_GB2312" pitchFamily="49" charset="-122"/>
              </a:rPr>
              <a:t>时，</a:t>
            </a:r>
          </a:p>
          <a:p>
            <a:pPr>
              <a:lnSpc>
                <a:spcPct val="130000"/>
              </a:lnSpc>
              <a:buClr>
                <a:srgbClr val="0000FF"/>
              </a:buClr>
              <a:buSzPct val="85000"/>
              <a:buFont typeface="Monotype Sorts" pitchFamily="2" charset="2"/>
              <a:buNone/>
            </a:pPr>
            <a:r>
              <a:rPr lang="zh-CN" altLang="en-US" sz="2000">
                <a:solidFill>
                  <a:srgbClr val="000000"/>
                </a:solidFill>
                <a:ea typeface="楷体_GB2312" pitchFamily="49" charset="-122"/>
              </a:rPr>
              <a:t>（</a:t>
            </a:r>
            <a:r>
              <a:rPr lang="en-US" altLang="zh-CN" sz="2000">
                <a:solidFill>
                  <a:srgbClr val="000000"/>
                </a:solidFill>
                <a:ea typeface="楷体_GB2312" pitchFamily="49" charset="-122"/>
              </a:rPr>
              <a:t>1</a:t>
            </a:r>
            <a:r>
              <a:rPr lang="zh-CN" altLang="en-US" sz="2000">
                <a:solidFill>
                  <a:srgbClr val="000000"/>
                </a:solidFill>
                <a:ea typeface="楷体_GB2312" pitchFamily="49" charset="-122"/>
              </a:rPr>
              <a:t>）试证明</a:t>
            </a:r>
            <a:r>
              <a:rPr lang="en-US" altLang="zh-CN" sz="2000" i="1">
                <a:solidFill>
                  <a:srgbClr val="000000"/>
                </a:solidFill>
                <a:ea typeface="楷体_GB2312" pitchFamily="49" charset="-122"/>
              </a:rPr>
              <a:t>V</a:t>
            </a:r>
            <a:r>
              <a:rPr lang="en-US" altLang="zh-CN" sz="2000" baseline="-30000">
                <a:solidFill>
                  <a:srgbClr val="000000"/>
                </a:solidFill>
                <a:ea typeface="楷体_GB2312" pitchFamily="49" charset="-122"/>
              </a:rPr>
              <a:t>s</a:t>
            </a:r>
            <a:r>
              <a:rPr lang="zh-CN" altLang="en-US" sz="2000">
                <a:solidFill>
                  <a:srgbClr val="000000"/>
                </a:solidFill>
                <a:ea typeface="楷体_GB2312" pitchFamily="49" charset="-122"/>
              </a:rPr>
              <a:t>＝</a:t>
            </a:r>
            <a:r>
              <a:rPr lang="en-US" altLang="zh-CN" sz="2000">
                <a:solidFill>
                  <a:srgbClr val="000000"/>
                </a:solidFill>
                <a:ea typeface="楷体_GB2312" pitchFamily="49" charset="-122"/>
              </a:rPr>
              <a:t>( </a:t>
            </a:r>
            <a:r>
              <a:rPr lang="en-US" altLang="zh-CN" sz="2000" i="1">
                <a:solidFill>
                  <a:srgbClr val="000000"/>
                </a:solidFill>
                <a:ea typeface="楷体_GB2312" pitchFamily="49" charset="-122"/>
              </a:rPr>
              <a:t>R</a:t>
            </a:r>
            <a:r>
              <a:rPr lang="en-US" altLang="zh-CN" sz="2000" baseline="-30000">
                <a:solidFill>
                  <a:srgbClr val="000000"/>
                </a:solidFill>
                <a:ea typeface="楷体_GB2312" pitchFamily="49" charset="-122"/>
              </a:rPr>
              <a:t>3</a:t>
            </a:r>
            <a:r>
              <a:rPr lang="en-US" altLang="zh-CN" sz="2000" i="1">
                <a:solidFill>
                  <a:srgbClr val="000000"/>
                </a:solidFill>
                <a:ea typeface="楷体_GB2312" pitchFamily="49" charset="-122"/>
              </a:rPr>
              <a:t>R</a:t>
            </a:r>
            <a:r>
              <a:rPr lang="en-US" altLang="zh-CN" sz="2000" baseline="-30000">
                <a:solidFill>
                  <a:srgbClr val="000000"/>
                </a:solidFill>
                <a:ea typeface="楷体_GB2312" pitchFamily="49" charset="-122"/>
              </a:rPr>
              <a:t>1</a:t>
            </a:r>
            <a:r>
              <a:rPr lang="en-US" altLang="zh-CN" sz="2000">
                <a:solidFill>
                  <a:srgbClr val="000000"/>
                </a:solidFill>
                <a:ea typeface="楷体_GB2312" pitchFamily="49" charset="-122"/>
              </a:rPr>
              <a:t>/</a:t>
            </a:r>
            <a:r>
              <a:rPr lang="en-US" altLang="zh-CN" sz="2000" i="1">
                <a:solidFill>
                  <a:srgbClr val="000000"/>
                </a:solidFill>
                <a:ea typeface="楷体_GB2312" pitchFamily="49" charset="-122"/>
              </a:rPr>
              <a:t>R</a:t>
            </a:r>
            <a:r>
              <a:rPr lang="en-US" altLang="zh-CN" sz="2000" baseline="-30000">
                <a:solidFill>
                  <a:srgbClr val="000000"/>
                </a:solidFill>
                <a:ea typeface="楷体_GB2312" pitchFamily="49" charset="-122"/>
              </a:rPr>
              <a:t>2</a:t>
            </a:r>
            <a:r>
              <a:rPr lang="en-US" altLang="zh-CN" sz="2000">
                <a:solidFill>
                  <a:srgbClr val="000000"/>
                </a:solidFill>
                <a:ea typeface="楷体_GB2312" pitchFamily="49" charset="-122"/>
              </a:rPr>
              <a:t> ) </a:t>
            </a:r>
            <a:r>
              <a:rPr lang="en-US" altLang="zh-CN" sz="2000" i="1">
                <a:solidFill>
                  <a:srgbClr val="000000"/>
                </a:solidFill>
                <a:ea typeface="楷体_GB2312" pitchFamily="49" charset="-122"/>
              </a:rPr>
              <a:t>I</a:t>
            </a:r>
            <a:r>
              <a:rPr lang="en-US" altLang="zh-CN" sz="2000" baseline="-30000">
                <a:solidFill>
                  <a:srgbClr val="000000"/>
                </a:solidFill>
                <a:ea typeface="楷体_GB2312" pitchFamily="49" charset="-122"/>
              </a:rPr>
              <a:t>m</a:t>
            </a:r>
            <a:r>
              <a:rPr lang="en-US" altLang="zh-CN" sz="2000">
                <a:solidFill>
                  <a:srgbClr val="000000"/>
                </a:solidFill>
                <a:ea typeface="楷体_GB2312" pitchFamily="49" charset="-122"/>
              </a:rPr>
              <a:t> </a:t>
            </a:r>
          </a:p>
        </p:txBody>
      </p:sp>
      <p:sp>
        <p:nvSpPr>
          <p:cNvPr id="22532" name="Rectangle 4"/>
          <p:cNvSpPr>
            <a:spLocks noChangeArrowheads="1"/>
          </p:cNvSpPr>
          <p:nvPr/>
        </p:nvSpPr>
        <p:spPr bwMode="auto">
          <a:xfrm>
            <a:off x="228600" y="3352800"/>
            <a:ext cx="3429000" cy="457200"/>
          </a:xfrm>
          <a:prstGeom prst="rect">
            <a:avLst/>
          </a:prstGeom>
          <a:noFill/>
          <a:ln w="12700" cap="sq">
            <a:noFill/>
            <a:miter lim="800000"/>
            <a:headEnd type="none" w="sm" len="sm"/>
            <a:tailEnd type="none" w="sm" len="sm"/>
          </a:ln>
          <a:effectLst/>
        </p:spPr>
        <p:txBody>
          <a:bodyPr>
            <a:spAutoFit/>
          </a:bodyPr>
          <a:lstStyle/>
          <a:p>
            <a:pPr>
              <a:lnSpc>
                <a:spcPct val="120000"/>
              </a:lnSpc>
              <a:buClr>
                <a:srgbClr val="FF0000"/>
              </a:buClr>
              <a:buSzPct val="85000"/>
              <a:buFont typeface="Wingdings" pitchFamily="2" charset="2"/>
              <a:buNone/>
            </a:pPr>
            <a:r>
              <a:rPr lang="zh-CN" altLang="en-US" sz="2000">
                <a:solidFill>
                  <a:srgbClr val="000000"/>
                </a:solidFill>
                <a:ea typeface="楷体_GB2312" pitchFamily="49" charset="-122"/>
              </a:rPr>
              <a:t>解（</a:t>
            </a:r>
            <a:r>
              <a:rPr lang="en-US" altLang="zh-CN" sz="2000">
                <a:solidFill>
                  <a:srgbClr val="000000"/>
                </a:solidFill>
                <a:ea typeface="楷体_GB2312" pitchFamily="49" charset="-122"/>
                <a:sym typeface="Wingdings" pitchFamily="2" charset="2"/>
              </a:rPr>
              <a:t>1</a:t>
            </a:r>
            <a:r>
              <a:rPr lang="zh-CN" altLang="en-US" sz="2000">
                <a:solidFill>
                  <a:srgbClr val="000000"/>
                </a:solidFill>
                <a:ea typeface="楷体_GB2312" pitchFamily="49" charset="-122"/>
                <a:sym typeface="Wingdings" pitchFamily="2" charset="2"/>
              </a:rPr>
              <a:t>）根据虚断有   </a:t>
            </a:r>
            <a:r>
              <a:rPr lang="en-US" altLang="zh-CN" sz="2000" i="1">
                <a:solidFill>
                  <a:srgbClr val="000000"/>
                </a:solidFill>
                <a:ea typeface="楷体_GB2312" pitchFamily="49" charset="-122"/>
              </a:rPr>
              <a:t>I</a:t>
            </a:r>
            <a:r>
              <a:rPr lang="en-US" altLang="zh-CN" sz="2000" baseline="-30000">
                <a:solidFill>
                  <a:srgbClr val="000000"/>
                </a:solidFill>
                <a:ea typeface="楷体_GB2312" pitchFamily="49" charset="-122"/>
              </a:rPr>
              <a:t>1</a:t>
            </a:r>
            <a:r>
              <a:rPr lang="en-US" altLang="zh-CN" sz="2000" baseline="-30000">
                <a:solidFill>
                  <a:srgbClr val="000000"/>
                </a:solidFill>
                <a:ea typeface="华康简宋" charset="-122"/>
              </a:rPr>
              <a:t> </a:t>
            </a:r>
            <a:r>
              <a:rPr lang="en-US" altLang="zh-CN" sz="2000">
                <a:solidFill>
                  <a:srgbClr val="000000"/>
                </a:solidFill>
                <a:ea typeface="华康简宋" charset="-122"/>
              </a:rPr>
              <a:t>=0</a:t>
            </a:r>
            <a:endParaRPr lang="en-US" altLang="zh-CN" sz="2000">
              <a:solidFill>
                <a:srgbClr val="000000"/>
              </a:solidFill>
              <a:latin typeface="楷体_GB2312" pitchFamily="49" charset="-122"/>
              <a:ea typeface="楷体_GB2312" pitchFamily="49" charset="-122"/>
            </a:endParaRPr>
          </a:p>
        </p:txBody>
      </p:sp>
      <p:sp>
        <p:nvSpPr>
          <p:cNvPr id="22533" name="Rectangle 5"/>
          <p:cNvSpPr>
            <a:spLocks noChangeArrowheads="1"/>
          </p:cNvSpPr>
          <p:nvPr/>
        </p:nvSpPr>
        <p:spPr bwMode="auto">
          <a:xfrm>
            <a:off x="1143000" y="3810000"/>
            <a:ext cx="2514600" cy="519113"/>
          </a:xfrm>
          <a:prstGeom prst="rect">
            <a:avLst/>
          </a:prstGeom>
          <a:noFill/>
          <a:ln w="12700" cap="sq">
            <a:noFill/>
            <a:miter lim="800000"/>
            <a:headEnd type="none" w="sm" len="sm"/>
            <a:tailEnd type="none" w="sm" len="sm"/>
          </a:ln>
          <a:effectLst/>
        </p:spPr>
        <p:txBody>
          <a:bodyPr>
            <a:spAutoFit/>
          </a:bodyPr>
          <a:lstStyle/>
          <a:p>
            <a:pPr>
              <a:lnSpc>
                <a:spcPct val="140000"/>
              </a:lnSpc>
              <a:buClr>
                <a:srgbClr val="FF0000"/>
              </a:buClr>
              <a:buSzPct val="85000"/>
              <a:buFont typeface="Wingdings" pitchFamily="2" charset="2"/>
              <a:buNone/>
            </a:pPr>
            <a:r>
              <a:rPr lang="zh-CN" altLang="en-US" sz="2000">
                <a:solidFill>
                  <a:srgbClr val="000000"/>
                </a:solidFill>
                <a:ea typeface="楷体_GB2312" pitchFamily="49" charset="-122"/>
              </a:rPr>
              <a:t>所以   </a:t>
            </a:r>
            <a:r>
              <a:rPr lang="en-US" altLang="zh-CN" sz="2000" i="1">
                <a:solidFill>
                  <a:srgbClr val="000000"/>
                </a:solidFill>
                <a:ea typeface="楷体_GB2312" pitchFamily="49" charset="-122"/>
              </a:rPr>
              <a:t>I</a:t>
            </a:r>
            <a:r>
              <a:rPr lang="en-US" altLang="zh-CN" sz="2000" baseline="-30000">
                <a:solidFill>
                  <a:srgbClr val="000000"/>
                </a:solidFill>
                <a:ea typeface="楷体_GB2312" pitchFamily="49" charset="-122"/>
              </a:rPr>
              <a:t>2</a:t>
            </a:r>
            <a:r>
              <a:rPr lang="en-US" altLang="zh-CN" sz="2000" baseline="-30000">
                <a:solidFill>
                  <a:srgbClr val="000000"/>
                </a:solidFill>
                <a:ea typeface="华康简宋" charset="-122"/>
              </a:rPr>
              <a:t> </a:t>
            </a:r>
            <a:r>
              <a:rPr lang="en-US" altLang="zh-CN" sz="2000">
                <a:solidFill>
                  <a:srgbClr val="000000"/>
                </a:solidFill>
                <a:ea typeface="华康简宋" charset="-122"/>
              </a:rPr>
              <a:t>= </a:t>
            </a:r>
            <a:r>
              <a:rPr lang="en-US" altLang="zh-CN" sz="2000" i="1">
                <a:solidFill>
                  <a:srgbClr val="000000"/>
                </a:solidFill>
                <a:ea typeface="楷体_GB2312" pitchFamily="49" charset="-122"/>
              </a:rPr>
              <a:t>I</a:t>
            </a:r>
            <a:r>
              <a:rPr lang="en-US" altLang="zh-CN" sz="2000" baseline="-30000">
                <a:solidFill>
                  <a:srgbClr val="000000"/>
                </a:solidFill>
                <a:ea typeface="楷体_GB2312" pitchFamily="49" charset="-122"/>
              </a:rPr>
              <a:t>s</a:t>
            </a:r>
            <a:r>
              <a:rPr lang="en-US" altLang="zh-CN" sz="2000" baseline="-30000">
                <a:solidFill>
                  <a:srgbClr val="000000"/>
                </a:solidFill>
                <a:ea typeface="华康简宋" charset="-122"/>
              </a:rPr>
              <a:t> </a:t>
            </a:r>
            <a:r>
              <a:rPr lang="en-US" altLang="zh-CN" sz="2000">
                <a:solidFill>
                  <a:srgbClr val="000000"/>
                </a:solidFill>
                <a:ea typeface="华康简宋" charset="-122"/>
              </a:rPr>
              <a:t>= </a:t>
            </a:r>
            <a:r>
              <a:rPr lang="en-US" altLang="zh-CN" sz="2000" i="1">
                <a:solidFill>
                  <a:srgbClr val="000000"/>
                </a:solidFill>
                <a:ea typeface="楷体_GB2312" pitchFamily="49" charset="-122"/>
              </a:rPr>
              <a:t>V</a:t>
            </a:r>
            <a:r>
              <a:rPr lang="en-US" altLang="zh-CN" sz="2000" baseline="-30000">
                <a:solidFill>
                  <a:srgbClr val="000000"/>
                </a:solidFill>
                <a:ea typeface="楷体_GB2312" pitchFamily="49" charset="-122"/>
              </a:rPr>
              <a:t>s</a:t>
            </a:r>
            <a:r>
              <a:rPr lang="en-US" altLang="zh-CN" sz="2000" baseline="-30000">
                <a:solidFill>
                  <a:srgbClr val="000000"/>
                </a:solidFill>
                <a:ea typeface="华康简宋" charset="-122"/>
              </a:rPr>
              <a:t> </a:t>
            </a:r>
            <a:r>
              <a:rPr lang="en-US" altLang="zh-CN" sz="2000">
                <a:solidFill>
                  <a:srgbClr val="000000"/>
                </a:solidFill>
                <a:ea typeface="华康简宋" charset="-122"/>
              </a:rPr>
              <a:t>/</a:t>
            </a:r>
            <a:r>
              <a:rPr lang="en-US" altLang="zh-CN" sz="2000" baseline="-30000">
                <a:solidFill>
                  <a:srgbClr val="000000"/>
                </a:solidFill>
                <a:ea typeface="华康简宋" charset="-122"/>
              </a:rPr>
              <a:t> </a:t>
            </a:r>
            <a:r>
              <a:rPr lang="en-US" altLang="zh-CN" sz="2000" i="1">
                <a:solidFill>
                  <a:srgbClr val="000000"/>
                </a:solidFill>
                <a:ea typeface="楷体_GB2312" pitchFamily="49" charset="-122"/>
              </a:rPr>
              <a:t>R</a:t>
            </a:r>
            <a:r>
              <a:rPr lang="en-US" altLang="zh-CN" sz="2000" baseline="-30000">
                <a:solidFill>
                  <a:srgbClr val="000000"/>
                </a:solidFill>
                <a:ea typeface="楷体_GB2312" pitchFamily="49" charset="-122"/>
              </a:rPr>
              <a:t>1</a:t>
            </a:r>
            <a:r>
              <a:rPr lang="en-US" altLang="zh-CN" sz="2000" baseline="-30000">
                <a:solidFill>
                  <a:srgbClr val="000000"/>
                </a:solidFill>
                <a:ea typeface="华康简宋" charset="-122"/>
              </a:rPr>
              <a:t> </a:t>
            </a:r>
            <a:r>
              <a:rPr lang="en-US" altLang="zh-CN" sz="2000">
                <a:solidFill>
                  <a:srgbClr val="000000"/>
                </a:solidFill>
                <a:ea typeface="华康简宋" charset="-122"/>
              </a:rPr>
              <a:t> </a:t>
            </a:r>
          </a:p>
        </p:txBody>
      </p:sp>
      <p:sp>
        <p:nvSpPr>
          <p:cNvPr id="22534" name="Rectangle 6">
            <a:hlinkClick r:id="rId5" action="ppaction://hlinksldjump"/>
          </p:cNvPr>
          <p:cNvSpPr>
            <a:spLocks noChangeArrowheads="1"/>
          </p:cNvSpPr>
          <p:nvPr/>
        </p:nvSpPr>
        <p:spPr bwMode="auto">
          <a:xfrm>
            <a:off x="457200" y="487363"/>
            <a:ext cx="4038600" cy="519112"/>
          </a:xfrm>
          <a:prstGeom prst="rect">
            <a:avLst/>
          </a:prstGeom>
          <a:noFill/>
          <a:ln w="9525">
            <a:noFill/>
            <a:miter lim="800000"/>
            <a:headEnd/>
            <a:tailEnd/>
          </a:ln>
        </p:spPr>
        <p:txBody>
          <a:bodyPr>
            <a:spAutoFit/>
          </a:bodyPr>
          <a:lstStyle/>
          <a:p>
            <a:r>
              <a:rPr lang="zh-CN" altLang="en-US" sz="2800">
                <a:solidFill>
                  <a:srgbClr val="000066"/>
                </a:solidFill>
                <a:ea typeface="楷体_GB2312" pitchFamily="49" charset="-122"/>
              </a:rPr>
              <a:t>例</a:t>
            </a:r>
            <a:r>
              <a:rPr lang="en-US" altLang="zh-CN" sz="2800">
                <a:solidFill>
                  <a:srgbClr val="000066"/>
                </a:solidFill>
                <a:ea typeface="楷体_GB2312" pitchFamily="49" charset="-122"/>
              </a:rPr>
              <a:t>2.3.3</a:t>
            </a:r>
            <a:r>
              <a:rPr lang="zh-CN" altLang="en-US" sz="2800">
                <a:solidFill>
                  <a:srgbClr val="000066"/>
                </a:solidFill>
                <a:ea typeface="楷体_GB2312" pitchFamily="49" charset="-122"/>
              </a:rPr>
              <a:t>直流毫伏表电路</a:t>
            </a:r>
          </a:p>
        </p:txBody>
      </p:sp>
      <p:sp>
        <p:nvSpPr>
          <p:cNvPr id="22535" name="Rectangle 7"/>
          <p:cNvSpPr>
            <a:spLocks noChangeArrowheads="1"/>
          </p:cNvSpPr>
          <p:nvPr/>
        </p:nvSpPr>
        <p:spPr bwMode="auto">
          <a:xfrm>
            <a:off x="304800" y="1903413"/>
            <a:ext cx="4122738" cy="1800225"/>
          </a:xfrm>
          <a:prstGeom prst="rect">
            <a:avLst/>
          </a:prstGeom>
          <a:noFill/>
          <a:ln w="12700" cap="sq">
            <a:noFill/>
            <a:miter lim="800000"/>
            <a:headEnd type="none" w="sm" len="sm"/>
            <a:tailEnd type="none" w="sm" len="sm"/>
          </a:ln>
          <a:effectLst/>
        </p:spPr>
        <p:txBody>
          <a:bodyPr>
            <a:spAutoFit/>
          </a:bodyPr>
          <a:lstStyle/>
          <a:p>
            <a:pPr>
              <a:lnSpc>
                <a:spcPct val="140000"/>
              </a:lnSpc>
              <a:buClr>
                <a:srgbClr val="0000FF"/>
              </a:buClr>
              <a:buSzPct val="85000"/>
              <a:buFont typeface="Monotype Sorts" pitchFamily="2" charset="2"/>
              <a:buNone/>
            </a:pPr>
            <a:r>
              <a:rPr lang="zh-CN" altLang="en-US" sz="2000">
                <a:solidFill>
                  <a:srgbClr val="000000"/>
                </a:solidFill>
                <a:ea typeface="楷体_GB2312" pitchFamily="49" charset="-122"/>
              </a:rPr>
              <a:t>（</a:t>
            </a:r>
            <a:r>
              <a:rPr lang="en-US" altLang="zh-CN" sz="2000">
                <a:solidFill>
                  <a:srgbClr val="000000"/>
                </a:solidFill>
                <a:ea typeface="楷体_GB2312" pitchFamily="49" charset="-122"/>
              </a:rPr>
              <a:t>2</a:t>
            </a:r>
            <a:r>
              <a:rPr lang="zh-CN" altLang="en-US" sz="2000">
                <a:solidFill>
                  <a:srgbClr val="000000"/>
                </a:solidFill>
                <a:ea typeface="楷体_GB2312" pitchFamily="49" charset="-122"/>
              </a:rPr>
              <a:t>）</a:t>
            </a:r>
            <a:r>
              <a:rPr lang="en-US" altLang="zh-CN" sz="2000" i="1">
                <a:solidFill>
                  <a:srgbClr val="000000"/>
                </a:solidFill>
                <a:ea typeface="楷体_GB2312" pitchFamily="49" charset="-122"/>
              </a:rPr>
              <a:t>R</a:t>
            </a:r>
            <a:r>
              <a:rPr lang="en-US" altLang="zh-CN" sz="2000" baseline="-30000">
                <a:solidFill>
                  <a:srgbClr val="000000"/>
                </a:solidFill>
                <a:ea typeface="楷体_GB2312" pitchFamily="49" charset="-122"/>
              </a:rPr>
              <a:t>1</a:t>
            </a:r>
            <a:r>
              <a:rPr lang="zh-CN" altLang="en-US" sz="2000">
                <a:solidFill>
                  <a:srgbClr val="000000"/>
                </a:solidFill>
                <a:ea typeface="楷体_GB2312" pitchFamily="49" charset="-122"/>
              </a:rPr>
              <a:t>＝</a:t>
            </a:r>
            <a:r>
              <a:rPr lang="en-US" altLang="zh-CN" sz="2000" i="1">
                <a:solidFill>
                  <a:srgbClr val="000000"/>
                </a:solidFill>
                <a:ea typeface="楷体_GB2312" pitchFamily="49" charset="-122"/>
              </a:rPr>
              <a:t>R</a:t>
            </a:r>
            <a:r>
              <a:rPr lang="en-US" altLang="zh-CN" sz="2000" baseline="-30000">
                <a:solidFill>
                  <a:srgbClr val="000000"/>
                </a:solidFill>
                <a:ea typeface="楷体_GB2312" pitchFamily="49" charset="-122"/>
              </a:rPr>
              <a:t>2</a:t>
            </a:r>
            <a:r>
              <a:rPr lang="zh-CN" altLang="en-US" sz="2000">
                <a:solidFill>
                  <a:srgbClr val="000000"/>
                </a:solidFill>
                <a:ea typeface="楷体_GB2312" pitchFamily="49" charset="-122"/>
              </a:rPr>
              <a:t>＝</a:t>
            </a:r>
            <a:r>
              <a:rPr lang="en-US" altLang="zh-CN" sz="2000">
                <a:solidFill>
                  <a:srgbClr val="000000"/>
                </a:solidFill>
                <a:ea typeface="楷体_GB2312" pitchFamily="49" charset="-122"/>
              </a:rPr>
              <a:t>150k</a:t>
            </a:r>
            <a:r>
              <a:rPr lang="en-US" altLang="zh-CN" sz="2000">
                <a:solidFill>
                  <a:srgbClr val="000000"/>
                </a:solidFill>
                <a:ea typeface="楷体_GB2312" pitchFamily="49" charset="-122"/>
                <a:sym typeface="Symbol" pitchFamily="18" charset="2"/>
              </a:rPr>
              <a:t></a:t>
            </a:r>
            <a:r>
              <a:rPr lang="zh-CN" altLang="en-US" sz="2000">
                <a:solidFill>
                  <a:srgbClr val="000000"/>
                </a:solidFill>
                <a:ea typeface="楷体_GB2312" pitchFamily="49" charset="-122"/>
              </a:rPr>
              <a:t>，</a:t>
            </a:r>
            <a:r>
              <a:rPr lang="en-US" altLang="zh-CN" sz="2000" i="1">
                <a:solidFill>
                  <a:srgbClr val="000000"/>
                </a:solidFill>
                <a:ea typeface="楷体_GB2312" pitchFamily="49" charset="-122"/>
              </a:rPr>
              <a:t>R</a:t>
            </a:r>
            <a:r>
              <a:rPr lang="en-US" altLang="zh-CN" sz="2000" baseline="-30000">
                <a:solidFill>
                  <a:srgbClr val="000000"/>
                </a:solidFill>
                <a:ea typeface="楷体_GB2312" pitchFamily="49" charset="-122"/>
              </a:rPr>
              <a:t>3</a:t>
            </a:r>
            <a:r>
              <a:rPr lang="zh-CN" altLang="en-US" sz="2000">
                <a:solidFill>
                  <a:srgbClr val="000000"/>
                </a:solidFill>
                <a:ea typeface="楷体_GB2312" pitchFamily="49" charset="-122"/>
              </a:rPr>
              <a:t>＝</a:t>
            </a:r>
            <a:r>
              <a:rPr lang="en-US" altLang="zh-CN" sz="2000">
                <a:solidFill>
                  <a:srgbClr val="000000"/>
                </a:solidFill>
                <a:ea typeface="楷体_GB2312" pitchFamily="49" charset="-122"/>
              </a:rPr>
              <a:t>1k</a:t>
            </a:r>
            <a:r>
              <a:rPr lang="en-US" altLang="zh-CN" sz="2000">
                <a:solidFill>
                  <a:srgbClr val="000000"/>
                </a:solidFill>
                <a:ea typeface="楷体_GB2312" pitchFamily="49" charset="-122"/>
                <a:sym typeface="Symbol" pitchFamily="18" charset="2"/>
              </a:rPr>
              <a:t></a:t>
            </a:r>
            <a:r>
              <a:rPr lang="zh-CN" altLang="en-US" sz="2000">
                <a:solidFill>
                  <a:srgbClr val="000000"/>
                </a:solidFill>
                <a:ea typeface="楷体_GB2312" pitchFamily="49" charset="-122"/>
              </a:rPr>
              <a:t>，输入信号电压</a:t>
            </a:r>
            <a:r>
              <a:rPr lang="en-US" altLang="zh-CN" sz="2000" i="1">
                <a:solidFill>
                  <a:srgbClr val="000000"/>
                </a:solidFill>
                <a:ea typeface="楷体_GB2312" pitchFamily="49" charset="-122"/>
              </a:rPr>
              <a:t>V</a:t>
            </a:r>
            <a:r>
              <a:rPr lang="en-US" altLang="zh-CN" sz="2000" baseline="-30000">
                <a:solidFill>
                  <a:srgbClr val="000000"/>
                </a:solidFill>
                <a:ea typeface="楷体_GB2312" pitchFamily="49" charset="-122"/>
              </a:rPr>
              <a:t>s</a:t>
            </a:r>
            <a:r>
              <a:rPr lang="zh-CN" altLang="en-US" sz="2000">
                <a:solidFill>
                  <a:srgbClr val="000000"/>
                </a:solidFill>
                <a:ea typeface="楷体_GB2312" pitchFamily="49" charset="-122"/>
              </a:rPr>
              <a:t>＝</a:t>
            </a:r>
            <a:r>
              <a:rPr lang="en-US" altLang="zh-CN" sz="2000">
                <a:solidFill>
                  <a:srgbClr val="000000"/>
                </a:solidFill>
                <a:ea typeface="楷体_GB2312" pitchFamily="49" charset="-122"/>
              </a:rPr>
              <a:t>100mV</a:t>
            </a:r>
            <a:r>
              <a:rPr lang="zh-CN" altLang="en-US" sz="2000">
                <a:solidFill>
                  <a:srgbClr val="000000"/>
                </a:solidFill>
                <a:ea typeface="楷体_GB2312" pitchFamily="49" charset="-122"/>
              </a:rPr>
              <a:t>时，通过毫伏表的最大电流</a:t>
            </a:r>
            <a:r>
              <a:rPr lang="en-US" altLang="zh-CN" sz="2000" i="1">
                <a:solidFill>
                  <a:srgbClr val="000000"/>
                </a:solidFill>
                <a:ea typeface="楷体_GB2312" pitchFamily="49" charset="-122"/>
              </a:rPr>
              <a:t>I</a:t>
            </a:r>
            <a:r>
              <a:rPr lang="en-US" altLang="zh-CN" sz="2000" baseline="-30000">
                <a:solidFill>
                  <a:srgbClr val="000000"/>
                </a:solidFill>
                <a:ea typeface="楷体_GB2312" pitchFamily="49" charset="-122"/>
              </a:rPr>
              <a:t>m(max)</a:t>
            </a:r>
            <a:r>
              <a:rPr lang="zh-CN" altLang="en-US" sz="2000">
                <a:solidFill>
                  <a:srgbClr val="000000"/>
                </a:solidFill>
                <a:ea typeface="楷体_GB2312" pitchFamily="49" charset="-122"/>
              </a:rPr>
              <a:t>＝？ </a:t>
            </a:r>
          </a:p>
        </p:txBody>
      </p:sp>
      <p:sp>
        <p:nvSpPr>
          <p:cNvPr id="22536" name="Rectangle 8"/>
          <p:cNvSpPr>
            <a:spLocks noChangeArrowheads="1"/>
          </p:cNvSpPr>
          <p:nvPr/>
        </p:nvSpPr>
        <p:spPr bwMode="auto">
          <a:xfrm>
            <a:off x="304800" y="4405313"/>
            <a:ext cx="3429000" cy="457200"/>
          </a:xfrm>
          <a:prstGeom prst="rect">
            <a:avLst/>
          </a:prstGeom>
          <a:noFill/>
          <a:ln w="12700" cap="sq">
            <a:noFill/>
            <a:miter lim="800000"/>
            <a:headEnd type="none" w="sm" len="sm"/>
            <a:tailEnd type="none" w="sm" len="sm"/>
          </a:ln>
          <a:effectLst/>
        </p:spPr>
        <p:txBody>
          <a:bodyPr>
            <a:spAutoFit/>
          </a:bodyPr>
          <a:lstStyle/>
          <a:p>
            <a:pPr>
              <a:lnSpc>
                <a:spcPct val="120000"/>
              </a:lnSpc>
              <a:buClr>
                <a:srgbClr val="FF0000"/>
              </a:buClr>
              <a:buSzPct val="85000"/>
              <a:buFont typeface="Wingdings" pitchFamily="2" charset="2"/>
              <a:buNone/>
            </a:pPr>
            <a:r>
              <a:rPr lang="zh-CN" altLang="en-US" sz="2000">
                <a:solidFill>
                  <a:srgbClr val="000000"/>
                </a:solidFill>
                <a:ea typeface="楷体_GB2312" pitchFamily="49" charset="-122"/>
              </a:rPr>
              <a:t>又</a:t>
            </a:r>
            <a:r>
              <a:rPr lang="zh-CN" altLang="en-US" sz="2000">
                <a:solidFill>
                  <a:srgbClr val="000000"/>
                </a:solidFill>
                <a:ea typeface="楷体_GB2312" pitchFamily="49" charset="-122"/>
                <a:sym typeface="Wingdings" pitchFamily="2" charset="2"/>
              </a:rPr>
              <a:t>根据虚短有   </a:t>
            </a:r>
            <a:r>
              <a:rPr lang="en-US" altLang="zh-CN" sz="2000" i="1">
                <a:solidFill>
                  <a:srgbClr val="000000"/>
                </a:solidFill>
                <a:ea typeface="楷体_GB2312" pitchFamily="49" charset="-122"/>
              </a:rPr>
              <a:t>V</a:t>
            </a:r>
            <a:r>
              <a:rPr lang="en-US" altLang="zh-CN" sz="2000" baseline="-30000">
                <a:solidFill>
                  <a:srgbClr val="000000"/>
                </a:solidFill>
                <a:ea typeface="楷体_GB2312" pitchFamily="49" charset="-122"/>
              </a:rPr>
              <a:t>p</a:t>
            </a:r>
            <a:r>
              <a:rPr lang="en-US" altLang="zh-CN" sz="2000" baseline="-30000">
                <a:solidFill>
                  <a:srgbClr val="000000"/>
                </a:solidFill>
                <a:ea typeface="华康简宋" charset="-122"/>
              </a:rPr>
              <a:t> </a:t>
            </a:r>
            <a:r>
              <a:rPr lang="en-US" altLang="zh-CN" sz="2000">
                <a:solidFill>
                  <a:srgbClr val="000000"/>
                </a:solidFill>
                <a:ea typeface="华康简宋" charset="-122"/>
              </a:rPr>
              <a:t>=</a:t>
            </a:r>
            <a:r>
              <a:rPr lang="en-US" altLang="zh-CN" sz="2000">
                <a:solidFill>
                  <a:srgbClr val="000000"/>
                </a:solidFill>
                <a:ea typeface="楷体_GB2312" pitchFamily="49" charset="-122"/>
                <a:sym typeface="Wingdings" pitchFamily="2" charset="2"/>
              </a:rPr>
              <a:t> </a:t>
            </a:r>
            <a:r>
              <a:rPr lang="en-US" altLang="zh-CN" sz="2000" i="1">
                <a:solidFill>
                  <a:srgbClr val="000000"/>
                </a:solidFill>
                <a:ea typeface="楷体_GB2312" pitchFamily="49" charset="-122"/>
              </a:rPr>
              <a:t>V</a:t>
            </a:r>
            <a:r>
              <a:rPr lang="en-US" altLang="zh-CN" sz="2000" baseline="-30000">
                <a:solidFill>
                  <a:srgbClr val="000000"/>
                </a:solidFill>
                <a:ea typeface="楷体_GB2312" pitchFamily="49" charset="-122"/>
              </a:rPr>
              <a:t>n</a:t>
            </a:r>
            <a:r>
              <a:rPr lang="en-US" altLang="zh-CN" sz="2000" baseline="-30000">
                <a:solidFill>
                  <a:srgbClr val="000000"/>
                </a:solidFill>
                <a:ea typeface="华康简宋" charset="-122"/>
              </a:rPr>
              <a:t> </a:t>
            </a:r>
            <a:r>
              <a:rPr lang="en-US" altLang="zh-CN" sz="2000">
                <a:solidFill>
                  <a:srgbClr val="000000"/>
                </a:solidFill>
                <a:ea typeface="华康简宋" charset="-122"/>
              </a:rPr>
              <a:t>=0</a:t>
            </a:r>
          </a:p>
        </p:txBody>
      </p:sp>
      <p:sp>
        <p:nvSpPr>
          <p:cNvPr id="22537" name="Rectangle 9"/>
          <p:cNvSpPr>
            <a:spLocks noChangeArrowheads="1"/>
          </p:cNvSpPr>
          <p:nvPr/>
        </p:nvSpPr>
        <p:spPr bwMode="auto">
          <a:xfrm>
            <a:off x="3505200" y="4343400"/>
            <a:ext cx="5410200" cy="519113"/>
          </a:xfrm>
          <a:prstGeom prst="rect">
            <a:avLst/>
          </a:prstGeom>
          <a:noFill/>
          <a:ln w="12700" cap="sq">
            <a:noFill/>
            <a:miter lim="800000"/>
            <a:headEnd type="none" w="sm" len="sm"/>
            <a:tailEnd type="none" w="sm" len="sm"/>
          </a:ln>
          <a:effectLst/>
        </p:spPr>
        <p:txBody>
          <a:bodyPr>
            <a:spAutoFit/>
          </a:bodyPr>
          <a:lstStyle/>
          <a:p>
            <a:pPr>
              <a:lnSpc>
                <a:spcPct val="140000"/>
              </a:lnSpc>
              <a:buClr>
                <a:srgbClr val="FF0000"/>
              </a:buClr>
              <a:buSzPct val="85000"/>
              <a:buFont typeface="Wingdings" pitchFamily="2" charset="2"/>
              <a:buNone/>
            </a:pPr>
            <a:r>
              <a:rPr lang="en-US" altLang="zh-CN" sz="2000" i="1">
                <a:solidFill>
                  <a:srgbClr val="000000"/>
                </a:solidFill>
                <a:ea typeface="楷体_GB2312" pitchFamily="49" charset="-122"/>
              </a:rPr>
              <a:t>R</a:t>
            </a:r>
            <a:r>
              <a:rPr lang="en-US" altLang="zh-CN" sz="2000" baseline="-30000">
                <a:solidFill>
                  <a:srgbClr val="000000"/>
                </a:solidFill>
                <a:ea typeface="楷体_GB2312" pitchFamily="49" charset="-122"/>
              </a:rPr>
              <a:t>2</a:t>
            </a:r>
            <a:r>
              <a:rPr lang="zh-CN" altLang="en-US" sz="2000">
                <a:solidFill>
                  <a:srgbClr val="000000"/>
                </a:solidFill>
                <a:ea typeface="楷体_GB2312" pitchFamily="49" charset="-122"/>
              </a:rPr>
              <a:t>和</a:t>
            </a:r>
            <a:r>
              <a:rPr lang="en-US" altLang="zh-CN" sz="2000" i="1">
                <a:solidFill>
                  <a:srgbClr val="000000"/>
                </a:solidFill>
                <a:ea typeface="楷体_GB2312" pitchFamily="49" charset="-122"/>
              </a:rPr>
              <a:t>R</a:t>
            </a:r>
            <a:r>
              <a:rPr lang="en-US" altLang="zh-CN" sz="2000" baseline="-30000">
                <a:solidFill>
                  <a:srgbClr val="000000"/>
                </a:solidFill>
                <a:ea typeface="楷体_GB2312" pitchFamily="49" charset="-122"/>
              </a:rPr>
              <a:t>3</a:t>
            </a:r>
            <a:r>
              <a:rPr lang="zh-CN" altLang="en-US" sz="2000">
                <a:solidFill>
                  <a:srgbClr val="000000"/>
                </a:solidFill>
                <a:ea typeface="楷体_GB2312" pitchFamily="49" charset="-122"/>
              </a:rPr>
              <a:t>相当于并联，所以  </a:t>
            </a:r>
            <a:r>
              <a:rPr lang="en-US" altLang="zh-CN" sz="2000">
                <a:solidFill>
                  <a:srgbClr val="000000"/>
                </a:solidFill>
                <a:latin typeface="Arial"/>
                <a:ea typeface="楷体_GB2312" pitchFamily="49" charset="-122"/>
              </a:rPr>
              <a:t>–</a:t>
            </a:r>
            <a:r>
              <a:rPr lang="en-US" altLang="zh-CN" sz="2000" i="1">
                <a:solidFill>
                  <a:srgbClr val="000000"/>
                </a:solidFill>
                <a:ea typeface="楷体_GB2312" pitchFamily="49" charset="-122"/>
              </a:rPr>
              <a:t>I</a:t>
            </a:r>
            <a:r>
              <a:rPr lang="en-US" altLang="zh-CN" sz="2000" baseline="-30000">
                <a:solidFill>
                  <a:srgbClr val="000000"/>
                </a:solidFill>
                <a:ea typeface="楷体_GB2312" pitchFamily="49" charset="-122"/>
              </a:rPr>
              <a:t>2</a:t>
            </a:r>
            <a:r>
              <a:rPr lang="en-US" altLang="zh-CN" sz="2000" i="1">
                <a:solidFill>
                  <a:srgbClr val="000000"/>
                </a:solidFill>
                <a:ea typeface="楷体_GB2312" pitchFamily="49" charset="-122"/>
              </a:rPr>
              <a:t>R</a:t>
            </a:r>
            <a:r>
              <a:rPr lang="en-US" altLang="zh-CN" sz="2000" baseline="-30000">
                <a:solidFill>
                  <a:srgbClr val="000000"/>
                </a:solidFill>
                <a:ea typeface="楷体_GB2312" pitchFamily="49" charset="-122"/>
              </a:rPr>
              <a:t>2</a:t>
            </a:r>
            <a:r>
              <a:rPr lang="en-US" altLang="zh-CN" sz="2000" baseline="-30000">
                <a:solidFill>
                  <a:srgbClr val="000000"/>
                </a:solidFill>
                <a:ea typeface="华康简宋" charset="-122"/>
              </a:rPr>
              <a:t> </a:t>
            </a:r>
            <a:r>
              <a:rPr lang="en-US" altLang="zh-CN" sz="2000">
                <a:solidFill>
                  <a:srgbClr val="000000"/>
                </a:solidFill>
                <a:ea typeface="华康简宋" charset="-122"/>
              </a:rPr>
              <a:t>= </a:t>
            </a:r>
            <a:r>
              <a:rPr lang="en-US" altLang="zh-CN" sz="2000" i="1">
                <a:solidFill>
                  <a:srgbClr val="000000"/>
                </a:solidFill>
                <a:ea typeface="楷体_GB2312" pitchFamily="49" charset="-122"/>
              </a:rPr>
              <a:t>R</a:t>
            </a:r>
            <a:r>
              <a:rPr lang="en-US" altLang="zh-CN" sz="2000" baseline="-30000">
                <a:solidFill>
                  <a:srgbClr val="000000"/>
                </a:solidFill>
                <a:ea typeface="楷体_GB2312" pitchFamily="49" charset="-122"/>
              </a:rPr>
              <a:t>3</a:t>
            </a:r>
            <a:r>
              <a:rPr lang="en-US" altLang="zh-CN" sz="2000">
                <a:solidFill>
                  <a:srgbClr val="000000"/>
                </a:solidFill>
                <a:ea typeface="华康简宋" charset="-122"/>
              </a:rPr>
              <a:t> (</a:t>
            </a:r>
            <a:r>
              <a:rPr lang="en-US" altLang="zh-CN" sz="2000" i="1">
                <a:solidFill>
                  <a:srgbClr val="000000"/>
                </a:solidFill>
                <a:ea typeface="楷体_GB2312" pitchFamily="49" charset="-122"/>
              </a:rPr>
              <a:t>I</a:t>
            </a:r>
            <a:r>
              <a:rPr lang="en-US" altLang="zh-CN" sz="2000" baseline="-30000">
                <a:solidFill>
                  <a:srgbClr val="000000"/>
                </a:solidFill>
                <a:ea typeface="楷体_GB2312" pitchFamily="49" charset="-122"/>
              </a:rPr>
              <a:t>2 </a:t>
            </a:r>
            <a:r>
              <a:rPr lang="en-US" altLang="zh-CN" sz="2000">
                <a:solidFill>
                  <a:srgbClr val="000000"/>
                </a:solidFill>
                <a:latin typeface="楷体_GB2312" pitchFamily="49" charset="-122"/>
                <a:ea typeface="楷体_GB2312" pitchFamily="49" charset="-122"/>
              </a:rPr>
              <a:t>- </a:t>
            </a:r>
            <a:r>
              <a:rPr lang="en-US" altLang="zh-CN" sz="2000" i="1">
                <a:solidFill>
                  <a:srgbClr val="000000"/>
                </a:solidFill>
                <a:ea typeface="楷体_GB2312" pitchFamily="49" charset="-122"/>
              </a:rPr>
              <a:t>I</a:t>
            </a:r>
            <a:r>
              <a:rPr lang="en-US" altLang="zh-CN" sz="2000" baseline="-30000">
                <a:solidFill>
                  <a:srgbClr val="000000"/>
                </a:solidFill>
                <a:ea typeface="楷体_GB2312" pitchFamily="49" charset="-122"/>
              </a:rPr>
              <a:t>m </a:t>
            </a:r>
            <a:r>
              <a:rPr lang="en-US" altLang="zh-CN" sz="2000">
                <a:solidFill>
                  <a:srgbClr val="000000"/>
                </a:solidFill>
                <a:ea typeface="华康简宋" charset="-122"/>
              </a:rPr>
              <a:t>)</a:t>
            </a:r>
          </a:p>
        </p:txBody>
      </p:sp>
      <p:grpSp>
        <p:nvGrpSpPr>
          <p:cNvPr id="22538" name="Group 10"/>
          <p:cNvGrpSpPr>
            <a:grpSpLocks/>
          </p:cNvGrpSpPr>
          <p:nvPr/>
        </p:nvGrpSpPr>
        <p:grpSpPr bwMode="auto">
          <a:xfrm>
            <a:off x="457200" y="5029200"/>
            <a:ext cx="2987675" cy="763588"/>
            <a:chOff x="288" y="2976"/>
            <a:chExt cx="1882" cy="481"/>
          </a:xfrm>
        </p:grpSpPr>
        <p:sp>
          <p:nvSpPr>
            <p:cNvPr id="22539" name="Rectangle 11"/>
            <p:cNvSpPr>
              <a:spLocks noChangeArrowheads="1"/>
            </p:cNvSpPr>
            <p:nvPr/>
          </p:nvSpPr>
          <p:spPr bwMode="auto">
            <a:xfrm>
              <a:off x="288" y="2985"/>
              <a:ext cx="672" cy="327"/>
            </a:xfrm>
            <a:prstGeom prst="rect">
              <a:avLst/>
            </a:prstGeom>
            <a:noFill/>
            <a:ln w="12700" cap="sq">
              <a:noFill/>
              <a:miter lim="800000"/>
              <a:headEnd type="none" w="sm" len="sm"/>
              <a:tailEnd type="none" w="sm" len="sm"/>
            </a:ln>
            <a:effectLst/>
          </p:spPr>
          <p:txBody>
            <a:bodyPr>
              <a:spAutoFit/>
            </a:bodyPr>
            <a:lstStyle/>
            <a:p>
              <a:pPr>
                <a:lnSpc>
                  <a:spcPct val="140000"/>
                </a:lnSpc>
                <a:buClr>
                  <a:srgbClr val="FF0000"/>
                </a:buClr>
                <a:buSzPct val="85000"/>
                <a:buFont typeface="Wingdings" pitchFamily="2" charset="2"/>
                <a:buNone/>
              </a:pPr>
              <a:r>
                <a:rPr lang="zh-CN" altLang="en-US" sz="2000">
                  <a:solidFill>
                    <a:srgbClr val="000000"/>
                  </a:solidFill>
                  <a:ea typeface="楷体_GB2312" pitchFamily="49" charset="-122"/>
                </a:rPr>
                <a:t>所以</a:t>
              </a:r>
              <a:endParaRPr lang="zh-CN" altLang="en-US" sz="2000">
                <a:solidFill>
                  <a:srgbClr val="000000"/>
                </a:solidFill>
                <a:ea typeface="华康简宋" charset="-122"/>
              </a:endParaRPr>
            </a:p>
          </p:txBody>
        </p:sp>
        <p:graphicFrame>
          <p:nvGraphicFramePr>
            <p:cNvPr id="22540" name="Object 12"/>
            <p:cNvGraphicFramePr>
              <a:graphicFrameLocks noChangeAspect="1"/>
            </p:cNvGraphicFramePr>
            <p:nvPr/>
          </p:nvGraphicFramePr>
          <p:xfrm>
            <a:off x="864" y="2976"/>
            <a:ext cx="1306" cy="481"/>
          </p:xfrm>
          <a:graphic>
            <a:graphicData uri="http://schemas.openxmlformats.org/presentationml/2006/ole">
              <mc:AlternateContent xmlns:mc="http://schemas.openxmlformats.org/markup-compatibility/2006">
                <mc:Choice xmlns:v="urn:schemas-microsoft-com:vml" Requires="v">
                  <p:oleObj spid="_x0000_s22542" name="Equation" r:id="rId6" imgW="1028520" imgH="380880" progId="Equation.3">
                    <p:embed/>
                  </p:oleObj>
                </mc:Choice>
                <mc:Fallback>
                  <p:oleObj name="Equation" r:id="rId6" imgW="1028520" imgH="380880" progId="Equation.3">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4" y="2976"/>
                          <a:ext cx="1306" cy="4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2541" name="Rectangle 13"/>
          <p:cNvSpPr>
            <a:spLocks noChangeArrowheads="1"/>
          </p:cNvSpPr>
          <p:nvPr/>
        </p:nvSpPr>
        <p:spPr bwMode="auto">
          <a:xfrm>
            <a:off x="4114800" y="5181600"/>
            <a:ext cx="4114800" cy="457200"/>
          </a:xfrm>
          <a:prstGeom prst="rect">
            <a:avLst/>
          </a:prstGeom>
          <a:noFill/>
          <a:ln w="12700" cap="sq">
            <a:noFill/>
            <a:miter lim="800000"/>
            <a:headEnd type="none" w="sm" len="sm"/>
            <a:tailEnd type="none" w="sm" len="sm"/>
          </a:ln>
          <a:effectLst/>
        </p:spPr>
        <p:txBody>
          <a:bodyPr>
            <a:spAutoFit/>
          </a:bodyPr>
          <a:lstStyle/>
          <a:p>
            <a:pPr>
              <a:lnSpc>
                <a:spcPct val="120000"/>
              </a:lnSpc>
              <a:buClr>
                <a:srgbClr val="0000FF"/>
              </a:buClr>
              <a:buSzPct val="85000"/>
              <a:buFont typeface="Monotype Sorts" pitchFamily="2" charset="2"/>
              <a:buNone/>
            </a:pPr>
            <a:r>
              <a:rPr lang="zh-CN" altLang="en-US" sz="2000">
                <a:solidFill>
                  <a:srgbClr val="000000"/>
                </a:solidFill>
                <a:ea typeface="楷体_GB2312" pitchFamily="49" charset="-122"/>
              </a:rPr>
              <a:t>当</a:t>
            </a:r>
            <a:r>
              <a:rPr lang="en-US" altLang="zh-CN" sz="2000" i="1">
                <a:solidFill>
                  <a:srgbClr val="000000"/>
                </a:solidFill>
                <a:ea typeface="楷体_GB2312" pitchFamily="49" charset="-122"/>
              </a:rPr>
              <a:t>R</a:t>
            </a:r>
            <a:r>
              <a:rPr lang="en-US" altLang="zh-CN" sz="2000" baseline="-30000">
                <a:solidFill>
                  <a:srgbClr val="000000"/>
                </a:solidFill>
                <a:ea typeface="楷体_GB2312" pitchFamily="49" charset="-122"/>
              </a:rPr>
              <a:t>2</a:t>
            </a:r>
            <a:r>
              <a:rPr lang="en-US" altLang="zh-CN" sz="2000">
                <a:solidFill>
                  <a:srgbClr val="000000"/>
                </a:solidFill>
                <a:ea typeface="楷体_GB2312" pitchFamily="49" charset="-122"/>
              </a:rPr>
              <a:t>&gt;&gt; </a:t>
            </a:r>
            <a:r>
              <a:rPr lang="en-US" altLang="zh-CN" sz="2000" i="1">
                <a:solidFill>
                  <a:srgbClr val="000000"/>
                </a:solidFill>
                <a:ea typeface="楷体_GB2312" pitchFamily="49" charset="-122"/>
              </a:rPr>
              <a:t>R</a:t>
            </a:r>
            <a:r>
              <a:rPr lang="en-US" altLang="zh-CN" sz="2000" baseline="-30000">
                <a:solidFill>
                  <a:srgbClr val="000000"/>
                </a:solidFill>
                <a:ea typeface="楷体_GB2312" pitchFamily="49" charset="-122"/>
              </a:rPr>
              <a:t>3</a:t>
            </a:r>
            <a:r>
              <a:rPr lang="zh-CN" altLang="en-US" sz="2000">
                <a:solidFill>
                  <a:srgbClr val="000000"/>
                </a:solidFill>
                <a:ea typeface="楷体_GB2312" pitchFamily="49" charset="-122"/>
              </a:rPr>
              <a:t>时，</a:t>
            </a:r>
            <a:r>
              <a:rPr lang="en-US" altLang="zh-CN" sz="2000" i="1">
                <a:solidFill>
                  <a:srgbClr val="000000"/>
                </a:solidFill>
                <a:ea typeface="楷体_GB2312" pitchFamily="49" charset="-122"/>
              </a:rPr>
              <a:t>V</a:t>
            </a:r>
            <a:r>
              <a:rPr lang="en-US" altLang="zh-CN" sz="2000" baseline="-30000">
                <a:solidFill>
                  <a:srgbClr val="000000"/>
                </a:solidFill>
                <a:ea typeface="楷体_GB2312" pitchFamily="49" charset="-122"/>
              </a:rPr>
              <a:t>s</a:t>
            </a:r>
            <a:r>
              <a:rPr lang="zh-CN" altLang="en-US" sz="2000">
                <a:solidFill>
                  <a:srgbClr val="000000"/>
                </a:solidFill>
                <a:ea typeface="楷体_GB2312" pitchFamily="49" charset="-122"/>
              </a:rPr>
              <a:t>＝</a:t>
            </a:r>
            <a:r>
              <a:rPr lang="en-US" altLang="zh-CN" sz="2000">
                <a:solidFill>
                  <a:srgbClr val="000000"/>
                </a:solidFill>
                <a:ea typeface="楷体_GB2312" pitchFamily="49" charset="-122"/>
              </a:rPr>
              <a:t>( </a:t>
            </a:r>
            <a:r>
              <a:rPr lang="en-US" altLang="zh-CN" sz="2000" i="1">
                <a:solidFill>
                  <a:srgbClr val="000000"/>
                </a:solidFill>
                <a:ea typeface="楷体_GB2312" pitchFamily="49" charset="-122"/>
              </a:rPr>
              <a:t>R</a:t>
            </a:r>
            <a:r>
              <a:rPr lang="en-US" altLang="zh-CN" sz="2000" baseline="-30000">
                <a:solidFill>
                  <a:srgbClr val="000000"/>
                </a:solidFill>
                <a:ea typeface="楷体_GB2312" pitchFamily="49" charset="-122"/>
              </a:rPr>
              <a:t>3</a:t>
            </a:r>
            <a:r>
              <a:rPr lang="en-US" altLang="zh-CN" sz="2000" i="1">
                <a:solidFill>
                  <a:srgbClr val="000000"/>
                </a:solidFill>
                <a:ea typeface="楷体_GB2312" pitchFamily="49" charset="-122"/>
              </a:rPr>
              <a:t>R</a:t>
            </a:r>
            <a:r>
              <a:rPr lang="en-US" altLang="zh-CN" sz="2000" baseline="-30000">
                <a:solidFill>
                  <a:srgbClr val="000000"/>
                </a:solidFill>
                <a:ea typeface="楷体_GB2312" pitchFamily="49" charset="-122"/>
              </a:rPr>
              <a:t>1</a:t>
            </a:r>
            <a:r>
              <a:rPr lang="en-US" altLang="zh-CN" sz="2000">
                <a:solidFill>
                  <a:srgbClr val="000000"/>
                </a:solidFill>
                <a:ea typeface="楷体_GB2312" pitchFamily="49" charset="-122"/>
              </a:rPr>
              <a:t>/</a:t>
            </a:r>
            <a:r>
              <a:rPr lang="en-US" altLang="zh-CN" sz="2000" i="1">
                <a:solidFill>
                  <a:srgbClr val="000000"/>
                </a:solidFill>
                <a:ea typeface="楷体_GB2312" pitchFamily="49" charset="-122"/>
              </a:rPr>
              <a:t>R</a:t>
            </a:r>
            <a:r>
              <a:rPr lang="en-US" altLang="zh-CN" sz="2000" baseline="-30000">
                <a:solidFill>
                  <a:srgbClr val="000000"/>
                </a:solidFill>
                <a:ea typeface="楷体_GB2312" pitchFamily="49" charset="-122"/>
              </a:rPr>
              <a:t>2</a:t>
            </a:r>
            <a:r>
              <a:rPr lang="en-US" altLang="zh-CN" sz="2000">
                <a:solidFill>
                  <a:srgbClr val="000000"/>
                </a:solidFill>
                <a:ea typeface="楷体_GB2312" pitchFamily="49" charset="-122"/>
              </a:rPr>
              <a:t> ) </a:t>
            </a:r>
            <a:r>
              <a:rPr lang="en-US" altLang="zh-CN" sz="2000" i="1">
                <a:solidFill>
                  <a:srgbClr val="000000"/>
                </a:solidFill>
                <a:ea typeface="楷体_GB2312" pitchFamily="49" charset="-122"/>
              </a:rPr>
              <a:t>I</a:t>
            </a:r>
            <a:r>
              <a:rPr lang="en-US" altLang="zh-CN" sz="2000" baseline="-30000">
                <a:solidFill>
                  <a:srgbClr val="000000"/>
                </a:solidFill>
                <a:ea typeface="楷体_GB2312" pitchFamily="49" charset="-122"/>
              </a:rPr>
              <a:t>m</a:t>
            </a:r>
            <a:r>
              <a:rPr lang="en-US" altLang="zh-CN" sz="2000">
                <a:solidFill>
                  <a:srgbClr val="000000"/>
                </a:solidFill>
                <a:ea typeface="楷体_GB2312" pitchFamily="49" charset="-122"/>
              </a:rPr>
              <a:t> </a:t>
            </a:r>
          </a:p>
        </p:txBody>
      </p:sp>
      <p:sp>
        <p:nvSpPr>
          <p:cNvPr id="22542" name="Rectangle 14"/>
          <p:cNvSpPr>
            <a:spLocks noChangeArrowheads="1"/>
          </p:cNvSpPr>
          <p:nvPr/>
        </p:nvSpPr>
        <p:spPr bwMode="auto">
          <a:xfrm>
            <a:off x="533400" y="5867400"/>
            <a:ext cx="4191000" cy="457200"/>
          </a:xfrm>
          <a:prstGeom prst="rect">
            <a:avLst/>
          </a:prstGeom>
          <a:noFill/>
          <a:ln w="12700" cap="sq">
            <a:noFill/>
            <a:miter lim="800000"/>
            <a:headEnd type="none" w="sm" len="sm"/>
            <a:tailEnd type="none" w="sm" len="sm"/>
          </a:ln>
          <a:effectLst/>
        </p:spPr>
        <p:txBody>
          <a:bodyPr>
            <a:spAutoFit/>
          </a:bodyPr>
          <a:lstStyle/>
          <a:p>
            <a:pPr>
              <a:lnSpc>
                <a:spcPct val="120000"/>
              </a:lnSpc>
              <a:buClr>
                <a:srgbClr val="FF0000"/>
              </a:buClr>
              <a:buSzPct val="85000"/>
              <a:buFont typeface="Wingdings" pitchFamily="2" charset="2"/>
              <a:buNone/>
            </a:pPr>
            <a:r>
              <a:rPr lang="zh-CN" altLang="en-US" sz="2000">
                <a:solidFill>
                  <a:srgbClr val="000000"/>
                </a:solidFill>
                <a:ea typeface="楷体_GB2312" pitchFamily="49" charset="-122"/>
              </a:rPr>
              <a:t>（</a:t>
            </a:r>
            <a:r>
              <a:rPr lang="en-US" altLang="zh-CN" sz="2000">
                <a:solidFill>
                  <a:srgbClr val="000000"/>
                </a:solidFill>
                <a:ea typeface="楷体_GB2312" pitchFamily="49" charset="-122"/>
                <a:sym typeface="Wingdings" pitchFamily="2" charset="2"/>
              </a:rPr>
              <a:t>2</a:t>
            </a:r>
            <a:r>
              <a:rPr lang="zh-CN" altLang="en-US" sz="2000">
                <a:solidFill>
                  <a:srgbClr val="000000"/>
                </a:solidFill>
                <a:ea typeface="楷体_GB2312" pitchFamily="49" charset="-122"/>
                <a:sym typeface="Wingdings" pitchFamily="2" charset="2"/>
              </a:rPr>
              <a:t>）代入数据计算即可</a:t>
            </a:r>
            <a:endParaRPr lang="zh-CN" altLang="en-US" sz="2000">
              <a:solidFill>
                <a:srgbClr val="000000"/>
              </a:solidFill>
              <a:latin typeface="楷体_GB2312" pitchFamily="49" charset="-122"/>
              <a:ea typeface="楷体_GB2312" pitchFamily="49" charset="-122"/>
            </a:endParaRPr>
          </a:p>
        </p:txBody>
      </p:sp>
      <p:pic>
        <p:nvPicPr>
          <p:cNvPr id="22545" name="Picture 17" descr="未标题-1 拷贝"/>
          <p:cNvPicPr>
            <a:picLocks noChangeAspect="1" noChangeArrowheads="1"/>
          </p:cNvPicPr>
          <p:nvPr/>
        </p:nvPicPr>
        <p:blipFill>
          <a:blip r:embed="rId8"/>
          <a:srcRect/>
          <a:stretch>
            <a:fillRect/>
          </a:stretch>
        </p:blipFill>
        <p:spPr bwMode="auto">
          <a:xfrm>
            <a:off x="4284663" y="1433513"/>
            <a:ext cx="4751387" cy="2719387"/>
          </a:xfrm>
          <a:prstGeom prst="rect">
            <a:avLst/>
          </a:prstGeom>
          <a:noFill/>
        </p:spPr>
      </p:pic>
    </p:spTree>
  </p:cSld>
  <p:clrMapOvr>
    <a:masterClrMapping/>
  </p:clrMapOvr>
  <p:transition>
    <p:random/>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strips(downRight)">
                                      <p:cBhvr>
                                        <p:cTn id="7" dur="500"/>
                                        <p:tgtEl>
                                          <p:spTgt spid="22532"/>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2533"/>
                                        </p:tgtEl>
                                        <p:attrNameLst>
                                          <p:attrName>style.visibility</p:attrName>
                                        </p:attrNameLst>
                                      </p:cBhvr>
                                      <p:to>
                                        <p:strVal val="visible"/>
                                      </p:to>
                                    </p:set>
                                    <p:animEffect transition="in" filter="strips(downRight)">
                                      <p:cBhvr>
                                        <p:cTn id="12" dur="500"/>
                                        <p:tgtEl>
                                          <p:spTgt spid="22533"/>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2536"/>
                                        </p:tgtEl>
                                        <p:attrNameLst>
                                          <p:attrName>style.visibility</p:attrName>
                                        </p:attrNameLst>
                                      </p:cBhvr>
                                      <p:to>
                                        <p:strVal val="visible"/>
                                      </p:to>
                                    </p:set>
                                    <p:animEffect transition="in" filter="strips(downRight)">
                                      <p:cBhvr>
                                        <p:cTn id="17" dur="500"/>
                                        <p:tgtEl>
                                          <p:spTgt spid="22536"/>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2537"/>
                                        </p:tgtEl>
                                        <p:attrNameLst>
                                          <p:attrName>style.visibility</p:attrName>
                                        </p:attrNameLst>
                                      </p:cBhvr>
                                      <p:to>
                                        <p:strVal val="visible"/>
                                      </p:to>
                                    </p:set>
                                    <p:animEffect transition="in" filter="strips(downRight)">
                                      <p:cBhvr>
                                        <p:cTn id="22" dur="500"/>
                                        <p:tgtEl>
                                          <p:spTgt spid="22537"/>
                                        </p:tgtEl>
                                      </p:cBhvr>
                                    </p:animEffect>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22538"/>
                                        </p:tgtEl>
                                        <p:attrNameLst>
                                          <p:attrName>style.visibility</p:attrName>
                                        </p:attrNameLst>
                                      </p:cBhvr>
                                      <p:to>
                                        <p:strVal val="visible"/>
                                      </p:to>
                                    </p:set>
                                    <p:animEffect transition="in" filter="strips(downRight)">
                                      <p:cBhvr>
                                        <p:cTn id="27" dur="500"/>
                                        <p:tgtEl>
                                          <p:spTgt spid="22538"/>
                                        </p:tgtEl>
                                      </p:cBhvr>
                                    </p:animEffect>
                                  </p:childTnLst>
                                  <p:subTnLst>
                                    <p:audio>
                                      <p:cMediaNode>
                                        <p:cTn display="0" masterRel="sameClick">
                                          <p:stCondLst>
                                            <p:cond evt="begin" delay="0">
                                              <p:tn val="25"/>
                                            </p:cond>
                                          </p:stCondLst>
                                          <p:endCondLst>
                                            <p:cond evt="onStopAudio" delay="0">
                                              <p:tgtEl>
                                                <p:sldTgt/>
                                              </p:tgtEl>
                                            </p:cond>
                                          </p:endCondLst>
                                        </p:cTn>
                                        <p:tgtEl>
                                          <p:sndTgt r:embed="rId4" name="CHIMES.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22541"/>
                                        </p:tgtEl>
                                        <p:attrNameLst>
                                          <p:attrName>style.visibility</p:attrName>
                                        </p:attrNameLst>
                                      </p:cBhvr>
                                      <p:to>
                                        <p:strVal val="visible"/>
                                      </p:to>
                                    </p:set>
                                    <p:animEffect transition="in" filter="strips(downRight)">
                                      <p:cBhvr>
                                        <p:cTn id="32" dur="500"/>
                                        <p:tgtEl>
                                          <p:spTgt spid="22541"/>
                                        </p:tgtEl>
                                      </p:cBhvr>
                                    </p:animEffect>
                                  </p:childTnLst>
                                  <p:subTnLst>
                                    <p:audio>
                                      <p:cMediaNode>
                                        <p:cTn display="0" masterRel="sameClick">
                                          <p:stCondLst>
                                            <p:cond evt="begin" delay="0">
                                              <p:tn val="30"/>
                                            </p:cond>
                                          </p:stCondLst>
                                          <p:endCondLst>
                                            <p:cond evt="onStopAudio" delay="0">
                                              <p:tgtEl>
                                                <p:sldTgt/>
                                              </p:tgtEl>
                                            </p:cond>
                                          </p:endCondLst>
                                        </p:cTn>
                                        <p:tgtEl>
                                          <p:sndTgt r:embed="rId4" name="CHIMES.WAV"/>
                                        </p:tgtEl>
                                      </p:cMediaNode>
                                    </p:audio>
                                  </p:sub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22542"/>
                                        </p:tgtEl>
                                        <p:attrNameLst>
                                          <p:attrName>style.visibility</p:attrName>
                                        </p:attrNameLst>
                                      </p:cBhvr>
                                      <p:to>
                                        <p:strVal val="visible"/>
                                      </p:to>
                                    </p:set>
                                    <p:animEffect transition="in" filter="strips(downRight)">
                                      <p:cBhvr>
                                        <p:cTn id="37" dur="500"/>
                                        <p:tgtEl>
                                          <p:spTgt spid="22542"/>
                                        </p:tgtEl>
                                      </p:cBhvr>
                                    </p:animEffect>
                                  </p:childTnLst>
                                  <p:subTnLst>
                                    <p:audio>
                                      <p:cMediaNode>
                                        <p:cTn display="0" masterRel="sameClick">
                                          <p:stCondLst>
                                            <p:cond evt="begin" delay="0">
                                              <p:tn val="3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autoUpdateAnimBg="0"/>
      <p:bldP spid="22533" grpId="0" autoUpdateAnimBg="0"/>
      <p:bldP spid="22536" grpId="0" autoUpdateAnimBg="0"/>
      <p:bldP spid="22537" grpId="0" autoUpdateAnimBg="0"/>
      <p:bldP spid="22541" grpId="0" autoUpdateAnimBg="0"/>
      <p:bldP spid="22542"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Line 2"/>
          <p:cNvSpPr>
            <a:spLocks noChangeShapeType="1"/>
          </p:cNvSpPr>
          <p:nvPr/>
        </p:nvSpPr>
        <p:spPr bwMode="auto">
          <a:xfrm>
            <a:off x="685800" y="2620963"/>
            <a:ext cx="76962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23556" name="Rectangle 4"/>
          <p:cNvSpPr>
            <a:spLocks noChangeArrowheads="1"/>
          </p:cNvSpPr>
          <p:nvPr/>
        </p:nvSpPr>
        <p:spPr bwMode="auto">
          <a:xfrm>
            <a:off x="1143000" y="1179513"/>
            <a:ext cx="6705600" cy="1298575"/>
          </a:xfrm>
          <a:prstGeom prst="rect">
            <a:avLst/>
          </a:prstGeom>
          <a:noFill/>
          <a:ln w="9525">
            <a:noFill/>
            <a:miter lim="800000"/>
            <a:headEnd/>
            <a:tailEnd/>
          </a:ln>
          <a:effectLst/>
        </p:spPr>
        <p:txBody>
          <a:bodyPr lIns="92075" tIns="46038" rIns="92075" bIns="46038" anchor="ctr">
            <a:spAutoFit/>
          </a:bodyPr>
          <a:lstStyle/>
          <a:p>
            <a:pPr algn="ctr">
              <a:lnSpc>
                <a:spcPct val="90000"/>
              </a:lnSpc>
            </a:pPr>
            <a:r>
              <a:rPr lang="en-US" altLang="zh-CN" sz="4400">
                <a:solidFill>
                  <a:srgbClr val="FF0000"/>
                </a:solidFill>
                <a:ea typeface="黑体" pitchFamily="49" charset="-122"/>
              </a:rPr>
              <a:t>2.4  </a:t>
            </a:r>
            <a:r>
              <a:rPr lang="zh-CN" altLang="en-US" sz="4400">
                <a:solidFill>
                  <a:srgbClr val="FF0000"/>
                </a:solidFill>
                <a:ea typeface="黑体" pitchFamily="49" charset="-122"/>
              </a:rPr>
              <a:t>同相输入和反相输入放大电路的其他应用</a:t>
            </a:r>
          </a:p>
        </p:txBody>
      </p:sp>
      <p:sp>
        <p:nvSpPr>
          <p:cNvPr id="23557" name="Rectangle 5">
            <a:hlinkClick r:id="" action="ppaction://hlinkshowjump?jump=nextslide"/>
          </p:cNvPr>
          <p:cNvSpPr>
            <a:spLocks noChangeArrowheads="1"/>
          </p:cNvSpPr>
          <p:nvPr/>
        </p:nvSpPr>
        <p:spPr bwMode="auto">
          <a:xfrm>
            <a:off x="1143000" y="2955925"/>
            <a:ext cx="5791200" cy="579438"/>
          </a:xfrm>
          <a:prstGeom prst="rect">
            <a:avLst/>
          </a:prstGeom>
          <a:noFill/>
          <a:ln w="9525">
            <a:noFill/>
            <a:miter lim="800000"/>
            <a:headEnd/>
            <a:tailEnd/>
          </a:ln>
        </p:spPr>
        <p:txBody>
          <a:bodyPr>
            <a:spAutoFit/>
          </a:bodyPr>
          <a:lstStyle/>
          <a:p>
            <a:r>
              <a:rPr lang="en-US" altLang="zh-CN" sz="3200">
                <a:solidFill>
                  <a:srgbClr val="000066"/>
                </a:solidFill>
                <a:ea typeface="黑体" pitchFamily="49" charset="-122"/>
              </a:rPr>
              <a:t>2.4.1  </a:t>
            </a:r>
            <a:r>
              <a:rPr lang="zh-CN" altLang="en-US" sz="3200">
                <a:solidFill>
                  <a:srgbClr val="000066"/>
                </a:solidFill>
                <a:ea typeface="黑体" pitchFamily="49" charset="-122"/>
              </a:rPr>
              <a:t>求差电路</a:t>
            </a:r>
          </a:p>
        </p:txBody>
      </p:sp>
      <p:sp>
        <p:nvSpPr>
          <p:cNvPr id="23558" name="Rectangle 6">
            <a:hlinkClick r:id="rId3" action="ppaction://hlinksldjump"/>
          </p:cNvPr>
          <p:cNvSpPr>
            <a:spLocks noChangeArrowheads="1"/>
          </p:cNvSpPr>
          <p:nvPr/>
        </p:nvSpPr>
        <p:spPr bwMode="auto">
          <a:xfrm>
            <a:off x="1143000" y="3706813"/>
            <a:ext cx="5791200" cy="579437"/>
          </a:xfrm>
          <a:prstGeom prst="rect">
            <a:avLst/>
          </a:prstGeom>
          <a:noFill/>
          <a:ln w="9525">
            <a:noFill/>
            <a:miter lim="800000"/>
            <a:headEnd/>
            <a:tailEnd/>
          </a:ln>
        </p:spPr>
        <p:txBody>
          <a:bodyPr>
            <a:spAutoFit/>
          </a:bodyPr>
          <a:lstStyle/>
          <a:p>
            <a:r>
              <a:rPr lang="en-US" altLang="zh-CN" sz="3200">
                <a:solidFill>
                  <a:srgbClr val="000066"/>
                </a:solidFill>
                <a:ea typeface="黑体" pitchFamily="49" charset="-122"/>
              </a:rPr>
              <a:t>2.4.2  </a:t>
            </a:r>
            <a:r>
              <a:rPr lang="zh-CN" altLang="en-US" sz="3200">
                <a:solidFill>
                  <a:srgbClr val="000066"/>
                </a:solidFill>
                <a:ea typeface="黑体" pitchFamily="49" charset="-122"/>
              </a:rPr>
              <a:t>仪用放大器</a:t>
            </a:r>
          </a:p>
        </p:txBody>
      </p:sp>
      <p:sp>
        <p:nvSpPr>
          <p:cNvPr id="23559" name="Rectangle 7">
            <a:hlinkClick r:id="rId4" action="ppaction://hlinksldjump"/>
          </p:cNvPr>
          <p:cNvSpPr>
            <a:spLocks noChangeArrowheads="1"/>
          </p:cNvSpPr>
          <p:nvPr/>
        </p:nvSpPr>
        <p:spPr bwMode="auto">
          <a:xfrm>
            <a:off x="1143000" y="4459288"/>
            <a:ext cx="5791200" cy="579437"/>
          </a:xfrm>
          <a:prstGeom prst="rect">
            <a:avLst/>
          </a:prstGeom>
          <a:noFill/>
          <a:ln w="9525">
            <a:noFill/>
            <a:miter lim="800000"/>
            <a:headEnd/>
            <a:tailEnd/>
          </a:ln>
        </p:spPr>
        <p:txBody>
          <a:bodyPr>
            <a:spAutoFit/>
          </a:bodyPr>
          <a:lstStyle/>
          <a:p>
            <a:r>
              <a:rPr lang="en-US" altLang="zh-CN" sz="3200">
                <a:solidFill>
                  <a:srgbClr val="000066"/>
                </a:solidFill>
                <a:ea typeface="黑体" pitchFamily="49" charset="-122"/>
              </a:rPr>
              <a:t>2.4.3  </a:t>
            </a:r>
            <a:r>
              <a:rPr lang="zh-CN" altLang="en-US" sz="3200">
                <a:solidFill>
                  <a:srgbClr val="000066"/>
                </a:solidFill>
                <a:ea typeface="黑体" pitchFamily="49" charset="-122"/>
              </a:rPr>
              <a:t>求和电路</a:t>
            </a:r>
          </a:p>
        </p:txBody>
      </p:sp>
      <p:sp>
        <p:nvSpPr>
          <p:cNvPr id="23560" name="Rectangle 8">
            <a:hlinkClick r:id="rId5" action="ppaction://hlinksldjump"/>
          </p:cNvPr>
          <p:cNvSpPr>
            <a:spLocks noChangeArrowheads="1"/>
          </p:cNvSpPr>
          <p:nvPr/>
        </p:nvSpPr>
        <p:spPr bwMode="auto">
          <a:xfrm>
            <a:off x="1143000" y="5211763"/>
            <a:ext cx="5791200" cy="579437"/>
          </a:xfrm>
          <a:prstGeom prst="rect">
            <a:avLst/>
          </a:prstGeom>
          <a:noFill/>
          <a:ln w="9525">
            <a:noFill/>
            <a:miter lim="800000"/>
            <a:headEnd/>
            <a:tailEnd/>
          </a:ln>
        </p:spPr>
        <p:txBody>
          <a:bodyPr>
            <a:spAutoFit/>
          </a:bodyPr>
          <a:lstStyle/>
          <a:p>
            <a:r>
              <a:rPr lang="en-US" altLang="zh-CN" sz="3200">
                <a:solidFill>
                  <a:srgbClr val="000066"/>
                </a:solidFill>
                <a:ea typeface="黑体" pitchFamily="49" charset="-122"/>
              </a:rPr>
              <a:t>2.4.4  </a:t>
            </a:r>
            <a:r>
              <a:rPr lang="zh-CN" altLang="en-US" sz="3200">
                <a:solidFill>
                  <a:srgbClr val="000066"/>
                </a:solidFill>
                <a:ea typeface="黑体" pitchFamily="49" charset="-122"/>
              </a:rPr>
              <a:t>积分电路和微分电路</a:t>
            </a:r>
          </a:p>
        </p:txBody>
      </p:sp>
    </p:spTree>
  </p:cSld>
  <p:clrMapOvr>
    <a:masterClrMapping/>
  </p:clrMapOvr>
  <p:transition>
    <p:split/>
    <p:sndAc>
      <p:stSnd>
        <p:snd r:embed="rId2" name="PROJCTOR.WAV"/>
      </p:stSnd>
    </p:sndAc>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a:hlinkClick r:id="rId5" action="ppaction://hlinksldjump"/>
          </p:cNvPr>
          <p:cNvSpPr>
            <a:spLocks noChangeArrowheads="1"/>
          </p:cNvSpPr>
          <p:nvPr/>
        </p:nvSpPr>
        <p:spPr bwMode="auto">
          <a:xfrm>
            <a:off x="533400" y="395288"/>
            <a:ext cx="6248400" cy="579437"/>
          </a:xfrm>
          <a:prstGeom prst="rect">
            <a:avLst/>
          </a:prstGeom>
          <a:noFill/>
          <a:ln w="9525">
            <a:noFill/>
            <a:miter lim="800000"/>
            <a:headEnd/>
            <a:tailEnd/>
          </a:ln>
        </p:spPr>
        <p:txBody>
          <a:bodyPr>
            <a:spAutoFit/>
          </a:bodyPr>
          <a:lstStyle/>
          <a:p>
            <a:r>
              <a:rPr lang="en-US" altLang="zh-CN" sz="3200">
                <a:solidFill>
                  <a:srgbClr val="000066"/>
                </a:solidFill>
                <a:ea typeface="黑体" pitchFamily="49" charset="-122"/>
              </a:rPr>
              <a:t>2.4.1  </a:t>
            </a:r>
            <a:r>
              <a:rPr lang="zh-CN" altLang="en-US" sz="3200">
                <a:solidFill>
                  <a:srgbClr val="000066"/>
                </a:solidFill>
                <a:ea typeface="黑体" pitchFamily="49" charset="-122"/>
              </a:rPr>
              <a:t>求差电路</a:t>
            </a:r>
          </a:p>
        </p:txBody>
      </p:sp>
      <p:sp>
        <p:nvSpPr>
          <p:cNvPr id="24580" name="Rectangle 4"/>
          <p:cNvSpPr>
            <a:spLocks noChangeArrowheads="1"/>
          </p:cNvSpPr>
          <p:nvPr/>
        </p:nvSpPr>
        <p:spPr bwMode="auto">
          <a:xfrm>
            <a:off x="0" y="2505075"/>
            <a:ext cx="9144000" cy="0"/>
          </a:xfrm>
          <a:prstGeom prst="rect">
            <a:avLst/>
          </a:prstGeom>
          <a:noFill/>
          <a:ln w="9525">
            <a:noFill/>
            <a:miter lim="800000"/>
            <a:headEnd/>
            <a:tailEnd/>
          </a:ln>
          <a:effectLst/>
        </p:spPr>
        <p:txBody>
          <a:bodyPr>
            <a:spAutoFit/>
          </a:bodyPr>
          <a:lstStyle/>
          <a:p>
            <a:endParaRPr lang="zh-CN" altLang="en-US"/>
          </a:p>
        </p:txBody>
      </p:sp>
      <p:sp>
        <p:nvSpPr>
          <p:cNvPr id="24581" name="Rectangle 5"/>
          <p:cNvSpPr>
            <a:spLocks noChangeArrowheads="1"/>
          </p:cNvSpPr>
          <p:nvPr/>
        </p:nvSpPr>
        <p:spPr bwMode="auto">
          <a:xfrm>
            <a:off x="114300" y="1127125"/>
            <a:ext cx="4114800" cy="1406525"/>
          </a:xfrm>
          <a:prstGeom prst="rect">
            <a:avLst/>
          </a:prstGeom>
          <a:noFill/>
          <a:ln w="12700" cap="sq">
            <a:noFill/>
            <a:miter lim="800000"/>
            <a:headEnd type="none" w="sm" len="sm"/>
            <a:tailEnd type="none" w="sm" len="sm"/>
          </a:ln>
          <a:effectLst/>
        </p:spPr>
        <p:txBody>
          <a:bodyPr>
            <a:spAutoFit/>
          </a:bodyPr>
          <a:lstStyle/>
          <a:p>
            <a:pPr algn="just">
              <a:lnSpc>
                <a:spcPct val="120000"/>
              </a:lnSpc>
              <a:spcBef>
                <a:spcPct val="20000"/>
              </a:spcBef>
            </a:pPr>
            <a:r>
              <a:rPr lang="en-US" altLang="zh-CN" sz="2400">
                <a:solidFill>
                  <a:srgbClr val="000000"/>
                </a:solidFill>
                <a:latin typeface="楷体_GB2312" pitchFamily="49" charset="-122"/>
                <a:ea typeface="楷体_GB2312" pitchFamily="49" charset="-122"/>
              </a:rPr>
              <a:t>    </a:t>
            </a:r>
            <a:r>
              <a:rPr lang="zh-CN" altLang="en-US" sz="2400">
                <a:solidFill>
                  <a:srgbClr val="000000"/>
                </a:solidFill>
                <a:latin typeface="楷体_GB2312" pitchFamily="49" charset="-122"/>
                <a:ea typeface="楷体_GB2312" pitchFamily="49" charset="-122"/>
              </a:rPr>
              <a:t>从结构上看，它是反相输入和同相输入相结合的放大电路。</a:t>
            </a:r>
          </a:p>
        </p:txBody>
      </p:sp>
      <p:graphicFrame>
        <p:nvGraphicFramePr>
          <p:cNvPr id="24582" name="Object 6"/>
          <p:cNvGraphicFramePr>
            <a:graphicFrameLocks noChangeAspect="1"/>
          </p:cNvGraphicFramePr>
          <p:nvPr/>
        </p:nvGraphicFramePr>
        <p:xfrm>
          <a:off x="801688" y="3987800"/>
          <a:ext cx="2374900" cy="893763"/>
        </p:xfrm>
        <a:graphic>
          <a:graphicData uri="http://schemas.openxmlformats.org/presentationml/2006/ole">
            <mc:AlternateContent xmlns:mc="http://schemas.openxmlformats.org/markup-compatibility/2006">
              <mc:Choice xmlns:v="urn:schemas-microsoft-com:vml" Requires="v">
                <p:oleObj spid="_x0000_s24609" name="Equation" r:id="rId6" imgW="1079280" imgH="406080" progId="Equation.3">
                  <p:embed/>
                </p:oleObj>
              </mc:Choice>
              <mc:Fallback>
                <p:oleObj name="Equation" r:id="rId6" imgW="1079280" imgH="406080"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1688" y="3987800"/>
                        <a:ext cx="2374900" cy="893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3" name="Object 7"/>
          <p:cNvGraphicFramePr>
            <a:graphicFrameLocks noChangeAspect="1"/>
          </p:cNvGraphicFramePr>
          <p:nvPr/>
        </p:nvGraphicFramePr>
        <p:xfrm>
          <a:off x="769938" y="4760913"/>
          <a:ext cx="2233612" cy="949325"/>
        </p:xfrm>
        <a:graphic>
          <a:graphicData uri="http://schemas.openxmlformats.org/presentationml/2006/ole">
            <mc:AlternateContent xmlns:mc="http://schemas.openxmlformats.org/markup-compatibility/2006">
              <mc:Choice xmlns:v="urn:schemas-microsoft-com:vml" Requires="v">
                <p:oleObj spid="_x0000_s24610" name="Equation" r:id="rId8" imgW="1015920" imgH="431640" progId="Equation.3">
                  <p:embed/>
                </p:oleObj>
              </mc:Choice>
              <mc:Fallback>
                <p:oleObj name="Equation" r:id="rId8" imgW="1015920" imgH="431640" progId="Equation.3">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9938" y="4760913"/>
                        <a:ext cx="2233612"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4" name="AutoShape 8"/>
          <p:cNvSpPr>
            <a:spLocks/>
          </p:cNvSpPr>
          <p:nvPr/>
        </p:nvSpPr>
        <p:spPr bwMode="auto">
          <a:xfrm flipH="1">
            <a:off x="457200" y="3711575"/>
            <a:ext cx="285750" cy="1733550"/>
          </a:xfrm>
          <a:prstGeom prst="rightBrace">
            <a:avLst>
              <a:gd name="adj1" fmla="val 50556"/>
              <a:gd name="adj2" fmla="val 50000"/>
            </a:avLst>
          </a:prstGeom>
          <a:noFill/>
          <a:ln w="19050">
            <a:solidFill>
              <a:schemeClr val="tx1"/>
            </a:solidFill>
            <a:round/>
            <a:headEnd/>
            <a:tailEnd/>
          </a:ln>
          <a:effectLst/>
        </p:spPr>
        <p:txBody>
          <a:bodyPr anchor="ctr">
            <a:spAutoFit/>
          </a:bodyPr>
          <a:lstStyle/>
          <a:p>
            <a:endParaRPr lang="zh-CN" altLang="en-US"/>
          </a:p>
        </p:txBody>
      </p:sp>
      <p:sp>
        <p:nvSpPr>
          <p:cNvPr id="24585" name="AutoShape 9"/>
          <p:cNvSpPr>
            <a:spLocks noChangeArrowheads="1"/>
          </p:cNvSpPr>
          <p:nvPr/>
        </p:nvSpPr>
        <p:spPr bwMode="auto">
          <a:xfrm>
            <a:off x="3562350" y="4302125"/>
            <a:ext cx="609600" cy="323850"/>
          </a:xfrm>
          <a:prstGeom prst="rightArrow">
            <a:avLst>
              <a:gd name="adj1" fmla="val 50000"/>
              <a:gd name="adj2" fmla="val 47059"/>
            </a:avLst>
          </a:prstGeom>
          <a:solidFill>
            <a:schemeClr val="accent1"/>
          </a:solidFill>
          <a:ln w="19050">
            <a:solidFill>
              <a:schemeClr val="tx1"/>
            </a:solidFill>
            <a:miter lim="800000"/>
            <a:headEnd/>
            <a:tailEnd/>
          </a:ln>
          <a:effectLst/>
        </p:spPr>
        <p:txBody>
          <a:bodyPr wrap="none" anchor="ctr">
            <a:spAutoFit/>
          </a:bodyPr>
          <a:lstStyle/>
          <a:p>
            <a:endParaRPr lang="zh-CN" altLang="en-US"/>
          </a:p>
        </p:txBody>
      </p:sp>
      <p:graphicFrame>
        <p:nvGraphicFramePr>
          <p:cNvPr id="24586" name="Object 10"/>
          <p:cNvGraphicFramePr>
            <a:graphicFrameLocks noChangeAspect="1"/>
          </p:cNvGraphicFramePr>
          <p:nvPr/>
        </p:nvGraphicFramePr>
        <p:xfrm>
          <a:off x="4311650" y="4008438"/>
          <a:ext cx="4695825" cy="896937"/>
        </p:xfrm>
        <a:graphic>
          <a:graphicData uri="http://schemas.openxmlformats.org/presentationml/2006/ole">
            <mc:AlternateContent xmlns:mc="http://schemas.openxmlformats.org/markup-compatibility/2006">
              <mc:Choice xmlns:v="urn:schemas-microsoft-com:vml" Requires="v">
                <p:oleObj spid="_x0000_s24611" name="Equation" r:id="rId10" imgW="2120760" imgH="406080" progId="Equation.3">
                  <p:embed/>
                </p:oleObj>
              </mc:Choice>
              <mc:Fallback>
                <p:oleObj name="Equation" r:id="rId10" imgW="2120760" imgH="406080" progId="Equation.3">
                  <p:embed/>
                  <p:pic>
                    <p:nvPicPr>
                      <p:cNvPr id="0"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11650" y="4008438"/>
                        <a:ext cx="4695825" cy="896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4587" name="Group 11"/>
          <p:cNvGrpSpPr>
            <a:grpSpLocks/>
          </p:cNvGrpSpPr>
          <p:nvPr/>
        </p:nvGrpSpPr>
        <p:grpSpPr bwMode="auto">
          <a:xfrm>
            <a:off x="3886200" y="4941888"/>
            <a:ext cx="1881188" cy="893762"/>
            <a:chOff x="2448" y="2931"/>
            <a:chExt cx="1185" cy="563"/>
          </a:xfrm>
        </p:grpSpPr>
        <p:sp>
          <p:nvSpPr>
            <p:cNvPr id="24588" name="Rectangle 12"/>
            <p:cNvSpPr>
              <a:spLocks noChangeArrowheads="1"/>
            </p:cNvSpPr>
            <p:nvPr/>
          </p:nvSpPr>
          <p:spPr bwMode="auto">
            <a:xfrm>
              <a:off x="2448" y="2984"/>
              <a:ext cx="336" cy="334"/>
            </a:xfrm>
            <a:prstGeom prst="rect">
              <a:avLst/>
            </a:prstGeom>
            <a:noFill/>
            <a:ln w="12700" cap="sq">
              <a:noFill/>
              <a:miter lim="800000"/>
              <a:headEnd type="none" w="sm" len="sm"/>
              <a:tailEnd type="none" w="sm" len="sm"/>
            </a:ln>
            <a:effectLst/>
          </p:spPr>
          <p:txBody>
            <a:bodyPr>
              <a:spAutoFit/>
            </a:bodyPr>
            <a:lstStyle/>
            <a:p>
              <a:pPr algn="just">
                <a:lnSpc>
                  <a:spcPct val="120000"/>
                </a:lnSpc>
                <a:spcBef>
                  <a:spcPct val="20000"/>
                </a:spcBef>
              </a:pPr>
              <a:r>
                <a:rPr lang="zh-CN" altLang="en-US" sz="2400">
                  <a:solidFill>
                    <a:srgbClr val="000000"/>
                  </a:solidFill>
                  <a:ea typeface="楷体_GB2312" pitchFamily="49" charset="-122"/>
                </a:rPr>
                <a:t>当</a:t>
              </a:r>
            </a:p>
          </p:txBody>
        </p:sp>
        <p:graphicFrame>
          <p:nvGraphicFramePr>
            <p:cNvPr id="24589" name="Object 13"/>
            <p:cNvGraphicFramePr>
              <a:graphicFrameLocks noChangeAspect="1"/>
            </p:cNvGraphicFramePr>
            <p:nvPr/>
          </p:nvGraphicFramePr>
          <p:xfrm>
            <a:off x="2771" y="2931"/>
            <a:ext cx="862" cy="563"/>
          </p:xfrm>
          <a:graphic>
            <a:graphicData uri="http://schemas.openxmlformats.org/presentationml/2006/ole">
              <mc:AlternateContent xmlns:mc="http://schemas.openxmlformats.org/markup-compatibility/2006">
                <mc:Choice xmlns:v="urn:schemas-microsoft-com:vml" Requires="v">
                  <p:oleObj spid="_x0000_s24612" name="Equation" r:id="rId12" imgW="622080" imgH="406080" progId="Equation.3">
                    <p:embed/>
                  </p:oleObj>
                </mc:Choice>
                <mc:Fallback>
                  <p:oleObj name="Equation" r:id="rId12" imgW="622080" imgH="406080" progId="Equation.3">
                    <p:embed/>
                    <p:pic>
                      <p:nvPicPr>
                        <p:cNvPr id="0"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71" y="2931"/>
                          <a:ext cx="862" cy="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4590" name="Group 14"/>
          <p:cNvGrpSpPr>
            <a:grpSpLocks/>
          </p:cNvGrpSpPr>
          <p:nvPr/>
        </p:nvGrpSpPr>
        <p:grpSpPr bwMode="auto">
          <a:xfrm>
            <a:off x="5867400" y="4941888"/>
            <a:ext cx="2840038" cy="893762"/>
            <a:chOff x="3696" y="2931"/>
            <a:chExt cx="1789" cy="563"/>
          </a:xfrm>
        </p:grpSpPr>
        <p:sp>
          <p:nvSpPr>
            <p:cNvPr id="24591" name="Rectangle 15"/>
            <p:cNvSpPr>
              <a:spLocks noChangeArrowheads="1"/>
            </p:cNvSpPr>
            <p:nvPr/>
          </p:nvSpPr>
          <p:spPr bwMode="auto">
            <a:xfrm>
              <a:off x="3696" y="3020"/>
              <a:ext cx="468" cy="334"/>
            </a:xfrm>
            <a:prstGeom prst="rect">
              <a:avLst/>
            </a:prstGeom>
            <a:noFill/>
            <a:ln w="12700" cap="sq">
              <a:noFill/>
              <a:miter lim="800000"/>
              <a:headEnd type="none" w="sm" len="sm"/>
              <a:tailEnd type="none" w="sm" len="sm"/>
            </a:ln>
            <a:effectLst/>
          </p:spPr>
          <p:txBody>
            <a:bodyPr>
              <a:spAutoFit/>
            </a:bodyPr>
            <a:lstStyle/>
            <a:p>
              <a:pPr algn="just">
                <a:lnSpc>
                  <a:spcPct val="120000"/>
                </a:lnSpc>
                <a:spcBef>
                  <a:spcPct val="20000"/>
                </a:spcBef>
              </a:pPr>
              <a:r>
                <a:rPr lang="zh-CN" altLang="en-US" sz="2400">
                  <a:solidFill>
                    <a:srgbClr val="000000"/>
                  </a:solidFill>
                  <a:ea typeface="楷体_GB2312" pitchFamily="49" charset="-122"/>
                </a:rPr>
                <a:t>则</a:t>
              </a:r>
            </a:p>
          </p:txBody>
        </p:sp>
        <p:graphicFrame>
          <p:nvGraphicFramePr>
            <p:cNvPr id="24592" name="Object 16"/>
            <p:cNvGraphicFramePr>
              <a:graphicFrameLocks noChangeAspect="1"/>
            </p:cNvGraphicFramePr>
            <p:nvPr/>
          </p:nvGraphicFramePr>
          <p:xfrm>
            <a:off x="3990" y="2931"/>
            <a:ext cx="1495" cy="563"/>
          </p:xfrm>
          <a:graphic>
            <a:graphicData uri="http://schemas.openxmlformats.org/presentationml/2006/ole">
              <mc:AlternateContent xmlns:mc="http://schemas.openxmlformats.org/markup-compatibility/2006">
                <mc:Choice xmlns:v="urn:schemas-microsoft-com:vml" Requires="v">
                  <p:oleObj spid="_x0000_s24613" name="Equation" r:id="rId14" imgW="1079280" imgH="406080" progId="Equation.3">
                    <p:embed/>
                  </p:oleObj>
                </mc:Choice>
                <mc:Fallback>
                  <p:oleObj name="Equation" r:id="rId14" imgW="1079280" imgH="406080" progId="Equation.3">
                    <p:embed/>
                    <p:pic>
                      <p:nvPicPr>
                        <p:cNvPr id="0" name="Picture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90" y="2931"/>
                          <a:ext cx="1495" cy="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4593" name="Group 17"/>
          <p:cNvGrpSpPr>
            <a:grpSpLocks/>
          </p:cNvGrpSpPr>
          <p:nvPr/>
        </p:nvGrpSpPr>
        <p:grpSpPr bwMode="auto">
          <a:xfrm>
            <a:off x="1238250" y="5851525"/>
            <a:ext cx="2692400" cy="530225"/>
            <a:chOff x="780" y="3504"/>
            <a:chExt cx="1696" cy="334"/>
          </a:xfrm>
        </p:grpSpPr>
        <p:sp>
          <p:nvSpPr>
            <p:cNvPr id="24594" name="Rectangle 18"/>
            <p:cNvSpPr>
              <a:spLocks noChangeArrowheads="1"/>
            </p:cNvSpPr>
            <p:nvPr/>
          </p:nvSpPr>
          <p:spPr bwMode="auto">
            <a:xfrm>
              <a:off x="780" y="3504"/>
              <a:ext cx="984" cy="334"/>
            </a:xfrm>
            <a:prstGeom prst="rect">
              <a:avLst/>
            </a:prstGeom>
            <a:noFill/>
            <a:ln w="12700" cap="sq">
              <a:noFill/>
              <a:miter lim="800000"/>
              <a:headEnd type="none" w="sm" len="sm"/>
              <a:tailEnd type="none" w="sm" len="sm"/>
            </a:ln>
            <a:effectLst/>
          </p:spPr>
          <p:txBody>
            <a:bodyPr>
              <a:spAutoFit/>
            </a:bodyPr>
            <a:lstStyle/>
            <a:p>
              <a:pPr algn="just">
                <a:lnSpc>
                  <a:spcPct val="120000"/>
                </a:lnSpc>
                <a:spcBef>
                  <a:spcPct val="20000"/>
                </a:spcBef>
              </a:pPr>
              <a:r>
                <a:rPr lang="zh-CN" altLang="en-US" sz="2400">
                  <a:solidFill>
                    <a:srgbClr val="000000"/>
                  </a:solidFill>
                  <a:ea typeface="楷体_GB2312" pitchFamily="49" charset="-122"/>
                </a:rPr>
                <a:t>若继续有</a:t>
              </a:r>
            </a:p>
          </p:txBody>
        </p:sp>
        <p:graphicFrame>
          <p:nvGraphicFramePr>
            <p:cNvPr id="24595" name="Object 19"/>
            <p:cNvGraphicFramePr>
              <a:graphicFrameLocks noChangeAspect="1"/>
            </p:cNvGraphicFramePr>
            <p:nvPr/>
          </p:nvGraphicFramePr>
          <p:xfrm>
            <a:off x="1738" y="3555"/>
            <a:ext cx="738" cy="281"/>
          </p:xfrm>
          <a:graphic>
            <a:graphicData uri="http://schemas.openxmlformats.org/presentationml/2006/ole">
              <mc:AlternateContent xmlns:mc="http://schemas.openxmlformats.org/markup-compatibility/2006">
                <mc:Choice xmlns:v="urn:schemas-microsoft-com:vml" Requires="v">
                  <p:oleObj spid="_x0000_s24614" name="Equation" r:id="rId16" imgW="533160" imgH="203040" progId="Equation.3">
                    <p:embed/>
                  </p:oleObj>
                </mc:Choice>
                <mc:Fallback>
                  <p:oleObj name="Equation" r:id="rId16" imgW="533160" imgH="203040" progId="Equation.3">
                    <p:embed/>
                    <p:pic>
                      <p:nvPicPr>
                        <p:cNvPr id="0" name="Picture 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38" y="3555"/>
                          <a:ext cx="738" cy="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4596" name="Group 20"/>
          <p:cNvGrpSpPr>
            <a:grpSpLocks/>
          </p:cNvGrpSpPr>
          <p:nvPr/>
        </p:nvGrpSpPr>
        <p:grpSpPr bwMode="auto">
          <a:xfrm>
            <a:off x="4194175" y="5851525"/>
            <a:ext cx="2282825" cy="549275"/>
            <a:chOff x="2642" y="3504"/>
            <a:chExt cx="1438" cy="346"/>
          </a:xfrm>
        </p:grpSpPr>
        <p:sp>
          <p:nvSpPr>
            <p:cNvPr id="24597" name="Rectangle 21"/>
            <p:cNvSpPr>
              <a:spLocks noChangeArrowheads="1"/>
            </p:cNvSpPr>
            <p:nvPr/>
          </p:nvSpPr>
          <p:spPr bwMode="auto">
            <a:xfrm>
              <a:off x="2642" y="3504"/>
              <a:ext cx="408" cy="334"/>
            </a:xfrm>
            <a:prstGeom prst="rect">
              <a:avLst/>
            </a:prstGeom>
            <a:noFill/>
            <a:ln w="12700" cap="sq">
              <a:noFill/>
              <a:miter lim="800000"/>
              <a:headEnd type="none" w="sm" len="sm"/>
              <a:tailEnd type="none" w="sm" len="sm"/>
            </a:ln>
            <a:effectLst/>
          </p:spPr>
          <p:txBody>
            <a:bodyPr>
              <a:spAutoFit/>
            </a:bodyPr>
            <a:lstStyle/>
            <a:p>
              <a:pPr algn="just">
                <a:lnSpc>
                  <a:spcPct val="120000"/>
                </a:lnSpc>
                <a:spcBef>
                  <a:spcPct val="20000"/>
                </a:spcBef>
              </a:pPr>
              <a:r>
                <a:rPr lang="zh-CN" altLang="en-US" sz="2400">
                  <a:solidFill>
                    <a:srgbClr val="000000"/>
                  </a:solidFill>
                  <a:ea typeface="楷体_GB2312" pitchFamily="49" charset="-122"/>
                </a:rPr>
                <a:t>则</a:t>
              </a:r>
            </a:p>
          </p:txBody>
        </p:sp>
        <p:graphicFrame>
          <p:nvGraphicFramePr>
            <p:cNvPr id="24598" name="Object 22"/>
            <p:cNvGraphicFramePr>
              <a:graphicFrameLocks noChangeAspect="1"/>
            </p:cNvGraphicFramePr>
            <p:nvPr/>
          </p:nvGraphicFramePr>
          <p:xfrm>
            <a:off x="3024" y="3569"/>
            <a:ext cx="1056" cy="281"/>
          </p:xfrm>
          <a:graphic>
            <a:graphicData uri="http://schemas.openxmlformats.org/presentationml/2006/ole">
              <mc:AlternateContent xmlns:mc="http://schemas.openxmlformats.org/markup-compatibility/2006">
                <mc:Choice xmlns:v="urn:schemas-microsoft-com:vml" Requires="v">
                  <p:oleObj spid="_x0000_s24615" name="Equation" r:id="rId18" imgW="761760" imgH="203040" progId="Equation.3">
                    <p:embed/>
                  </p:oleObj>
                </mc:Choice>
                <mc:Fallback>
                  <p:oleObj name="Equation" r:id="rId18" imgW="761760" imgH="203040" progId="Equation.3">
                    <p:embed/>
                    <p:pic>
                      <p:nvPicPr>
                        <p:cNvPr id="0" name="Picture 2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24" y="3569"/>
                          <a:ext cx="1056" cy="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4599" name="Rectangle 23"/>
          <p:cNvSpPr>
            <a:spLocks noChangeArrowheads="1"/>
          </p:cNvSpPr>
          <p:nvPr/>
        </p:nvSpPr>
        <p:spPr bwMode="auto">
          <a:xfrm>
            <a:off x="209550" y="2562225"/>
            <a:ext cx="3943350" cy="968375"/>
          </a:xfrm>
          <a:prstGeom prst="rect">
            <a:avLst/>
          </a:prstGeom>
          <a:noFill/>
          <a:ln w="12700" cap="sq">
            <a:noFill/>
            <a:miter lim="800000"/>
            <a:headEnd type="none" w="sm" len="sm"/>
            <a:tailEnd type="none" w="sm" len="sm"/>
          </a:ln>
          <a:effectLst/>
        </p:spPr>
        <p:txBody>
          <a:bodyPr>
            <a:spAutoFit/>
          </a:bodyPr>
          <a:lstStyle/>
          <a:p>
            <a:pPr algn="just">
              <a:lnSpc>
                <a:spcPct val="120000"/>
              </a:lnSpc>
              <a:spcBef>
                <a:spcPct val="20000"/>
              </a:spcBef>
            </a:pPr>
            <a:r>
              <a:rPr lang="en-US" altLang="zh-CN" sz="2400">
                <a:solidFill>
                  <a:srgbClr val="000000"/>
                </a:solidFill>
                <a:latin typeface="楷体_GB2312" pitchFamily="49" charset="-122"/>
                <a:ea typeface="楷体_GB2312" pitchFamily="49" charset="-122"/>
              </a:rPr>
              <a:t>    </a:t>
            </a:r>
            <a:r>
              <a:rPr lang="zh-CN" altLang="en-US" sz="2400">
                <a:solidFill>
                  <a:srgbClr val="000000"/>
                </a:solidFill>
                <a:latin typeface="楷体_GB2312" pitchFamily="49" charset="-122"/>
                <a:ea typeface="楷体_GB2312" pitchFamily="49" charset="-122"/>
              </a:rPr>
              <a:t>根据</a:t>
            </a:r>
            <a:r>
              <a:rPr lang="zh-CN" altLang="en-US" sz="2400">
                <a:solidFill>
                  <a:srgbClr val="FF0000"/>
                </a:solidFill>
                <a:latin typeface="楷体_GB2312" pitchFamily="49" charset="-122"/>
                <a:ea typeface="楷体_GB2312" pitchFamily="49" charset="-122"/>
              </a:rPr>
              <a:t>虚短</a:t>
            </a:r>
            <a:r>
              <a:rPr lang="zh-CN" altLang="en-US" sz="2400">
                <a:solidFill>
                  <a:srgbClr val="000000"/>
                </a:solidFill>
                <a:latin typeface="楷体_GB2312" pitchFamily="49" charset="-122"/>
                <a:ea typeface="楷体_GB2312" pitchFamily="49" charset="-122"/>
              </a:rPr>
              <a:t>、</a:t>
            </a:r>
            <a:r>
              <a:rPr lang="zh-CN" altLang="en-US" sz="2400">
                <a:solidFill>
                  <a:srgbClr val="FF0000"/>
                </a:solidFill>
                <a:latin typeface="楷体_GB2312" pitchFamily="49" charset="-122"/>
                <a:ea typeface="楷体_GB2312" pitchFamily="49" charset="-122"/>
              </a:rPr>
              <a:t>虚断</a:t>
            </a:r>
            <a:r>
              <a:rPr lang="zh-CN" altLang="en-US" sz="2400">
                <a:solidFill>
                  <a:srgbClr val="000000"/>
                </a:solidFill>
                <a:latin typeface="楷体_GB2312" pitchFamily="49" charset="-122"/>
                <a:ea typeface="楷体_GB2312" pitchFamily="49" charset="-122"/>
              </a:rPr>
              <a:t>和</a:t>
            </a:r>
            <a:r>
              <a:rPr lang="en-US" altLang="zh-CN" sz="2400">
                <a:solidFill>
                  <a:srgbClr val="000000"/>
                </a:solidFill>
                <a:latin typeface="楷体_GB2312" pitchFamily="49" charset="-122"/>
                <a:ea typeface="楷体_GB2312" pitchFamily="49" charset="-122"/>
              </a:rPr>
              <a:t>N</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P</a:t>
            </a:r>
            <a:r>
              <a:rPr lang="zh-CN" altLang="en-US" sz="2400">
                <a:solidFill>
                  <a:srgbClr val="000000"/>
                </a:solidFill>
                <a:latin typeface="楷体_GB2312" pitchFamily="49" charset="-122"/>
                <a:ea typeface="楷体_GB2312" pitchFamily="49" charset="-122"/>
              </a:rPr>
              <a:t>点的</a:t>
            </a:r>
            <a:r>
              <a:rPr lang="en-US" altLang="zh-CN" sz="2400">
                <a:solidFill>
                  <a:srgbClr val="000000"/>
                </a:solidFill>
                <a:latin typeface="楷体_GB2312" pitchFamily="49" charset="-122"/>
                <a:ea typeface="楷体_GB2312" pitchFamily="49" charset="-122"/>
              </a:rPr>
              <a:t>KCL</a:t>
            </a:r>
            <a:r>
              <a:rPr lang="zh-CN" altLang="en-US" sz="2400">
                <a:solidFill>
                  <a:srgbClr val="000000"/>
                </a:solidFill>
                <a:latin typeface="楷体_GB2312" pitchFamily="49" charset="-122"/>
                <a:ea typeface="楷体_GB2312" pitchFamily="49" charset="-122"/>
              </a:rPr>
              <a:t>得：</a:t>
            </a:r>
          </a:p>
        </p:txBody>
      </p:sp>
      <p:graphicFrame>
        <p:nvGraphicFramePr>
          <p:cNvPr id="24600" name="Object 24"/>
          <p:cNvGraphicFramePr>
            <a:graphicFrameLocks noChangeAspect="1"/>
          </p:cNvGraphicFramePr>
          <p:nvPr/>
        </p:nvGraphicFramePr>
        <p:xfrm>
          <a:off x="788988" y="3524250"/>
          <a:ext cx="998537" cy="503238"/>
        </p:xfrm>
        <a:graphic>
          <a:graphicData uri="http://schemas.openxmlformats.org/presentationml/2006/ole">
            <mc:AlternateContent xmlns:mc="http://schemas.openxmlformats.org/markup-compatibility/2006">
              <mc:Choice xmlns:v="urn:schemas-microsoft-com:vml" Requires="v">
                <p:oleObj spid="_x0000_s24616" name="Equation" r:id="rId20" imgW="457200" imgH="228600" progId="Equation.3">
                  <p:embed/>
                </p:oleObj>
              </mc:Choice>
              <mc:Fallback>
                <p:oleObj name="Equation" r:id="rId20" imgW="457200" imgH="228600" progId="Equation.3">
                  <p:embed/>
                  <p:pic>
                    <p:nvPicPr>
                      <p:cNvPr id="0" name="Picture 2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88988" y="3524250"/>
                        <a:ext cx="998537"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01" name="Line 25"/>
          <p:cNvSpPr>
            <a:spLocks noChangeShapeType="1"/>
          </p:cNvSpPr>
          <p:nvPr/>
        </p:nvSpPr>
        <p:spPr bwMode="auto">
          <a:xfrm>
            <a:off x="533400" y="1050925"/>
            <a:ext cx="28956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pic>
        <p:nvPicPr>
          <p:cNvPr id="24602" name="Picture 26" descr="未标题-2 拷贝"/>
          <p:cNvPicPr>
            <a:picLocks noChangeAspect="1" noChangeArrowheads="1"/>
          </p:cNvPicPr>
          <p:nvPr/>
        </p:nvPicPr>
        <p:blipFill>
          <a:blip r:embed="rId22"/>
          <a:srcRect/>
          <a:stretch>
            <a:fillRect/>
          </a:stretch>
        </p:blipFill>
        <p:spPr bwMode="auto">
          <a:xfrm>
            <a:off x="4356100" y="981075"/>
            <a:ext cx="4462463" cy="2822575"/>
          </a:xfrm>
          <a:prstGeom prst="rect">
            <a:avLst/>
          </a:prstGeom>
          <a:noFill/>
        </p:spPr>
      </p:pic>
    </p:spTree>
  </p:cSld>
  <p:clrMapOvr>
    <a:masterClrMapping/>
  </p:clrMapOvr>
  <p:transition>
    <p:random/>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4581"/>
                                        </p:tgtEl>
                                        <p:attrNameLst>
                                          <p:attrName>style.visibility</p:attrName>
                                        </p:attrNameLst>
                                      </p:cBhvr>
                                      <p:to>
                                        <p:strVal val="visible"/>
                                      </p:to>
                                    </p:set>
                                    <p:animEffect transition="in" filter="strips(downRight)">
                                      <p:cBhvr>
                                        <p:cTn id="7" dur="500"/>
                                        <p:tgtEl>
                                          <p:spTgt spid="24581"/>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4599"/>
                                        </p:tgtEl>
                                        <p:attrNameLst>
                                          <p:attrName>style.visibility</p:attrName>
                                        </p:attrNameLst>
                                      </p:cBhvr>
                                      <p:to>
                                        <p:strVal val="visible"/>
                                      </p:to>
                                    </p:set>
                                    <p:animEffect transition="in" filter="strips(downRight)">
                                      <p:cBhvr>
                                        <p:cTn id="12" dur="500"/>
                                        <p:tgtEl>
                                          <p:spTgt spid="24599"/>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4584"/>
                                        </p:tgtEl>
                                        <p:attrNameLst>
                                          <p:attrName>style.visibility</p:attrName>
                                        </p:attrNameLst>
                                      </p:cBhvr>
                                      <p:to>
                                        <p:strVal val="visible"/>
                                      </p:to>
                                    </p:set>
                                    <p:animEffect transition="in" filter="strips(downRight)">
                                      <p:cBhvr>
                                        <p:cTn id="17" dur="500"/>
                                        <p:tgtEl>
                                          <p:spTgt spid="24584"/>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24600"/>
                                        </p:tgtEl>
                                        <p:attrNameLst>
                                          <p:attrName>style.visibility</p:attrName>
                                        </p:attrNameLst>
                                      </p:cBhvr>
                                      <p:to>
                                        <p:strVal val="visible"/>
                                      </p:to>
                                    </p:set>
                                    <p:animEffect transition="in" filter="strips(downRight)">
                                      <p:cBhvr>
                                        <p:cTn id="22" dur="500"/>
                                        <p:tgtEl>
                                          <p:spTgt spid="24600"/>
                                        </p:tgtEl>
                                      </p:cBhvr>
                                    </p:animEffect>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24582"/>
                                        </p:tgtEl>
                                        <p:attrNameLst>
                                          <p:attrName>style.visibility</p:attrName>
                                        </p:attrNameLst>
                                      </p:cBhvr>
                                      <p:to>
                                        <p:strVal val="visible"/>
                                      </p:to>
                                    </p:set>
                                    <p:animEffect transition="in" filter="strips(downRight)">
                                      <p:cBhvr>
                                        <p:cTn id="27" dur="500"/>
                                        <p:tgtEl>
                                          <p:spTgt spid="24582"/>
                                        </p:tgtEl>
                                      </p:cBhvr>
                                    </p:animEffect>
                                  </p:childTnLst>
                                  <p:subTnLst>
                                    <p:audio>
                                      <p:cMediaNode>
                                        <p:cTn display="0" masterRel="sameClick">
                                          <p:stCondLst>
                                            <p:cond evt="begin" delay="0">
                                              <p:tn val="25"/>
                                            </p:cond>
                                          </p:stCondLst>
                                          <p:endCondLst>
                                            <p:cond evt="onStopAudio" delay="0">
                                              <p:tgtEl>
                                                <p:sldTgt/>
                                              </p:tgtEl>
                                            </p:cond>
                                          </p:endCondLst>
                                        </p:cTn>
                                        <p:tgtEl>
                                          <p:sndTgt r:embed="rId4" name="CHIMES.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24583"/>
                                        </p:tgtEl>
                                        <p:attrNameLst>
                                          <p:attrName>style.visibility</p:attrName>
                                        </p:attrNameLst>
                                      </p:cBhvr>
                                      <p:to>
                                        <p:strVal val="visible"/>
                                      </p:to>
                                    </p:set>
                                    <p:animEffect transition="in" filter="strips(downRight)">
                                      <p:cBhvr>
                                        <p:cTn id="32" dur="500"/>
                                        <p:tgtEl>
                                          <p:spTgt spid="24583"/>
                                        </p:tgtEl>
                                      </p:cBhvr>
                                    </p:animEffect>
                                  </p:childTnLst>
                                  <p:subTnLst>
                                    <p:audio>
                                      <p:cMediaNode>
                                        <p:cTn display="0" masterRel="sameClick">
                                          <p:stCondLst>
                                            <p:cond evt="begin" delay="0">
                                              <p:tn val="30"/>
                                            </p:cond>
                                          </p:stCondLst>
                                          <p:endCondLst>
                                            <p:cond evt="onStopAudio" delay="0">
                                              <p:tgtEl>
                                                <p:sldTgt/>
                                              </p:tgtEl>
                                            </p:cond>
                                          </p:endCondLst>
                                        </p:cTn>
                                        <p:tgtEl>
                                          <p:sndTgt r:embed="rId4" name="CHIMES.WAV"/>
                                        </p:tgtEl>
                                      </p:cMediaNode>
                                    </p:audio>
                                  </p:sub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24585"/>
                                        </p:tgtEl>
                                        <p:attrNameLst>
                                          <p:attrName>style.visibility</p:attrName>
                                        </p:attrNameLst>
                                      </p:cBhvr>
                                      <p:to>
                                        <p:strVal val="visible"/>
                                      </p:to>
                                    </p:set>
                                    <p:animEffect transition="in" filter="strips(downRight)">
                                      <p:cBhvr>
                                        <p:cTn id="37" dur="500"/>
                                        <p:tgtEl>
                                          <p:spTgt spid="24585"/>
                                        </p:tgtEl>
                                      </p:cBhvr>
                                    </p:animEffect>
                                  </p:childTnLst>
                                  <p:subTnLst>
                                    <p:audio>
                                      <p:cMediaNode>
                                        <p:cTn display="0" masterRel="sameClick">
                                          <p:stCondLst>
                                            <p:cond evt="begin" delay="0">
                                              <p:tn val="35"/>
                                            </p:cond>
                                          </p:stCondLst>
                                          <p:endCondLst>
                                            <p:cond evt="onStopAudio" delay="0">
                                              <p:tgtEl>
                                                <p:sldTgt/>
                                              </p:tgtEl>
                                            </p:cond>
                                          </p:endCondLst>
                                        </p:cTn>
                                        <p:tgtEl>
                                          <p:sndTgt r:embed="rId4" name="CHIMES.WAV"/>
                                        </p:tgtEl>
                                      </p:cMediaNode>
                                    </p:audio>
                                  </p:sub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24586"/>
                                        </p:tgtEl>
                                        <p:attrNameLst>
                                          <p:attrName>style.visibility</p:attrName>
                                        </p:attrNameLst>
                                      </p:cBhvr>
                                      <p:to>
                                        <p:strVal val="visible"/>
                                      </p:to>
                                    </p:set>
                                    <p:animEffect transition="in" filter="strips(downRight)">
                                      <p:cBhvr>
                                        <p:cTn id="42" dur="500"/>
                                        <p:tgtEl>
                                          <p:spTgt spid="24586"/>
                                        </p:tgtEl>
                                      </p:cBhvr>
                                    </p:animEffect>
                                  </p:childTnLst>
                                  <p:subTnLst>
                                    <p:audio>
                                      <p:cMediaNode>
                                        <p:cTn display="0" masterRel="sameClick">
                                          <p:stCondLst>
                                            <p:cond evt="begin" delay="0">
                                              <p:tn val="40"/>
                                            </p:cond>
                                          </p:stCondLst>
                                          <p:endCondLst>
                                            <p:cond evt="onStopAudio" delay="0">
                                              <p:tgtEl>
                                                <p:sldTgt/>
                                              </p:tgtEl>
                                            </p:cond>
                                          </p:endCondLst>
                                        </p:cTn>
                                        <p:tgtEl>
                                          <p:sndTgt r:embed="rId4" name="CHIMES.WAV"/>
                                        </p:tgtEl>
                                      </p:cMediaNode>
                                    </p:audio>
                                  </p:sub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24587"/>
                                        </p:tgtEl>
                                        <p:attrNameLst>
                                          <p:attrName>style.visibility</p:attrName>
                                        </p:attrNameLst>
                                      </p:cBhvr>
                                      <p:to>
                                        <p:strVal val="visible"/>
                                      </p:to>
                                    </p:set>
                                    <p:animEffect transition="in" filter="strips(downRight)">
                                      <p:cBhvr>
                                        <p:cTn id="47" dur="500"/>
                                        <p:tgtEl>
                                          <p:spTgt spid="24587"/>
                                        </p:tgtEl>
                                      </p:cBhvr>
                                    </p:animEffect>
                                  </p:childTnLst>
                                  <p:subTnLst>
                                    <p:audio>
                                      <p:cMediaNode>
                                        <p:cTn display="0" masterRel="sameClick">
                                          <p:stCondLst>
                                            <p:cond evt="begin" delay="0">
                                              <p:tn val="45"/>
                                            </p:cond>
                                          </p:stCondLst>
                                          <p:endCondLst>
                                            <p:cond evt="onStopAudio" delay="0">
                                              <p:tgtEl>
                                                <p:sldTgt/>
                                              </p:tgtEl>
                                            </p:cond>
                                          </p:endCondLst>
                                        </p:cTn>
                                        <p:tgtEl>
                                          <p:sndTgt r:embed="rId4" name="CHIMES.WAV"/>
                                        </p:tgtEl>
                                      </p:cMediaNode>
                                    </p:audio>
                                  </p:sub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24590"/>
                                        </p:tgtEl>
                                        <p:attrNameLst>
                                          <p:attrName>style.visibility</p:attrName>
                                        </p:attrNameLst>
                                      </p:cBhvr>
                                      <p:to>
                                        <p:strVal val="visible"/>
                                      </p:to>
                                    </p:set>
                                    <p:animEffect transition="in" filter="strips(downRight)">
                                      <p:cBhvr>
                                        <p:cTn id="52" dur="500"/>
                                        <p:tgtEl>
                                          <p:spTgt spid="24590"/>
                                        </p:tgtEl>
                                      </p:cBhvr>
                                    </p:animEffect>
                                  </p:childTnLst>
                                  <p:subTnLst>
                                    <p:audio>
                                      <p:cMediaNode>
                                        <p:cTn display="0" masterRel="sameClick">
                                          <p:stCondLst>
                                            <p:cond evt="begin" delay="0">
                                              <p:tn val="50"/>
                                            </p:cond>
                                          </p:stCondLst>
                                          <p:endCondLst>
                                            <p:cond evt="onStopAudio" delay="0">
                                              <p:tgtEl>
                                                <p:sldTgt/>
                                              </p:tgtEl>
                                            </p:cond>
                                          </p:endCondLst>
                                        </p:cTn>
                                        <p:tgtEl>
                                          <p:sndTgt r:embed="rId4" name="CHIMES.WAV"/>
                                        </p:tgtEl>
                                      </p:cMediaNode>
                                    </p:audio>
                                  </p:subTnLst>
                                </p:cTn>
                              </p:par>
                            </p:childTnLst>
                          </p:cTn>
                        </p:par>
                      </p:childTnLst>
                    </p:cTn>
                  </p:par>
                  <p:par>
                    <p:cTn id="53" fill="hold">
                      <p:stCondLst>
                        <p:cond delay="indefinite"/>
                      </p:stCondLst>
                      <p:childTnLst>
                        <p:par>
                          <p:cTn id="54" fill="hold">
                            <p:stCondLst>
                              <p:cond delay="0"/>
                            </p:stCondLst>
                            <p:childTnLst>
                              <p:par>
                                <p:cTn id="55" presetID="18" presetClass="entr" presetSubtype="6" fill="hold" nodeType="clickEffect">
                                  <p:stCondLst>
                                    <p:cond delay="0"/>
                                  </p:stCondLst>
                                  <p:childTnLst>
                                    <p:set>
                                      <p:cBhvr>
                                        <p:cTn id="56" dur="1" fill="hold">
                                          <p:stCondLst>
                                            <p:cond delay="0"/>
                                          </p:stCondLst>
                                        </p:cTn>
                                        <p:tgtEl>
                                          <p:spTgt spid="24593"/>
                                        </p:tgtEl>
                                        <p:attrNameLst>
                                          <p:attrName>style.visibility</p:attrName>
                                        </p:attrNameLst>
                                      </p:cBhvr>
                                      <p:to>
                                        <p:strVal val="visible"/>
                                      </p:to>
                                    </p:set>
                                    <p:animEffect transition="in" filter="strips(downRight)">
                                      <p:cBhvr>
                                        <p:cTn id="57" dur="500"/>
                                        <p:tgtEl>
                                          <p:spTgt spid="24593"/>
                                        </p:tgtEl>
                                      </p:cBhvr>
                                    </p:animEffect>
                                  </p:childTnLst>
                                  <p:subTnLst>
                                    <p:audio>
                                      <p:cMediaNode>
                                        <p:cTn display="0" masterRel="sameClick">
                                          <p:stCondLst>
                                            <p:cond evt="begin" delay="0">
                                              <p:tn val="55"/>
                                            </p:cond>
                                          </p:stCondLst>
                                          <p:endCondLst>
                                            <p:cond evt="onStopAudio" delay="0">
                                              <p:tgtEl>
                                                <p:sldTgt/>
                                              </p:tgtEl>
                                            </p:cond>
                                          </p:endCondLst>
                                        </p:cTn>
                                        <p:tgtEl>
                                          <p:sndTgt r:embed="rId4" name="CHIMES.WAV"/>
                                        </p:tgtEl>
                                      </p:cMediaNode>
                                    </p:audio>
                                  </p:subTnLst>
                                </p:cTn>
                              </p:par>
                            </p:childTnLst>
                          </p:cTn>
                        </p:par>
                      </p:childTnLst>
                    </p:cTn>
                  </p:par>
                  <p:par>
                    <p:cTn id="58" fill="hold">
                      <p:stCondLst>
                        <p:cond delay="indefinite"/>
                      </p:stCondLst>
                      <p:childTnLst>
                        <p:par>
                          <p:cTn id="59" fill="hold">
                            <p:stCondLst>
                              <p:cond delay="0"/>
                            </p:stCondLst>
                            <p:childTnLst>
                              <p:par>
                                <p:cTn id="60" presetID="18" presetClass="entr" presetSubtype="6" fill="hold" nodeType="clickEffect">
                                  <p:stCondLst>
                                    <p:cond delay="0"/>
                                  </p:stCondLst>
                                  <p:childTnLst>
                                    <p:set>
                                      <p:cBhvr>
                                        <p:cTn id="61" dur="1" fill="hold">
                                          <p:stCondLst>
                                            <p:cond delay="0"/>
                                          </p:stCondLst>
                                        </p:cTn>
                                        <p:tgtEl>
                                          <p:spTgt spid="24596"/>
                                        </p:tgtEl>
                                        <p:attrNameLst>
                                          <p:attrName>style.visibility</p:attrName>
                                        </p:attrNameLst>
                                      </p:cBhvr>
                                      <p:to>
                                        <p:strVal val="visible"/>
                                      </p:to>
                                    </p:set>
                                    <p:animEffect transition="in" filter="strips(downRight)">
                                      <p:cBhvr>
                                        <p:cTn id="62" dur="500"/>
                                        <p:tgtEl>
                                          <p:spTgt spid="24596"/>
                                        </p:tgtEl>
                                      </p:cBhvr>
                                    </p:animEffect>
                                  </p:childTnLst>
                                  <p:subTnLst>
                                    <p:audio>
                                      <p:cMediaNode>
                                        <p:cTn display="0" masterRel="sameClick">
                                          <p:stCondLst>
                                            <p:cond evt="begin" delay="0">
                                              <p:tn val="6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autoUpdateAnimBg="0"/>
      <p:bldP spid="24584" grpId="0" animBg="1"/>
      <p:bldP spid="24585" grpId="0" animBg="1"/>
      <p:bldP spid="24599"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Line 2"/>
          <p:cNvSpPr>
            <a:spLocks noChangeShapeType="1"/>
          </p:cNvSpPr>
          <p:nvPr/>
        </p:nvSpPr>
        <p:spPr bwMode="auto">
          <a:xfrm>
            <a:off x="533400" y="1069975"/>
            <a:ext cx="28956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25604" name="Rectangle 4">
            <a:hlinkClick r:id="rId5" action="ppaction://hlinksldjump"/>
          </p:cNvPr>
          <p:cNvSpPr>
            <a:spLocks noChangeArrowheads="1"/>
          </p:cNvSpPr>
          <p:nvPr/>
        </p:nvSpPr>
        <p:spPr bwMode="auto">
          <a:xfrm>
            <a:off x="533400" y="414338"/>
            <a:ext cx="6248400" cy="579437"/>
          </a:xfrm>
          <a:prstGeom prst="rect">
            <a:avLst/>
          </a:prstGeom>
          <a:noFill/>
          <a:ln w="9525">
            <a:noFill/>
            <a:miter lim="800000"/>
            <a:headEnd/>
            <a:tailEnd/>
          </a:ln>
        </p:spPr>
        <p:txBody>
          <a:bodyPr>
            <a:spAutoFit/>
          </a:bodyPr>
          <a:lstStyle/>
          <a:p>
            <a:r>
              <a:rPr lang="en-US" altLang="zh-CN" sz="3200">
                <a:solidFill>
                  <a:srgbClr val="000066"/>
                </a:solidFill>
                <a:ea typeface="黑体" pitchFamily="49" charset="-122"/>
              </a:rPr>
              <a:t>2.4.1  </a:t>
            </a:r>
            <a:r>
              <a:rPr lang="zh-CN" altLang="en-US" sz="3200">
                <a:solidFill>
                  <a:srgbClr val="000066"/>
                </a:solidFill>
                <a:ea typeface="黑体" pitchFamily="49" charset="-122"/>
              </a:rPr>
              <a:t>求差电路</a:t>
            </a:r>
          </a:p>
        </p:txBody>
      </p:sp>
      <p:sp>
        <p:nvSpPr>
          <p:cNvPr id="25605" name="Rectangle 5"/>
          <p:cNvSpPr>
            <a:spLocks noChangeArrowheads="1"/>
          </p:cNvSpPr>
          <p:nvPr/>
        </p:nvSpPr>
        <p:spPr bwMode="auto">
          <a:xfrm>
            <a:off x="0" y="2505075"/>
            <a:ext cx="9144000" cy="0"/>
          </a:xfrm>
          <a:prstGeom prst="rect">
            <a:avLst/>
          </a:prstGeom>
          <a:noFill/>
          <a:ln w="9525">
            <a:noFill/>
            <a:miter lim="800000"/>
            <a:headEnd/>
            <a:tailEnd/>
          </a:ln>
          <a:effectLst/>
        </p:spPr>
        <p:txBody>
          <a:bodyPr>
            <a:spAutoFit/>
          </a:bodyPr>
          <a:lstStyle/>
          <a:p>
            <a:endParaRPr lang="zh-CN" altLang="en-US"/>
          </a:p>
        </p:txBody>
      </p:sp>
      <p:sp>
        <p:nvSpPr>
          <p:cNvPr id="25606" name="Rectangle 6"/>
          <p:cNvSpPr>
            <a:spLocks noChangeArrowheads="1"/>
          </p:cNvSpPr>
          <p:nvPr/>
        </p:nvSpPr>
        <p:spPr bwMode="auto">
          <a:xfrm>
            <a:off x="381000" y="2974975"/>
            <a:ext cx="2857500" cy="530225"/>
          </a:xfrm>
          <a:prstGeom prst="rect">
            <a:avLst/>
          </a:prstGeom>
          <a:noFill/>
          <a:ln w="12700" cap="sq">
            <a:noFill/>
            <a:miter lim="800000"/>
            <a:headEnd type="none" w="sm" len="sm"/>
            <a:tailEnd type="none" w="sm" len="sm"/>
          </a:ln>
          <a:effectLst/>
        </p:spPr>
        <p:txBody>
          <a:bodyPr>
            <a:spAutoFit/>
          </a:bodyPr>
          <a:lstStyle/>
          <a:p>
            <a:pPr algn="just">
              <a:lnSpc>
                <a:spcPct val="120000"/>
              </a:lnSpc>
              <a:spcBef>
                <a:spcPct val="20000"/>
              </a:spcBef>
            </a:pPr>
            <a:r>
              <a:rPr lang="zh-CN" altLang="en-US" sz="2400">
                <a:solidFill>
                  <a:srgbClr val="000000"/>
                </a:solidFill>
                <a:latin typeface="楷体_GB2312" pitchFamily="49" charset="-122"/>
                <a:ea typeface="楷体_GB2312" pitchFamily="49" charset="-122"/>
              </a:rPr>
              <a:t>从放大器角度看</a:t>
            </a:r>
          </a:p>
        </p:txBody>
      </p:sp>
      <p:graphicFrame>
        <p:nvGraphicFramePr>
          <p:cNvPr id="25607" name="Object 7"/>
          <p:cNvGraphicFramePr>
            <a:graphicFrameLocks noChangeAspect="1"/>
          </p:cNvGraphicFramePr>
          <p:nvPr/>
        </p:nvGraphicFramePr>
        <p:xfrm>
          <a:off x="1371600" y="3584575"/>
          <a:ext cx="2681288" cy="893763"/>
        </p:xfrm>
        <a:graphic>
          <a:graphicData uri="http://schemas.openxmlformats.org/presentationml/2006/ole">
            <mc:AlternateContent xmlns:mc="http://schemas.openxmlformats.org/markup-compatibility/2006">
              <mc:Choice xmlns:v="urn:schemas-microsoft-com:vml" Requires="v">
                <p:oleObj spid="_x0000_s25615" name="Equation" r:id="rId6" imgW="1218960" imgH="406080" progId="Equation.3">
                  <p:embed/>
                </p:oleObj>
              </mc:Choice>
              <mc:Fallback>
                <p:oleObj name="Equation" r:id="rId6" imgW="1218960" imgH="406080" progId="Equation.3">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3584575"/>
                        <a:ext cx="2681288" cy="893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5608" name="Group 8"/>
          <p:cNvGrpSpPr>
            <a:grpSpLocks/>
          </p:cNvGrpSpPr>
          <p:nvPr/>
        </p:nvGrpSpPr>
        <p:grpSpPr bwMode="auto">
          <a:xfrm>
            <a:off x="609600" y="1146175"/>
            <a:ext cx="2001838" cy="893763"/>
            <a:chOff x="144" y="576"/>
            <a:chExt cx="1261" cy="563"/>
          </a:xfrm>
        </p:grpSpPr>
        <p:sp>
          <p:nvSpPr>
            <p:cNvPr id="25609" name="Rectangle 9"/>
            <p:cNvSpPr>
              <a:spLocks noChangeArrowheads="1"/>
            </p:cNvSpPr>
            <p:nvPr/>
          </p:nvSpPr>
          <p:spPr bwMode="auto">
            <a:xfrm>
              <a:off x="877" y="672"/>
              <a:ext cx="528" cy="334"/>
            </a:xfrm>
            <a:prstGeom prst="rect">
              <a:avLst/>
            </a:prstGeom>
            <a:noFill/>
            <a:ln w="12700" cap="sq">
              <a:noFill/>
              <a:miter lim="800000"/>
              <a:headEnd type="none" w="sm" len="sm"/>
              <a:tailEnd type="none" w="sm" len="sm"/>
            </a:ln>
            <a:effectLst/>
          </p:spPr>
          <p:txBody>
            <a:bodyPr>
              <a:spAutoFit/>
            </a:bodyPr>
            <a:lstStyle/>
            <a:p>
              <a:pPr algn="just">
                <a:lnSpc>
                  <a:spcPct val="120000"/>
                </a:lnSpc>
                <a:spcBef>
                  <a:spcPct val="20000"/>
                </a:spcBef>
              </a:pPr>
              <a:r>
                <a:rPr lang="zh-CN" altLang="en-US" sz="2400">
                  <a:solidFill>
                    <a:srgbClr val="000000"/>
                  </a:solidFill>
                  <a:ea typeface="楷体_GB2312" pitchFamily="49" charset="-122"/>
                </a:rPr>
                <a:t>时，</a:t>
              </a:r>
            </a:p>
          </p:txBody>
        </p:sp>
        <p:graphicFrame>
          <p:nvGraphicFramePr>
            <p:cNvPr id="25610" name="Object 10"/>
            <p:cNvGraphicFramePr>
              <a:graphicFrameLocks noChangeAspect="1"/>
            </p:cNvGraphicFramePr>
            <p:nvPr/>
          </p:nvGraphicFramePr>
          <p:xfrm>
            <a:off x="144" y="576"/>
            <a:ext cx="792" cy="563"/>
          </p:xfrm>
          <a:graphic>
            <a:graphicData uri="http://schemas.openxmlformats.org/presentationml/2006/ole">
              <mc:AlternateContent xmlns:mc="http://schemas.openxmlformats.org/markup-compatibility/2006">
                <mc:Choice xmlns:v="urn:schemas-microsoft-com:vml" Requires="v">
                  <p:oleObj spid="_x0000_s25616" name="Equation" r:id="rId8" imgW="571320" imgH="406080" progId="Equation.3">
                    <p:embed/>
                  </p:oleObj>
                </mc:Choice>
                <mc:Fallback>
                  <p:oleObj name="Equation" r:id="rId8" imgW="571320" imgH="406080" progId="Equation.3">
                    <p:embed/>
                    <p:pic>
                      <p:nvPicPr>
                        <p:cNvPr id="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 y="576"/>
                          <a:ext cx="792" cy="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5611" name="Object 11"/>
          <p:cNvGraphicFramePr>
            <a:graphicFrameLocks noChangeAspect="1"/>
          </p:cNvGraphicFramePr>
          <p:nvPr/>
        </p:nvGraphicFramePr>
        <p:xfrm>
          <a:off x="1131888" y="2060575"/>
          <a:ext cx="2373312" cy="893763"/>
        </p:xfrm>
        <a:graphic>
          <a:graphicData uri="http://schemas.openxmlformats.org/presentationml/2006/ole">
            <mc:AlternateContent xmlns:mc="http://schemas.openxmlformats.org/markup-compatibility/2006">
              <mc:Choice xmlns:v="urn:schemas-microsoft-com:vml" Requires="v">
                <p:oleObj spid="_x0000_s25617" name="Equation" r:id="rId10" imgW="1079280" imgH="406080" progId="Equation.3">
                  <p:embed/>
                </p:oleObj>
              </mc:Choice>
              <mc:Fallback>
                <p:oleObj name="Equation" r:id="rId10" imgW="1079280" imgH="406080" progId="Equation.3">
                  <p:embed/>
                  <p:pic>
                    <p:nvPicPr>
                      <p:cNvPr id="0"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1888" y="2060575"/>
                        <a:ext cx="2373312" cy="893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12" name="Rectangle 12"/>
          <p:cNvSpPr>
            <a:spLocks noChangeArrowheads="1"/>
          </p:cNvSpPr>
          <p:nvPr/>
        </p:nvSpPr>
        <p:spPr bwMode="auto">
          <a:xfrm>
            <a:off x="304800" y="3660775"/>
            <a:ext cx="1600200" cy="530225"/>
          </a:xfrm>
          <a:prstGeom prst="rect">
            <a:avLst/>
          </a:prstGeom>
          <a:noFill/>
          <a:ln w="12700" cap="sq">
            <a:noFill/>
            <a:miter lim="800000"/>
            <a:headEnd type="none" w="sm" len="sm"/>
            <a:tailEnd type="none" w="sm" len="sm"/>
          </a:ln>
          <a:effectLst/>
        </p:spPr>
        <p:txBody>
          <a:bodyPr>
            <a:spAutoFit/>
          </a:bodyPr>
          <a:lstStyle/>
          <a:p>
            <a:pPr algn="just">
              <a:lnSpc>
                <a:spcPct val="120000"/>
              </a:lnSpc>
              <a:spcBef>
                <a:spcPct val="20000"/>
              </a:spcBef>
            </a:pPr>
            <a:r>
              <a:rPr lang="zh-CN" altLang="en-US" sz="2400">
                <a:solidFill>
                  <a:srgbClr val="000000"/>
                </a:solidFill>
                <a:latin typeface="楷体_GB2312" pitchFamily="49" charset="-122"/>
                <a:ea typeface="楷体_GB2312" pitchFamily="49" charset="-122"/>
              </a:rPr>
              <a:t>增益为</a:t>
            </a:r>
          </a:p>
        </p:txBody>
      </p:sp>
      <p:sp>
        <p:nvSpPr>
          <p:cNvPr id="25613" name="Rectangle 13"/>
          <p:cNvSpPr>
            <a:spLocks noChangeArrowheads="1"/>
          </p:cNvSpPr>
          <p:nvPr/>
        </p:nvSpPr>
        <p:spPr bwMode="auto">
          <a:xfrm>
            <a:off x="1524000" y="4803775"/>
            <a:ext cx="5715000" cy="530225"/>
          </a:xfrm>
          <a:prstGeom prst="rect">
            <a:avLst/>
          </a:prstGeom>
          <a:noFill/>
          <a:ln w="12700" cap="sq">
            <a:noFill/>
            <a:miter lim="800000"/>
            <a:headEnd type="none" w="sm" len="sm"/>
            <a:tailEnd type="none" w="sm" len="sm"/>
          </a:ln>
          <a:effectLst/>
        </p:spPr>
        <p:txBody>
          <a:bodyPr>
            <a:spAutoFit/>
          </a:bodyPr>
          <a:lstStyle/>
          <a:p>
            <a:pPr>
              <a:lnSpc>
                <a:spcPct val="120000"/>
              </a:lnSpc>
              <a:buClr>
                <a:srgbClr val="FF0000"/>
              </a:buClr>
              <a:buSzPct val="85000"/>
              <a:buFont typeface="Wingdings" pitchFamily="2" charset="2"/>
              <a:buNone/>
            </a:pPr>
            <a:r>
              <a:rPr lang="zh-CN" altLang="en-US" sz="2400">
                <a:solidFill>
                  <a:srgbClr val="FF0000"/>
                </a:solidFill>
                <a:ea typeface="楷体_GB2312" pitchFamily="49" charset="-122"/>
              </a:rPr>
              <a:t>（该电路也称为差分电路或减法电路）</a:t>
            </a:r>
          </a:p>
        </p:txBody>
      </p:sp>
      <p:pic>
        <p:nvPicPr>
          <p:cNvPr id="25614" name="Picture 14" descr="未标题-2 拷贝"/>
          <p:cNvPicPr>
            <a:picLocks noChangeAspect="1" noChangeArrowheads="1"/>
          </p:cNvPicPr>
          <p:nvPr/>
        </p:nvPicPr>
        <p:blipFill>
          <a:blip r:embed="rId12"/>
          <a:srcRect/>
          <a:stretch>
            <a:fillRect/>
          </a:stretch>
        </p:blipFill>
        <p:spPr bwMode="auto">
          <a:xfrm>
            <a:off x="4356100" y="1000125"/>
            <a:ext cx="4462463" cy="2822575"/>
          </a:xfrm>
          <a:prstGeom prst="rect">
            <a:avLst/>
          </a:prstGeom>
          <a:noFill/>
        </p:spPr>
      </p:pic>
    </p:spTree>
  </p:cSld>
  <p:clrMapOvr>
    <a:masterClrMapping/>
  </p:clrMapOvr>
  <p:transition>
    <p:random/>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5606"/>
                                        </p:tgtEl>
                                        <p:attrNameLst>
                                          <p:attrName>style.visibility</p:attrName>
                                        </p:attrNameLst>
                                      </p:cBhvr>
                                      <p:to>
                                        <p:strVal val="visible"/>
                                      </p:to>
                                    </p:set>
                                    <p:animEffect transition="in" filter="strips(downRight)">
                                      <p:cBhvr>
                                        <p:cTn id="7" dur="500"/>
                                        <p:tgtEl>
                                          <p:spTgt spid="25606"/>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5612"/>
                                        </p:tgtEl>
                                        <p:attrNameLst>
                                          <p:attrName>style.visibility</p:attrName>
                                        </p:attrNameLst>
                                      </p:cBhvr>
                                      <p:to>
                                        <p:strVal val="visible"/>
                                      </p:to>
                                    </p:set>
                                    <p:animEffect transition="in" filter="strips(downRight)">
                                      <p:cBhvr>
                                        <p:cTn id="12" dur="500"/>
                                        <p:tgtEl>
                                          <p:spTgt spid="25612"/>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25607"/>
                                        </p:tgtEl>
                                        <p:attrNameLst>
                                          <p:attrName>style.visibility</p:attrName>
                                        </p:attrNameLst>
                                      </p:cBhvr>
                                      <p:to>
                                        <p:strVal val="visible"/>
                                      </p:to>
                                    </p:set>
                                    <p:animEffect transition="in" filter="strips(downRight)">
                                      <p:cBhvr>
                                        <p:cTn id="17" dur="500"/>
                                        <p:tgtEl>
                                          <p:spTgt spid="25607"/>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5613"/>
                                        </p:tgtEl>
                                        <p:attrNameLst>
                                          <p:attrName>style.visibility</p:attrName>
                                        </p:attrNameLst>
                                      </p:cBhvr>
                                      <p:to>
                                        <p:strVal val="visible"/>
                                      </p:to>
                                    </p:set>
                                    <p:animEffect transition="in" filter="strips(downRight)">
                                      <p:cBhvr>
                                        <p:cTn id="22" dur="500"/>
                                        <p:tgtEl>
                                          <p:spTgt spid="25613"/>
                                        </p:tgtEl>
                                      </p:cBhvr>
                                    </p:animEffect>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autoUpdateAnimBg="0"/>
      <p:bldP spid="25612" grpId="0" autoUpdateAnimBg="0"/>
      <p:bldP spid="25613"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a:hlinkClick r:id="rId3" action="ppaction://hlinksldjump"/>
          </p:cNvPr>
          <p:cNvSpPr>
            <a:spLocks noChangeArrowheads="1"/>
          </p:cNvSpPr>
          <p:nvPr/>
        </p:nvSpPr>
        <p:spPr bwMode="auto">
          <a:xfrm>
            <a:off x="533400" y="415925"/>
            <a:ext cx="6248400" cy="579438"/>
          </a:xfrm>
          <a:prstGeom prst="rect">
            <a:avLst/>
          </a:prstGeom>
          <a:noFill/>
          <a:ln w="9525">
            <a:noFill/>
            <a:miter lim="800000"/>
            <a:headEnd/>
            <a:tailEnd/>
          </a:ln>
        </p:spPr>
        <p:txBody>
          <a:bodyPr>
            <a:spAutoFit/>
          </a:bodyPr>
          <a:lstStyle/>
          <a:p>
            <a:r>
              <a:rPr lang="en-US" altLang="zh-CN" sz="3200">
                <a:solidFill>
                  <a:srgbClr val="000066"/>
                </a:solidFill>
                <a:ea typeface="黑体" pitchFamily="49" charset="-122"/>
              </a:rPr>
              <a:t>2.4.1  </a:t>
            </a:r>
            <a:r>
              <a:rPr lang="zh-CN" altLang="en-US" sz="3200">
                <a:solidFill>
                  <a:srgbClr val="000066"/>
                </a:solidFill>
                <a:ea typeface="黑体" pitchFamily="49" charset="-122"/>
              </a:rPr>
              <a:t>求差电路</a:t>
            </a:r>
          </a:p>
        </p:txBody>
      </p:sp>
      <p:sp>
        <p:nvSpPr>
          <p:cNvPr id="26628" name="Rectangle 4"/>
          <p:cNvSpPr>
            <a:spLocks noChangeArrowheads="1"/>
          </p:cNvSpPr>
          <p:nvPr/>
        </p:nvSpPr>
        <p:spPr bwMode="auto">
          <a:xfrm>
            <a:off x="0" y="2505075"/>
            <a:ext cx="9144000" cy="0"/>
          </a:xfrm>
          <a:prstGeom prst="rect">
            <a:avLst/>
          </a:prstGeom>
          <a:noFill/>
          <a:ln w="9525">
            <a:noFill/>
            <a:miter lim="800000"/>
            <a:headEnd/>
            <a:tailEnd/>
          </a:ln>
          <a:effectLst/>
        </p:spPr>
        <p:txBody>
          <a:bodyPr>
            <a:spAutoFit/>
          </a:bodyPr>
          <a:lstStyle/>
          <a:p>
            <a:endParaRPr lang="zh-CN" altLang="en-US"/>
          </a:p>
        </p:txBody>
      </p:sp>
      <p:sp>
        <p:nvSpPr>
          <p:cNvPr id="26629" name="Rectangle 5"/>
          <p:cNvSpPr>
            <a:spLocks noChangeArrowheads="1"/>
          </p:cNvSpPr>
          <p:nvPr/>
        </p:nvSpPr>
        <p:spPr bwMode="auto">
          <a:xfrm>
            <a:off x="381000" y="1223963"/>
            <a:ext cx="6096000" cy="604837"/>
          </a:xfrm>
          <a:prstGeom prst="rect">
            <a:avLst/>
          </a:prstGeom>
          <a:noFill/>
          <a:ln w="12700" cap="sq">
            <a:noFill/>
            <a:miter lim="800000"/>
            <a:headEnd type="none" w="sm" len="sm"/>
            <a:tailEnd type="none" w="sm" len="sm"/>
          </a:ln>
          <a:effectLst/>
        </p:spPr>
        <p:txBody>
          <a:bodyPr>
            <a:spAutoFit/>
          </a:bodyPr>
          <a:lstStyle/>
          <a:p>
            <a:pPr algn="just">
              <a:lnSpc>
                <a:spcPct val="120000"/>
              </a:lnSpc>
              <a:spcBef>
                <a:spcPct val="20000"/>
              </a:spcBef>
            </a:pPr>
            <a:r>
              <a:rPr lang="zh-CN" altLang="en-US" sz="2800">
                <a:solidFill>
                  <a:srgbClr val="000000"/>
                </a:solidFill>
                <a:latin typeface="楷体_GB2312" pitchFamily="49" charset="-122"/>
                <a:ea typeface="楷体_GB2312" pitchFamily="49" charset="-122"/>
              </a:rPr>
              <a:t>一种高输入电阻的差分电路</a:t>
            </a:r>
          </a:p>
        </p:txBody>
      </p:sp>
      <p:sp>
        <p:nvSpPr>
          <p:cNvPr id="26630" name="Line 6"/>
          <p:cNvSpPr>
            <a:spLocks noChangeShapeType="1"/>
          </p:cNvSpPr>
          <p:nvPr/>
        </p:nvSpPr>
        <p:spPr bwMode="auto">
          <a:xfrm>
            <a:off x="533400" y="1071563"/>
            <a:ext cx="28956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pic>
        <p:nvPicPr>
          <p:cNvPr id="26631" name="Picture 7" descr="未标题-2 拷贝"/>
          <p:cNvPicPr>
            <a:picLocks noChangeAspect="1" noChangeArrowheads="1"/>
          </p:cNvPicPr>
          <p:nvPr/>
        </p:nvPicPr>
        <p:blipFill>
          <a:blip r:embed="rId4"/>
          <a:srcRect/>
          <a:stretch>
            <a:fillRect/>
          </a:stretch>
        </p:blipFill>
        <p:spPr bwMode="auto">
          <a:xfrm>
            <a:off x="1331913" y="2082800"/>
            <a:ext cx="6408737" cy="2489200"/>
          </a:xfrm>
          <a:prstGeom prst="rect">
            <a:avLst/>
          </a:prstGeom>
          <a:noFill/>
        </p:spPr>
      </p:pic>
    </p:spTree>
  </p:cSld>
  <p:clrMapOvr>
    <a:masterClrMapping/>
  </p:clrMapOvr>
  <p:transition>
    <p:random/>
    <p:sndAc>
      <p:stSnd>
        <p:snd r:embed="rId2" name="PROJCTOR.WAV"/>
      </p:stSnd>
    </p:sndAc>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2"/>
          <p:cNvSpPr>
            <a:spLocks noChangeShapeType="1"/>
          </p:cNvSpPr>
          <p:nvPr/>
        </p:nvSpPr>
        <p:spPr bwMode="auto">
          <a:xfrm>
            <a:off x="533400" y="1096963"/>
            <a:ext cx="32766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27651" name="Rectangle 3">
            <a:hlinkClick r:id="rId5" action="ppaction://hlinksldjump"/>
          </p:cNvPr>
          <p:cNvSpPr>
            <a:spLocks noChangeArrowheads="1"/>
          </p:cNvSpPr>
          <p:nvPr/>
        </p:nvSpPr>
        <p:spPr bwMode="auto">
          <a:xfrm>
            <a:off x="533400" y="441325"/>
            <a:ext cx="6248400" cy="579438"/>
          </a:xfrm>
          <a:prstGeom prst="rect">
            <a:avLst/>
          </a:prstGeom>
          <a:noFill/>
          <a:ln w="9525">
            <a:noFill/>
            <a:miter lim="800000"/>
            <a:headEnd/>
            <a:tailEnd/>
          </a:ln>
        </p:spPr>
        <p:txBody>
          <a:bodyPr>
            <a:spAutoFit/>
          </a:bodyPr>
          <a:lstStyle/>
          <a:p>
            <a:r>
              <a:rPr lang="en-US" altLang="zh-CN" sz="3200">
                <a:solidFill>
                  <a:srgbClr val="000066"/>
                </a:solidFill>
                <a:ea typeface="黑体" pitchFamily="49" charset="-122"/>
              </a:rPr>
              <a:t>2.4.2  </a:t>
            </a:r>
            <a:r>
              <a:rPr lang="zh-CN" altLang="en-US" sz="3200">
                <a:solidFill>
                  <a:srgbClr val="000066"/>
                </a:solidFill>
                <a:ea typeface="黑体" pitchFamily="49" charset="-122"/>
              </a:rPr>
              <a:t>仪用放大器</a:t>
            </a:r>
          </a:p>
        </p:txBody>
      </p:sp>
      <p:graphicFrame>
        <p:nvGraphicFramePr>
          <p:cNvPr id="27653" name="Object 5"/>
          <p:cNvGraphicFramePr>
            <a:graphicFrameLocks noChangeAspect="1"/>
          </p:cNvGraphicFramePr>
          <p:nvPr/>
        </p:nvGraphicFramePr>
        <p:xfrm>
          <a:off x="4202113" y="839788"/>
          <a:ext cx="3735387" cy="914400"/>
        </p:xfrm>
        <a:graphic>
          <a:graphicData uri="http://schemas.openxmlformats.org/presentationml/2006/ole">
            <mc:AlternateContent xmlns:mc="http://schemas.openxmlformats.org/markup-compatibility/2006">
              <mc:Choice xmlns:v="urn:schemas-microsoft-com:vml" Requires="v">
                <p:oleObj spid="_x0000_s27655" name="公式" r:id="rId6" imgW="1879560" imgH="457200" progId="Equation.3">
                  <p:embed/>
                </p:oleObj>
              </mc:Choice>
              <mc:Fallback>
                <p:oleObj name="公式" r:id="rId6" imgW="1879560" imgH="45720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02113" y="839788"/>
                        <a:ext cx="3735387"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7654" name="Picture 6" descr="未标题-1 拷贝"/>
          <p:cNvPicPr>
            <a:picLocks noChangeAspect="1" noChangeArrowheads="1"/>
          </p:cNvPicPr>
          <p:nvPr/>
        </p:nvPicPr>
        <p:blipFill>
          <a:blip r:embed="rId8"/>
          <a:srcRect/>
          <a:stretch>
            <a:fillRect/>
          </a:stretch>
        </p:blipFill>
        <p:spPr bwMode="auto">
          <a:xfrm>
            <a:off x="611188" y="1819275"/>
            <a:ext cx="7888287" cy="4733925"/>
          </a:xfrm>
          <a:prstGeom prst="rect">
            <a:avLst/>
          </a:prstGeom>
          <a:noFill/>
        </p:spPr>
      </p:pic>
    </p:spTree>
  </p:cSld>
  <p:clrMapOvr>
    <a:masterClrMapping/>
  </p:clrMapOvr>
  <p:transition>
    <p:random/>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7653"/>
                                        </p:tgtEl>
                                        <p:attrNameLst>
                                          <p:attrName>style.visibility</p:attrName>
                                        </p:attrNameLst>
                                      </p:cBhvr>
                                      <p:to>
                                        <p:strVal val="visible"/>
                                      </p:to>
                                    </p:set>
                                    <p:animEffect transition="in" filter="strips(downRight)">
                                      <p:cBhvr>
                                        <p:cTn id="7" dur="500"/>
                                        <p:tgtEl>
                                          <p:spTgt spid="27653"/>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Text Box 5"/>
          <p:cNvSpPr txBox="1">
            <a:spLocks noChangeArrowheads="1"/>
          </p:cNvSpPr>
          <p:nvPr/>
        </p:nvSpPr>
        <p:spPr bwMode="auto">
          <a:xfrm>
            <a:off x="2895600" y="457200"/>
            <a:ext cx="3733800" cy="519113"/>
          </a:xfrm>
          <a:prstGeom prst="rect">
            <a:avLst/>
          </a:prstGeom>
          <a:noFill/>
          <a:ln w="9525">
            <a:noFill/>
            <a:miter lim="800000"/>
            <a:headEnd/>
            <a:tailEnd/>
          </a:ln>
          <a:effectLst/>
        </p:spPr>
        <p:txBody>
          <a:bodyPr>
            <a:spAutoFit/>
          </a:bodyPr>
          <a:lstStyle/>
          <a:p>
            <a:pPr>
              <a:spcBef>
                <a:spcPct val="50000"/>
              </a:spcBef>
            </a:pPr>
            <a:r>
              <a:rPr kumimoji="1" lang="zh-CN" altLang="en-US" sz="2800">
                <a:solidFill>
                  <a:srgbClr val="0E04E0"/>
                </a:solidFill>
                <a:latin typeface="Times New Roman" pitchFamily="18" charset="0"/>
              </a:rPr>
              <a:t>运算放大器外形图</a:t>
            </a:r>
            <a:endParaRPr kumimoji="1" lang="zh-CN" altLang="en-US" sz="2800" b="0">
              <a:latin typeface="Times New Roman" pitchFamily="18" charset="0"/>
            </a:endParaRPr>
          </a:p>
        </p:txBody>
      </p:sp>
      <p:graphicFrame>
        <p:nvGraphicFramePr>
          <p:cNvPr id="33798" name="Object 6"/>
          <p:cNvGraphicFramePr>
            <a:graphicFrameLocks noChangeAspect="1"/>
          </p:cNvGraphicFramePr>
          <p:nvPr/>
        </p:nvGraphicFramePr>
        <p:xfrm>
          <a:off x="2133600" y="3810000"/>
          <a:ext cx="4495800" cy="2247900"/>
        </p:xfrm>
        <a:graphic>
          <a:graphicData uri="http://schemas.openxmlformats.org/presentationml/2006/ole">
            <mc:AlternateContent xmlns:mc="http://schemas.openxmlformats.org/markup-compatibility/2006">
              <mc:Choice xmlns:v="urn:schemas-microsoft-com:vml" Requires="v">
                <p:oleObj spid="_x0000_s33802" name="BMP 图象" r:id="rId3" imgW="2514286" imgH="1257476" progId="PBrush">
                  <p:embed/>
                </p:oleObj>
              </mc:Choice>
              <mc:Fallback>
                <p:oleObj name="BMP 图象" r:id="rId3" imgW="2514286" imgH="1257476" progId="PBrush">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3810000"/>
                        <a:ext cx="44958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9" name="Object 7"/>
          <p:cNvGraphicFramePr>
            <a:graphicFrameLocks noChangeAspect="1"/>
          </p:cNvGraphicFramePr>
          <p:nvPr/>
        </p:nvGraphicFramePr>
        <p:xfrm>
          <a:off x="2209800" y="1219200"/>
          <a:ext cx="4419600" cy="2244725"/>
        </p:xfrm>
        <a:graphic>
          <a:graphicData uri="http://schemas.openxmlformats.org/presentationml/2006/ole">
            <mc:AlternateContent xmlns:mc="http://schemas.openxmlformats.org/markup-compatibility/2006">
              <mc:Choice xmlns:v="urn:schemas-microsoft-com:vml" Requires="v">
                <p:oleObj spid="_x0000_s33803" name="BMP 图象" r:id="rId5" imgW="3000000" imgH="1523810" progId="PBrush">
                  <p:embed/>
                </p:oleObj>
              </mc:Choice>
              <mc:Fallback>
                <p:oleObj name="BMP 图象" r:id="rId5" imgW="3000000" imgH="1523810" progId="PBrush">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1219200"/>
                        <a:ext cx="4419600" cy="224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Line 2"/>
          <p:cNvSpPr>
            <a:spLocks noChangeShapeType="1"/>
          </p:cNvSpPr>
          <p:nvPr/>
        </p:nvSpPr>
        <p:spPr bwMode="auto">
          <a:xfrm>
            <a:off x="533400" y="1066800"/>
            <a:ext cx="28956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28675" name="Rectangle 3">
            <a:hlinkClick r:id="rId5" action="ppaction://hlinksldjump"/>
          </p:cNvPr>
          <p:cNvSpPr>
            <a:spLocks noChangeArrowheads="1"/>
          </p:cNvSpPr>
          <p:nvPr/>
        </p:nvSpPr>
        <p:spPr bwMode="auto">
          <a:xfrm>
            <a:off x="533400" y="411163"/>
            <a:ext cx="6248400" cy="579437"/>
          </a:xfrm>
          <a:prstGeom prst="rect">
            <a:avLst/>
          </a:prstGeom>
          <a:noFill/>
          <a:ln w="9525">
            <a:noFill/>
            <a:miter lim="800000"/>
            <a:headEnd/>
            <a:tailEnd/>
          </a:ln>
        </p:spPr>
        <p:txBody>
          <a:bodyPr>
            <a:spAutoFit/>
          </a:bodyPr>
          <a:lstStyle/>
          <a:p>
            <a:r>
              <a:rPr lang="en-US" altLang="zh-CN" sz="3200">
                <a:solidFill>
                  <a:srgbClr val="000066"/>
                </a:solidFill>
                <a:ea typeface="黑体" pitchFamily="49" charset="-122"/>
              </a:rPr>
              <a:t>2.4.3  </a:t>
            </a:r>
            <a:r>
              <a:rPr lang="zh-CN" altLang="en-US" sz="3200">
                <a:solidFill>
                  <a:srgbClr val="000066"/>
                </a:solidFill>
                <a:ea typeface="黑体" pitchFamily="49" charset="-122"/>
              </a:rPr>
              <a:t>求和电路</a:t>
            </a:r>
          </a:p>
        </p:txBody>
      </p:sp>
      <p:graphicFrame>
        <p:nvGraphicFramePr>
          <p:cNvPr id="28677" name="Object 5"/>
          <p:cNvGraphicFramePr>
            <a:graphicFrameLocks noChangeAspect="1"/>
          </p:cNvGraphicFramePr>
          <p:nvPr/>
        </p:nvGraphicFramePr>
        <p:xfrm>
          <a:off x="520700" y="2484438"/>
          <a:ext cx="960438" cy="889000"/>
        </p:xfrm>
        <a:graphic>
          <a:graphicData uri="http://schemas.openxmlformats.org/presentationml/2006/ole">
            <mc:AlternateContent xmlns:mc="http://schemas.openxmlformats.org/markup-compatibility/2006">
              <mc:Choice xmlns:v="urn:schemas-microsoft-com:vml" Requires="v">
                <p:oleObj spid="_x0000_s28698" name="公式" r:id="rId6" imgW="482400" imgH="444240" progId="Equation.3">
                  <p:embed/>
                </p:oleObj>
              </mc:Choice>
              <mc:Fallback>
                <p:oleObj name="公式" r:id="rId6" imgW="482400" imgH="44424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0700" y="2484438"/>
                        <a:ext cx="960438"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8" name="Object 6"/>
          <p:cNvGraphicFramePr>
            <a:graphicFrameLocks noChangeAspect="1"/>
          </p:cNvGraphicFramePr>
          <p:nvPr/>
        </p:nvGraphicFramePr>
        <p:xfrm>
          <a:off x="2752725" y="2486025"/>
          <a:ext cx="1225550" cy="893763"/>
        </p:xfrm>
        <a:graphic>
          <a:graphicData uri="http://schemas.openxmlformats.org/presentationml/2006/ole">
            <mc:AlternateContent xmlns:mc="http://schemas.openxmlformats.org/markup-compatibility/2006">
              <mc:Choice xmlns:v="urn:schemas-microsoft-com:vml" Requires="v">
                <p:oleObj spid="_x0000_s28699" name="Equation" r:id="rId8" imgW="558720" imgH="406080" progId="Equation.3">
                  <p:embed/>
                </p:oleObj>
              </mc:Choice>
              <mc:Fallback>
                <p:oleObj name="Equation" r:id="rId8" imgW="558720" imgH="40608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2725" y="2486025"/>
                        <a:ext cx="1225550" cy="893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79" name="Rectangle 7"/>
          <p:cNvSpPr>
            <a:spLocks noChangeArrowheads="1"/>
          </p:cNvSpPr>
          <p:nvPr/>
        </p:nvSpPr>
        <p:spPr bwMode="auto">
          <a:xfrm>
            <a:off x="304800" y="1066800"/>
            <a:ext cx="3733800" cy="968375"/>
          </a:xfrm>
          <a:prstGeom prst="rect">
            <a:avLst/>
          </a:prstGeom>
          <a:noFill/>
          <a:ln w="12700" cap="sq">
            <a:noFill/>
            <a:miter lim="800000"/>
            <a:headEnd type="none" w="sm" len="sm"/>
            <a:tailEnd type="none" w="sm" len="sm"/>
          </a:ln>
          <a:effectLst/>
        </p:spPr>
        <p:txBody>
          <a:bodyPr>
            <a:spAutoFit/>
          </a:bodyPr>
          <a:lstStyle/>
          <a:p>
            <a:pPr algn="just">
              <a:lnSpc>
                <a:spcPct val="120000"/>
              </a:lnSpc>
              <a:spcBef>
                <a:spcPct val="20000"/>
              </a:spcBef>
            </a:pPr>
            <a:r>
              <a:rPr lang="en-US" altLang="zh-CN" sz="2400">
                <a:solidFill>
                  <a:srgbClr val="000000"/>
                </a:solidFill>
                <a:latin typeface="楷体_GB2312" pitchFamily="49" charset="-122"/>
                <a:ea typeface="楷体_GB2312" pitchFamily="49" charset="-122"/>
              </a:rPr>
              <a:t>    </a:t>
            </a:r>
            <a:r>
              <a:rPr lang="zh-CN" altLang="en-US" sz="2400">
                <a:solidFill>
                  <a:srgbClr val="000000"/>
                </a:solidFill>
                <a:latin typeface="楷体_GB2312" pitchFamily="49" charset="-122"/>
                <a:ea typeface="楷体_GB2312" pitchFamily="49" charset="-122"/>
              </a:rPr>
              <a:t>根据</a:t>
            </a:r>
            <a:r>
              <a:rPr lang="zh-CN" altLang="en-US" sz="2400">
                <a:solidFill>
                  <a:srgbClr val="FF0000"/>
                </a:solidFill>
                <a:latin typeface="楷体_GB2312" pitchFamily="49" charset="-122"/>
                <a:ea typeface="楷体_GB2312" pitchFamily="49" charset="-122"/>
              </a:rPr>
              <a:t>虚短</a:t>
            </a:r>
            <a:r>
              <a:rPr lang="zh-CN" altLang="en-US" sz="2400">
                <a:solidFill>
                  <a:srgbClr val="000000"/>
                </a:solidFill>
                <a:latin typeface="楷体_GB2312" pitchFamily="49" charset="-122"/>
                <a:ea typeface="楷体_GB2312" pitchFamily="49" charset="-122"/>
              </a:rPr>
              <a:t>、</a:t>
            </a:r>
            <a:r>
              <a:rPr lang="zh-CN" altLang="en-US" sz="2400">
                <a:solidFill>
                  <a:srgbClr val="FF0000"/>
                </a:solidFill>
                <a:latin typeface="楷体_GB2312" pitchFamily="49" charset="-122"/>
                <a:ea typeface="楷体_GB2312" pitchFamily="49" charset="-122"/>
              </a:rPr>
              <a:t>虚断</a:t>
            </a:r>
            <a:r>
              <a:rPr lang="zh-CN" altLang="en-US" sz="2400">
                <a:solidFill>
                  <a:srgbClr val="000000"/>
                </a:solidFill>
                <a:latin typeface="楷体_GB2312" pitchFamily="49" charset="-122"/>
                <a:ea typeface="楷体_GB2312" pitchFamily="49" charset="-122"/>
              </a:rPr>
              <a:t>和</a:t>
            </a:r>
            <a:r>
              <a:rPr lang="en-US" altLang="zh-CN" sz="2400">
                <a:solidFill>
                  <a:srgbClr val="000000"/>
                </a:solidFill>
                <a:latin typeface="楷体_GB2312" pitchFamily="49" charset="-122"/>
                <a:ea typeface="楷体_GB2312" pitchFamily="49" charset="-122"/>
              </a:rPr>
              <a:t>N</a:t>
            </a:r>
            <a:r>
              <a:rPr lang="zh-CN" altLang="en-US" sz="2400">
                <a:solidFill>
                  <a:srgbClr val="000000"/>
                </a:solidFill>
                <a:latin typeface="楷体_GB2312" pitchFamily="49" charset="-122"/>
                <a:ea typeface="楷体_GB2312" pitchFamily="49" charset="-122"/>
              </a:rPr>
              <a:t>点的</a:t>
            </a:r>
            <a:r>
              <a:rPr lang="en-US" altLang="zh-CN" sz="2400">
                <a:solidFill>
                  <a:srgbClr val="000000"/>
                </a:solidFill>
                <a:latin typeface="楷体_GB2312" pitchFamily="49" charset="-122"/>
                <a:ea typeface="楷体_GB2312" pitchFamily="49" charset="-122"/>
              </a:rPr>
              <a:t>KCL</a:t>
            </a:r>
            <a:r>
              <a:rPr lang="zh-CN" altLang="en-US" sz="2400">
                <a:solidFill>
                  <a:srgbClr val="000000"/>
                </a:solidFill>
                <a:latin typeface="楷体_GB2312" pitchFamily="49" charset="-122"/>
                <a:ea typeface="楷体_GB2312" pitchFamily="49" charset="-122"/>
              </a:rPr>
              <a:t>得：</a:t>
            </a:r>
          </a:p>
        </p:txBody>
      </p:sp>
      <p:graphicFrame>
        <p:nvGraphicFramePr>
          <p:cNvPr id="28680" name="Object 8"/>
          <p:cNvGraphicFramePr>
            <a:graphicFrameLocks noChangeAspect="1"/>
          </p:cNvGraphicFramePr>
          <p:nvPr/>
        </p:nvGraphicFramePr>
        <p:xfrm>
          <a:off x="898525" y="3330575"/>
          <a:ext cx="2732088" cy="892175"/>
        </p:xfrm>
        <a:graphic>
          <a:graphicData uri="http://schemas.openxmlformats.org/presentationml/2006/ole">
            <mc:AlternateContent xmlns:mc="http://schemas.openxmlformats.org/markup-compatibility/2006">
              <mc:Choice xmlns:v="urn:schemas-microsoft-com:vml" Requires="v">
                <p:oleObj spid="_x0000_s28700" name="Equation" r:id="rId10" imgW="1244520" imgH="406080" progId="Equation.3">
                  <p:embed/>
                </p:oleObj>
              </mc:Choice>
              <mc:Fallback>
                <p:oleObj name="Equation" r:id="rId10" imgW="1244520" imgH="406080" progId="Equation.3">
                  <p:embed/>
                  <p:pic>
                    <p:nvPicPr>
                      <p:cNvPr id="0"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98525" y="3330575"/>
                        <a:ext cx="2732088"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8681" name="Group 9"/>
          <p:cNvGrpSpPr>
            <a:grpSpLocks/>
          </p:cNvGrpSpPr>
          <p:nvPr/>
        </p:nvGrpSpPr>
        <p:grpSpPr bwMode="auto">
          <a:xfrm>
            <a:off x="1187450" y="4454525"/>
            <a:ext cx="2239963" cy="533400"/>
            <a:chOff x="2467" y="2054"/>
            <a:chExt cx="1411" cy="336"/>
          </a:xfrm>
        </p:grpSpPr>
        <p:graphicFrame>
          <p:nvGraphicFramePr>
            <p:cNvPr id="28682" name="Object 10"/>
            <p:cNvGraphicFramePr>
              <a:graphicFrameLocks noChangeAspect="1"/>
            </p:cNvGraphicFramePr>
            <p:nvPr/>
          </p:nvGraphicFramePr>
          <p:xfrm>
            <a:off x="2781" y="2108"/>
            <a:ext cx="1097" cy="282"/>
          </p:xfrm>
          <a:graphic>
            <a:graphicData uri="http://schemas.openxmlformats.org/presentationml/2006/ole">
              <mc:AlternateContent xmlns:mc="http://schemas.openxmlformats.org/markup-compatibility/2006">
                <mc:Choice xmlns:v="urn:schemas-microsoft-com:vml" Requires="v">
                  <p:oleObj spid="_x0000_s28701" name="Equation" r:id="rId12" imgW="787320" imgH="203040" progId="Equation.3">
                    <p:embed/>
                  </p:oleObj>
                </mc:Choice>
                <mc:Fallback>
                  <p:oleObj name="Equation" r:id="rId12" imgW="787320" imgH="203040" progId="Equation.3">
                    <p:embed/>
                    <p:pic>
                      <p:nvPicPr>
                        <p:cNvPr id="0"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81" y="2108"/>
                          <a:ext cx="1097"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83" name="Rectangle 11"/>
            <p:cNvSpPr>
              <a:spLocks noChangeArrowheads="1"/>
            </p:cNvSpPr>
            <p:nvPr/>
          </p:nvSpPr>
          <p:spPr bwMode="auto">
            <a:xfrm>
              <a:off x="2467" y="2054"/>
              <a:ext cx="520" cy="334"/>
            </a:xfrm>
            <a:prstGeom prst="rect">
              <a:avLst/>
            </a:prstGeom>
            <a:noFill/>
            <a:ln w="12700" cap="sq">
              <a:noFill/>
              <a:miter lim="800000"/>
              <a:headEnd type="none" w="sm" len="sm"/>
              <a:tailEnd type="none" w="sm" len="sm"/>
            </a:ln>
            <a:effectLst/>
          </p:spPr>
          <p:txBody>
            <a:bodyPr>
              <a:spAutoFit/>
            </a:bodyPr>
            <a:lstStyle/>
            <a:p>
              <a:pPr algn="just">
                <a:lnSpc>
                  <a:spcPct val="120000"/>
                </a:lnSpc>
                <a:spcBef>
                  <a:spcPct val="20000"/>
                </a:spcBef>
              </a:pPr>
              <a:r>
                <a:rPr lang="zh-CN" altLang="en-US" sz="2400">
                  <a:solidFill>
                    <a:srgbClr val="000000"/>
                  </a:solidFill>
                  <a:ea typeface="楷体_GB2312" pitchFamily="49" charset="-122"/>
                </a:rPr>
                <a:t>若</a:t>
              </a:r>
            </a:p>
          </p:txBody>
        </p:sp>
      </p:grpSp>
      <p:graphicFrame>
        <p:nvGraphicFramePr>
          <p:cNvPr id="28684" name="Object 12"/>
          <p:cNvGraphicFramePr>
            <a:graphicFrameLocks noChangeAspect="1"/>
          </p:cNvGraphicFramePr>
          <p:nvPr/>
        </p:nvGraphicFramePr>
        <p:xfrm>
          <a:off x="652463" y="1981200"/>
          <a:ext cx="1500187" cy="503238"/>
        </p:xfrm>
        <a:graphic>
          <a:graphicData uri="http://schemas.openxmlformats.org/presentationml/2006/ole">
            <mc:AlternateContent xmlns:mc="http://schemas.openxmlformats.org/markup-compatibility/2006">
              <mc:Choice xmlns:v="urn:schemas-microsoft-com:vml" Requires="v">
                <p:oleObj spid="_x0000_s28702" name="Equation" r:id="rId14" imgW="685800" imgH="228600" progId="Equation.3">
                  <p:embed/>
                </p:oleObj>
              </mc:Choice>
              <mc:Fallback>
                <p:oleObj name="Equation" r:id="rId14" imgW="685800" imgH="228600" progId="Equation.3">
                  <p:embed/>
                  <p:pic>
                    <p:nvPicPr>
                      <p:cNvPr id="0" name="Picture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2463" y="1981200"/>
                        <a:ext cx="1500187"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85" name="AutoShape 13"/>
          <p:cNvSpPr>
            <a:spLocks/>
          </p:cNvSpPr>
          <p:nvPr/>
        </p:nvSpPr>
        <p:spPr bwMode="auto">
          <a:xfrm>
            <a:off x="304800" y="2149475"/>
            <a:ext cx="171450" cy="1047750"/>
          </a:xfrm>
          <a:prstGeom prst="leftBrace">
            <a:avLst>
              <a:gd name="adj1" fmla="val 50926"/>
              <a:gd name="adj2" fmla="val 50000"/>
            </a:avLst>
          </a:prstGeom>
          <a:noFill/>
          <a:ln w="25400">
            <a:solidFill>
              <a:schemeClr val="tx1"/>
            </a:solidFill>
            <a:round/>
            <a:headEnd/>
            <a:tailEnd/>
          </a:ln>
          <a:effectLst/>
        </p:spPr>
        <p:txBody>
          <a:bodyPr wrap="none" anchor="ctr">
            <a:spAutoFit/>
          </a:bodyPr>
          <a:lstStyle/>
          <a:p>
            <a:endParaRPr lang="zh-CN" altLang="en-US"/>
          </a:p>
        </p:txBody>
      </p:sp>
      <p:graphicFrame>
        <p:nvGraphicFramePr>
          <p:cNvPr id="28686" name="Object 14"/>
          <p:cNvGraphicFramePr>
            <a:graphicFrameLocks noChangeAspect="1"/>
          </p:cNvGraphicFramePr>
          <p:nvPr/>
        </p:nvGraphicFramePr>
        <p:xfrm>
          <a:off x="1514475" y="2486025"/>
          <a:ext cx="1277938" cy="893763"/>
        </p:xfrm>
        <a:graphic>
          <a:graphicData uri="http://schemas.openxmlformats.org/presentationml/2006/ole">
            <mc:AlternateContent xmlns:mc="http://schemas.openxmlformats.org/markup-compatibility/2006">
              <mc:Choice xmlns:v="urn:schemas-microsoft-com:vml" Requires="v">
                <p:oleObj spid="_x0000_s28703" name="Equation" r:id="rId16" imgW="583920" imgH="406080" progId="Equation.3">
                  <p:embed/>
                </p:oleObj>
              </mc:Choice>
              <mc:Fallback>
                <p:oleObj name="Equation" r:id="rId16" imgW="583920" imgH="406080" progId="Equation.3">
                  <p:embed/>
                  <p:pic>
                    <p:nvPicPr>
                      <p:cNvPr id="0" name="Picture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14475" y="2486025"/>
                        <a:ext cx="1277938" cy="893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87" name="AutoShape 15"/>
          <p:cNvSpPr>
            <a:spLocks noChangeArrowheads="1"/>
          </p:cNvSpPr>
          <p:nvPr/>
        </p:nvSpPr>
        <p:spPr bwMode="auto">
          <a:xfrm>
            <a:off x="203200" y="3571875"/>
            <a:ext cx="561975" cy="303213"/>
          </a:xfrm>
          <a:prstGeom prst="rightArrow">
            <a:avLst>
              <a:gd name="adj1" fmla="val 50000"/>
              <a:gd name="adj2" fmla="val 46335"/>
            </a:avLst>
          </a:prstGeom>
          <a:solidFill>
            <a:schemeClr val="accent1"/>
          </a:solidFill>
          <a:ln w="12700">
            <a:solidFill>
              <a:schemeClr val="tx1"/>
            </a:solidFill>
            <a:miter lim="800000"/>
            <a:headEnd/>
            <a:tailEnd/>
          </a:ln>
          <a:effectLst/>
        </p:spPr>
        <p:txBody>
          <a:bodyPr anchor="ctr">
            <a:spAutoFit/>
          </a:bodyPr>
          <a:lstStyle/>
          <a:p>
            <a:endParaRPr lang="zh-CN" altLang="en-US"/>
          </a:p>
        </p:txBody>
      </p:sp>
      <p:grpSp>
        <p:nvGrpSpPr>
          <p:cNvPr id="28688" name="Group 16"/>
          <p:cNvGrpSpPr>
            <a:grpSpLocks/>
          </p:cNvGrpSpPr>
          <p:nvPr/>
        </p:nvGrpSpPr>
        <p:grpSpPr bwMode="auto">
          <a:xfrm>
            <a:off x="984250" y="5173663"/>
            <a:ext cx="2651125" cy="541337"/>
            <a:chOff x="4009" y="2051"/>
            <a:chExt cx="1670" cy="341"/>
          </a:xfrm>
        </p:grpSpPr>
        <p:sp>
          <p:nvSpPr>
            <p:cNvPr id="28689" name="Rectangle 17"/>
            <p:cNvSpPr>
              <a:spLocks noChangeArrowheads="1"/>
            </p:cNvSpPr>
            <p:nvPr/>
          </p:nvSpPr>
          <p:spPr bwMode="auto">
            <a:xfrm>
              <a:off x="4009" y="2051"/>
              <a:ext cx="612" cy="334"/>
            </a:xfrm>
            <a:prstGeom prst="rect">
              <a:avLst/>
            </a:prstGeom>
            <a:noFill/>
            <a:ln w="12700" cap="sq">
              <a:noFill/>
              <a:miter lim="800000"/>
              <a:headEnd type="none" w="sm" len="sm"/>
              <a:tailEnd type="none" w="sm" len="sm"/>
            </a:ln>
            <a:effectLst/>
          </p:spPr>
          <p:txBody>
            <a:bodyPr>
              <a:spAutoFit/>
            </a:bodyPr>
            <a:lstStyle/>
            <a:p>
              <a:pPr algn="just">
                <a:lnSpc>
                  <a:spcPct val="120000"/>
                </a:lnSpc>
                <a:spcBef>
                  <a:spcPct val="20000"/>
                </a:spcBef>
              </a:pPr>
              <a:r>
                <a:rPr lang="zh-CN" altLang="en-US" sz="2400">
                  <a:solidFill>
                    <a:srgbClr val="000000"/>
                  </a:solidFill>
                  <a:ea typeface="楷体_GB2312" pitchFamily="49" charset="-122"/>
                </a:rPr>
                <a:t>则有</a:t>
              </a:r>
            </a:p>
          </p:txBody>
        </p:sp>
        <p:graphicFrame>
          <p:nvGraphicFramePr>
            <p:cNvPr id="28690" name="Object 18"/>
            <p:cNvGraphicFramePr>
              <a:graphicFrameLocks noChangeAspect="1"/>
            </p:cNvGraphicFramePr>
            <p:nvPr/>
          </p:nvGraphicFramePr>
          <p:xfrm>
            <a:off x="4521" y="2112"/>
            <a:ext cx="1158" cy="280"/>
          </p:xfrm>
          <a:graphic>
            <a:graphicData uri="http://schemas.openxmlformats.org/presentationml/2006/ole">
              <mc:AlternateContent xmlns:mc="http://schemas.openxmlformats.org/markup-compatibility/2006">
                <mc:Choice xmlns:v="urn:schemas-microsoft-com:vml" Requires="v">
                  <p:oleObj spid="_x0000_s28704" name="Equation" r:id="rId18" imgW="838080" imgH="203040" progId="Equation.3">
                    <p:embed/>
                  </p:oleObj>
                </mc:Choice>
                <mc:Fallback>
                  <p:oleObj name="Equation" r:id="rId18" imgW="838080" imgH="203040" progId="Equation.3">
                    <p:embed/>
                    <p:pic>
                      <p:nvPicPr>
                        <p:cNvPr id="0" name="Picture 1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21" y="2112"/>
                          <a:ext cx="1158" cy="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8691" name="Rectangle 19"/>
          <p:cNvSpPr>
            <a:spLocks noChangeArrowheads="1"/>
          </p:cNvSpPr>
          <p:nvPr/>
        </p:nvSpPr>
        <p:spPr bwMode="auto">
          <a:xfrm>
            <a:off x="4572000" y="4094163"/>
            <a:ext cx="4191000" cy="530225"/>
          </a:xfrm>
          <a:prstGeom prst="rect">
            <a:avLst/>
          </a:prstGeom>
          <a:noFill/>
          <a:ln w="12700" cap="sq">
            <a:noFill/>
            <a:miter lim="800000"/>
            <a:headEnd type="none" w="sm" len="sm"/>
            <a:tailEnd type="none" w="sm" len="sm"/>
          </a:ln>
          <a:effectLst/>
        </p:spPr>
        <p:txBody>
          <a:bodyPr>
            <a:spAutoFit/>
          </a:bodyPr>
          <a:lstStyle/>
          <a:p>
            <a:pPr>
              <a:lnSpc>
                <a:spcPct val="120000"/>
              </a:lnSpc>
              <a:buClr>
                <a:srgbClr val="FF0000"/>
              </a:buClr>
              <a:buSzPct val="85000"/>
              <a:buFont typeface="Wingdings" pitchFamily="2" charset="2"/>
              <a:buNone/>
            </a:pPr>
            <a:r>
              <a:rPr lang="zh-CN" altLang="en-US" sz="2400">
                <a:solidFill>
                  <a:srgbClr val="FF0000"/>
                </a:solidFill>
                <a:ea typeface="楷体_GB2312" pitchFamily="49" charset="-122"/>
              </a:rPr>
              <a:t>（该电路也称为加法电路）</a:t>
            </a:r>
          </a:p>
        </p:txBody>
      </p:sp>
      <p:pic>
        <p:nvPicPr>
          <p:cNvPr id="28692" name="Picture 20" descr="未标题-2 拷贝"/>
          <p:cNvPicPr>
            <a:picLocks noChangeAspect="1" noChangeArrowheads="1"/>
          </p:cNvPicPr>
          <p:nvPr/>
        </p:nvPicPr>
        <p:blipFill>
          <a:blip r:embed="rId20"/>
          <a:srcRect/>
          <a:stretch>
            <a:fillRect/>
          </a:stretch>
        </p:blipFill>
        <p:spPr bwMode="auto">
          <a:xfrm>
            <a:off x="4356100" y="1646238"/>
            <a:ext cx="4319588" cy="2489200"/>
          </a:xfrm>
          <a:prstGeom prst="rect">
            <a:avLst/>
          </a:prstGeom>
          <a:noFill/>
        </p:spPr>
      </p:pic>
    </p:spTree>
  </p:cSld>
  <p:clrMapOvr>
    <a:masterClrMapping/>
  </p:clrMapOvr>
  <p:transition>
    <p:random/>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8679"/>
                                        </p:tgtEl>
                                        <p:attrNameLst>
                                          <p:attrName>style.visibility</p:attrName>
                                        </p:attrNameLst>
                                      </p:cBhvr>
                                      <p:to>
                                        <p:strVal val="visible"/>
                                      </p:to>
                                    </p:set>
                                    <p:animEffect transition="in" filter="strips(downRight)">
                                      <p:cBhvr>
                                        <p:cTn id="7" dur="500"/>
                                        <p:tgtEl>
                                          <p:spTgt spid="28679"/>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8685"/>
                                        </p:tgtEl>
                                        <p:attrNameLst>
                                          <p:attrName>style.visibility</p:attrName>
                                        </p:attrNameLst>
                                      </p:cBhvr>
                                      <p:to>
                                        <p:strVal val="visible"/>
                                      </p:to>
                                    </p:set>
                                    <p:animEffect transition="in" filter="strips(downRight)">
                                      <p:cBhvr>
                                        <p:cTn id="12" dur="500"/>
                                        <p:tgtEl>
                                          <p:spTgt spid="28685"/>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28684"/>
                                        </p:tgtEl>
                                        <p:attrNameLst>
                                          <p:attrName>style.visibility</p:attrName>
                                        </p:attrNameLst>
                                      </p:cBhvr>
                                      <p:to>
                                        <p:strVal val="visible"/>
                                      </p:to>
                                    </p:set>
                                    <p:animEffect transition="in" filter="strips(downRight)">
                                      <p:cBhvr>
                                        <p:cTn id="17" dur="500"/>
                                        <p:tgtEl>
                                          <p:spTgt spid="28684"/>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28677"/>
                                        </p:tgtEl>
                                        <p:attrNameLst>
                                          <p:attrName>style.visibility</p:attrName>
                                        </p:attrNameLst>
                                      </p:cBhvr>
                                      <p:to>
                                        <p:strVal val="visible"/>
                                      </p:to>
                                    </p:set>
                                    <p:animEffect transition="in" filter="strips(downRight)">
                                      <p:cBhvr>
                                        <p:cTn id="22" dur="500"/>
                                        <p:tgtEl>
                                          <p:spTgt spid="28677"/>
                                        </p:tgtEl>
                                      </p:cBhvr>
                                    </p:animEffect>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28686"/>
                                        </p:tgtEl>
                                        <p:attrNameLst>
                                          <p:attrName>style.visibility</p:attrName>
                                        </p:attrNameLst>
                                      </p:cBhvr>
                                      <p:to>
                                        <p:strVal val="visible"/>
                                      </p:to>
                                    </p:set>
                                    <p:animEffect transition="in" filter="strips(downRight)">
                                      <p:cBhvr>
                                        <p:cTn id="27" dur="500"/>
                                        <p:tgtEl>
                                          <p:spTgt spid="28686"/>
                                        </p:tgtEl>
                                      </p:cBhvr>
                                    </p:animEffect>
                                  </p:childTnLst>
                                  <p:subTnLst>
                                    <p:audio>
                                      <p:cMediaNode>
                                        <p:cTn display="0" masterRel="sameClick">
                                          <p:stCondLst>
                                            <p:cond evt="begin" delay="0">
                                              <p:tn val="25"/>
                                            </p:cond>
                                          </p:stCondLst>
                                          <p:endCondLst>
                                            <p:cond evt="onStopAudio" delay="0">
                                              <p:tgtEl>
                                                <p:sldTgt/>
                                              </p:tgtEl>
                                            </p:cond>
                                          </p:endCondLst>
                                        </p:cTn>
                                        <p:tgtEl>
                                          <p:sndTgt r:embed="rId4" name="CHIMES.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28678"/>
                                        </p:tgtEl>
                                        <p:attrNameLst>
                                          <p:attrName>style.visibility</p:attrName>
                                        </p:attrNameLst>
                                      </p:cBhvr>
                                      <p:to>
                                        <p:strVal val="visible"/>
                                      </p:to>
                                    </p:set>
                                    <p:animEffect transition="in" filter="strips(downRight)">
                                      <p:cBhvr>
                                        <p:cTn id="32" dur="500"/>
                                        <p:tgtEl>
                                          <p:spTgt spid="28678"/>
                                        </p:tgtEl>
                                      </p:cBhvr>
                                    </p:animEffect>
                                  </p:childTnLst>
                                  <p:subTnLst>
                                    <p:audio>
                                      <p:cMediaNode>
                                        <p:cTn display="0" masterRel="sameClick">
                                          <p:stCondLst>
                                            <p:cond evt="begin" delay="0">
                                              <p:tn val="30"/>
                                            </p:cond>
                                          </p:stCondLst>
                                          <p:endCondLst>
                                            <p:cond evt="onStopAudio" delay="0">
                                              <p:tgtEl>
                                                <p:sldTgt/>
                                              </p:tgtEl>
                                            </p:cond>
                                          </p:endCondLst>
                                        </p:cTn>
                                        <p:tgtEl>
                                          <p:sndTgt r:embed="rId4" name="CHIMES.WAV"/>
                                        </p:tgtEl>
                                      </p:cMediaNode>
                                    </p:audio>
                                  </p:sub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28687"/>
                                        </p:tgtEl>
                                        <p:attrNameLst>
                                          <p:attrName>style.visibility</p:attrName>
                                        </p:attrNameLst>
                                      </p:cBhvr>
                                      <p:to>
                                        <p:strVal val="visible"/>
                                      </p:to>
                                    </p:set>
                                    <p:animEffect transition="in" filter="strips(downRight)">
                                      <p:cBhvr>
                                        <p:cTn id="37" dur="500"/>
                                        <p:tgtEl>
                                          <p:spTgt spid="28687"/>
                                        </p:tgtEl>
                                      </p:cBhvr>
                                    </p:animEffect>
                                  </p:childTnLst>
                                  <p:subTnLst>
                                    <p:audio>
                                      <p:cMediaNode>
                                        <p:cTn display="0" masterRel="sameClick">
                                          <p:stCondLst>
                                            <p:cond evt="begin" delay="0">
                                              <p:tn val="35"/>
                                            </p:cond>
                                          </p:stCondLst>
                                          <p:endCondLst>
                                            <p:cond evt="onStopAudio" delay="0">
                                              <p:tgtEl>
                                                <p:sldTgt/>
                                              </p:tgtEl>
                                            </p:cond>
                                          </p:endCondLst>
                                        </p:cTn>
                                        <p:tgtEl>
                                          <p:sndTgt r:embed="rId4" name="CHIMES.WAV"/>
                                        </p:tgtEl>
                                      </p:cMediaNode>
                                    </p:audio>
                                  </p:sub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28680"/>
                                        </p:tgtEl>
                                        <p:attrNameLst>
                                          <p:attrName>style.visibility</p:attrName>
                                        </p:attrNameLst>
                                      </p:cBhvr>
                                      <p:to>
                                        <p:strVal val="visible"/>
                                      </p:to>
                                    </p:set>
                                    <p:animEffect transition="in" filter="strips(downRight)">
                                      <p:cBhvr>
                                        <p:cTn id="42" dur="500"/>
                                        <p:tgtEl>
                                          <p:spTgt spid="28680"/>
                                        </p:tgtEl>
                                      </p:cBhvr>
                                    </p:animEffect>
                                  </p:childTnLst>
                                  <p:subTnLst>
                                    <p:audio>
                                      <p:cMediaNode>
                                        <p:cTn display="0" masterRel="sameClick">
                                          <p:stCondLst>
                                            <p:cond evt="begin" delay="0">
                                              <p:tn val="40"/>
                                            </p:cond>
                                          </p:stCondLst>
                                          <p:endCondLst>
                                            <p:cond evt="onStopAudio" delay="0">
                                              <p:tgtEl>
                                                <p:sldTgt/>
                                              </p:tgtEl>
                                            </p:cond>
                                          </p:endCondLst>
                                        </p:cTn>
                                        <p:tgtEl>
                                          <p:sndTgt r:embed="rId4" name="CHIMES.WAV"/>
                                        </p:tgtEl>
                                      </p:cMediaNode>
                                    </p:audio>
                                  </p:sub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28681"/>
                                        </p:tgtEl>
                                        <p:attrNameLst>
                                          <p:attrName>style.visibility</p:attrName>
                                        </p:attrNameLst>
                                      </p:cBhvr>
                                      <p:to>
                                        <p:strVal val="visible"/>
                                      </p:to>
                                    </p:set>
                                    <p:animEffect transition="in" filter="strips(downRight)">
                                      <p:cBhvr>
                                        <p:cTn id="47" dur="500"/>
                                        <p:tgtEl>
                                          <p:spTgt spid="28681"/>
                                        </p:tgtEl>
                                      </p:cBhvr>
                                    </p:animEffect>
                                  </p:childTnLst>
                                  <p:subTnLst>
                                    <p:audio>
                                      <p:cMediaNode>
                                        <p:cTn display="0" masterRel="sameClick">
                                          <p:stCondLst>
                                            <p:cond evt="begin" delay="0">
                                              <p:tn val="45"/>
                                            </p:cond>
                                          </p:stCondLst>
                                          <p:endCondLst>
                                            <p:cond evt="onStopAudio" delay="0">
                                              <p:tgtEl>
                                                <p:sldTgt/>
                                              </p:tgtEl>
                                            </p:cond>
                                          </p:endCondLst>
                                        </p:cTn>
                                        <p:tgtEl>
                                          <p:sndTgt r:embed="rId4" name="CHIMES.WAV"/>
                                        </p:tgtEl>
                                      </p:cMediaNode>
                                    </p:audio>
                                  </p:sub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28688"/>
                                        </p:tgtEl>
                                        <p:attrNameLst>
                                          <p:attrName>style.visibility</p:attrName>
                                        </p:attrNameLst>
                                      </p:cBhvr>
                                      <p:to>
                                        <p:strVal val="visible"/>
                                      </p:to>
                                    </p:set>
                                    <p:animEffect transition="in" filter="strips(downRight)">
                                      <p:cBhvr>
                                        <p:cTn id="52" dur="500"/>
                                        <p:tgtEl>
                                          <p:spTgt spid="28688"/>
                                        </p:tgtEl>
                                      </p:cBhvr>
                                    </p:animEffect>
                                  </p:childTnLst>
                                  <p:subTnLst>
                                    <p:audio>
                                      <p:cMediaNode>
                                        <p:cTn display="0" masterRel="sameClick">
                                          <p:stCondLst>
                                            <p:cond evt="begin" delay="0">
                                              <p:tn val="50"/>
                                            </p:cond>
                                          </p:stCondLst>
                                          <p:endCondLst>
                                            <p:cond evt="onStopAudio" delay="0">
                                              <p:tgtEl>
                                                <p:sldTgt/>
                                              </p:tgtEl>
                                            </p:cond>
                                          </p:endCondLst>
                                        </p:cTn>
                                        <p:tgtEl>
                                          <p:sndTgt r:embed="rId4" name="CHIMES.WAV"/>
                                        </p:tgtEl>
                                      </p:cMediaNode>
                                    </p:audio>
                                  </p:subTnLst>
                                </p:cTn>
                              </p:par>
                            </p:childTnLst>
                          </p:cTn>
                        </p:par>
                      </p:childTnLst>
                    </p:cTn>
                  </p:par>
                  <p:par>
                    <p:cTn id="53" fill="hold">
                      <p:stCondLst>
                        <p:cond delay="indefinite"/>
                      </p:stCondLst>
                      <p:childTnLst>
                        <p:par>
                          <p:cTn id="54" fill="hold">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28691"/>
                                        </p:tgtEl>
                                        <p:attrNameLst>
                                          <p:attrName>style.visibility</p:attrName>
                                        </p:attrNameLst>
                                      </p:cBhvr>
                                      <p:to>
                                        <p:strVal val="visible"/>
                                      </p:to>
                                    </p:set>
                                    <p:animEffect transition="in" filter="strips(downRight)">
                                      <p:cBhvr>
                                        <p:cTn id="57" dur="500"/>
                                        <p:tgtEl>
                                          <p:spTgt spid="28691"/>
                                        </p:tgtEl>
                                      </p:cBhvr>
                                    </p:animEffect>
                                  </p:childTnLst>
                                  <p:subTnLst>
                                    <p:audio>
                                      <p:cMediaNode>
                                        <p:cTn display="0" masterRel="sameClick">
                                          <p:stCondLst>
                                            <p:cond evt="begin" delay="0">
                                              <p:tn val="5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9" grpId="0" autoUpdateAnimBg="0"/>
      <p:bldP spid="28685" grpId="0" animBg="1"/>
      <p:bldP spid="28687" grpId="0" animBg="1"/>
      <p:bldP spid="28691"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5">
            <a:hlinkClick r:id="rId3" action="ppaction://hlinksldjump"/>
          </p:cNvPr>
          <p:cNvSpPr>
            <a:spLocks noChangeArrowheads="1"/>
          </p:cNvSpPr>
          <p:nvPr/>
        </p:nvSpPr>
        <p:spPr bwMode="auto">
          <a:xfrm>
            <a:off x="533400" y="533400"/>
            <a:ext cx="6248400" cy="579438"/>
          </a:xfrm>
          <a:prstGeom prst="rect">
            <a:avLst/>
          </a:prstGeom>
          <a:noFill/>
          <a:ln w="9525">
            <a:noFill/>
            <a:miter lim="800000"/>
            <a:headEnd/>
            <a:tailEnd/>
          </a:ln>
        </p:spPr>
        <p:txBody>
          <a:bodyPr>
            <a:spAutoFit/>
          </a:bodyPr>
          <a:lstStyle/>
          <a:p>
            <a:r>
              <a:rPr lang="en-US" altLang="zh-CN" sz="3200">
                <a:solidFill>
                  <a:srgbClr val="000066"/>
                </a:solidFill>
                <a:ea typeface="黑体" pitchFamily="49" charset="-122"/>
              </a:rPr>
              <a:t>2.4.3  </a:t>
            </a:r>
            <a:r>
              <a:rPr lang="zh-CN" altLang="en-US" sz="3200">
                <a:solidFill>
                  <a:srgbClr val="000066"/>
                </a:solidFill>
                <a:ea typeface="黑体" pitchFamily="49" charset="-122"/>
              </a:rPr>
              <a:t>求和电路的进一步讨论</a:t>
            </a:r>
          </a:p>
        </p:txBody>
      </p:sp>
      <p:grpSp>
        <p:nvGrpSpPr>
          <p:cNvPr id="50198" name="Group 22"/>
          <p:cNvGrpSpPr>
            <a:grpSpLocks/>
          </p:cNvGrpSpPr>
          <p:nvPr/>
        </p:nvGrpSpPr>
        <p:grpSpPr bwMode="auto">
          <a:xfrm>
            <a:off x="4702175" y="1282700"/>
            <a:ext cx="3679825" cy="3136900"/>
            <a:chOff x="2640" y="520"/>
            <a:chExt cx="2946" cy="2504"/>
          </a:xfrm>
        </p:grpSpPr>
        <p:sp>
          <p:nvSpPr>
            <p:cNvPr id="50199" name="Rectangle 23"/>
            <p:cNvSpPr>
              <a:spLocks noChangeArrowheads="1"/>
            </p:cNvSpPr>
            <p:nvPr/>
          </p:nvSpPr>
          <p:spPr bwMode="auto">
            <a:xfrm>
              <a:off x="2640" y="520"/>
              <a:ext cx="2928" cy="2504"/>
            </a:xfrm>
            <a:prstGeom prst="rect">
              <a:avLst/>
            </a:prstGeom>
            <a:solidFill>
              <a:schemeClr val="bg1"/>
            </a:solidFill>
            <a:ln w="9525">
              <a:noFill/>
              <a:miter lim="800000"/>
              <a:headEnd/>
              <a:tailEnd/>
            </a:ln>
          </p:spPr>
          <p:txBody>
            <a:bodyPr/>
            <a:lstStyle/>
            <a:p>
              <a:endParaRPr lang="zh-CN" altLang="en-US"/>
            </a:p>
          </p:txBody>
        </p:sp>
        <p:sp>
          <p:nvSpPr>
            <p:cNvPr id="50200" name="Line 24"/>
            <p:cNvSpPr>
              <a:spLocks noChangeShapeType="1"/>
            </p:cNvSpPr>
            <p:nvPr/>
          </p:nvSpPr>
          <p:spPr bwMode="auto">
            <a:xfrm flipV="1">
              <a:off x="5414" y="712"/>
              <a:ext cx="10" cy="2312"/>
            </a:xfrm>
            <a:prstGeom prst="line">
              <a:avLst/>
            </a:prstGeom>
            <a:noFill/>
            <a:ln w="9525">
              <a:noFill/>
              <a:round/>
              <a:headEnd/>
              <a:tailEnd/>
            </a:ln>
          </p:spPr>
          <p:txBody>
            <a:bodyPr/>
            <a:lstStyle/>
            <a:p>
              <a:endParaRPr lang="zh-CN" altLang="en-US"/>
            </a:p>
          </p:txBody>
        </p:sp>
        <p:sp>
          <p:nvSpPr>
            <p:cNvPr id="50201" name="Line 25"/>
            <p:cNvSpPr>
              <a:spLocks noChangeShapeType="1"/>
            </p:cNvSpPr>
            <p:nvPr/>
          </p:nvSpPr>
          <p:spPr bwMode="auto">
            <a:xfrm flipH="1">
              <a:off x="4335" y="1221"/>
              <a:ext cx="154" cy="1"/>
            </a:xfrm>
            <a:prstGeom prst="line">
              <a:avLst/>
            </a:prstGeom>
            <a:noFill/>
            <a:ln w="23813">
              <a:solidFill>
                <a:srgbClr val="000000"/>
              </a:solidFill>
              <a:round/>
              <a:headEnd/>
              <a:tailEnd/>
            </a:ln>
          </p:spPr>
          <p:txBody>
            <a:bodyPr/>
            <a:lstStyle/>
            <a:p>
              <a:endParaRPr lang="zh-CN" altLang="en-US"/>
            </a:p>
          </p:txBody>
        </p:sp>
        <p:sp>
          <p:nvSpPr>
            <p:cNvPr id="50202" name="Line 26"/>
            <p:cNvSpPr>
              <a:spLocks noChangeShapeType="1"/>
            </p:cNvSpPr>
            <p:nvPr/>
          </p:nvSpPr>
          <p:spPr bwMode="auto">
            <a:xfrm>
              <a:off x="4952" y="1221"/>
              <a:ext cx="154" cy="1"/>
            </a:xfrm>
            <a:prstGeom prst="line">
              <a:avLst/>
            </a:prstGeom>
            <a:noFill/>
            <a:ln w="23813">
              <a:solidFill>
                <a:srgbClr val="000000"/>
              </a:solidFill>
              <a:round/>
              <a:headEnd/>
              <a:tailEnd/>
            </a:ln>
          </p:spPr>
          <p:txBody>
            <a:bodyPr/>
            <a:lstStyle/>
            <a:p>
              <a:endParaRPr lang="zh-CN" altLang="en-US"/>
            </a:p>
          </p:txBody>
        </p:sp>
        <p:sp>
          <p:nvSpPr>
            <p:cNvPr id="50203" name="Line 27"/>
            <p:cNvSpPr>
              <a:spLocks noChangeShapeType="1"/>
            </p:cNvSpPr>
            <p:nvPr/>
          </p:nvSpPr>
          <p:spPr bwMode="auto">
            <a:xfrm>
              <a:off x="4952" y="1174"/>
              <a:ext cx="1" cy="93"/>
            </a:xfrm>
            <a:prstGeom prst="line">
              <a:avLst/>
            </a:prstGeom>
            <a:noFill/>
            <a:ln w="23813">
              <a:solidFill>
                <a:srgbClr val="0000FF"/>
              </a:solidFill>
              <a:round/>
              <a:headEnd/>
              <a:tailEnd/>
            </a:ln>
          </p:spPr>
          <p:txBody>
            <a:bodyPr/>
            <a:lstStyle/>
            <a:p>
              <a:endParaRPr lang="zh-CN" altLang="en-US"/>
            </a:p>
          </p:txBody>
        </p:sp>
        <p:sp>
          <p:nvSpPr>
            <p:cNvPr id="50204" name="Line 28"/>
            <p:cNvSpPr>
              <a:spLocks noChangeShapeType="1"/>
            </p:cNvSpPr>
            <p:nvPr/>
          </p:nvSpPr>
          <p:spPr bwMode="auto">
            <a:xfrm>
              <a:off x="4489" y="1174"/>
              <a:ext cx="1" cy="93"/>
            </a:xfrm>
            <a:prstGeom prst="line">
              <a:avLst/>
            </a:prstGeom>
            <a:noFill/>
            <a:ln w="23813">
              <a:solidFill>
                <a:srgbClr val="0000FF"/>
              </a:solidFill>
              <a:round/>
              <a:headEnd/>
              <a:tailEnd/>
            </a:ln>
          </p:spPr>
          <p:txBody>
            <a:bodyPr/>
            <a:lstStyle/>
            <a:p>
              <a:endParaRPr lang="zh-CN" altLang="en-US"/>
            </a:p>
          </p:txBody>
        </p:sp>
        <p:sp>
          <p:nvSpPr>
            <p:cNvPr id="50205" name="Line 29"/>
            <p:cNvSpPr>
              <a:spLocks noChangeShapeType="1"/>
            </p:cNvSpPr>
            <p:nvPr/>
          </p:nvSpPr>
          <p:spPr bwMode="auto">
            <a:xfrm>
              <a:off x="4489" y="1267"/>
              <a:ext cx="463" cy="1"/>
            </a:xfrm>
            <a:prstGeom prst="line">
              <a:avLst/>
            </a:prstGeom>
            <a:noFill/>
            <a:ln w="23813">
              <a:solidFill>
                <a:srgbClr val="0000FF"/>
              </a:solidFill>
              <a:round/>
              <a:headEnd/>
              <a:tailEnd/>
            </a:ln>
          </p:spPr>
          <p:txBody>
            <a:bodyPr/>
            <a:lstStyle/>
            <a:p>
              <a:endParaRPr lang="zh-CN" altLang="en-US"/>
            </a:p>
          </p:txBody>
        </p:sp>
        <p:sp>
          <p:nvSpPr>
            <p:cNvPr id="50206" name="Line 30"/>
            <p:cNvSpPr>
              <a:spLocks noChangeShapeType="1"/>
            </p:cNvSpPr>
            <p:nvPr/>
          </p:nvSpPr>
          <p:spPr bwMode="auto">
            <a:xfrm>
              <a:off x="4489" y="1174"/>
              <a:ext cx="463" cy="1"/>
            </a:xfrm>
            <a:prstGeom prst="line">
              <a:avLst/>
            </a:prstGeom>
            <a:noFill/>
            <a:ln w="23813">
              <a:solidFill>
                <a:srgbClr val="0000FF"/>
              </a:solidFill>
              <a:round/>
              <a:headEnd/>
              <a:tailEnd/>
            </a:ln>
          </p:spPr>
          <p:txBody>
            <a:bodyPr/>
            <a:lstStyle/>
            <a:p>
              <a:endParaRPr lang="zh-CN" altLang="en-US"/>
            </a:p>
          </p:txBody>
        </p:sp>
        <p:sp>
          <p:nvSpPr>
            <p:cNvPr id="50207" name="Freeform 31"/>
            <p:cNvSpPr>
              <a:spLocks/>
            </p:cNvSpPr>
            <p:nvPr/>
          </p:nvSpPr>
          <p:spPr bwMode="auto">
            <a:xfrm>
              <a:off x="4227" y="1483"/>
              <a:ext cx="771" cy="924"/>
            </a:xfrm>
            <a:custGeom>
              <a:avLst/>
              <a:gdLst/>
              <a:ahLst/>
              <a:cxnLst>
                <a:cxn ang="0">
                  <a:pos x="0" y="0"/>
                </a:cxn>
                <a:cxn ang="0">
                  <a:pos x="0" y="924"/>
                </a:cxn>
                <a:cxn ang="0">
                  <a:pos x="771" y="462"/>
                </a:cxn>
              </a:cxnLst>
              <a:rect l="0" t="0" r="r" b="b"/>
              <a:pathLst>
                <a:path w="771" h="924">
                  <a:moveTo>
                    <a:pt x="0" y="0"/>
                  </a:moveTo>
                  <a:lnTo>
                    <a:pt x="0" y="924"/>
                  </a:lnTo>
                  <a:lnTo>
                    <a:pt x="771" y="462"/>
                  </a:lnTo>
                </a:path>
              </a:pathLst>
            </a:custGeom>
            <a:noFill/>
            <a:ln w="23813">
              <a:solidFill>
                <a:srgbClr val="0000FF"/>
              </a:solidFill>
              <a:prstDash val="solid"/>
              <a:round/>
              <a:headEnd/>
              <a:tailEnd/>
            </a:ln>
          </p:spPr>
          <p:txBody>
            <a:bodyPr/>
            <a:lstStyle/>
            <a:p>
              <a:endParaRPr lang="zh-CN" altLang="en-US"/>
            </a:p>
          </p:txBody>
        </p:sp>
        <p:sp>
          <p:nvSpPr>
            <p:cNvPr id="50208" name="Line 32"/>
            <p:cNvSpPr>
              <a:spLocks noChangeShapeType="1"/>
            </p:cNvSpPr>
            <p:nvPr/>
          </p:nvSpPr>
          <p:spPr bwMode="auto">
            <a:xfrm>
              <a:off x="4227" y="1483"/>
              <a:ext cx="771" cy="462"/>
            </a:xfrm>
            <a:prstGeom prst="line">
              <a:avLst/>
            </a:prstGeom>
            <a:noFill/>
            <a:ln w="23813">
              <a:solidFill>
                <a:srgbClr val="0000FF"/>
              </a:solidFill>
              <a:round/>
              <a:headEnd/>
              <a:tailEnd/>
            </a:ln>
          </p:spPr>
          <p:txBody>
            <a:bodyPr/>
            <a:lstStyle/>
            <a:p>
              <a:endParaRPr lang="zh-CN" altLang="en-US"/>
            </a:p>
          </p:txBody>
        </p:sp>
        <p:sp>
          <p:nvSpPr>
            <p:cNvPr id="50209" name="Line 33"/>
            <p:cNvSpPr>
              <a:spLocks noChangeShapeType="1"/>
            </p:cNvSpPr>
            <p:nvPr/>
          </p:nvSpPr>
          <p:spPr bwMode="auto">
            <a:xfrm>
              <a:off x="4998" y="1945"/>
              <a:ext cx="416" cy="1"/>
            </a:xfrm>
            <a:prstGeom prst="line">
              <a:avLst/>
            </a:prstGeom>
            <a:noFill/>
            <a:ln w="23813">
              <a:solidFill>
                <a:srgbClr val="0000FF"/>
              </a:solidFill>
              <a:round/>
              <a:headEnd/>
              <a:tailEnd/>
            </a:ln>
          </p:spPr>
          <p:txBody>
            <a:bodyPr/>
            <a:lstStyle/>
            <a:p>
              <a:endParaRPr lang="zh-CN" altLang="en-US"/>
            </a:p>
          </p:txBody>
        </p:sp>
        <p:sp>
          <p:nvSpPr>
            <p:cNvPr id="50210" name="Oval 34"/>
            <p:cNvSpPr>
              <a:spLocks noChangeArrowheads="1"/>
            </p:cNvSpPr>
            <p:nvPr/>
          </p:nvSpPr>
          <p:spPr bwMode="auto">
            <a:xfrm>
              <a:off x="5398" y="1899"/>
              <a:ext cx="93" cy="92"/>
            </a:xfrm>
            <a:prstGeom prst="ellipse">
              <a:avLst/>
            </a:prstGeom>
            <a:solidFill>
              <a:srgbClr val="FFFFFF"/>
            </a:solidFill>
            <a:ln w="23813">
              <a:solidFill>
                <a:srgbClr val="3F4511"/>
              </a:solidFill>
              <a:round/>
              <a:headEnd/>
              <a:tailEnd/>
            </a:ln>
          </p:spPr>
          <p:txBody>
            <a:bodyPr/>
            <a:lstStyle/>
            <a:p>
              <a:endParaRPr lang="zh-CN" altLang="en-US"/>
            </a:p>
          </p:txBody>
        </p:sp>
        <p:sp>
          <p:nvSpPr>
            <p:cNvPr id="50211" name="Oval 35"/>
            <p:cNvSpPr>
              <a:spLocks noChangeArrowheads="1"/>
            </p:cNvSpPr>
            <p:nvPr/>
          </p:nvSpPr>
          <p:spPr bwMode="auto">
            <a:xfrm>
              <a:off x="5121" y="1914"/>
              <a:ext cx="62" cy="62"/>
            </a:xfrm>
            <a:prstGeom prst="ellipse">
              <a:avLst/>
            </a:prstGeom>
            <a:solidFill>
              <a:srgbClr val="800000"/>
            </a:solidFill>
            <a:ln w="0">
              <a:solidFill>
                <a:srgbClr val="800000"/>
              </a:solidFill>
              <a:round/>
              <a:headEnd/>
              <a:tailEnd/>
            </a:ln>
          </p:spPr>
          <p:txBody>
            <a:bodyPr/>
            <a:lstStyle/>
            <a:p>
              <a:endParaRPr lang="zh-CN" altLang="en-US"/>
            </a:p>
          </p:txBody>
        </p:sp>
        <p:sp>
          <p:nvSpPr>
            <p:cNvPr id="50212" name="Oval 36"/>
            <p:cNvSpPr>
              <a:spLocks noChangeArrowheads="1"/>
            </p:cNvSpPr>
            <p:nvPr/>
          </p:nvSpPr>
          <p:spPr bwMode="auto">
            <a:xfrm>
              <a:off x="5121" y="1914"/>
              <a:ext cx="62" cy="62"/>
            </a:xfrm>
            <a:prstGeom prst="ellipse">
              <a:avLst/>
            </a:prstGeom>
            <a:solidFill>
              <a:srgbClr val="800000"/>
            </a:solidFill>
            <a:ln w="0">
              <a:solidFill>
                <a:srgbClr val="800000"/>
              </a:solidFill>
              <a:round/>
              <a:headEnd/>
              <a:tailEnd/>
            </a:ln>
          </p:spPr>
          <p:txBody>
            <a:bodyPr/>
            <a:lstStyle/>
            <a:p>
              <a:endParaRPr lang="zh-CN" altLang="en-US"/>
            </a:p>
          </p:txBody>
        </p:sp>
        <p:sp>
          <p:nvSpPr>
            <p:cNvPr id="50213" name="Rectangle 37"/>
            <p:cNvSpPr>
              <a:spLocks noChangeArrowheads="1"/>
            </p:cNvSpPr>
            <p:nvPr/>
          </p:nvSpPr>
          <p:spPr bwMode="auto">
            <a:xfrm>
              <a:off x="2718" y="1668"/>
              <a:ext cx="303" cy="292"/>
            </a:xfrm>
            <a:prstGeom prst="rect">
              <a:avLst/>
            </a:prstGeom>
            <a:noFill/>
            <a:ln w="9525">
              <a:noFill/>
              <a:miter lim="800000"/>
              <a:headEnd/>
              <a:tailEnd/>
            </a:ln>
          </p:spPr>
          <p:txBody>
            <a:bodyPr wrap="none" lIns="0" tIns="0" rIns="0" bIns="0">
              <a:spAutoFit/>
            </a:bodyPr>
            <a:lstStyle/>
            <a:p>
              <a:r>
                <a:rPr kumimoji="1" lang="en-US" altLang="zh-CN" sz="2400" b="0">
                  <a:solidFill>
                    <a:srgbClr val="800000"/>
                  </a:solidFill>
                  <a:latin typeface="Times New Roman" pitchFamily="18" charset="0"/>
                </a:rPr>
                <a:t>V</a:t>
              </a:r>
              <a:r>
                <a:rPr kumimoji="1" lang="en-US" altLang="zh-CN" sz="2400" b="0" baseline="-25000">
                  <a:solidFill>
                    <a:srgbClr val="800000"/>
                  </a:solidFill>
                  <a:latin typeface="Times New Roman" pitchFamily="18" charset="0"/>
                </a:rPr>
                <a:t>i3</a:t>
              </a:r>
              <a:endParaRPr kumimoji="1" lang="en-US" altLang="zh-CN" sz="2400" b="0" baseline="-25000">
                <a:latin typeface="Tahoma" pitchFamily="34" charset="0"/>
              </a:endParaRPr>
            </a:p>
          </p:txBody>
        </p:sp>
        <p:sp>
          <p:nvSpPr>
            <p:cNvPr id="50214" name="Rectangle 38"/>
            <p:cNvSpPr>
              <a:spLocks noChangeArrowheads="1"/>
            </p:cNvSpPr>
            <p:nvPr/>
          </p:nvSpPr>
          <p:spPr bwMode="auto">
            <a:xfrm>
              <a:off x="4258" y="1467"/>
              <a:ext cx="93" cy="425"/>
            </a:xfrm>
            <a:prstGeom prst="rect">
              <a:avLst/>
            </a:prstGeom>
            <a:noFill/>
            <a:ln w="9525">
              <a:noFill/>
              <a:miter lim="800000"/>
              <a:headEnd/>
              <a:tailEnd/>
            </a:ln>
          </p:spPr>
          <p:txBody>
            <a:bodyPr lIns="0" tIns="0" rIns="0" bIns="0">
              <a:spAutoFit/>
            </a:bodyPr>
            <a:lstStyle/>
            <a:p>
              <a:r>
                <a:rPr kumimoji="1" lang="en-US" altLang="zh-CN" sz="3500" b="0">
                  <a:solidFill>
                    <a:srgbClr val="800000"/>
                  </a:solidFill>
                  <a:latin typeface="Times New Roman" pitchFamily="18" charset="0"/>
                </a:rPr>
                <a:t>-</a:t>
              </a:r>
              <a:endParaRPr kumimoji="1" lang="en-US" altLang="zh-CN" sz="2400" b="0">
                <a:latin typeface="Tahoma" pitchFamily="34" charset="0"/>
              </a:endParaRPr>
            </a:p>
          </p:txBody>
        </p:sp>
        <p:sp>
          <p:nvSpPr>
            <p:cNvPr id="50215" name="Rectangle 39"/>
            <p:cNvSpPr>
              <a:spLocks noChangeArrowheads="1"/>
            </p:cNvSpPr>
            <p:nvPr/>
          </p:nvSpPr>
          <p:spPr bwMode="auto">
            <a:xfrm>
              <a:off x="4274" y="2069"/>
              <a:ext cx="168" cy="352"/>
            </a:xfrm>
            <a:prstGeom prst="rect">
              <a:avLst/>
            </a:prstGeom>
            <a:noFill/>
            <a:ln w="9525">
              <a:noFill/>
              <a:miter lim="800000"/>
              <a:headEnd/>
              <a:tailEnd/>
            </a:ln>
          </p:spPr>
          <p:txBody>
            <a:bodyPr wrap="none" lIns="0" tIns="0" rIns="0" bIns="0">
              <a:spAutoFit/>
            </a:bodyPr>
            <a:lstStyle/>
            <a:p>
              <a:r>
                <a:rPr kumimoji="1" lang="en-US" altLang="zh-CN" sz="2900">
                  <a:solidFill>
                    <a:srgbClr val="800000"/>
                  </a:solidFill>
                  <a:latin typeface="Times New Roman" pitchFamily="18" charset="0"/>
                </a:rPr>
                <a:t>+</a:t>
              </a:r>
              <a:endParaRPr kumimoji="1" lang="en-US" altLang="zh-CN" sz="2400" b="0">
                <a:latin typeface="Tahoma" pitchFamily="34" charset="0"/>
              </a:endParaRPr>
            </a:p>
          </p:txBody>
        </p:sp>
        <p:sp>
          <p:nvSpPr>
            <p:cNvPr id="50216" name="Rectangle 40"/>
            <p:cNvSpPr>
              <a:spLocks noChangeArrowheads="1"/>
            </p:cNvSpPr>
            <p:nvPr/>
          </p:nvSpPr>
          <p:spPr bwMode="auto">
            <a:xfrm>
              <a:off x="4381" y="1792"/>
              <a:ext cx="214" cy="353"/>
            </a:xfrm>
            <a:prstGeom prst="rect">
              <a:avLst/>
            </a:prstGeom>
            <a:noFill/>
            <a:ln w="9525">
              <a:noFill/>
              <a:miter lim="800000"/>
              <a:headEnd/>
              <a:tailEnd/>
            </a:ln>
          </p:spPr>
          <p:txBody>
            <a:bodyPr wrap="none" lIns="0" tIns="0" rIns="0" bIns="0">
              <a:spAutoFit/>
            </a:bodyPr>
            <a:lstStyle/>
            <a:p>
              <a:r>
                <a:rPr kumimoji="1" lang="en-US" altLang="zh-CN" sz="2900" b="0">
                  <a:solidFill>
                    <a:srgbClr val="800000"/>
                  </a:solidFill>
                  <a:latin typeface="Times New Roman" pitchFamily="18" charset="0"/>
                </a:rPr>
                <a:t>A</a:t>
              </a:r>
              <a:endParaRPr kumimoji="1" lang="en-US" altLang="zh-CN" sz="2400" b="0">
                <a:latin typeface="Tahoma" pitchFamily="34" charset="0"/>
              </a:endParaRPr>
            </a:p>
          </p:txBody>
        </p:sp>
        <p:sp>
          <p:nvSpPr>
            <p:cNvPr id="50217" name="Rectangle 41"/>
            <p:cNvSpPr>
              <a:spLocks noChangeArrowheads="1"/>
            </p:cNvSpPr>
            <p:nvPr/>
          </p:nvSpPr>
          <p:spPr bwMode="auto">
            <a:xfrm>
              <a:off x="4643" y="1283"/>
              <a:ext cx="217" cy="291"/>
            </a:xfrm>
            <a:prstGeom prst="rect">
              <a:avLst/>
            </a:prstGeom>
            <a:noFill/>
            <a:ln w="9525">
              <a:noFill/>
              <a:miter lim="800000"/>
              <a:headEnd/>
              <a:tailEnd/>
            </a:ln>
          </p:spPr>
          <p:txBody>
            <a:bodyPr wrap="none" lIns="0" tIns="0" rIns="0" bIns="0">
              <a:spAutoFit/>
            </a:bodyPr>
            <a:lstStyle/>
            <a:p>
              <a:r>
                <a:rPr kumimoji="1" lang="en-US" altLang="zh-CN" sz="2400" b="0">
                  <a:solidFill>
                    <a:srgbClr val="800000"/>
                  </a:solidFill>
                  <a:latin typeface="Times New Roman" pitchFamily="18" charset="0"/>
                </a:rPr>
                <a:t>R</a:t>
              </a:r>
              <a:r>
                <a:rPr kumimoji="1" lang="en-US" altLang="zh-CN" sz="2400" b="0" baseline="-25000">
                  <a:solidFill>
                    <a:srgbClr val="800000"/>
                  </a:solidFill>
                  <a:latin typeface="Times New Roman" pitchFamily="18" charset="0"/>
                </a:rPr>
                <a:t>f</a:t>
              </a:r>
              <a:endParaRPr kumimoji="1" lang="en-US" altLang="zh-CN" sz="2400" b="0" baseline="-25000">
                <a:latin typeface="Tahoma" pitchFamily="34" charset="0"/>
              </a:endParaRPr>
            </a:p>
          </p:txBody>
        </p:sp>
        <p:sp>
          <p:nvSpPr>
            <p:cNvPr id="50218" name="Rectangle 42"/>
            <p:cNvSpPr>
              <a:spLocks noChangeArrowheads="1"/>
            </p:cNvSpPr>
            <p:nvPr/>
          </p:nvSpPr>
          <p:spPr bwMode="auto">
            <a:xfrm>
              <a:off x="3518" y="2485"/>
              <a:ext cx="207" cy="292"/>
            </a:xfrm>
            <a:prstGeom prst="rect">
              <a:avLst/>
            </a:prstGeom>
            <a:noFill/>
            <a:ln w="9525">
              <a:noFill/>
              <a:miter lim="800000"/>
              <a:headEnd/>
              <a:tailEnd/>
            </a:ln>
          </p:spPr>
          <p:txBody>
            <a:bodyPr wrap="none" lIns="0" tIns="0" rIns="0" bIns="0">
              <a:spAutoFit/>
            </a:bodyPr>
            <a:lstStyle/>
            <a:p>
              <a:r>
                <a:rPr kumimoji="1" lang="en-US" altLang="zh-CN" sz="2400" b="0">
                  <a:solidFill>
                    <a:srgbClr val="800000"/>
                  </a:solidFill>
                  <a:latin typeface="Times New Roman" pitchFamily="18" charset="0"/>
                </a:rPr>
                <a:t>R'</a:t>
              </a:r>
              <a:endParaRPr kumimoji="1" lang="en-US" altLang="zh-CN" sz="2400" b="0">
                <a:latin typeface="Tahoma" pitchFamily="34" charset="0"/>
              </a:endParaRPr>
            </a:p>
          </p:txBody>
        </p:sp>
        <p:sp>
          <p:nvSpPr>
            <p:cNvPr id="50219" name="Rectangle 43"/>
            <p:cNvSpPr>
              <a:spLocks noChangeArrowheads="1"/>
            </p:cNvSpPr>
            <p:nvPr/>
          </p:nvSpPr>
          <p:spPr bwMode="auto">
            <a:xfrm>
              <a:off x="5328" y="2006"/>
              <a:ext cx="258" cy="292"/>
            </a:xfrm>
            <a:prstGeom prst="rect">
              <a:avLst/>
            </a:prstGeom>
            <a:noFill/>
            <a:ln w="9525">
              <a:noFill/>
              <a:miter lim="800000"/>
              <a:headEnd/>
              <a:tailEnd/>
            </a:ln>
          </p:spPr>
          <p:txBody>
            <a:bodyPr wrap="none" lIns="0" tIns="0" rIns="0" bIns="0">
              <a:spAutoFit/>
            </a:bodyPr>
            <a:lstStyle/>
            <a:p>
              <a:r>
                <a:rPr kumimoji="1" lang="en-US" altLang="zh-CN" sz="2400" b="0">
                  <a:solidFill>
                    <a:srgbClr val="800000"/>
                  </a:solidFill>
                  <a:latin typeface="Times New Roman" pitchFamily="18" charset="0"/>
                </a:rPr>
                <a:t>V</a:t>
              </a:r>
              <a:r>
                <a:rPr kumimoji="1" lang="en-US" altLang="zh-CN" sz="2400" b="0" baseline="-25000">
                  <a:solidFill>
                    <a:srgbClr val="800000"/>
                  </a:solidFill>
                  <a:latin typeface="Times New Roman" pitchFamily="18" charset="0"/>
                </a:rPr>
                <a:t>o</a:t>
              </a:r>
              <a:endParaRPr kumimoji="1" lang="en-US" altLang="zh-CN" sz="2400" b="0" baseline="-25000">
                <a:latin typeface="Tahoma" pitchFamily="34" charset="0"/>
              </a:endParaRPr>
            </a:p>
          </p:txBody>
        </p:sp>
        <p:sp>
          <p:nvSpPr>
            <p:cNvPr id="50220" name="Rectangle 44"/>
            <p:cNvSpPr>
              <a:spLocks noChangeArrowheads="1"/>
            </p:cNvSpPr>
            <p:nvPr/>
          </p:nvSpPr>
          <p:spPr bwMode="auto">
            <a:xfrm>
              <a:off x="4068" y="952"/>
              <a:ext cx="136" cy="292"/>
            </a:xfrm>
            <a:prstGeom prst="rect">
              <a:avLst/>
            </a:prstGeom>
            <a:noFill/>
            <a:ln w="9525">
              <a:noFill/>
              <a:miter lim="800000"/>
              <a:headEnd/>
              <a:tailEnd/>
            </a:ln>
          </p:spPr>
          <p:txBody>
            <a:bodyPr wrap="none" lIns="0" tIns="0" rIns="0" bIns="0">
              <a:spAutoFit/>
            </a:bodyPr>
            <a:lstStyle/>
            <a:p>
              <a:r>
                <a:rPr kumimoji="1" lang="en-US" altLang="zh-CN" sz="2400" b="0">
                  <a:solidFill>
                    <a:srgbClr val="800000"/>
                  </a:solidFill>
                  <a:latin typeface="Times New Roman" pitchFamily="18" charset="0"/>
                </a:rPr>
                <a:t>I</a:t>
              </a:r>
              <a:r>
                <a:rPr kumimoji="1" lang="en-US" altLang="zh-CN" sz="2400" b="0" baseline="-25000">
                  <a:solidFill>
                    <a:srgbClr val="800000"/>
                  </a:solidFill>
                  <a:latin typeface="Times New Roman" pitchFamily="18" charset="0"/>
                </a:rPr>
                <a:t>f</a:t>
              </a:r>
              <a:endParaRPr kumimoji="1" lang="en-US" altLang="zh-CN" sz="2400" b="0" baseline="-25000">
                <a:latin typeface="Tahoma" pitchFamily="34" charset="0"/>
              </a:endParaRPr>
            </a:p>
          </p:txBody>
        </p:sp>
        <p:sp>
          <p:nvSpPr>
            <p:cNvPr id="50221" name="Rectangle 45"/>
            <p:cNvSpPr>
              <a:spLocks noChangeArrowheads="1"/>
            </p:cNvSpPr>
            <p:nvPr/>
          </p:nvSpPr>
          <p:spPr bwMode="auto">
            <a:xfrm rot="16200000" flipH="1">
              <a:off x="4015" y="1108"/>
              <a:ext cx="294" cy="353"/>
            </a:xfrm>
            <a:prstGeom prst="rect">
              <a:avLst/>
            </a:prstGeom>
            <a:noFill/>
            <a:ln w="9525">
              <a:noFill/>
              <a:miter lim="800000"/>
              <a:headEnd/>
              <a:tailEnd/>
            </a:ln>
          </p:spPr>
          <p:txBody>
            <a:bodyPr wrap="none" lIns="0" tIns="0" rIns="0" bIns="0">
              <a:spAutoFit/>
            </a:bodyPr>
            <a:lstStyle/>
            <a:p>
              <a:r>
                <a:rPr kumimoji="1" lang="en-US" altLang="zh-CN" sz="2900" b="0">
                  <a:solidFill>
                    <a:srgbClr val="800000"/>
                  </a:solidFill>
                  <a:latin typeface="Times New Roman" pitchFamily="18" charset="0"/>
                </a:rPr>
                <a:t>↓</a:t>
              </a:r>
              <a:endParaRPr kumimoji="1" lang="en-US" altLang="zh-CN" sz="2400" b="0">
                <a:latin typeface="Tahoma" pitchFamily="34" charset="0"/>
              </a:endParaRPr>
            </a:p>
          </p:txBody>
        </p:sp>
        <p:sp>
          <p:nvSpPr>
            <p:cNvPr id="50222" name="Line 46"/>
            <p:cNvSpPr>
              <a:spLocks noChangeShapeType="1"/>
            </p:cNvSpPr>
            <p:nvPr/>
          </p:nvSpPr>
          <p:spPr bwMode="auto">
            <a:xfrm flipH="1">
              <a:off x="4073" y="1637"/>
              <a:ext cx="154" cy="1"/>
            </a:xfrm>
            <a:prstGeom prst="line">
              <a:avLst/>
            </a:prstGeom>
            <a:noFill/>
            <a:ln w="23813">
              <a:solidFill>
                <a:srgbClr val="0000FF"/>
              </a:solidFill>
              <a:round/>
              <a:headEnd/>
              <a:tailEnd/>
            </a:ln>
          </p:spPr>
          <p:txBody>
            <a:bodyPr/>
            <a:lstStyle/>
            <a:p>
              <a:endParaRPr lang="zh-CN" altLang="en-US"/>
            </a:p>
          </p:txBody>
        </p:sp>
        <p:sp>
          <p:nvSpPr>
            <p:cNvPr id="50223" name="Oval 47"/>
            <p:cNvSpPr>
              <a:spLocks noChangeArrowheads="1"/>
            </p:cNvSpPr>
            <p:nvPr/>
          </p:nvSpPr>
          <p:spPr bwMode="auto">
            <a:xfrm>
              <a:off x="3765" y="1606"/>
              <a:ext cx="62" cy="62"/>
            </a:xfrm>
            <a:prstGeom prst="ellipse">
              <a:avLst/>
            </a:prstGeom>
            <a:solidFill>
              <a:srgbClr val="800000"/>
            </a:solidFill>
            <a:ln w="0">
              <a:solidFill>
                <a:srgbClr val="800000"/>
              </a:solidFill>
              <a:round/>
              <a:headEnd/>
              <a:tailEnd/>
            </a:ln>
          </p:spPr>
          <p:txBody>
            <a:bodyPr/>
            <a:lstStyle/>
            <a:p>
              <a:endParaRPr lang="zh-CN" altLang="en-US"/>
            </a:p>
          </p:txBody>
        </p:sp>
        <p:sp>
          <p:nvSpPr>
            <p:cNvPr id="50224" name="Line 48"/>
            <p:cNvSpPr>
              <a:spLocks noChangeShapeType="1"/>
            </p:cNvSpPr>
            <p:nvPr/>
          </p:nvSpPr>
          <p:spPr bwMode="auto">
            <a:xfrm flipH="1">
              <a:off x="2794" y="1637"/>
              <a:ext cx="154" cy="1"/>
            </a:xfrm>
            <a:prstGeom prst="line">
              <a:avLst/>
            </a:prstGeom>
            <a:noFill/>
            <a:ln w="23813">
              <a:solidFill>
                <a:srgbClr val="000000"/>
              </a:solidFill>
              <a:round/>
              <a:headEnd/>
              <a:tailEnd/>
            </a:ln>
          </p:spPr>
          <p:txBody>
            <a:bodyPr/>
            <a:lstStyle/>
            <a:p>
              <a:endParaRPr lang="zh-CN" altLang="en-US"/>
            </a:p>
          </p:txBody>
        </p:sp>
        <p:sp>
          <p:nvSpPr>
            <p:cNvPr id="50225" name="Line 49"/>
            <p:cNvSpPr>
              <a:spLocks noChangeShapeType="1"/>
            </p:cNvSpPr>
            <p:nvPr/>
          </p:nvSpPr>
          <p:spPr bwMode="auto">
            <a:xfrm>
              <a:off x="3411" y="1637"/>
              <a:ext cx="154" cy="1"/>
            </a:xfrm>
            <a:prstGeom prst="line">
              <a:avLst/>
            </a:prstGeom>
            <a:noFill/>
            <a:ln w="23813">
              <a:solidFill>
                <a:srgbClr val="000000"/>
              </a:solidFill>
              <a:round/>
              <a:headEnd/>
              <a:tailEnd/>
            </a:ln>
          </p:spPr>
          <p:txBody>
            <a:bodyPr/>
            <a:lstStyle/>
            <a:p>
              <a:endParaRPr lang="zh-CN" altLang="en-US"/>
            </a:p>
          </p:txBody>
        </p:sp>
        <p:sp>
          <p:nvSpPr>
            <p:cNvPr id="50226" name="Line 50"/>
            <p:cNvSpPr>
              <a:spLocks noChangeShapeType="1"/>
            </p:cNvSpPr>
            <p:nvPr/>
          </p:nvSpPr>
          <p:spPr bwMode="auto">
            <a:xfrm>
              <a:off x="3411" y="1591"/>
              <a:ext cx="1" cy="92"/>
            </a:xfrm>
            <a:prstGeom prst="line">
              <a:avLst/>
            </a:prstGeom>
            <a:noFill/>
            <a:ln w="23813">
              <a:solidFill>
                <a:srgbClr val="0000FF"/>
              </a:solidFill>
              <a:round/>
              <a:headEnd/>
              <a:tailEnd/>
            </a:ln>
          </p:spPr>
          <p:txBody>
            <a:bodyPr/>
            <a:lstStyle/>
            <a:p>
              <a:endParaRPr lang="zh-CN" altLang="en-US"/>
            </a:p>
          </p:txBody>
        </p:sp>
        <p:sp>
          <p:nvSpPr>
            <p:cNvPr id="50227" name="Line 51"/>
            <p:cNvSpPr>
              <a:spLocks noChangeShapeType="1"/>
            </p:cNvSpPr>
            <p:nvPr/>
          </p:nvSpPr>
          <p:spPr bwMode="auto">
            <a:xfrm>
              <a:off x="2948" y="1591"/>
              <a:ext cx="1" cy="92"/>
            </a:xfrm>
            <a:prstGeom prst="line">
              <a:avLst/>
            </a:prstGeom>
            <a:noFill/>
            <a:ln w="23813">
              <a:solidFill>
                <a:srgbClr val="0000FF"/>
              </a:solidFill>
              <a:round/>
              <a:headEnd/>
              <a:tailEnd/>
            </a:ln>
          </p:spPr>
          <p:txBody>
            <a:bodyPr/>
            <a:lstStyle/>
            <a:p>
              <a:endParaRPr lang="zh-CN" altLang="en-US"/>
            </a:p>
          </p:txBody>
        </p:sp>
        <p:sp>
          <p:nvSpPr>
            <p:cNvPr id="50228" name="Line 52"/>
            <p:cNvSpPr>
              <a:spLocks noChangeShapeType="1"/>
            </p:cNvSpPr>
            <p:nvPr/>
          </p:nvSpPr>
          <p:spPr bwMode="auto">
            <a:xfrm>
              <a:off x="2948" y="1683"/>
              <a:ext cx="463" cy="1"/>
            </a:xfrm>
            <a:prstGeom prst="line">
              <a:avLst/>
            </a:prstGeom>
            <a:noFill/>
            <a:ln w="23813">
              <a:solidFill>
                <a:srgbClr val="0000FF"/>
              </a:solidFill>
              <a:round/>
              <a:headEnd/>
              <a:tailEnd/>
            </a:ln>
          </p:spPr>
          <p:txBody>
            <a:bodyPr/>
            <a:lstStyle/>
            <a:p>
              <a:endParaRPr lang="zh-CN" altLang="en-US"/>
            </a:p>
          </p:txBody>
        </p:sp>
        <p:sp>
          <p:nvSpPr>
            <p:cNvPr id="50229" name="Line 53"/>
            <p:cNvSpPr>
              <a:spLocks noChangeShapeType="1"/>
            </p:cNvSpPr>
            <p:nvPr/>
          </p:nvSpPr>
          <p:spPr bwMode="auto">
            <a:xfrm>
              <a:off x="2948" y="1591"/>
              <a:ext cx="463" cy="1"/>
            </a:xfrm>
            <a:prstGeom prst="line">
              <a:avLst/>
            </a:prstGeom>
            <a:noFill/>
            <a:ln w="23813">
              <a:solidFill>
                <a:srgbClr val="0000FF"/>
              </a:solidFill>
              <a:round/>
              <a:headEnd/>
              <a:tailEnd/>
            </a:ln>
          </p:spPr>
          <p:txBody>
            <a:bodyPr/>
            <a:lstStyle/>
            <a:p>
              <a:endParaRPr lang="zh-CN" altLang="en-US"/>
            </a:p>
          </p:txBody>
        </p:sp>
        <p:sp>
          <p:nvSpPr>
            <p:cNvPr id="50230" name="Oval 54"/>
            <p:cNvSpPr>
              <a:spLocks noChangeArrowheads="1"/>
            </p:cNvSpPr>
            <p:nvPr/>
          </p:nvSpPr>
          <p:spPr bwMode="auto">
            <a:xfrm>
              <a:off x="2748" y="1591"/>
              <a:ext cx="92" cy="92"/>
            </a:xfrm>
            <a:prstGeom prst="ellipse">
              <a:avLst/>
            </a:prstGeom>
            <a:solidFill>
              <a:srgbClr val="FFFFFF"/>
            </a:solidFill>
            <a:ln w="23813">
              <a:solidFill>
                <a:srgbClr val="3F4511"/>
              </a:solidFill>
              <a:round/>
              <a:headEnd/>
              <a:tailEnd/>
            </a:ln>
          </p:spPr>
          <p:txBody>
            <a:bodyPr/>
            <a:lstStyle/>
            <a:p>
              <a:endParaRPr lang="zh-CN" altLang="en-US"/>
            </a:p>
          </p:txBody>
        </p:sp>
        <p:sp>
          <p:nvSpPr>
            <p:cNvPr id="50231" name="Rectangle 55"/>
            <p:cNvSpPr>
              <a:spLocks noChangeArrowheads="1"/>
            </p:cNvSpPr>
            <p:nvPr/>
          </p:nvSpPr>
          <p:spPr bwMode="auto">
            <a:xfrm>
              <a:off x="3103" y="1336"/>
              <a:ext cx="244" cy="292"/>
            </a:xfrm>
            <a:prstGeom prst="rect">
              <a:avLst/>
            </a:prstGeom>
            <a:noFill/>
            <a:ln w="9525">
              <a:noFill/>
              <a:miter lim="800000"/>
              <a:headEnd/>
              <a:tailEnd/>
            </a:ln>
          </p:spPr>
          <p:txBody>
            <a:bodyPr wrap="none" lIns="0" tIns="0" rIns="0" bIns="0">
              <a:spAutoFit/>
            </a:bodyPr>
            <a:lstStyle/>
            <a:p>
              <a:r>
                <a:rPr kumimoji="1" lang="en-US" altLang="zh-CN" sz="2400" b="0">
                  <a:solidFill>
                    <a:srgbClr val="800000"/>
                  </a:solidFill>
                  <a:latin typeface="Times New Roman" pitchFamily="18" charset="0"/>
                </a:rPr>
                <a:t>R</a:t>
              </a:r>
              <a:r>
                <a:rPr kumimoji="1" lang="en-US" altLang="zh-CN" sz="2400" b="0" baseline="-25000">
                  <a:solidFill>
                    <a:srgbClr val="800000"/>
                  </a:solidFill>
                  <a:latin typeface="Times New Roman" pitchFamily="18" charset="0"/>
                </a:rPr>
                <a:t>3</a:t>
              </a:r>
              <a:endParaRPr kumimoji="1" lang="en-US" altLang="zh-CN" sz="2400" b="0" baseline="-25000">
                <a:latin typeface="Tahoma" pitchFamily="34" charset="0"/>
              </a:endParaRPr>
            </a:p>
          </p:txBody>
        </p:sp>
        <p:sp>
          <p:nvSpPr>
            <p:cNvPr id="50232" name="Rectangle 56"/>
            <p:cNvSpPr>
              <a:spLocks noChangeArrowheads="1"/>
            </p:cNvSpPr>
            <p:nvPr/>
          </p:nvSpPr>
          <p:spPr bwMode="auto">
            <a:xfrm>
              <a:off x="3533" y="1624"/>
              <a:ext cx="163" cy="291"/>
            </a:xfrm>
            <a:prstGeom prst="rect">
              <a:avLst/>
            </a:prstGeom>
            <a:noFill/>
            <a:ln w="9525">
              <a:noFill/>
              <a:miter lim="800000"/>
              <a:headEnd/>
              <a:tailEnd/>
            </a:ln>
          </p:spPr>
          <p:txBody>
            <a:bodyPr wrap="none" lIns="0" tIns="0" rIns="0" bIns="0">
              <a:spAutoFit/>
            </a:bodyPr>
            <a:lstStyle/>
            <a:p>
              <a:r>
                <a:rPr kumimoji="1" lang="en-US" altLang="zh-CN" sz="2400" b="0">
                  <a:solidFill>
                    <a:srgbClr val="800000"/>
                  </a:solidFill>
                  <a:latin typeface="Times New Roman" pitchFamily="18" charset="0"/>
                </a:rPr>
                <a:t>I</a:t>
              </a:r>
              <a:r>
                <a:rPr kumimoji="1" lang="en-US" altLang="zh-CN" sz="2400" b="0" baseline="-25000">
                  <a:solidFill>
                    <a:srgbClr val="800000"/>
                  </a:solidFill>
                  <a:latin typeface="Times New Roman" pitchFamily="18" charset="0"/>
                </a:rPr>
                <a:t>3</a:t>
              </a:r>
              <a:endParaRPr kumimoji="1" lang="en-US" altLang="zh-CN" sz="2400" b="0" baseline="-25000">
                <a:latin typeface="Tahoma" pitchFamily="34" charset="0"/>
              </a:endParaRPr>
            </a:p>
          </p:txBody>
        </p:sp>
        <p:sp>
          <p:nvSpPr>
            <p:cNvPr id="50233" name="Rectangle 57"/>
            <p:cNvSpPr>
              <a:spLocks noChangeArrowheads="1"/>
            </p:cNvSpPr>
            <p:nvPr/>
          </p:nvSpPr>
          <p:spPr bwMode="auto">
            <a:xfrm>
              <a:off x="3488" y="1432"/>
              <a:ext cx="294" cy="353"/>
            </a:xfrm>
            <a:prstGeom prst="rect">
              <a:avLst/>
            </a:prstGeom>
            <a:noFill/>
            <a:ln w="9525">
              <a:noFill/>
              <a:miter lim="800000"/>
              <a:headEnd/>
              <a:tailEnd/>
            </a:ln>
          </p:spPr>
          <p:txBody>
            <a:bodyPr wrap="none" lIns="0" tIns="0" rIns="0" bIns="0">
              <a:spAutoFit/>
            </a:bodyPr>
            <a:lstStyle/>
            <a:p>
              <a:r>
                <a:rPr kumimoji="1" lang="en-US" altLang="zh-CN" sz="2900" b="0">
                  <a:solidFill>
                    <a:srgbClr val="800000"/>
                  </a:solidFill>
                  <a:latin typeface="Times New Roman" pitchFamily="18" charset="0"/>
                </a:rPr>
                <a:t>→</a:t>
              </a:r>
              <a:endParaRPr kumimoji="1" lang="en-US" altLang="zh-CN" sz="2400" b="0">
                <a:latin typeface="Tahoma" pitchFamily="34" charset="0"/>
              </a:endParaRPr>
            </a:p>
          </p:txBody>
        </p:sp>
        <p:sp>
          <p:nvSpPr>
            <p:cNvPr id="50234" name="Rectangle 58"/>
            <p:cNvSpPr>
              <a:spLocks noChangeArrowheads="1"/>
            </p:cNvSpPr>
            <p:nvPr/>
          </p:nvSpPr>
          <p:spPr bwMode="auto">
            <a:xfrm>
              <a:off x="3985" y="1672"/>
              <a:ext cx="162" cy="291"/>
            </a:xfrm>
            <a:prstGeom prst="rect">
              <a:avLst/>
            </a:prstGeom>
            <a:noFill/>
            <a:ln w="9525">
              <a:noFill/>
              <a:miter lim="800000"/>
              <a:headEnd/>
              <a:tailEnd/>
            </a:ln>
          </p:spPr>
          <p:txBody>
            <a:bodyPr wrap="none" lIns="0" tIns="0" rIns="0" bIns="0">
              <a:spAutoFit/>
            </a:bodyPr>
            <a:lstStyle/>
            <a:p>
              <a:r>
                <a:rPr kumimoji="1" lang="en-US" altLang="zh-CN" sz="2400" b="0">
                  <a:solidFill>
                    <a:srgbClr val="800000"/>
                  </a:solidFill>
                  <a:latin typeface="Times New Roman" pitchFamily="18" charset="0"/>
                </a:rPr>
                <a:t>I</a:t>
              </a:r>
              <a:r>
                <a:rPr kumimoji="1" lang="en-US" altLang="zh-CN" sz="2400" b="0" baseline="-25000">
                  <a:solidFill>
                    <a:srgbClr val="800000"/>
                  </a:solidFill>
                  <a:latin typeface="Times New Roman" pitchFamily="18" charset="0"/>
                </a:rPr>
                <a:t>d</a:t>
              </a:r>
              <a:endParaRPr kumimoji="1" lang="en-US" altLang="zh-CN" sz="2400" b="0" baseline="-25000">
                <a:latin typeface="Tahoma" pitchFamily="34" charset="0"/>
              </a:endParaRPr>
            </a:p>
          </p:txBody>
        </p:sp>
        <p:sp>
          <p:nvSpPr>
            <p:cNvPr id="50235" name="Rectangle 59"/>
            <p:cNvSpPr>
              <a:spLocks noChangeArrowheads="1"/>
            </p:cNvSpPr>
            <p:nvPr/>
          </p:nvSpPr>
          <p:spPr bwMode="auto">
            <a:xfrm>
              <a:off x="3936" y="1443"/>
              <a:ext cx="295" cy="352"/>
            </a:xfrm>
            <a:prstGeom prst="rect">
              <a:avLst/>
            </a:prstGeom>
            <a:noFill/>
            <a:ln w="9525">
              <a:noFill/>
              <a:miter lim="800000"/>
              <a:headEnd/>
              <a:tailEnd/>
            </a:ln>
          </p:spPr>
          <p:txBody>
            <a:bodyPr wrap="none" lIns="0" tIns="0" rIns="0" bIns="0">
              <a:spAutoFit/>
            </a:bodyPr>
            <a:lstStyle/>
            <a:p>
              <a:r>
                <a:rPr kumimoji="1" lang="en-US" altLang="zh-CN" sz="2900" b="0">
                  <a:solidFill>
                    <a:srgbClr val="800000"/>
                  </a:solidFill>
                  <a:latin typeface="Times New Roman" pitchFamily="18" charset="0"/>
                </a:rPr>
                <a:t>→</a:t>
              </a:r>
              <a:endParaRPr kumimoji="1" lang="en-US" altLang="zh-CN" sz="2400" b="0">
                <a:latin typeface="Tahoma" pitchFamily="34" charset="0"/>
              </a:endParaRPr>
            </a:p>
          </p:txBody>
        </p:sp>
        <p:sp>
          <p:nvSpPr>
            <p:cNvPr id="50236" name="Freeform 60"/>
            <p:cNvSpPr>
              <a:spLocks/>
            </p:cNvSpPr>
            <p:nvPr/>
          </p:nvSpPr>
          <p:spPr bwMode="auto">
            <a:xfrm>
              <a:off x="3796" y="1221"/>
              <a:ext cx="555" cy="416"/>
            </a:xfrm>
            <a:custGeom>
              <a:avLst/>
              <a:gdLst/>
              <a:ahLst/>
              <a:cxnLst>
                <a:cxn ang="0">
                  <a:pos x="0" y="416"/>
                </a:cxn>
                <a:cxn ang="0">
                  <a:pos x="0" y="0"/>
                </a:cxn>
                <a:cxn ang="0">
                  <a:pos x="555" y="0"/>
                </a:cxn>
              </a:cxnLst>
              <a:rect l="0" t="0" r="r" b="b"/>
              <a:pathLst>
                <a:path w="555" h="416">
                  <a:moveTo>
                    <a:pt x="0" y="416"/>
                  </a:moveTo>
                  <a:lnTo>
                    <a:pt x="0" y="0"/>
                  </a:lnTo>
                  <a:lnTo>
                    <a:pt x="555" y="0"/>
                  </a:lnTo>
                </a:path>
              </a:pathLst>
            </a:custGeom>
            <a:noFill/>
            <a:ln w="23813">
              <a:solidFill>
                <a:srgbClr val="0000FF"/>
              </a:solidFill>
              <a:prstDash val="solid"/>
              <a:round/>
              <a:headEnd/>
              <a:tailEnd/>
            </a:ln>
          </p:spPr>
          <p:txBody>
            <a:bodyPr/>
            <a:lstStyle/>
            <a:p>
              <a:endParaRPr lang="zh-CN" altLang="en-US"/>
            </a:p>
          </p:txBody>
        </p:sp>
        <p:sp>
          <p:nvSpPr>
            <p:cNvPr id="50237" name="Freeform 61"/>
            <p:cNvSpPr>
              <a:spLocks/>
            </p:cNvSpPr>
            <p:nvPr/>
          </p:nvSpPr>
          <p:spPr bwMode="auto">
            <a:xfrm>
              <a:off x="5013" y="1221"/>
              <a:ext cx="139" cy="693"/>
            </a:xfrm>
            <a:custGeom>
              <a:avLst/>
              <a:gdLst/>
              <a:ahLst/>
              <a:cxnLst>
                <a:cxn ang="0">
                  <a:pos x="0" y="0"/>
                </a:cxn>
                <a:cxn ang="0">
                  <a:pos x="139" y="0"/>
                </a:cxn>
                <a:cxn ang="0">
                  <a:pos x="139" y="693"/>
                </a:cxn>
              </a:cxnLst>
              <a:rect l="0" t="0" r="r" b="b"/>
              <a:pathLst>
                <a:path w="139" h="693">
                  <a:moveTo>
                    <a:pt x="0" y="0"/>
                  </a:moveTo>
                  <a:lnTo>
                    <a:pt x="139" y="0"/>
                  </a:lnTo>
                  <a:lnTo>
                    <a:pt x="139" y="693"/>
                  </a:lnTo>
                </a:path>
              </a:pathLst>
            </a:custGeom>
            <a:noFill/>
            <a:ln w="23813">
              <a:solidFill>
                <a:srgbClr val="0000FF"/>
              </a:solidFill>
              <a:prstDash val="solid"/>
              <a:round/>
              <a:headEnd/>
              <a:tailEnd/>
            </a:ln>
          </p:spPr>
          <p:txBody>
            <a:bodyPr/>
            <a:lstStyle/>
            <a:p>
              <a:endParaRPr lang="zh-CN" altLang="en-US"/>
            </a:p>
          </p:txBody>
        </p:sp>
        <p:sp>
          <p:nvSpPr>
            <p:cNvPr id="50238" name="Line 62"/>
            <p:cNvSpPr>
              <a:spLocks noChangeShapeType="1"/>
            </p:cNvSpPr>
            <p:nvPr/>
          </p:nvSpPr>
          <p:spPr bwMode="auto">
            <a:xfrm>
              <a:off x="3719" y="2978"/>
              <a:ext cx="154" cy="1"/>
            </a:xfrm>
            <a:prstGeom prst="line">
              <a:avLst/>
            </a:prstGeom>
            <a:noFill/>
            <a:ln w="23813">
              <a:solidFill>
                <a:srgbClr val="0000FF"/>
              </a:solidFill>
              <a:round/>
              <a:headEnd/>
              <a:tailEnd/>
            </a:ln>
          </p:spPr>
          <p:txBody>
            <a:bodyPr/>
            <a:lstStyle/>
            <a:p>
              <a:endParaRPr lang="zh-CN" altLang="en-US"/>
            </a:p>
          </p:txBody>
        </p:sp>
        <p:sp>
          <p:nvSpPr>
            <p:cNvPr id="50239" name="Line 63"/>
            <p:cNvSpPr>
              <a:spLocks noChangeShapeType="1"/>
            </p:cNvSpPr>
            <p:nvPr/>
          </p:nvSpPr>
          <p:spPr bwMode="auto">
            <a:xfrm>
              <a:off x="3796" y="2824"/>
              <a:ext cx="1" cy="154"/>
            </a:xfrm>
            <a:prstGeom prst="line">
              <a:avLst/>
            </a:prstGeom>
            <a:noFill/>
            <a:ln w="23813">
              <a:solidFill>
                <a:srgbClr val="0000FF"/>
              </a:solidFill>
              <a:round/>
              <a:headEnd/>
              <a:tailEnd/>
            </a:ln>
          </p:spPr>
          <p:txBody>
            <a:bodyPr/>
            <a:lstStyle/>
            <a:p>
              <a:endParaRPr lang="zh-CN" altLang="en-US"/>
            </a:p>
          </p:txBody>
        </p:sp>
        <p:sp>
          <p:nvSpPr>
            <p:cNvPr id="50240" name="Line 64"/>
            <p:cNvSpPr>
              <a:spLocks noChangeShapeType="1"/>
            </p:cNvSpPr>
            <p:nvPr/>
          </p:nvSpPr>
          <p:spPr bwMode="auto">
            <a:xfrm flipH="1">
              <a:off x="3811" y="1637"/>
              <a:ext cx="262" cy="1"/>
            </a:xfrm>
            <a:prstGeom prst="line">
              <a:avLst/>
            </a:prstGeom>
            <a:noFill/>
            <a:ln w="23813">
              <a:solidFill>
                <a:srgbClr val="0000FF"/>
              </a:solidFill>
              <a:round/>
              <a:headEnd/>
              <a:tailEnd/>
            </a:ln>
          </p:spPr>
          <p:txBody>
            <a:bodyPr/>
            <a:lstStyle/>
            <a:p>
              <a:endParaRPr lang="zh-CN" altLang="en-US"/>
            </a:p>
          </p:txBody>
        </p:sp>
        <p:sp>
          <p:nvSpPr>
            <p:cNvPr id="50241" name="Line 65"/>
            <p:cNvSpPr>
              <a:spLocks noChangeShapeType="1"/>
            </p:cNvSpPr>
            <p:nvPr/>
          </p:nvSpPr>
          <p:spPr bwMode="auto">
            <a:xfrm>
              <a:off x="3796" y="2824"/>
              <a:ext cx="1" cy="154"/>
            </a:xfrm>
            <a:prstGeom prst="line">
              <a:avLst/>
            </a:prstGeom>
            <a:noFill/>
            <a:ln w="23813">
              <a:solidFill>
                <a:srgbClr val="000000"/>
              </a:solidFill>
              <a:round/>
              <a:headEnd/>
              <a:tailEnd/>
            </a:ln>
          </p:spPr>
          <p:txBody>
            <a:bodyPr/>
            <a:lstStyle/>
            <a:p>
              <a:endParaRPr lang="zh-CN" altLang="en-US"/>
            </a:p>
          </p:txBody>
        </p:sp>
        <p:sp>
          <p:nvSpPr>
            <p:cNvPr id="50242" name="Line 66"/>
            <p:cNvSpPr>
              <a:spLocks noChangeShapeType="1"/>
            </p:cNvSpPr>
            <p:nvPr/>
          </p:nvSpPr>
          <p:spPr bwMode="auto">
            <a:xfrm flipV="1">
              <a:off x="3796" y="2207"/>
              <a:ext cx="1" cy="154"/>
            </a:xfrm>
            <a:prstGeom prst="line">
              <a:avLst/>
            </a:prstGeom>
            <a:noFill/>
            <a:ln w="23813">
              <a:solidFill>
                <a:srgbClr val="000000"/>
              </a:solidFill>
              <a:round/>
              <a:headEnd/>
              <a:tailEnd/>
            </a:ln>
          </p:spPr>
          <p:txBody>
            <a:bodyPr/>
            <a:lstStyle/>
            <a:p>
              <a:endParaRPr lang="zh-CN" altLang="en-US"/>
            </a:p>
          </p:txBody>
        </p:sp>
        <p:sp>
          <p:nvSpPr>
            <p:cNvPr id="50243" name="Line 67"/>
            <p:cNvSpPr>
              <a:spLocks noChangeShapeType="1"/>
            </p:cNvSpPr>
            <p:nvPr/>
          </p:nvSpPr>
          <p:spPr bwMode="auto">
            <a:xfrm>
              <a:off x="3750" y="2361"/>
              <a:ext cx="92" cy="1"/>
            </a:xfrm>
            <a:prstGeom prst="line">
              <a:avLst/>
            </a:prstGeom>
            <a:noFill/>
            <a:ln w="23813">
              <a:solidFill>
                <a:srgbClr val="0000FF"/>
              </a:solidFill>
              <a:round/>
              <a:headEnd/>
              <a:tailEnd/>
            </a:ln>
          </p:spPr>
          <p:txBody>
            <a:bodyPr/>
            <a:lstStyle/>
            <a:p>
              <a:endParaRPr lang="zh-CN" altLang="en-US"/>
            </a:p>
          </p:txBody>
        </p:sp>
        <p:sp>
          <p:nvSpPr>
            <p:cNvPr id="50244" name="Line 68"/>
            <p:cNvSpPr>
              <a:spLocks noChangeShapeType="1"/>
            </p:cNvSpPr>
            <p:nvPr/>
          </p:nvSpPr>
          <p:spPr bwMode="auto">
            <a:xfrm>
              <a:off x="3750" y="2824"/>
              <a:ext cx="92" cy="1"/>
            </a:xfrm>
            <a:prstGeom prst="line">
              <a:avLst/>
            </a:prstGeom>
            <a:noFill/>
            <a:ln w="23813">
              <a:solidFill>
                <a:srgbClr val="0000FF"/>
              </a:solidFill>
              <a:round/>
              <a:headEnd/>
              <a:tailEnd/>
            </a:ln>
          </p:spPr>
          <p:txBody>
            <a:bodyPr/>
            <a:lstStyle/>
            <a:p>
              <a:endParaRPr lang="zh-CN" altLang="en-US"/>
            </a:p>
          </p:txBody>
        </p:sp>
        <p:sp>
          <p:nvSpPr>
            <p:cNvPr id="50245" name="Line 69"/>
            <p:cNvSpPr>
              <a:spLocks noChangeShapeType="1"/>
            </p:cNvSpPr>
            <p:nvPr/>
          </p:nvSpPr>
          <p:spPr bwMode="auto">
            <a:xfrm flipV="1">
              <a:off x="3842" y="2361"/>
              <a:ext cx="1" cy="463"/>
            </a:xfrm>
            <a:prstGeom prst="line">
              <a:avLst/>
            </a:prstGeom>
            <a:noFill/>
            <a:ln w="23813">
              <a:solidFill>
                <a:srgbClr val="0000FF"/>
              </a:solidFill>
              <a:round/>
              <a:headEnd/>
              <a:tailEnd/>
            </a:ln>
          </p:spPr>
          <p:txBody>
            <a:bodyPr/>
            <a:lstStyle/>
            <a:p>
              <a:endParaRPr lang="zh-CN" altLang="en-US"/>
            </a:p>
          </p:txBody>
        </p:sp>
        <p:sp>
          <p:nvSpPr>
            <p:cNvPr id="50246" name="Line 70"/>
            <p:cNvSpPr>
              <a:spLocks noChangeShapeType="1"/>
            </p:cNvSpPr>
            <p:nvPr/>
          </p:nvSpPr>
          <p:spPr bwMode="auto">
            <a:xfrm flipV="1">
              <a:off x="3750" y="2361"/>
              <a:ext cx="1" cy="463"/>
            </a:xfrm>
            <a:prstGeom prst="line">
              <a:avLst/>
            </a:prstGeom>
            <a:noFill/>
            <a:ln w="23813">
              <a:solidFill>
                <a:srgbClr val="0000FF"/>
              </a:solidFill>
              <a:round/>
              <a:headEnd/>
              <a:tailEnd/>
            </a:ln>
          </p:spPr>
          <p:txBody>
            <a:bodyPr/>
            <a:lstStyle/>
            <a:p>
              <a:endParaRPr lang="zh-CN" altLang="en-US"/>
            </a:p>
          </p:txBody>
        </p:sp>
        <p:sp>
          <p:nvSpPr>
            <p:cNvPr id="50247" name="Line 71"/>
            <p:cNvSpPr>
              <a:spLocks noChangeShapeType="1"/>
            </p:cNvSpPr>
            <p:nvPr/>
          </p:nvSpPr>
          <p:spPr bwMode="auto">
            <a:xfrm>
              <a:off x="3796" y="2207"/>
              <a:ext cx="431" cy="1"/>
            </a:xfrm>
            <a:prstGeom prst="line">
              <a:avLst/>
            </a:prstGeom>
            <a:noFill/>
            <a:ln w="23813">
              <a:solidFill>
                <a:srgbClr val="0000FF"/>
              </a:solidFill>
              <a:round/>
              <a:headEnd/>
              <a:tailEnd/>
            </a:ln>
          </p:spPr>
          <p:txBody>
            <a:bodyPr/>
            <a:lstStyle/>
            <a:p>
              <a:endParaRPr lang="zh-CN" altLang="en-US"/>
            </a:p>
          </p:txBody>
        </p:sp>
        <p:sp>
          <p:nvSpPr>
            <p:cNvPr id="50248" name="Line 72"/>
            <p:cNvSpPr>
              <a:spLocks noChangeShapeType="1"/>
            </p:cNvSpPr>
            <p:nvPr/>
          </p:nvSpPr>
          <p:spPr bwMode="auto">
            <a:xfrm>
              <a:off x="3549" y="1637"/>
              <a:ext cx="262" cy="1"/>
            </a:xfrm>
            <a:prstGeom prst="line">
              <a:avLst/>
            </a:prstGeom>
            <a:noFill/>
            <a:ln w="23813">
              <a:solidFill>
                <a:srgbClr val="0000FF"/>
              </a:solidFill>
              <a:round/>
              <a:headEnd/>
              <a:tailEnd/>
            </a:ln>
          </p:spPr>
          <p:txBody>
            <a:bodyPr/>
            <a:lstStyle/>
            <a:p>
              <a:endParaRPr lang="zh-CN" altLang="en-US"/>
            </a:p>
          </p:txBody>
        </p:sp>
        <p:sp>
          <p:nvSpPr>
            <p:cNvPr id="50249" name="Rectangle 73"/>
            <p:cNvSpPr>
              <a:spLocks noChangeArrowheads="1"/>
            </p:cNvSpPr>
            <p:nvPr/>
          </p:nvSpPr>
          <p:spPr bwMode="auto">
            <a:xfrm>
              <a:off x="2718" y="1252"/>
              <a:ext cx="303" cy="292"/>
            </a:xfrm>
            <a:prstGeom prst="rect">
              <a:avLst/>
            </a:prstGeom>
            <a:noFill/>
            <a:ln w="9525">
              <a:noFill/>
              <a:miter lim="800000"/>
              <a:headEnd/>
              <a:tailEnd/>
            </a:ln>
          </p:spPr>
          <p:txBody>
            <a:bodyPr wrap="none" lIns="0" tIns="0" rIns="0" bIns="0">
              <a:spAutoFit/>
            </a:bodyPr>
            <a:lstStyle/>
            <a:p>
              <a:r>
                <a:rPr kumimoji="1" lang="en-US" altLang="zh-CN" sz="2400" b="0">
                  <a:solidFill>
                    <a:srgbClr val="800000"/>
                  </a:solidFill>
                  <a:latin typeface="Times New Roman" pitchFamily="18" charset="0"/>
                </a:rPr>
                <a:t>V</a:t>
              </a:r>
              <a:r>
                <a:rPr kumimoji="1" lang="en-US" altLang="zh-CN" sz="2400" b="0" baseline="-25000">
                  <a:solidFill>
                    <a:srgbClr val="800000"/>
                  </a:solidFill>
                  <a:latin typeface="Times New Roman" pitchFamily="18" charset="0"/>
                </a:rPr>
                <a:t>i2</a:t>
              </a:r>
              <a:endParaRPr kumimoji="1" lang="en-US" altLang="zh-CN" sz="2400" b="0" baseline="-25000">
                <a:latin typeface="Tahoma" pitchFamily="34" charset="0"/>
              </a:endParaRPr>
            </a:p>
          </p:txBody>
        </p:sp>
        <p:sp>
          <p:nvSpPr>
            <p:cNvPr id="50250" name="Line 74"/>
            <p:cNvSpPr>
              <a:spLocks noChangeShapeType="1"/>
            </p:cNvSpPr>
            <p:nvPr/>
          </p:nvSpPr>
          <p:spPr bwMode="auto">
            <a:xfrm flipH="1">
              <a:off x="2794" y="1221"/>
              <a:ext cx="154" cy="1"/>
            </a:xfrm>
            <a:prstGeom prst="line">
              <a:avLst/>
            </a:prstGeom>
            <a:noFill/>
            <a:ln w="23813">
              <a:solidFill>
                <a:srgbClr val="000000"/>
              </a:solidFill>
              <a:round/>
              <a:headEnd/>
              <a:tailEnd/>
            </a:ln>
          </p:spPr>
          <p:txBody>
            <a:bodyPr/>
            <a:lstStyle/>
            <a:p>
              <a:endParaRPr lang="zh-CN" altLang="en-US"/>
            </a:p>
          </p:txBody>
        </p:sp>
        <p:sp>
          <p:nvSpPr>
            <p:cNvPr id="50251" name="Line 75"/>
            <p:cNvSpPr>
              <a:spLocks noChangeShapeType="1"/>
            </p:cNvSpPr>
            <p:nvPr/>
          </p:nvSpPr>
          <p:spPr bwMode="auto">
            <a:xfrm>
              <a:off x="3411" y="1221"/>
              <a:ext cx="154" cy="1"/>
            </a:xfrm>
            <a:prstGeom prst="line">
              <a:avLst/>
            </a:prstGeom>
            <a:noFill/>
            <a:ln w="23813">
              <a:solidFill>
                <a:srgbClr val="000000"/>
              </a:solidFill>
              <a:round/>
              <a:headEnd/>
              <a:tailEnd/>
            </a:ln>
          </p:spPr>
          <p:txBody>
            <a:bodyPr/>
            <a:lstStyle/>
            <a:p>
              <a:endParaRPr lang="zh-CN" altLang="en-US"/>
            </a:p>
          </p:txBody>
        </p:sp>
        <p:sp>
          <p:nvSpPr>
            <p:cNvPr id="50252" name="Line 76"/>
            <p:cNvSpPr>
              <a:spLocks noChangeShapeType="1"/>
            </p:cNvSpPr>
            <p:nvPr/>
          </p:nvSpPr>
          <p:spPr bwMode="auto">
            <a:xfrm>
              <a:off x="3411" y="1174"/>
              <a:ext cx="1" cy="93"/>
            </a:xfrm>
            <a:prstGeom prst="line">
              <a:avLst/>
            </a:prstGeom>
            <a:noFill/>
            <a:ln w="23813">
              <a:solidFill>
                <a:srgbClr val="0000FF"/>
              </a:solidFill>
              <a:round/>
              <a:headEnd/>
              <a:tailEnd/>
            </a:ln>
          </p:spPr>
          <p:txBody>
            <a:bodyPr/>
            <a:lstStyle/>
            <a:p>
              <a:endParaRPr lang="zh-CN" altLang="en-US"/>
            </a:p>
          </p:txBody>
        </p:sp>
        <p:sp>
          <p:nvSpPr>
            <p:cNvPr id="50253" name="Line 77"/>
            <p:cNvSpPr>
              <a:spLocks noChangeShapeType="1"/>
            </p:cNvSpPr>
            <p:nvPr/>
          </p:nvSpPr>
          <p:spPr bwMode="auto">
            <a:xfrm>
              <a:off x="2948" y="1174"/>
              <a:ext cx="1" cy="93"/>
            </a:xfrm>
            <a:prstGeom prst="line">
              <a:avLst/>
            </a:prstGeom>
            <a:noFill/>
            <a:ln w="23813">
              <a:solidFill>
                <a:srgbClr val="0000FF"/>
              </a:solidFill>
              <a:round/>
              <a:headEnd/>
              <a:tailEnd/>
            </a:ln>
          </p:spPr>
          <p:txBody>
            <a:bodyPr/>
            <a:lstStyle/>
            <a:p>
              <a:endParaRPr lang="zh-CN" altLang="en-US"/>
            </a:p>
          </p:txBody>
        </p:sp>
        <p:sp>
          <p:nvSpPr>
            <p:cNvPr id="50254" name="Line 78"/>
            <p:cNvSpPr>
              <a:spLocks noChangeShapeType="1"/>
            </p:cNvSpPr>
            <p:nvPr/>
          </p:nvSpPr>
          <p:spPr bwMode="auto">
            <a:xfrm>
              <a:off x="2948" y="1267"/>
              <a:ext cx="463" cy="1"/>
            </a:xfrm>
            <a:prstGeom prst="line">
              <a:avLst/>
            </a:prstGeom>
            <a:noFill/>
            <a:ln w="23813">
              <a:solidFill>
                <a:srgbClr val="0000FF"/>
              </a:solidFill>
              <a:round/>
              <a:headEnd/>
              <a:tailEnd/>
            </a:ln>
          </p:spPr>
          <p:txBody>
            <a:bodyPr/>
            <a:lstStyle/>
            <a:p>
              <a:endParaRPr lang="zh-CN" altLang="en-US"/>
            </a:p>
          </p:txBody>
        </p:sp>
        <p:sp>
          <p:nvSpPr>
            <p:cNvPr id="50255" name="Line 79"/>
            <p:cNvSpPr>
              <a:spLocks noChangeShapeType="1"/>
            </p:cNvSpPr>
            <p:nvPr/>
          </p:nvSpPr>
          <p:spPr bwMode="auto">
            <a:xfrm>
              <a:off x="2948" y="1174"/>
              <a:ext cx="463" cy="1"/>
            </a:xfrm>
            <a:prstGeom prst="line">
              <a:avLst/>
            </a:prstGeom>
            <a:noFill/>
            <a:ln w="23813">
              <a:solidFill>
                <a:srgbClr val="0000FF"/>
              </a:solidFill>
              <a:round/>
              <a:headEnd/>
              <a:tailEnd/>
            </a:ln>
          </p:spPr>
          <p:txBody>
            <a:bodyPr/>
            <a:lstStyle/>
            <a:p>
              <a:endParaRPr lang="zh-CN" altLang="en-US"/>
            </a:p>
          </p:txBody>
        </p:sp>
        <p:sp>
          <p:nvSpPr>
            <p:cNvPr id="50256" name="Oval 80"/>
            <p:cNvSpPr>
              <a:spLocks noChangeArrowheads="1"/>
            </p:cNvSpPr>
            <p:nvPr/>
          </p:nvSpPr>
          <p:spPr bwMode="auto">
            <a:xfrm>
              <a:off x="2748" y="1174"/>
              <a:ext cx="92" cy="93"/>
            </a:xfrm>
            <a:prstGeom prst="ellipse">
              <a:avLst/>
            </a:prstGeom>
            <a:solidFill>
              <a:srgbClr val="FFFFFF"/>
            </a:solidFill>
            <a:ln w="23813">
              <a:solidFill>
                <a:srgbClr val="3F4511"/>
              </a:solidFill>
              <a:round/>
              <a:headEnd/>
              <a:tailEnd/>
            </a:ln>
          </p:spPr>
          <p:txBody>
            <a:bodyPr/>
            <a:lstStyle/>
            <a:p>
              <a:endParaRPr lang="zh-CN" altLang="en-US"/>
            </a:p>
          </p:txBody>
        </p:sp>
        <p:sp>
          <p:nvSpPr>
            <p:cNvPr id="50257" name="Rectangle 81"/>
            <p:cNvSpPr>
              <a:spLocks noChangeArrowheads="1"/>
            </p:cNvSpPr>
            <p:nvPr/>
          </p:nvSpPr>
          <p:spPr bwMode="auto">
            <a:xfrm>
              <a:off x="3103" y="904"/>
              <a:ext cx="244" cy="291"/>
            </a:xfrm>
            <a:prstGeom prst="rect">
              <a:avLst/>
            </a:prstGeom>
            <a:noFill/>
            <a:ln w="9525">
              <a:noFill/>
              <a:miter lim="800000"/>
              <a:headEnd/>
              <a:tailEnd/>
            </a:ln>
          </p:spPr>
          <p:txBody>
            <a:bodyPr wrap="none" lIns="0" tIns="0" rIns="0" bIns="0">
              <a:spAutoFit/>
            </a:bodyPr>
            <a:lstStyle/>
            <a:p>
              <a:r>
                <a:rPr kumimoji="1" lang="en-US" altLang="zh-CN" sz="2400" b="0">
                  <a:solidFill>
                    <a:srgbClr val="800000"/>
                  </a:solidFill>
                  <a:latin typeface="Times New Roman" pitchFamily="18" charset="0"/>
                </a:rPr>
                <a:t>R</a:t>
              </a:r>
              <a:r>
                <a:rPr kumimoji="1" lang="en-US" altLang="zh-CN" sz="2400" b="0" baseline="-25000">
                  <a:solidFill>
                    <a:srgbClr val="800000"/>
                  </a:solidFill>
                  <a:latin typeface="Times New Roman" pitchFamily="18" charset="0"/>
                </a:rPr>
                <a:t>2</a:t>
              </a:r>
              <a:endParaRPr kumimoji="1" lang="en-US" altLang="zh-CN" sz="2400" b="0" baseline="-25000">
                <a:latin typeface="Tahoma" pitchFamily="34" charset="0"/>
              </a:endParaRPr>
            </a:p>
          </p:txBody>
        </p:sp>
        <p:sp>
          <p:nvSpPr>
            <p:cNvPr id="50258" name="Rectangle 82"/>
            <p:cNvSpPr>
              <a:spLocks noChangeArrowheads="1"/>
            </p:cNvSpPr>
            <p:nvPr/>
          </p:nvSpPr>
          <p:spPr bwMode="auto">
            <a:xfrm>
              <a:off x="3533" y="1202"/>
              <a:ext cx="163" cy="291"/>
            </a:xfrm>
            <a:prstGeom prst="rect">
              <a:avLst/>
            </a:prstGeom>
            <a:noFill/>
            <a:ln w="9525">
              <a:noFill/>
              <a:miter lim="800000"/>
              <a:headEnd/>
              <a:tailEnd/>
            </a:ln>
          </p:spPr>
          <p:txBody>
            <a:bodyPr wrap="none" lIns="0" tIns="0" rIns="0" bIns="0">
              <a:spAutoFit/>
            </a:bodyPr>
            <a:lstStyle/>
            <a:p>
              <a:r>
                <a:rPr kumimoji="1" lang="en-US" altLang="zh-CN" sz="2400" b="0">
                  <a:solidFill>
                    <a:srgbClr val="800000"/>
                  </a:solidFill>
                  <a:latin typeface="Times New Roman" pitchFamily="18" charset="0"/>
                </a:rPr>
                <a:t>I</a:t>
              </a:r>
              <a:r>
                <a:rPr kumimoji="1" lang="en-US" altLang="zh-CN" sz="2400" b="0" baseline="-25000">
                  <a:solidFill>
                    <a:srgbClr val="800000"/>
                  </a:solidFill>
                  <a:latin typeface="Times New Roman" pitchFamily="18" charset="0"/>
                </a:rPr>
                <a:t>2</a:t>
              </a:r>
              <a:endParaRPr kumimoji="1" lang="en-US" altLang="zh-CN" sz="2400" b="0" baseline="-25000">
                <a:latin typeface="Tahoma" pitchFamily="34" charset="0"/>
              </a:endParaRPr>
            </a:p>
          </p:txBody>
        </p:sp>
        <p:sp>
          <p:nvSpPr>
            <p:cNvPr id="50259" name="Rectangle 83"/>
            <p:cNvSpPr>
              <a:spLocks noChangeArrowheads="1"/>
            </p:cNvSpPr>
            <p:nvPr/>
          </p:nvSpPr>
          <p:spPr bwMode="auto">
            <a:xfrm>
              <a:off x="3488" y="1000"/>
              <a:ext cx="294" cy="353"/>
            </a:xfrm>
            <a:prstGeom prst="rect">
              <a:avLst/>
            </a:prstGeom>
            <a:noFill/>
            <a:ln w="9525">
              <a:noFill/>
              <a:miter lim="800000"/>
              <a:headEnd/>
              <a:tailEnd/>
            </a:ln>
          </p:spPr>
          <p:txBody>
            <a:bodyPr wrap="none" lIns="0" tIns="0" rIns="0" bIns="0">
              <a:spAutoFit/>
            </a:bodyPr>
            <a:lstStyle/>
            <a:p>
              <a:r>
                <a:rPr kumimoji="1" lang="en-US" altLang="zh-CN" sz="2900" b="0">
                  <a:solidFill>
                    <a:srgbClr val="800000"/>
                  </a:solidFill>
                  <a:latin typeface="Times New Roman" pitchFamily="18" charset="0"/>
                </a:rPr>
                <a:t>→</a:t>
              </a:r>
              <a:endParaRPr kumimoji="1" lang="en-US" altLang="zh-CN" sz="2400" b="0">
                <a:latin typeface="Tahoma" pitchFamily="34" charset="0"/>
              </a:endParaRPr>
            </a:p>
          </p:txBody>
        </p:sp>
        <p:sp>
          <p:nvSpPr>
            <p:cNvPr id="50260" name="Line 84"/>
            <p:cNvSpPr>
              <a:spLocks noChangeShapeType="1"/>
            </p:cNvSpPr>
            <p:nvPr/>
          </p:nvSpPr>
          <p:spPr bwMode="auto">
            <a:xfrm>
              <a:off x="3549" y="1221"/>
              <a:ext cx="262" cy="1"/>
            </a:xfrm>
            <a:prstGeom prst="line">
              <a:avLst/>
            </a:prstGeom>
            <a:noFill/>
            <a:ln w="23813">
              <a:solidFill>
                <a:srgbClr val="0000FF"/>
              </a:solidFill>
              <a:round/>
              <a:headEnd/>
              <a:tailEnd/>
            </a:ln>
          </p:spPr>
          <p:txBody>
            <a:bodyPr/>
            <a:lstStyle/>
            <a:p>
              <a:endParaRPr lang="zh-CN" altLang="en-US"/>
            </a:p>
          </p:txBody>
        </p:sp>
        <p:sp>
          <p:nvSpPr>
            <p:cNvPr id="50261" name="Rectangle 85"/>
            <p:cNvSpPr>
              <a:spLocks noChangeArrowheads="1"/>
            </p:cNvSpPr>
            <p:nvPr/>
          </p:nvSpPr>
          <p:spPr bwMode="auto">
            <a:xfrm>
              <a:off x="2718" y="851"/>
              <a:ext cx="303" cy="291"/>
            </a:xfrm>
            <a:prstGeom prst="rect">
              <a:avLst/>
            </a:prstGeom>
            <a:noFill/>
            <a:ln w="9525">
              <a:noFill/>
              <a:miter lim="800000"/>
              <a:headEnd/>
              <a:tailEnd/>
            </a:ln>
          </p:spPr>
          <p:txBody>
            <a:bodyPr wrap="none" lIns="0" tIns="0" rIns="0" bIns="0">
              <a:spAutoFit/>
            </a:bodyPr>
            <a:lstStyle/>
            <a:p>
              <a:r>
                <a:rPr kumimoji="1" lang="en-US" altLang="zh-CN" sz="2400" b="0">
                  <a:solidFill>
                    <a:srgbClr val="800000"/>
                  </a:solidFill>
                  <a:latin typeface="Times New Roman" pitchFamily="18" charset="0"/>
                </a:rPr>
                <a:t>V</a:t>
              </a:r>
              <a:r>
                <a:rPr kumimoji="1" lang="en-US" altLang="zh-CN" sz="2400" b="0" baseline="-25000">
                  <a:solidFill>
                    <a:srgbClr val="800000"/>
                  </a:solidFill>
                  <a:latin typeface="Times New Roman" pitchFamily="18" charset="0"/>
                </a:rPr>
                <a:t>i1</a:t>
              </a:r>
              <a:endParaRPr kumimoji="1" lang="en-US" altLang="zh-CN" sz="2400" b="0" baseline="-25000">
                <a:latin typeface="Tahoma" pitchFamily="34" charset="0"/>
              </a:endParaRPr>
            </a:p>
          </p:txBody>
        </p:sp>
        <p:sp>
          <p:nvSpPr>
            <p:cNvPr id="50262" name="Line 86"/>
            <p:cNvSpPr>
              <a:spLocks noChangeShapeType="1"/>
            </p:cNvSpPr>
            <p:nvPr/>
          </p:nvSpPr>
          <p:spPr bwMode="auto">
            <a:xfrm flipH="1">
              <a:off x="2794" y="820"/>
              <a:ext cx="154" cy="1"/>
            </a:xfrm>
            <a:prstGeom prst="line">
              <a:avLst/>
            </a:prstGeom>
            <a:noFill/>
            <a:ln w="23813">
              <a:solidFill>
                <a:srgbClr val="000000"/>
              </a:solidFill>
              <a:round/>
              <a:headEnd/>
              <a:tailEnd/>
            </a:ln>
          </p:spPr>
          <p:txBody>
            <a:bodyPr/>
            <a:lstStyle/>
            <a:p>
              <a:endParaRPr lang="zh-CN" altLang="en-US"/>
            </a:p>
          </p:txBody>
        </p:sp>
        <p:sp>
          <p:nvSpPr>
            <p:cNvPr id="50263" name="Line 87"/>
            <p:cNvSpPr>
              <a:spLocks noChangeShapeType="1"/>
            </p:cNvSpPr>
            <p:nvPr/>
          </p:nvSpPr>
          <p:spPr bwMode="auto">
            <a:xfrm>
              <a:off x="3411" y="820"/>
              <a:ext cx="154" cy="1"/>
            </a:xfrm>
            <a:prstGeom prst="line">
              <a:avLst/>
            </a:prstGeom>
            <a:noFill/>
            <a:ln w="23813">
              <a:solidFill>
                <a:srgbClr val="000000"/>
              </a:solidFill>
              <a:round/>
              <a:headEnd/>
              <a:tailEnd/>
            </a:ln>
          </p:spPr>
          <p:txBody>
            <a:bodyPr/>
            <a:lstStyle/>
            <a:p>
              <a:endParaRPr lang="zh-CN" altLang="en-US"/>
            </a:p>
          </p:txBody>
        </p:sp>
        <p:sp>
          <p:nvSpPr>
            <p:cNvPr id="50264" name="Line 88"/>
            <p:cNvSpPr>
              <a:spLocks noChangeShapeType="1"/>
            </p:cNvSpPr>
            <p:nvPr/>
          </p:nvSpPr>
          <p:spPr bwMode="auto">
            <a:xfrm>
              <a:off x="3411" y="774"/>
              <a:ext cx="1" cy="92"/>
            </a:xfrm>
            <a:prstGeom prst="line">
              <a:avLst/>
            </a:prstGeom>
            <a:noFill/>
            <a:ln w="23813">
              <a:solidFill>
                <a:srgbClr val="0000FF"/>
              </a:solidFill>
              <a:round/>
              <a:headEnd/>
              <a:tailEnd/>
            </a:ln>
          </p:spPr>
          <p:txBody>
            <a:bodyPr/>
            <a:lstStyle/>
            <a:p>
              <a:endParaRPr lang="zh-CN" altLang="en-US"/>
            </a:p>
          </p:txBody>
        </p:sp>
        <p:sp>
          <p:nvSpPr>
            <p:cNvPr id="50265" name="Line 89"/>
            <p:cNvSpPr>
              <a:spLocks noChangeShapeType="1"/>
            </p:cNvSpPr>
            <p:nvPr/>
          </p:nvSpPr>
          <p:spPr bwMode="auto">
            <a:xfrm>
              <a:off x="2948" y="774"/>
              <a:ext cx="1" cy="92"/>
            </a:xfrm>
            <a:prstGeom prst="line">
              <a:avLst/>
            </a:prstGeom>
            <a:noFill/>
            <a:ln w="23813">
              <a:solidFill>
                <a:srgbClr val="0000FF"/>
              </a:solidFill>
              <a:round/>
              <a:headEnd/>
              <a:tailEnd/>
            </a:ln>
          </p:spPr>
          <p:txBody>
            <a:bodyPr/>
            <a:lstStyle/>
            <a:p>
              <a:endParaRPr lang="zh-CN" altLang="en-US"/>
            </a:p>
          </p:txBody>
        </p:sp>
        <p:sp>
          <p:nvSpPr>
            <p:cNvPr id="50266" name="Line 90"/>
            <p:cNvSpPr>
              <a:spLocks noChangeShapeType="1"/>
            </p:cNvSpPr>
            <p:nvPr/>
          </p:nvSpPr>
          <p:spPr bwMode="auto">
            <a:xfrm>
              <a:off x="2948" y="866"/>
              <a:ext cx="463" cy="1"/>
            </a:xfrm>
            <a:prstGeom prst="line">
              <a:avLst/>
            </a:prstGeom>
            <a:noFill/>
            <a:ln w="23813">
              <a:solidFill>
                <a:srgbClr val="0000FF"/>
              </a:solidFill>
              <a:round/>
              <a:headEnd/>
              <a:tailEnd/>
            </a:ln>
          </p:spPr>
          <p:txBody>
            <a:bodyPr/>
            <a:lstStyle/>
            <a:p>
              <a:endParaRPr lang="zh-CN" altLang="en-US"/>
            </a:p>
          </p:txBody>
        </p:sp>
        <p:sp>
          <p:nvSpPr>
            <p:cNvPr id="50267" name="Line 91"/>
            <p:cNvSpPr>
              <a:spLocks noChangeShapeType="1"/>
            </p:cNvSpPr>
            <p:nvPr/>
          </p:nvSpPr>
          <p:spPr bwMode="auto">
            <a:xfrm>
              <a:off x="2948" y="774"/>
              <a:ext cx="463" cy="1"/>
            </a:xfrm>
            <a:prstGeom prst="line">
              <a:avLst/>
            </a:prstGeom>
            <a:noFill/>
            <a:ln w="23813">
              <a:solidFill>
                <a:srgbClr val="0000FF"/>
              </a:solidFill>
              <a:round/>
              <a:headEnd/>
              <a:tailEnd/>
            </a:ln>
          </p:spPr>
          <p:txBody>
            <a:bodyPr/>
            <a:lstStyle/>
            <a:p>
              <a:endParaRPr lang="zh-CN" altLang="en-US"/>
            </a:p>
          </p:txBody>
        </p:sp>
        <p:sp>
          <p:nvSpPr>
            <p:cNvPr id="50268" name="Oval 92"/>
            <p:cNvSpPr>
              <a:spLocks noChangeArrowheads="1"/>
            </p:cNvSpPr>
            <p:nvPr/>
          </p:nvSpPr>
          <p:spPr bwMode="auto">
            <a:xfrm>
              <a:off x="2748" y="774"/>
              <a:ext cx="92" cy="92"/>
            </a:xfrm>
            <a:prstGeom prst="ellipse">
              <a:avLst/>
            </a:prstGeom>
            <a:solidFill>
              <a:srgbClr val="FFFFFF"/>
            </a:solidFill>
            <a:ln w="23813">
              <a:solidFill>
                <a:srgbClr val="3F4511"/>
              </a:solidFill>
              <a:round/>
              <a:headEnd/>
              <a:tailEnd/>
            </a:ln>
          </p:spPr>
          <p:txBody>
            <a:bodyPr/>
            <a:lstStyle/>
            <a:p>
              <a:endParaRPr lang="zh-CN" altLang="en-US"/>
            </a:p>
          </p:txBody>
        </p:sp>
        <p:sp>
          <p:nvSpPr>
            <p:cNvPr id="50269" name="Rectangle 93"/>
            <p:cNvSpPr>
              <a:spLocks noChangeArrowheads="1"/>
            </p:cNvSpPr>
            <p:nvPr/>
          </p:nvSpPr>
          <p:spPr bwMode="auto">
            <a:xfrm>
              <a:off x="3533" y="808"/>
              <a:ext cx="163" cy="291"/>
            </a:xfrm>
            <a:prstGeom prst="rect">
              <a:avLst/>
            </a:prstGeom>
            <a:noFill/>
            <a:ln w="9525">
              <a:noFill/>
              <a:miter lim="800000"/>
              <a:headEnd/>
              <a:tailEnd/>
            </a:ln>
          </p:spPr>
          <p:txBody>
            <a:bodyPr wrap="none" lIns="0" tIns="0" rIns="0" bIns="0">
              <a:spAutoFit/>
            </a:bodyPr>
            <a:lstStyle/>
            <a:p>
              <a:r>
                <a:rPr kumimoji="1" lang="en-US" altLang="zh-CN" sz="2400" b="0">
                  <a:solidFill>
                    <a:srgbClr val="800000"/>
                  </a:solidFill>
                  <a:latin typeface="Times New Roman" pitchFamily="18" charset="0"/>
                </a:rPr>
                <a:t>I</a:t>
              </a:r>
              <a:r>
                <a:rPr kumimoji="1" lang="en-US" altLang="zh-CN" sz="2400" b="0" baseline="-25000">
                  <a:solidFill>
                    <a:srgbClr val="800000"/>
                  </a:solidFill>
                  <a:latin typeface="Times New Roman" pitchFamily="18" charset="0"/>
                </a:rPr>
                <a:t>1</a:t>
              </a:r>
              <a:endParaRPr kumimoji="1" lang="en-US" altLang="zh-CN" sz="2400" b="0" baseline="-25000">
                <a:latin typeface="Tahoma" pitchFamily="34" charset="0"/>
              </a:endParaRPr>
            </a:p>
          </p:txBody>
        </p:sp>
        <p:sp>
          <p:nvSpPr>
            <p:cNvPr id="50270" name="Rectangle 94"/>
            <p:cNvSpPr>
              <a:spLocks noChangeArrowheads="1"/>
            </p:cNvSpPr>
            <p:nvPr/>
          </p:nvSpPr>
          <p:spPr bwMode="auto">
            <a:xfrm>
              <a:off x="3488" y="616"/>
              <a:ext cx="294" cy="353"/>
            </a:xfrm>
            <a:prstGeom prst="rect">
              <a:avLst/>
            </a:prstGeom>
            <a:noFill/>
            <a:ln w="9525">
              <a:noFill/>
              <a:miter lim="800000"/>
              <a:headEnd/>
              <a:tailEnd/>
            </a:ln>
          </p:spPr>
          <p:txBody>
            <a:bodyPr wrap="none" lIns="0" tIns="0" rIns="0" bIns="0">
              <a:spAutoFit/>
            </a:bodyPr>
            <a:lstStyle/>
            <a:p>
              <a:r>
                <a:rPr kumimoji="1" lang="en-US" altLang="zh-CN" sz="2900" b="0">
                  <a:solidFill>
                    <a:srgbClr val="800000"/>
                  </a:solidFill>
                  <a:latin typeface="Times New Roman" pitchFamily="18" charset="0"/>
                </a:rPr>
                <a:t>→</a:t>
              </a:r>
              <a:endParaRPr kumimoji="1" lang="en-US" altLang="zh-CN" sz="2400" b="0">
                <a:latin typeface="Tahoma" pitchFamily="34" charset="0"/>
              </a:endParaRPr>
            </a:p>
          </p:txBody>
        </p:sp>
        <p:sp>
          <p:nvSpPr>
            <p:cNvPr id="50271" name="Line 95"/>
            <p:cNvSpPr>
              <a:spLocks noChangeShapeType="1"/>
            </p:cNvSpPr>
            <p:nvPr/>
          </p:nvSpPr>
          <p:spPr bwMode="auto">
            <a:xfrm>
              <a:off x="3549" y="820"/>
              <a:ext cx="247" cy="1"/>
            </a:xfrm>
            <a:prstGeom prst="line">
              <a:avLst/>
            </a:prstGeom>
            <a:noFill/>
            <a:ln w="23813">
              <a:solidFill>
                <a:srgbClr val="0000FF"/>
              </a:solidFill>
              <a:round/>
              <a:headEnd/>
              <a:tailEnd/>
            </a:ln>
          </p:spPr>
          <p:txBody>
            <a:bodyPr/>
            <a:lstStyle/>
            <a:p>
              <a:endParaRPr lang="zh-CN" altLang="en-US"/>
            </a:p>
          </p:txBody>
        </p:sp>
        <p:sp>
          <p:nvSpPr>
            <p:cNvPr id="50272" name="Line 96"/>
            <p:cNvSpPr>
              <a:spLocks noChangeShapeType="1"/>
            </p:cNvSpPr>
            <p:nvPr/>
          </p:nvSpPr>
          <p:spPr bwMode="auto">
            <a:xfrm flipV="1">
              <a:off x="3796" y="820"/>
              <a:ext cx="1" cy="385"/>
            </a:xfrm>
            <a:prstGeom prst="line">
              <a:avLst/>
            </a:prstGeom>
            <a:noFill/>
            <a:ln w="23813">
              <a:solidFill>
                <a:srgbClr val="0000FF"/>
              </a:solidFill>
              <a:round/>
              <a:headEnd/>
              <a:tailEnd/>
            </a:ln>
          </p:spPr>
          <p:txBody>
            <a:bodyPr/>
            <a:lstStyle/>
            <a:p>
              <a:endParaRPr lang="zh-CN" altLang="en-US"/>
            </a:p>
          </p:txBody>
        </p:sp>
        <p:sp>
          <p:nvSpPr>
            <p:cNvPr id="50273" name="Oval 97"/>
            <p:cNvSpPr>
              <a:spLocks noChangeArrowheads="1"/>
            </p:cNvSpPr>
            <p:nvPr/>
          </p:nvSpPr>
          <p:spPr bwMode="auto">
            <a:xfrm>
              <a:off x="3765" y="1190"/>
              <a:ext cx="62" cy="61"/>
            </a:xfrm>
            <a:prstGeom prst="ellipse">
              <a:avLst/>
            </a:prstGeom>
            <a:solidFill>
              <a:srgbClr val="800000"/>
            </a:solidFill>
            <a:ln w="0">
              <a:solidFill>
                <a:srgbClr val="800000"/>
              </a:solidFill>
              <a:round/>
              <a:headEnd/>
              <a:tailEnd/>
            </a:ln>
          </p:spPr>
          <p:txBody>
            <a:bodyPr/>
            <a:lstStyle/>
            <a:p>
              <a:endParaRPr lang="zh-CN" altLang="en-US"/>
            </a:p>
          </p:txBody>
        </p:sp>
        <p:sp>
          <p:nvSpPr>
            <p:cNvPr id="50274" name="Rectangle 98"/>
            <p:cNvSpPr>
              <a:spLocks noChangeArrowheads="1"/>
            </p:cNvSpPr>
            <p:nvPr/>
          </p:nvSpPr>
          <p:spPr bwMode="auto">
            <a:xfrm>
              <a:off x="3103" y="530"/>
              <a:ext cx="244" cy="292"/>
            </a:xfrm>
            <a:prstGeom prst="rect">
              <a:avLst/>
            </a:prstGeom>
            <a:noFill/>
            <a:ln w="9525">
              <a:noFill/>
              <a:miter lim="800000"/>
              <a:headEnd/>
              <a:tailEnd/>
            </a:ln>
          </p:spPr>
          <p:txBody>
            <a:bodyPr wrap="none" lIns="0" tIns="0" rIns="0" bIns="0">
              <a:spAutoFit/>
            </a:bodyPr>
            <a:lstStyle/>
            <a:p>
              <a:r>
                <a:rPr kumimoji="1" lang="en-US" altLang="zh-CN" sz="2400" b="0">
                  <a:solidFill>
                    <a:srgbClr val="800000"/>
                  </a:solidFill>
                  <a:latin typeface="Times New Roman" pitchFamily="18" charset="0"/>
                </a:rPr>
                <a:t>R</a:t>
              </a:r>
              <a:r>
                <a:rPr kumimoji="1" lang="en-US" altLang="zh-CN" sz="2400" b="0" baseline="-25000">
                  <a:solidFill>
                    <a:srgbClr val="800000"/>
                  </a:solidFill>
                  <a:latin typeface="Times New Roman" pitchFamily="18" charset="0"/>
                </a:rPr>
                <a:t>1</a:t>
              </a:r>
              <a:endParaRPr kumimoji="1" lang="en-US" altLang="zh-CN" sz="2400" b="0" baseline="-25000">
                <a:latin typeface="Tahoma" pitchFamily="34" charset="0"/>
              </a:endParaRPr>
            </a:p>
          </p:txBody>
        </p:sp>
      </p:grpSp>
      <p:sp>
        <p:nvSpPr>
          <p:cNvPr id="50275" name="Rectangle 99"/>
          <p:cNvSpPr>
            <a:spLocks noChangeArrowheads="1"/>
          </p:cNvSpPr>
          <p:nvPr/>
        </p:nvSpPr>
        <p:spPr bwMode="auto">
          <a:xfrm>
            <a:off x="350838" y="990600"/>
            <a:ext cx="3810000" cy="685800"/>
          </a:xfrm>
          <a:prstGeom prst="rect">
            <a:avLst/>
          </a:prstGeom>
          <a:noFill/>
          <a:ln w="9525">
            <a:noFill/>
            <a:miter lim="800000"/>
            <a:headEnd/>
            <a:tailEnd/>
          </a:ln>
          <a:effectLst/>
        </p:spPr>
        <p:txBody>
          <a:bodyPr anchor="ctr"/>
          <a:lstStyle/>
          <a:p>
            <a:r>
              <a:rPr kumimoji="1" lang="en-US" altLang="zh-CN" sz="2400" b="0">
                <a:latin typeface="幼圆" pitchFamily="49" charset="-122"/>
                <a:ea typeface="幼圆" pitchFamily="49" charset="-122"/>
              </a:rPr>
              <a:t>8.1.1  </a:t>
            </a:r>
            <a:r>
              <a:rPr kumimoji="1" lang="zh-CN" altLang="en-US" sz="2400" b="0">
                <a:latin typeface="幼圆" pitchFamily="49" charset="-122"/>
                <a:ea typeface="幼圆" pitchFamily="49" charset="-122"/>
              </a:rPr>
              <a:t>求和电路</a:t>
            </a:r>
          </a:p>
        </p:txBody>
      </p:sp>
      <p:graphicFrame>
        <p:nvGraphicFramePr>
          <p:cNvPr id="50276" name="Object 100"/>
          <p:cNvGraphicFramePr>
            <a:graphicFrameLocks noChangeAspect="1"/>
          </p:cNvGraphicFramePr>
          <p:nvPr/>
        </p:nvGraphicFramePr>
        <p:xfrm>
          <a:off x="666750" y="2590800"/>
          <a:ext cx="1719263" cy="908050"/>
        </p:xfrm>
        <a:graphic>
          <a:graphicData uri="http://schemas.openxmlformats.org/presentationml/2006/ole">
            <mc:AlternateContent xmlns:mc="http://schemas.openxmlformats.org/markup-compatibility/2006">
              <mc:Choice xmlns:v="urn:schemas-microsoft-com:vml" Requires="v">
                <p:oleObj spid="_x0000_s50287" name="公式" r:id="rId4" imgW="850680" imgH="444240" progId="Equation.3">
                  <p:embed/>
                </p:oleObj>
              </mc:Choice>
              <mc:Fallback>
                <p:oleObj name="公式" r:id="rId4" imgW="850680" imgH="444240" progId="Equation.3">
                  <p:embed/>
                  <p:pic>
                    <p:nvPicPr>
                      <p:cNvPr id="0" name="Picture 1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750" y="2590800"/>
                        <a:ext cx="1719263" cy="908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277" name="Rectangle 101"/>
          <p:cNvSpPr>
            <a:spLocks noChangeArrowheads="1"/>
          </p:cNvSpPr>
          <p:nvPr/>
        </p:nvSpPr>
        <p:spPr bwMode="auto">
          <a:xfrm>
            <a:off x="655638" y="2152650"/>
            <a:ext cx="1708150" cy="457200"/>
          </a:xfrm>
          <a:prstGeom prst="rect">
            <a:avLst/>
          </a:prstGeom>
          <a:noFill/>
          <a:ln w="9525">
            <a:noFill/>
            <a:miter lim="800000"/>
            <a:headEnd/>
            <a:tailEnd/>
          </a:ln>
          <a:effectLst/>
        </p:spPr>
        <p:txBody>
          <a:bodyPr wrap="none">
            <a:spAutoFit/>
          </a:bodyPr>
          <a:lstStyle/>
          <a:p>
            <a:r>
              <a:rPr kumimoji="1" lang="zh-CN" altLang="en-US" sz="2400" b="0">
                <a:latin typeface="Times New Roman" pitchFamily="18" charset="0"/>
              </a:rPr>
              <a:t>虚短、虚断</a:t>
            </a:r>
          </a:p>
        </p:txBody>
      </p:sp>
      <p:graphicFrame>
        <p:nvGraphicFramePr>
          <p:cNvPr id="50278" name="Object 102"/>
          <p:cNvGraphicFramePr>
            <a:graphicFrameLocks noChangeAspect="1"/>
          </p:cNvGraphicFramePr>
          <p:nvPr/>
        </p:nvGraphicFramePr>
        <p:xfrm>
          <a:off x="381000" y="4114800"/>
          <a:ext cx="4032250" cy="1011238"/>
        </p:xfrm>
        <a:graphic>
          <a:graphicData uri="http://schemas.openxmlformats.org/presentationml/2006/ole">
            <mc:AlternateContent xmlns:mc="http://schemas.openxmlformats.org/markup-compatibility/2006">
              <mc:Choice xmlns:v="urn:schemas-microsoft-com:vml" Requires="v">
                <p:oleObj spid="_x0000_s50288" name="公式" r:id="rId6" imgW="1765080" imgH="444240" progId="Equation.3">
                  <p:embed/>
                </p:oleObj>
              </mc:Choice>
              <mc:Fallback>
                <p:oleObj name="公式" r:id="rId6" imgW="1765080" imgH="444240" progId="Equation.3">
                  <p:embed/>
                  <p:pic>
                    <p:nvPicPr>
                      <p:cNvPr id="0" name="Picture 10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4114800"/>
                        <a:ext cx="4032250" cy="1011238"/>
                      </a:xfrm>
                      <a:prstGeom prst="rect">
                        <a:avLst/>
                      </a:prstGeom>
                      <a:solidFill>
                        <a:srgbClr val="CCFFCC"/>
                      </a:solidFill>
                      <a:ln w="28575">
                        <a:solidFill>
                          <a:srgbClr val="008000"/>
                        </a:solidFill>
                        <a:miter lim="800000"/>
                        <a:headEnd/>
                        <a:tailEnd/>
                      </a:ln>
                    </p:spPr>
                  </p:pic>
                </p:oleObj>
              </mc:Fallback>
            </mc:AlternateContent>
          </a:graphicData>
        </a:graphic>
      </p:graphicFrame>
      <p:graphicFrame>
        <p:nvGraphicFramePr>
          <p:cNvPr id="50279" name="Object 103"/>
          <p:cNvGraphicFramePr>
            <a:graphicFrameLocks noChangeAspect="1"/>
          </p:cNvGraphicFramePr>
          <p:nvPr/>
        </p:nvGraphicFramePr>
        <p:xfrm>
          <a:off x="579438" y="3517900"/>
          <a:ext cx="2727325" cy="520700"/>
        </p:xfrm>
        <a:graphic>
          <a:graphicData uri="http://schemas.openxmlformats.org/presentationml/2006/ole">
            <mc:AlternateContent xmlns:mc="http://schemas.openxmlformats.org/markup-compatibility/2006">
              <mc:Choice xmlns:v="urn:schemas-microsoft-com:vml" Requires="v">
                <p:oleObj spid="_x0000_s50289" name="公式" r:id="rId8" imgW="1054080" imgH="203040" progId="Equation.3">
                  <p:embed/>
                </p:oleObj>
              </mc:Choice>
              <mc:Fallback>
                <p:oleObj name="公式" r:id="rId8" imgW="1054080" imgH="203040" progId="Equation.3">
                  <p:embed/>
                  <p:pic>
                    <p:nvPicPr>
                      <p:cNvPr id="0" name="Picture 10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9438" y="3517900"/>
                        <a:ext cx="27273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280" name="Text Box 104"/>
          <p:cNvSpPr txBox="1">
            <a:spLocks noChangeArrowheads="1"/>
          </p:cNvSpPr>
          <p:nvPr/>
        </p:nvSpPr>
        <p:spPr bwMode="auto">
          <a:xfrm>
            <a:off x="381000" y="5105400"/>
            <a:ext cx="8153400" cy="1406525"/>
          </a:xfrm>
          <a:prstGeom prst="rect">
            <a:avLst/>
          </a:prstGeom>
          <a:noFill/>
          <a:ln w="9525">
            <a:noFill/>
            <a:miter lim="800000"/>
            <a:headEnd/>
            <a:tailEnd/>
          </a:ln>
          <a:effectLst/>
        </p:spPr>
        <p:txBody>
          <a:bodyPr>
            <a:spAutoFit/>
          </a:bodyPr>
          <a:lstStyle/>
          <a:p>
            <a:r>
              <a:rPr kumimoji="1" lang="zh-CN" altLang="en-US" sz="2400" b="0">
                <a:latin typeface="Times New Roman" pitchFamily="18" charset="0"/>
              </a:rPr>
              <a:t>特点：调节某一路信号的输入电阻不影响其他路输入与输出</a:t>
            </a:r>
          </a:p>
          <a:p>
            <a:pPr>
              <a:lnSpc>
                <a:spcPct val="130000"/>
              </a:lnSpc>
            </a:pPr>
            <a:r>
              <a:rPr kumimoji="1" lang="zh-CN" altLang="en-US" sz="2400" b="0">
                <a:latin typeface="Times New Roman" pitchFamily="18" charset="0"/>
              </a:rPr>
              <a:t>             的比例关系；</a:t>
            </a:r>
          </a:p>
          <a:p>
            <a:pPr>
              <a:lnSpc>
                <a:spcPct val="130000"/>
              </a:lnSpc>
            </a:pPr>
            <a:r>
              <a:rPr kumimoji="1" lang="zh-CN" altLang="en-US" sz="2400" b="0">
                <a:latin typeface="Times New Roman" pitchFamily="18" charset="0"/>
              </a:rPr>
              <a:t>                      称为支路增益，一般</a:t>
            </a:r>
            <a:r>
              <a:rPr kumimoji="1" lang="en-US" altLang="zh-CN" sz="2400" b="0">
                <a:latin typeface="Times New Roman" pitchFamily="18" charset="0"/>
              </a:rPr>
              <a:t>&gt;1</a:t>
            </a:r>
          </a:p>
        </p:txBody>
      </p:sp>
      <p:sp>
        <p:nvSpPr>
          <p:cNvPr id="50281" name="Rectangle 105"/>
          <p:cNvSpPr>
            <a:spLocks noChangeArrowheads="1"/>
          </p:cNvSpPr>
          <p:nvPr/>
        </p:nvSpPr>
        <p:spPr bwMode="auto">
          <a:xfrm>
            <a:off x="579438" y="1665288"/>
            <a:ext cx="2397125" cy="457200"/>
          </a:xfrm>
          <a:prstGeom prst="rect">
            <a:avLst/>
          </a:prstGeom>
          <a:noFill/>
          <a:ln w="9525">
            <a:noFill/>
            <a:miter lim="800000"/>
            <a:headEnd/>
            <a:tailEnd/>
          </a:ln>
          <a:effectLst/>
        </p:spPr>
        <p:txBody>
          <a:bodyPr wrap="none">
            <a:spAutoFit/>
          </a:bodyPr>
          <a:lstStyle/>
          <a:p>
            <a:r>
              <a:rPr kumimoji="1" lang="en-US" altLang="zh-CN" sz="2400" b="0">
                <a:latin typeface="Times New Roman" pitchFamily="18" charset="0"/>
              </a:rPr>
              <a:t>1.  </a:t>
            </a:r>
            <a:r>
              <a:rPr kumimoji="1" lang="zh-CN" altLang="en-US" sz="2400">
                <a:solidFill>
                  <a:srgbClr val="FF6600"/>
                </a:solidFill>
                <a:effectLst>
                  <a:outerShdw blurRad="38100" dist="38100" dir="2700000" algn="tl">
                    <a:srgbClr val="C0C0C0"/>
                  </a:outerShdw>
                </a:effectLst>
                <a:latin typeface="Times New Roman" pitchFamily="18" charset="0"/>
              </a:rPr>
              <a:t>反相</a:t>
            </a:r>
            <a:r>
              <a:rPr kumimoji="1" lang="zh-CN" altLang="en-US" sz="2400" b="0">
                <a:latin typeface="Times New Roman" pitchFamily="18" charset="0"/>
              </a:rPr>
              <a:t>求和电路</a:t>
            </a:r>
          </a:p>
        </p:txBody>
      </p:sp>
      <p:graphicFrame>
        <p:nvGraphicFramePr>
          <p:cNvPr id="50282" name="Object 106"/>
          <p:cNvGraphicFramePr>
            <a:graphicFrameLocks noGrp="1" noChangeAspect="1"/>
          </p:cNvGraphicFramePr>
          <p:nvPr>
            <p:ph/>
          </p:nvPr>
        </p:nvGraphicFramePr>
        <p:xfrm>
          <a:off x="1143000" y="5991225"/>
          <a:ext cx="1065213" cy="561975"/>
        </p:xfrm>
        <a:graphic>
          <a:graphicData uri="http://schemas.openxmlformats.org/presentationml/2006/ole">
            <mc:AlternateContent xmlns:mc="http://schemas.openxmlformats.org/markup-compatibility/2006">
              <mc:Choice xmlns:v="urn:schemas-microsoft-com:vml" Requires="v">
                <p:oleObj spid="_x0000_s50290" name="Equation" r:id="rId10" imgW="457200" imgH="241200" progId="">
                  <p:embed/>
                </p:oleObj>
              </mc:Choice>
              <mc:Fallback>
                <p:oleObj name="Equation" r:id="rId10" imgW="457200" imgH="241200" progId="">
                  <p:embed/>
                  <p:pic>
                    <p:nvPicPr>
                      <p:cNvPr id="0" name="Picture 10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43000" y="5991225"/>
                        <a:ext cx="1065213"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0276"/>
                                        </p:tgtEl>
                                        <p:attrNameLst>
                                          <p:attrName>style.visibility</p:attrName>
                                        </p:attrNameLst>
                                      </p:cBhvr>
                                      <p:to>
                                        <p:strVal val="visible"/>
                                      </p:to>
                                    </p:set>
                                    <p:anim calcmode="lin" valueType="num">
                                      <p:cBhvr additive="base">
                                        <p:cTn id="7" dur="500" fill="hold"/>
                                        <p:tgtEl>
                                          <p:spTgt spid="50276"/>
                                        </p:tgtEl>
                                        <p:attrNameLst>
                                          <p:attrName>ppt_x</p:attrName>
                                        </p:attrNameLst>
                                      </p:cBhvr>
                                      <p:tavLst>
                                        <p:tav tm="0">
                                          <p:val>
                                            <p:strVal val="0-#ppt_w/2"/>
                                          </p:val>
                                        </p:tav>
                                        <p:tav tm="100000">
                                          <p:val>
                                            <p:strVal val="#ppt_x"/>
                                          </p:val>
                                        </p:tav>
                                      </p:tavLst>
                                    </p:anim>
                                    <p:anim calcmode="lin" valueType="num">
                                      <p:cBhvr additive="base">
                                        <p:cTn id="8" dur="500" fill="hold"/>
                                        <p:tgtEl>
                                          <p:spTgt spid="5027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0279"/>
                                        </p:tgtEl>
                                        <p:attrNameLst>
                                          <p:attrName>style.visibility</p:attrName>
                                        </p:attrNameLst>
                                      </p:cBhvr>
                                      <p:to>
                                        <p:strVal val="visible"/>
                                      </p:to>
                                    </p:set>
                                    <p:anim calcmode="lin" valueType="num">
                                      <p:cBhvr additive="base">
                                        <p:cTn id="13" dur="500" fill="hold"/>
                                        <p:tgtEl>
                                          <p:spTgt spid="50279"/>
                                        </p:tgtEl>
                                        <p:attrNameLst>
                                          <p:attrName>ppt_x</p:attrName>
                                        </p:attrNameLst>
                                      </p:cBhvr>
                                      <p:tavLst>
                                        <p:tav tm="0">
                                          <p:val>
                                            <p:strVal val="0-#ppt_w/2"/>
                                          </p:val>
                                        </p:tav>
                                        <p:tav tm="100000">
                                          <p:val>
                                            <p:strVal val="#ppt_x"/>
                                          </p:val>
                                        </p:tav>
                                      </p:tavLst>
                                    </p:anim>
                                    <p:anim calcmode="lin" valueType="num">
                                      <p:cBhvr additive="base">
                                        <p:cTn id="14" dur="500" fill="hold"/>
                                        <p:tgtEl>
                                          <p:spTgt spid="5027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0278"/>
                                        </p:tgtEl>
                                        <p:attrNameLst>
                                          <p:attrName>style.visibility</p:attrName>
                                        </p:attrNameLst>
                                      </p:cBhvr>
                                      <p:to>
                                        <p:strVal val="visible"/>
                                      </p:to>
                                    </p:set>
                                    <p:anim calcmode="lin" valueType="num">
                                      <p:cBhvr additive="base">
                                        <p:cTn id="19" dur="500" fill="hold"/>
                                        <p:tgtEl>
                                          <p:spTgt spid="50278"/>
                                        </p:tgtEl>
                                        <p:attrNameLst>
                                          <p:attrName>ppt_x</p:attrName>
                                        </p:attrNameLst>
                                      </p:cBhvr>
                                      <p:tavLst>
                                        <p:tav tm="0">
                                          <p:val>
                                            <p:strVal val="0-#ppt_w/2"/>
                                          </p:val>
                                        </p:tav>
                                        <p:tav tm="100000">
                                          <p:val>
                                            <p:strVal val="#ppt_x"/>
                                          </p:val>
                                        </p:tav>
                                      </p:tavLst>
                                    </p:anim>
                                    <p:anim calcmode="lin" valueType="num">
                                      <p:cBhvr additive="base">
                                        <p:cTn id="20" dur="500" fill="hold"/>
                                        <p:tgtEl>
                                          <p:spTgt spid="5027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0280"/>
                                        </p:tgtEl>
                                        <p:attrNameLst>
                                          <p:attrName>style.visibility</p:attrName>
                                        </p:attrNameLst>
                                      </p:cBhvr>
                                      <p:to>
                                        <p:strVal val="visible"/>
                                      </p:to>
                                    </p:set>
                                    <p:anim calcmode="lin" valueType="num">
                                      <p:cBhvr additive="base">
                                        <p:cTn id="25" dur="500" fill="hold"/>
                                        <p:tgtEl>
                                          <p:spTgt spid="50280"/>
                                        </p:tgtEl>
                                        <p:attrNameLst>
                                          <p:attrName>ppt_x</p:attrName>
                                        </p:attrNameLst>
                                      </p:cBhvr>
                                      <p:tavLst>
                                        <p:tav tm="0">
                                          <p:val>
                                            <p:strVal val="0-#ppt_w/2"/>
                                          </p:val>
                                        </p:tav>
                                        <p:tav tm="100000">
                                          <p:val>
                                            <p:strVal val="#ppt_x"/>
                                          </p:val>
                                        </p:tav>
                                      </p:tavLst>
                                    </p:anim>
                                    <p:anim calcmode="lin" valueType="num">
                                      <p:cBhvr additive="base">
                                        <p:cTn id="26" dur="500" fill="hold"/>
                                        <p:tgtEl>
                                          <p:spTgt spid="502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80"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Line 2"/>
          <p:cNvSpPr>
            <a:spLocks noChangeShapeType="1"/>
          </p:cNvSpPr>
          <p:nvPr/>
        </p:nvSpPr>
        <p:spPr bwMode="auto">
          <a:xfrm>
            <a:off x="533400" y="1112838"/>
            <a:ext cx="49530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29699" name="Rectangle 3">
            <a:hlinkClick r:id="rId5" action="ppaction://hlinksldjump"/>
          </p:cNvPr>
          <p:cNvSpPr>
            <a:spLocks noChangeArrowheads="1"/>
          </p:cNvSpPr>
          <p:nvPr/>
        </p:nvSpPr>
        <p:spPr bwMode="auto">
          <a:xfrm>
            <a:off x="533400" y="457200"/>
            <a:ext cx="6248400" cy="579438"/>
          </a:xfrm>
          <a:prstGeom prst="rect">
            <a:avLst/>
          </a:prstGeom>
          <a:noFill/>
          <a:ln w="9525">
            <a:noFill/>
            <a:miter lim="800000"/>
            <a:headEnd/>
            <a:tailEnd/>
          </a:ln>
        </p:spPr>
        <p:txBody>
          <a:bodyPr>
            <a:spAutoFit/>
          </a:bodyPr>
          <a:lstStyle/>
          <a:p>
            <a:r>
              <a:rPr lang="en-US" altLang="zh-CN" sz="3200">
                <a:solidFill>
                  <a:srgbClr val="000066"/>
                </a:solidFill>
                <a:ea typeface="黑体" pitchFamily="49" charset="-122"/>
              </a:rPr>
              <a:t>2.4.4  </a:t>
            </a:r>
            <a:r>
              <a:rPr lang="zh-CN" altLang="en-US" sz="3200">
                <a:solidFill>
                  <a:srgbClr val="000066"/>
                </a:solidFill>
                <a:ea typeface="黑体" pitchFamily="49" charset="-122"/>
              </a:rPr>
              <a:t>积分电路和微分电路</a:t>
            </a:r>
          </a:p>
        </p:txBody>
      </p:sp>
      <p:sp>
        <p:nvSpPr>
          <p:cNvPr id="29700" name="Rectangle 4"/>
          <p:cNvSpPr>
            <a:spLocks noChangeArrowheads="1"/>
          </p:cNvSpPr>
          <p:nvPr/>
        </p:nvSpPr>
        <p:spPr bwMode="auto">
          <a:xfrm>
            <a:off x="228600" y="1189038"/>
            <a:ext cx="4038600" cy="519112"/>
          </a:xfrm>
          <a:prstGeom prst="rect">
            <a:avLst/>
          </a:prstGeom>
          <a:noFill/>
          <a:ln w="12700" cap="sq">
            <a:noFill/>
            <a:miter lim="800000"/>
            <a:headEnd type="none" w="sm" len="sm"/>
            <a:tailEnd type="none" w="sm" len="sm"/>
          </a:ln>
          <a:effectLst/>
        </p:spPr>
        <p:txBody>
          <a:bodyPr>
            <a:spAutoFit/>
          </a:bodyPr>
          <a:lstStyle/>
          <a:p>
            <a:pPr>
              <a:spcBef>
                <a:spcPct val="20000"/>
              </a:spcBef>
              <a:buClr>
                <a:srgbClr val="0000FF"/>
              </a:buClr>
              <a:buSzPct val="85000"/>
              <a:buFont typeface="Monotype Sorts" pitchFamily="2" charset="2"/>
              <a:buNone/>
            </a:pPr>
            <a:r>
              <a:rPr lang="en-US" altLang="zh-CN" sz="2800">
                <a:solidFill>
                  <a:srgbClr val="000000"/>
                </a:solidFill>
                <a:ea typeface="楷体_GB2312" pitchFamily="49" charset="-122"/>
              </a:rPr>
              <a:t>1. </a:t>
            </a:r>
            <a:r>
              <a:rPr lang="zh-CN" altLang="en-US" sz="2800">
                <a:solidFill>
                  <a:srgbClr val="000000"/>
                </a:solidFill>
                <a:ea typeface="楷体_GB2312" pitchFamily="49" charset="-122"/>
              </a:rPr>
              <a:t>积分电路</a:t>
            </a:r>
          </a:p>
        </p:txBody>
      </p:sp>
      <p:sp>
        <p:nvSpPr>
          <p:cNvPr id="29702" name="Rectangle 6"/>
          <p:cNvSpPr>
            <a:spLocks noChangeArrowheads="1"/>
          </p:cNvSpPr>
          <p:nvPr/>
        </p:nvSpPr>
        <p:spPr bwMode="auto">
          <a:xfrm>
            <a:off x="533400" y="5761038"/>
            <a:ext cx="6042025" cy="530225"/>
          </a:xfrm>
          <a:prstGeom prst="rect">
            <a:avLst/>
          </a:prstGeom>
          <a:noFill/>
          <a:ln w="12700" cap="sq">
            <a:noFill/>
            <a:miter lim="800000"/>
            <a:headEnd type="none" w="sm" len="sm"/>
            <a:tailEnd type="none" w="sm" len="sm"/>
          </a:ln>
          <a:effectLst/>
        </p:spPr>
        <p:txBody>
          <a:bodyPr>
            <a:spAutoFit/>
          </a:bodyPr>
          <a:lstStyle/>
          <a:p>
            <a:pPr algn="just">
              <a:lnSpc>
                <a:spcPct val="120000"/>
              </a:lnSpc>
              <a:spcBef>
                <a:spcPct val="20000"/>
              </a:spcBef>
            </a:pPr>
            <a:r>
              <a:rPr lang="zh-CN" altLang="en-US" sz="2400">
                <a:solidFill>
                  <a:srgbClr val="000000"/>
                </a:solidFill>
                <a:latin typeface="Book Antiqua" pitchFamily="18" charset="0"/>
                <a:ea typeface="楷体_GB2312" pitchFamily="49" charset="-122"/>
              </a:rPr>
              <a:t>式中，</a:t>
            </a:r>
            <a:r>
              <a:rPr lang="zh-CN" altLang="en-US" sz="2400">
                <a:solidFill>
                  <a:srgbClr val="FF6600"/>
                </a:solidFill>
                <a:latin typeface="Book Antiqua" pitchFamily="18" charset="0"/>
                <a:ea typeface="楷体_GB2312" pitchFamily="49" charset="-122"/>
              </a:rPr>
              <a:t>负号表示</a:t>
            </a:r>
            <a:r>
              <a:rPr lang="en-US" altLang="zh-CN" sz="2400" i="1">
                <a:solidFill>
                  <a:srgbClr val="FF6600"/>
                </a:solidFill>
                <a:latin typeface="Book Antiqua" pitchFamily="18" charset="0"/>
                <a:ea typeface="楷体_GB2312" pitchFamily="49" charset="-122"/>
                <a:sym typeface="Symbol" pitchFamily="18" charset="2"/>
              </a:rPr>
              <a:t>v</a:t>
            </a:r>
            <a:r>
              <a:rPr lang="en-US" altLang="zh-CN" sz="2400" baseline="-25000">
                <a:solidFill>
                  <a:srgbClr val="FF6600"/>
                </a:solidFill>
                <a:latin typeface="Book Antiqua" pitchFamily="18" charset="0"/>
                <a:ea typeface="楷体_GB2312" pitchFamily="49" charset="-122"/>
                <a:sym typeface="Symbol" pitchFamily="18" charset="2"/>
              </a:rPr>
              <a:t>O</a:t>
            </a:r>
            <a:r>
              <a:rPr lang="zh-CN" altLang="en-US" sz="2400">
                <a:solidFill>
                  <a:srgbClr val="FF6600"/>
                </a:solidFill>
                <a:latin typeface="Book Antiqua" pitchFamily="18" charset="0"/>
                <a:ea typeface="楷体_GB2312" pitchFamily="49" charset="-122"/>
              </a:rPr>
              <a:t>与</a:t>
            </a:r>
            <a:r>
              <a:rPr lang="en-US" altLang="zh-CN" sz="2400" i="1">
                <a:solidFill>
                  <a:srgbClr val="FF6600"/>
                </a:solidFill>
                <a:latin typeface="Book Antiqua" pitchFamily="18" charset="0"/>
                <a:ea typeface="楷体_GB2312" pitchFamily="49" charset="-122"/>
                <a:sym typeface="Symbol" pitchFamily="18" charset="2"/>
              </a:rPr>
              <a:t>v</a:t>
            </a:r>
            <a:r>
              <a:rPr lang="en-US" altLang="zh-CN" sz="2400" baseline="-25000">
                <a:solidFill>
                  <a:srgbClr val="FF6600"/>
                </a:solidFill>
                <a:latin typeface="Book Antiqua" pitchFamily="18" charset="0"/>
                <a:ea typeface="楷体_GB2312" pitchFamily="49" charset="-122"/>
                <a:sym typeface="Symbol" pitchFamily="18" charset="2"/>
              </a:rPr>
              <a:t>I</a:t>
            </a:r>
            <a:r>
              <a:rPr lang="zh-CN" altLang="en-US" sz="2400">
                <a:solidFill>
                  <a:srgbClr val="FF6600"/>
                </a:solidFill>
                <a:latin typeface="Book Antiqua" pitchFamily="18" charset="0"/>
                <a:ea typeface="楷体_GB2312" pitchFamily="49" charset="-122"/>
              </a:rPr>
              <a:t>在相位上是相反的</a:t>
            </a:r>
            <a:r>
              <a:rPr lang="zh-CN" altLang="en-US" sz="2400">
                <a:solidFill>
                  <a:srgbClr val="000000"/>
                </a:solidFill>
                <a:latin typeface="Book Antiqua" pitchFamily="18" charset="0"/>
                <a:ea typeface="楷体_GB2312" pitchFamily="49" charset="-122"/>
              </a:rPr>
              <a:t>。</a:t>
            </a:r>
          </a:p>
        </p:txBody>
      </p:sp>
      <p:sp>
        <p:nvSpPr>
          <p:cNvPr id="29703" name="Rectangle 7"/>
          <p:cNvSpPr>
            <a:spLocks noChangeArrowheads="1"/>
          </p:cNvSpPr>
          <p:nvPr/>
        </p:nvSpPr>
        <p:spPr bwMode="auto">
          <a:xfrm>
            <a:off x="209550" y="1747838"/>
            <a:ext cx="2838450" cy="535531"/>
          </a:xfrm>
          <a:prstGeom prst="rect">
            <a:avLst/>
          </a:prstGeom>
          <a:noFill/>
          <a:ln w="12700" cap="sq">
            <a:noFill/>
            <a:miter lim="800000"/>
            <a:headEnd type="none" w="sm" len="sm"/>
            <a:tailEnd type="none" w="sm" len="sm"/>
          </a:ln>
          <a:effectLst/>
        </p:spPr>
        <p:txBody>
          <a:bodyPr wrap="square">
            <a:spAutoFit/>
          </a:bodyPr>
          <a:lstStyle/>
          <a:p>
            <a:pPr algn="just">
              <a:lnSpc>
                <a:spcPct val="120000"/>
              </a:lnSpc>
              <a:spcBef>
                <a:spcPct val="20000"/>
              </a:spcBef>
            </a:pPr>
            <a:r>
              <a:rPr lang="zh-CN" altLang="en-US" sz="2400" dirty="0">
                <a:solidFill>
                  <a:srgbClr val="000000"/>
                </a:solidFill>
                <a:latin typeface="楷体_GB2312" pitchFamily="49" charset="-122"/>
                <a:ea typeface="楷体_GB2312" pitchFamily="49" charset="-122"/>
              </a:rPr>
              <a:t>根据</a:t>
            </a:r>
            <a:r>
              <a:rPr lang="zh-CN" altLang="en-US" sz="2400" dirty="0">
                <a:solidFill>
                  <a:srgbClr val="000000"/>
                </a:solidFill>
                <a:latin typeface="Arial"/>
                <a:ea typeface="楷体_GB2312" pitchFamily="49" charset="-122"/>
              </a:rPr>
              <a:t>“</a:t>
            </a:r>
            <a:r>
              <a:rPr lang="zh-CN" altLang="en-US" sz="2400" dirty="0">
                <a:solidFill>
                  <a:srgbClr val="000000"/>
                </a:solidFill>
                <a:latin typeface="楷体_GB2312" pitchFamily="49" charset="-122"/>
                <a:ea typeface="楷体_GB2312" pitchFamily="49" charset="-122"/>
              </a:rPr>
              <a:t>虚短</a:t>
            </a:r>
            <a:r>
              <a:rPr lang="zh-CN" altLang="en-US" sz="2400" dirty="0">
                <a:solidFill>
                  <a:srgbClr val="000000"/>
                </a:solidFill>
                <a:latin typeface="Arial"/>
                <a:ea typeface="楷体_GB2312" pitchFamily="49" charset="-122"/>
              </a:rPr>
              <a:t>”</a:t>
            </a:r>
            <a:r>
              <a:rPr lang="zh-CN" altLang="en-US" sz="2400" dirty="0">
                <a:solidFill>
                  <a:srgbClr val="000000"/>
                </a:solidFill>
                <a:latin typeface="楷体_GB2312" pitchFamily="49" charset="-122"/>
                <a:ea typeface="楷体_GB2312" pitchFamily="49" charset="-122"/>
              </a:rPr>
              <a:t>，得</a:t>
            </a:r>
          </a:p>
        </p:txBody>
      </p:sp>
      <p:sp>
        <p:nvSpPr>
          <p:cNvPr id="29704" name="Rectangle 8"/>
          <p:cNvSpPr>
            <a:spLocks noChangeArrowheads="1"/>
          </p:cNvSpPr>
          <p:nvPr/>
        </p:nvSpPr>
        <p:spPr bwMode="auto">
          <a:xfrm>
            <a:off x="190500" y="2320925"/>
            <a:ext cx="2933700" cy="535531"/>
          </a:xfrm>
          <a:prstGeom prst="rect">
            <a:avLst/>
          </a:prstGeom>
          <a:noFill/>
          <a:ln w="12700" cap="sq">
            <a:noFill/>
            <a:miter lim="800000"/>
            <a:headEnd type="none" w="sm" len="sm"/>
            <a:tailEnd type="none" w="sm" len="sm"/>
          </a:ln>
          <a:effectLst/>
        </p:spPr>
        <p:txBody>
          <a:bodyPr wrap="square">
            <a:spAutoFit/>
          </a:bodyPr>
          <a:lstStyle/>
          <a:p>
            <a:pPr algn="just">
              <a:lnSpc>
                <a:spcPct val="120000"/>
              </a:lnSpc>
              <a:spcBef>
                <a:spcPct val="20000"/>
              </a:spcBef>
            </a:pPr>
            <a:r>
              <a:rPr lang="zh-CN" altLang="en-US" sz="2400" dirty="0">
                <a:solidFill>
                  <a:srgbClr val="000000"/>
                </a:solidFill>
                <a:latin typeface="楷体_GB2312" pitchFamily="49" charset="-122"/>
                <a:ea typeface="楷体_GB2312" pitchFamily="49" charset="-122"/>
              </a:rPr>
              <a:t>根据</a:t>
            </a:r>
            <a:r>
              <a:rPr lang="zh-CN" altLang="en-US" sz="2400" dirty="0">
                <a:solidFill>
                  <a:srgbClr val="000000"/>
                </a:solidFill>
                <a:latin typeface="Arial"/>
                <a:ea typeface="楷体_GB2312" pitchFamily="49" charset="-122"/>
              </a:rPr>
              <a:t>“</a:t>
            </a:r>
            <a:r>
              <a:rPr lang="zh-CN" altLang="en-US" sz="2400" dirty="0">
                <a:solidFill>
                  <a:srgbClr val="000000"/>
                </a:solidFill>
                <a:latin typeface="楷体_GB2312" pitchFamily="49" charset="-122"/>
                <a:ea typeface="楷体_GB2312" pitchFamily="49" charset="-122"/>
              </a:rPr>
              <a:t>虚断</a:t>
            </a:r>
            <a:r>
              <a:rPr lang="zh-CN" altLang="en-US" sz="2400" dirty="0">
                <a:solidFill>
                  <a:srgbClr val="000000"/>
                </a:solidFill>
                <a:latin typeface="Arial"/>
                <a:ea typeface="楷体_GB2312" pitchFamily="49" charset="-122"/>
              </a:rPr>
              <a:t>”</a:t>
            </a:r>
            <a:r>
              <a:rPr lang="zh-CN" altLang="en-US" sz="2400" dirty="0">
                <a:solidFill>
                  <a:srgbClr val="000000"/>
                </a:solidFill>
                <a:latin typeface="楷体_GB2312" pitchFamily="49" charset="-122"/>
                <a:ea typeface="楷体_GB2312" pitchFamily="49" charset="-122"/>
              </a:rPr>
              <a:t>，得</a:t>
            </a:r>
          </a:p>
        </p:txBody>
      </p:sp>
      <p:graphicFrame>
        <p:nvGraphicFramePr>
          <p:cNvPr id="29705" name="Object 9"/>
          <p:cNvGraphicFramePr>
            <a:graphicFrameLocks noChangeAspect="1"/>
          </p:cNvGraphicFramePr>
          <p:nvPr/>
        </p:nvGraphicFramePr>
        <p:xfrm>
          <a:off x="3048000" y="1752600"/>
          <a:ext cx="1644650" cy="501650"/>
        </p:xfrm>
        <a:graphic>
          <a:graphicData uri="http://schemas.openxmlformats.org/presentationml/2006/ole">
            <mc:AlternateContent xmlns:mc="http://schemas.openxmlformats.org/markup-compatibility/2006">
              <mc:Choice xmlns:v="urn:schemas-microsoft-com:vml" Requires="v">
                <p:oleObj spid="_x0000_s29731" name="公式" r:id="rId6" imgW="749160" imgH="228600" progId="Equation.3">
                  <p:embed/>
                </p:oleObj>
              </mc:Choice>
              <mc:Fallback>
                <p:oleObj name="公式" r:id="rId6" imgW="749160" imgH="228600" progId="Equation.3">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1752600"/>
                        <a:ext cx="164465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6" name="Object 10"/>
          <p:cNvGraphicFramePr>
            <a:graphicFrameLocks noChangeAspect="1"/>
          </p:cNvGraphicFramePr>
          <p:nvPr/>
        </p:nvGraphicFramePr>
        <p:xfrm>
          <a:off x="3048000" y="2362200"/>
          <a:ext cx="754063" cy="446088"/>
        </p:xfrm>
        <a:graphic>
          <a:graphicData uri="http://schemas.openxmlformats.org/presentationml/2006/ole">
            <mc:AlternateContent xmlns:mc="http://schemas.openxmlformats.org/markup-compatibility/2006">
              <mc:Choice xmlns:v="urn:schemas-microsoft-com:vml" Requires="v">
                <p:oleObj spid="_x0000_s29732" name="Equation" r:id="rId8" imgW="342720" imgH="203040" progId="Equation.3">
                  <p:embed/>
                </p:oleObj>
              </mc:Choice>
              <mc:Fallback>
                <p:oleObj name="Equation" r:id="rId8" imgW="342720" imgH="203040" progId="Equation.3">
                  <p:embed/>
                  <p:pic>
                    <p:nvPicPr>
                      <p:cNvPr id="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0" y="2362200"/>
                        <a:ext cx="754063"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9707" name="Group 11"/>
          <p:cNvGrpSpPr>
            <a:grpSpLocks/>
          </p:cNvGrpSpPr>
          <p:nvPr/>
        </p:nvGrpSpPr>
        <p:grpSpPr bwMode="auto">
          <a:xfrm>
            <a:off x="609600" y="2895600"/>
            <a:ext cx="2395538" cy="536575"/>
            <a:chOff x="384" y="1878"/>
            <a:chExt cx="1509" cy="338"/>
          </a:xfrm>
        </p:grpSpPr>
        <p:sp>
          <p:nvSpPr>
            <p:cNvPr id="29708" name="Rectangle 12"/>
            <p:cNvSpPr>
              <a:spLocks noChangeArrowheads="1"/>
            </p:cNvSpPr>
            <p:nvPr/>
          </p:nvSpPr>
          <p:spPr bwMode="auto">
            <a:xfrm>
              <a:off x="384" y="1878"/>
              <a:ext cx="684" cy="334"/>
            </a:xfrm>
            <a:prstGeom prst="rect">
              <a:avLst/>
            </a:prstGeom>
            <a:noFill/>
            <a:ln w="12700" cap="sq">
              <a:noFill/>
              <a:miter lim="800000"/>
              <a:headEnd type="none" w="sm" len="sm"/>
              <a:tailEnd type="none" w="sm" len="sm"/>
            </a:ln>
            <a:effectLst/>
          </p:spPr>
          <p:txBody>
            <a:bodyPr>
              <a:spAutoFit/>
            </a:bodyPr>
            <a:lstStyle/>
            <a:p>
              <a:pPr algn="just">
                <a:lnSpc>
                  <a:spcPct val="120000"/>
                </a:lnSpc>
                <a:spcBef>
                  <a:spcPct val="20000"/>
                </a:spcBef>
              </a:pPr>
              <a:r>
                <a:rPr lang="zh-CN" altLang="en-US" sz="2400">
                  <a:solidFill>
                    <a:srgbClr val="000000"/>
                  </a:solidFill>
                  <a:latin typeface="楷体_GB2312" pitchFamily="49" charset="-122"/>
                  <a:ea typeface="楷体_GB2312" pitchFamily="49" charset="-122"/>
                </a:rPr>
                <a:t>因此</a:t>
              </a:r>
            </a:p>
          </p:txBody>
        </p:sp>
        <p:graphicFrame>
          <p:nvGraphicFramePr>
            <p:cNvPr id="29709" name="Object 13"/>
            <p:cNvGraphicFramePr>
              <a:graphicFrameLocks noChangeAspect="1"/>
            </p:cNvGraphicFramePr>
            <p:nvPr/>
          </p:nvGraphicFramePr>
          <p:xfrm>
            <a:off x="1384" y="1917"/>
            <a:ext cx="509" cy="299"/>
          </p:xfrm>
          <a:graphic>
            <a:graphicData uri="http://schemas.openxmlformats.org/presentationml/2006/ole">
              <mc:AlternateContent xmlns:mc="http://schemas.openxmlformats.org/markup-compatibility/2006">
                <mc:Choice xmlns:v="urn:schemas-microsoft-com:vml" Requires="v">
                  <p:oleObj spid="_x0000_s29733" name="公式" r:id="rId10" imgW="368280" imgH="215640" progId="Equation.3">
                    <p:embed/>
                  </p:oleObj>
                </mc:Choice>
                <mc:Fallback>
                  <p:oleObj name="公式" r:id="rId10" imgW="368280" imgH="215640" progId="Equation.3">
                    <p:embed/>
                    <p:pic>
                      <p:nvPicPr>
                        <p:cNvPr id="0"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84" y="1917"/>
                          <a:ext cx="509"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9714" name="Object 18"/>
          <p:cNvGraphicFramePr>
            <a:graphicFrameLocks noChangeAspect="1"/>
          </p:cNvGraphicFramePr>
          <p:nvPr/>
        </p:nvGraphicFramePr>
        <p:xfrm>
          <a:off x="1066800" y="4876800"/>
          <a:ext cx="1804988" cy="787400"/>
        </p:xfrm>
        <a:graphic>
          <a:graphicData uri="http://schemas.openxmlformats.org/presentationml/2006/ole">
            <mc:AlternateContent xmlns:mc="http://schemas.openxmlformats.org/markup-compatibility/2006">
              <mc:Choice xmlns:v="urn:schemas-microsoft-com:vml" Requires="v">
                <p:oleObj spid="_x0000_s29734" name="公式" r:id="rId12" imgW="901440" imgH="393480" progId="Equation.3">
                  <p:embed/>
                </p:oleObj>
              </mc:Choice>
              <mc:Fallback>
                <p:oleObj name="公式" r:id="rId12" imgW="901440" imgH="393480" progId="Equation.3">
                  <p:embed/>
                  <p:pic>
                    <p:nvPicPr>
                      <p:cNvPr id="0" name="Picture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66800" y="4876800"/>
                        <a:ext cx="1804988"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16" name="AutoShape 20"/>
          <p:cNvSpPr>
            <a:spLocks noChangeArrowheads="1"/>
          </p:cNvSpPr>
          <p:nvPr/>
        </p:nvSpPr>
        <p:spPr bwMode="auto">
          <a:xfrm>
            <a:off x="3886200" y="5105400"/>
            <a:ext cx="762000" cy="304800"/>
          </a:xfrm>
          <a:prstGeom prst="rightArrow">
            <a:avLst>
              <a:gd name="adj1" fmla="val 50000"/>
              <a:gd name="adj2" fmla="val 62500"/>
            </a:avLst>
          </a:prstGeom>
          <a:solidFill>
            <a:schemeClr val="accent1"/>
          </a:solidFill>
          <a:ln w="19050">
            <a:solidFill>
              <a:schemeClr val="tx1"/>
            </a:solidFill>
            <a:miter lim="800000"/>
            <a:headEnd/>
            <a:tailEnd/>
          </a:ln>
          <a:effectLst/>
        </p:spPr>
        <p:txBody>
          <a:bodyPr anchor="ctr">
            <a:spAutoFit/>
          </a:bodyPr>
          <a:lstStyle/>
          <a:p>
            <a:endParaRPr lang="zh-CN" altLang="en-US"/>
          </a:p>
        </p:txBody>
      </p:sp>
      <p:graphicFrame>
        <p:nvGraphicFramePr>
          <p:cNvPr id="29717" name="Object 21"/>
          <p:cNvGraphicFramePr>
            <a:graphicFrameLocks noChangeAspect="1"/>
          </p:cNvGraphicFramePr>
          <p:nvPr/>
        </p:nvGraphicFramePr>
        <p:xfrm>
          <a:off x="5011738" y="4805363"/>
          <a:ext cx="2455862" cy="893762"/>
        </p:xfrm>
        <a:graphic>
          <a:graphicData uri="http://schemas.openxmlformats.org/presentationml/2006/ole">
            <mc:AlternateContent xmlns:mc="http://schemas.openxmlformats.org/markup-compatibility/2006">
              <mc:Choice xmlns:v="urn:schemas-microsoft-com:vml" Requires="v">
                <p:oleObj spid="_x0000_s29735" name="公式" r:id="rId14" imgW="1117440" imgH="406080" progId="Equation.3">
                  <p:embed/>
                </p:oleObj>
              </mc:Choice>
              <mc:Fallback>
                <p:oleObj name="公式" r:id="rId14" imgW="1117440" imgH="406080" progId="Equation.3">
                  <p:embed/>
                  <p:pic>
                    <p:nvPicPr>
                      <p:cNvPr id="0" name="Picture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11738" y="4805363"/>
                        <a:ext cx="2455862" cy="893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18" name="Rectangle 22"/>
          <p:cNvSpPr>
            <a:spLocks noChangeArrowheads="1"/>
          </p:cNvSpPr>
          <p:nvPr/>
        </p:nvSpPr>
        <p:spPr bwMode="auto">
          <a:xfrm>
            <a:off x="7113588" y="5684838"/>
            <a:ext cx="1858962" cy="457200"/>
          </a:xfrm>
          <a:prstGeom prst="rect">
            <a:avLst/>
          </a:prstGeom>
          <a:noFill/>
          <a:ln w="12700" cap="sq">
            <a:noFill/>
            <a:miter lim="800000"/>
            <a:headEnd type="none" w="sm" len="sm"/>
            <a:tailEnd type="none" w="sm" len="sm"/>
          </a:ln>
          <a:effectLst/>
        </p:spPr>
        <p:txBody>
          <a:bodyPr>
            <a:spAutoFit/>
          </a:bodyPr>
          <a:lstStyle/>
          <a:p>
            <a:pPr algn="just">
              <a:lnSpc>
                <a:spcPct val="120000"/>
              </a:lnSpc>
              <a:spcBef>
                <a:spcPct val="20000"/>
              </a:spcBef>
            </a:pPr>
            <a:r>
              <a:rPr lang="zh-CN" altLang="en-US" sz="2000">
                <a:solidFill>
                  <a:srgbClr val="000000"/>
                </a:solidFill>
                <a:latin typeface="楷体_GB2312" pitchFamily="49" charset="-122"/>
                <a:ea typeface="楷体_GB2312" pitchFamily="49" charset="-122"/>
              </a:rPr>
              <a:t>（积分运算）</a:t>
            </a:r>
          </a:p>
        </p:txBody>
      </p:sp>
      <p:pic>
        <p:nvPicPr>
          <p:cNvPr id="29719" name="Picture 23" descr="未标题-1 拷贝"/>
          <p:cNvPicPr>
            <a:picLocks noChangeAspect="1" noChangeArrowheads="1"/>
          </p:cNvPicPr>
          <p:nvPr/>
        </p:nvPicPr>
        <p:blipFill>
          <a:blip r:embed="rId16"/>
          <a:srcRect/>
          <a:stretch>
            <a:fillRect/>
          </a:stretch>
        </p:blipFill>
        <p:spPr bwMode="auto">
          <a:xfrm>
            <a:off x="4835525" y="990600"/>
            <a:ext cx="4308475" cy="2693988"/>
          </a:xfrm>
          <a:prstGeom prst="rect">
            <a:avLst/>
          </a:prstGeom>
          <a:noFill/>
        </p:spPr>
      </p:pic>
      <p:grpSp>
        <p:nvGrpSpPr>
          <p:cNvPr id="29720" name="Group 24"/>
          <p:cNvGrpSpPr>
            <a:grpSpLocks/>
          </p:cNvGrpSpPr>
          <p:nvPr/>
        </p:nvGrpSpPr>
        <p:grpSpPr bwMode="auto">
          <a:xfrm>
            <a:off x="609600" y="3440113"/>
            <a:ext cx="3251200" cy="1284287"/>
            <a:chOff x="336" y="1662"/>
            <a:chExt cx="2048" cy="809"/>
          </a:xfrm>
        </p:grpSpPr>
        <p:sp>
          <p:nvSpPr>
            <p:cNvPr id="29721" name="Rectangle 25"/>
            <p:cNvSpPr>
              <a:spLocks noChangeArrowheads="1"/>
            </p:cNvSpPr>
            <p:nvPr/>
          </p:nvSpPr>
          <p:spPr bwMode="auto">
            <a:xfrm>
              <a:off x="336" y="1799"/>
              <a:ext cx="684" cy="334"/>
            </a:xfrm>
            <a:prstGeom prst="rect">
              <a:avLst/>
            </a:prstGeom>
            <a:noFill/>
            <a:ln w="12700" cap="sq">
              <a:noFill/>
              <a:miter lim="800000"/>
              <a:headEnd type="none" w="sm" len="sm"/>
              <a:tailEnd type="none" w="sm" len="sm"/>
            </a:ln>
            <a:effectLst/>
          </p:spPr>
          <p:txBody>
            <a:bodyPr>
              <a:spAutoFit/>
            </a:bodyPr>
            <a:lstStyle/>
            <a:p>
              <a:pPr algn="just">
                <a:lnSpc>
                  <a:spcPct val="120000"/>
                </a:lnSpc>
                <a:spcBef>
                  <a:spcPct val="20000"/>
                </a:spcBef>
              </a:pPr>
              <a:r>
                <a:rPr lang="zh-CN" altLang="en-US" sz="2400" dirty="0">
                  <a:solidFill>
                    <a:srgbClr val="000000"/>
                  </a:solidFill>
                  <a:latin typeface="楷体_GB2312" pitchFamily="49" charset="-122"/>
                  <a:ea typeface="楷体_GB2312" pitchFamily="49" charset="-122"/>
                </a:rPr>
                <a:t>即</a:t>
              </a:r>
            </a:p>
          </p:txBody>
        </p:sp>
        <p:graphicFrame>
          <p:nvGraphicFramePr>
            <p:cNvPr id="29722" name="Object 26"/>
            <p:cNvGraphicFramePr>
              <a:graphicFrameLocks noChangeAspect="1"/>
            </p:cNvGraphicFramePr>
            <p:nvPr/>
          </p:nvGraphicFramePr>
          <p:xfrm>
            <a:off x="893" y="1662"/>
            <a:ext cx="1491" cy="809"/>
          </p:xfrm>
          <a:graphic>
            <a:graphicData uri="http://schemas.openxmlformats.org/presentationml/2006/ole">
              <mc:AlternateContent xmlns:mc="http://schemas.openxmlformats.org/markup-compatibility/2006">
                <mc:Choice xmlns:v="urn:schemas-microsoft-com:vml" Requires="v">
                  <p:oleObj spid="_x0000_s29736" name="公式" r:id="rId17" imgW="1079280" imgH="583920" progId="Equation.3">
                    <p:embed/>
                  </p:oleObj>
                </mc:Choice>
                <mc:Fallback>
                  <p:oleObj name="公式" r:id="rId17" imgW="1079280" imgH="583920" progId="Equation.3">
                    <p:embed/>
                    <p:pic>
                      <p:nvPicPr>
                        <p:cNvPr id="0" name="Picture 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93" y="1662"/>
                          <a:ext cx="1491" cy="8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9723" name="Object 27"/>
          <p:cNvGraphicFramePr>
            <a:graphicFrameLocks noChangeAspect="1"/>
          </p:cNvGraphicFramePr>
          <p:nvPr/>
        </p:nvGraphicFramePr>
        <p:xfrm>
          <a:off x="3124200" y="4572000"/>
          <a:ext cx="2743200" cy="488950"/>
        </p:xfrm>
        <a:graphic>
          <a:graphicData uri="http://schemas.openxmlformats.org/presentationml/2006/ole">
            <mc:AlternateContent xmlns:mc="http://schemas.openxmlformats.org/markup-compatibility/2006">
              <mc:Choice xmlns:v="urn:schemas-microsoft-com:vml" Requires="v">
                <p:oleObj spid="_x0000_s29737" name="公式" r:id="rId19" imgW="2209680" imgH="393480" progId="Equation.3">
                  <p:embed/>
                </p:oleObj>
              </mc:Choice>
              <mc:Fallback>
                <p:oleObj name="公式" r:id="rId19" imgW="2209680" imgH="393480" progId="Equation.3">
                  <p:embed/>
                  <p:pic>
                    <p:nvPicPr>
                      <p:cNvPr id="0" name="Picture 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24200" y="4572000"/>
                        <a:ext cx="27432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9703"/>
                                        </p:tgtEl>
                                        <p:attrNameLst>
                                          <p:attrName>style.visibility</p:attrName>
                                        </p:attrNameLst>
                                      </p:cBhvr>
                                      <p:to>
                                        <p:strVal val="visible"/>
                                      </p:to>
                                    </p:set>
                                    <p:animEffect transition="in" filter="strips(downRight)">
                                      <p:cBhvr>
                                        <p:cTn id="7" dur="500"/>
                                        <p:tgtEl>
                                          <p:spTgt spid="29703"/>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9705"/>
                                        </p:tgtEl>
                                        <p:attrNameLst>
                                          <p:attrName>style.visibility</p:attrName>
                                        </p:attrNameLst>
                                      </p:cBhvr>
                                      <p:to>
                                        <p:strVal val="visible"/>
                                      </p:to>
                                    </p:set>
                                    <p:animEffect transition="in" filter="strips(downRight)">
                                      <p:cBhvr>
                                        <p:cTn id="12" dur="500"/>
                                        <p:tgtEl>
                                          <p:spTgt spid="29705"/>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9704"/>
                                        </p:tgtEl>
                                        <p:attrNameLst>
                                          <p:attrName>style.visibility</p:attrName>
                                        </p:attrNameLst>
                                      </p:cBhvr>
                                      <p:to>
                                        <p:strVal val="visible"/>
                                      </p:to>
                                    </p:set>
                                    <p:animEffect transition="in" filter="strips(downRight)">
                                      <p:cBhvr>
                                        <p:cTn id="17" dur="500"/>
                                        <p:tgtEl>
                                          <p:spTgt spid="29704"/>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29706"/>
                                        </p:tgtEl>
                                        <p:attrNameLst>
                                          <p:attrName>style.visibility</p:attrName>
                                        </p:attrNameLst>
                                      </p:cBhvr>
                                      <p:to>
                                        <p:strVal val="visible"/>
                                      </p:to>
                                    </p:set>
                                    <p:animEffect transition="in" filter="strips(downRight)">
                                      <p:cBhvr>
                                        <p:cTn id="22" dur="500"/>
                                        <p:tgtEl>
                                          <p:spTgt spid="29706"/>
                                        </p:tgtEl>
                                      </p:cBhvr>
                                    </p:animEffect>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29707"/>
                                        </p:tgtEl>
                                        <p:attrNameLst>
                                          <p:attrName>style.visibility</p:attrName>
                                        </p:attrNameLst>
                                      </p:cBhvr>
                                      <p:to>
                                        <p:strVal val="visible"/>
                                      </p:to>
                                    </p:set>
                                    <p:animEffect transition="in" filter="strips(downRight)">
                                      <p:cBhvr>
                                        <p:cTn id="27" dur="500"/>
                                        <p:tgtEl>
                                          <p:spTgt spid="29707"/>
                                        </p:tgtEl>
                                      </p:cBhvr>
                                    </p:animEffect>
                                  </p:childTnLst>
                                  <p:subTnLst>
                                    <p:audio>
                                      <p:cMediaNode>
                                        <p:cTn display="0" masterRel="sameClick">
                                          <p:stCondLst>
                                            <p:cond evt="begin" delay="0">
                                              <p:tn val="25"/>
                                            </p:cond>
                                          </p:stCondLst>
                                          <p:endCondLst>
                                            <p:cond evt="onStopAudio" delay="0">
                                              <p:tgtEl>
                                                <p:sldTgt/>
                                              </p:tgtEl>
                                            </p:cond>
                                          </p:endCondLst>
                                        </p:cTn>
                                        <p:tgtEl>
                                          <p:sndTgt r:embed="rId4" name="CHIMES.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29714"/>
                                        </p:tgtEl>
                                        <p:attrNameLst>
                                          <p:attrName>style.visibility</p:attrName>
                                        </p:attrNameLst>
                                      </p:cBhvr>
                                      <p:to>
                                        <p:strVal val="visible"/>
                                      </p:to>
                                    </p:set>
                                    <p:animEffect transition="in" filter="strips(downRight)">
                                      <p:cBhvr>
                                        <p:cTn id="32" dur="500"/>
                                        <p:tgtEl>
                                          <p:spTgt spid="29714"/>
                                        </p:tgtEl>
                                      </p:cBhvr>
                                    </p:animEffect>
                                  </p:childTnLst>
                                  <p:subTnLst>
                                    <p:audio>
                                      <p:cMediaNode>
                                        <p:cTn display="0" masterRel="sameClick">
                                          <p:stCondLst>
                                            <p:cond evt="begin" delay="0">
                                              <p:tn val="30"/>
                                            </p:cond>
                                          </p:stCondLst>
                                          <p:endCondLst>
                                            <p:cond evt="onStopAudio" delay="0">
                                              <p:tgtEl>
                                                <p:sldTgt/>
                                              </p:tgtEl>
                                            </p:cond>
                                          </p:endCondLst>
                                        </p:cTn>
                                        <p:tgtEl>
                                          <p:sndTgt r:embed="rId4" name="CHIMES.WAV"/>
                                        </p:tgtEl>
                                      </p:cMediaNode>
                                    </p:audio>
                                  </p:sub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29718"/>
                                        </p:tgtEl>
                                        <p:attrNameLst>
                                          <p:attrName>style.visibility</p:attrName>
                                        </p:attrNameLst>
                                      </p:cBhvr>
                                      <p:to>
                                        <p:strVal val="visible"/>
                                      </p:to>
                                    </p:set>
                                    <p:animEffect transition="in" filter="strips(downRight)">
                                      <p:cBhvr>
                                        <p:cTn id="37" dur="500"/>
                                        <p:tgtEl>
                                          <p:spTgt spid="29718"/>
                                        </p:tgtEl>
                                      </p:cBhvr>
                                    </p:animEffect>
                                  </p:childTnLst>
                                  <p:subTnLst>
                                    <p:audio>
                                      <p:cMediaNode>
                                        <p:cTn display="0" masterRel="sameClick">
                                          <p:stCondLst>
                                            <p:cond evt="begin" delay="0">
                                              <p:tn val="35"/>
                                            </p:cond>
                                          </p:stCondLst>
                                          <p:endCondLst>
                                            <p:cond evt="onStopAudio" delay="0">
                                              <p:tgtEl>
                                                <p:sldTgt/>
                                              </p:tgtEl>
                                            </p:cond>
                                          </p:endCondLst>
                                        </p:cTn>
                                        <p:tgtEl>
                                          <p:sndTgt r:embed="rId4" name="CHIMES.WAV"/>
                                        </p:tgtEl>
                                      </p:cMediaNode>
                                    </p:audio>
                                  </p:sub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29702"/>
                                        </p:tgtEl>
                                        <p:attrNameLst>
                                          <p:attrName>style.visibility</p:attrName>
                                        </p:attrNameLst>
                                      </p:cBhvr>
                                      <p:to>
                                        <p:strVal val="visible"/>
                                      </p:to>
                                    </p:set>
                                    <p:animEffect transition="in" filter="strips(downRight)">
                                      <p:cBhvr>
                                        <p:cTn id="42" dur="500"/>
                                        <p:tgtEl>
                                          <p:spTgt spid="29702"/>
                                        </p:tgtEl>
                                      </p:cBhvr>
                                    </p:animEffect>
                                  </p:childTnLst>
                                  <p:subTnLst>
                                    <p:audio>
                                      <p:cMediaNode>
                                        <p:cTn display="0" masterRel="sameClick">
                                          <p:stCondLst>
                                            <p:cond evt="begin" delay="0">
                                              <p:tn val="40"/>
                                            </p:cond>
                                          </p:stCondLst>
                                          <p:endCondLst>
                                            <p:cond evt="onStopAudio" delay="0">
                                              <p:tgtEl>
                                                <p:sldTgt/>
                                              </p:tgtEl>
                                            </p:cond>
                                          </p:endCondLst>
                                        </p:cTn>
                                        <p:tgtEl>
                                          <p:sndTgt r:embed="rId4" name="CHIMES.WAV"/>
                                        </p:tgtEl>
                                      </p:cMediaNode>
                                    </p:audio>
                                  </p:sub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29720"/>
                                        </p:tgtEl>
                                        <p:attrNameLst>
                                          <p:attrName>style.visibility</p:attrName>
                                        </p:attrNameLst>
                                      </p:cBhvr>
                                      <p:to>
                                        <p:strVal val="visible"/>
                                      </p:to>
                                    </p:set>
                                    <p:animEffect transition="in" filter="strips(downRight)">
                                      <p:cBhvr>
                                        <p:cTn id="47" dur="500"/>
                                        <p:tgtEl>
                                          <p:spTgt spid="29720"/>
                                        </p:tgtEl>
                                      </p:cBhvr>
                                    </p:animEffect>
                                  </p:childTnLst>
                                  <p:subTnLst>
                                    <p:audio>
                                      <p:cMediaNode>
                                        <p:cTn display="0" masterRel="sameClick">
                                          <p:stCondLst>
                                            <p:cond evt="begin" delay="0">
                                              <p:tn val="4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autoUpdateAnimBg="0"/>
      <p:bldP spid="29703" grpId="0" autoUpdateAnimBg="0"/>
      <p:bldP spid="29704" grpId="0" autoUpdateAnimBg="0"/>
      <p:bldP spid="29718"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Line 4"/>
          <p:cNvSpPr>
            <a:spLocks noChangeShapeType="1"/>
          </p:cNvSpPr>
          <p:nvPr/>
        </p:nvSpPr>
        <p:spPr bwMode="auto">
          <a:xfrm>
            <a:off x="533400" y="1112838"/>
            <a:ext cx="49530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60421" name="Rectangle 5">
            <a:hlinkClick r:id="rId4" action="ppaction://hlinksldjump"/>
          </p:cNvPr>
          <p:cNvSpPr>
            <a:spLocks noChangeArrowheads="1"/>
          </p:cNvSpPr>
          <p:nvPr/>
        </p:nvSpPr>
        <p:spPr bwMode="auto">
          <a:xfrm>
            <a:off x="533400" y="457200"/>
            <a:ext cx="6248400" cy="579438"/>
          </a:xfrm>
          <a:prstGeom prst="rect">
            <a:avLst/>
          </a:prstGeom>
          <a:noFill/>
          <a:ln w="9525">
            <a:noFill/>
            <a:miter lim="800000"/>
            <a:headEnd/>
            <a:tailEnd/>
          </a:ln>
        </p:spPr>
        <p:txBody>
          <a:bodyPr>
            <a:spAutoFit/>
          </a:bodyPr>
          <a:lstStyle/>
          <a:p>
            <a:r>
              <a:rPr lang="en-US" altLang="zh-CN" sz="3200">
                <a:solidFill>
                  <a:srgbClr val="000066"/>
                </a:solidFill>
                <a:ea typeface="黑体" pitchFamily="49" charset="-122"/>
              </a:rPr>
              <a:t>2.4.4  </a:t>
            </a:r>
            <a:r>
              <a:rPr lang="zh-CN" altLang="en-US" sz="3200">
                <a:solidFill>
                  <a:srgbClr val="000066"/>
                </a:solidFill>
                <a:ea typeface="黑体" pitchFamily="49" charset="-122"/>
              </a:rPr>
              <a:t>积分电路和微分电路</a:t>
            </a:r>
          </a:p>
        </p:txBody>
      </p:sp>
      <p:sp>
        <p:nvSpPr>
          <p:cNvPr id="60422" name="Rectangle 6"/>
          <p:cNvSpPr>
            <a:spLocks noChangeArrowheads="1"/>
          </p:cNvSpPr>
          <p:nvPr/>
        </p:nvSpPr>
        <p:spPr bwMode="auto">
          <a:xfrm>
            <a:off x="228600" y="1189038"/>
            <a:ext cx="4038600" cy="519112"/>
          </a:xfrm>
          <a:prstGeom prst="rect">
            <a:avLst/>
          </a:prstGeom>
          <a:noFill/>
          <a:ln w="12700" cap="sq">
            <a:noFill/>
            <a:miter lim="800000"/>
            <a:headEnd type="none" w="sm" len="sm"/>
            <a:tailEnd type="none" w="sm" len="sm"/>
          </a:ln>
          <a:effectLst/>
        </p:spPr>
        <p:txBody>
          <a:bodyPr>
            <a:spAutoFit/>
          </a:bodyPr>
          <a:lstStyle/>
          <a:p>
            <a:pPr>
              <a:spcBef>
                <a:spcPct val="20000"/>
              </a:spcBef>
              <a:buClr>
                <a:srgbClr val="0000FF"/>
              </a:buClr>
              <a:buSzPct val="85000"/>
              <a:buFont typeface="Monotype Sorts" pitchFamily="2" charset="2"/>
              <a:buNone/>
            </a:pPr>
            <a:r>
              <a:rPr lang="en-US" altLang="zh-CN" sz="2800">
                <a:solidFill>
                  <a:srgbClr val="000000"/>
                </a:solidFill>
                <a:ea typeface="楷体_GB2312" pitchFamily="49" charset="-122"/>
              </a:rPr>
              <a:t>1. </a:t>
            </a:r>
            <a:r>
              <a:rPr lang="zh-CN" altLang="en-US" sz="2800">
                <a:solidFill>
                  <a:srgbClr val="000000"/>
                </a:solidFill>
                <a:ea typeface="楷体_GB2312" pitchFamily="49" charset="-122"/>
              </a:rPr>
              <a:t>积分电路</a:t>
            </a:r>
          </a:p>
        </p:txBody>
      </p:sp>
      <p:sp>
        <p:nvSpPr>
          <p:cNvPr id="60423" name="Rectangle 7"/>
          <p:cNvSpPr>
            <a:spLocks noChangeArrowheads="1"/>
          </p:cNvSpPr>
          <p:nvPr/>
        </p:nvSpPr>
        <p:spPr bwMode="auto">
          <a:xfrm>
            <a:off x="209550" y="1747838"/>
            <a:ext cx="2762250" cy="535531"/>
          </a:xfrm>
          <a:prstGeom prst="rect">
            <a:avLst/>
          </a:prstGeom>
          <a:noFill/>
          <a:ln w="12700" cap="sq">
            <a:noFill/>
            <a:miter lim="800000"/>
            <a:headEnd type="none" w="sm" len="sm"/>
            <a:tailEnd type="none" w="sm" len="sm"/>
          </a:ln>
          <a:effectLst/>
        </p:spPr>
        <p:txBody>
          <a:bodyPr wrap="square">
            <a:spAutoFit/>
          </a:bodyPr>
          <a:lstStyle/>
          <a:p>
            <a:pPr algn="just">
              <a:lnSpc>
                <a:spcPct val="120000"/>
              </a:lnSpc>
              <a:spcBef>
                <a:spcPct val="20000"/>
              </a:spcBef>
            </a:pPr>
            <a:r>
              <a:rPr lang="zh-CN" altLang="en-US" sz="2400" dirty="0">
                <a:solidFill>
                  <a:srgbClr val="000000"/>
                </a:solidFill>
                <a:latin typeface="楷体_GB2312" pitchFamily="49" charset="-122"/>
                <a:ea typeface="楷体_GB2312" pitchFamily="49" charset="-122"/>
              </a:rPr>
              <a:t>根据</a:t>
            </a:r>
            <a:r>
              <a:rPr lang="zh-CN" altLang="en-US" sz="2400" dirty="0">
                <a:solidFill>
                  <a:srgbClr val="000000"/>
                </a:solidFill>
                <a:latin typeface="Arial"/>
                <a:ea typeface="楷体_GB2312" pitchFamily="49" charset="-122"/>
              </a:rPr>
              <a:t>“</a:t>
            </a:r>
            <a:r>
              <a:rPr lang="zh-CN" altLang="en-US" sz="2400" dirty="0">
                <a:solidFill>
                  <a:srgbClr val="000000"/>
                </a:solidFill>
                <a:latin typeface="楷体_GB2312" pitchFamily="49" charset="-122"/>
                <a:ea typeface="楷体_GB2312" pitchFamily="49" charset="-122"/>
              </a:rPr>
              <a:t>虚短</a:t>
            </a:r>
            <a:r>
              <a:rPr lang="zh-CN" altLang="en-US" sz="2400" dirty="0">
                <a:solidFill>
                  <a:srgbClr val="000000"/>
                </a:solidFill>
                <a:latin typeface="Arial"/>
                <a:ea typeface="楷体_GB2312" pitchFamily="49" charset="-122"/>
              </a:rPr>
              <a:t>”</a:t>
            </a:r>
            <a:r>
              <a:rPr lang="zh-CN" altLang="en-US" sz="2400" dirty="0">
                <a:solidFill>
                  <a:srgbClr val="000000"/>
                </a:solidFill>
                <a:latin typeface="楷体_GB2312" pitchFamily="49" charset="-122"/>
                <a:ea typeface="楷体_GB2312" pitchFamily="49" charset="-122"/>
              </a:rPr>
              <a:t>，得</a:t>
            </a:r>
          </a:p>
        </p:txBody>
      </p:sp>
      <p:sp>
        <p:nvSpPr>
          <p:cNvPr id="60424" name="Rectangle 8"/>
          <p:cNvSpPr>
            <a:spLocks noChangeArrowheads="1"/>
          </p:cNvSpPr>
          <p:nvPr/>
        </p:nvSpPr>
        <p:spPr bwMode="auto">
          <a:xfrm>
            <a:off x="190500" y="2320925"/>
            <a:ext cx="2857500" cy="535531"/>
          </a:xfrm>
          <a:prstGeom prst="rect">
            <a:avLst/>
          </a:prstGeom>
          <a:noFill/>
          <a:ln w="12700" cap="sq">
            <a:noFill/>
            <a:miter lim="800000"/>
            <a:headEnd type="none" w="sm" len="sm"/>
            <a:tailEnd type="none" w="sm" len="sm"/>
          </a:ln>
          <a:effectLst/>
        </p:spPr>
        <p:txBody>
          <a:bodyPr wrap="square">
            <a:spAutoFit/>
          </a:bodyPr>
          <a:lstStyle/>
          <a:p>
            <a:pPr algn="just">
              <a:lnSpc>
                <a:spcPct val="120000"/>
              </a:lnSpc>
              <a:spcBef>
                <a:spcPct val="20000"/>
              </a:spcBef>
            </a:pPr>
            <a:r>
              <a:rPr lang="zh-CN" altLang="en-US" sz="2400" dirty="0">
                <a:solidFill>
                  <a:srgbClr val="000000"/>
                </a:solidFill>
                <a:latin typeface="楷体_GB2312" pitchFamily="49" charset="-122"/>
                <a:ea typeface="楷体_GB2312" pitchFamily="49" charset="-122"/>
              </a:rPr>
              <a:t>根据</a:t>
            </a:r>
            <a:r>
              <a:rPr lang="zh-CN" altLang="en-US" sz="2400" dirty="0">
                <a:solidFill>
                  <a:srgbClr val="000000"/>
                </a:solidFill>
                <a:latin typeface="Arial"/>
                <a:ea typeface="楷体_GB2312" pitchFamily="49" charset="-122"/>
              </a:rPr>
              <a:t>“</a:t>
            </a:r>
            <a:r>
              <a:rPr lang="zh-CN" altLang="en-US" sz="2400" dirty="0">
                <a:solidFill>
                  <a:srgbClr val="000000"/>
                </a:solidFill>
                <a:latin typeface="楷体_GB2312" pitchFamily="49" charset="-122"/>
                <a:ea typeface="楷体_GB2312" pitchFamily="49" charset="-122"/>
              </a:rPr>
              <a:t>虚断</a:t>
            </a:r>
            <a:r>
              <a:rPr lang="zh-CN" altLang="en-US" sz="2400" dirty="0">
                <a:solidFill>
                  <a:srgbClr val="000000"/>
                </a:solidFill>
                <a:latin typeface="Arial"/>
                <a:ea typeface="楷体_GB2312" pitchFamily="49" charset="-122"/>
              </a:rPr>
              <a:t>”</a:t>
            </a:r>
            <a:r>
              <a:rPr lang="zh-CN" altLang="en-US" sz="2400" dirty="0">
                <a:solidFill>
                  <a:srgbClr val="000000"/>
                </a:solidFill>
                <a:latin typeface="楷体_GB2312" pitchFamily="49" charset="-122"/>
                <a:ea typeface="楷体_GB2312" pitchFamily="49" charset="-122"/>
              </a:rPr>
              <a:t>，得</a:t>
            </a:r>
          </a:p>
        </p:txBody>
      </p:sp>
      <p:graphicFrame>
        <p:nvGraphicFramePr>
          <p:cNvPr id="60425" name="Object 9"/>
          <p:cNvGraphicFramePr>
            <a:graphicFrameLocks noChangeAspect="1"/>
          </p:cNvGraphicFramePr>
          <p:nvPr/>
        </p:nvGraphicFramePr>
        <p:xfrm>
          <a:off x="3048000" y="1828800"/>
          <a:ext cx="1644650" cy="501650"/>
        </p:xfrm>
        <a:graphic>
          <a:graphicData uri="http://schemas.openxmlformats.org/presentationml/2006/ole">
            <mc:AlternateContent xmlns:mc="http://schemas.openxmlformats.org/markup-compatibility/2006">
              <mc:Choice xmlns:v="urn:schemas-microsoft-com:vml" Requires="v">
                <p:oleObj spid="_x0000_s60451" name="公式" r:id="rId5" imgW="749160" imgH="228600" progId="Equation.3">
                  <p:embed/>
                </p:oleObj>
              </mc:Choice>
              <mc:Fallback>
                <p:oleObj name="公式" r:id="rId5" imgW="749160" imgH="228600"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1828800"/>
                        <a:ext cx="164465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6" name="Object 10"/>
          <p:cNvGraphicFramePr>
            <a:graphicFrameLocks noChangeAspect="1"/>
          </p:cNvGraphicFramePr>
          <p:nvPr/>
        </p:nvGraphicFramePr>
        <p:xfrm>
          <a:off x="3429000" y="2362200"/>
          <a:ext cx="754063" cy="446088"/>
        </p:xfrm>
        <a:graphic>
          <a:graphicData uri="http://schemas.openxmlformats.org/presentationml/2006/ole">
            <mc:AlternateContent xmlns:mc="http://schemas.openxmlformats.org/markup-compatibility/2006">
              <mc:Choice xmlns:v="urn:schemas-microsoft-com:vml" Requires="v">
                <p:oleObj spid="_x0000_s60452" name="Equation" r:id="rId7" imgW="342720" imgH="203040" progId="Equation.3">
                  <p:embed/>
                </p:oleObj>
              </mc:Choice>
              <mc:Fallback>
                <p:oleObj name="Equation" r:id="rId7" imgW="342720" imgH="203040" progId="Equation.3">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2362200"/>
                        <a:ext cx="754063"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0427" name="Picture 11" descr="未标题-1 拷贝"/>
          <p:cNvPicPr>
            <a:picLocks noChangeAspect="1" noChangeArrowheads="1"/>
          </p:cNvPicPr>
          <p:nvPr/>
        </p:nvPicPr>
        <p:blipFill>
          <a:blip r:embed="rId9"/>
          <a:srcRect/>
          <a:stretch>
            <a:fillRect/>
          </a:stretch>
        </p:blipFill>
        <p:spPr bwMode="auto">
          <a:xfrm>
            <a:off x="4648200" y="1420813"/>
            <a:ext cx="4308475" cy="2693987"/>
          </a:xfrm>
          <a:prstGeom prst="rect">
            <a:avLst/>
          </a:prstGeom>
          <a:noFill/>
        </p:spPr>
      </p:pic>
      <p:grpSp>
        <p:nvGrpSpPr>
          <p:cNvPr id="60428" name="Group 12"/>
          <p:cNvGrpSpPr>
            <a:grpSpLocks/>
          </p:cNvGrpSpPr>
          <p:nvPr/>
        </p:nvGrpSpPr>
        <p:grpSpPr bwMode="auto">
          <a:xfrm>
            <a:off x="609600" y="2895600"/>
            <a:ext cx="2395538" cy="536575"/>
            <a:chOff x="384" y="1878"/>
            <a:chExt cx="1509" cy="338"/>
          </a:xfrm>
        </p:grpSpPr>
        <p:sp>
          <p:nvSpPr>
            <p:cNvPr id="60429" name="Rectangle 13"/>
            <p:cNvSpPr>
              <a:spLocks noChangeArrowheads="1"/>
            </p:cNvSpPr>
            <p:nvPr/>
          </p:nvSpPr>
          <p:spPr bwMode="auto">
            <a:xfrm>
              <a:off x="384" y="1878"/>
              <a:ext cx="684" cy="334"/>
            </a:xfrm>
            <a:prstGeom prst="rect">
              <a:avLst/>
            </a:prstGeom>
            <a:noFill/>
            <a:ln w="12700" cap="sq">
              <a:noFill/>
              <a:miter lim="800000"/>
              <a:headEnd type="none" w="sm" len="sm"/>
              <a:tailEnd type="none" w="sm" len="sm"/>
            </a:ln>
            <a:effectLst/>
          </p:spPr>
          <p:txBody>
            <a:bodyPr>
              <a:spAutoFit/>
            </a:bodyPr>
            <a:lstStyle/>
            <a:p>
              <a:pPr algn="just">
                <a:lnSpc>
                  <a:spcPct val="120000"/>
                </a:lnSpc>
                <a:spcBef>
                  <a:spcPct val="20000"/>
                </a:spcBef>
              </a:pPr>
              <a:r>
                <a:rPr lang="zh-CN" altLang="en-US" sz="2400">
                  <a:solidFill>
                    <a:srgbClr val="000000"/>
                  </a:solidFill>
                  <a:latin typeface="楷体_GB2312" pitchFamily="49" charset="-122"/>
                  <a:ea typeface="楷体_GB2312" pitchFamily="49" charset="-122"/>
                </a:rPr>
                <a:t>因此</a:t>
              </a:r>
            </a:p>
          </p:txBody>
        </p:sp>
        <p:graphicFrame>
          <p:nvGraphicFramePr>
            <p:cNvPr id="60430" name="Object 14"/>
            <p:cNvGraphicFramePr>
              <a:graphicFrameLocks noChangeAspect="1"/>
            </p:cNvGraphicFramePr>
            <p:nvPr/>
          </p:nvGraphicFramePr>
          <p:xfrm>
            <a:off x="1384" y="1917"/>
            <a:ext cx="509" cy="299"/>
          </p:xfrm>
          <a:graphic>
            <a:graphicData uri="http://schemas.openxmlformats.org/presentationml/2006/ole">
              <mc:AlternateContent xmlns:mc="http://schemas.openxmlformats.org/markup-compatibility/2006">
                <mc:Choice xmlns:v="urn:schemas-microsoft-com:vml" Requires="v">
                  <p:oleObj spid="_x0000_s60453" name="公式" r:id="rId10" imgW="368280" imgH="215640" progId="Equation.3">
                    <p:embed/>
                  </p:oleObj>
                </mc:Choice>
                <mc:Fallback>
                  <p:oleObj name="公式" r:id="rId10" imgW="368280" imgH="215640" progId="Equation.3">
                    <p:embed/>
                    <p:pic>
                      <p:nvPicPr>
                        <p:cNvPr id="0"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84" y="1917"/>
                          <a:ext cx="509"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0431" name="Group 15"/>
          <p:cNvGrpSpPr>
            <a:grpSpLocks/>
          </p:cNvGrpSpPr>
          <p:nvPr/>
        </p:nvGrpSpPr>
        <p:grpSpPr bwMode="auto">
          <a:xfrm>
            <a:off x="623888" y="3429000"/>
            <a:ext cx="2881312" cy="866775"/>
            <a:chOff x="384" y="1793"/>
            <a:chExt cx="1815" cy="546"/>
          </a:xfrm>
        </p:grpSpPr>
        <p:sp>
          <p:nvSpPr>
            <p:cNvPr id="60432" name="Rectangle 16"/>
            <p:cNvSpPr>
              <a:spLocks noChangeArrowheads="1"/>
            </p:cNvSpPr>
            <p:nvPr/>
          </p:nvSpPr>
          <p:spPr bwMode="auto">
            <a:xfrm>
              <a:off x="384" y="1878"/>
              <a:ext cx="684" cy="334"/>
            </a:xfrm>
            <a:prstGeom prst="rect">
              <a:avLst/>
            </a:prstGeom>
            <a:noFill/>
            <a:ln w="12700" cap="sq">
              <a:noFill/>
              <a:miter lim="800000"/>
              <a:headEnd type="none" w="sm" len="sm"/>
              <a:tailEnd type="none" w="sm" len="sm"/>
            </a:ln>
            <a:effectLst/>
          </p:spPr>
          <p:txBody>
            <a:bodyPr>
              <a:spAutoFit/>
            </a:bodyPr>
            <a:lstStyle/>
            <a:p>
              <a:pPr algn="just">
                <a:lnSpc>
                  <a:spcPct val="120000"/>
                </a:lnSpc>
                <a:spcBef>
                  <a:spcPct val="20000"/>
                </a:spcBef>
              </a:pPr>
              <a:r>
                <a:rPr lang="zh-CN" altLang="en-US" sz="2400">
                  <a:solidFill>
                    <a:srgbClr val="000000"/>
                  </a:solidFill>
                  <a:latin typeface="楷体_GB2312" pitchFamily="49" charset="-122"/>
                  <a:ea typeface="楷体_GB2312" pitchFamily="49" charset="-122"/>
                </a:rPr>
                <a:t>即</a:t>
              </a:r>
            </a:p>
          </p:txBody>
        </p:sp>
        <p:graphicFrame>
          <p:nvGraphicFramePr>
            <p:cNvPr id="60433" name="Object 17"/>
            <p:cNvGraphicFramePr>
              <a:graphicFrameLocks noChangeAspect="1"/>
            </p:cNvGraphicFramePr>
            <p:nvPr/>
          </p:nvGraphicFramePr>
          <p:xfrm>
            <a:off x="1077" y="1793"/>
            <a:ext cx="1122" cy="546"/>
          </p:xfrm>
          <a:graphic>
            <a:graphicData uri="http://schemas.openxmlformats.org/presentationml/2006/ole">
              <mc:AlternateContent xmlns:mc="http://schemas.openxmlformats.org/markup-compatibility/2006">
                <mc:Choice xmlns:v="urn:schemas-microsoft-com:vml" Requires="v">
                  <p:oleObj spid="_x0000_s60454" name="公式" r:id="rId12" imgW="812520" imgH="393480" progId="Equation.3">
                    <p:embed/>
                  </p:oleObj>
                </mc:Choice>
                <mc:Fallback>
                  <p:oleObj name="公式" r:id="rId12" imgW="812520" imgH="393480" progId="Equation.3">
                    <p:embed/>
                    <p:pic>
                      <p:nvPicPr>
                        <p:cNvPr id="0" name="Picture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77" y="1793"/>
                          <a:ext cx="1122" cy="5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60434" name="Object 18"/>
          <p:cNvGraphicFramePr>
            <a:graphicFrameLocks noGrp="1" noChangeAspect="1"/>
          </p:cNvGraphicFramePr>
          <p:nvPr>
            <p:ph/>
          </p:nvPr>
        </p:nvGraphicFramePr>
        <p:xfrm>
          <a:off x="1739900" y="4267200"/>
          <a:ext cx="1308100" cy="750888"/>
        </p:xfrm>
        <a:graphic>
          <a:graphicData uri="http://schemas.openxmlformats.org/presentationml/2006/ole">
            <mc:AlternateContent xmlns:mc="http://schemas.openxmlformats.org/markup-compatibility/2006">
              <mc:Choice xmlns:v="urn:schemas-microsoft-com:vml" Requires="v">
                <p:oleObj spid="_x0000_s60455" name="公式" r:id="rId14" imgW="685800" imgH="393480" progId="Equation.3">
                  <p:embed/>
                </p:oleObj>
              </mc:Choice>
              <mc:Fallback>
                <p:oleObj name="公式" r:id="rId14" imgW="685800" imgH="393480" progId="Equation.3">
                  <p:embed/>
                  <p:pic>
                    <p:nvPicPr>
                      <p:cNvPr id="0" name="Picture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39900" y="4267200"/>
                        <a:ext cx="1308100" cy="750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37" name="Rectangle 21"/>
          <p:cNvSpPr>
            <a:spLocks noChangeArrowheads="1"/>
          </p:cNvSpPr>
          <p:nvPr/>
        </p:nvSpPr>
        <p:spPr bwMode="auto">
          <a:xfrm>
            <a:off x="609600" y="4346575"/>
            <a:ext cx="1085850" cy="530225"/>
          </a:xfrm>
          <a:prstGeom prst="rect">
            <a:avLst/>
          </a:prstGeom>
          <a:noFill/>
          <a:ln w="12700" cap="sq">
            <a:noFill/>
            <a:miter lim="800000"/>
            <a:headEnd type="none" w="sm" len="sm"/>
            <a:tailEnd type="none" w="sm" len="sm"/>
          </a:ln>
          <a:effectLst/>
        </p:spPr>
        <p:txBody>
          <a:bodyPr>
            <a:spAutoFit/>
          </a:bodyPr>
          <a:lstStyle/>
          <a:p>
            <a:pPr algn="just">
              <a:lnSpc>
                <a:spcPct val="120000"/>
              </a:lnSpc>
              <a:spcBef>
                <a:spcPct val="20000"/>
              </a:spcBef>
            </a:pPr>
            <a:r>
              <a:rPr lang="zh-CN" altLang="en-US" sz="2400">
                <a:solidFill>
                  <a:srgbClr val="000000"/>
                </a:solidFill>
                <a:latin typeface="楷体_GB2312" pitchFamily="49" charset="-122"/>
                <a:ea typeface="楷体_GB2312" pitchFamily="49" charset="-122"/>
              </a:rPr>
              <a:t>又</a:t>
            </a:r>
          </a:p>
        </p:txBody>
      </p:sp>
      <p:grpSp>
        <p:nvGrpSpPr>
          <p:cNvPr id="60439" name="Group 23"/>
          <p:cNvGrpSpPr>
            <a:grpSpLocks/>
          </p:cNvGrpSpPr>
          <p:nvPr/>
        </p:nvGrpSpPr>
        <p:grpSpPr bwMode="auto">
          <a:xfrm>
            <a:off x="609600" y="5029200"/>
            <a:ext cx="3606800" cy="866775"/>
            <a:chOff x="384" y="1793"/>
            <a:chExt cx="2272" cy="546"/>
          </a:xfrm>
        </p:grpSpPr>
        <p:sp>
          <p:nvSpPr>
            <p:cNvPr id="60440" name="Rectangle 24"/>
            <p:cNvSpPr>
              <a:spLocks noChangeArrowheads="1"/>
            </p:cNvSpPr>
            <p:nvPr/>
          </p:nvSpPr>
          <p:spPr bwMode="auto">
            <a:xfrm>
              <a:off x="384" y="1878"/>
              <a:ext cx="684" cy="334"/>
            </a:xfrm>
            <a:prstGeom prst="rect">
              <a:avLst/>
            </a:prstGeom>
            <a:noFill/>
            <a:ln w="12700" cap="sq">
              <a:noFill/>
              <a:miter lim="800000"/>
              <a:headEnd type="none" w="sm" len="sm"/>
              <a:tailEnd type="none" w="sm" len="sm"/>
            </a:ln>
            <a:effectLst/>
          </p:spPr>
          <p:txBody>
            <a:bodyPr>
              <a:spAutoFit/>
            </a:bodyPr>
            <a:lstStyle/>
            <a:p>
              <a:pPr algn="just">
                <a:lnSpc>
                  <a:spcPct val="120000"/>
                </a:lnSpc>
                <a:spcBef>
                  <a:spcPct val="20000"/>
                </a:spcBef>
              </a:pPr>
              <a:r>
                <a:rPr lang="zh-CN" altLang="en-US" sz="2400">
                  <a:solidFill>
                    <a:srgbClr val="000000"/>
                  </a:solidFill>
                  <a:latin typeface="楷体_GB2312" pitchFamily="49" charset="-122"/>
                  <a:ea typeface="楷体_GB2312" pitchFamily="49" charset="-122"/>
                </a:rPr>
                <a:t>即</a:t>
              </a:r>
            </a:p>
          </p:txBody>
        </p:sp>
        <p:graphicFrame>
          <p:nvGraphicFramePr>
            <p:cNvPr id="60441" name="Object 25"/>
            <p:cNvGraphicFramePr>
              <a:graphicFrameLocks noChangeAspect="1"/>
            </p:cNvGraphicFramePr>
            <p:nvPr/>
          </p:nvGraphicFramePr>
          <p:xfrm>
            <a:off x="622" y="1793"/>
            <a:ext cx="2034" cy="546"/>
          </p:xfrm>
          <a:graphic>
            <a:graphicData uri="http://schemas.openxmlformats.org/presentationml/2006/ole">
              <mc:AlternateContent xmlns:mc="http://schemas.openxmlformats.org/markup-compatibility/2006">
                <mc:Choice xmlns:v="urn:schemas-microsoft-com:vml" Requires="v">
                  <p:oleObj spid="_x0000_s60456" name="公式" r:id="rId16" imgW="1473120" imgH="393480" progId="Equation.3">
                    <p:embed/>
                  </p:oleObj>
                </mc:Choice>
                <mc:Fallback>
                  <p:oleObj name="公式" r:id="rId16" imgW="1473120" imgH="393480" progId="Equation.3">
                    <p:embed/>
                    <p:pic>
                      <p:nvPicPr>
                        <p:cNvPr id="0" name="Picture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22" y="1793"/>
                          <a:ext cx="2034" cy="5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0442" name="AutoShape 26"/>
          <p:cNvSpPr>
            <a:spLocks noChangeArrowheads="1"/>
          </p:cNvSpPr>
          <p:nvPr/>
        </p:nvSpPr>
        <p:spPr bwMode="auto">
          <a:xfrm>
            <a:off x="4495800" y="5329238"/>
            <a:ext cx="762000" cy="304800"/>
          </a:xfrm>
          <a:prstGeom prst="rightArrow">
            <a:avLst>
              <a:gd name="adj1" fmla="val 50000"/>
              <a:gd name="adj2" fmla="val 62500"/>
            </a:avLst>
          </a:prstGeom>
          <a:solidFill>
            <a:schemeClr val="accent1"/>
          </a:solidFill>
          <a:ln w="19050">
            <a:solidFill>
              <a:schemeClr val="tx1"/>
            </a:solidFill>
            <a:miter lim="800000"/>
            <a:headEnd/>
            <a:tailEnd/>
          </a:ln>
          <a:effectLst/>
        </p:spPr>
        <p:txBody>
          <a:bodyPr anchor="ctr">
            <a:spAutoFit/>
          </a:bodyPr>
          <a:lstStyle/>
          <a:p>
            <a:endParaRPr lang="zh-CN" altLang="en-US"/>
          </a:p>
        </p:txBody>
      </p:sp>
      <p:graphicFrame>
        <p:nvGraphicFramePr>
          <p:cNvPr id="60443" name="Object 27"/>
          <p:cNvGraphicFramePr>
            <a:graphicFrameLocks noChangeAspect="1"/>
          </p:cNvGraphicFramePr>
          <p:nvPr/>
        </p:nvGraphicFramePr>
        <p:xfrm>
          <a:off x="5392738" y="5029200"/>
          <a:ext cx="2455862" cy="893763"/>
        </p:xfrm>
        <a:graphic>
          <a:graphicData uri="http://schemas.openxmlformats.org/presentationml/2006/ole">
            <mc:AlternateContent xmlns:mc="http://schemas.openxmlformats.org/markup-compatibility/2006">
              <mc:Choice xmlns:v="urn:schemas-microsoft-com:vml" Requires="v">
                <p:oleObj spid="_x0000_s60457" name="公式" r:id="rId18" imgW="1117440" imgH="406080" progId="Equation.3">
                  <p:embed/>
                </p:oleObj>
              </mc:Choice>
              <mc:Fallback>
                <p:oleObj name="公式" r:id="rId18" imgW="1117440" imgH="406080" progId="Equation.3">
                  <p:embed/>
                  <p:pic>
                    <p:nvPicPr>
                      <p:cNvPr id="0" name="Picture 2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392738" y="5029200"/>
                        <a:ext cx="2455862" cy="893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0423"/>
                                        </p:tgtEl>
                                        <p:attrNameLst>
                                          <p:attrName>style.visibility</p:attrName>
                                        </p:attrNameLst>
                                      </p:cBhvr>
                                      <p:to>
                                        <p:strVal val="visible"/>
                                      </p:to>
                                    </p:set>
                                    <p:animEffect transition="in" filter="strips(downRight)">
                                      <p:cBhvr>
                                        <p:cTn id="7" dur="500"/>
                                        <p:tgtEl>
                                          <p:spTgt spid="60423"/>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0425"/>
                                        </p:tgtEl>
                                        <p:attrNameLst>
                                          <p:attrName>style.visibility</p:attrName>
                                        </p:attrNameLst>
                                      </p:cBhvr>
                                      <p:to>
                                        <p:strVal val="visible"/>
                                      </p:to>
                                    </p:set>
                                    <p:animEffect transition="in" filter="strips(downRight)">
                                      <p:cBhvr>
                                        <p:cTn id="12" dur="500"/>
                                        <p:tgtEl>
                                          <p:spTgt spid="60425"/>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0424"/>
                                        </p:tgtEl>
                                        <p:attrNameLst>
                                          <p:attrName>style.visibility</p:attrName>
                                        </p:attrNameLst>
                                      </p:cBhvr>
                                      <p:to>
                                        <p:strVal val="visible"/>
                                      </p:to>
                                    </p:set>
                                    <p:animEffect transition="in" filter="strips(downRight)">
                                      <p:cBhvr>
                                        <p:cTn id="17" dur="500"/>
                                        <p:tgtEl>
                                          <p:spTgt spid="60424"/>
                                        </p:tgtEl>
                                      </p:cBhvr>
                                    </p:animEffect>
                                  </p:childTnLst>
                                  <p:subTnLst>
                                    <p:audio>
                                      <p:cMediaNode>
                                        <p:cTn display="0" masterRel="sameClick">
                                          <p:stCondLst>
                                            <p:cond evt="begin" delay="0">
                                              <p:tn val="15"/>
                                            </p:cond>
                                          </p:stCondLst>
                                          <p:endCondLst>
                                            <p:cond evt="onStopAudio" delay="0">
                                              <p:tgtEl>
                                                <p:sldTgt/>
                                              </p:tgtEl>
                                            </p:cond>
                                          </p:endCondLst>
                                        </p:cTn>
                                        <p:tgtEl>
                                          <p:sndTgt r:embed="rId3" name="CHIMES.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60426"/>
                                        </p:tgtEl>
                                        <p:attrNameLst>
                                          <p:attrName>style.visibility</p:attrName>
                                        </p:attrNameLst>
                                      </p:cBhvr>
                                      <p:to>
                                        <p:strVal val="visible"/>
                                      </p:to>
                                    </p:set>
                                    <p:animEffect transition="in" filter="strips(downRight)">
                                      <p:cBhvr>
                                        <p:cTn id="22" dur="500"/>
                                        <p:tgtEl>
                                          <p:spTgt spid="60426"/>
                                        </p:tgtEl>
                                      </p:cBhvr>
                                    </p:animEffect>
                                  </p:childTnLst>
                                  <p:subTnLst>
                                    <p:audio>
                                      <p:cMediaNode>
                                        <p:cTn display="0" masterRel="sameClick">
                                          <p:stCondLst>
                                            <p:cond evt="begin" delay="0">
                                              <p:tn val="20"/>
                                            </p:cond>
                                          </p:stCondLst>
                                          <p:endCondLst>
                                            <p:cond evt="onStopAudio" delay="0">
                                              <p:tgtEl>
                                                <p:sldTgt/>
                                              </p:tgtEl>
                                            </p:cond>
                                          </p:endCondLst>
                                        </p:cTn>
                                        <p:tgtEl>
                                          <p:sndTgt r:embed="rId3" name="CHIMES.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60428"/>
                                        </p:tgtEl>
                                        <p:attrNameLst>
                                          <p:attrName>style.visibility</p:attrName>
                                        </p:attrNameLst>
                                      </p:cBhvr>
                                      <p:to>
                                        <p:strVal val="visible"/>
                                      </p:to>
                                    </p:set>
                                    <p:animEffect transition="in" filter="strips(downRight)">
                                      <p:cBhvr>
                                        <p:cTn id="27" dur="500"/>
                                        <p:tgtEl>
                                          <p:spTgt spid="60428"/>
                                        </p:tgtEl>
                                      </p:cBhvr>
                                    </p:animEffect>
                                  </p:childTnLst>
                                  <p:subTnLst>
                                    <p:audio>
                                      <p:cMediaNode>
                                        <p:cTn display="0" masterRel="sameClick">
                                          <p:stCondLst>
                                            <p:cond evt="begin" delay="0">
                                              <p:tn val="25"/>
                                            </p:cond>
                                          </p:stCondLst>
                                          <p:endCondLst>
                                            <p:cond evt="onStopAudio" delay="0">
                                              <p:tgtEl>
                                                <p:sldTgt/>
                                              </p:tgtEl>
                                            </p:cond>
                                          </p:endCondLst>
                                        </p:cTn>
                                        <p:tgtEl>
                                          <p:sndTgt r:embed="rId3" name="CHIMES.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60431"/>
                                        </p:tgtEl>
                                        <p:attrNameLst>
                                          <p:attrName>style.visibility</p:attrName>
                                        </p:attrNameLst>
                                      </p:cBhvr>
                                      <p:to>
                                        <p:strVal val="visible"/>
                                      </p:to>
                                    </p:set>
                                    <p:animEffect transition="in" filter="strips(downRight)">
                                      <p:cBhvr>
                                        <p:cTn id="32" dur="500"/>
                                        <p:tgtEl>
                                          <p:spTgt spid="60431"/>
                                        </p:tgtEl>
                                      </p:cBhvr>
                                    </p:animEffect>
                                  </p:childTnLst>
                                  <p:subTnLst>
                                    <p:audio>
                                      <p:cMediaNode>
                                        <p:cTn display="0" masterRel="sameClick">
                                          <p:stCondLst>
                                            <p:cond evt="begin" delay="0">
                                              <p:tn val="30"/>
                                            </p:cond>
                                          </p:stCondLst>
                                          <p:endCondLst>
                                            <p:cond evt="onStopAudio" delay="0">
                                              <p:tgtEl>
                                                <p:sldTgt/>
                                              </p:tgtEl>
                                            </p:cond>
                                          </p:endCondLst>
                                        </p:cTn>
                                        <p:tgtEl>
                                          <p:sndTgt r:embed="rId3" name="CHIMES.WAV"/>
                                        </p:tgtEl>
                                      </p:cMediaNode>
                                    </p:audio>
                                  </p:sub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60439"/>
                                        </p:tgtEl>
                                        <p:attrNameLst>
                                          <p:attrName>style.visibility</p:attrName>
                                        </p:attrNameLst>
                                      </p:cBhvr>
                                      <p:to>
                                        <p:strVal val="visible"/>
                                      </p:to>
                                    </p:set>
                                    <p:animEffect transition="in" filter="strips(downRight)">
                                      <p:cBhvr>
                                        <p:cTn id="37" dur="500"/>
                                        <p:tgtEl>
                                          <p:spTgt spid="60439"/>
                                        </p:tgtEl>
                                      </p:cBhvr>
                                    </p:animEffect>
                                  </p:childTnLst>
                                  <p:subTnLst>
                                    <p:audio>
                                      <p:cMediaNode>
                                        <p:cTn display="0" masterRel="sameClick">
                                          <p:stCondLst>
                                            <p:cond evt="begin" delay="0">
                                              <p:tn val="3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3" grpId="0" autoUpdateAnimBg="0"/>
      <p:bldP spid="60424"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Line 2"/>
          <p:cNvSpPr>
            <a:spLocks noChangeShapeType="1"/>
          </p:cNvSpPr>
          <p:nvPr/>
        </p:nvSpPr>
        <p:spPr bwMode="auto">
          <a:xfrm>
            <a:off x="533400" y="1054100"/>
            <a:ext cx="49530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30723" name="Rectangle 3">
            <a:hlinkClick r:id="rId5" action="ppaction://hlinksldjump"/>
          </p:cNvPr>
          <p:cNvSpPr>
            <a:spLocks noChangeArrowheads="1"/>
          </p:cNvSpPr>
          <p:nvPr/>
        </p:nvSpPr>
        <p:spPr bwMode="auto">
          <a:xfrm>
            <a:off x="533400" y="398463"/>
            <a:ext cx="6248400" cy="579437"/>
          </a:xfrm>
          <a:prstGeom prst="rect">
            <a:avLst/>
          </a:prstGeom>
          <a:noFill/>
          <a:ln w="9525">
            <a:noFill/>
            <a:miter lim="800000"/>
            <a:headEnd/>
            <a:tailEnd/>
          </a:ln>
        </p:spPr>
        <p:txBody>
          <a:bodyPr>
            <a:spAutoFit/>
          </a:bodyPr>
          <a:lstStyle/>
          <a:p>
            <a:r>
              <a:rPr lang="en-US" altLang="zh-CN" sz="3200">
                <a:solidFill>
                  <a:srgbClr val="000066"/>
                </a:solidFill>
                <a:ea typeface="黑体" pitchFamily="49" charset="-122"/>
              </a:rPr>
              <a:t>2.4.4  </a:t>
            </a:r>
            <a:r>
              <a:rPr lang="zh-CN" altLang="en-US" sz="3200">
                <a:solidFill>
                  <a:srgbClr val="000066"/>
                </a:solidFill>
                <a:ea typeface="黑体" pitchFamily="49" charset="-122"/>
              </a:rPr>
              <a:t>积分电路和微分电路</a:t>
            </a:r>
          </a:p>
        </p:txBody>
      </p:sp>
      <p:sp>
        <p:nvSpPr>
          <p:cNvPr id="30725" name="Rectangle 5"/>
          <p:cNvSpPr>
            <a:spLocks noChangeArrowheads="1"/>
          </p:cNvSpPr>
          <p:nvPr/>
        </p:nvSpPr>
        <p:spPr bwMode="auto">
          <a:xfrm>
            <a:off x="200025" y="1554163"/>
            <a:ext cx="3330575" cy="566737"/>
          </a:xfrm>
          <a:prstGeom prst="rect">
            <a:avLst/>
          </a:prstGeom>
          <a:noFill/>
          <a:ln w="12700" cap="sq">
            <a:noFill/>
            <a:miter lim="800000"/>
            <a:headEnd type="none" w="sm" len="sm"/>
            <a:tailEnd type="none" w="sm" len="sm"/>
          </a:ln>
          <a:effectLst/>
        </p:spPr>
        <p:txBody>
          <a:bodyPr>
            <a:spAutoFit/>
          </a:bodyPr>
          <a:lstStyle/>
          <a:p>
            <a:pPr algn="just">
              <a:lnSpc>
                <a:spcPct val="130000"/>
              </a:lnSpc>
            </a:pPr>
            <a:r>
              <a:rPr lang="zh-CN" altLang="en-US" sz="2400">
                <a:solidFill>
                  <a:srgbClr val="000000"/>
                </a:solidFill>
                <a:latin typeface="楷体_GB2312" pitchFamily="49" charset="-122"/>
                <a:ea typeface="楷体_GB2312" pitchFamily="49" charset="-122"/>
                <a:sym typeface="Symbol" pitchFamily="18" charset="2"/>
              </a:rPr>
              <a:t>当</a:t>
            </a:r>
            <a:r>
              <a:rPr lang="en-US" altLang="zh-CN" sz="2400" i="1">
                <a:solidFill>
                  <a:srgbClr val="000000"/>
                </a:solidFill>
                <a:latin typeface="Book Antiqua" pitchFamily="18" charset="0"/>
                <a:ea typeface="楷体_GB2312" pitchFamily="49" charset="-122"/>
                <a:sym typeface="Symbol" pitchFamily="18" charset="2"/>
              </a:rPr>
              <a:t>v</a:t>
            </a:r>
            <a:r>
              <a:rPr lang="en-US" altLang="zh-CN" sz="2400" baseline="-25000">
                <a:solidFill>
                  <a:srgbClr val="000000"/>
                </a:solidFill>
                <a:latin typeface="楷体_GB2312" pitchFamily="49" charset="-122"/>
                <a:ea typeface="楷体_GB2312" pitchFamily="49" charset="-122"/>
                <a:sym typeface="Symbol" pitchFamily="18" charset="2"/>
              </a:rPr>
              <a:t>I</a:t>
            </a:r>
            <a:r>
              <a:rPr lang="zh-CN" altLang="en-US" sz="2400">
                <a:solidFill>
                  <a:srgbClr val="000000"/>
                </a:solidFill>
                <a:latin typeface="楷体_GB2312" pitchFamily="49" charset="-122"/>
                <a:ea typeface="楷体_GB2312" pitchFamily="49" charset="-122"/>
                <a:sym typeface="Symbol" pitchFamily="18" charset="2"/>
              </a:rPr>
              <a:t>为阶跃电压时，有</a:t>
            </a:r>
          </a:p>
        </p:txBody>
      </p:sp>
      <p:sp>
        <p:nvSpPr>
          <p:cNvPr id="30726" name="Rectangle 6"/>
          <p:cNvSpPr>
            <a:spLocks noChangeArrowheads="1"/>
          </p:cNvSpPr>
          <p:nvPr/>
        </p:nvSpPr>
        <p:spPr bwMode="auto">
          <a:xfrm>
            <a:off x="457200" y="3035300"/>
            <a:ext cx="2857500" cy="566738"/>
          </a:xfrm>
          <a:prstGeom prst="rect">
            <a:avLst/>
          </a:prstGeom>
          <a:noFill/>
          <a:ln w="12700" cap="sq">
            <a:noFill/>
            <a:miter lim="800000"/>
            <a:headEnd type="none" w="sm" len="sm"/>
            <a:tailEnd type="none" w="sm" len="sm"/>
          </a:ln>
          <a:effectLst/>
        </p:spPr>
        <p:txBody>
          <a:bodyPr>
            <a:spAutoFit/>
          </a:bodyPr>
          <a:lstStyle/>
          <a:p>
            <a:pPr algn="just">
              <a:lnSpc>
                <a:spcPct val="130000"/>
              </a:lnSpc>
            </a:pPr>
            <a:r>
              <a:rPr lang="en-US" altLang="zh-CN" sz="2400" i="1">
                <a:solidFill>
                  <a:srgbClr val="000000"/>
                </a:solidFill>
                <a:latin typeface="Book Antiqua" pitchFamily="18" charset="0"/>
                <a:ea typeface="楷体_GB2312" pitchFamily="49" charset="-122"/>
                <a:sym typeface="Symbol" pitchFamily="18" charset="2"/>
              </a:rPr>
              <a:t>v</a:t>
            </a:r>
            <a:r>
              <a:rPr lang="en-US" altLang="zh-CN" sz="2400" baseline="-25000">
                <a:solidFill>
                  <a:srgbClr val="000000"/>
                </a:solidFill>
                <a:latin typeface="Book Antiqua" pitchFamily="18" charset="0"/>
                <a:ea typeface="楷体_GB2312" pitchFamily="49" charset="-122"/>
                <a:sym typeface="Symbol" pitchFamily="18" charset="2"/>
              </a:rPr>
              <a:t>O</a:t>
            </a:r>
            <a:r>
              <a:rPr lang="zh-CN" altLang="en-US" sz="2400">
                <a:solidFill>
                  <a:srgbClr val="000000"/>
                </a:solidFill>
                <a:latin typeface="Book Antiqua" pitchFamily="18" charset="0"/>
                <a:ea typeface="楷体_GB2312" pitchFamily="49" charset="-122"/>
              </a:rPr>
              <a:t>与 </a:t>
            </a:r>
            <a:r>
              <a:rPr lang="en-US" altLang="zh-CN" sz="2400" i="1">
                <a:solidFill>
                  <a:srgbClr val="000000"/>
                </a:solidFill>
                <a:latin typeface="Book Antiqua" pitchFamily="18" charset="0"/>
                <a:ea typeface="楷体_GB2312" pitchFamily="49" charset="-122"/>
              </a:rPr>
              <a:t>t</a:t>
            </a:r>
            <a:r>
              <a:rPr lang="en-US" altLang="zh-CN" sz="2400">
                <a:solidFill>
                  <a:srgbClr val="000000"/>
                </a:solidFill>
                <a:latin typeface="Book Antiqua" pitchFamily="18" charset="0"/>
                <a:ea typeface="楷体_GB2312" pitchFamily="49" charset="-122"/>
              </a:rPr>
              <a:t> </a:t>
            </a:r>
            <a:r>
              <a:rPr lang="zh-CN" altLang="en-US" sz="2400">
                <a:solidFill>
                  <a:srgbClr val="000000"/>
                </a:solidFill>
                <a:latin typeface="Book Antiqua" pitchFamily="18" charset="0"/>
                <a:ea typeface="楷体_GB2312" pitchFamily="49" charset="-122"/>
              </a:rPr>
              <a:t>成线性关系</a:t>
            </a:r>
          </a:p>
        </p:txBody>
      </p:sp>
      <p:graphicFrame>
        <p:nvGraphicFramePr>
          <p:cNvPr id="30727" name="Object 7"/>
          <p:cNvGraphicFramePr>
            <a:graphicFrameLocks noChangeAspect="1"/>
          </p:cNvGraphicFramePr>
          <p:nvPr/>
        </p:nvGraphicFramePr>
        <p:xfrm>
          <a:off x="179388" y="2108200"/>
          <a:ext cx="2452687" cy="893763"/>
        </p:xfrm>
        <a:graphic>
          <a:graphicData uri="http://schemas.openxmlformats.org/presentationml/2006/ole">
            <mc:AlternateContent xmlns:mc="http://schemas.openxmlformats.org/markup-compatibility/2006">
              <mc:Choice xmlns:v="urn:schemas-microsoft-com:vml" Requires="v">
                <p:oleObj spid="_x0000_s30733" name="公式" r:id="rId6" imgW="1117440" imgH="406080" progId="Equation.3">
                  <p:embed/>
                </p:oleObj>
              </mc:Choice>
              <mc:Fallback>
                <p:oleObj name="公式" r:id="rId6" imgW="1117440" imgH="406080" progId="Equation.3">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388" y="2108200"/>
                        <a:ext cx="2452687" cy="893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8" name="Object 8"/>
          <p:cNvGraphicFramePr>
            <a:graphicFrameLocks noChangeAspect="1"/>
          </p:cNvGraphicFramePr>
          <p:nvPr/>
        </p:nvGraphicFramePr>
        <p:xfrm>
          <a:off x="2679700" y="2197100"/>
          <a:ext cx="1228725" cy="809625"/>
        </p:xfrm>
        <a:graphic>
          <a:graphicData uri="http://schemas.openxmlformats.org/presentationml/2006/ole">
            <mc:AlternateContent xmlns:mc="http://schemas.openxmlformats.org/markup-compatibility/2006">
              <mc:Choice xmlns:v="urn:schemas-microsoft-com:vml" Requires="v">
                <p:oleObj spid="_x0000_s30734" name="Equation" r:id="rId8" imgW="558720" imgH="368280" progId="Equation.3">
                  <p:embed/>
                </p:oleObj>
              </mc:Choice>
              <mc:Fallback>
                <p:oleObj name="Equation" r:id="rId8" imgW="558720" imgH="368280" progId="Equation.3">
                  <p:embed/>
                  <p:pic>
                    <p:nvPicPr>
                      <p:cNvPr id="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9700" y="2197100"/>
                        <a:ext cx="1228725"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9" name="Object 9"/>
          <p:cNvGraphicFramePr>
            <a:graphicFrameLocks noChangeAspect="1"/>
          </p:cNvGraphicFramePr>
          <p:nvPr/>
        </p:nvGraphicFramePr>
        <p:xfrm>
          <a:off x="3946525" y="2197100"/>
          <a:ext cx="1057275" cy="809625"/>
        </p:xfrm>
        <a:graphic>
          <a:graphicData uri="http://schemas.openxmlformats.org/presentationml/2006/ole">
            <mc:AlternateContent xmlns:mc="http://schemas.openxmlformats.org/markup-compatibility/2006">
              <mc:Choice xmlns:v="urn:schemas-microsoft-com:vml" Requires="v">
                <p:oleObj spid="_x0000_s30735" name="Equation" r:id="rId10" imgW="482400" imgH="368280" progId="Equation.3">
                  <p:embed/>
                </p:oleObj>
              </mc:Choice>
              <mc:Fallback>
                <p:oleObj name="Equation" r:id="rId10" imgW="482400" imgH="368280" progId="Equation.3">
                  <p:embed/>
                  <p:pic>
                    <p:nvPicPr>
                      <p:cNvPr id="0"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46525" y="2197100"/>
                        <a:ext cx="1057275"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30" name="Rectangle 10"/>
          <p:cNvSpPr>
            <a:spLocks noChangeArrowheads="1"/>
          </p:cNvSpPr>
          <p:nvPr/>
        </p:nvSpPr>
        <p:spPr bwMode="auto">
          <a:xfrm>
            <a:off x="228600" y="1130300"/>
            <a:ext cx="4038600" cy="519113"/>
          </a:xfrm>
          <a:prstGeom prst="rect">
            <a:avLst/>
          </a:prstGeom>
          <a:noFill/>
          <a:ln w="12700" cap="sq">
            <a:noFill/>
            <a:miter lim="800000"/>
            <a:headEnd type="none" w="sm" len="sm"/>
            <a:tailEnd type="none" w="sm" len="sm"/>
          </a:ln>
          <a:effectLst/>
        </p:spPr>
        <p:txBody>
          <a:bodyPr>
            <a:spAutoFit/>
          </a:bodyPr>
          <a:lstStyle/>
          <a:p>
            <a:pPr>
              <a:spcBef>
                <a:spcPct val="20000"/>
              </a:spcBef>
              <a:buClr>
                <a:srgbClr val="0000FF"/>
              </a:buClr>
              <a:buSzPct val="85000"/>
              <a:buFont typeface="Monotype Sorts" pitchFamily="2" charset="2"/>
              <a:buNone/>
            </a:pPr>
            <a:r>
              <a:rPr lang="en-US" altLang="zh-CN" sz="2800">
                <a:solidFill>
                  <a:srgbClr val="000000"/>
                </a:solidFill>
                <a:ea typeface="楷体_GB2312" pitchFamily="49" charset="-122"/>
              </a:rPr>
              <a:t>1. </a:t>
            </a:r>
            <a:r>
              <a:rPr lang="zh-CN" altLang="en-US" sz="2800">
                <a:solidFill>
                  <a:srgbClr val="000000"/>
                </a:solidFill>
                <a:ea typeface="楷体_GB2312" pitchFamily="49" charset="-122"/>
              </a:rPr>
              <a:t>积分电路</a:t>
            </a:r>
          </a:p>
        </p:txBody>
      </p:sp>
      <p:pic>
        <p:nvPicPr>
          <p:cNvPr id="30731" name="Picture 11" descr="未标题-1 拷贝"/>
          <p:cNvPicPr>
            <a:picLocks noChangeAspect="1" noChangeArrowheads="1"/>
          </p:cNvPicPr>
          <p:nvPr/>
        </p:nvPicPr>
        <p:blipFill>
          <a:blip r:embed="rId12"/>
          <a:srcRect/>
          <a:stretch>
            <a:fillRect/>
          </a:stretch>
        </p:blipFill>
        <p:spPr bwMode="auto">
          <a:xfrm>
            <a:off x="5197475" y="908050"/>
            <a:ext cx="3695700" cy="2311400"/>
          </a:xfrm>
          <a:prstGeom prst="rect">
            <a:avLst/>
          </a:prstGeom>
          <a:noFill/>
        </p:spPr>
      </p:pic>
      <p:pic>
        <p:nvPicPr>
          <p:cNvPr id="30732" name="Picture 12" descr="未标题-1 拷贝"/>
          <p:cNvPicPr>
            <a:picLocks noChangeAspect="1" noChangeArrowheads="1"/>
          </p:cNvPicPr>
          <p:nvPr/>
        </p:nvPicPr>
        <p:blipFill>
          <a:blip r:embed="rId13"/>
          <a:srcRect/>
          <a:stretch>
            <a:fillRect/>
          </a:stretch>
        </p:blipFill>
        <p:spPr bwMode="auto">
          <a:xfrm>
            <a:off x="1476375" y="3576638"/>
            <a:ext cx="5707063" cy="3052762"/>
          </a:xfrm>
          <a:prstGeom prst="rect">
            <a:avLst/>
          </a:prstGeom>
          <a:noFill/>
        </p:spPr>
      </p:pic>
    </p:spTree>
  </p:cSld>
  <p:clrMapOvr>
    <a:masterClrMapping/>
  </p:clrMapOvr>
  <p:transition>
    <p:random/>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5"/>
                                        </p:tgtEl>
                                        <p:attrNameLst>
                                          <p:attrName>style.visibility</p:attrName>
                                        </p:attrNameLst>
                                      </p:cBhvr>
                                      <p:to>
                                        <p:strVal val="visible"/>
                                      </p:to>
                                    </p:set>
                                    <p:anim calcmode="lin" valueType="num">
                                      <p:cBhvr additive="base">
                                        <p:cTn id="7" dur="500" fill="hold"/>
                                        <p:tgtEl>
                                          <p:spTgt spid="30725"/>
                                        </p:tgtEl>
                                        <p:attrNameLst>
                                          <p:attrName>ppt_x</p:attrName>
                                        </p:attrNameLst>
                                      </p:cBhvr>
                                      <p:tavLst>
                                        <p:tav tm="0">
                                          <p:val>
                                            <p:strVal val="0-#ppt_w/2"/>
                                          </p:val>
                                        </p:tav>
                                        <p:tav tm="100000">
                                          <p:val>
                                            <p:strVal val="#ppt_x"/>
                                          </p:val>
                                        </p:tav>
                                      </p:tavLst>
                                    </p:anim>
                                    <p:anim calcmode="lin" valueType="num">
                                      <p:cBhvr additive="base">
                                        <p:cTn id="8" dur="500" fill="hold"/>
                                        <p:tgtEl>
                                          <p:spTgt spid="3072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9" fill="hold">
                      <p:stCondLst>
                        <p:cond delay="indefinite"/>
                      </p:stCondLst>
                      <p:childTnLst>
                        <p:par>
                          <p:cTn id="10" fill="hold">
                            <p:stCondLst>
                              <p:cond delay="0"/>
                            </p:stCondLst>
                            <p:childTnLst>
                              <p:par>
                                <p:cTn id="11" presetID="18" presetClass="entr" presetSubtype="6" fill="hold" nodeType="clickEffect">
                                  <p:stCondLst>
                                    <p:cond delay="0"/>
                                  </p:stCondLst>
                                  <p:childTnLst>
                                    <p:set>
                                      <p:cBhvr>
                                        <p:cTn id="12" dur="1" fill="hold">
                                          <p:stCondLst>
                                            <p:cond delay="0"/>
                                          </p:stCondLst>
                                        </p:cTn>
                                        <p:tgtEl>
                                          <p:spTgt spid="30727"/>
                                        </p:tgtEl>
                                        <p:attrNameLst>
                                          <p:attrName>style.visibility</p:attrName>
                                        </p:attrNameLst>
                                      </p:cBhvr>
                                      <p:to>
                                        <p:strVal val="visible"/>
                                      </p:to>
                                    </p:set>
                                    <p:animEffect transition="in" filter="strips(downRight)">
                                      <p:cBhvr>
                                        <p:cTn id="13" dur="500"/>
                                        <p:tgtEl>
                                          <p:spTgt spid="30727"/>
                                        </p:tgtEl>
                                      </p:cBhvr>
                                    </p:animEffect>
                                  </p:childTnLst>
                                  <p:subTnLst>
                                    <p:audio>
                                      <p:cMediaNode>
                                        <p:cTn display="0" masterRel="sameClick">
                                          <p:stCondLst>
                                            <p:cond evt="begin" delay="0">
                                              <p:tn val="11"/>
                                            </p:cond>
                                          </p:stCondLst>
                                          <p:endCondLst>
                                            <p:cond evt="onStopAudio" delay="0">
                                              <p:tgtEl>
                                                <p:sldTgt/>
                                              </p:tgtEl>
                                            </p:cond>
                                          </p:endCondLst>
                                        </p:cTn>
                                        <p:tgtEl>
                                          <p:sndTgt r:embed="rId4" name="CHIMES.WAV"/>
                                        </p:tgtEl>
                                      </p:cMediaNode>
                                    </p:audio>
                                  </p:subTnLst>
                                </p:cTn>
                              </p:par>
                            </p:childTnLst>
                          </p:cTn>
                        </p:par>
                      </p:childTnLst>
                    </p:cTn>
                  </p:par>
                  <p:par>
                    <p:cTn id="14" fill="hold">
                      <p:stCondLst>
                        <p:cond delay="indefinite"/>
                      </p:stCondLst>
                      <p:childTnLst>
                        <p:par>
                          <p:cTn id="15" fill="hold">
                            <p:stCondLst>
                              <p:cond delay="0"/>
                            </p:stCondLst>
                            <p:childTnLst>
                              <p:par>
                                <p:cTn id="16" presetID="18" presetClass="entr" presetSubtype="6" fill="hold" nodeType="clickEffect">
                                  <p:stCondLst>
                                    <p:cond delay="0"/>
                                  </p:stCondLst>
                                  <p:childTnLst>
                                    <p:set>
                                      <p:cBhvr>
                                        <p:cTn id="17" dur="1" fill="hold">
                                          <p:stCondLst>
                                            <p:cond delay="0"/>
                                          </p:stCondLst>
                                        </p:cTn>
                                        <p:tgtEl>
                                          <p:spTgt spid="30728"/>
                                        </p:tgtEl>
                                        <p:attrNameLst>
                                          <p:attrName>style.visibility</p:attrName>
                                        </p:attrNameLst>
                                      </p:cBhvr>
                                      <p:to>
                                        <p:strVal val="visible"/>
                                      </p:to>
                                    </p:set>
                                    <p:animEffect transition="in" filter="strips(downRight)">
                                      <p:cBhvr>
                                        <p:cTn id="18" dur="500"/>
                                        <p:tgtEl>
                                          <p:spTgt spid="30728"/>
                                        </p:tgtEl>
                                      </p:cBhvr>
                                    </p:animEffect>
                                  </p:childTnLst>
                                  <p:subTnLst>
                                    <p:audio>
                                      <p:cMediaNode>
                                        <p:cTn display="0" masterRel="sameClick">
                                          <p:stCondLst>
                                            <p:cond evt="begin" delay="0">
                                              <p:tn val="16"/>
                                            </p:cond>
                                          </p:stCondLst>
                                          <p:endCondLst>
                                            <p:cond evt="onStopAudio" delay="0">
                                              <p:tgtEl>
                                                <p:sldTgt/>
                                              </p:tgtEl>
                                            </p:cond>
                                          </p:endCondLst>
                                        </p:cTn>
                                        <p:tgtEl>
                                          <p:sndTgt r:embed="rId4" name="CHIMES.WAV"/>
                                        </p:tgtEl>
                                      </p:cMediaNode>
                                    </p:audio>
                                  </p:subTnLst>
                                </p:cTn>
                              </p:par>
                            </p:childTnLst>
                          </p:cTn>
                        </p:par>
                      </p:childTnLst>
                    </p:cTn>
                  </p:par>
                  <p:par>
                    <p:cTn id="19" fill="hold">
                      <p:stCondLst>
                        <p:cond delay="indefinite"/>
                      </p:stCondLst>
                      <p:childTnLst>
                        <p:par>
                          <p:cTn id="20" fill="hold">
                            <p:stCondLst>
                              <p:cond delay="0"/>
                            </p:stCondLst>
                            <p:childTnLst>
                              <p:par>
                                <p:cTn id="21" presetID="18" presetClass="entr" presetSubtype="6" fill="hold" nodeType="clickEffect">
                                  <p:stCondLst>
                                    <p:cond delay="0"/>
                                  </p:stCondLst>
                                  <p:childTnLst>
                                    <p:set>
                                      <p:cBhvr>
                                        <p:cTn id="22" dur="1" fill="hold">
                                          <p:stCondLst>
                                            <p:cond delay="0"/>
                                          </p:stCondLst>
                                        </p:cTn>
                                        <p:tgtEl>
                                          <p:spTgt spid="30729"/>
                                        </p:tgtEl>
                                        <p:attrNameLst>
                                          <p:attrName>style.visibility</p:attrName>
                                        </p:attrNameLst>
                                      </p:cBhvr>
                                      <p:to>
                                        <p:strVal val="visible"/>
                                      </p:to>
                                    </p:set>
                                    <p:animEffect transition="in" filter="strips(downRight)">
                                      <p:cBhvr>
                                        <p:cTn id="23" dur="500"/>
                                        <p:tgtEl>
                                          <p:spTgt spid="30729"/>
                                        </p:tgtEl>
                                      </p:cBhvr>
                                    </p:animEffect>
                                  </p:childTnLst>
                                  <p:subTnLst>
                                    <p:audio>
                                      <p:cMediaNode>
                                        <p:cTn display="0" masterRel="sameClick">
                                          <p:stCondLst>
                                            <p:cond evt="begin" delay="0">
                                              <p:tn val="21"/>
                                            </p:cond>
                                          </p:stCondLst>
                                          <p:endCondLst>
                                            <p:cond evt="onStopAudio" delay="0">
                                              <p:tgtEl>
                                                <p:sldTgt/>
                                              </p:tgtEl>
                                            </p:cond>
                                          </p:endCondLst>
                                        </p:cTn>
                                        <p:tgtEl>
                                          <p:sndTgt r:embed="rId4" name="CHIMES.WAV"/>
                                        </p:tgtEl>
                                      </p:cMediaNode>
                                    </p:audio>
                                  </p:sub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0726"/>
                                        </p:tgtEl>
                                        <p:attrNameLst>
                                          <p:attrName>style.visibility</p:attrName>
                                        </p:attrNameLst>
                                      </p:cBhvr>
                                      <p:to>
                                        <p:strVal val="visible"/>
                                      </p:to>
                                    </p:set>
                                    <p:anim calcmode="lin" valueType="num">
                                      <p:cBhvr additive="base">
                                        <p:cTn id="28" dur="500" fill="hold"/>
                                        <p:tgtEl>
                                          <p:spTgt spid="30726"/>
                                        </p:tgtEl>
                                        <p:attrNameLst>
                                          <p:attrName>ppt_x</p:attrName>
                                        </p:attrNameLst>
                                      </p:cBhvr>
                                      <p:tavLst>
                                        <p:tav tm="0">
                                          <p:val>
                                            <p:strVal val="0-#ppt_w/2"/>
                                          </p:val>
                                        </p:tav>
                                        <p:tav tm="100000">
                                          <p:val>
                                            <p:strVal val="#ppt_x"/>
                                          </p:val>
                                        </p:tav>
                                      </p:tavLst>
                                    </p:anim>
                                    <p:anim calcmode="lin" valueType="num">
                                      <p:cBhvr additive="base">
                                        <p:cTn id="29" dur="500" fill="hold"/>
                                        <p:tgtEl>
                                          <p:spTgt spid="3072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4" name="CHIMES.WAV"/>
                                        </p:tgtEl>
                                      </p:cMediaNode>
                                    </p:audio>
                                  </p:sub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30732"/>
                                        </p:tgtEl>
                                        <p:attrNameLst>
                                          <p:attrName>style.visibility</p:attrName>
                                        </p:attrNameLst>
                                      </p:cBhvr>
                                      <p:to>
                                        <p:strVal val="visible"/>
                                      </p:to>
                                    </p:set>
                                    <p:animEffect transition="in" filter="box(in)">
                                      <p:cBhvr>
                                        <p:cTn id="34" dur="500"/>
                                        <p:tgtEl>
                                          <p:spTgt spid="30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autoUpdateAnimBg="0"/>
      <p:bldP spid="30726"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p:cNvSpPr>
            <a:spLocks noGrp="1" noChangeArrowheads="1"/>
          </p:cNvSpPr>
          <p:nvPr>
            <p:ph type="title"/>
          </p:nvPr>
        </p:nvSpPr>
        <p:spPr>
          <a:xfrm>
            <a:off x="1447800" y="762000"/>
            <a:ext cx="6172200" cy="354013"/>
          </a:xfrm>
          <a:noFill/>
          <a:ln/>
        </p:spPr>
        <p:txBody>
          <a:bodyPr anchor="b">
            <a:normAutofit fontScale="90000"/>
          </a:bodyPr>
          <a:lstStyle/>
          <a:p>
            <a:r>
              <a:rPr lang="zh-CN" altLang="en-US"/>
              <a:t>积分电路的用途</a:t>
            </a:r>
          </a:p>
        </p:txBody>
      </p:sp>
      <p:sp>
        <p:nvSpPr>
          <p:cNvPr id="52229" name="Rectangle 5"/>
          <p:cNvSpPr>
            <a:spLocks noGrp="1" noChangeArrowheads="1"/>
          </p:cNvSpPr>
          <p:nvPr>
            <p:ph idx="1"/>
          </p:nvPr>
        </p:nvSpPr>
        <p:spPr>
          <a:xfrm>
            <a:off x="457200" y="914400"/>
            <a:ext cx="8534400" cy="838200"/>
          </a:xfrm>
          <a:noFill/>
          <a:ln/>
        </p:spPr>
        <p:txBody>
          <a:bodyPr/>
          <a:lstStyle/>
          <a:p>
            <a:pPr>
              <a:lnSpc>
                <a:spcPct val="155000"/>
              </a:lnSpc>
              <a:buClr>
                <a:srgbClr val="CC0000"/>
              </a:buClr>
              <a:buFont typeface="Wingdings" pitchFamily="2" charset="2"/>
              <a:buNone/>
            </a:pPr>
            <a:r>
              <a:rPr lang="zh-CN" altLang="en-US"/>
              <a:t>将方波变为三角波</a:t>
            </a:r>
          </a:p>
        </p:txBody>
      </p:sp>
      <p:pic>
        <p:nvPicPr>
          <p:cNvPr id="52230" name="Picture 6"/>
          <p:cNvPicPr>
            <a:picLocks noChangeAspect="1" noChangeArrowheads="1"/>
          </p:cNvPicPr>
          <p:nvPr/>
        </p:nvPicPr>
        <p:blipFill>
          <a:blip r:embed="rId2"/>
          <a:srcRect/>
          <a:stretch>
            <a:fillRect/>
          </a:stretch>
        </p:blipFill>
        <p:spPr bwMode="auto">
          <a:xfrm>
            <a:off x="914400" y="1701800"/>
            <a:ext cx="6629400" cy="485140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noChangeArrowheads="1"/>
          </p:cNvSpPr>
          <p:nvPr>
            <p:ph type="title"/>
          </p:nvPr>
        </p:nvSpPr>
        <p:spPr>
          <a:xfrm>
            <a:off x="914400" y="685800"/>
            <a:ext cx="7793038" cy="403225"/>
          </a:xfrm>
          <a:noFill/>
          <a:ln/>
        </p:spPr>
        <p:txBody>
          <a:bodyPr anchor="b">
            <a:normAutofit fontScale="90000"/>
          </a:bodyPr>
          <a:lstStyle/>
          <a:p>
            <a:r>
              <a:rPr lang="zh-CN" altLang="en-US"/>
              <a:t>积分电路的用途</a:t>
            </a:r>
          </a:p>
        </p:txBody>
      </p:sp>
      <p:pic>
        <p:nvPicPr>
          <p:cNvPr id="53253" name="Picture 5"/>
          <p:cNvPicPr>
            <a:picLocks noChangeAspect="1" noChangeArrowheads="1"/>
          </p:cNvPicPr>
          <p:nvPr/>
        </p:nvPicPr>
        <p:blipFill>
          <a:blip r:embed="rId2"/>
          <a:srcRect/>
          <a:stretch>
            <a:fillRect/>
          </a:stretch>
        </p:blipFill>
        <p:spPr bwMode="auto">
          <a:xfrm>
            <a:off x="1066800" y="1608138"/>
            <a:ext cx="6858000" cy="5021262"/>
          </a:xfrm>
          <a:prstGeom prst="rect">
            <a:avLst/>
          </a:prstGeom>
          <a:noFill/>
          <a:ln w="9525">
            <a:noFill/>
            <a:miter lim="800000"/>
            <a:headEnd/>
            <a:tailEnd/>
          </a:ln>
          <a:effectLst/>
        </p:spPr>
      </p:pic>
      <p:sp>
        <p:nvSpPr>
          <p:cNvPr id="53254" name="Rectangle 6"/>
          <p:cNvSpPr>
            <a:spLocks noChangeArrowheads="1"/>
          </p:cNvSpPr>
          <p:nvPr/>
        </p:nvSpPr>
        <p:spPr bwMode="auto">
          <a:xfrm>
            <a:off x="338138" y="900113"/>
            <a:ext cx="2927350" cy="658812"/>
          </a:xfrm>
          <a:prstGeom prst="rect">
            <a:avLst/>
          </a:prstGeom>
          <a:noFill/>
          <a:ln w="9525">
            <a:noFill/>
            <a:miter lim="800000"/>
            <a:headEnd/>
            <a:tailEnd/>
          </a:ln>
          <a:effectLst/>
        </p:spPr>
        <p:txBody>
          <a:bodyPr wrap="none">
            <a:spAutoFit/>
          </a:bodyPr>
          <a:lstStyle/>
          <a:p>
            <a:pPr>
              <a:lnSpc>
                <a:spcPct val="155000"/>
              </a:lnSpc>
              <a:spcBef>
                <a:spcPct val="20000"/>
              </a:spcBef>
              <a:buClr>
                <a:srgbClr val="CC0000"/>
              </a:buClr>
              <a:buSzPct val="60000"/>
              <a:buFont typeface="Wingdings" pitchFamily="2" charset="2"/>
              <a:buNone/>
            </a:pPr>
            <a:r>
              <a:rPr kumimoji="1" lang="zh-CN" altLang="en-US" sz="2400" b="0">
                <a:latin typeface="Tahoma" pitchFamily="34" charset="0"/>
              </a:rPr>
              <a:t>将三角波变为正弦波</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4"/>
          <p:cNvSpPr>
            <a:spLocks noGrp="1" noChangeArrowheads="1"/>
          </p:cNvSpPr>
          <p:nvPr>
            <p:ph type="title"/>
          </p:nvPr>
        </p:nvSpPr>
        <p:spPr>
          <a:xfrm>
            <a:off x="990600" y="685800"/>
            <a:ext cx="7793038" cy="403225"/>
          </a:xfrm>
          <a:noFill/>
          <a:ln/>
        </p:spPr>
        <p:txBody>
          <a:bodyPr anchor="b">
            <a:normAutofit fontScale="90000"/>
          </a:bodyPr>
          <a:lstStyle/>
          <a:p>
            <a:r>
              <a:rPr lang="zh-CN" altLang="en-US"/>
              <a:t>积分电路的用途</a:t>
            </a:r>
          </a:p>
        </p:txBody>
      </p:sp>
      <p:sp>
        <p:nvSpPr>
          <p:cNvPr id="54281" name="Line 9"/>
          <p:cNvSpPr>
            <a:spLocks noChangeShapeType="1"/>
          </p:cNvSpPr>
          <p:nvPr/>
        </p:nvSpPr>
        <p:spPr bwMode="auto">
          <a:xfrm>
            <a:off x="5638800" y="2590800"/>
            <a:ext cx="0" cy="2133600"/>
          </a:xfrm>
          <a:prstGeom prst="line">
            <a:avLst/>
          </a:prstGeom>
          <a:noFill/>
          <a:ln w="9525" cap="rnd">
            <a:solidFill>
              <a:schemeClr val="tx1"/>
            </a:solidFill>
            <a:prstDash val="sysDot"/>
            <a:round/>
            <a:headEnd/>
            <a:tailEnd/>
          </a:ln>
          <a:effectLst/>
        </p:spPr>
        <p:txBody>
          <a:bodyPr/>
          <a:lstStyle/>
          <a:p>
            <a:endParaRPr lang="zh-CN" altLang="en-US"/>
          </a:p>
        </p:txBody>
      </p:sp>
      <p:sp>
        <p:nvSpPr>
          <p:cNvPr id="54282" name="Line 10"/>
          <p:cNvSpPr>
            <a:spLocks noChangeShapeType="1"/>
          </p:cNvSpPr>
          <p:nvPr/>
        </p:nvSpPr>
        <p:spPr bwMode="auto">
          <a:xfrm>
            <a:off x="6248400" y="2590800"/>
            <a:ext cx="0" cy="1143000"/>
          </a:xfrm>
          <a:prstGeom prst="line">
            <a:avLst/>
          </a:prstGeom>
          <a:noFill/>
          <a:ln w="9525" cap="rnd">
            <a:solidFill>
              <a:schemeClr val="tx1"/>
            </a:solidFill>
            <a:prstDash val="sysDot"/>
            <a:round/>
            <a:headEnd/>
            <a:tailEnd/>
          </a:ln>
          <a:effectLst/>
        </p:spPr>
        <p:txBody>
          <a:bodyPr/>
          <a:lstStyle/>
          <a:p>
            <a:endParaRPr lang="zh-CN" altLang="en-US"/>
          </a:p>
        </p:txBody>
      </p:sp>
      <p:sp>
        <p:nvSpPr>
          <p:cNvPr id="54283" name="Line 11"/>
          <p:cNvSpPr>
            <a:spLocks noChangeShapeType="1"/>
          </p:cNvSpPr>
          <p:nvPr/>
        </p:nvSpPr>
        <p:spPr bwMode="auto">
          <a:xfrm>
            <a:off x="6858000" y="2590800"/>
            <a:ext cx="0" cy="2057400"/>
          </a:xfrm>
          <a:prstGeom prst="line">
            <a:avLst/>
          </a:prstGeom>
          <a:noFill/>
          <a:ln w="9525" cap="rnd">
            <a:solidFill>
              <a:schemeClr val="tx1"/>
            </a:solidFill>
            <a:prstDash val="sysDot"/>
            <a:round/>
            <a:headEnd/>
            <a:tailEnd/>
          </a:ln>
          <a:effectLst/>
        </p:spPr>
        <p:txBody>
          <a:bodyPr/>
          <a:lstStyle/>
          <a:p>
            <a:endParaRPr lang="zh-CN" altLang="en-US"/>
          </a:p>
        </p:txBody>
      </p:sp>
      <p:sp>
        <p:nvSpPr>
          <p:cNvPr id="54284" name="Line 12"/>
          <p:cNvSpPr>
            <a:spLocks noChangeShapeType="1"/>
          </p:cNvSpPr>
          <p:nvPr/>
        </p:nvSpPr>
        <p:spPr bwMode="auto">
          <a:xfrm>
            <a:off x="7467600" y="2590800"/>
            <a:ext cx="0" cy="1600200"/>
          </a:xfrm>
          <a:prstGeom prst="line">
            <a:avLst/>
          </a:prstGeom>
          <a:noFill/>
          <a:ln w="9525" cap="rnd">
            <a:solidFill>
              <a:schemeClr val="tx1"/>
            </a:solidFill>
            <a:prstDash val="sysDot"/>
            <a:round/>
            <a:headEnd/>
            <a:tailEnd/>
          </a:ln>
          <a:effectLst/>
        </p:spPr>
        <p:txBody>
          <a:bodyPr/>
          <a:lstStyle/>
          <a:p>
            <a:endParaRPr lang="zh-CN" altLang="en-US"/>
          </a:p>
        </p:txBody>
      </p:sp>
      <p:graphicFrame>
        <p:nvGraphicFramePr>
          <p:cNvPr id="54285" name="Object 13"/>
          <p:cNvGraphicFramePr>
            <a:graphicFrameLocks noChangeAspect="1"/>
          </p:cNvGraphicFramePr>
          <p:nvPr/>
        </p:nvGraphicFramePr>
        <p:xfrm>
          <a:off x="661988" y="1812925"/>
          <a:ext cx="2157412" cy="530225"/>
        </p:xfrm>
        <a:graphic>
          <a:graphicData uri="http://schemas.openxmlformats.org/presentationml/2006/ole">
            <mc:AlternateContent xmlns:mc="http://schemas.openxmlformats.org/markup-compatibility/2006">
              <mc:Choice xmlns:v="urn:schemas-microsoft-com:vml" Requires="v">
                <p:oleObj spid="_x0000_s54318" name="Equation" r:id="rId3" imgW="825480" imgH="203040" progId="Equation.3">
                  <p:embed/>
                </p:oleObj>
              </mc:Choice>
              <mc:Fallback>
                <p:oleObj name="Equation" r:id="rId3" imgW="825480" imgH="203040" progId="Equation.3">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988" y="1812925"/>
                        <a:ext cx="2157412"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86" name="Object 14"/>
          <p:cNvGraphicFramePr>
            <a:graphicFrameLocks noChangeAspect="1"/>
          </p:cNvGraphicFramePr>
          <p:nvPr/>
        </p:nvGraphicFramePr>
        <p:xfrm>
          <a:off x="685800" y="2546350"/>
          <a:ext cx="3417888" cy="1738313"/>
        </p:xfrm>
        <a:graphic>
          <a:graphicData uri="http://schemas.openxmlformats.org/presentationml/2006/ole">
            <mc:AlternateContent xmlns:mc="http://schemas.openxmlformats.org/markup-compatibility/2006">
              <mc:Choice xmlns:v="urn:schemas-microsoft-com:vml" Requires="v">
                <p:oleObj spid="_x0000_s54319" name="公式" r:id="rId5" imgW="1549080" imgH="787320" progId="Equation.3">
                  <p:embed/>
                </p:oleObj>
              </mc:Choice>
              <mc:Fallback>
                <p:oleObj name="公式" r:id="rId5" imgW="1549080" imgH="787320" progId="Equation.3">
                  <p:embed/>
                  <p:pic>
                    <p:nvPicPr>
                      <p:cNvPr id="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2546350"/>
                        <a:ext cx="3417888" cy="173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4287" name="Group 15"/>
          <p:cNvGrpSpPr>
            <a:grpSpLocks/>
          </p:cNvGrpSpPr>
          <p:nvPr/>
        </p:nvGrpSpPr>
        <p:grpSpPr bwMode="auto">
          <a:xfrm>
            <a:off x="4572000" y="3124200"/>
            <a:ext cx="3886200" cy="1676400"/>
            <a:chOff x="3120" y="1584"/>
            <a:chExt cx="2448" cy="1056"/>
          </a:xfrm>
        </p:grpSpPr>
        <p:sp>
          <p:nvSpPr>
            <p:cNvPr id="54288" name="Line 16"/>
            <p:cNvSpPr>
              <a:spLocks noChangeShapeType="1"/>
            </p:cNvSpPr>
            <p:nvPr/>
          </p:nvSpPr>
          <p:spPr bwMode="auto">
            <a:xfrm flipV="1">
              <a:off x="3408" y="1824"/>
              <a:ext cx="0" cy="816"/>
            </a:xfrm>
            <a:prstGeom prst="line">
              <a:avLst/>
            </a:prstGeom>
            <a:noFill/>
            <a:ln w="9525">
              <a:solidFill>
                <a:schemeClr val="tx1"/>
              </a:solidFill>
              <a:round/>
              <a:headEnd/>
              <a:tailEnd type="triangle" w="med" len="med"/>
            </a:ln>
            <a:effectLst/>
          </p:spPr>
          <p:txBody>
            <a:bodyPr/>
            <a:lstStyle/>
            <a:p>
              <a:endParaRPr lang="zh-CN" altLang="en-US"/>
            </a:p>
          </p:txBody>
        </p:sp>
        <p:grpSp>
          <p:nvGrpSpPr>
            <p:cNvPr id="54289" name="Group 17"/>
            <p:cNvGrpSpPr>
              <a:grpSpLocks/>
            </p:cNvGrpSpPr>
            <p:nvPr/>
          </p:nvGrpSpPr>
          <p:grpSpPr bwMode="auto">
            <a:xfrm>
              <a:off x="3120" y="1584"/>
              <a:ext cx="2448" cy="883"/>
              <a:chOff x="3120" y="1584"/>
              <a:chExt cx="2448" cy="883"/>
            </a:xfrm>
          </p:grpSpPr>
          <p:sp>
            <p:nvSpPr>
              <p:cNvPr id="54290" name="Line 18"/>
              <p:cNvSpPr>
                <a:spLocks noChangeShapeType="1"/>
              </p:cNvSpPr>
              <p:nvPr/>
            </p:nvSpPr>
            <p:spPr bwMode="auto">
              <a:xfrm>
                <a:off x="3408" y="2256"/>
                <a:ext cx="1920" cy="0"/>
              </a:xfrm>
              <a:prstGeom prst="line">
                <a:avLst/>
              </a:prstGeom>
              <a:noFill/>
              <a:ln w="9525">
                <a:solidFill>
                  <a:schemeClr val="tx1"/>
                </a:solidFill>
                <a:round/>
                <a:headEnd/>
                <a:tailEnd type="triangle" w="med" len="med"/>
              </a:ln>
              <a:effectLst/>
            </p:spPr>
            <p:txBody>
              <a:bodyPr/>
              <a:lstStyle/>
              <a:p>
                <a:endParaRPr lang="zh-CN" altLang="en-US"/>
              </a:p>
            </p:txBody>
          </p:sp>
          <p:sp>
            <p:nvSpPr>
              <p:cNvPr id="54291" name="Text Box 19"/>
              <p:cNvSpPr txBox="1">
                <a:spLocks noChangeArrowheads="1"/>
              </p:cNvSpPr>
              <p:nvPr/>
            </p:nvSpPr>
            <p:spPr bwMode="auto">
              <a:xfrm>
                <a:off x="5184" y="2217"/>
                <a:ext cx="384" cy="250"/>
              </a:xfrm>
              <a:prstGeom prst="rect">
                <a:avLst/>
              </a:prstGeom>
              <a:noFill/>
              <a:ln w="9525">
                <a:noFill/>
                <a:miter lim="800000"/>
                <a:headEnd/>
                <a:tailEnd/>
              </a:ln>
              <a:effectLst/>
            </p:spPr>
            <p:txBody>
              <a:bodyPr>
                <a:spAutoFit/>
              </a:bodyPr>
              <a:lstStyle/>
              <a:p>
                <a:pPr>
                  <a:spcBef>
                    <a:spcPct val="50000"/>
                  </a:spcBef>
                </a:pPr>
                <a:r>
                  <a:rPr kumimoji="1" lang="en-US" altLang="zh-CN" sz="2000" i="1">
                    <a:solidFill>
                      <a:schemeClr val="accent2"/>
                    </a:solidFill>
                    <a:latin typeface="Times New Roman" pitchFamily="18" charset="0"/>
                    <a:sym typeface="Symbol" pitchFamily="18" charset="2"/>
                  </a:rPr>
                  <a:t></a:t>
                </a:r>
                <a:r>
                  <a:rPr kumimoji="1" lang="en-US" altLang="zh-CN" sz="2000" i="1">
                    <a:solidFill>
                      <a:schemeClr val="accent2"/>
                    </a:solidFill>
                    <a:latin typeface="Times New Roman" pitchFamily="18" charset="0"/>
                  </a:rPr>
                  <a:t>t</a:t>
                </a:r>
              </a:p>
            </p:txBody>
          </p:sp>
          <p:sp>
            <p:nvSpPr>
              <p:cNvPr id="54292" name="Text Box 20"/>
              <p:cNvSpPr txBox="1">
                <a:spLocks noChangeArrowheads="1"/>
              </p:cNvSpPr>
              <p:nvPr/>
            </p:nvSpPr>
            <p:spPr bwMode="auto">
              <a:xfrm>
                <a:off x="3120" y="1584"/>
                <a:ext cx="384" cy="288"/>
              </a:xfrm>
              <a:prstGeom prst="rect">
                <a:avLst/>
              </a:prstGeom>
              <a:noFill/>
              <a:ln w="9525">
                <a:noFill/>
                <a:miter lim="800000"/>
                <a:headEnd/>
                <a:tailEnd/>
              </a:ln>
              <a:effectLst/>
            </p:spPr>
            <p:txBody>
              <a:bodyPr>
                <a:spAutoFit/>
              </a:bodyPr>
              <a:lstStyle/>
              <a:p>
                <a:pPr>
                  <a:spcBef>
                    <a:spcPct val="50000"/>
                  </a:spcBef>
                </a:pPr>
                <a:r>
                  <a:rPr kumimoji="1" lang="en-US" altLang="zh-CN" sz="2400" i="1">
                    <a:solidFill>
                      <a:schemeClr val="accent2"/>
                    </a:solidFill>
                    <a:latin typeface="Times New Roman" pitchFamily="18" charset="0"/>
                  </a:rPr>
                  <a:t>u</a:t>
                </a:r>
                <a:r>
                  <a:rPr kumimoji="1" lang="en-US" altLang="zh-CN" sz="2400" baseline="-25000">
                    <a:solidFill>
                      <a:schemeClr val="accent2"/>
                    </a:solidFill>
                    <a:latin typeface="Times New Roman" pitchFamily="18" charset="0"/>
                  </a:rPr>
                  <a:t>O</a:t>
                </a:r>
              </a:p>
            </p:txBody>
          </p:sp>
          <p:sp>
            <p:nvSpPr>
              <p:cNvPr id="54293" name="Text Box 21"/>
              <p:cNvSpPr txBox="1">
                <a:spLocks noChangeArrowheads="1"/>
              </p:cNvSpPr>
              <p:nvPr/>
            </p:nvSpPr>
            <p:spPr bwMode="auto">
              <a:xfrm>
                <a:off x="3216" y="2150"/>
                <a:ext cx="336" cy="250"/>
              </a:xfrm>
              <a:prstGeom prst="rect">
                <a:avLst/>
              </a:prstGeom>
              <a:noFill/>
              <a:ln w="9525">
                <a:noFill/>
                <a:miter lim="800000"/>
                <a:headEnd/>
                <a:tailEnd/>
              </a:ln>
              <a:effectLst/>
            </p:spPr>
            <p:txBody>
              <a:bodyPr>
                <a:spAutoFit/>
              </a:bodyPr>
              <a:lstStyle/>
              <a:p>
                <a:pPr>
                  <a:spcBef>
                    <a:spcPct val="50000"/>
                  </a:spcBef>
                </a:pPr>
                <a:r>
                  <a:rPr kumimoji="1" lang="en-US" altLang="zh-CN" sz="2000" i="1">
                    <a:solidFill>
                      <a:schemeClr val="accent2"/>
                    </a:solidFill>
                    <a:latin typeface="Times New Roman" pitchFamily="18" charset="0"/>
                  </a:rPr>
                  <a:t>O</a:t>
                </a:r>
              </a:p>
            </p:txBody>
          </p:sp>
        </p:grpSp>
      </p:grpSp>
      <p:sp>
        <p:nvSpPr>
          <p:cNvPr id="54294" name="Line 22"/>
          <p:cNvSpPr>
            <a:spLocks noChangeShapeType="1"/>
          </p:cNvSpPr>
          <p:nvPr/>
        </p:nvSpPr>
        <p:spPr bwMode="auto">
          <a:xfrm>
            <a:off x="5029200" y="3733800"/>
            <a:ext cx="2819400" cy="0"/>
          </a:xfrm>
          <a:prstGeom prst="line">
            <a:avLst/>
          </a:prstGeom>
          <a:noFill/>
          <a:ln w="9525" cap="rnd">
            <a:solidFill>
              <a:schemeClr val="tx1"/>
            </a:solidFill>
            <a:prstDash val="sysDot"/>
            <a:round/>
            <a:headEnd/>
            <a:tailEnd/>
          </a:ln>
          <a:effectLst/>
        </p:spPr>
        <p:txBody>
          <a:bodyPr/>
          <a:lstStyle/>
          <a:p>
            <a:endParaRPr lang="zh-CN" altLang="en-US"/>
          </a:p>
        </p:txBody>
      </p:sp>
      <p:sp>
        <p:nvSpPr>
          <p:cNvPr id="54295" name="Line 23"/>
          <p:cNvSpPr>
            <a:spLocks noChangeShapeType="1"/>
          </p:cNvSpPr>
          <p:nvPr/>
        </p:nvSpPr>
        <p:spPr bwMode="auto">
          <a:xfrm>
            <a:off x="5029200" y="4648200"/>
            <a:ext cx="2743200" cy="0"/>
          </a:xfrm>
          <a:prstGeom prst="line">
            <a:avLst/>
          </a:prstGeom>
          <a:noFill/>
          <a:ln w="9525" cap="rnd">
            <a:solidFill>
              <a:schemeClr val="tx1"/>
            </a:solidFill>
            <a:prstDash val="sysDot"/>
            <a:round/>
            <a:headEnd/>
            <a:tailEnd/>
          </a:ln>
          <a:effectLst/>
        </p:spPr>
        <p:txBody>
          <a:bodyPr/>
          <a:lstStyle/>
          <a:p>
            <a:endParaRPr lang="zh-CN" altLang="en-US"/>
          </a:p>
        </p:txBody>
      </p:sp>
      <p:sp>
        <p:nvSpPr>
          <p:cNvPr id="54296" name="Freeform 24"/>
          <p:cNvSpPr>
            <a:spLocks/>
          </p:cNvSpPr>
          <p:nvPr/>
        </p:nvSpPr>
        <p:spPr bwMode="auto">
          <a:xfrm>
            <a:off x="5029200" y="3721100"/>
            <a:ext cx="2438400" cy="1003300"/>
          </a:xfrm>
          <a:custGeom>
            <a:avLst/>
            <a:gdLst/>
            <a:ahLst/>
            <a:cxnLst>
              <a:cxn ang="0">
                <a:pos x="0" y="8"/>
              </a:cxn>
              <a:cxn ang="0">
                <a:pos x="40" y="48"/>
              </a:cxn>
              <a:cxn ang="0">
                <a:pos x="160" y="296"/>
              </a:cxn>
              <a:cxn ang="0">
                <a:pos x="384" y="584"/>
              </a:cxn>
              <a:cxn ang="0">
                <a:pos x="768" y="8"/>
              </a:cxn>
              <a:cxn ang="0">
                <a:pos x="1152" y="576"/>
              </a:cxn>
              <a:cxn ang="0">
                <a:pos x="1344" y="300"/>
              </a:cxn>
              <a:cxn ang="0">
                <a:pos x="1428" y="152"/>
              </a:cxn>
              <a:cxn ang="0">
                <a:pos x="1536" y="8"/>
              </a:cxn>
            </a:cxnLst>
            <a:rect l="0" t="0" r="r" b="b"/>
            <a:pathLst>
              <a:path w="1536" h="632">
                <a:moveTo>
                  <a:pt x="0" y="8"/>
                </a:moveTo>
                <a:cubicBezTo>
                  <a:pt x="7" y="15"/>
                  <a:pt x="13" y="0"/>
                  <a:pt x="40" y="48"/>
                </a:cubicBezTo>
                <a:cubicBezTo>
                  <a:pt x="67" y="96"/>
                  <a:pt x="103" y="207"/>
                  <a:pt x="160" y="296"/>
                </a:cubicBezTo>
                <a:cubicBezTo>
                  <a:pt x="217" y="385"/>
                  <a:pt x="283" y="632"/>
                  <a:pt x="384" y="584"/>
                </a:cubicBezTo>
                <a:cubicBezTo>
                  <a:pt x="485" y="536"/>
                  <a:pt x="640" y="9"/>
                  <a:pt x="768" y="8"/>
                </a:cubicBezTo>
                <a:cubicBezTo>
                  <a:pt x="896" y="7"/>
                  <a:pt x="1056" y="527"/>
                  <a:pt x="1152" y="576"/>
                </a:cubicBezTo>
                <a:cubicBezTo>
                  <a:pt x="1248" y="625"/>
                  <a:pt x="1298" y="371"/>
                  <a:pt x="1344" y="300"/>
                </a:cubicBezTo>
                <a:cubicBezTo>
                  <a:pt x="1390" y="229"/>
                  <a:pt x="1396" y="201"/>
                  <a:pt x="1428" y="152"/>
                </a:cubicBezTo>
                <a:cubicBezTo>
                  <a:pt x="1460" y="103"/>
                  <a:pt x="1514" y="38"/>
                  <a:pt x="1536" y="8"/>
                </a:cubicBezTo>
              </a:path>
            </a:pathLst>
          </a:custGeom>
          <a:noFill/>
          <a:ln w="38100" cmpd="sng">
            <a:solidFill>
              <a:srgbClr val="FF3300"/>
            </a:solidFill>
            <a:round/>
            <a:headEnd/>
            <a:tailEnd/>
          </a:ln>
          <a:effectLst/>
        </p:spPr>
        <p:txBody>
          <a:bodyPr/>
          <a:lstStyle/>
          <a:p>
            <a:endParaRPr lang="zh-CN" altLang="en-US"/>
          </a:p>
        </p:txBody>
      </p:sp>
      <p:graphicFrame>
        <p:nvGraphicFramePr>
          <p:cNvPr id="54297" name="Object 25"/>
          <p:cNvGraphicFramePr>
            <a:graphicFrameLocks noChangeAspect="1"/>
          </p:cNvGraphicFramePr>
          <p:nvPr/>
        </p:nvGraphicFramePr>
        <p:xfrm>
          <a:off x="4379913" y="3544888"/>
          <a:ext cx="479425" cy="496887"/>
        </p:xfrm>
        <a:graphic>
          <a:graphicData uri="http://schemas.openxmlformats.org/presentationml/2006/ole">
            <mc:AlternateContent xmlns:mc="http://schemas.openxmlformats.org/markup-compatibility/2006">
              <mc:Choice xmlns:v="urn:schemas-microsoft-com:vml" Requires="v">
                <p:oleObj spid="_x0000_s54320" name="公式" r:id="rId7" imgW="380880" imgH="393480" progId="Equation.3">
                  <p:embed/>
                </p:oleObj>
              </mc:Choice>
              <mc:Fallback>
                <p:oleObj name="公式" r:id="rId7" imgW="380880" imgH="393480" progId="Equation.3">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79913" y="3544888"/>
                        <a:ext cx="479425" cy="496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98" name="Text Box 26"/>
          <p:cNvSpPr txBox="1">
            <a:spLocks noChangeArrowheads="1"/>
          </p:cNvSpPr>
          <p:nvPr/>
        </p:nvSpPr>
        <p:spPr bwMode="auto">
          <a:xfrm>
            <a:off x="533400" y="4679950"/>
            <a:ext cx="6781800" cy="1044575"/>
          </a:xfrm>
          <a:prstGeom prst="rect">
            <a:avLst/>
          </a:prstGeom>
          <a:noFill/>
          <a:ln w="9525">
            <a:noFill/>
            <a:miter lim="800000"/>
            <a:headEnd/>
            <a:tailEnd/>
          </a:ln>
          <a:effectLst/>
        </p:spPr>
        <p:txBody>
          <a:bodyPr>
            <a:spAutoFit/>
          </a:bodyPr>
          <a:lstStyle/>
          <a:p>
            <a:pPr algn="just">
              <a:lnSpc>
                <a:spcPct val="120000"/>
              </a:lnSpc>
              <a:spcBef>
                <a:spcPct val="50000"/>
              </a:spcBef>
            </a:pPr>
            <a:r>
              <a:rPr kumimoji="1" lang="zh-CN" altLang="en-US" sz="2600">
                <a:latin typeface="Times New Roman" pitchFamily="18" charset="0"/>
              </a:rPr>
              <a:t>可见，输出电压的相位比输入电压的相位领先 </a:t>
            </a:r>
            <a:r>
              <a:rPr kumimoji="1" lang="en-US" altLang="zh-CN" sz="2600">
                <a:latin typeface="Times New Roman" pitchFamily="18" charset="0"/>
              </a:rPr>
              <a:t>90</a:t>
            </a:r>
            <a:r>
              <a:rPr kumimoji="1" lang="en-US" altLang="zh-CN" sz="2600">
                <a:latin typeface="Times New Roman" pitchFamily="18" charset="0"/>
                <a:sym typeface="Symbol" pitchFamily="18" charset="2"/>
              </a:rPr>
              <a:t></a:t>
            </a:r>
            <a:r>
              <a:rPr kumimoji="1" lang="en-US" altLang="zh-CN" sz="2600" baseline="30000">
                <a:latin typeface="Times New Roman" pitchFamily="18" charset="0"/>
              </a:rPr>
              <a:t> </a:t>
            </a:r>
            <a:r>
              <a:rPr kumimoji="1" lang="zh-CN" altLang="en-US" sz="2600">
                <a:latin typeface="Times New Roman" pitchFamily="18" charset="0"/>
              </a:rPr>
              <a:t>。因此，此时积分电路的作用是</a:t>
            </a:r>
            <a:r>
              <a:rPr kumimoji="1" lang="zh-CN" altLang="en-US" sz="2600">
                <a:solidFill>
                  <a:srgbClr val="FF0000"/>
                </a:solidFill>
                <a:latin typeface="Times New Roman" pitchFamily="18" charset="0"/>
              </a:rPr>
              <a:t>移相</a:t>
            </a:r>
            <a:r>
              <a:rPr kumimoji="1" lang="zh-CN" altLang="en-US" sz="2600">
                <a:latin typeface="Times New Roman" pitchFamily="18" charset="0"/>
              </a:rPr>
              <a:t>。</a:t>
            </a:r>
          </a:p>
        </p:txBody>
      </p:sp>
      <p:grpSp>
        <p:nvGrpSpPr>
          <p:cNvPr id="54299" name="Group 27"/>
          <p:cNvGrpSpPr>
            <a:grpSpLocks/>
          </p:cNvGrpSpPr>
          <p:nvPr/>
        </p:nvGrpSpPr>
        <p:grpSpPr bwMode="auto">
          <a:xfrm>
            <a:off x="4572000" y="1524000"/>
            <a:ext cx="4038600" cy="1676400"/>
            <a:chOff x="2880" y="796"/>
            <a:chExt cx="2544" cy="1056"/>
          </a:xfrm>
        </p:grpSpPr>
        <p:sp>
          <p:nvSpPr>
            <p:cNvPr id="54300" name="Line 28"/>
            <p:cNvSpPr>
              <a:spLocks noChangeShapeType="1"/>
            </p:cNvSpPr>
            <p:nvPr/>
          </p:nvSpPr>
          <p:spPr bwMode="auto">
            <a:xfrm>
              <a:off x="3168" y="1468"/>
              <a:ext cx="1872" cy="0"/>
            </a:xfrm>
            <a:prstGeom prst="line">
              <a:avLst/>
            </a:prstGeom>
            <a:noFill/>
            <a:ln w="9525">
              <a:solidFill>
                <a:schemeClr val="tx1"/>
              </a:solidFill>
              <a:round/>
              <a:headEnd/>
              <a:tailEnd type="triangle" w="med" len="med"/>
            </a:ln>
            <a:effectLst/>
          </p:spPr>
          <p:txBody>
            <a:bodyPr/>
            <a:lstStyle/>
            <a:p>
              <a:endParaRPr lang="zh-CN" altLang="en-US"/>
            </a:p>
          </p:txBody>
        </p:sp>
        <p:sp>
          <p:nvSpPr>
            <p:cNvPr id="54301" name="Line 29"/>
            <p:cNvSpPr>
              <a:spLocks noChangeShapeType="1"/>
            </p:cNvSpPr>
            <p:nvPr/>
          </p:nvSpPr>
          <p:spPr bwMode="auto">
            <a:xfrm flipV="1">
              <a:off x="3168" y="1036"/>
              <a:ext cx="0" cy="816"/>
            </a:xfrm>
            <a:prstGeom prst="line">
              <a:avLst/>
            </a:prstGeom>
            <a:noFill/>
            <a:ln w="9525">
              <a:solidFill>
                <a:schemeClr val="tx1"/>
              </a:solidFill>
              <a:round/>
              <a:headEnd/>
              <a:tailEnd type="triangle" w="med" len="med"/>
            </a:ln>
            <a:effectLst/>
          </p:spPr>
          <p:txBody>
            <a:bodyPr/>
            <a:lstStyle/>
            <a:p>
              <a:endParaRPr lang="zh-CN" altLang="en-US"/>
            </a:p>
          </p:txBody>
        </p:sp>
        <p:sp>
          <p:nvSpPr>
            <p:cNvPr id="54302" name="Text Box 30"/>
            <p:cNvSpPr txBox="1">
              <a:spLocks noChangeArrowheads="1"/>
            </p:cNvSpPr>
            <p:nvPr/>
          </p:nvSpPr>
          <p:spPr bwMode="auto">
            <a:xfrm>
              <a:off x="4992" y="1420"/>
              <a:ext cx="432" cy="250"/>
            </a:xfrm>
            <a:prstGeom prst="rect">
              <a:avLst/>
            </a:prstGeom>
            <a:noFill/>
            <a:ln w="9525">
              <a:noFill/>
              <a:miter lim="800000"/>
              <a:headEnd/>
              <a:tailEnd/>
            </a:ln>
            <a:effectLst/>
          </p:spPr>
          <p:txBody>
            <a:bodyPr>
              <a:spAutoFit/>
            </a:bodyPr>
            <a:lstStyle/>
            <a:p>
              <a:pPr>
                <a:spcBef>
                  <a:spcPct val="50000"/>
                </a:spcBef>
              </a:pPr>
              <a:r>
                <a:rPr kumimoji="1" lang="en-US" altLang="zh-CN" sz="2000" i="1">
                  <a:solidFill>
                    <a:schemeClr val="accent2"/>
                  </a:solidFill>
                  <a:latin typeface="Times New Roman" pitchFamily="18" charset="0"/>
                  <a:sym typeface="Symbol" pitchFamily="18" charset="2"/>
                </a:rPr>
                <a:t></a:t>
              </a:r>
              <a:r>
                <a:rPr kumimoji="1" lang="en-US" altLang="zh-CN" sz="2000" i="1">
                  <a:solidFill>
                    <a:schemeClr val="accent2"/>
                  </a:solidFill>
                  <a:latin typeface="Times New Roman" pitchFamily="18" charset="0"/>
                </a:rPr>
                <a:t>t</a:t>
              </a:r>
            </a:p>
          </p:txBody>
        </p:sp>
        <p:sp>
          <p:nvSpPr>
            <p:cNvPr id="54303" name="Text Box 31"/>
            <p:cNvSpPr txBox="1">
              <a:spLocks noChangeArrowheads="1"/>
            </p:cNvSpPr>
            <p:nvPr/>
          </p:nvSpPr>
          <p:spPr bwMode="auto">
            <a:xfrm>
              <a:off x="2880" y="796"/>
              <a:ext cx="384" cy="288"/>
            </a:xfrm>
            <a:prstGeom prst="rect">
              <a:avLst/>
            </a:prstGeom>
            <a:noFill/>
            <a:ln w="9525">
              <a:noFill/>
              <a:miter lim="800000"/>
              <a:headEnd/>
              <a:tailEnd/>
            </a:ln>
            <a:effectLst/>
          </p:spPr>
          <p:txBody>
            <a:bodyPr>
              <a:spAutoFit/>
            </a:bodyPr>
            <a:lstStyle/>
            <a:p>
              <a:pPr>
                <a:spcBef>
                  <a:spcPct val="50000"/>
                </a:spcBef>
              </a:pPr>
              <a:r>
                <a:rPr kumimoji="1" lang="en-US" altLang="zh-CN" sz="2400" i="1">
                  <a:solidFill>
                    <a:schemeClr val="accent2"/>
                  </a:solidFill>
                  <a:latin typeface="Times New Roman" pitchFamily="18" charset="0"/>
                </a:rPr>
                <a:t>u</a:t>
              </a:r>
              <a:r>
                <a:rPr kumimoji="1" lang="en-US" altLang="zh-CN" sz="2400" baseline="-25000">
                  <a:solidFill>
                    <a:schemeClr val="accent2"/>
                  </a:solidFill>
                  <a:latin typeface="Times New Roman" pitchFamily="18" charset="0"/>
                </a:rPr>
                <a:t>I</a:t>
              </a:r>
            </a:p>
          </p:txBody>
        </p:sp>
        <p:sp>
          <p:nvSpPr>
            <p:cNvPr id="54304" name="Text Box 32"/>
            <p:cNvSpPr txBox="1">
              <a:spLocks noChangeArrowheads="1"/>
            </p:cNvSpPr>
            <p:nvPr/>
          </p:nvSpPr>
          <p:spPr bwMode="auto">
            <a:xfrm>
              <a:off x="2976" y="1362"/>
              <a:ext cx="336" cy="250"/>
            </a:xfrm>
            <a:prstGeom prst="rect">
              <a:avLst/>
            </a:prstGeom>
            <a:noFill/>
            <a:ln w="9525">
              <a:noFill/>
              <a:miter lim="800000"/>
              <a:headEnd/>
              <a:tailEnd/>
            </a:ln>
            <a:effectLst/>
          </p:spPr>
          <p:txBody>
            <a:bodyPr>
              <a:spAutoFit/>
            </a:bodyPr>
            <a:lstStyle/>
            <a:p>
              <a:pPr>
                <a:spcBef>
                  <a:spcPct val="50000"/>
                </a:spcBef>
              </a:pPr>
              <a:r>
                <a:rPr kumimoji="1" lang="en-US" altLang="zh-CN" sz="2000" i="1">
                  <a:solidFill>
                    <a:schemeClr val="accent2"/>
                  </a:solidFill>
                  <a:latin typeface="Times New Roman" pitchFamily="18" charset="0"/>
                </a:rPr>
                <a:t>O</a:t>
              </a:r>
            </a:p>
          </p:txBody>
        </p:sp>
        <p:sp>
          <p:nvSpPr>
            <p:cNvPr id="54305" name="Line 33"/>
            <p:cNvSpPr>
              <a:spLocks noChangeShapeType="1"/>
            </p:cNvSpPr>
            <p:nvPr/>
          </p:nvSpPr>
          <p:spPr bwMode="auto">
            <a:xfrm>
              <a:off x="3168" y="1180"/>
              <a:ext cx="1680" cy="0"/>
            </a:xfrm>
            <a:prstGeom prst="line">
              <a:avLst/>
            </a:prstGeom>
            <a:noFill/>
            <a:ln w="9525" cap="rnd">
              <a:solidFill>
                <a:schemeClr val="tx1"/>
              </a:solidFill>
              <a:prstDash val="sysDot"/>
              <a:round/>
              <a:headEnd/>
              <a:tailEnd/>
            </a:ln>
            <a:effectLst/>
          </p:spPr>
          <p:txBody>
            <a:bodyPr/>
            <a:lstStyle/>
            <a:p>
              <a:endParaRPr lang="zh-CN" altLang="en-US"/>
            </a:p>
          </p:txBody>
        </p:sp>
        <p:sp>
          <p:nvSpPr>
            <p:cNvPr id="54306" name="Line 34"/>
            <p:cNvSpPr>
              <a:spLocks noChangeShapeType="1"/>
            </p:cNvSpPr>
            <p:nvPr/>
          </p:nvSpPr>
          <p:spPr bwMode="auto">
            <a:xfrm>
              <a:off x="3168" y="1756"/>
              <a:ext cx="1824" cy="0"/>
            </a:xfrm>
            <a:prstGeom prst="line">
              <a:avLst/>
            </a:prstGeom>
            <a:noFill/>
            <a:ln w="9525" cap="rnd">
              <a:solidFill>
                <a:schemeClr val="tx1"/>
              </a:solidFill>
              <a:prstDash val="sysDot"/>
              <a:round/>
              <a:headEnd/>
              <a:tailEnd/>
            </a:ln>
            <a:effectLst/>
          </p:spPr>
          <p:txBody>
            <a:bodyPr/>
            <a:lstStyle/>
            <a:p>
              <a:endParaRPr lang="zh-CN" altLang="en-US"/>
            </a:p>
          </p:txBody>
        </p:sp>
        <p:sp>
          <p:nvSpPr>
            <p:cNvPr id="54307" name="Freeform 35"/>
            <p:cNvSpPr>
              <a:spLocks/>
            </p:cNvSpPr>
            <p:nvPr/>
          </p:nvSpPr>
          <p:spPr bwMode="auto">
            <a:xfrm>
              <a:off x="3168" y="1180"/>
              <a:ext cx="1536" cy="578"/>
            </a:xfrm>
            <a:custGeom>
              <a:avLst/>
              <a:gdLst/>
              <a:ahLst/>
              <a:cxnLst>
                <a:cxn ang="0">
                  <a:pos x="0" y="288"/>
                </a:cxn>
                <a:cxn ang="0">
                  <a:pos x="192" y="4"/>
                </a:cxn>
                <a:cxn ang="0">
                  <a:pos x="377" y="283"/>
                </a:cxn>
                <a:cxn ang="0">
                  <a:pos x="584" y="576"/>
                </a:cxn>
                <a:cxn ang="0">
                  <a:pos x="770" y="293"/>
                </a:cxn>
                <a:cxn ang="0">
                  <a:pos x="981" y="0"/>
                </a:cxn>
                <a:cxn ang="0">
                  <a:pos x="1163" y="293"/>
                </a:cxn>
                <a:cxn ang="0">
                  <a:pos x="1364" y="572"/>
                </a:cxn>
                <a:cxn ang="0">
                  <a:pos x="1536" y="288"/>
                </a:cxn>
              </a:cxnLst>
              <a:rect l="0" t="0" r="r" b="b"/>
              <a:pathLst>
                <a:path w="1536" h="578">
                  <a:moveTo>
                    <a:pt x="0" y="288"/>
                  </a:moveTo>
                  <a:cubicBezTo>
                    <a:pt x="32" y="241"/>
                    <a:pt x="129" y="5"/>
                    <a:pt x="192" y="4"/>
                  </a:cubicBezTo>
                  <a:cubicBezTo>
                    <a:pt x="255" y="3"/>
                    <a:pt x="312" y="188"/>
                    <a:pt x="377" y="283"/>
                  </a:cubicBezTo>
                  <a:cubicBezTo>
                    <a:pt x="442" y="378"/>
                    <a:pt x="519" y="574"/>
                    <a:pt x="584" y="576"/>
                  </a:cubicBezTo>
                  <a:cubicBezTo>
                    <a:pt x="649" y="578"/>
                    <a:pt x="704" y="389"/>
                    <a:pt x="770" y="293"/>
                  </a:cubicBezTo>
                  <a:cubicBezTo>
                    <a:pt x="836" y="197"/>
                    <a:pt x="916" y="0"/>
                    <a:pt x="981" y="0"/>
                  </a:cubicBezTo>
                  <a:cubicBezTo>
                    <a:pt x="1046" y="0"/>
                    <a:pt x="1099" y="198"/>
                    <a:pt x="1163" y="293"/>
                  </a:cubicBezTo>
                  <a:cubicBezTo>
                    <a:pt x="1227" y="388"/>
                    <a:pt x="1302" y="573"/>
                    <a:pt x="1364" y="572"/>
                  </a:cubicBezTo>
                  <a:cubicBezTo>
                    <a:pt x="1426" y="571"/>
                    <a:pt x="1500" y="347"/>
                    <a:pt x="1536" y="288"/>
                  </a:cubicBezTo>
                </a:path>
              </a:pathLst>
            </a:custGeom>
            <a:noFill/>
            <a:ln w="38100" cmpd="sng">
              <a:solidFill>
                <a:srgbClr val="FF3300"/>
              </a:solidFill>
              <a:round/>
              <a:headEnd/>
              <a:tailEnd/>
            </a:ln>
            <a:effectLst/>
          </p:spPr>
          <p:txBody>
            <a:bodyPr/>
            <a:lstStyle/>
            <a:p>
              <a:endParaRPr lang="zh-CN" altLang="en-US"/>
            </a:p>
          </p:txBody>
        </p:sp>
        <p:sp>
          <p:nvSpPr>
            <p:cNvPr id="54308" name="Text Box 36"/>
            <p:cNvSpPr txBox="1">
              <a:spLocks noChangeArrowheads="1"/>
            </p:cNvSpPr>
            <p:nvPr/>
          </p:nvSpPr>
          <p:spPr bwMode="auto">
            <a:xfrm>
              <a:off x="2880" y="1036"/>
              <a:ext cx="336" cy="250"/>
            </a:xfrm>
            <a:prstGeom prst="rect">
              <a:avLst/>
            </a:prstGeom>
            <a:noFill/>
            <a:ln w="9525">
              <a:noFill/>
              <a:miter lim="800000"/>
              <a:headEnd/>
              <a:tailEnd/>
            </a:ln>
            <a:effectLst/>
          </p:spPr>
          <p:txBody>
            <a:bodyPr>
              <a:spAutoFit/>
            </a:bodyPr>
            <a:lstStyle/>
            <a:p>
              <a:pPr>
                <a:spcBef>
                  <a:spcPct val="50000"/>
                </a:spcBef>
              </a:pPr>
              <a:r>
                <a:rPr kumimoji="1" lang="en-US" altLang="zh-CN" sz="2000" i="1">
                  <a:latin typeface="Times New Roman" pitchFamily="18" charset="0"/>
                </a:rPr>
                <a:t>U</a:t>
              </a:r>
              <a:r>
                <a:rPr kumimoji="1" lang="en-US" altLang="zh-CN" sz="2000" baseline="-25000">
                  <a:latin typeface="Times New Roman" pitchFamily="18" charset="0"/>
                </a:rPr>
                <a:t>m</a:t>
              </a:r>
            </a:p>
          </p:txBody>
        </p:sp>
        <p:graphicFrame>
          <p:nvGraphicFramePr>
            <p:cNvPr id="54309" name="Object 37"/>
            <p:cNvGraphicFramePr>
              <a:graphicFrameLocks noChangeAspect="1"/>
            </p:cNvGraphicFramePr>
            <p:nvPr/>
          </p:nvGraphicFramePr>
          <p:xfrm>
            <a:off x="3424" y="1524"/>
            <a:ext cx="92" cy="92"/>
          </p:xfrm>
          <a:graphic>
            <a:graphicData uri="http://schemas.openxmlformats.org/presentationml/2006/ole">
              <mc:AlternateContent xmlns:mc="http://schemas.openxmlformats.org/markup-compatibility/2006">
                <mc:Choice xmlns:v="urn:schemas-microsoft-com:vml" Requires="v">
                  <p:oleObj spid="_x0000_s54321" name="Equation" r:id="rId9" imgW="215640" imgH="215640" progId="Equation.3">
                    <p:embed/>
                  </p:oleObj>
                </mc:Choice>
                <mc:Fallback>
                  <p:oleObj name="Equation" r:id="rId9" imgW="215640" imgH="215640" progId="Equation.3">
                    <p:embed/>
                    <p:pic>
                      <p:nvPicPr>
                        <p:cNvPr id="0" name="Picture 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24" y="1524"/>
                          <a:ext cx="92" cy="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310" name="Object 38"/>
            <p:cNvGraphicFramePr>
              <a:graphicFrameLocks noChangeAspect="1"/>
            </p:cNvGraphicFramePr>
            <p:nvPr/>
          </p:nvGraphicFramePr>
          <p:xfrm>
            <a:off x="3937" y="1505"/>
            <a:ext cx="151" cy="103"/>
          </p:xfrm>
          <a:graphic>
            <a:graphicData uri="http://schemas.openxmlformats.org/presentationml/2006/ole">
              <mc:AlternateContent xmlns:mc="http://schemas.openxmlformats.org/markup-compatibility/2006">
                <mc:Choice xmlns:v="urn:schemas-microsoft-com:vml" Requires="v">
                  <p:oleObj spid="_x0000_s54322" name="Equation" r:id="rId11" imgW="355320" imgH="241200" progId="Equation.3">
                    <p:embed/>
                  </p:oleObj>
                </mc:Choice>
                <mc:Fallback>
                  <p:oleObj name="Equation" r:id="rId11" imgW="355320" imgH="241200" progId="Equation.3">
                    <p:embed/>
                    <p:pic>
                      <p:nvPicPr>
                        <p:cNvPr id="0" name="Picture 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37" y="1505"/>
                          <a:ext cx="151" cy="1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311" name="Object 39"/>
            <p:cNvGraphicFramePr>
              <a:graphicFrameLocks noChangeAspect="1"/>
            </p:cNvGraphicFramePr>
            <p:nvPr/>
          </p:nvGraphicFramePr>
          <p:xfrm>
            <a:off x="4169" y="1513"/>
            <a:ext cx="151" cy="103"/>
          </p:xfrm>
          <a:graphic>
            <a:graphicData uri="http://schemas.openxmlformats.org/presentationml/2006/ole">
              <mc:AlternateContent xmlns:mc="http://schemas.openxmlformats.org/markup-compatibility/2006">
                <mc:Choice xmlns:v="urn:schemas-microsoft-com:vml" Requires="v">
                  <p:oleObj spid="_x0000_s54323" name="Equation" r:id="rId13" imgW="355320" imgH="241200" progId="Equation.3">
                    <p:embed/>
                  </p:oleObj>
                </mc:Choice>
                <mc:Fallback>
                  <p:oleObj name="Equation" r:id="rId13" imgW="355320" imgH="241200" progId="Equation.3">
                    <p:embed/>
                    <p:pic>
                      <p:nvPicPr>
                        <p:cNvPr id="0" name="Picture 3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69" y="1513"/>
                          <a:ext cx="151" cy="1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4312" name="Text Box 40"/>
          <p:cNvSpPr txBox="1">
            <a:spLocks noChangeArrowheads="1"/>
          </p:cNvSpPr>
          <p:nvPr/>
        </p:nvSpPr>
        <p:spPr bwMode="auto">
          <a:xfrm>
            <a:off x="7162800" y="4832350"/>
            <a:ext cx="1692275" cy="457200"/>
          </a:xfrm>
          <a:prstGeom prst="rect">
            <a:avLst/>
          </a:prstGeom>
          <a:noFill/>
          <a:ln w="9525" algn="ctr">
            <a:noFill/>
            <a:miter lim="800000"/>
            <a:headEnd/>
            <a:tailEnd/>
          </a:ln>
          <a:effectLst/>
        </p:spPr>
        <p:txBody>
          <a:bodyPr>
            <a:spAutoFit/>
          </a:bodyPr>
          <a:lstStyle/>
          <a:p>
            <a:pPr algn="ctr">
              <a:spcBef>
                <a:spcPct val="50000"/>
              </a:spcBef>
            </a:pPr>
            <a:r>
              <a:rPr kumimoji="1" lang="zh-CN" altLang="en-US" sz="2400">
                <a:solidFill>
                  <a:srgbClr val="FF00FF"/>
                </a:solidFill>
                <a:latin typeface="Times New Roman" pitchFamily="18" charset="0"/>
                <a:ea typeface="黑体" pitchFamily="49" charset="-122"/>
              </a:rPr>
              <a:t>图</a:t>
            </a:r>
            <a:r>
              <a:rPr kumimoji="1" lang="zh-CN" altLang="en-US" sz="2400">
                <a:solidFill>
                  <a:srgbClr val="FF00FF"/>
                </a:solidFill>
                <a:latin typeface="Times New Roman" pitchFamily="18" charset="0"/>
              </a:rPr>
              <a:t> </a:t>
            </a:r>
            <a:r>
              <a:rPr kumimoji="1" lang="en-US" altLang="zh-CN" sz="2400">
                <a:solidFill>
                  <a:srgbClr val="FF00FF"/>
                </a:solidFill>
                <a:latin typeface="Times New Roman" pitchFamily="18" charset="0"/>
              </a:rPr>
              <a:t>7.2.17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2000"/>
                                  </p:stCondLst>
                                  <p:childTnLst>
                                    <p:set>
                                      <p:cBhvr>
                                        <p:cTn id="6" dur="1" fill="hold">
                                          <p:stCondLst>
                                            <p:cond delay="0"/>
                                          </p:stCondLst>
                                        </p:cTn>
                                        <p:tgtEl>
                                          <p:spTgt spid="54299"/>
                                        </p:tgtEl>
                                        <p:attrNameLst>
                                          <p:attrName>style.visibility</p:attrName>
                                        </p:attrNameLst>
                                      </p:cBhvr>
                                      <p:to>
                                        <p:strVal val="visible"/>
                                      </p:to>
                                    </p:set>
                                    <p:animEffect transition="in" filter="dissolve">
                                      <p:cBhvr>
                                        <p:cTn id="7" dur="500"/>
                                        <p:tgtEl>
                                          <p:spTgt spid="5429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4285"/>
                                        </p:tgtEl>
                                        <p:attrNameLst>
                                          <p:attrName>style.visibility</p:attrName>
                                        </p:attrNameLst>
                                      </p:cBhvr>
                                      <p:to>
                                        <p:strVal val="visible"/>
                                      </p:to>
                                    </p:set>
                                    <p:animEffect transition="in" filter="randombar(horizontal)">
                                      <p:cBhvr>
                                        <p:cTn id="12" dur="500"/>
                                        <p:tgtEl>
                                          <p:spTgt spid="542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4286"/>
                                        </p:tgtEl>
                                        <p:attrNameLst>
                                          <p:attrName>style.visibility</p:attrName>
                                        </p:attrNameLst>
                                      </p:cBhvr>
                                      <p:to>
                                        <p:strVal val="visible"/>
                                      </p:to>
                                    </p:set>
                                    <p:animEffect transition="in" filter="wipe(up)">
                                      <p:cBhvr>
                                        <p:cTn id="17" dur="500"/>
                                        <p:tgtEl>
                                          <p:spTgt spid="54286"/>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nodeType="clickEffect">
                                  <p:stCondLst>
                                    <p:cond delay="0"/>
                                  </p:stCondLst>
                                  <p:childTnLst>
                                    <p:set>
                                      <p:cBhvr>
                                        <p:cTn id="21" dur="1" fill="hold">
                                          <p:stCondLst>
                                            <p:cond delay="0"/>
                                          </p:stCondLst>
                                        </p:cTn>
                                        <p:tgtEl>
                                          <p:spTgt spid="54287"/>
                                        </p:tgtEl>
                                        <p:attrNameLst>
                                          <p:attrName>style.visibility</p:attrName>
                                        </p:attrNameLst>
                                      </p:cBhvr>
                                      <p:to>
                                        <p:strVal val="visible"/>
                                      </p:to>
                                    </p:set>
                                    <p:anim calcmode="lin" valueType="num">
                                      <p:cBhvr>
                                        <p:cTn id="22" dur="500" fill="hold"/>
                                        <p:tgtEl>
                                          <p:spTgt spid="54287"/>
                                        </p:tgtEl>
                                        <p:attrNameLst>
                                          <p:attrName>ppt_w</p:attrName>
                                        </p:attrNameLst>
                                      </p:cBhvr>
                                      <p:tavLst>
                                        <p:tav tm="0">
                                          <p:val>
                                            <p:fltVal val="0"/>
                                          </p:val>
                                        </p:tav>
                                        <p:tav tm="100000">
                                          <p:val>
                                            <p:strVal val="#ppt_w"/>
                                          </p:val>
                                        </p:tav>
                                      </p:tavLst>
                                    </p:anim>
                                    <p:anim calcmode="lin" valueType="num">
                                      <p:cBhvr>
                                        <p:cTn id="23" dur="500" fill="hold"/>
                                        <p:tgtEl>
                                          <p:spTgt spid="54287"/>
                                        </p:tgtEl>
                                        <p:attrNameLst>
                                          <p:attrName>ppt_h</p:attrName>
                                        </p:attrNameLst>
                                      </p:cBhvr>
                                      <p:tavLst>
                                        <p:tav tm="0">
                                          <p:val>
                                            <p:fltVal val="0"/>
                                          </p:val>
                                        </p:tav>
                                        <p:tav tm="100000">
                                          <p:val>
                                            <p:strVal val="#ppt_h"/>
                                          </p:val>
                                        </p:tav>
                                      </p:tavLst>
                                    </p:anim>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54294"/>
                                        </p:tgtEl>
                                        <p:attrNameLst>
                                          <p:attrName>style.visibility</p:attrName>
                                        </p:attrNameLst>
                                      </p:cBhvr>
                                      <p:to>
                                        <p:strVal val="visible"/>
                                      </p:to>
                                    </p:set>
                                    <p:animEffect transition="in" filter="wipe(left)">
                                      <p:cBhvr>
                                        <p:cTn id="27" dur="500"/>
                                        <p:tgtEl>
                                          <p:spTgt spid="54294"/>
                                        </p:tgtEl>
                                      </p:cBhvr>
                                    </p:animEffect>
                                  </p:childTnLst>
                                </p:cTn>
                              </p:par>
                            </p:childTnLst>
                          </p:cTn>
                        </p:par>
                        <p:par>
                          <p:cTn id="28" fill="hold">
                            <p:stCondLst>
                              <p:cond delay="1000"/>
                            </p:stCondLst>
                            <p:childTnLst>
                              <p:par>
                                <p:cTn id="29" presetID="9" presetClass="entr" presetSubtype="0" fill="hold" nodeType="afterEffect">
                                  <p:stCondLst>
                                    <p:cond delay="0"/>
                                  </p:stCondLst>
                                  <p:childTnLst>
                                    <p:set>
                                      <p:cBhvr>
                                        <p:cTn id="30" dur="1" fill="hold">
                                          <p:stCondLst>
                                            <p:cond delay="0"/>
                                          </p:stCondLst>
                                        </p:cTn>
                                        <p:tgtEl>
                                          <p:spTgt spid="54297"/>
                                        </p:tgtEl>
                                        <p:attrNameLst>
                                          <p:attrName>style.visibility</p:attrName>
                                        </p:attrNameLst>
                                      </p:cBhvr>
                                      <p:to>
                                        <p:strVal val="visible"/>
                                      </p:to>
                                    </p:set>
                                    <p:animEffect transition="in" filter="dissolve">
                                      <p:cBhvr>
                                        <p:cTn id="31" dur="500"/>
                                        <p:tgtEl>
                                          <p:spTgt spid="54297"/>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54295"/>
                                        </p:tgtEl>
                                        <p:attrNameLst>
                                          <p:attrName>style.visibility</p:attrName>
                                        </p:attrNameLst>
                                      </p:cBhvr>
                                      <p:to>
                                        <p:strVal val="visible"/>
                                      </p:to>
                                    </p:set>
                                    <p:animEffect transition="in" filter="wipe(left)">
                                      <p:cBhvr>
                                        <p:cTn id="35" dur="500"/>
                                        <p:tgtEl>
                                          <p:spTgt spid="54295"/>
                                        </p:tgtEl>
                                      </p:cBhvr>
                                    </p:animEffect>
                                  </p:childTnLst>
                                </p:cTn>
                              </p:par>
                            </p:childTnLst>
                          </p:cTn>
                        </p:par>
                        <p:par>
                          <p:cTn id="36" fill="hold">
                            <p:stCondLst>
                              <p:cond delay="2000"/>
                            </p:stCondLst>
                            <p:childTnLst>
                              <p:par>
                                <p:cTn id="37" presetID="22" presetClass="entr" presetSubtype="1" fill="hold" grpId="0" nodeType="afterEffect">
                                  <p:stCondLst>
                                    <p:cond delay="0"/>
                                  </p:stCondLst>
                                  <p:childTnLst>
                                    <p:set>
                                      <p:cBhvr>
                                        <p:cTn id="38" dur="1" fill="hold">
                                          <p:stCondLst>
                                            <p:cond delay="0"/>
                                          </p:stCondLst>
                                        </p:cTn>
                                        <p:tgtEl>
                                          <p:spTgt spid="54281"/>
                                        </p:tgtEl>
                                        <p:attrNameLst>
                                          <p:attrName>style.visibility</p:attrName>
                                        </p:attrNameLst>
                                      </p:cBhvr>
                                      <p:to>
                                        <p:strVal val="visible"/>
                                      </p:to>
                                    </p:set>
                                    <p:animEffect transition="in" filter="wipe(up)">
                                      <p:cBhvr>
                                        <p:cTn id="39" dur="500"/>
                                        <p:tgtEl>
                                          <p:spTgt spid="54281"/>
                                        </p:tgtEl>
                                      </p:cBhvr>
                                    </p:animEffect>
                                  </p:childTnLst>
                                </p:cTn>
                              </p:par>
                            </p:childTnLst>
                          </p:cTn>
                        </p:par>
                        <p:par>
                          <p:cTn id="40" fill="hold">
                            <p:stCondLst>
                              <p:cond delay="2500"/>
                            </p:stCondLst>
                            <p:childTnLst>
                              <p:par>
                                <p:cTn id="41" presetID="22" presetClass="entr" presetSubtype="1" fill="hold" grpId="0" nodeType="afterEffect">
                                  <p:stCondLst>
                                    <p:cond delay="0"/>
                                  </p:stCondLst>
                                  <p:childTnLst>
                                    <p:set>
                                      <p:cBhvr>
                                        <p:cTn id="42" dur="1" fill="hold">
                                          <p:stCondLst>
                                            <p:cond delay="0"/>
                                          </p:stCondLst>
                                        </p:cTn>
                                        <p:tgtEl>
                                          <p:spTgt spid="54282"/>
                                        </p:tgtEl>
                                        <p:attrNameLst>
                                          <p:attrName>style.visibility</p:attrName>
                                        </p:attrNameLst>
                                      </p:cBhvr>
                                      <p:to>
                                        <p:strVal val="visible"/>
                                      </p:to>
                                    </p:set>
                                    <p:animEffect transition="in" filter="wipe(up)">
                                      <p:cBhvr>
                                        <p:cTn id="43" dur="500"/>
                                        <p:tgtEl>
                                          <p:spTgt spid="54282"/>
                                        </p:tgtEl>
                                      </p:cBhvr>
                                    </p:animEffect>
                                  </p:childTnLst>
                                </p:cTn>
                              </p:par>
                            </p:childTnLst>
                          </p:cTn>
                        </p:par>
                        <p:par>
                          <p:cTn id="44" fill="hold">
                            <p:stCondLst>
                              <p:cond delay="3000"/>
                            </p:stCondLst>
                            <p:childTnLst>
                              <p:par>
                                <p:cTn id="45" presetID="22" presetClass="entr" presetSubtype="1" fill="hold" grpId="0" nodeType="afterEffect">
                                  <p:stCondLst>
                                    <p:cond delay="0"/>
                                  </p:stCondLst>
                                  <p:childTnLst>
                                    <p:set>
                                      <p:cBhvr>
                                        <p:cTn id="46" dur="1" fill="hold">
                                          <p:stCondLst>
                                            <p:cond delay="0"/>
                                          </p:stCondLst>
                                        </p:cTn>
                                        <p:tgtEl>
                                          <p:spTgt spid="54283"/>
                                        </p:tgtEl>
                                        <p:attrNameLst>
                                          <p:attrName>style.visibility</p:attrName>
                                        </p:attrNameLst>
                                      </p:cBhvr>
                                      <p:to>
                                        <p:strVal val="visible"/>
                                      </p:to>
                                    </p:set>
                                    <p:animEffect transition="in" filter="wipe(up)">
                                      <p:cBhvr>
                                        <p:cTn id="47" dur="500"/>
                                        <p:tgtEl>
                                          <p:spTgt spid="54283"/>
                                        </p:tgtEl>
                                      </p:cBhvr>
                                    </p:animEffect>
                                  </p:childTnLst>
                                </p:cTn>
                              </p:par>
                            </p:childTnLst>
                          </p:cTn>
                        </p:par>
                        <p:par>
                          <p:cTn id="48" fill="hold">
                            <p:stCondLst>
                              <p:cond delay="3500"/>
                            </p:stCondLst>
                            <p:childTnLst>
                              <p:par>
                                <p:cTn id="49" presetID="22" presetClass="entr" presetSubtype="1" fill="hold" grpId="0" nodeType="afterEffect">
                                  <p:stCondLst>
                                    <p:cond delay="0"/>
                                  </p:stCondLst>
                                  <p:childTnLst>
                                    <p:set>
                                      <p:cBhvr>
                                        <p:cTn id="50" dur="1" fill="hold">
                                          <p:stCondLst>
                                            <p:cond delay="0"/>
                                          </p:stCondLst>
                                        </p:cTn>
                                        <p:tgtEl>
                                          <p:spTgt spid="54284"/>
                                        </p:tgtEl>
                                        <p:attrNameLst>
                                          <p:attrName>style.visibility</p:attrName>
                                        </p:attrNameLst>
                                      </p:cBhvr>
                                      <p:to>
                                        <p:strVal val="visible"/>
                                      </p:to>
                                    </p:set>
                                    <p:animEffect transition="in" filter="wipe(up)">
                                      <p:cBhvr>
                                        <p:cTn id="51" dur="500"/>
                                        <p:tgtEl>
                                          <p:spTgt spid="5428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4296"/>
                                        </p:tgtEl>
                                        <p:attrNameLst>
                                          <p:attrName>style.visibility</p:attrName>
                                        </p:attrNameLst>
                                      </p:cBhvr>
                                      <p:to>
                                        <p:strVal val="visible"/>
                                      </p:to>
                                    </p:set>
                                    <p:animEffect transition="in" filter="wipe(left)">
                                      <p:cBhvr>
                                        <p:cTn id="56" dur="500"/>
                                        <p:tgtEl>
                                          <p:spTgt spid="54296"/>
                                        </p:tgtEl>
                                      </p:cBhvr>
                                    </p:animEffect>
                                  </p:childTnLst>
                                </p:cTn>
                              </p:par>
                            </p:childTnLst>
                          </p:cTn>
                        </p:par>
                        <p:par>
                          <p:cTn id="57" fill="hold">
                            <p:stCondLst>
                              <p:cond delay="500"/>
                            </p:stCondLst>
                            <p:childTnLst>
                              <p:par>
                                <p:cTn id="58" presetID="9" presetClass="entr" presetSubtype="0" fill="hold" grpId="0" nodeType="afterEffect">
                                  <p:stCondLst>
                                    <p:cond delay="0"/>
                                  </p:stCondLst>
                                  <p:childTnLst>
                                    <p:set>
                                      <p:cBhvr>
                                        <p:cTn id="59" dur="1" fill="hold">
                                          <p:stCondLst>
                                            <p:cond delay="0"/>
                                          </p:stCondLst>
                                        </p:cTn>
                                        <p:tgtEl>
                                          <p:spTgt spid="54312"/>
                                        </p:tgtEl>
                                        <p:attrNameLst>
                                          <p:attrName>style.visibility</p:attrName>
                                        </p:attrNameLst>
                                      </p:cBhvr>
                                      <p:to>
                                        <p:strVal val="visible"/>
                                      </p:to>
                                    </p:set>
                                    <p:animEffect transition="in" filter="dissolve">
                                      <p:cBhvr>
                                        <p:cTn id="60" dur="500"/>
                                        <p:tgtEl>
                                          <p:spTgt spid="54312"/>
                                        </p:tgtEl>
                                      </p:cBhvr>
                                    </p:animEffect>
                                  </p:childTnLst>
                                </p:cTn>
                              </p:par>
                            </p:childTnLst>
                          </p:cTn>
                        </p:par>
                      </p:childTnLst>
                    </p:cTn>
                  </p:par>
                  <p:par>
                    <p:cTn id="61" fill="hold">
                      <p:stCondLst>
                        <p:cond delay="indefinite"/>
                      </p:stCondLst>
                      <p:childTnLst>
                        <p:par>
                          <p:cTn id="62" fill="hold">
                            <p:stCondLst>
                              <p:cond delay="0"/>
                            </p:stCondLst>
                            <p:childTnLst>
                              <p:par>
                                <p:cTn id="63" presetID="5" presetClass="entr" presetSubtype="10" fill="hold" grpId="0" nodeType="clickEffect">
                                  <p:stCondLst>
                                    <p:cond delay="0"/>
                                  </p:stCondLst>
                                  <p:childTnLst>
                                    <p:set>
                                      <p:cBhvr>
                                        <p:cTn id="64" dur="1" fill="hold">
                                          <p:stCondLst>
                                            <p:cond delay="0"/>
                                          </p:stCondLst>
                                        </p:cTn>
                                        <p:tgtEl>
                                          <p:spTgt spid="54298"/>
                                        </p:tgtEl>
                                        <p:attrNameLst>
                                          <p:attrName>style.visibility</p:attrName>
                                        </p:attrNameLst>
                                      </p:cBhvr>
                                      <p:to>
                                        <p:strVal val="visible"/>
                                      </p:to>
                                    </p:set>
                                    <p:animEffect transition="in" filter="checkerboard(across)">
                                      <p:cBhvr>
                                        <p:cTn id="65" dur="500"/>
                                        <p:tgtEl>
                                          <p:spTgt spid="54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1" grpId="0" animBg="1"/>
      <p:bldP spid="54282" grpId="0" animBg="1"/>
      <p:bldP spid="54283" grpId="0" animBg="1"/>
      <p:bldP spid="54284" grpId="0" animBg="1"/>
      <p:bldP spid="54294" grpId="0" animBg="1"/>
      <p:bldP spid="54295" grpId="0" animBg="1"/>
      <p:bldP spid="54296" grpId="0" animBg="1"/>
      <p:bldP spid="54298" grpId="0" autoUpdateAnimBg="0"/>
      <p:bldP spid="54312"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2"/>
          <p:cNvSpPr>
            <a:spLocks noChangeShapeType="1"/>
          </p:cNvSpPr>
          <p:nvPr/>
        </p:nvSpPr>
        <p:spPr bwMode="auto">
          <a:xfrm>
            <a:off x="533400" y="1079500"/>
            <a:ext cx="49530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31747" name="Rectangle 3">
            <a:hlinkClick r:id="rId5" action="ppaction://hlinksldjump"/>
          </p:cNvPr>
          <p:cNvSpPr>
            <a:spLocks noChangeArrowheads="1"/>
          </p:cNvSpPr>
          <p:nvPr/>
        </p:nvSpPr>
        <p:spPr bwMode="auto">
          <a:xfrm>
            <a:off x="533400" y="423863"/>
            <a:ext cx="6248400" cy="579437"/>
          </a:xfrm>
          <a:prstGeom prst="rect">
            <a:avLst/>
          </a:prstGeom>
          <a:noFill/>
          <a:ln w="9525">
            <a:noFill/>
            <a:miter lim="800000"/>
            <a:headEnd/>
            <a:tailEnd/>
          </a:ln>
        </p:spPr>
        <p:txBody>
          <a:bodyPr>
            <a:spAutoFit/>
          </a:bodyPr>
          <a:lstStyle/>
          <a:p>
            <a:r>
              <a:rPr lang="en-US" altLang="zh-CN" sz="3200">
                <a:solidFill>
                  <a:srgbClr val="000066"/>
                </a:solidFill>
                <a:ea typeface="黑体" pitchFamily="49" charset="-122"/>
              </a:rPr>
              <a:t>2.4.4  </a:t>
            </a:r>
            <a:r>
              <a:rPr lang="zh-CN" altLang="en-US" sz="3200">
                <a:solidFill>
                  <a:srgbClr val="000066"/>
                </a:solidFill>
                <a:ea typeface="黑体" pitchFamily="49" charset="-122"/>
              </a:rPr>
              <a:t>积分电路和微分电路</a:t>
            </a:r>
          </a:p>
        </p:txBody>
      </p:sp>
      <p:sp>
        <p:nvSpPr>
          <p:cNvPr id="31748" name="Rectangle 4"/>
          <p:cNvSpPr>
            <a:spLocks noChangeArrowheads="1"/>
          </p:cNvSpPr>
          <p:nvPr/>
        </p:nvSpPr>
        <p:spPr bwMode="auto">
          <a:xfrm>
            <a:off x="381000" y="1398588"/>
            <a:ext cx="4038600" cy="519112"/>
          </a:xfrm>
          <a:prstGeom prst="rect">
            <a:avLst/>
          </a:prstGeom>
          <a:noFill/>
          <a:ln w="12700" cap="sq">
            <a:noFill/>
            <a:miter lim="800000"/>
            <a:headEnd type="none" w="sm" len="sm"/>
            <a:tailEnd type="none" w="sm" len="sm"/>
          </a:ln>
          <a:effectLst/>
        </p:spPr>
        <p:txBody>
          <a:bodyPr>
            <a:spAutoFit/>
          </a:bodyPr>
          <a:lstStyle/>
          <a:p>
            <a:pPr>
              <a:spcBef>
                <a:spcPct val="20000"/>
              </a:spcBef>
              <a:buClr>
                <a:srgbClr val="0000FF"/>
              </a:buClr>
              <a:buSzPct val="85000"/>
              <a:buFont typeface="Monotype Sorts" pitchFamily="2" charset="2"/>
              <a:buNone/>
            </a:pPr>
            <a:r>
              <a:rPr lang="en-US" altLang="zh-CN" sz="2800">
                <a:solidFill>
                  <a:srgbClr val="000000"/>
                </a:solidFill>
                <a:ea typeface="楷体_GB2312" pitchFamily="49" charset="-122"/>
              </a:rPr>
              <a:t>2. </a:t>
            </a:r>
            <a:r>
              <a:rPr lang="zh-CN" altLang="en-US" sz="2800">
                <a:solidFill>
                  <a:srgbClr val="000000"/>
                </a:solidFill>
                <a:ea typeface="楷体_GB2312" pitchFamily="49" charset="-122"/>
              </a:rPr>
              <a:t>微分电路</a:t>
            </a:r>
          </a:p>
        </p:txBody>
      </p:sp>
      <p:graphicFrame>
        <p:nvGraphicFramePr>
          <p:cNvPr id="31750" name="Object 6"/>
          <p:cNvGraphicFramePr>
            <a:graphicFrameLocks noChangeAspect="1"/>
          </p:cNvGraphicFramePr>
          <p:nvPr/>
        </p:nvGraphicFramePr>
        <p:xfrm>
          <a:off x="5334000" y="4745038"/>
          <a:ext cx="2119313" cy="893762"/>
        </p:xfrm>
        <a:graphic>
          <a:graphicData uri="http://schemas.openxmlformats.org/presentationml/2006/ole">
            <mc:AlternateContent xmlns:mc="http://schemas.openxmlformats.org/markup-compatibility/2006">
              <mc:Choice xmlns:v="urn:schemas-microsoft-com:vml" Requires="v">
                <p:oleObj spid="_x0000_s31775" name="公式" r:id="rId6" imgW="965160" imgH="406080" progId="Equation.3">
                  <p:embed/>
                </p:oleObj>
              </mc:Choice>
              <mc:Fallback>
                <p:oleObj name="公式" r:id="rId6" imgW="965160" imgH="406080"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4745038"/>
                        <a:ext cx="2119313" cy="893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1753" name="Picture 9" descr="未标题-1 拷贝"/>
          <p:cNvPicPr>
            <a:picLocks noChangeAspect="1" noChangeArrowheads="1"/>
          </p:cNvPicPr>
          <p:nvPr/>
        </p:nvPicPr>
        <p:blipFill>
          <a:blip r:embed="rId8"/>
          <a:srcRect/>
          <a:stretch>
            <a:fillRect/>
          </a:stretch>
        </p:blipFill>
        <p:spPr bwMode="auto">
          <a:xfrm>
            <a:off x="4354513" y="1298575"/>
            <a:ext cx="4484687" cy="2584450"/>
          </a:xfrm>
          <a:prstGeom prst="rect">
            <a:avLst/>
          </a:prstGeom>
          <a:noFill/>
        </p:spPr>
      </p:pic>
      <p:sp>
        <p:nvSpPr>
          <p:cNvPr id="31754" name="Rectangle 10"/>
          <p:cNvSpPr>
            <a:spLocks noChangeArrowheads="1"/>
          </p:cNvSpPr>
          <p:nvPr/>
        </p:nvSpPr>
        <p:spPr bwMode="auto">
          <a:xfrm>
            <a:off x="209550" y="1831975"/>
            <a:ext cx="2762250" cy="535531"/>
          </a:xfrm>
          <a:prstGeom prst="rect">
            <a:avLst/>
          </a:prstGeom>
          <a:noFill/>
          <a:ln w="12700" cap="sq">
            <a:noFill/>
            <a:miter lim="800000"/>
            <a:headEnd type="none" w="sm" len="sm"/>
            <a:tailEnd type="none" w="sm" len="sm"/>
          </a:ln>
          <a:effectLst/>
        </p:spPr>
        <p:txBody>
          <a:bodyPr wrap="square">
            <a:spAutoFit/>
          </a:bodyPr>
          <a:lstStyle/>
          <a:p>
            <a:pPr algn="just">
              <a:lnSpc>
                <a:spcPct val="120000"/>
              </a:lnSpc>
              <a:spcBef>
                <a:spcPct val="20000"/>
              </a:spcBef>
            </a:pPr>
            <a:r>
              <a:rPr lang="zh-CN" altLang="en-US" sz="2400" dirty="0">
                <a:solidFill>
                  <a:srgbClr val="000000"/>
                </a:solidFill>
                <a:latin typeface="楷体_GB2312" pitchFamily="49" charset="-122"/>
                <a:ea typeface="楷体_GB2312" pitchFamily="49" charset="-122"/>
              </a:rPr>
              <a:t>根据</a:t>
            </a:r>
            <a:r>
              <a:rPr lang="zh-CN" altLang="en-US" sz="2400" dirty="0">
                <a:solidFill>
                  <a:srgbClr val="000000"/>
                </a:solidFill>
                <a:latin typeface="Arial"/>
                <a:ea typeface="楷体_GB2312" pitchFamily="49" charset="-122"/>
              </a:rPr>
              <a:t>“</a:t>
            </a:r>
            <a:r>
              <a:rPr lang="zh-CN" altLang="en-US" sz="2400" dirty="0">
                <a:solidFill>
                  <a:srgbClr val="000000"/>
                </a:solidFill>
                <a:latin typeface="楷体_GB2312" pitchFamily="49" charset="-122"/>
                <a:ea typeface="楷体_GB2312" pitchFamily="49" charset="-122"/>
              </a:rPr>
              <a:t>虚短</a:t>
            </a:r>
            <a:r>
              <a:rPr lang="zh-CN" altLang="en-US" sz="2400" dirty="0">
                <a:solidFill>
                  <a:srgbClr val="000000"/>
                </a:solidFill>
                <a:latin typeface="Arial"/>
                <a:ea typeface="楷体_GB2312" pitchFamily="49" charset="-122"/>
              </a:rPr>
              <a:t>”</a:t>
            </a:r>
            <a:r>
              <a:rPr lang="zh-CN" altLang="en-US" sz="2400" dirty="0">
                <a:solidFill>
                  <a:srgbClr val="000000"/>
                </a:solidFill>
                <a:latin typeface="楷体_GB2312" pitchFamily="49" charset="-122"/>
                <a:ea typeface="楷体_GB2312" pitchFamily="49" charset="-122"/>
              </a:rPr>
              <a:t>，得</a:t>
            </a:r>
          </a:p>
        </p:txBody>
      </p:sp>
      <p:sp>
        <p:nvSpPr>
          <p:cNvPr id="31755" name="Rectangle 11"/>
          <p:cNvSpPr>
            <a:spLocks noChangeArrowheads="1"/>
          </p:cNvSpPr>
          <p:nvPr/>
        </p:nvSpPr>
        <p:spPr bwMode="auto">
          <a:xfrm>
            <a:off x="190500" y="2365375"/>
            <a:ext cx="2857500" cy="535531"/>
          </a:xfrm>
          <a:prstGeom prst="rect">
            <a:avLst/>
          </a:prstGeom>
          <a:noFill/>
          <a:ln w="12700" cap="sq">
            <a:noFill/>
            <a:miter lim="800000"/>
            <a:headEnd type="none" w="sm" len="sm"/>
            <a:tailEnd type="none" w="sm" len="sm"/>
          </a:ln>
          <a:effectLst/>
        </p:spPr>
        <p:txBody>
          <a:bodyPr wrap="square">
            <a:spAutoFit/>
          </a:bodyPr>
          <a:lstStyle/>
          <a:p>
            <a:pPr algn="just">
              <a:lnSpc>
                <a:spcPct val="120000"/>
              </a:lnSpc>
              <a:spcBef>
                <a:spcPct val="20000"/>
              </a:spcBef>
            </a:pPr>
            <a:r>
              <a:rPr lang="zh-CN" altLang="en-US" sz="2400" dirty="0">
                <a:solidFill>
                  <a:srgbClr val="000000"/>
                </a:solidFill>
                <a:latin typeface="楷体_GB2312" pitchFamily="49" charset="-122"/>
                <a:ea typeface="楷体_GB2312" pitchFamily="49" charset="-122"/>
              </a:rPr>
              <a:t>根据</a:t>
            </a:r>
            <a:r>
              <a:rPr lang="zh-CN" altLang="en-US" sz="2400" dirty="0">
                <a:solidFill>
                  <a:srgbClr val="000000"/>
                </a:solidFill>
                <a:latin typeface="Arial"/>
                <a:ea typeface="楷体_GB2312" pitchFamily="49" charset="-122"/>
              </a:rPr>
              <a:t>“</a:t>
            </a:r>
            <a:r>
              <a:rPr lang="zh-CN" altLang="en-US" sz="2400" dirty="0">
                <a:solidFill>
                  <a:srgbClr val="000000"/>
                </a:solidFill>
                <a:latin typeface="楷体_GB2312" pitchFamily="49" charset="-122"/>
                <a:ea typeface="楷体_GB2312" pitchFamily="49" charset="-122"/>
              </a:rPr>
              <a:t>虚断</a:t>
            </a:r>
            <a:r>
              <a:rPr lang="zh-CN" altLang="en-US" sz="2400" dirty="0">
                <a:solidFill>
                  <a:srgbClr val="000000"/>
                </a:solidFill>
                <a:latin typeface="Arial"/>
                <a:ea typeface="楷体_GB2312" pitchFamily="49" charset="-122"/>
              </a:rPr>
              <a:t>”</a:t>
            </a:r>
            <a:r>
              <a:rPr lang="zh-CN" altLang="en-US" sz="2400" dirty="0">
                <a:solidFill>
                  <a:srgbClr val="000000"/>
                </a:solidFill>
                <a:latin typeface="楷体_GB2312" pitchFamily="49" charset="-122"/>
                <a:ea typeface="楷体_GB2312" pitchFamily="49" charset="-122"/>
              </a:rPr>
              <a:t>，得</a:t>
            </a:r>
          </a:p>
        </p:txBody>
      </p:sp>
      <p:graphicFrame>
        <p:nvGraphicFramePr>
          <p:cNvPr id="31756" name="Object 12"/>
          <p:cNvGraphicFramePr>
            <a:graphicFrameLocks noChangeAspect="1"/>
          </p:cNvGraphicFramePr>
          <p:nvPr/>
        </p:nvGraphicFramePr>
        <p:xfrm>
          <a:off x="2819400" y="1828800"/>
          <a:ext cx="1644650" cy="501650"/>
        </p:xfrm>
        <a:graphic>
          <a:graphicData uri="http://schemas.openxmlformats.org/presentationml/2006/ole">
            <mc:AlternateContent xmlns:mc="http://schemas.openxmlformats.org/markup-compatibility/2006">
              <mc:Choice xmlns:v="urn:schemas-microsoft-com:vml" Requires="v">
                <p:oleObj spid="_x0000_s31776" name="公式" r:id="rId9" imgW="749160" imgH="228600" progId="Equation.3">
                  <p:embed/>
                </p:oleObj>
              </mc:Choice>
              <mc:Fallback>
                <p:oleObj name="公式" r:id="rId9" imgW="749160" imgH="228600" progId="Equation.3">
                  <p:embed/>
                  <p:pic>
                    <p:nvPicPr>
                      <p:cNvPr id="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9400" y="1828800"/>
                        <a:ext cx="164465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7" name="Object 13"/>
          <p:cNvGraphicFramePr>
            <a:graphicFrameLocks noChangeAspect="1"/>
          </p:cNvGraphicFramePr>
          <p:nvPr/>
        </p:nvGraphicFramePr>
        <p:xfrm>
          <a:off x="3124200" y="2362200"/>
          <a:ext cx="754063" cy="446088"/>
        </p:xfrm>
        <a:graphic>
          <a:graphicData uri="http://schemas.openxmlformats.org/presentationml/2006/ole">
            <mc:AlternateContent xmlns:mc="http://schemas.openxmlformats.org/markup-compatibility/2006">
              <mc:Choice xmlns:v="urn:schemas-microsoft-com:vml" Requires="v">
                <p:oleObj spid="_x0000_s31777" name="Equation" r:id="rId11" imgW="342720" imgH="203040" progId="Equation.3">
                  <p:embed/>
                </p:oleObj>
              </mc:Choice>
              <mc:Fallback>
                <p:oleObj name="Equation" r:id="rId11" imgW="342720" imgH="203040" progId="Equation.3">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4200" y="2362200"/>
                        <a:ext cx="754063"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1758" name="Group 14"/>
          <p:cNvGrpSpPr>
            <a:grpSpLocks/>
          </p:cNvGrpSpPr>
          <p:nvPr/>
        </p:nvGrpSpPr>
        <p:grpSpPr bwMode="auto">
          <a:xfrm>
            <a:off x="609600" y="2895600"/>
            <a:ext cx="2352675" cy="536575"/>
            <a:chOff x="384" y="1878"/>
            <a:chExt cx="1482" cy="338"/>
          </a:xfrm>
        </p:grpSpPr>
        <p:sp>
          <p:nvSpPr>
            <p:cNvPr id="31759" name="Rectangle 15"/>
            <p:cNvSpPr>
              <a:spLocks noChangeArrowheads="1"/>
            </p:cNvSpPr>
            <p:nvPr/>
          </p:nvSpPr>
          <p:spPr bwMode="auto">
            <a:xfrm>
              <a:off x="384" y="1878"/>
              <a:ext cx="684" cy="334"/>
            </a:xfrm>
            <a:prstGeom prst="rect">
              <a:avLst/>
            </a:prstGeom>
            <a:noFill/>
            <a:ln w="12700" cap="sq">
              <a:noFill/>
              <a:miter lim="800000"/>
              <a:headEnd type="none" w="sm" len="sm"/>
              <a:tailEnd type="none" w="sm" len="sm"/>
            </a:ln>
            <a:effectLst/>
          </p:spPr>
          <p:txBody>
            <a:bodyPr>
              <a:spAutoFit/>
            </a:bodyPr>
            <a:lstStyle/>
            <a:p>
              <a:pPr algn="just">
                <a:lnSpc>
                  <a:spcPct val="120000"/>
                </a:lnSpc>
                <a:spcBef>
                  <a:spcPct val="20000"/>
                </a:spcBef>
              </a:pPr>
              <a:r>
                <a:rPr lang="zh-CN" altLang="en-US" sz="2400">
                  <a:solidFill>
                    <a:srgbClr val="000000"/>
                  </a:solidFill>
                  <a:latin typeface="楷体_GB2312" pitchFamily="49" charset="-122"/>
                  <a:ea typeface="楷体_GB2312" pitchFamily="49" charset="-122"/>
                </a:rPr>
                <a:t>因此</a:t>
              </a:r>
            </a:p>
          </p:txBody>
        </p:sp>
        <p:graphicFrame>
          <p:nvGraphicFramePr>
            <p:cNvPr id="31760" name="Object 16"/>
            <p:cNvGraphicFramePr>
              <a:graphicFrameLocks noChangeAspect="1"/>
            </p:cNvGraphicFramePr>
            <p:nvPr/>
          </p:nvGraphicFramePr>
          <p:xfrm>
            <a:off x="1410" y="1917"/>
            <a:ext cx="456" cy="299"/>
          </p:xfrm>
          <a:graphic>
            <a:graphicData uri="http://schemas.openxmlformats.org/presentationml/2006/ole">
              <mc:AlternateContent xmlns:mc="http://schemas.openxmlformats.org/markup-compatibility/2006">
                <mc:Choice xmlns:v="urn:schemas-microsoft-com:vml" Requires="v">
                  <p:oleObj spid="_x0000_s31778" name="公式" r:id="rId13" imgW="330120" imgH="215640" progId="Equation.3">
                    <p:embed/>
                  </p:oleObj>
                </mc:Choice>
                <mc:Fallback>
                  <p:oleObj name="公式" r:id="rId13" imgW="330120" imgH="215640" progId="Equation.3">
                    <p:embed/>
                    <p:pic>
                      <p:nvPicPr>
                        <p:cNvPr id="0" name="Picture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10" y="1917"/>
                          <a:ext cx="456"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1761" name="Object 17"/>
          <p:cNvGraphicFramePr>
            <a:graphicFrameLocks noChangeAspect="1"/>
          </p:cNvGraphicFramePr>
          <p:nvPr/>
        </p:nvGraphicFramePr>
        <p:xfrm>
          <a:off x="1676400" y="5016500"/>
          <a:ext cx="1652588" cy="457200"/>
        </p:xfrm>
        <a:graphic>
          <a:graphicData uri="http://schemas.openxmlformats.org/presentationml/2006/ole">
            <mc:AlternateContent xmlns:mc="http://schemas.openxmlformats.org/markup-compatibility/2006">
              <mc:Choice xmlns:v="urn:schemas-microsoft-com:vml" Requires="v">
                <p:oleObj spid="_x0000_s31779" name="公式" r:id="rId15" imgW="825480" imgH="228600" progId="Equation.3">
                  <p:embed/>
                </p:oleObj>
              </mc:Choice>
              <mc:Fallback>
                <p:oleObj name="公式" r:id="rId15" imgW="825480" imgH="228600" progId="Equation.3">
                  <p:embed/>
                  <p:pic>
                    <p:nvPicPr>
                      <p:cNvPr id="0" name="Picture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76400" y="5016500"/>
                        <a:ext cx="165258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62" name="AutoShape 18"/>
          <p:cNvSpPr>
            <a:spLocks noChangeArrowheads="1"/>
          </p:cNvSpPr>
          <p:nvPr/>
        </p:nvSpPr>
        <p:spPr bwMode="auto">
          <a:xfrm>
            <a:off x="3886200" y="5105400"/>
            <a:ext cx="762000" cy="304800"/>
          </a:xfrm>
          <a:prstGeom prst="rightArrow">
            <a:avLst>
              <a:gd name="adj1" fmla="val 50000"/>
              <a:gd name="adj2" fmla="val 62500"/>
            </a:avLst>
          </a:prstGeom>
          <a:solidFill>
            <a:schemeClr val="accent1"/>
          </a:solidFill>
          <a:ln w="19050">
            <a:solidFill>
              <a:schemeClr val="tx1"/>
            </a:solidFill>
            <a:miter lim="800000"/>
            <a:headEnd/>
            <a:tailEnd/>
          </a:ln>
          <a:effectLst/>
        </p:spPr>
        <p:txBody>
          <a:bodyPr anchor="ctr">
            <a:spAutoFit/>
          </a:bodyPr>
          <a:lstStyle/>
          <a:p>
            <a:endParaRPr lang="zh-CN" altLang="en-US"/>
          </a:p>
        </p:txBody>
      </p:sp>
      <p:grpSp>
        <p:nvGrpSpPr>
          <p:cNvPr id="31764" name="Group 20"/>
          <p:cNvGrpSpPr>
            <a:grpSpLocks/>
          </p:cNvGrpSpPr>
          <p:nvPr/>
        </p:nvGrpSpPr>
        <p:grpSpPr bwMode="auto">
          <a:xfrm>
            <a:off x="685800" y="3440113"/>
            <a:ext cx="3175000" cy="1284287"/>
            <a:chOff x="384" y="1662"/>
            <a:chExt cx="2000" cy="809"/>
          </a:xfrm>
        </p:grpSpPr>
        <p:sp>
          <p:nvSpPr>
            <p:cNvPr id="31765" name="Rectangle 21"/>
            <p:cNvSpPr>
              <a:spLocks noChangeArrowheads="1"/>
            </p:cNvSpPr>
            <p:nvPr/>
          </p:nvSpPr>
          <p:spPr bwMode="auto">
            <a:xfrm>
              <a:off x="384" y="1878"/>
              <a:ext cx="684" cy="334"/>
            </a:xfrm>
            <a:prstGeom prst="rect">
              <a:avLst/>
            </a:prstGeom>
            <a:noFill/>
            <a:ln w="12700" cap="sq">
              <a:noFill/>
              <a:miter lim="800000"/>
              <a:headEnd type="none" w="sm" len="sm"/>
              <a:tailEnd type="none" w="sm" len="sm"/>
            </a:ln>
            <a:effectLst/>
          </p:spPr>
          <p:txBody>
            <a:bodyPr>
              <a:spAutoFit/>
            </a:bodyPr>
            <a:lstStyle/>
            <a:p>
              <a:pPr algn="just">
                <a:lnSpc>
                  <a:spcPct val="120000"/>
                </a:lnSpc>
                <a:spcBef>
                  <a:spcPct val="20000"/>
                </a:spcBef>
              </a:pPr>
              <a:r>
                <a:rPr lang="zh-CN" altLang="en-US" sz="2400">
                  <a:solidFill>
                    <a:srgbClr val="000000"/>
                  </a:solidFill>
                  <a:latin typeface="楷体_GB2312" pitchFamily="49" charset="-122"/>
                  <a:ea typeface="楷体_GB2312" pitchFamily="49" charset="-122"/>
                </a:rPr>
                <a:t>即</a:t>
              </a:r>
            </a:p>
          </p:txBody>
        </p:sp>
        <p:graphicFrame>
          <p:nvGraphicFramePr>
            <p:cNvPr id="31766" name="Object 22"/>
            <p:cNvGraphicFramePr>
              <a:graphicFrameLocks noChangeAspect="1"/>
            </p:cNvGraphicFramePr>
            <p:nvPr/>
          </p:nvGraphicFramePr>
          <p:xfrm>
            <a:off x="893" y="1662"/>
            <a:ext cx="1491" cy="809"/>
          </p:xfrm>
          <a:graphic>
            <a:graphicData uri="http://schemas.openxmlformats.org/presentationml/2006/ole">
              <mc:AlternateContent xmlns:mc="http://schemas.openxmlformats.org/markup-compatibility/2006">
                <mc:Choice xmlns:v="urn:schemas-microsoft-com:vml" Requires="v">
                  <p:oleObj spid="_x0000_s31780" name="公式" r:id="rId17" imgW="1079280" imgH="583920" progId="Equation.3">
                    <p:embed/>
                  </p:oleObj>
                </mc:Choice>
                <mc:Fallback>
                  <p:oleObj name="公式" r:id="rId17" imgW="1079280" imgH="583920" progId="Equation.3">
                    <p:embed/>
                    <p:pic>
                      <p:nvPicPr>
                        <p:cNvPr id="0" name="Picture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93" y="1662"/>
                          <a:ext cx="1491" cy="8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1767" name="Object 23"/>
          <p:cNvGraphicFramePr>
            <a:graphicFrameLocks noChangeAspect="1"/>
          </p:cNvGraphicFramePr>
          <p:nvPr/>
        </p:nvGraphicFramePr>
        <p:xfrm>
          <a:off x="3124200" y="4572000"/>
          <a:ext cx="2743200" cy="488950"/>
        </p:xfrm>
        <a:graphic>
          <a:graphicData uri="http://schemas.openxmlformats.org/presentationml/2006/ole">
            <mc:AlternateContent xmlns:mc="http://schemas.openxmlformats.org/markup-compatibility/2006">
              <mc:Choice xmlns:v="urn:schemas-microsoft-com:vml" Requires="v">
                <p:oleObj spid="_x0000_s31781" name="公式" r:id="rId19" imgW="2209680" imgH="393480" progId="Equation.3">
                  <p:embed/>
                </p:oleObj>
              </mc:Choice>
              <mc:Fallback>
                <p:oleObj name="公式" r:id="rId19" imgW="2209680" imgH="393480" progId="Equation.3">
                  <p:embed/>
                  <p:pic>
                    <p:nvPicPr>
                      <p:cNvPr id="0" name="Picture 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24200" y="4572000"/>
                        <a:ext cx="27432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1754"/>
                                        </p:tgtEl>
                                        <p:attrNameLst>
                                          <p:attrName>style.visibility</p:attrName>
                                        </p:attrNameLst>
                                      </p:cBhvr>
                                      <p:to>
                                        <p:strVal val="visible"/>
                                      </p:to>
                                    </p:set>
                                    <p:animEffect transition="in" filter="strips(downRight)">
                                      <p:cBhvr>
                                        <p:cTn id="7" dur="500"/>
                                        <p:tgtEl>
                                          <p:spTgt spid="31754"/>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31756"/>
                                        </p:tgtEl>
                                        <p:attrNameLst>
                                          <p:attrName>style.visibility</p:attrName>
                                        </p:attrNameLst>
                                      </p:cBhvr>
                                      <p:to>
                                        <p:strVal val="visible"/>
                                      </p:to>
                                    </p:set>
                                    <p:animEffect transition="in" filter="strips(downRight)">
                                      <p:cBhvr>
                                        <p:cTn id="12" dur="500"/>
                                        <p:tgtEl>
                                          <p:spTgt spid="31756"/>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1755"/>
                                        </p:tgtEl>
                                        <p:attrNameLst>
                                          <p:attrName>style.visibility</p:attrName>
                                        </p:attrNameLst>
                                      </p:cBhvr>
                                      <p:to>
                                        <p:strVal val="visible"/>
                                      </p:to>
                                    </p:set>
                                    <p:animEffect transition="in" filter="strips(downRight)">
                                      <p:cBhvr>
                                        <p:cTn id="17" dur="500"/>
                                        <p:tgtEl>
                                          <p:spTgt spid="31755"/>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31757"/>
                                        </p:tgtEl>
                                        <p:attrNameLst>
                                          <p:attrName>style.visibility</p:attrName>
                                        </p:attrNameLst>
                                      </p:cBhvr>
                                      <p:to>
                                        <p:strVal val="visible"/>
                                      </p:to>
                                    </p:set>
                                    <p:animEffect transition="in" filter="strips(downRight)">
                                      <p:cBhvr>
                                        <p:cTn id="22" dur="500"/>
                                        <p:tgtEl>
                                          <p:spTgt spid="31757"/>
                                        </p:tgtEl>
                                      </p:cBhvr>
                                    </p:animEffect>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31758"/>
                                        </p:tgtEl>
                                        <p:attrNameLst>
                                          <p:attrName>style.visibility</p:attrName>
                                        </p:attrNameLst>
                                      </p:cBhvr>
                                      <p:to>
                                        <p:strVal val="visible"/>
                                      </p:to>
                                    </p:set>
                                    <p:animEffect transition="in" filter="strips(downRight)">
                                      <p:cBhvr>
                                        <p:cTn id="27" dur="500"/>
                                        <p:tgtEl>
                                          <p:spTgt spid="31758"/>
                                        </p:tgtEl>
                                      </p:cBhvr>
                                    </p:animEffect>
                                  </p:childTnLst>
                                  <p:subTnLst>
                                    <p:audio>
                                      <p:cMediaNode>
                                        <p:cTn display="0" masterRel="sameClick">
                                          <p:stCondLst>
                                            <p:cond evt="begin" delay="0">
                                              <p:tn val="25"/>
                                            </p:cond>
                                          </p:stCondLst>
                                          <p:endCondLst>
                                            <p:cond evt="onStopAudio" delay="0">
                                              <p:tgtEl>
                                                <p:sldTgt/>
                                              </p:tgtEl>
                                            </p:cond>
                                          </p:endCondLst>
                                        </p:cTn>
                                        <p:tgtEl>
                                          <p:sndTgt r:embed="rId4" name="CHIMES.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31761"/>
                                        </p:tgtEl>
                                        <p:attrNameLst>
                                          <p:attrName>style.visibility</p:attrName>
                                        </p:attrNameLst>
                                      </p:cBhvr>
                                      <p:to>
                                        <p:strVal val="visible"/>
                                      </p:to>
                                    </p:set>
                                    <p:animEffect transition="in" filter="strips(downRight)">
                                      <p:cBhvr>
                                        <p:cTn id="32" dur="500"/>
                                        <p:tgtEl>
                                          <p:spTgt spid="31761"/>
                                        </p:tgtEl>
                                      </p:cBhvr>
                                    </p:animEffect>
                                  </p:childTnLst>
                                  <p:subTnLst>
                                    <p:audio>
                                      <p:cMediaNode>
                                        <p:cTn display="0" masterRel="sameClick">
                                          <p:stCondLst>
                                            <p:cond evt="begin" delay="0">
                                              <p:tn val="30"/>
                                            </p:cond>
                                          </p:stCondLst>
                                          <p:endCondLst>
                                            <p:cond evt="onStopAudio" delay="0">
                                              <p:tgtEl>
                                                <p:sldTgt/>
                                              </p:tgtEl>
                                            </p:cond>
                                          </p:endCondLst>
                                        </p:cTn>
                                        <p:tgtEl>
                                          <p:sndTgt r:embed="rId4" name="CHIMES.WAV"/>
                                        </p:tgtEl>
                                      </p:cMediaNode>
                                    </p:audio>
                                  </p:sub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31764"/>
                                        </p:tgtEl>
                                        <p:attrNameLst>
                                          <p:attrName>style.visibility</p:attrName>
                                        </p:attrNameLst>
                                      </p:cBhvr>
                                      <p:to>
                                        <p:strVal val="visible"/>
                                      </p:to>
                                    </p:set>
                                    <p:animEffect transition="in" filter="strips(downRight)">
                                      <p:cBhvr>
                                        <p:cTn id="37" dur="500"/>
                                        <p:tgtEl>
                                          <p:spTgt spid="31764"/>
                                        </p:tgtEl>
                                      </p:cBhvr>
                                    </p:animEffect>
                                  </p:childTnLst>
                                  <p:subTnLst>
                                    <p:audio>
                                      <p:cMediaNode>
                                        <p:cTn display="0" masterRel="sameClick">
                                          <p:stCondLst>
                                            <p:cond evt="begin" delay="0">
                                              <p:tn val="3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4" grpId="0" autoUpdateAnimBg="0"/>
      <p:bldP spid="31755"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8" name="Group 4"/>
          <p:cNvGrpSpPr>
            <a:grpSpLocks/>
          </p:cNvGrpSpPr>
          <p:nvPr/>
        </p:nvGrpSpPr>
        <p:grpSpPr bwMode="auto">
          <a:xfrm>
            <a:off x="4711700" y="3286125"/>
            <a:ext cx="3162300" cy="1784350"/>
            <a:chOff x="2776" y="2490"/>
            <a:chExt cx="1992" cy="1124"/>
          </a:xfrm>
        </p:grpSpPr>
        <p:sp>
          <p:nvSpPr>
            <p:cNvPr id="57349" name="Text Box 5"/>
            <p:cNvSpPr txBox="1">
              <a:spLocks noChangeArrowheads="1"/>
            </p:cNvSpPr>
            <p:nvPr/>
          </p:nvSpPr>
          <p:spPr bwMode="auto">
            <a:xfrm>
              <a:off x="3040" y="2490"/>
              <a:ext cx="384" cy="327"/>
            </a:xfrm>
            <a:prstGeom prst="rect">
              <a:avLst/>
            </a:prstGeom>
            <a:noFill/>
            <a:ln w="9525">
              <a:noFill/>
              <a:miter lim="800000"/>
              <a:headEnd/>
              <a:tailEnd/>
            </a:ln>
            <a:effectLst/>
          </p:spPr>
          <p:txBody>
            <a:bodyPr>
              <a:spAutoFit/>
            </a:bodyPr>
            <a:lstStyle/>
            <a:p>
              <a:pPr>
                <a:spcBef>
                  <a:spcPct val="50000"/>
                </a:spcBef>
              </a:pPr>
              <a:r>
                <a:rPr kumimoji="1" lang="en-US" altLang="zh-CN" sz="2800" i="1">
                  <a:latin typeface="Times New Roman" pitchFamily="18" charset="0"/>
                  <a:ea typeface="楷体" pitchFamily="49" charset="-122"/>
                </a:rPr>
                <a:t>u</a:t>
              </a:r>
              <a:r>
                <a:rPr kumimoji="1" lang="en-US" altLang="zh-CN" sz="2800" i="1" baseline="-25000">
                  <a:latin typeface="Times New Roman" pitchFamily="18" charset="0"/>
                  <a:ea typeface="楷体" pitchFamily="49" charset="-122"/>
                </a:rPr>
                <a:t>i</a:t>
              </a:r>
              <a:endParaRPr kumimoji="1" lang="en-US" altLang="zh-CN" sz="2800" i="1">
                <a:latin typeface="Times New Roman" pitchFamily="18" charset="0"/>
                <a:ea typeface="楷体" pitchFamily="49" charset="-122"/>
              </a:endParaRPr>
            </a:p>
          </p:txBody>
        </p:sp>
        <p:grpSp>
          <p:nvGrpSpPr>
            <p:cNvPr id="57350" name="Group 6"/>
            <p:cNvGrpSpPr>
              <a:grpSpLocks/>
            </p:cNvGrpSpPr>
            <p:nvPr/>
          </p:nvGrpSpPr>
          <p:grpSpPr bwMode="auto">
            <a:xfrm>
              <a:off x="2776" y="2750"/>
              <a:ext cx="1992" cy="864"/>
              <a:chOff x="2776" y="2750"/>
              <a:chExt cx="1992" cy="864"/>
            </a:xfrm>
          </p:grpSpPr>
          <p:grpSp>
            <p:nvGrpSpPr>
              <p:cNvPr id="57351" name="Group 7"/>
              <p:cNvGrpSpPr>
                <a:grpSpLocks/>
              </p:cNvGrpSpPr>
              <p:nvPr/>
            </p:nvGrpSpPr>
            <p:grpSpPr bwMode="auto">
              <a:xfrm>
                <a:off x="2944" y="2750"/>
                <a:ext cx="1632" cy="864"/>
                <a:chOff x="576" y="2228"/>
                <a:chExt cx="1632" cy="864"/>
              </a:xfrm>
            </p:grpSpPr>
            <p:sp>
              <p:nvSpPr>
                <p:cNvPr id="57352" name="Line 8"/>
                <p:cNvSpPr>
                  <a:spLocks noChangeShapeType="1"/>
                </p:cNvSpPr>
                <p:nvPr/>
              </p:nvSpPr>
              <p:spPr bwMode="auto">
                <a:xfrm>
                  <a:off x="576" y="2756"/>
                  <a:ext cx="1488" cy="0"/>
                </a:xfrm>
                <a:prstGeom prst="line">
                  <a:avLst/>
                </a:prstGeom>
                <a:noFill/>
                <a:ln w="38100">
                  <a:solidFill>
                    <a:schemeClr val="tx2"/>
                  </a:solidFill>
                  <a:round/>
                  <a:headEnd/>
                  <a:tailEnd/>
                </a:ln>
                <a:effectLst/>
              </p:spPr>
              <p:txBody>
                <a:bodyPr wrap="none" anchor="ctr">
                  <a:spAutoFit/>
                </a:bodyPr>
                <a:lstStyle/>
                <a:p>
                  <a:endParaRPr lang="zh-CN" altLang="en-US"/>
                </a:p>
              </p:txBody>
            </p:sp>
            <p:sp>
              <p:nvSpPr>
                <p:cNvPr id="57353" name="Line 9"/>
                <p:cNvSpPr>
                  <a:spLocks noChangeShapeType="1"/>
                </p:cNvSpPr>
                <p:nvPr/>
              </p:nvSpPr>
              <p:spPr bwMode="auto">
                <a:xfrm>
                  <a:off x="2016" y="2756"/>
                  <a:ext cx="192" cy="0"/>
                </a:xfrm>
                <a:prstGeom prst="line">
                  <a:avLst/>
                </a:prstGeom>
                <a:noFill/>
                <a:ln w="38100">
                  <a:solidFill>
                    <a:schemeClr val="tx2"/>
                  </a:solidFill>
                  <a:round/>
                  <a:headEnd/>
                  <a:tailEnd type="triangle" w="med" len="med"/>
                </a:ln>
                <a:effectLst/>
              </p:spPr>
              <p:txBody>
                <a:bodyPr wrap="none" anchor="ctr">
                  <a:spAutoFit/>
                </a:bodyPr>
                <a:lstStyle/>
                <a:p>
                  <a:endParaRPr lang="zh-CN" altLang="en-US"/>
                </a:p>
              </p:txBody>
            </p:sp>
            <p:sp>
              <p:nvSpPr>
                <p:cNvPr id="57354" name="Line 10"/>
                <p:cNvSpPr>
                  <a:spLocks noChangeShapeType="1"/>
                </p:cNvSpPr>
                <p:nvPr/>
              </p:nvSpPr>
              <p:spPr bwMode="auto">
                <a:xfrm>
                  <a:off x="672" y="2420"/>
                  <a:ext cx="0" cy="672"/>
                </a:xfrm>
                <a:prstGeom prst="line">
                  <a:avLst/>
                </a:prstGeom>
                <a:noFill/>
                <a:ln w="38100">
                  <a:solidFill>
                    <a:schemeClr val="tx2"/>
                  </a:solidFill>
                  <a:round/>
                  <a:headEnd/>
                  <a:tailEnd/>
                </a:ln>
                <a:effectLst/>
              </p:spPr>
              <p:txBody>
                <a:bodyPr anchor="ctr">
                  <a:spAutoFit/>
                </a:bodyPr>
                <a:lstStyle/>
                <a:p>
                  <a:endParaRPr lang="zh-CN" altLang="en-US"/>
                </a:p>
              </p:txBody>
            </p:sp>
            <p:sp>
              <p:nvSpPr>
                <p:cNvPr id="57355" name="Line 11"/>
                <p:cNvSpPr>
                  <a:spLocks noChangeShapeType="1"/>
                </p:cNvSpPr>
                <p:nvPr/>
              </p:nvSpPr>
              <p:spPr bwMode="auto">
                <a:xfrm flipV="1">
                  <a:off x="672" y="2228"/>
                  <a:ext cx="0" cy="288"/>
                </a:xfrm>
                <a:prstGeom prst="line">
                  <a:avLst/>
                </a:prstGeom>
                <a:noFill/>
                <a:ln w="38100">
                  <a:solidFill>
                    <a:schemeClr val="tx2"/>
                  </a:solidFill>
                  <a:round/>
                  <a:headEnd/>
                  <a:tailEnd type="triangle" w="med" len="med"/>
                </a:ln>
                <a:effectLst/>
              </p:spPr>
              <p:txBody>
                <a:bodyPr wrap="none" anchor="ctr">
                  <a:spAutoFit/>
                </a:bodyPr>
                <a:lstStyle/>
                <a:p>
                  <a:endParaRPr lang="zh-CN" altLang="en-US"/>
                </a:p>
              </p:txBody>
            </p:sp>
          </p:grpSp>
          <p:sp>
            <p:nvSpPr>
              <p:cNvPr id="57356" name="Text Box 12"/>
              <p:cNvSpPr txBox="1">
                <a:spLocks noChangeArrowheads="1"/>
              </p:cNvSpPr>
              <p:nvPr/>
            </p:nvSpPr>
            <p:spPr bwMode="auto">
              <a:xfrm>
                <a:off x="4576" y="3134"/>
                <a:ext cx="192" cy="327"/>
              </a:xfrm>
              <a:prstGeom prst="rect">
                <a:avLst/>
              </a:prstGeom>
              <a:noFill/>
              <a:ln w="9525">
                <a:noFill/>
                <a:miter lim="800000"/>
                <a:headEnd/>
                <a:tailEnd/>
              </a:ln>
              <a:effectLst/>
            </p:spPr>
            <p:txBody>
              <a:bodyPr>
                <a:spAutoFit/>
              </a:bodyPr>
              <a:lstStyle/>
              <a:p>
                <a:pPr>
                  <a:spcBef>
                    <a:spcPct val="50000"/>
                  </a:spcBef>
                </a:pPr>
                <a:r>
                  <a:rPr kumimoji="1" lang="en-US" altLang="zh-CN" sz="2800" i="1">
                    <a:latin typeface="Times New Roman" pitchFamily="18" charset="0"/>
                    <a:ea typeface="楷体" pitchFamily="49" charset="-122"/>
                  </a:rPr>
                  <a:t>t</a:t>
                </a:r>
              </a:p>
            </p:txBody>
          </p:sp>
          <p:sp>
            <p:nvSpPr>
              <p:cNvPr id="57357" name="Text Box 13"/>
              <p:cNvSpPr txBox="1">
                <a:spLocks noChangeArrowheads="1"/>
              </p:cNvSpPr>
              <p:nvPr/>
            </p:nvSpPr>
            <p:spPr bwMode="auto">
              <a:xfrm>
                <a:off x="2776" y="3246"/>
                <a:ext cx="240" cy="327"/>
              </a:xfrm>
              <a:prstGeom prst="rect">
                <a:avLst/>
              </a:prstGeom>
              <a:noFill/>
              <a:ln w="9525">
                <a:noFill/>
                <a:miter lim="800000"/>
                <a:headEnd/>
                <a:tailEnd/>
              </a:ln>
              <a:effectLst/>
            </p:spPr>
            <p:txBody>
              <a:bodyPr>
                <a:spAutoFit/>
              </a:bodyPr>
              <a:lstStyle/>
              <a:p>
                <a:pPr>
                  <a:spcBef>
                    <a:spcPct val="50000"/>
                  </a:spcBef>
                </a:pPr>
                <a:r>
                  <a:rPr kumimoji="1" lang="en-US" altLang="zh-CN" sz="2800">
                    <a:latin typeface="Times New Roman" pitchFamily="18" charset="0"/>
                    <a:ea typeface="楷体" pitchFamily="49" charset="-122"/>
                  </a:rPr>
                  <a:t>0</a:t>
                </a:r>
                <a:endParaRPr kumimoji="1" lang="en-US" altLang="zh-CN" sz="2800" i="1">
                  <a:latin typeface="Times New Roman" pitchFamily="18" charset="0"/>
                  <a:ea typeface="楷体" pitchFamily="49" charset="-122"/>
                </a:endParaRPr>
              </a:p>
            </p:txBody>
          </p:sp>
          <p:sp>
            <p:nvSpPr>
              <p:cNvPr id="57358" name="Freeform 14"/>
              <p:cNvSpPr>
                <a:spLocks/>
              </p:cNvSpPr>
              <p:nvPr/>
            </p:nvSpPr>
            <p:spPr bwMode="auto">
              <a:xfrm>
                <a:off x="3060" y="3002"/>
                <a:ext cx="279" cy="264"/>
              </a:xfrm>
              <a:custGeom>
                <a:avLst/>
                <a:gdLst/>
                <a:ahLst/>
                <a:cxnLst>
                  <a:cxn ang="0">
                    <a:pos x="0" y="432"/>
                  </a:cxn>
                  <a:cxn ang="0">
                    <a:pos x="66" y="314"/>
                  </a:cxn>
                  <a:cxn ang="0">
                    <a:pos x="132" y="212"/>
                  </a:cxn>
                  <a:cxn ang="0">
                    <a:pos x="198" y="124"/>
                  </a:cxn>
                  <a:cxn ang="0">
                    <a:pos x="264" y="51"/>
                  </a:cxn>
                  <a:cxn ang="0">
                    <a:pos x="319" y="14"/>
                  </a:cxn>
                  <a:cxn ang="0">
                    <a:pos x="385" y="0"/>
                  </a:cxn>
                  <a:cxn ang="0">
                    <a:pos x="451" y="14"/>
                  </a:cxn>
                  <a:cxn ang="0">
                    <a:pos x="517" y="51"/>
                  </a:cxn>
                  <a:cxn ang="0">
                    <a:pos x="583" y="124"/>
                  </a:cxn>
                  <a:cxn ang="0">
                    <a:pos x="649" y="212"/>
                  </a:cxn>
                  <a:cxn ang="0">
                    <a:pos x="715" y="322"/>
                  </a:cxn>
                  <a:cxn ang="0">
                    <a:pos x="781" y="432"/>
                  </a:cxn>
                </a:cxnLst>
                <a:rect l="0" t="0" r="r" b="b"/>
                <a:pathLst>
                  <a:path w="782" h="433">
                    <a:moveTo>
                      <a:pt x="0" y="432"/>
                    </a:moveTo>
                    <a:lnTo>
                      <a:pt x="66" y="314"/>
                    </a:lnTo>
                    <a:lnTo>
                      <a:pt x="132" y="212"/>
                    </a:lnTo>
                    <a:lnTo>
                      <a:pt x="198" y="124"/>
                    </a:lnTo>
                    <a:lnTo>
                      <a:pt x="264" y="51"/>
                    </a:lnTo>
                    <a:lnTo>
                      <a:pt x="319" y="14"/>
                    </a:lnTo>
                    <a:lnTo>
                      <a:pt x="385" y="0"/>
                    </a:lnTo>
                    <a:lnTo>
                      <a:pt x="451" y="14"/>
                    </a:lnTo>
                    <a:lnTo>
                      <a:pt x="517" y="51"/>
                    </a:lnTo>
                    <a:lnTo>
                      <a:pt x="583" y="124"/>
                    </a:lnTo>
                    <a:lnTo>
                      <a:pt x="649" y="212"/>
                    </a:lnTo>
                    <a:lnTo>
                      <a:pt x="715" y="322"/>
                    </a:lnTo>
                    <a:lnTo>
                      <a:pt x="781" y="432"/>
                    </a:lnTo>
                  </a:path>
                </a:pathLst>
              </a:custGeom>
              <a:noFill/>
              <a:ln w="38100" cap="rnd" cmpd="sng">
                <a:solidFill>
                  <a:srgbClr val="800000"/>
                </a:solidFill>
                <a:prstDash val="solid"/>
                <a:round/>
                <a:headEnd type="none" w="med" len="med"/>
                <a:tailEnd type="none" w="med" len="med"/>
              </a:ln>
              <a:effectLst/>
            </p:spPr>
            <p:txBody>
              <a:bodyPr/>
              <a:lstStyle/>
              <a:p>
                <a:endParaRPr lang="zh-CN" altLang="en-US"/>
              </a:p>
            </p:txBody>
          </p:sp>
          <p:sp>
            <p:nvSpPr>
              <p:cNvPr id="57359" name="Freeform 15"/>
              <p:cNvSpPr>
                <a:spLocks/>
              </p:cNvSpPr>
              <p:nvPr/>
            </p:nvSpPr>
            <p:spPr bwMode="auto">
              <a:xfrm>
                <a:off x="3338" y="3266"/>
                <a:ext cx="280" cy="264"/>
              </a:xfrm>
              <a:custGeom>
                <a:avLst/>
                <a:gdLst/>
                <a:ahLst/>
                <a:cxnLst>
                  <a:cxn ang="0">
                    <a:pos x="783" y="0"/>
                  </a:cxn>
                  <a:cxn ang="0">
                    <a:pos x="716" y="117"/>
                  </a:cxn>
                  <a:cxn ang="0">
                    <a:pos x="650" y="219"/>
                  </a:cxn>
                  <a:cxn ang="0">
                    <a:pos x="584" y="307"/>
                  </a:cxn>
                  <a:cxn ang="0">
                    <a:pos x="518" y="380"/>
                  </a:cxn>
                  <a:cxn ang="0">
                    <a:pos x="463" y="417"/>
                  </a:cxn>
                  <a:cxn ang="0">
                    <a:pos x="397" y="432"/>
                  </a:cxn>
                  <a:cxn ang="0">
                    <a:pos x="330" y="417"/>
                  </a:cxn>
                  <a:cxn ang="0">
                    <a:pos x="264" y="380"/>
                  </a:cxn>
                  <a:cxn ang="0">
                    <a:pos x="198" y="307"/>
                  </a:cxn>
                  <a:cxn ang="0">
                    <a:pos x="132" y="219"/>
                  </a:cxn>
                  <a:cxn ang="0">
                    <a:pos x="66" y="109"/>
                  </a:cxn>
                  <a:cxn ang="0">
                    <a:pos x="0" y="0"/>
                  </a:cxn>
                </a:cxnLst>
                <a:rect l="0" t="0" r="r" b="b"/>
                <a:pathLst>
                  <a:path w="784" h="433">
                    <a:moveTo>
                      <a:pt x="783" y="0"/>
                    </a:moveTo>
                    <a:lnTo>
                      <a:pt x="716" y="117"/>
                    </a:lnTo>
                    <a:lnTo>
                      <a:pt x="650" y="219"/>
                    </a:lnTo>
                    <a:lnTo>
                      <a:pt x="584" y="307"/>
                    </a:lnTo>
                    <a:lnTo>
                      <a:pt x="518" y="380"/>
                    </a:lnTo>
                    <a:lnTo>
                      <a:pt x="463" y="417"/>
                    </a:lnTo>
                    <a:lnTo>
                      <a:pt x="397" y="432"/>
                    </a:lnTo>
                    <a:lnTo>
                      <a:pt x="330" y="417"/>
                    </a:lnTo>
                    <a:lnTo>
                      <a:pt x="264" y="380"/>
                    </a:lnTo>
                    <a:lnTo>
                      <a:pt x="198" y="307"/>
                    </a:lnTo>
                    <a:lnTo>
                      <a:pt x="132" y="219"/>
                    </a:lnTo>
                    <a:lnTo>
                      <a:pt x="66" y="109"/>
                    </a:lnTo>
                    <a:lnTo>
                      <a:pt x="0" y="0"/>
                    </a:lnTo>
                  </a:path>
                </a:pathLst>
              </a:custGeom>
              <a:noFill/>
              <a:ln w="38100" cap="rnd" cmpd="sng">
                <a:solidFill>
                  <a:srgbClr val="800000"/>
                </a:solidFill>
                <a:prstDash val="solid"/>
                <a:round/>
                <a:headEnd type="none" w="med" len="med"/>
                <a:tailEnd type="none" w="med" len="med"/>
              </a:ln>
              <a:effectLst/>
            </p:spPr>
            <p:txBody>
              <a:bodyPr/>
              <a:lstStyle/>
              <a:p>
                <a:endParaRPr lang="zh-CN" altLang="en-US"/>
              </a:p>
            </p:txBody>
          </p:sp>
          <p:sp>
            <p:nvSpPr>
              <p:cNvPr id="57360" name="Freeform 16"/>
              <p:cNvSpPr>
                <a:spLocks/>
              </p:cNvSpPr>
              <p:nvPr/>
            </p:nvSpPr>
            <p:spPr bwMode="auto">
              <a:xfrm>
                <a:off x="3607" y="3002"/>
                <a:ext cx="279" cy="264"/>
              </a:xfrm>
              <a:custGeom>
                <a:avLst/>
                <a:gdLst/>
                <a:ahLst/>
                <a:cxnLst>
                  <a:cxn ang="0">
                    <a:pos x="0" y="432"/>
                  </a:cxn>
                  <a:cxn ang="0">
                    <a:pos x="66" y="314"/>
                  </a:cxn>
                  <a:cxn ang="0">
                    <a:pos x="132" y="212"/>
                  </a:cxn>
                  <a:cxn ang="0">
                    <a:pos x="198" y="124"/>
                  </a:cxn>
                  <a:cxn ang="0">
                    <a:pos x="264" y="51"/>
                  </a:cxn>
                  <a:cxn ang="0">
                    <a:pos x="319" y="14"/>
                  </a:cxn>
                  <a:cxn ang="0">
                    <a:pos x="385" y="0"/>
                  </a:cxn>
                  <a:cxn ang="0">
                    <a:pos x="451" y="14"/>
                  </a:cxn>
                  <a:cxn ang="0">
                    <a:pos x="517" y="51"/>
                  </a:cxn>
                  <a:cxn ang="0">
                    <a:pos x="583" y="124"/>
                  </a:cxn>
                  <a:cxn ang="0">
                    <a:pos x="649" y="212"/>
                  </a:cxn>
                  <a:cxn ang="0">
                    <a:pos x="715" y="322"/>
                  </a:cxn>
                  <a:cxn ang="0">
                    <a:pos x="781" y="432"/>
                  </a:cxn>
                </a:cxnLst>
                <a:rect l="0" t="0" r="r" b="b"/>
                <a:pathLst>
                  <a:path w="782" h="433">
                    <a:moveTo>
                      <a:pt x="0" y="432"/>
                    </a:moveTo>
                    <a:lnTo>
                      <a:pt x="66" y="314"/>
                    </a:lnTo>
                    <a:lnTo>
                      <a:pt x="132" y="212"/>
                    </a:lnTo>
                    <a:lnTo>
                      <a:pt x="198" y="124"/>
                    </a:lnTo>
                    <a:lnTo>
                      <a:pt x="264" y="51"/>
                    </a:lnTo>
                    <a:lnTo>
                      <a:pt x="319" y="14"/>
                    </a:lnTo>
                    <a:lnTo>
                      <a:pt x="385" y="0"/>
                    </a:lnTo>
                    <a:lnTo>
                      <a:pt x="451" y="14"/>
                    </a:lnTo>
                    <a:lnTo>
                      <a:pt x="517" y="51"/>
                    </a:lnTo>
                    <a:lnTo>
                      <a:pt x="583" y="124"/>
                    </a:lnTo>
                    <a:lnTo>
                      <a:pt x="649" y="212"/>
                    </a:lnTo>
                    <a:lnTo>
                      <a:pt x="715" y="322"/>
                    </a:lnTo>
                    <a:lnTo>
                      <a:pt x="781" y="432"/>
                    </a:lnTo>
                  </a:path>
                </a:pathLst>
              </a:custGeom>
              <a:noFill/>
              <a:ln w="38100" cap="rnd" cmpd="sng">
                <a:solidFill>
                  <a:srgbClr val="800000"/>
                </a:solidFill>
                <a:prstDash val="solid"/>
                <a:round/>
                <a:headEnd type="none" w="med" len="med"/>
                <a:tailEnd type="none" w="med" len="med"/>
              </a:ln>
              <a:effectLst/>
            </p:spPr>
            <p:txBody>
              <a:bodyPr/>
              <a:lstStyle/>
              <a:p>
                <a:endParaRPr lang="zh-CN" altLang="en-US"/>
              </a:p>
            </p:txBody>
          </p:sp>
          <p:sp>
            <p:nvSpPr>
              <p:cNvPr id="57361" name="Freeform 17"/>
              <p:cNvSpPr>
                <a:spLocks/>
              </p:cNvSpPr>
              <p:nvPr/>
            </p:nvSpPr>
            <p:spPr bwMode="auto">
              <a:xfrm>
                <a:off x="3885" y="3266"/>
                <a:ext cx="280" cy="264"/>
              </a:xfrm>
              <a:custGeom>
                <a:avLst/>
                <a:gdLst/>
                <a:ahLst/>
                <a:cxnLst>
                  <a:cxn ang="0">
                    <a:pos x="783" y="0"/>
                  </a:cxn>
                  <a:cxn ang="0">
                    <a:pos x="716" y="117"/>
                  </a:cxn>
                  <a:cxn ang="0">
                    <a:pos x="650" y="219"/>
                  </a:cxn>
                  <a:cxn ang="0">
                    <a:pos x="584" y="307"/>
                  </a:cxn>
                  <a:cxn ang="0">
                    <a:pos x="518" y="380"/>
                  </a:cxn>
                  <a:cxn ang="0">
                    <a:pos x="463" y="417"/>
                  </a:cxn>
                  <a:cxn ang="0">
                    <a:pos x="397" y="432"/>
                  </a:cxn>
                  <a:cxn ang="0">
                    <a:pos x="330" y="417"/>
                  </a:cxn>
                  <a:cxn ang="0">
                    <a:pos x="264" y="380"/>
                  </a:cxn>
                  <a:cxn ang="0">
                    <a:pos x="198" y="307"/>
                  </a:cxn>
                  <a:cxn ang="0">
                    <a:pos x="132" y="219"/>
                  </a:cxn>
                  <a:cxn ang="0">
                    <a:pos x="66" y="109"/>
                  </a:cxn>
                  <a:cxn ang="0">
                    <a:pos x="0" y="0"/>
                  </a:cxn>
                </a:cxnLst>
                <a:rect l="0" t="0" r="r" b="b"/>
                <a:pathLst>
                  <a:path w="784" h="433">
                    <a:moveTo>
                      <a:pt x="783" y="0"/>
                    </a:moveTo>
                    <a:lnTo>
                      <a:pt x="716" y="117"/>
                    </a:lnTo>
                    <a:lnTo>
                      <a:pt x="650" y="219"/>
                    </a:lnTo>
                    <a:lnTo>
                      <a:pt x="584" y="307"/>
                    </a:lnTo>
                    <a:lnTo>
                      <a:pt x="518" y="380"/>
                    </a:lnTo>
                    <a:lnTo>
                      <a:pt x="463" y="417"/>
                    </a:lnTo>
                    <a:lnTo>
                      <a:pt x="397" y="432"/>
                    </a:lnTo>
                    <a:lnTo>
                      <a:pt x="330" y="417"/>
                    </a:lnTo>
                    <a:lnTo>
                      <a:pt x="264" y="380"/>
                    </a:lnTo>
                    <a:lnTo>
                      <a:pt x="198" y="307"/>
                    </a:lnTo>
                    <a:lnTo>
                      <a:pt x="132" y="219"/>
                    </a:lnTo>
                    <a:lnTo>
                      <a:pt x="66" y="109"/>
                    </a:lnTo>
                    <a:lnTo>
                      <a:pt x="0" y="0"/>
                    </a:lnTo>
                  </a:path>
                </a:pathLst>
              </a:custGeom>
              <a:noFill/>
              <a:ln w="38100" cap="rnd" cmpd="sng">
                <a:solidFill>
                  <a:srgbClr val="800000"/>
                </a:solidFill>
                <a:prstDash val="solid"/>
                <a:round/>
                <a:headEnd type="none" w="med" len="med"/>
                <a:tailEnd type="none" w="med" len="med"/>
              </a:ln>
              <a:effectLst/>
            </p:spPr>
            <p:txBody>
              <a:bodyPr/>
              <a:lstStyle/>
              <a:p>
                <a:endParaRPr lang="zh-CN" altLang="en-US"/>
              </a:p>
            </p:txBody>
          </p:sp>
        </p:grpSp>
      </p:grpSp>
      <p:grpSp>
        <p:nvGrpSpPr>
          <p:cNvPr id="57362" name="Group 18"/>
          <p:cNvGrpSpPr>
            <a:grpSpLocks/>
          </p:cNvGrpSpPr>
          <p:nvPr/>
        </p:nvGrpSpPr>
        <p:grpSpPr bwMode="auto">
          <a:xfrm>
            <a:off x="4692650" y="4686300"/>
            <a:ext cx="3181350" cy="1562100"/>
            <a:chOff x="2956" y="3312"/>
            <a:chExt cx="2004" cy="984"/>
          </a:xfrm>
        </p:grpSpPr>
        <p:sp>
          <p:nvSpPr>
            <p:cNvPr id="57363" name="Text Box 19"/>
            <p:cNvSpPr txBox="1">
              <a:spLocks noChangeArrowheads="1"/>
            </p:cNvSpPr>
            <p:nvPr/>
          </p:nvSpPr>
          <p:spPr bwMode="auto">
            <a:xfrm>
              <a:off x="4768" y="3816"/>
              <a:ext cx="192" cy="327"/>
            </a:xfrm>
            <a:prstGeom prst="rect">
              <a:avLst/>
            </a:prstGeom>
            <a:noFill/>
            <a:ln w="9525">
              <a:noFill/>
              <a:miter lim="800000"/>
              <a:headEnd/>
              <a:tailEnd/>
            </a:ln>
            <a:effectLst/>
          </p:spPr>
          <p:txBody>
            <a:bodyPr>
              <a:spAutoFit/>
            </a:bodyPr>
            <a:lstStyle/>
            <a:p>
              <a:pPr>
                <a:spcBef>
                  <a:spcPct val="50000"/>
                </a:spcBef>
              </a:pPr>
              <a:r>
                <a:rPr kumimoji="1" lang="en-US" altLang="zh-CN" sz="2800" i="1">
                  <a:latin typeface="Times New Roman" pitchFamily="18" charset="0"/>
                  <a:ea typeface="楷体" pitchFamily="49" charset="-122"/>
                </a:rPr>
                <a:t>t</a:t>
              </a:r>
            </a:p>
          </p:txBody>
        </p:sp>
        <p:sp>
          <p:nvSpPr>
            <p:cNvPr id="57364" name="Text Box 20"/>
            <p:cNvSpPr txBox="1">
              <a:spLocks noChangeArrowheads="1"/>
            </p:cNvSpPr>
            <p:nvPr/>
          </p:nvSpPr>
          <p:spPr bwMode="auto">
            <a:xfrm>
              <a:off x="2956" y="3688"/>
              <a:ext cx="240" cy="327"/>
            </a:xfrm>
            <a:prstGeom prst="rect">
              <a:avLst/>
            </a:prstGeom>
            <a:noFill/>
            <a:ln w="9525">
              <a:noFill/>
              <a:miter lim="800000"/>
              <a:headEnd/>
              <a:tailEnd/>
            </a:ln>
            <a:effectLst/>
          </p:spPr>
          <p:txBody>
            <a:bodyPr>
              <a:spAutoFit/>
            </a:bodyPr>
            <a:lstStyle/>
            <a:p>
              <a:pPr>
                <a:spcBef>
                  <a:spcPct val="50000"/>
                </a:spcBef>
              </a:pPr>
              <a:r>
                <a:rPr kumimoji="1" lang="en-US" altLang="zh-CN" sz="2800">
                  <a:latin typeface="Times New Roman" pitchFamily="18" charset="0"/>
                  <a:ea typeface="楷体" pitchFamily="49" charset="-122"/>
                </a:rPr>
                <a:t>0</a:t>
              </a:r>
              <a:endParaRPr kumimoji="1" lang="en-US" altLang="zh-CN" sz="2800" i="1">
                <a:latin typeface="Times New Roman" pitchFamily="18" charset="0"/>
                <a:ea typeface="楷体" pitchFamily="49" charset="-122"/>
              </a:endParaRPr>
            </a:p>
          </p:txBody>
        </p:sp>
        <p:sp>
          <p:nvSpPr>
            <p:cNvPr id="57365" name="Freeform 21"/>
            <p:cNvSpPr>
              <a:spLocks/>
            </p:cNvSpPr>
            <p:nvPr/>
          </p:nvSpPr>
          <p:spPr bwMode="auto">
            <a:xfrm>
              <a:off x="3384" y="3684"/>
              <a:ext cx="279" cy="264"/>
            </a:xfrm>
            <a:custGeom>
              <a:avLst/>
              <a:gdLst/>
              <a:ahLst/>
              <a:cxnLst>
                <a:cxn ang="0">
                  <a:pos x="0" y="432"/>
                </a:cxn>
                <a:cxn ang="0">
                  <a:pos x="66" y="314"/>
                </a:cxn>
                <a:cxn ang="0">
                  <a:pos x="132" y="212"/>
                </a:cxn>
                <a:cxn ang="0">
                  <a:pos x="198" y="124"/>
                </a:cxn>
                <a:cxn ang="0">
                  <a:pos x="264" y="51"/>
                </a:cxn>
                <a:cxn ang="0">
                  <a:pos x="319" y="14"/>
                </a:cxn>
                <a:cxn ang="0">
                  <a:pos x="385" y="0"/>
                </a:cxn>
                <a:cxn ang="0">
                  <a:pos x="451" y="14"/>
                </a:cxn>
                <a:cxn ang="0">
                  <a:pos x="517" y="51"/>
                </a:cxn>
                <a:cxn ang="0">
                  <a:pos x="583" y="124"/>
                </a:cxn>
                <a:cxn ang="0">
                  <a:pos x="649" y="212"/>
                </a:cxn>
                <a:cxn ang="0">
                  <a:pos x="715" y="322"/>
                </a:cxn>
                <a:cxn ang="0">
                  <a:pos x="781" y="432"/>
                </a:cxn>
              </a:cxnLst>
              <a:rect l="0" t="0" r="r" b="b"/>
              <a:pathLst>
                <a:path w="782" h="433">
                  <a:moveTo>
                    <a:pt x="0" y="432"/>
                  </a:moveTo>
                  <a:lnTo>
                    <a:pt x="66" y="314"/>
                  </a:lnTo>
                  <a:lnTo>
                    <a:pt x="132" y="212"/>
                  </a:lnTo>
                  <a:lnTo>
                    <a:pt x="198" y="124"/>
                  </a:lnTo>
                  <a:lnTo>
                    <a:pt x="264" y="51"/>
                  </a:lnTo>
                  <a:lnTo>
                    <a:pt x="319" y="14"/>
                  </a:lnTo>
                  <a:lnTo>
                    <a:pt x="385" y="0"/>
                  </a:lnTo>
                  <a:lnTo>
                    <a:pt x="451" y="14"/>
                  </a:lnTo>
                  <a:lnTo>
                    <a:pt x="517" y="51"/>
                  </a:lnTo>
                  <a:lnTo>
                    <a:pt x="583" y="124"/>
                  </a:lnTo>
                  <a:lnTo>
                    <a:pt x="649" y="212"/>
                  </a:lnTo>
                  <a:lnTo>
                    <a:pt x="715" y="322"/>
                  </a:lnTo>
                  <a:lnTo>
                    <a:pt x="781" y="432"/>
                  </a:lnTo>
                </a:path>
              </a:pathLst>
            </a:custGeom>
            <a:noFill/>
            <a:ln w="38100" cap="rnd" cmpd="sng">
              <a:solidFill>
                <a:srgbClr val="FF0000"/>
              </a:solidFill>
              <a:prstDash val="solid"/>
              <a:round/>
              <a:headEnd type="none" w="med" len="med"/>
              <a:tailEnd type="none" w="med" len="med"/>
            </a:ln>
            <a:effectLst/>
          </p:spPr>
          <p:txBody>
            <a:bodyPr/>
            <a:lstStyle/>
            <a:p>
              <a:endParaRPr lang="zh-CN" altLang="en-US"/>
            </a:p>
          </p:txBody>
        </p:sp>
        <p:sp>
          <p:nvSpPr>
            <p:cNvPr id="57366" name="Freeform 22"/>
            <p:cNvSpPr>
              <a:spLocks/>
            </p:cNvSpPr>
            <p:nvPr/>
          </p:nvSpPr>
          <p:spPr bwMode="auto">
            <a:xfrm>
              <a:off x="3662" y="3948"/>
              <a:ext cx="292" cy="264"/>
            </a:xfrm>
            <a:custGeom>
              <a:avLst/>
              <a:gdLst/>
              <a:ahLst/>
              <a:cxnLst>
                <a:cxn ang="0">
                  <a:pos x="783" y="0"/>
                </a:cxn>
                <a:cxn ang="0">
                  <a:pos x="716" y="117"/>
                </a:cxn>
                <a:cxn ang="0">
                  <a:pos x="650" y="219"/>
                </a:cxn>
                <a:cxn ang="0">
                  <a:pos x="584" y="307"/>
                </a:cxn>
                <a:cxn ang="0">
                  <a:pos x="518" y="380"/>
                </a:cxn>
                <a:cxn ang="0">
                  <a:pos x="463" y="417"/>
                </a:cxn>
                <a:cxn ang="0">
                  <a:pos x="397" y="432"/>
                </a:cxn>
                <a:cxn ang="0">
                  <a:pos x="330" y="417"/>
                </a:cxn>
                <a:cxn ang="0">
                  <a:pos x="264" y="380"/>
                </a:cxn>
                <a:cxn ang="0">
                  <a:pos x="198" y="307"/>
                </a:cxn>
                <a:cxn ang="0">
                  <a:pos x="132" y="219"/>
                </a:cxn>
                <a:cxn ang="0">
                  <a:pos x="66" y="109"/>
                </a:cxn>
                <a:cxn ang="0">
                  <a:pos x="0" y="0"/>
                </a:cxn>
              </a:cxnLst>
              <a:rect l="0" t="0" r="r" b="b"/>
              <a:pathLst>
                <a:path w="784" h="433">
                  <a:moveTo>
                    <a:pt x="783" y="0"/>
                  </a:moveTo>
                  <a:lnTo>
                    <a:pt x="716" y="117"/>
                  </a:lnTo>
                  <a:lnTo>
                    <a:pt x="650" y="219"/>
                  </a:lnTo>
                  <a:lnTo>
                    <a:pt x="584" y="307"/>
                  </a:lnTo>
                  <a:lnTo>
                    <a:pt x="518" y="380"/>
                  </a:lnTo>
                  <a:lnTo>
                    <a:pt x="463" y="417"/>
                  </a:lnTo>
                  <a:lnTo>
                    <a:pt x="397" y="432"/>
                  </a:lnTo>
                  <a:lnTo>
                    <a:pt x="330" y="417"/>
                  </a:lnTo>
                  <a:lnTo>
                    <a:pt x="264" y="380"/>
                  </a:lnTo>
                  <a:lnTo>
                    <a:pt x="198" y="307"/>
                  </a:lnTo>
                  <a:lnTo>
                    <a:pt x="132" y="219"/>
                  </a:lnTo>
                  <a:lnTo>
                    <a:pt x="66" y="109"/>
                  </a:lnTo>
                  <a:lnTo>
                    <a:pt x="0" y="0"/>
                  </a:lnTo>
                </a:path>
              </a:pathLst>
            </a:custGeom>
            <a:noFill/>
            <a:ln w="38100" cap="rnd" cmpd="sng">
              <a:solidFill>
                <a:srgbClr val="FF0000"/>
              </a:solidFill>
              <a:prstDash val="solid"/>
              <a:round/>
              <a:headEnd type="none" w="med" len="med"/>
              <a:tailEnd type="none" w="med" len="med"/>
            </a:ln>
            <a:effectLst/>
          </p:spPr>
          <p:txBody>
            <a:bodyPr/>
            <a:lstStyle/>
            <a:p>
              <a:endParaRPr lang="zh-CN" altLang="en-US"/>
            </a:p>
          </p:txBody>
        </p:sp>
        <p:sp>
          <p:nvSpPr>
            <p:cNvPr id="57367" name="Freeform 23"/>
            <p:cNvSpPr>
              <a:spLocks/>
            </p:cNvSpPr>
            <p:nvPr/>
          </p:nvSpPr>
          <p:spPr bwMode="auto">
            <a:xfrm>
              <a:off x="3955" y="3696"/>
              <a:ext cx="279" cy="264"/>
            </a:xfrm>
            <a:custGeom>
              <a:avLst/>
              <a:gdLst/>
              <a:ahLst/>
              <a:cxnLst>
                <a:cxn ang="0">
                  <a:pos x="0" y="432"/>
                </a:cxn>
                <a:cxn ang="0">
                  <a:pos x="66" y="314"/>
                </a:cxn>
                <a:cxn ang="0">
                  <a:pos x="132" y="212"/>
                </a:cxn>
                <a:cxn ang="0">
                  <a:pos x="198" y="124"/>
                </a:cxn>
                <a:cxn ang="0">
                  <a:pos x="264" y="51"/>
                </a:cxn>
                <a:cxn ang="0">
                  <a:pos x="319" y="14"/>
                </a:cxn>
                <a:cxn ang="0">
                  <a:pos x="385" y="0"/>
                </a:cxn>
                <a:cxn ang="0">
                  <a:pos x="451" y="14"/>
                </a:cxn>
                <a:cxn ang="0">
                  <a:pos x="517" y="51"/>
                </a:cxn>
                <a:cxn ang="0">
                  <a:pos x="583" y="124"/>
                </a:cxn>
                <a:cxn ang="0">
                  <a:pos x="649" y="212"/>
                </a:cxn>
                <a:cxn ang="0">
                  <a:pos x="715" y="322"/>
                </a:cxn>
                <a:cxn ang="0">
                  <a:pos x="781" y="432"/>
                </a:cxn>
              </a:cxnLst>
              <a:rect l="0" t="0" r="r" b="b"/>
              <a:pathLst>
                <a:path w="782" h="433">
                  <a:moveTo>
                    <a:pt x="0" y="432"/>
                  </a:moveTo>
                  <a:lnTo>
                    <a:pt x="66" y="314"/>
                  </a:lnTo>
                  <a:lnTo>
                    <a:pt x="132" y="212"/>
                  </a:lnTo>
                  <a:lnTo>
                    <a:pt x="198" y="124"/>
                  </a:lnTo>
                  <a:lnTo>
                    <a:pt x="264" y="51"/>
                  </a:lnTo>
                  <a:lnTo>
                    <a:pt x="319" y="14"/>
                  </a:lnTo>
                  <a:lnTo>
                    <a:pt x="385" y="0"/>
                  </a:lnTo>
                  <a:lnTo>
                    <a:pt x="451" y="14"/>
                  </a:lnTo>
                  <a:lnTo>
                    <a:pt x="517" y="51"/>
                  </a:lnTo>
                  <a:lnTo>
                    <a:pt x="583" y="124"/>
                  </a:lnTo>
                  <a:lnTo>
                    <a:pt x="649" y="212"/>
                  </a:lnTo>
                  <a:lnTo>
                    <a:pt x="715" y="322"/>
                  </a:lnTo>
                  <a:lnTo>
                    <a:pt x="781" y="432"/>
                  </a:lnTo>
                </a:path>
              </a:pathLst>
            </a:custGeom>
            <a:noFill/>
            <a:ln w="38100" cap="rnd" cmpd="sng">
              <a:solidFill>
                <a:srgbClr val="FF0000"/>
              </a:solidFill>
              <a:prstDash val="solid"/>
              <a:round/>
              <a:headEnd type="none" w="med" len="med"/>
              <a:tailEnd type="none" w="med" len="med"/>
            </a:ln>
            <a:effectLst/>
          </p:spPr>
          <p:txBody>
            <a:bodyPr/>
            <a:lstStyle/>
            <a:p>
              <a:endParaRPr lang="zh-CN" altLang="en-US"/>
            </a:p>
          </p:txBody>
        </p:sp>
        <p:sp>
          <p:nvSpPr>
            <p:cNvPr id="57368" name="Freeform 24"/>
            <p:cNvSpPr>
              <a:spLocks/>
            </p:cNvSpPr>
            <p:nvPr/>
          </p:nvSpPr>
          <p:spPr bwMode="auto">
            <a:xfrm>
              <a:off x="4221" y="3948"/>
              <a:ext cx="280" cy="264"/>
            </a:xfrm>
            <a:custGeom>
              <a:avLst/>
              <a:gdLst/>
              <a:ahLst/>
              <a:cxnLst>
                <a:cxn ang="0">
                  <a:pos x="783" y="0"/>
                </a:cxn>
                <a:cxn ang="0">
                  <a:pos x="716" y="117"/>
                </a:cxn>
                <a:cxn ang="0">
                  <a:pos x="650" y="219"/>
                </a:cxn>
                <a:cxn ang="0">
                  <a:pos x="584" y="307"/>
                </a:cxn>
                <a:cxn ang="0">
                  <a:pos x="518" y="380"/>
                </a:cxn>
                <a:cxn ang="0">
                  <a:pos x="463" y="417"/>
                </a:cxn>
                <a:cxn ang="0">
                  <a:pos x="397" y="432"/>
                </a:cxn>
                <a:cxn ang="0">
                  <a:pos x="330" y="417"/>
                </a:cxn>
                <a:cxn ang="0">
                  <a:pos x="264" y="380"/>
                </a:cxn>
                <a:cxn ang="0">
                  <a:pos x="198" y="307"/>
                </a:cxn>
                <a:cxn ang="0">
                  <a:pos x="132" y="219"/>
                </a:cxn>
                <a:cxn ang="0">
                  <a:pos x="66" y="109"/>
                </a:cxn>
                <a:cxn ang="0">
                  <a:pos x="0" y="0"/>
                </a:cxn>
              </a:cxnLst>
              <a:rect l="0" t="0" r="r" b="b"/>
              <a:pathLst>
                <a:path w="784" h="433">
                  <a:moveTo>
                    <a:pt x="783" y="0"/>
                  </a:moveTo>
                  <a:lnTo>
                    <a:pt x="716" y="117"/>
                  </a:lnTo>
                  <a:lnTo>
                    <a:pt x="650" y="219"/>
                  </a:lnTo>
                  <a:lnTo>
                    <a:pt x="584" y="307"/>
                  </a:lnTo>
                  <a:lnTo>
                    <a:pt x="518" y="380"/>
                  </a:lnTo>
                  <a:lnTo>
                    <a:pt x="463" y="417"/>
                  </a:lnTo>
                  <a:lnTo>
                    <a:pt x="397" y="432"/>
                  </a:lnTo>
                  <a:lnTo>
                    <a:pt x="330" y="417"/>
                  </a:lnTo>
                  <a:lnTo>
                    <a:pt x="264" y="380"/>
                  </a:lnTo>
                  <a:lnTo>
                    <a:pt x="198" y="307"/>
                  </a:lnTo>
                  <a:lnTo>
                    <a:pt x="132" y="219"/>
                  </a:lnTo>
                  <a:lnTo>
                    <a:pt x="66" y="109"/>
                  </a:lnTo>
                  <a:lnTo>
                    <a:pt x="0" y="0"/>
                  </a:lnTo>
                </a:path>
              </a:pathLst>
            </a:custGeom>
            <a:noFill/>
            <a:ln w="38100" cap="rnd" cmpd="sng">
              <a:solidFill>
                <a:srgbClr val="FF0000"/>
              </a:solidFill>
              <a:prstDash val="solid"/>
              <a:round/>
              <a:headEnd type="none" w="med" len="med"/>
              <a:tailEnd type="none" w="med" len="med"/>
            </a:ln>
            <a:effectLst/>
          </p:spPr>
          <p:txBody>
            <a:bodyPr/>
            <a:lstStyle/>
            <a:p>
              <a:endParaRPr lang="zh-CN" altLang="en-US"/>
            </a:p>
          </p:txBody>
        </p:sp>
        <p:sp>
          <p:nvSpPr>
            <p:cNvPr id="57369" name="Freeform 25"/>
            <p:cNvSpPr>
              <a:spLocks/>
            </p:cNvSpPr>
            <p:nvPr/>
          </p:nvSpPr>
          <p:spPr bwMode="auto">
            <a:xfrm>
              <a:off x="3098" y="3960"/>
              <a:ext cx="280" cy="264"/>
            </a:xfrm>
            <a:custGeom>
              <a:avLst/>
              <a:gdLst/>
              <a:ahLst/>
              <a:cxnLst>
                <a:cxn ang="0">
                  <a:pos x="783" y="0"/>
                </a:cxn>
                <a:cxn ang="0">
                  <a:pos x="716" y="117"/>
                </a:cxn>
                <a:cxn ang="0">
                  <a:pos x="650" y="219"/>
                </a:cxn>
                <a:cxn ang="0">
                  <a:pos x="584" y="307"/>
                </a:cxn>
                <a:cxn ang="0">
                  <a:pos x="518" y="380"/>
                </a:cxn>
                <a:cxn ang="0">
                  <a:pos x="463" y="417"/>
                </a:cxn>
                <a:cxn ang="0">
                  <a:pos x="397" y="432"/>
                </a:cxn>
                <a:cxn ang="0">
                  <a:pos x="330" y="417"/>
                </a:cxn>
                <a:cxn ang="0">
                  <a:pos x="264" y="380"/>
                </a:cxn>
                <a:cxn ang="0">
                  <a:pos x="198" y="307"/>
                </a:cxn>
                <a:cxn ang="0">
                  <a:pos x="132" y="219"/>
                </a:cxn>
                <a:cxn ang="0">
                  <a:pos x="66" y="109"/>
                </a:cxn>
                <a:cxn ang="0">
                  <a:pos x="0" y="0"/>
                </a:cxn>
              </a:cxnLst>
              <a:rect l="0" t="0" r="r" b="b"/>
              <a:pathLst>
                <a:path w="784" h="433">
                  <a:moveTo>
                    <a:pt x="783" y="0"/>
                  </a:moveTo>
                  <a:lnTo>
                    <a:pt x="716" y="117"/>
                  </a:lnTo>
                  <a:lnTo>
                    <a:pt x="650" y="219"/>
                  </a:lnTo>
                  <a:lnTo>
                    <a:pt x="584" y="307"/>
                  </a:lnTo>
                  <a:lnTo>
                    <a:pt x="518" y="380"/>
                  </a:lnTo>
                  <a:lnTo>
                    <a:pt x="463" y="417"/>
                  </a:lnTo>
                  <a:lnTo>
                    <a:pt x="397" y="432"/>
                  </a:lnTo>
                  <a:lnTo>
                    <a:pt x="330" y="417"/>
                  </a:lnTo>
                  <a:lnTo>
                    <a:pt x="264" y="380"/>
                  </a:lnTo>
                  <a:lnTo>
                    <a:pt x="198" y="307"/>
                  </a:lnTo>
                  <a:lnTo>
                    <a:pt x="132" y="219"/>
                  </a:lnTo>
                  <a:lnTo>
                    <a:pt x="66" y="109"/>
                  </a:lnTo>
                  <a:lnTo>
                    <a:pt x="0" y="0"/>
                  </a:lnTo>
                </a:path>
              </a:pathLst>
            </a:custGeom>
            <a:noFill/>
            <a:ln w="38100" cap="rnd" cmpd="sng">
              <a:solidFill>
                <a:srgbClr val="FF0000"/>
              </a:solidFill>
              <a:prstDash val="solid"/>
              <a:round/>
              <a:headEnd type="none" w="med" len="med"/>
              <a:tailEnd type="none" w="med" len="med"/>
            </a:ln>
            <a:effectLst/>
          </p:spPr>
          <p:txBody>
            <a:bodyPr/>
            <a:lstStyle/>
            <a:p>
              <a:endParaRPr lang="zh-CN" altLang="en-US"/>
            </a:p>
          </p:txBody>
        </p:sp>
        <p:sp>
          <p:nvSpPr>
            <p:cNvPr id="57370" name="Rectangle 26"/>
            <p:cNvSpPr>
              <a:spLocks noChangeArrowheads="1"/>
            </p:cNvSpPr>
            <p:nvPr/>
          </p:nvSpPr>
          <p:spPr bwMode="auto">
            <a:xfrm>
              <a:off x="2976" y="3948"/>
              <a:ext cx="240" cy="312"/>
            </a:xfrm>
            <a:prstGeom prst="rect">
              <a:avLst/>
            </a:prstGeom>
            <a:solidFill>
              <a:srgbClr val="FFFFFF"/>
            </a:solidFill>
            <a:ln w="38100">
              <a:noFill/>
              <a:miter lim="800000"/>
              <a:headEnd/>
              <a:tailEnd/>
            </a:ln>
            <a:effectLst/>
          </p:spPr>
          <p:txBody>
            <a:bodyPr anchor="ctr">
              <a:spAutoFit/>
            </a:bodyPr>
            <a:lstStyle/>
            <a:p>
              <a:endParaRPr lang="zh-CN" altLang="en-US"/>
            </a:p>
          </p:txBody>
        </p:sp>
        <p:sp>
          <p:nvSpPr>
            <p:cNvPr id="57371" name="Rectangle 27"/>
            <p:cNvSpPr>
              <a:spLocks noChangeArrowheads="1"/>
            </p:cNvSpPr>
            <p:nvPr/>
          </p:nvSpPr>
          <p:spPr bwMode="auto">
            <a:xfrm>
              <a:off x="4356" y="3972"/>
              <a:ext cx="240" cy="312"/>
            </a:xfrm>
            <a:prstGeom prst="rect">
              <a:avLst/>
            </a:prstGeom>
            <a:solidFill>
              <a:srgbClr val="FFFFFF"/>
            </a:solidFill>
            <a:ln w="38100">
              <a:noFill/>
              <a:miter lim="800000"/>
              <a:headEnd/>
              <a:tailEnd/>
            </a:ln>
            <a:effectLst/>
          </p:spPr>
          <p:txBody>
            <a:bodyPr anchor="ctr">
              <a:spAutoFit/>
            </a:bodyPr>
            <a:lstStyle/>
            <a:p>
              <a:endParaRPr lang="zh-CN" altLang="en-US"/>
            </a:p>
          </p:txBody>
        </p:sp>
        <p:grpSp>
          <p:nvGrpSpPr>
            <p:cNvPr id="57372" name="Group 28"/>
            <p:cNvGrpSpPr>
              <a:grpSpLocks/>
            </p:cNvGrpSpPr>
            <p:nvPr/>
          </p:nvGrpSpPr>
          <p:grpSpPr bwMode="auto">
            <a:xfrm>
              <a:off x="3136" y="3432"/>
              <a:ext cx="1632" cy="864"/>
              <a:chOff x="576" y="2228"/>
              <a:chExt cx="1632" cy="864"/>
            </a:xfrm>
          </p:grpSpPr>
          <p:sp>
            <p:nvSpPr>
              <p:cNvPr id="57373" name="Line 29"/>
              <p:cNvSpPr>
                <a:spLocks noChangeShapeType="1"/>
              </p:cNvSpPr>
              <p:nvPr/>
            </p:nvSpPr>
            <p:spPr bwMode="auto">
              <a:xfrm>
                <a:off x="576" y="2756"/>
                <a:ext cx="1488" cy="0"/>
              </a:xfrm>
              <a:prstGeom prst="line">
                <a:avLst/>
              </a:prstGeom>
              <a:noFill/>
              <a:ln w="38100">
                <a:solidFill>
                  <a:schemeClr val="tx2"/>
                </a:solidFill>
                <a:round/>
                <a:headEnd/>
                <a:tailEnd/>
              </a:ln>
              <a:effectLst/>
            </p:spPr>
            <p:txBody>
              <a:bodyPr wrap="none" anchor="ctr">
                <a:spAutoFit/>
              </a:bodyPr>
              <a:lstStyle/>
              <a:p>
                <a:endParaRPr lang="zh-CN" altLang="en-US"/>
              </a:p>
            </p:txBody>
          </p:sp>
          <p:sp>
            <p:nvSpPr>
              <p:cNvPr id="57374" name="Line 30"/>
              <p:cNvSpPr>
                <a:spLocks noChangeShapeType="1"/>
              </p:cNvSpPr>
              <p:nvPr/>
            </p:nvSpPr>
            <p:spPr bwMode="auto">
              <a:xfrm>
                <a:off x="2016" y="2756"/>
                <a:ext cx="192" cy="0"/>
              </a:xfrm>
              <a:prstGeom prst="line">
                <a:avLst/>
              </a:prstGeom>
              <a:noFill/>
              <a:ln w="38100">
                <a:solidFill>
                  <a:schemeClr val="tx2"/>
                </a:solidFill>
                <a:round/>
                <a:headEnd/>
                <a:tailEnd type="triangle" w="med" len="med"/>
              </a:ln>
              <a:effectLst/>
            </p:spPr>
            <p:txBody>
              <a:bodyPr wrap="none" anchor="ctr">
                <a:spAutoFit/>
              </a:bodyPr>
              <a:lstStyle/>
              <a:p>
                <a:endParaRPr lang="zh-CN" altLang="en-US"/>
              </a:p>
            </p:txBody>
          </p:sp>
          <p:sp>
            <p:nvSpPr>
              <p:cNvPr id="57375" name="Line 31"/>
              <p:cNvSpPr>
                <a:spLocks noChangeShapeType="1"/>
              </p:cNvSpPr>
              <p:nvPr/>
            </p:nvSpPr>
            <p:spPr bwMode="auto">
              <a:xfrm>
                <a:off x="672" y="2420"/>
                <a:ext cx="0" cy="672"/>
              </a:xfrm>
              <a:prstGeom prst="line">
                <a:avLst/>
              </a:prstGeom>
              <a:noFill/>
              <a:ln w="38100">
                <a:solidFill>
                  <a:schemeClr val="tx2"/>
                </a:solidFill>
                <a:round/>
                <a:headEnd/>
                <a:tailEnd/>
              </a:ln>
              <a:effectLst/>
            </p:spPr>
            <p:txBody>
              <a:bodyPr anchor="ctr">
                <a:spAutoFit/>
              </a:bodyPr>
              <a:lstStyle/>
              <a:p>
                <a:endParaRPr lang="zh-CN" altLang="en-US"/>
              </a:p>
            </p:txBody>
          </p:sp>
          <p:sp>
            <p:nvSpPr>
              <p:cNvPr id="57376" name="Line 32"/>
              <p:cNvSpPr>
                <a:spLocks noChangeShapeType="1"/>
              </p:cNvSpPr>
              <p:nvPr/>
            </p:nvSpPr>
            <p:spPr bwMode="auto">
              <a:xfrm flipV="1">
                <a:off x="672" y="2228"/>
                <a:ext cx="0" cy="288"/>
              </a:xfrm>
              <a:prstGeom prst="line">
                <a:avLst/>
              </a:prstGeom>
              <a:noFill/>
              <a:ln w="38100">
                <a:solidFill>
                  <a:schemeClr val="tx2"/>
                </a:solidFill>
                <a:round/>
                <a:headEnd/>
                <a:tailEnd type="triangle" w="med" len="med"/>
              </a:ln>
              <a:effectLst/>
            </p:spPr>
            <p:txBody>
              <a:bodyPr wrap="none" anchor="ctr">
                <a:spAutoFit/>
              </a:bodyPr>
              <a:lstStyle/>
              <a:p>
                <a:endParaRPr lang="zh-CN" altLang="en-US"/>
              </a:p>
            </p:txBody>
          </p:sp>
        </p:grpSp>
        <p:sp>
          <p:nvSpPr>
            <p:cNvPr id="57377" name="Text Box 33"/>
            <p:cNvSpPr txBox="1">
              <a:spLocks noChangeArrowheads="1"/>
            </p:cNvSpPr>
            <p:nvPr/>
          </p:nvSpPr>
          <p:spPr bwMode="auto">
            <a:xfrm>
              <a:off x="3226" y="3312"/>
              <a:ext cx="384" cy="327"/>
            </a:xfrm>
            <a:prstGeom prst="rect">
              <a:avLst/>
            </a:prstGeom>
            <a:noFill/>
            <a:ln w="9525">
              <a:noFill/>
              <a:miter lim="800000"/>
              <a:headEnd/>
              <a:tailEnd/>
            </a:ln>
            <a:effectLst/>
          </p:spPr>
          <p:txBody>
            <a:bodyPr>
              <a:spAutoFit/>
            </a:bodyPr>
            <a:lstStyle/>
            <a:p>
              <a:pPr>
                <a:spcBef>
                  <a:spcPct val="50000"/>
                </a:spcBef>
              </a:pPr>
              <a:r>
                <a:rPr kumimoji="1" lang="en-US" altLang="zh-CN" sz="2800" i="1">
                  <a:latin typeface="Times New Roman" pitchFamily="18" charset="0"/>
                  <a:ea typeface="楷体" pitchFamily="49" charset="-122"/>
                </a:rPr>
                <a:t>u</a:t>
              </a:r>
              <a:r>
                <a:rPr kumimoji="1" lang="en-US" altLang="zh-CN" sz="2800" i="1" baseline="-25000">
                  <a:latin typeface="Times New Roman" pitchFamily="18" charset="0"/>
                  <a:ea typeface="楷体" pitchFamily="49" charset="-122"/>
                </a:rPr>
                <a:t>o</a:t>
              </a:r>
              <a:endParaRPr kumimoji="1" lang="en-US" altLang="zh-CN" sz="2800" i="1">
                <a:latin typeface="Times New Roman" pitchFamily="18" charset="0"/>
                <a:ea typeface="楷体" pitchFamily="49" charset="-122"/>
              </a:endParaRPr>
            </a:p>
          </p:txBody>
        </p:sp>
      </p:grpSp>
      <p:graphicFrame>
        <p:nvGraphicFramePr>
          <p:cNvPr id="57379" name="Object 35"/>
          <p:cNvGraphicFramePr>
            <a:graphicFrameLocks noChangeAspect="1"/>
          </p:cNvGraphicFramePr>
          <p:nvPr/>
        </p:nvGraphicFramePr>
        <p:xfrm>
          <a:off x="1649413" y="3352800"/>
          <a:ext cx="1897062" cy="590550"/>
        </p:xfrm>
        <a:graphic>
          <a:graphicData uri="http://schemas.openxmlformats.org/presentationml/2006/ole">
            <mc:AlternateContent xmlns:mc="http://schemas.openxmlformats.org/markup-compatibility/2006">
              <mc:Choice xmlns:v="urn:schemas-microsoft-com:vml" Requires="v">
                <p:oleObj spid="_x0000_s57385" name="公式" r:id="rId3" imgW="660240" imgH="228600" progId="Equation.3">
                  <p:embed/>
                </p:oleObj>
              </mc:Choice>
              <mc:Fallback>
                <p:oleObj name="公式" r:id="rId3" imgW="660240" imgH="228600" progId="Equation.3">
                  <p:embed/>
                  <p:pic>
                    <p:nvPicPr>
                      <p:cNvPr id="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9413" y="3352800"/>
                        <a:ext cx="1897062"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80" name="Text Box 36"/>
          <p:cNvSpPr txBox="1">
            <a:spLocks noChangeArrowheads="1"/>
          </p:cNvSpPr>
          <p:nvPr/>
        </p:nvSpPr>
        <p:spPr bwMode="auto">
          <a:xfrm>
            <a:off x="349250" y="3446463"/>
            <a:ext cx="1833563" cy="457200"/>
          </a:xfrm>
          <a:prstGeom prst="rect">
            <a:avLst/>
          </a:prstGeom>
          <a:noFill/>
          <a:ln w="38100">
            <a:noFill/>
            <a:miter lim="800000"/>
            <a:headEnd/>
            <a:tailEnd/>
          </a:ln>
          <a:effectLst/>
        </p:spPr>
        <p:txBody>
          <a:bodyPr>
            <a:spAutoFit/>
          </a:bodyPr>
          <a:lstStyle/>
          <a:p>
            <a:pPr>
              <a:spcBef>
                <a:spcPct val="50000"/>
              </a:spcBef>
            </a:pPr>
            <a:r>
              <a:rPr kumimoji="1" lang="zh-CN" altLang="en-US" sz="2400">
                <a:latin typeface="Times New Roman" pitchFamily="18" charset="0"/>
              </a:rPr>
              <a:t>若输入：</a:t>
            </a:r>
          </a:p>
        </p:txBody>
      </p:sp>
      <p:sp>
        <p:nvSpPr>
          <p:cNvPr id="57381" name="Text Box 37"/>
          <p:cNvSpPr txBox="1">
            <a:spLocks noChangeArrowheads="1"/>
          </p:cNvSpPr>
          <p:nvPr/>
        </p:nvSpPr>
        <p:spPr bwMode="auto">
          <a:xfrm>
            <a:off x="996950" y="4037013"/>
            <a:ext cx="1025525" cy="457200"/>
          </a:xfrm>
          <a:prstGeom prst="rect">
            <a:avLst/>
          </a:prstGeom>
          <a:noFill/>
          <a:ln w="38100">
            <a:noFill/>
            <a:miter lim="800000"/>
            <a:headEnd/>
            <a:tailEnd/>
          </a:ln>
          <a:effectLst/>
        </p:spPr>
        <p:txBody>
          <a:bodyPr>
            <a:spAutoFit/>
          </a:bodyPr>
          <a:lstStyle/>
          <a:p>
            <a:pPr>
              <a:spcBef>
                <a:spcPct val="50000"/>
              </a:spcBef>
            </a:pPr>
            <a:r>
              <a:rPr kumimoji="1" lang="zh-CN" altLang="en-US" sz="2400">
                <a:latin typeface="Times New Roman" pitchFamily="18" charset="0"/>
              </a:rPr>
              <a:t>则：</a:t>
            </a:r>
          </a:p>
        </p:txBody>
      </p:sp>
      <p:graphicFrame>
        <p:nvGraphicFramePr>
          <p:cNvPr id="57382" name="Object 38"/>
          <p:cNvGraphicFramePr>
            <a:graphicFrameLocks noChangeAspect="1"/>
          </p:cNvGraphicFramePr>
          <p:nvPr/>
        </p:nvGraphicFramePr>
        <p:xfrm>
          <a:off x="1549400" y="3952875"/>
          <a:ext cx="3236913" cy="1219200"/>
        </p:xfrm>
        <a:graphic>
          <a:graphicData uri="http://schemas.openxmlformats.org/presentationml/2006/ole">
            <mc:AlternateContent xmlns:mc="http://schemas.openxmlformats.org/markup-compatibility/2006">
              <mc:Choice xmlns:v="urn:schemas-microsoft-com:vml" Requires="v">
                <p:oleObj spid="_x0000_s57386" name="公式" r:id="rId5" imgW="1269720" imgH="457200" progId="Equation.3">
                  <p:embed/>
                </p:oleObj>
              </mc:Choice>
              <mc:Fallback>
                <p:oleObj name="公式" r:id="rId5" imgW="1269720" imgH="457200" progId="Equation.3">
                  <p:embed/>
                  <p:pic>
                    <p:nvPicPr>
                      <p:cNvPr id="0" name="Picture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9400" y="3952875"/>
                        <a:ext cx="3236913"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83" name="Line 39"/>
          <p:cNvSpPr>
            <a:spLocks noChangeShapeType="1"/>
          </p:cNvSpPr>
          <p:nvPr/>
        </p:nvSpPr>
        <p:spPr bwMode="auto">
          <a:xfrm>
            <a:off x="0" y="3381375"/>
            <a:ext cx="9144000" cy="0"/>
          </a:xfrm>
          <a:prstGeom prst="line">
            <a:avLst/>
          </a:prstGeom>
          <a:noFill/>
          <a:ln w="38100">
            <a:solidFill>
              <a:schemeClr val="accent1"/>
            </a:solidFill>
            <a:round/>
            <a:headEnd/>
            <a:tailEnd/>
          </a:ln>
          <a:effectLst/>
        </p:spPr>
        <p:txBody>
          <a:bodyPr anchor="ctr">
            <a:spAutoFit/>
          </a:bodyPr>
          <a:lstStyle/>
          <a:p>
            <a:endParaRPr lang="zh-CN" altLang="en-US"/>
          </a:p>
        </p:txBody>
      </p:sp>
      <p:pic>
        <p:nvPicPr>
          <p:cNvPr id="57384" name="Picture 40" descr="未标题-2 拷贝"/>
          <p:cNvPicPr>
            <a:picLocks noChangeAspect="1" noChangeArrowheads="1"/>
          </p:cNvPicPr>
          <p:nvPr/>
        </p:nvPicPr>
        <p:blipFill>
          <a:blip r:embed="rId7"/>
          <a:srcRect/>
          <a:stretch>
            <a:fillRect/>
          </a:stretch>
        </p:blipFill>
        <p:spPr bwMode="auto">
          <a:xfrm>
            <a:off x="1524000" y="909638"/>
            <a:ext cx="5707063" cy="2366962"/>
          </a:xfrm>
          <a:prstGeom prst="rect">
            <a:avLst/>
          </a:prstGeom>
          <a:noFill/>
        </p:spPr>
      </p:pic>
      <p:sp>
        <p:nvSpPr>
          <p:cNvPr id="57385" name="Text Box 41"/>
          <p:cNvSpPr txBox="1">
            <a:spLocks noChangeArrowheads="1"/>
          </p:cNvSpPr>
          <p:nvPr/>
        </p:nvSpPr>
        <p:spPr bwMode="auto">
          <a:xfrm>
            <a:off x="381000" y="5334000"/>
            <a:ext cx="4038600" cy="457200"/>
          </a:xfrm>
          <a:prstGeom prst="rect">
            <a:avLst/>
          </a:prstGeom>
          <a:noFill/>
          <a:ln w="38100">
            <a:noFill/>
            <a:miter lim="800000"/>
            <a:headEnd/>
            <a:tailEnd/>
          </a:ln>
          <a:effectLst/>
        </p:spPr>
        <p:txBody>
          <a:bodyPr>
            <a:spAutoFit/>
          </a:bodyPr>
          <a:lstStyle/>
          <a:p>
            <a:pPr>
              <a:spcBef>
                <a:spcPct val="50000"/>
              </a:spcBef>
            </a:pPr>
            <a:r>
              <a:rPr kumimoji="1" lang="zh-CN" altLang="en-US" sz="2400">
                <a:latin typeface="Times New Roman" pitchFamily="18" charset="0"/>
              </a:rPr>
              <a:t>高频信号将产生较大的噪声。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348"/>
                                        </p:tgtEl>
                                        <p:attrNameLst>
                                          <p:attrName>style.visibility</p:attrName>
                                        </p:attrNameLst>
                                      </p:cBhvr>
                                      <p:to>
                                        <p:strVal val="visible"/>
                                      </p:to>
                                    </p:set>
                                    <p:animEffect transition="in" filter="blinds(horizontal)">
                                      <p:cBhvr>
                                        <p:cTn id="7" dur="500"/>
                                        <p:tgtEl>
                                          <p:spTgt spid="573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362"/>
                                        </p:tgtEl>
                                        <p:attrNameLst>
                                          <p:attrName>style.visibility</p:attrName>
                                        </p:attrNameLst>
                                      </p:cBhvr>
                                      <p:to>
                                        <p:strVal val="visible"/>
                                      </p:to>
                                    </p:set>
                                    <p:animEffect transition="in" filter="blinds(horizontal)">
                                      <p:cBhvr>
                                        <p:cTn id="12" dur="500"/>
                                        <p:tgtEl>
                                          <p:spTgt spid="5736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7384"/>
                                        </p:tgtEl>
                                        <p:attrNameLst>
                                          <p:attrName>style.visibility</p:attrName>
                                        </p:attrNameLst>
                                      </p:cBhvr>
                                      <p:to>
                                        <p:strVal val="visible"/>
                                      </p:to>
                                    </p:set>
                                    <p:animEffect transition="in" filter="box(in)">
                                      <p:cBhvr>
                                        <p:cTn id="17" dur="500"/>
                                        <p:tgtEl>
                                          <p:spTgt spid="57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ChangeArrowheads="1"/>
          </p:cNvSpPr>
          <p:nvPr/>
        </p:nvSpPr>
        <p:spPr bwMode="auto">
          <a:xfrm>
            <a:off x="1066800" y="460375"/>
            <a:ext cx="6705600" cy="695325"/>
          </a:xfrm>
          <a:prstGeom prst="rect">
            <a:avLst/>
          </a:prstGeom>
          <a:noFill/>
          <a:ln w="9525">
            <a:noFill/>
            <a:miter lim="800000"/>
            <a:headEnd/>
            <a:tailEnd/>
          </a:ln>
          <a:effectLst/>
        </p:spPr>
        <p:txBody>
          <a:bodyPr lIns="92075" tIns="46038" rIns="92075" bIns="46038" anchor="ctr">
            <a:spAutoFit/>
          </a:bodyPr>
          <a:lstStyle/>
          <a:p>
            <a:pPr algn="ctr">
              <a:lnSpc>
                <a:spcPct val="90000"/>
              </a:lnSpc>
            </a:pPr>
            <a:r>
              <a:rPr lang="en-US" altLang="zh-CN" sz="4400">
                <a:solidFill>
                  <a:srgbClr val="FF0000"/>
                </a:solidFill>
                <a:ea typeface="黑体" pitchFamily="49" charset="-122"/>
              </a:rPr>
              <a:t>2.1  </a:t>
            </a:r>
            <a:r>
              <a:rPr lang="zh-CN" altLang="en-US" sz="4400">
                <a:solidFill>
                  <a:srgbClr val="FF0000"/>
                </a:solidFill>
                <a:ea typeface="黑体" pitchFamily="49" charset="-122"/>
              </a:rPr>
              <a:t>集成电路运算放大器</a:t>
            </a:r>
          </a:p>
        </p:txBody>
      </p:sp>
      <p:sp>
        <p:nvSpPr>
          <p:cNvPr id="6149" name="Rectangle 5">
            <a:hlinkClick r:id="rId4" action="ppaction://hlinksldjump"/>
          </p:cNvPr>
          <p:cNvSpPr>
            <a:spLocks noChangeArrowheads="1"/>
          </p:cNvSpPr>
          <p:nvPr/>
        </p:nvSpPr>
        <p:spPr bwMode="auto">
          <a:xfrm>
            <a:off x="685800" y="1447800"/>
            <a:ext cx="7391400" cy="579438"/>
          </a:xfrm>
          <a:prstGeom prst="rect">
            <a:avLst/>
          </a:prstGeom>
          <a:noFill/>
          <a:ln w="9525">
            <a:noFill/>
            <a:miter lim="800000"/>
            <a:headEnd/>
            <a:tailEnd/>
          </a:ln>
        </p:spPr>
        <p:txBody>
          <a:bodyPr>
            <a:spAutoFit/>
          </a:bodyPr>
          <a:lstStyle/>
          <a:p>
            <a:r>
              <a:rPr lang="en-US" altLang="zh-CN" sz="3200">
                <a:ea typeface="黑体" pitchFamily="49" charset="-122"/>
              </a:rPr>
              <a:t>1. </a:t>
            </a:r>
            <a:r>
              <a:rPr lang="zh-CN" altLang="en-US" sz="3200">
                <a:ea typeface="黑体" pitchFamily="49" charset="-122"/>
              </a:rPr>
              <a:t>集成电路运算放大器的内部组成单元</a:t>
            </a:r>
          </a:p>
        </p:txBody>
      </p:sp>
      <p:sp>
        <p:nvSpPr>
          <p:cNvPr id="6150" name="Rectangle 6"/>
          <p:cNvSpPr>
            <a:spLocks noChangeArrowheads="1"/>
          </p:cNvSpPr>
          <p:nvPr/>
        </p:nvSpPr>
        <p:spPr bwMode="auto">
          <a:xfrm>
            <a:off x="471488" y="5318125"/>
            <a:ext cx="8077200" cy="396875"/>
          </a:xfrm>
          <a:prstGeom prst="rect">
            <a:avLst/>
          </a:prstGeom>
          <a:noFill/>
          <a:ln w="12700" cap="sq">
            <a:noFill/>
            <a:miter lim="800000"/>
            <a:headEnd type="none" w="sm" len="sm"/>
            <a:tailEnd type="none" w="sm" len="sm"/>
          </a:ln>
          <a:effectLst/>
        </p:spPr>
        <p:txBody>
          <a:bodyPr>
            <a:spAutoFit/>
          </a:bodyPr>
          <a:lstStyle/>
          <a:p>
            <a:pPr algn="ctr">
              <a:spcBef>
                <a:spcPct val="20000"/>
              </a:spcBef>
              <a:buClr>
                <a:srgbClr val="0000FF"/>
              </a:buClr>
              <a:buSzPct val="85000"/>
              <a:buFont typeface="Monotype Sorts" pitchFamily="2" charset="2"/>
              <a:buNone/>
            </a:pPr>
            <a:r>
              <a:rPr lang="zh-CN" altLang="en-US" sz="2000">
                <a:solidFill>
                  <a:srgbClr val="000000"/>
                </a:solidFill>
                <a:ea typeface="楷体_GB2312" pitchFamily="49" charset="-122"/>
              </a:rPr>
              <a:t>图</a:t>
            </a:r>
            <a:r>
              <a:rPr lang="en-US" altLang="zh-CN" sz="2000">
                <a:solidFill>
                  <a:srgbClr val="000000"/>
                </a:solidFill>
                <a:ea typeface="楷体_GB2312" pitchFamily="49" charset="-122"/>
              </a:rPr>
              <a:t>2.1.1  </a:t>
            </a:r>
            <a:r>
              <a:rPr lang="zh-CN" altLang="en-US" sz="2000">
                <a:solidFill>
                  <a:srgbClr val="000000"/>
                </a:solidFill>
                <a:ea typeface="楷体_GB2312" pitchFamily="49" charset="-122"/>
              </a:rPr>
              <a:t>集成运算放大器的内部结构框图</a:t>
            </a:r>
          </a:p>
        </p:txBody>
      </p:sp>
      <p:pic>
        <p:nvPicPr>
          <p:cNvPr id="6151" name="Picture 7" descr="未标题-1 拷贝"/>
          <p:cNvPicPr>
            <a:picLocks noChangeAspect="1" noChangeArrowheads="1"/>
          </p:cNvPicPr>
          <p:nvPr/>
        </p:nvPicPr>
        <p:blipFill>
          <a:blip r:embed="rId5"/>
          <a:srcRect/>
          <a:stretch>
            <a:fillRect/>
          </a:stretch>
        </p:blipFill>
        <p:spPr bwMode="auto">
          <a:xfrm>
            <a:off x="784225" y="2771775"/>
            <a:ext cx="7750175" cy="2562225"/>
          </a:xfrm>
          <a:prstGeom prst="rect">
            <a:avLst/>
          </a:prstGeom>
          <a:noFill/>
        </p:spPr>
      </p:pic>
      <p:graphicFrame>
        <p:nvGraphicFramePr>
          <p:cNvPr id="6152" name="Object 8"/>
          <p:cNvGraphicFramePr>
            <a:graphicFrameLocks noChangeAspect="1"/>
          </p:cNvGraphicFramePr>
          <p:nvPr/>
        </p:nvGraphicFramePr>
        <p:xfrm>
          <a:off x="2895600" y="5632450"/>
          <a:ext cx="3505200" cy="920750"/>
        </p:xfrm>
        <a:graphic>
          <a:graphicData uri="http://schemas.openxmlformats.org/presentationml/2006/ole">
            <mc:AlternateContent xmlns:mc="http://schemas.openxmlformats.org/markup-compatibility/2006">
              <mc:Choice xmlns:v="urn:schemas-microsoft-com:vml" Requires="v">
                <p:oleObj spid="_x0000_s6154" name="Equation" r:id="rId6" imgW="977760" imgH="228600" progId="">
                  <p:embed/>
                </p:oleObj>
              </mc:Choice>
              <mc:Fallback>
                <p:oleObj name="Equation" r:id="rId6" imgW="977760" imgH="228600" progId="">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5632450"/>
                        <a:ext cx="3505200" cy="92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3" name="Text Box 9"/>
          <p:cNvSpPr txBox="1">
            <a:spLocks noChangeArrowheads="1"/>
          </p:cNvSpPr>
          <p:nvPr/>
        </p:nvSpPr>
        <p:spPr bwMode="auto">
          <a:xfrm>
            <a:off x="762000" y="1974850"/>
            <a:ext cx="7620000" cy="920750"/>
          </a:xfrm>
          <a:prstGeom prst="rect">
            <a:avLst/>
          </a:prstGeom>
          <a:noFill/>
          <a:ln w="25400">
            <a:solidFill>
              <a:srgbClr val="FF6600"/>
            </a:solidFill>
            <a:miter lim="800000"/>
            <a:headEnd/>
            <a:tailEnd/>
          </a:ln>
          <a:effectLst/>
        </p:spPr>
        <p:txBody>
          <a:bodyPr>
            <a:spAutoFit/>
          </a:bodyPr>
          <a:lstStyle/>
          <a:p>
            <a:pPr>
              <a:lnSpc>
                <a:spcPct val="110000"/>
              </a:lnSpc>
            </a:pPr>
            <a:r>
              <a:rPr kumimoji="1" lang="en-US" altLang="zh-CN" sz="2400">
                <a:solidFill>
                  <a:srgbClr val="FF6600"/>
                </a:solidFill>
                <a:effectLst>
                  <a:outerShdw blurRad="38100" dist="38100" dir="2700000" algn="tl">
                    <a:srgbClr val="C0C0C0"/>
                  </a:outerShdw>
                </a:effectLst>
                <a:latin typeface="宋体" pitchFamily="2" charset="-122"/>
              </a:rPr>
              <a:t>    </a:t>
            </a:r>
            <a:r>
              <a:rPr kumimoji="1" lang="zh-CN" altLang="en-US" sz="2400">
                <a:solidFill>
                  <a:srgbClr val="FF6600"/>
                </a:solidFill>
                <a:effectLst>
                  <a:outerShdw blurRad="38100" dist="38100" dir="2700000" algn="tl">
                    <a:srgbClr val="C0C0C0"/>
                  </a:outerShdw>
                </a:effectLst>
                <a:latin typeface="宋体" pitchFamily="2" charset="-122"/>
              </a:rPr>
              <a:t>集成运算放大器是一种高电压增益，高输入电阻和低输出电阻的多级直接耦合放大电路。</a:t>
            </a:r>
            <a:endParaRPr kumimoji="1" lang="zh-CN" altLang="en-US" sz="2400">
              <a:solidFill>
                <a:srgbClr val="FF6600"/>
              </a:solidFill>
              <a:effectLst>
                <a:outerShdw blurRad="38100" dist="38100" dir="2700000" algn="tl">
                  <a:srgbClr val="C0C0C0"/>
                </a:outerShdw>
              </a:effectLst>
              <a:latin typeface="Times New Roman" pitchFamily="18" charset="0"/>
            </a:endParaRPr>
          </a:p>
        </p:txBody>
      </p:sp>
    </p:spTree>
  </p:cSld>
  <p:clrMapOvr>
    <a:masterClrMapping/>
  </p:clrMapOvr>
  <p:transition>
    <p:split/>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53"/>
                                        </p:tgtEl>
                                        <p:attrNameLst>
                                          <p:attrName>style.visibility</p:attrName>
                                        </p:attrNameLst>
                                      </p:cBhvr>
                                      <p:to>
                                        <p:strVal val="visible"/>
                                      </p:to>
                                    </p:set>
                                    <p:animEffect transition="in" filter="wipe(left)">
                                      <p:cBhvr>
                                        <p:cTn id="7" dur="500"/>
                                        <p:tgtEl>
                                          <p:spTgt spid="6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AutoShape 4"/>
          <p:cNvSpPr>
            <a:spLocks noChangeArrowheads="1"/>
          </p:cNvSpPr>
          <p:nvPr/>
        </p:nvSpPr>
        <p:spPr bwMode="auto">
          <a:xfrm>
            <a:off x="304800" y="1219200"/>
            <a:ext cx="8477250" cy="984250"/>
          </a:xfrm>
          <a:prstGeom prst="flowChartProcess">
            <a:avLst/>
          </a:prstGeom>
          <a:noFill/>
          <a:ln w="38100">
            <a:solidFill>
              <a:schemeClr val="accent1"/>
            </a:solidFill>
            <a:miter lim="800000"/>
            <a:headEnd/>
            <a:tailEnd/>
          </a:ln>
          <a:effectLst/>
        </p:spPr>
        <p:txBody>
          <a:bodyPr anchor="ctr">
            <a:spAutoFit/>
          </a:bodyPr>
          <a:lstStyle/>
          <a:p>
            <a:pPr>
              <a:spcBef>
                <a:spcPct val="50000"/>
              </a:spcBef>
            </a:pPr>
            <a:r>
              <a:rPr kumimoji="1" lang="en-US" altLang="zh-CN" sz="2800" i="1">
                <a:latin typeface="Times New Roman" pitchFamily="18" charset="0"/>
                <a:ea typeface="隶书" pitchFamily="49" charset="-122"/>
              </a:rPr>
              <a:t>A</a:t>
            </a:r>
            <a:r>
              <a:rPr kumimoji="1" lang="en-US" altLang="zh-CN" sz="2800" i="1" baseline="-25000">
                <a:latin typeface="Times New Roman" pitchFamily="18" charset="0"/>
                <a:ea typeface="隶书" pitchFamily="49" charset="-122"/>
              </a:rPr>
              <a:t>uo</a:t>
            </a:r>
            <a:r>
              <a:rPr kumimoji="1" lang="zh-CN" altLang="zh-CN" sz="2800">
                <a:latin typeface="宋体" pitchFamily="2" charset="-122"/>
              </a:rPr>
              <a:t>越大，运放的线性范围越小，必须</a:t>
            </a:r>
            <a:r>
              <a:rPr kumimoji="1" lang="zh-CN" altLang="zh-CN" sz="2800">
                <a:solidFill>
                  <a:srgbClr val="FF0000"/>
                </a:solidFill>
                <a:latin typeface="宋体" pitchFamily="2" charset="-122"/>
              </a:rPr>
              <a:t>在</a:t>
            </a:r>
            <a:r>
              <a:rPr kumimoji="1" lang="zh-CN" altLang="en-US" sz="2800">
                <a:solidFill>
                  <a:srgbClr val="FF0000"/>
                </a:solidFill>
                <a:latin typeface="Times New Roman" pitchFamily="18" charset="0"/>
              </a:rPr>
              <a:t>输出与输入之间</a:t>
            </a:r>
            <a:r>
              <a:rPr kumimoji="1" lang="zh-CN" altLang="zh-CN" sz="2800">
                <a:solidFill>
                  <a:srgbClr val="FF0000"/>
                </a:solidFill>
                <a:latin typeface="宋体" pitchFamily="2" charset="-122"/>
              </a:rPr>
              <a:t>加负反馈</a:t>
            </a:r>
            <a:r>
              <a:rPr kumimoji="1" lang="zh-CN" altLang="zh-CN" sz="2800">
                <a:latin typeface="宋体" pitchFamily="2" charset="-122"/>
              </a:rPr>
              <a:t>才能使其扩大输入信号的线性范围。</a:t>
            </a:r>
            <a:endParaRPr kumimoji="1" lang="zh-CN" altLang="en-US" sz="2800">
              <a:latin typeface="宋体" pitchFamily="2" charset="-122"/>
            </a:endParaRPr>
          </a:p>
        </p:txBody>
      </p:sp>
      <p:sp>
        <p:nvSpPr>
          <p:cNvPr id="55301" name="AutoShape 5"/>
          <p:cNvSpPr>
            <a:spLocks noChangeArrowheads="1"/>
          </p:cNvSpPr>
          <p:nvPr/>
        </p:nvSpPr>
        <p:spPr bwMode="auto">
          <a:xfrm>
            <a:off x="2616200" y="3081338"/>
            <a:ext cx="971550" cy="18732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rgbClr val="FFF200"/>
              </a:gs>
              <a:gs pos="45000">
                <a:srgbClr val="FF7A00"/>
              </a:gs>
              <a:gs pos="70000">
                <a:srgbClr val="FF0300"/>
              </a:gs>
              <a:gs pos="100000">
                <a:srgbClr val="4D0808"/>
              </a:gs>
            </a:gsLst>
            <a:lin ang="0" scaled="1"/>
          </a:gradFill>
          <a:ln w="38100">
            <a:noFill/>
            <a:miter lim="800000"/>
            <a:headEnd/>
            <a:tailEnd/>
          </a:ln>
          <a:effectLst/>
        </p:spPr>
        <p:txBody>
          <a:bodyPr wrap="none" anchor="ctr">
            <a:spAutoFit/>
          </a:bodyPr>
          <a:lstStyle/>
          <a:p>
            <a:endParaRPr lang="zh-CN" altLang="en-US"/>
          </a:p>
        </p:txBody>
      </p:sp>
      <p:sp>
        <p:nvSpPr>
          <p:cNvPr id="55302" name="Text Box 6"/>
          <p:cNvSpPr txBox="1">
            <a:spLocks noChangeArrowheads="1"/>
          </p:cNvSpPr>
          <p:nvPr/>
        </p:nvSpPr>
        <p:spPr bwMode="auto">
          <a:xfrm>
            <a:off x="3649663" y="2667000"/>
            <a:ext cx="5046662" cy="1411288"/>
          </a:xfrm>
          <a:prstGeom prst="rect">
            <a:avLst/>
          </a:prstGeom>
          <a:noFill/>
          <a:ln w="38100">
            <a:solidFill>
              <a:schemeClr val="accent1"/>
            </a:solidFill>
            <a:miter lim="800000"/>
            <a:headEnd/>
            <a:tailEnd/>
          </a:ln>
          <a:effectLst/>
        </p:spPr>
        <p:txBody>
          <a:bodyPr>
            <a:spAutoFit/>
          </a:bodyPr>
          <a:lstStyle/>
          <a:p>
            <a:pPr>
              <a:spcBef>
                <a:spcPct val="50000"/>
              </a:spcBef>
            </a:pPr>
            <a:r>
              <a:rPr kumimoji="1" lang="zh-CN" altLang="en-US" sz="2800">
                <a:solidFill>
                  <a:srgbClr val="0000FF"/>
                </a:solidFill>
                <a:latin typeface="Times New Roman" pitchFamily="18" charset="0"/>
                <a:ea typeface="楷体_GB2312" pitchFamily="49" charset="-122"/>
              </a:rPr>
              <a:t>放大倍数与负载无关。分析多个运放级联组合的线性电路时可以分别对每个运放进行。</a:t>
            </a:r>
          </a:p>
        </p:txBody>
      </p:sp>
      <p:graphicFrame>
        <p:nvGraphicFramePr>
          <p:cNvPr id="55303" name="Object 7"/>
          <p:cNvGraphicFramePr>
            <a:graphicFrameLocks noGrp="1" noChangeAspect="1"/>
          </p:cNvGraphicFramePr>
          <p:nvPr>
            <p:ph/>
          </p:nvPr>
        </p:nvGraphicFramePr>
        <p:xfrm>
          <a:off x="1143000" y="2849563"/>
          <a:ext cx="1219200" cy="731837"/>
        </p:xfrm>
        <a:graphic>
          <a:graphicData uri="http://schemas.openxmlformats.org/presentationml/2006/ole">
            <mc:AlternateContent xmlns:mc="http://schemas.openxmlformats.org/markup-compatibility/2006">
              <mc:Choice xmlns:v="urn:schemas-microsoft-com:vml" Requires="v">
                <p:oleObj spid="_x0000_s55305" name="Equation" r:id="rId3" imgW="380880" imgH="228600" progId="">
                  <p:embed/>
                </p:oleObj>
              </mc:Choice>
              <mc:Fallback>
                <p:oleObj name="Equation" r:id="rId3" imgW="380880" imgH="228600" progId="">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849563"/>
                        <a:ext cx="1219200" cy="731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300"/>
                                        </p:tgtEl>
                                        <p:attrNameLst>
                                          <p:attrName>style.visibility</p:attrName>
                                        </p:attrNameLst>
                                      </p:cBhvr>
                                      <p:to>
                                        <p:strVal val="visible"/>
                                      </p:to>
                                    </p:set>
                                    <p:animEffect transition="in" filter="wipe(left)">
                                      <p:cBhvr>
                                        <p:cTn id="7" dur="500"/>
                                        <p:tgtEl>
                                          <p:spTgt spid="553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301"/>
                                        </p:tgtEl>
                                        <p:attrNameLst>
                                          <p:attrName>style.visibility</p:attrName>
                                        </p:attrNameLst>
                                      </p:cBhvr>
                                      <p:to>
                                        <p:strVal val="visible"/>
                                      </p:to>
                                    </p:set>
                                    <p:animEffect transition="in" filter="wipe(left)">
                                      <p:cBhvr>
                                        <p:cTn id="12" dur="500"/>
                                        <p:tgtEl>
                                          <p:spTgt spid="5530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302"/>
                                        </p:tgtEl>
                                        <p:attrNameLst>
                                          <p:attrName>style.visibility</p:attrName>
                                        </p:attrNameLst>
                                      </p:cBhvr>
                                      <p:to>
                                        <p:strVal val="visible"/>
                                      </p:to>
                                    </p:set>
                                    <p:animEffect transition="in" filter="blinds(horizontal)">
                                      <p:cBhvr>
                                        <p:cTn id="17" dur="500"/>
                                        <p:tgtEl>
                                          <p:spTgt spid="55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animBg="1" autoUpdateAnimBg="0"/>
      <p:bldP spid="55301" grpId="0" animBg="1"/>
      <p:bldP spid="55302"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8" name="Text Box 10"/>
          <p:cNvSpPr txBox="1">
            <a:spLocks noChangeArrowheads="1"/>
          </p:cNvSpPr>
          <p:nvPr/>
        </p:nvSpPr>
        <p:spPr bwMode="auto">
          <a:xfrm>
            <a:off x="3124200" y="2743200"/>
            <a:ext cx="4267200" cy="457200"/>
          </a:xfrm>
          <a:prstGeom prst="rect">
            <a:avLst/>
          </a:prstGeom>
          <a:noFill/>
          <a:ln w="9525">
            <a:noFill/>
            <a:miter lim="800000"/>
            <a:headEnd/>
            <a:tailEnd/>
          </a:ln>
          <a:effectLst/>
        </p:spPr>
        <p:txBody>
          <a:bodyPr>
            <a:spAutoFit/>
          </a:bodyPr>
          <a:lstStyle/>
          <a:p>
            <a:r>
              <a:rPr kumimoji="1" lang="en-US" altLang="zh-CN" sz="2400" b="0">
                <a:solidFill>
                  <a:srgbClr val="FF3300"/>
                </a:solidFill>
                <a:latin typeface="Times New Roman" pitchFamily="18" charset="0"/>
              </a:rPr>
              <a:t> </a:t>
            </a:r>
            <a:r>
              <a:rPr kumimoji="1" lang="zh-CN" altLang="en-US" sz="2400" b="0">
                <a:solidFill>
                  <a:srgbClr val="FF3300"/>
                </a:solidFill>
                <a:latin typeface="Times New Roman" pitchFamily="18" charset="0"/>
              </a:rPr>
              <a:t>运算放大器方框图</a:t>
            </a:r>
          </a:p>
        </p:txBody>
      </p:sp>
      <p:graphicFrame>
        <p:nvGraphicFramePr>
          <p:cNvPr id="32779" name="Object 11"/>
          <p:cNvGraphicFramePr>
            <a:graphicFrameLocks noChangeAspect="1"/>
          </p:cNvGraphicFramePr>
          <p:nvPr/>
        </p:nvGraphicFramePr>
        <p:xfrm>
          <a:off x="1600200" y="762000"/>
          <a:ext cx="5334000" cy="1971675"/>
        </p:xfrm>
        <a:graphic>
          <a:graphicData uri="http://schemas.openxmlformats.org/presentationml/2006/ole">
            <mc:AlternateContent xmlns:mc="http://schemas.openxmlformats.org/markup-compatibility/2006">
              <mc:Choice xmlns:v="urn:schemas-microsoft-com:vml" Requires="v">
                <p:oleObj spid="_x0000_s32781" name="BMP 图象" r:id="rId3" imgW="2971429" imgH="1162212" progId="PBrush">
                  <p:embed/>
                </p:oleObj>
              </mc:Choice>
              <mc:Fallback>
                <p:oleObj name="BMP 图象" r:id="rId3" imgW="2971429" imgH="1162212" progId="PBrush">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762000"/>
                        <a:ext cx="533400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80" name="Text Box 12"/>
          <p:cNvSpPr txBox="1">
            <a:spLocks noChangeArrowheads="1"/>
          </p:cNvSpPr>
          <p:nvPr/>
        </p:nvSpPr>
        <p:spPr bwMode="auto">
          <a:xfrm>
            <a:off x="228600" y="2752725"/>
            <a:ext cx="8686800" cy="3724275"/>
          </a:xfrm>
          <a:prstGeom prst="rect">
            <a:avLst/>
          </a:prstGeom>
          <a:solidFill>
            <a:schemeClr val="bg1"/>
          </a:solidFill>
          <a:ln w="19050">
            <a:noFill/>
            <a:miter lim="800000"/>
            <a:headEnd/>
            <a:tailEnd/>
          </a:ln>
          <a:effectLst/>
        </p:spPr>
        <p:txBody>
          <a:bodyPr>
            <a:spAutoFit/>
          </a:bodyPr>
          <a:lstStyle/>
          <a:p>
            <a:pPr marL="342900" indent="-342900">
              <a:spcBef>
                <a:spcPct val="50000"/>
              </a:spcBef>
              <a:buFontTx/>
              <a:buAutoNum type="arabicPeriod"/>
            </a:pPr>
            <a:r>
              <a:rPr kumimoji="1" lang="zh-CN" altLang="en-US" sz="2800">
                <a:solidFill>
                  <a:srgbClr val="CC3300"/>
                </a:solidFill>
                <a:latin typeface="Times New Roman" pitchFamily="18" charset="0"/>
                <a:ea typeface="楷体_GB2312" pitchFamily="49" charset="-122"/>
              </a:rPr>
              <a:t>输入级</a:t>
            </a:r>
            <a:r>
              <a:rPr kumimoji="1" lang="zh-CN" altLang="en-US" sz="2800">
                <a:latin typeface="Times New Roman" pitchFamily="18" charset="0"/>
                <a:ea typeface="楷体_GB2312" pitchFamily="49" charset="-122"/>
              </a:rPr>
              <a:t>：均采用差动放大电路组成，可减小温度漂移的影响，提高整个电路共模抑制比。</a:t>
            </a:r>
          </a:p>
          <a:p>
            <a:pPr marL="342900" indent="-342900">
              <a:spcBef>
                <a:spcPct val="50000"/>
              </a:spcBef>
            </a:pPr>
            <a:r>
              <a:rPr kumimoji="1" lang="en-US" altLang="zh-CN" sz="2800">
                <a:solidFill>
                  <a:srgbClr val="CC3300"/>
                </a:solidFill>
                <a:latin typeface="Times New Roman" pitchFamily="18" charset="0"/>
                <a:ea typeface="楷体_GB2312" pitchFamily="49" charset="-122"/>
              </a:rPr>
              <a:t>2.</a:t>
            </a:r>
            <a:r>
              <a:rPr kumimoji="1" lang="en-US" altLang="zh-CN" sz="2800">
                <a:latin typeface="Times New Roman" pitchFamily="18" charset="0"/>
                <a:ea typeface="楷体_GB2312" pitchFamily="49" charset="-122"/>
              </a:rPr>
              <a:t> </a:t>
            </a:r>
            <a:r>
              <a:rPr kumimoji="1" lang="zh-CN" altLang="en-US" sz="2800">
                <a:solidFill>
                  <a:srgbClr val="CC3300"/>
                </a:solidFill>
                <a:latin typeface="Times New Roman" pitchFamily="18" charset="0"/>
                <a:ea typeface="楷体_GB2312" pitchFamily="49" charset="-122"/>
              </a:rPr>
              <a:t>中间级</a:t>
            </a:r>
            <a:r>
              <a:rPr kumimoji="1" lang="zh-CN" altLang="en-US" sz="2800">
                <a:latin typeface="Times New Roman" pitchFamily="18" charset="0"/>
                <a:ea typeface="楷体_GB2312" pitchFamily="49" charset="-122"/>
              </a:rPr>
              <a:t>：多采用有源负载的共射极放大电路，有源负载及复合管可提高电压增益。</a:t>
            </a:r>
          </a:p>
          <a:p>
            <a:pPr marL="342900" indent="-342900">
              <a:spcBef>
                <a:spcPct val="50000"/>
              </a:spcBef>
            </a:pPr>
            <a:r>
              <a:rPr kumimoji="1" lang="en-US" altLang="zh-CN" sz="2800">
                <a:solidFill>
                  <a:srgbClr val="CC3300"/>
                </a:solidFill>
                <a:latin typeface="Times New Roman" pitchFamily="18" charset="0"/>
                <a:ea typeface="楷体_GB2312" pitchFamily="49" charset="-122"/>
              </a:rPr>
              <a:t>3.</a:t>
            </a:r>
            <a:r>
              <a:rPr kumimoji="1" lang="en-US" altLang="zh-CN" sz="2800">
                <a:latin typeface="Times New Roman" pitchFamily="18" charset="0"/>
                <a:ea typeface="楷体_GB2312" pitchFamily="49" charset="-122"/>
              </a:rPr>
              <a:t> </a:t>
            </a:r>
            <a:r>
              <a:rPr kumimoji="1" lang="zh-CN" altLang="en-US" sz="2800">
                <a:solidFill>
                  <a:srgbClr val="CC3300"/>
                </a:solidFill>
                <a:latin typeface="Times New Roman" pitchFamily="18" charset="0"/>
                <a:ea typeface="楷体_GB2312" pitchFamily="49" charset="-122"/>
              </a:rPr>
              <a:t>输出级</a:t>
            </a:r>
            <a:r>
              <a:rPr kumimoji="1" lang="zh-CN" altLang="en-US" sz="2800">
                <a:latin typeface="Times New Roman" pitchFamily="18" charset="0"/>
                <a:ea typeface="楷体_GB2312" pitchFamily="49" charset="-122"/>
              </a:rPr>
              <a:t>：互补对称功放。</a:t>
            </a:r>
          </a:p>
          <a:p>
            <a:pPr marL="342900" indent="-342900">
              <a:spcBef>
                <a:spcPct val="50000"/>
              </a:spcBef>
            </a:pPr>
            <a:r>
              <a:rPr kumimoji="1" lang="en-US" altLang="zh-CN" sz="2800">
                <a:solidFill>
                  <a:srgbClr val="CC3300"/>
                </a:solidFill>
                <a:latin typeface="Times New Roman" pitchFamily="18" charset="0"/>
                <a:ea typeface="楷体_GB2312" pitchFamily="49" charset="-122"/>
              </a:rPr>
              <a:t>4.</a:t>
            </a:r>
            <a:r>
              <a:rPr kumimoji="1" lang="en-US" altLang="zh-CN" sz="2800">
                <a:latin typeface="Times New Roman" pitchFamily="18" charset="0"/>
                <a:ea typeface="楷体_GB2312" pitchFamily="49" charset="-122"/>
              </a:rPr>
              <a:t> </a:t>
            </a:r>
            <a:r>
              <a:rPr kumimoji="1" lang="zh-CN" altLang="en-US" sz="2800">
                <a:solidFill>
                  <a:srgbClr val="CC3300"/>
                </a:solidFill>
                <a:latin typeface="Times New Roman" pitchFamily="18" charset="0"/>
                <a:ea typeface="楷体_GB2312" pitchFamily="49" charset="-122"/>
              </a:rPr>
              <a:t>偏置电路</a:t>
            </a:r>
            <a:r>
              <a:rPr kumimoji="1" lang="zh-CN" altLang="en-US" sz="2800">
                <a:latin typeface="Times New Roman" pitchFamily="18" charset="0"/>
                <a:ea typeface="楷体_GB2312" pitchFamily="49" charset="-122"/>
              </a:rPr>
              <a:t>：用以供给各级直流偏置电流，由各种电流源电路组成。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2779"/>
                                        </p:tgtEl>
                                        <p:attrNameLst>
                                          <p:attrName>style.visibility</p:attrName>
                                        </p:attrNameLst>
                                      </p:cBhvr>
                                      <p:to>
                                        <p:strVal val="visible"/>
                                      </p:to>
                                    </p:set>
                                    <p:anim calcmode="lin" valueType="num">
                                      <p:cBhvr>
                                        <p:cTn id="7" dur="500" fill="hold"/>
                                        <p:tgtEl>
                                          <p:spTgt spid="32779"/>
                                        </p:tgtEl>
                                        <p:attrNameLst>
                                          <p:attrName>ppt_w</p:attrName>
                                        </p:attrNameLst>
                                      </p:cBhvr>
                                      <p:tavLst>
                                        <p:tav tm="0">
                                          <p:val>
                                            <p:fltVal val="0"/>
                                          </p:val>
                                        </p:tav>
                                        <p:tav tm="100000">
                                          <p:val>
                                            <p:strVal val="#ppt_w"/>
                                          </p:val>
                                        </p:tav>
                                      </p:tavLst>
                                    </p:anim>
                                    <p:anim calcmode="lin" valueType="num">
                                      <p:cBhvr>
                                        <p:cTn id="8" dur="500" fill="hold"/>
                                        <p:tgtEl>
                                          <p:spTgt spid="32779"/>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1000"/>
                                  </p:stCondLst>
                                  <p:childTnLst>
                                    <p:set>
                                      <p:cBhvr>
                                        <p:cTn id="11" dur="1" fill="hold">
                                          <p:stCondLst>
                                            <p:cond delay="0"/>
                                          </p:stCondLst>
                                        </p:cTn>
                                        <p:tgtEl>
                                          <p:spTgt spid="32778"/>
                                        </p:tgtEl>
                                        <p:attrNameLst>
                                          <p:attrName>style.visibility</p:attrName>
                                        </p:attrNameLst>
                                      </p:cBhvr>
                                      <p:to>
                                        <p:strVal val="visible"/>
                                      </p:to>
                                    </p:set>
                                    <p:animEffect transition="in" filter="wipe(left)">
                                      <p:cBhvr>
                                        <p:cTn id="12" dur="500"/>
                                        <p:tgtEl>
                                          <p:spTgt spid="32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 name="Text Box 10"/>
          <p:cNvSpPr txBox="1">
            <a:spLocks noChangeArrowheads="1"/>
          </p:cNvSpPr>
          <p:nvPr/>
        </p:nvSpPr>
        <p:spPr bwMode="auto">
          <a:xfrm>
            <a:off x="533400" y="5943600"/>
            <a:ext cx="8305800" cy="519113"/>
          </a:xfrm>
          <a:prstGeom prst="rect">
            <a:avLst/>
          </a:prstGeom>
          <a:solidFill>
            <a:schemeClr val="bg1"/>
          </a:solidFill>
          <a:ln w="9525">
            <a:noFill/>
            <a:miter lim="800000"/>
            <a:headEnd/>
            <a:tailEnd/>
          </a:ln>
          <a:effectLst/>
        </p:spPr>
        <p:txBody>
          <a:bodyPr>
            <a:spAutoFit/>
          </a:bodyPr>
          <a:lstStyle/>
          <a:p>
            <a:pPr>
              <a:spcBef>
                <a:spcPct val="50000"/>
              </a:spcBef>
            </a:pPr>
            <a:r>
              <a:rPr lang="en-US" altLang="zh-CN" sz="2800">
                <a:solidFill>
                  <a:srgbClr val="CC3300"/>
                </a:solidFill>
                <a:latin typeface="Dotum" pitchFamily="34" charset="-127"/>
                <a:ea typeface="Dotum" pitchFamily="34" charset="-127"/>
                <a:cs typeface="Times New Roman" pitchFamily="18" charset="0"/>
              </a:rPr>
              <a:t>▷</a:t>
            </a:r>
            <a:r>
              <a:rPr lang="zh-CN" altLang="en-US" sz="2800">
                <a:solidFill>
                  <a:srgbClr val="CC3300"/>
                </a:solidFill>
                <a:latin typeface="楷体_GB2312" pitchFamily="49" charset="-122"/>
                <a:ea typeface="楷体_GB2312" pitchFamily="49" charset="-122"/>
                <a:cs typeface="Times New Roman" pitchFamily="18" charset="0"/>
              </a:rPr>
              <a:t>表示信号从左</a:t>
            </a:r>
            <a:r>
              <a:rPr lang="en-US" altLang="zh-CN" sz="2800">
                <a:solidFill>
                  <a:srgbClr val="CC3300"/>
                </a:solidFill>
                <a:latin typeface="楷体_GB2312" pitchFamily="49" charset="-122"/>
                <a:ea typeface="楷体_GB2312" pitchFamily="49" charset="-122"/>
                <a:cs typeface="Times New Roman" pitchFamily="18" charset="0"/>
              </a:rPr>
              <a:t>(</a:t>
            </a:r>
            <a:r>
              <a:rPr lang="zh-CN" altLang="en-US" sz="2800">
                <a:solidFill>
                  <a:srgbClr val="CC3300"/>
                </a:solidFill>
                <a:latin typeface="楷体_GB2312" pitchFamily="49" charset="-122"/>
                <a:ea typeface="楷体_GB2312" pitchFamily="49" charset="-122"/>
                <a:cs typeface="Times New Roman" pitchFamily="18" charset="0"/>
              </a:rPr>
              <a:t>输入端</a:t>
            </a:r>
            <a:r>
              <a:rPr lang="en-US" altLang="zh-CN" sz="2800">
                <a:solidFill>
                  <a:srgbClr val="CC3300"/>
                </a:solidFill>
                <a:latin typeface="楷体_GB2312" pitchFamily="49" charset="-122"/>
                <a:ea typeface="楷体_GB2312" pitchFamily="49" charset="-122"/>
                <a:cs typeface="Times New Roman" pitchFamily="18" charset="0"/>
              </a:rPr>
              <a:t>)</a:t>
            </a:r>
            <a:r>
              <a:rPr lang="zh-CN" altLang="en-US" sz="2800">
                <a:solidFill>
                  <a:srgbClr val="CC3300"/>
                </a:solidFill>
                <a:latin typeface="楷体_GB2312" pitchFamily="49" charset="-122"/>
                <a:ea typeface="楷体_GB2312" pitchFamily="49" charset="-122"/>
                <a:cs typeface="Times New Roman" pitchFamily="18" charset="0"/>
              </a:rPr>
              <a:t>向右</a:t>
            </a:r>
            <a:r>
              <a:rPr lang="en-US" altLang="zh-CN" sz="2800">
                <a:solidFill>
                  <a:srgbClr val="CC3300"/>
                </a:solidFill>
                <a:latin typeface="楷体_GB2312" pitchFamily="49" charset="-122"/>
                <a:ea typeface="楷体_GB2312" pitchFamily="49" charset="-122"/>
                <a:cs typeface="Times New Roman" pitchFamily="18" charset="0"/>
              </a:rPr>
              <a:t>(</a:t>
            </a:r>
            <a:r>
              <a:rPr lang="zh-CN" altLang="en-US" sz="2800">
                <a:solidFill>
                  <a:srgbClr val="CC3300"/>
                </a:solidFill>
                <a:latin typeface="楷体_GB2312" pitchFamily="49" charset="-122"/>
                <a:ea typeface="楷体_GB2312" pitchFamily="49" charset="-122"/>
                <a:cs typeface="Times New Roman" pitchFamily="18" charset="0"/>
              </a:rPr>
              <a:t>输出端</a:t>
            </a:r>
            <a:r>
              <a:rPr lang="en-US" altLang="zh-CN" sz="2800">
                <a:solidFill>
                  <a:srgbClr val="CC3300"/>
                </a:solidFill>
                <a:latin typeface="楷体_GB2312" pitchFamily="49" charset="-122"/>
                <a:ea typeface="楷体_GB2312" pitchFamily="49" charset="-122"/>
                <a:cs typeface="Times New Roman" pitchFamily="18" charset="0"/>
              </a:rPr>
              <a:t>)</a:t>
            </a:r>
            <a:r>
              <a:rPr lang="zh-CN" altLang="en-US" sz="2800">
                <a:solidFill>
                  <a:srgbClr val="CC3300"/>
                </a:solidFill>
                <a:latin typeface="楷体_GB2312" pitchFamily="49" charset="-122"/>
                <a:ea typeface="楷体_GB2312" pitchFamily="49" charset="-122"/>
                <a:cs typeface="Times New Roman" pitchFamily="18" charset="0"/>
              </a:rPr>
              <a:t>传输的方向。</a:t>
            </a:r>
          </a:p>
        </p:txBody>
      </p:sp>
      <p:grpSp>
        <p:nvGrpSpPr>
          <p:cNvPr id="7179" name="Group 11"/>
          <p:cNvGrpSpPr>
            <a:grpSpLocks/>
          </p:cNvGrpSpPr>
          <p:nvPr/>
        </p:nvGrpSpPr>
        <p:grpSpPr bwMode="auto">
          <a:xfrm>
            <a:off x="1371600" y="3429000"/>
            <a:ext cx="7162800" cy="2038350"/>
            <a:chOff x="864" y="2112"/>
            <a:chExt cx="4512" cy="1284"/>
          </a:xfrm>
        </p:grpSpPr>
        <p:pic>
          <p:nvPicPr>
            <p:cNvPr id="7180" name="Picture 12" descr="未标题-2 拷贝"/>
            <p:cNvPicPr>
              <a:picLocks noChangeAspect="1" noChangeArrowheads="1"/>
            </p:cNvPicPr>
            <p:nvPr/>
          </p:nvPicPr>
          <p:blipFill>
            <a:blip r:embed="rId3"/>
            <a:srcRect/>
            <a:stretch>
              <a:fillRect/>
            </a:stretch>
          </p:blipFill>
          <p:spPr bwMode="auto">
            <a:xfrm>
              <a:off x="1056" y="2112"/>
              <a:ext cx="3954" cy="1284"/>
            </a:xfrm>
            <a:prstGeom prst="rect">
              <a:avLst/>
            </a:prstGeom>
            <a:noFill/>
          </p:spPr>
        </p:pic>
        <p:sp>
          <p:nvSpPr>
            <p:cNvPr id="7181" name="Text Box 13"/>
            <p:cNvSpPr txBox="1">
              <a:spLocks noChangeArrowheads="1"/>
            </p:cNvSpPr>
            <p:nvPr/>
          </p:nvSpPr>
          <p:spPr bwMode="auto">
            <a:xfrm>
              <a:off x="864" y="2208"/>
              <a:ext cx="528" cy="327"/>
            </a:xfrm>
            <a:prstGeom prst="rect">
              <a:avLst/>
            </a:prstGeom>
            <a:noFill/>
            <a:ln w="9525">
              <a:noFill/>
              <a:miter lim="800000"/>
              <a:headEnd/>
              <a:tailEnd/>
            </a:ln>
            <a:effectLst/>
          </p:spPr>
          <p:txBody>
            <a:bodyPr>
              <a:spAutoFit/>
            </a:bodyPr>
            <a:lstStyle/>
            <a:p>
              <a:pPr>
                <a:spcBef>
                  <a:spcPct val="50000"/>
                </a:spcBef>
              </a:pPr>
              <a:r>
                <a:rPr lang="en-US" altLang="zh-CN" sz="2800" i="1">
                  <a:solidFill>
                    <a:srgbClr val="FF0000"/>
                  </a:solidFill>
                  <a:latin typeface="Times New Roman" pitchFamily="18" charset="0"/>
                  <a:ea typeface="楷体_GB2312" pitchFamily="49" charset="-122"/>
                </a:rPr>
                <a:t>v</a:t>
              </a:r>
              <a:r>
                <a:rPr lang="en-US" altLang="zh-CN" sz="2800" baseline="-25000">
                  <a:solidFill>
                    <a:srgbClr val="FF0000"/>
                  </a:solidFill>
                  <a:latin typeface="Times New Roman" pitchFamily="18" charset="0"/>
                  <a:ea typeface="楷体_GB2312" pitchFamily="49" charset="-122"/>
                </a:rPr>
                <a:t>N</a:t>
              </a:r>
            </a:p>
          </p:txBody>
        </p:sp>
        <p:sp>
          <p:nvSpPr>
            <p:cNvPr id="7182" name="Text Box 14"/>
            <p:cNvSpPr txBox="1">
              <a:spLocks noChangeArrowheads="1"/>
            </p:cNvSpPr>
            <p:nvPr/>
          </p:nvSpPr>
          <p:spPr bwMode="auto">
            <a:xfrm>
              <a:off x="864" y="2688"/>
              <a:ext cx="528" cy="327"/>
            </a:xfrm>
            <a:prstGeom prst="rect">
              <a:avLst/>
            </a:prstGeom>
            <a:noFill/>
            <a:ln w="9525">
              <a:noFill/>
              <a:miter lim="800000"/>
              <a:headEnd/>
              <a:tailEnd/>
            </a:ln>
            <a:effectLst/>
          </p:spPr>
          <p:txBody>
            <a:bodyPr>
              <a:spAutoFit/>
            </a:bodyPr>
            <a:lstStyle/>
            <a:p>
              <a:pPr>
                <a:spcBef>
                  <a:spcPct val="50000"/>
                </a:spcBef>
              </a:pPr>
              <a:r>
                <a:rPr lang="en-US" altLang="zh-CN" sz="2800" i="1">
                  <a:solidFill>
                    <a:srgbClr val="006600"/>
                  </a:solidFill>
                  <a:latin typeface="Times New Roman" pitchFamily="18" charset="0"/>
                  <a:ea typeface="楷体_GB2312" pitchFamily="49" charset="-122"/>
                </a:rPr>
                <a:t>v</a:t>
              </a:r>
              <a:r>
                <a:rPr lang="en-US" altLang="zh-CN" sz="2800" baseline="-25000">
                  <a:solidFill>
                    <a:srgbClr val="006600"/>
                  </a:solidFill>
                  <a:latin typeface="Times New Roman" pitchFamily="18" charset="0"/>
                  <a:ea typeface="楷体_GB2312" pitchFamily="49" charset="-122"/>
                </a:rPr>
                <a:t>P</a:t>
              </a:r>
            </a:p>
          </p:txBody>
        </p:sp>
        <p:sp>
          <p:nvSpPr>
            <p:cNvPr id="7183" name="Text Box 15"/>
            <p:cNvSpPr txBox="1">
              <a:spLocks noChangeArrowheads="1"/>
            </p:cNvSpPr>
            <p:nvPr/>
          </p:nvSpPr>
          <p:spPr bwMode="auto">
            <a:xfrm>
              <a:off x="2544" y="2457"/>
              <a:ext cx="528" cy="327"/>
            </a:xfrm>
            <a:prstGeom prst="rect">
              <a:avLst/>
            </a:prstGeom>
            <a:noFill/>
            <a:ln w="9525">
              <a:noFill/>
              <a:miter lim="800000"/>
              <a:headEnd/>
              <a:tailEnd/>
            </a:ln>
            <a:effectLst/>
          </p:spPr>
          <p:txBody>
            <a:bodyPr>
              <a:spAutoFit/>
            </a:bodyPr>
            <a:lstStyle/>
            <a:p>
              <a:pPr>
                <a:spcBef>
                  <a:spcPct val="50000"/>
                </a:spcBef>
              </a:pPr>
              <a:r>
                <a:rPr lang="en-US" altLang="zh-CN" sz="2800" i="1">
                  <a:solidFill>
                    <a:srgbClr val="3333FF"/>
                  </a:solidFill>
                  <a:latin typeface="Times New Roman" pitchFamily="18" charset="0"/>
                  <a:ea typeface="楷体_GB2312" pitchFamily="49" charset="-122"/>
                </a:rPr>
                <a:t>v</a:t>
              </a:r>
              <a:r>
                <a:rPr lang="en-US" altLang="zh-CN" sz="2800" baseline="-25000">
                  <a:solidFill>
                    <a:srgbClr val="3333FF"/>
                  </a:solidFill>
                  <a:latin typeface="Times New Roman" pitchFamily="18" charset="0"/>
                  <a:ea typeface="楷体_GB2312" pitchFamily="49" charset="-122"/>
                </a:rPr>
                <a:t>O</a:t>
              </a:r>
            </a:p>
          </p:txBody>
        </p:sp>
        <p:sp>
          <p:nvSpPr>
            <p:cNvPr id="7184" name="Text Box 16"/>
            <p:cNvSpPr txBox="1">
              <a:spLocks noChangeArrowheads="1"/>
            </p:cNvSpPr>
            <p:nvPr/>
          </p:nvSpPr>
          <p:spPr bwMode="auto">
            <a:xfrm>
              <a:off x="3072" y="2208"/>
              <a:ext cx="528" cy="327"/>
            </a:xfrm>
            <a:prstGeom prst="rect">
              <a:avLst/>
            </a:prstGeom>
            <a:noFill/>
            <a:ln w="9525">
              <a:noFill/>
              <a:miter lim="800000"/>
              <a:headEnd/>
              <a:tailEnd/>
            </a:ln>
            <a:effectLst/>
          </p:spPr>
          <p:txBody>
            <a:bodyPr>
              <a:spAutoFit/>
            </a:bodyPr>
            <a:lstStyle/>
            <a:p>
              <a:pPr>
                <a:spcBef>
                  <a:spcPct val="50000"/>
                </a:spcBef>
              </a:pPr>
              <a:r>
                <a:rPr lang="en-US" altLang="zh-CN" sz="2800" i="1">
                  <a:solidFill>
                    <a:srgbClr val="FF0000"/>
                  </a:solidFill>
                  <a:latin typeface="Times New Roman" pitchFamily="18" charset="0"/>
                  <a:ea typeface="楷体_GB2312" pitchFamily="49" charset="-122"/>
                </a:rPr>
                <a:t>v</a:t>
              </a:r>
              <a:r>
                <a:rPr lang="en-US" altLang="zh-CN" sz="2800" baseline="-25000">
                  <a:solidFill>
                    <a:srgbClr val="FF0000"/>
                  </a:solidFill>
                  <a:latin typeface="Times New Roman" pitchFamily="18" charset="0"/>
                  <a:ea typeface="楷体_GB2312" pitchFamily="49" charset="-122"/>
                </a:rPr>
                <a:t>N</a:t>
              </a:r>
            </a:p>
          </p:txBody>
        </p:sp>
        <p:sp>
          <p:nvSpPr>
            <p:cNvPr id="7185" name="Text Box 17"/>
            <p:cNvSpPr txBox="1">
              <a:spLocks noChangeArrowheads="1"/>
            </p:cNvSpPr>
            <p:nvPr/>
          </p:nvSpPr>
          <p:spPr bwMode="auto">
            <a:xfrm>
              <a:off x="3120" y="2688"/>
              <a:ext cx="528" cy="327"/>
            </a:xfrm>
            <a:prstGeom prst="rect">
              <a:avLst/>
            </a:prstGeom>
            <a:noFill/>
            <a:ln w="9525">
              <a:noFill/>
              <a:miter lim="800000"/>
              <a:headEnd/>
              <a:tailEnd/>
            </a:ln>
            <a:effectLst/>
          </p:spPr>
          <p:txBody>
            <a:bodyPr>
              <a:spAutoFit/>
            </a:bodyPr>
            <a:lstStyle/>
            <a:p>
              <a:pPr>
                <a:spcBef>
                  <a:spcPct val="50000"/>
                </a:spcBef>
              </a:pPr>
              <a:r>
                <a:rPr lang="en-US" altLang="zh-CN" sz="2800" i="1">
                  <a:solidFill>
                    <a:srgbClr val="006600"/>
                  </a:solidFill>
                  <a:latin typeface="Times New Roman" pitchFamily="18" charset="0"/>
                  <a:ea typeface="楷体_GB2312" pitchFamily="49" charset="-122"/>
                </a:rPr>
                <a:t>v</a:t>
              </a:r>
              <a:r>
                <a:rPr lang="en-US" altLang="zh-CN" sz="2800" baseline="-25000">
                  <a:solidFill>
                    <a:srgbClr val="006600"/>
                  </a:solidFill>
                  <a:latin typeface="Times New Roman" pitchFamily="18" charset="0"/>
                  <a:ea typeface="楷体_GB2312" pitchFamily="49" charset="-122"/>
                </a:rPr>
                <a:t>P</a:t>
              </a:r>
            </a:p>
          </p:txBody>
        </p:sp>
        <p:sp>
          <p:nvSpPr>
            <p:cNvPr id="7186" name="Text Box 18"/>
            <p:cNvSpPr txBox="1">
              <a:spLocks noChangeArrowheads="1"/>
            </p:cNvSpPr>
            <p:nvPr/>
          </p:nvSpPr>
          <p:spPr bwMode="auto">
            <a:xfrm>
              <a:off x="4848" y="2457"/>
              <a:ext cx="528" cy="327"/>
            </a:xfrm>
            <a:prstGeom prst="rect">
              <a:avLst/>
            </a:prstGeom>
            <a:noFill/>
            <a:ln w="9525">
              <a:noFill/>
              <a:miter lim="800000"/>
              <a:headEnd/>
              <a:tailEnd/>
            </a:ln>
            <a:effectLst/>
          </p:spPr>
          <p:txBody>
            <a:bodyPr>
              <a:spAutoFit/>
            </a:bodyPr>
            <a:lstStyle/>
            <a:p>
              <a:pPr>
                <a:spcBef>
                  <a:spcPct val="50000"/>
                </a:spcBef>
              </a:pPr>
              <a:r>
                <a:rPr lang="en-US" altLang="zh-CN" sz="2800" i="1">
                  <a:solidFill>
                    <a:srgbClr val="3333FF"/>
                  </a:solidFill>
                  <a:latin typeface="Times New Roman" pitchFamily="18" charset="0"/>
                  <a:ea typeface="楷体_GB2312" pitchFamily="49" charset="-122"/>
                </a:rPr>
                <a:t>v</a:t>
              </a:r>
              <a:r>
                <a:rPr lang="en-US" altLang="zh-CN" sz="2800" baseline="-25000">
                  <a:solidFill>
                    <a:srgbClr val="3333FF"/>
                  </a:solidFill>
                  <a:latin typeface="Times New Roman" pitchFamily="18" charset="0"/>
                  <a:ea typeface="楷体_GB2312" pitchFamily="49" charset="-122"/>
                </a:rPr>
                <a:t>O</a:t>
              </a:r>
            </a:p>
          </p:txBody>
        </p:sp>
      </p:grpSp>
      <p:sp>
        <p:nvSpPr>
          <p:cNvPr id="7187" name="Text Box 19"/>
          <p:cNvSpPr txBox="1">
            <a:spLocks noChangeArrowheads="1"/>
          </p:cNvSpPr>
          <p:nvPr/>
        </p:nvSpPr>
        <p:spPr bwMode="auto">
          <a:xfrm>
            <a:off x="304800" y="487363"/>
            <a:ext cx="4800600" cy="579437"/>
          </a:xfrm>
          <a:prstGeom prst="rect">
            <a:avLst/>
          </a:prstGeom>
          <a:solidFill>
            <a:schemeClr val="bg1"/>
          </a:solidFill>
          <a:ln w="9525">
            <a:noFill/>
            <a:miter lim="800000"/>
            <a:headEnd/>
            <a:tailEnd/>
          </a:ln>
          <a:effectLst/>
        </p:spPr>
        <p:txBody>
          <a:bodyPr>
            <a:spAutoFit/>
          </a:bodyPr>
          <a:lstStyle/>
          <a:p>
            <a:pPr>
              <a:spcBef>
                <a:spcPct val="50000"/>
              </a:spcBef>
              <a:buFont typeface="Wingdings" pitchFamily="2" charset="2"/>
              <a:buChar char="l"/>
            </a:pPr>
            <a:r>
              <a:rPr kumimoji="1" lang="zh-CN" altLang="en-US" sz="3200">
                <a:solidFill>
                  <a:srgbClr val="0033CC"/>
                </a:solidFill>
                <a:effectLst>
                  <a:outerShdw blurRad="38100" dist="38100" dir="2700000" algn="tl">
                    <a:srgbClr val="C0C0C0"/>
                  </a:outerShdw>
                </a:effectLst>
                <a:latin typeface="楷体_GB2312" pitchFamily="49" charset="-122"/>
                <a:ea typeface="楷体_GB2312" pitchFamily="49" charset="-122"/>
              </a:rPr>
              <a:t>集成运算放大器的符号</a:t>
            </a:r>
          </a:p>
        </p:txBody>
      </p:sp>
      <p:sp>
        <p:nvSpPr>
          <p:cNvPr id="7188" name="Text Box 20"/>
          <p:cNvSpPr txBox="1">
            <a:spLocks noChangeArrowheads="1"/>
          </p:cNvSpPr>
          <p:nvPr/>
        </p:nvSpPr>
        <p:spPr bwMode="auto">
          <a:xfrm>
            <a:off x="304800" y="1111250"/>
            <a:ext cx="8686800" cy="946150"/>
          </a:xfrm>
          <a:prstGeom prst="rect">
            <a:avLst/>
          </a:prstGeom>
          <a:noFill/>
          <a:ln w="19050">
            <a:noFill/>
            <a:miter lim="800000"/>
            <a:headEnd/>
            <a:tailEnd/>
          </a:ln>
          <a:effectLst/>
        </p:spPr>
        <p:txBody>
          <a:bodyPr>
            <a:spAutoFit/>
          </a:bodyPr>
          <a:lstStyle/>
          <a:p>
            <a:pPr marL="673100" indent="-673100">
              <a:spcBef>
                <a:spcPct val="50000"/>
              </a:spcBef>
              <a:tabLst>
                <a:tab pos="4762500" algn="l"/>
              </a:tabLst>
            </a:pPr>
            <a:r>
              <a:rPr kumimoji="1" lang="en-US" altLang="zh-CN" sz="2800" i="1">
                <a:solidFill>
                  <a:srgbClr val="FF0000"/>
                </a:solidFill>
                <a:latin typeface="Times New Roman" pitchFamily="18" charset="0"/>
                <a:ea typeface="楷体_GB2312" pitchFamily="49" charset="-122"/>
              </a:rPr>
              <a:t>v</a:t>
            </a:r>
            <a:r>
              <a:rPr kumimoji="1" lang="en-US" altLang="zh-CN" sz="2800" baseline="-25000">
                <a:solidFill>
                  <a:srgbClr val="FF0000"/>
                </a:solidFill>
                <a:latin typeface="Times New Roman" pitchFamily="18" charset="0"/>
                <a:ea typeface="楷体_GB2312" pitchFamily="49" charset="-122"/>
              </a:rPr>
              <a:t>N</a:t>
            </a:r>
            <a:r>
              <a:rPr kumimoji="1" lang="zh-CN" altLang="en-US" sz="2800">
                <a:solidFill>
                  <a:srgbClr val="FF0000"/>
                </a:solidFill>
                <a:latin typeface="Times New Roman" pitchFamily="18" charset="0"/>
                <a:ea typeface="楷体_GB2312" pitchFamily="49" charset="-122"/>
              </a:rPr>
              <a:t>或</a:t>
            </a:r>
            <a:r>
              <a:rPr kumimoji="1" lang="en-US" altLang="zh-CN" sz="2800" i="1">
                <a:solidFill>
                  <a:srgbClr val="FF0000"/>
                </a:solidFill>
                <a:latin typeface="Times New Roman" pitchFamily="18" charset="0"/>
                <a:ea typeface="楷体_GB2312" pitchFamily="49" charset="-122"/>
              </a:rPr>
              <a:t>v</a:t>
            </a:r>
            <a:r>
              <a:rPr kumimoji="1" lang="en-US" altLang="zh-CN" sz="2800" baseline="-25000">
                <a:solidFill>
                  <a:srgbClr val="FF0000"/>
                </a:solidFill>
                <a:latin typeface="Times New Roman" pitchFamily="18" charset="0"/>
                <a:ea typeface="楷体_GB2312" pitchFamily="49" charset="-122"/>
              </a:rPr>
              <a:t>–</a:t>
            </a:r>
            <a:r>
              <a:rPr kumimoji="1" lang="zh-CN" altLang="en-US" sz="2800">
                <a:latin typeface="Times New Roman" pitchFamily="18" charset="0"/>
                <a:ea typeface="楷体_GB2312" pitchFamily="49" charset="-122"/>
              </a:rPr>
              <a:t>：</a:t>
            </a:r>
            <a:r>
              <a:rPr kumimoji="1" lang="zh-CN" altLang="zh-CN" sz="2800">
                <a:solidFill>
                  <a:srgbClr val="FF0000"/>
                </a:solidFill>
                <a:latin typeface="楷体_GB2312" pitchFamily="49" charset="-122"/>
                <a:ea typeface="楷体_GB2312" pitchFamily="49" charset="-122"/>
              </a:rPr>
              <a:t>反相输入端</a:t>
            </a:r>
            <a:r>
              <a:rPr kumimoji="1" lang="zh-CN" altLang="en-US" sz="2800">
                <a:latin typeface="楷体_GB2312" pitchFamily="49" charset="-122"/>
                <a:ea typeface="楷体_GB2312" pitchFamily="49" charset="-122"/>
              </a:rPr>
              <a:t>，</a:t>
            </a:r>
            <a:r>
              <a:rPr kumimoji="1" lang="zh-CN" altLang="zh-CN" sz="2800">
                <a:latin typeface="楷体_GB2312" pitchFamily="49" charset="-122"/>
                <a:ea typeface="楷体_GB2312" pitchFamily="49" charset="-122"/>
              </a:rPr>
              <a:t>信号从此端输入</a:t>
            </a:r>
            <a:r>
              <a:rPr kumimoji="1" lang="en-US" altLang="zh-CN" sz="2800">
                <a:latin typeface="Times New Roman" pitchFamily="18" charset="0"/>
                <a:ea typeface="楷体_GB2312" pitchFamily="49" charset="-122"/>
              </a:rPr>
              <a:t>(</a:t>
            </a:r>
            <a:r>
              <a:rPr kumimoji="1" lang="en-US" altLang="zh-CN" sz="2800" i="1">
                <a:latin typeface="Times New Roman" pitchFamily="18" charset="0"/>
                <a:ea typeface="楷体_GB2312" pitchFamily="49" charset="-122"/>
              </a:rPr>
              <a:t>v</a:t>
            </a:r>
            <a:r>
              <a:rPr kumimoji="1" lang="en-US" altLang="zh-CN" sz="2800" baseline="-25000">
                <a:latin typeface="Times New Roman" pitchFamily="18" charset="0"/>
                <a:ea typeface="楷体_GB2312" pitchFamily="49" charset="-122"/>
              </a:rPr>
              <a:t>P</a:t>
            </a:r>
            <a:r>
              <a:rPr kumimoji="1" lang="en-US" altLang="zh-CN" sz="2800">
                <a:latin typeface="Times New Roman" pitchFamily="18" charset="0"/>
                <a:ea typeface="楷体_GB2312" pitchFamily="49" charset="-122"/>
              </a:rPr>
              <a:t>=0)</a:t>
            </a:r>
            <a:r>
              <a:rPr kumimoji="1" lang="zh-CN" altLang="zh-CN" sz="2800">
                <a:latin typeface="楷体_GB2312" pitchFamily="49" charset="-122"/>
                <a:ea typeface="楷体_GB2312" pitchFamily="49" charset="-122"/>
              </a:rPr>
              <a:t>，输出信号和输入信号反相。</a:t>
            </a:r>
            <a:endParaRPr kumimoji="1" lang="zh-CN" altLang="en-US" sz="2800">
              <a:latin typeface="楷体_GB2312" pitchFamily="49" charset="-122"/>
              <a:ea typeface="楷体_GB2312" pitchFamily="49" charset="-122"/>
            </a:endParaRPr>
          </a:p>
        </p:txBody>
      </p:sp>
      <p:sp>
        <p:nvSpPr>
          <p:cNvPr id="7189" name="Text Box 21"/>
          <p:cNvSpPr txBox="1">
            <a:spLocks noChangeArrowheads="1"/>
          </p:cNvSpPr>
          <p:nvPr/>
        </p:nvSpPr>
        <p:spPr bwMode="auto">
          <a:xfrm>
            <a:off x="304800" y="2101850"/>
            <a:ext cx="8686800" cy="946150"/>
          </a:xfrm>
          <a:prstGeom prst="rect">
            <a:avLst/>
          </a:prstGeom>
          <a:noFill/>
          <a:ln w="19050">
            <a:noFill/>
            <a:miter lim="800000"/>
            <a:headEnd/>
            <a:tailEnd/>
          </a:ln>
          <a:effectLst/>
        </p:spPr>
        <p:txBody>
          <a:bodyPr>
            <a:spAutoFit/>
          </a:bodyPr>
          <a:lstStyle/>
          <a:p>
            <a:pPr marL="673100" indent="-673100">
              <a:spcBef>
                <a:spcPct val="50000"/>
              </a:spcBef>
            </a:pPr>
            <a:r>
              <a:rPr kumimoji="1" lang="en-US" altLang="zh-CN" sz="2800" i="1">
                <a:solidFill>
                  <a:srgbClr val="006600"/>
                </a:solidFill>
                <a:latin typeface="Times New Roman" pitchFamily="18" charset="0"/>
                <a:ea typeface="楷体_GB2312" pitchFamily="49" charset="-122"/>
              </a:rPr>
              <a:t>v</a:t>
            </a:r>
            <a:r>
              <a:rPr kumimoji="1" lang="en-US" altLang="zh-CN" sz="2800" baseline="-25000">
                <a:solidFill>
                  <a:srgbClr val="006600"/>
                </a:solidFill>
                <a:latin typeface="Times New Roman" pitchFamily="18" charset="0"/>
                <a:ea typeface="楷体_GB2312" pitchFamily="49" charset="-122"/>
              </a:rPr>
              <a:t>P</a:t>
            </a:r>
            <a:r>
              <a:rPr kumimoji="1" lang="zh-CN" altLang="en-US" sz="2800">
                <a:solidFill>
                  <a:srgbClr val="006600"/>
                </a:solidFill>
                <a:latin typeface="Times New Roman" pitchFamily="18" charset="0"/>
                <a:ea typeface="楷体_GB2312" pitchFamily="49" charset="-122"/>
              </a:rPr>
              <a:t>或</a:t>
            </a:r>
            <a:r>
              <a:rPr kumimoji="1" lang="en-US" altLang="zh-CN" sz="2800" i="1">
                <a:solidFill>
                  <a:srgbClr val="006600"/>
                </a:solidFill>
                <a:latin typeface="Times New Roman" pitchFamily="18" charset="0"/>
                <a:ea typeface="楷体_GB2312" pitchFamily="49" charset="-122"/>
              </a:rPr>
              <a:t>v</a:t>
            </a:r>
            <a:r>
              <a:rPr kumimoji="1" lang="en-US" altLang="zh-CN" sz="2800" baseline="-25000">
                <a:solidFill>
                  <a:srgbClr val="006600"/>
                </a:solidFill>
                <a:latin typeface="Times New Roman" pitchFamily="18" charset="0"/>
                <a:ea typeface="楷体_GB2312" pitchFamily="49" charset="-122"/>
              </a:rPr>
              <a:t>+</a:t>
            </a:r>
            <a:r>
              <a:rPr kumimoji="1" lang="zh-CN" altLang="en-US" sz="2800">
                <a:latin typeface="Times New Roman" pitchFamily="18" charset="0"/>
                <a:ea typeface="楷体_GB2312" pitchFamily="49" charset="-122"/>
              </a:rPr>
              <a:t>：</a:t>
            </a:r>
            <a:r>
              <a:rPr kumimoji="1" lang="zh-CN" altLang="zh-CN" sz="2800">
                <a:solidFill>
                  <a:srgbClr val="006600"/>
                </a:solidFill>
                <a:latin typeface="楷体_GB2312" pitchFamily="49" charset="-122"/>
                <a:ea typeface="楷体_GB2312" pitchFamily="49" charset="-122"/>
              </a:rPr>
              <a:t>同相输入端</a:t>
            </a:r>
            <a:r>
              <a:rPr kumimoji="1" lang="zh-CN" altLang="en-US" sz="2800">
                <a:latin typeface="楷体_GB2312" pitchFamily="49" charset="-122"/>
                <a:ea typeface="楷体_GB2312" pitchFamily="49" charset="-122"/>
              </a:rPr>
              <a:t>，</a:t>
            </a:r>
            <a:r>
              <a:rPr kumimoji="1" lang="zh-CN" altLang="zh-CN" sz="2800">
                <a:latin typeface="楷体_GB2312" pitchFamily="49" charset="-122"/>
                <a:ea typeface="楷体_GB2312" pitchFamily="49" charset="-122"/>
              </a:rPr>
              <a:t>信号从此端输入</a:t>
            </a:r>
            <a:r>
              <a:rPr kumimoji="1" lang="en-US" altLang="zh-CN" sz="2800">
                <a:latin typeface="Times New Roman" pitchFamily="18" charset="0"/>
                <a:ea typeface="楷体_GB2312" pitchFamily="49" charset="-122"/>
              </a:rPr>
              <a:t>(</a:t>
            </a:r>
            <a:r>
              <a:rPr kumimoji="1" lang="en-US" altLang="zh-CN" sz="2800" i="1">
                <a:latin typeface="Times New Roman" pitchFamily="18" charset="0"/>
                <a:ea typeface="楷体_GB2312" pitchFamily="49" charset="-122"/>
              </a:rPr>
              <a:t>v</a:t>
            </a:r>
            <a:r>
              <a:rPr kumimoji="1" lang="en-US" altLang="zh-CN" sz="2800" baseline="-25000">
                <a:latin typeface="Times New Roman" pitchFamily="18" charset="0"/>
                <a:ea typeface="楷体_GB2312" pitchFamily="49" charset="-122"/>
              </a:rPr>
              <a:t>N</a:t>
            </a:r>
            <a:r>
              <a:rPr kumimoji="1" lang="en-US" altLang="zh-CN" sz="2800">
                <a:latin typeface="Times New Roman" pitchFamily="18" charset="0"/>
                <a:ea typeface="楷体_GB2312" pitchFamily="49" charset="-122"/>
              </a:rPr>
              <a:t>=0)</a:t>
            </a:r>
            <a:r>
              <a:rPr kumimoji="1" lang="zh-CN" altLang="zh-CN" b="0">
                <a:latin typeface="Times New Roman" pitchFamily="18" charset="0"/>
                <a:ea typeface="楷体_GB2312" pitchFamily="49" charset="-122"/>
              </a:rPr>
              <a:t> </a:t>
            </a:r>
            <a:r>
              <a:rPr kumimoji="1" lang="zh-CN" altLang="zh-CN" sz="2800">
                <a:latin typeface="楷体_GB2312" pitchFamily="49" charset="-122"/>
                <a:ea typeface="楷体_GB2312" pitchFamily="49" charset="-122"/>
              </a:rPr>
              <a:t>，输出信号和输入信号同相。</a:t>
            </a:r>
            <a:endParaRPr kumimoji="1" lang="zh-CN" altLang="en-US" sz="2800">
              <a:latin typeface="楷体_GB2312" pitchFamily="49" charset="-122"/>
              <a:ea typeface="楷体_GB2312" pitchFamily="49" charset="-122"/>
            </a:endParaRPr>
          </a:p>
        </p:txBody>
      </p:sp>
      <p:sp>
        <p:nvSpPr>
          <p:cNvPr id="7190" name="Text Box 22"/>
          <p:cNvSpPr txBox="1">
            <a:spLocks noChangeArrowheads="1"/>
          </p:cNvSpPr>
          <p:nvPr/>
        </p:nvSpPr>
        <p:spPr bwMode="auto">
          <a:xfrm>
            <a:off x="303213" y="3062288"/>
            <a:ext cx="3278187" cy="519112"/>
          </a:xfrm>
          <a:prstGeom prst="rect">
            <a:avLst/>
          </a:prstGeom>
          <a:noFill/>
          <a:ln w="19050">
            <a:noFill/>
            <a:miter lim="800000"/>
            <a:headEnd/>
            <a:tailEnd/>
          </a:ln>
          <a:effectLst/>
        </p:spPr>
        <p:txBody>
          <a:bodyPr>
            <a:spAutoFit/>
          </a:bodyPr>
          <a:lstStyle/>
          <a:p>
            <a:pPr marL="673100" indent="-673100">
              <a:spcBef>
                <a:spcPct val="50000"/>
              </a:spcBef>
            </a:pPr>
            <a:r>
              <a:rPr kumimoji="1" lang="en-US" altLang="zh-CN" sz="2800" i="1">
                <a:solidFill>
                  <a:srgbClr val="3333FF"/>
                </a:solidFill>
                <a:latin typeface="Times New Roman" pitchFamily="18" charset="0"/>
                <a:ea typeface="楷体_GB2312" pitchFamily="49" charset="-122"/>
              </a:rPr>
              <a:t>v</a:t>
            </a:r>
            <a:r>
              <a:rPr kumimoji="1" lang="en-US" altLang="zh-CN" sz="2800" baseline="-25000">
                <a:solidFill>
                  <a:srgbClr val="3333FF"/>
                </a:solidFill>
                <a:latin typeface="Times New Roman" pitchFamily="18" charset="0"/>
                <a:ea typeface="楷体_GB2312" pitchFamily="49" charset="-122"/>
              </a:rPr>
              <a:t>O</a:t>
            </a:r>
            <a:r>
              <a:rPr kumimoji="1" lang="zh-CN" altLang="en-US" sz="2800">
                <a:latin typeface="Times New Roman" pitchFamily="18" charset="0"/>
                <a:ea typeface="楷体_GB2312" pitchFamily="49" charset="-122"/>
              </a:rPr>
              <a:t>：</a:t>
            </a:r>
            <a:r>
              <a:rPr kumimoji="1" lang="zh-CN" altLang="zh-CN" sz="2800">
                <a:solidFill>
                  <a:srgbClr val="3333FF"/>
                </a:solidFill>
                <a:latin typeface="楷体_GB2312" pitchFamily="49" charset="-122"/>
                <a:ea typeface="楷体_GB2312" pitchFamily="49" charset="-122"/>
              </a:rPr>
              <a:t>输出端</a:t>
            </a:r>
            <a:r>
              <a:rPr kumimoji="1" lang="zh-CN" altLang="zh-CN" sz="2800">
                <a:latin typeface="楷体_GB2312" pitchFamily="49" charset="-122"/>
                <a:ea typeface="楷体_GB2312" pitchFamily="49" charset="-122"/>
              </a:rPr>
              <a:t>。</a:t>
            </a:r>
            <a:endParaRPr kumimoji="1" lang="zh-CN" altLang="en-US" sz="2800">
              <a:latin typeface="楷体_GB2312" pitchFamily="49" charset="-122"/>
              <a:ea typeface="楷体_GB2312" pitchFamily="49" charset="-122"/>
            </a:endParaRPr>
          </a:p>
        </p:txBody>
      </p:sp>
      <p:sp>
        <p:nvSpPr>
          <p:cNvPr id="7191" name="Rectangle 23"/>
          <p:cNvSpPr>
            <a:spLocks noChangeArrowheads="1"/>
          </p:cNvSpPr>
          <p:nvPr/>
        </p:nvSpPr>
        <p:spPr bwMode="auto">
          <a:xfrm>
            <a:off x="685800" y="5257800"/>
            <a:ext cx="8077200" cy="762000"/>
          </a:xfrm>
          <a:prstGeom prst="rect">
            <a:avLst/>
          </a:prstGeom>
          <a:noFill/>
          <a:ln w="12700" cap="sq">
            <a:noFill/>
            <a:miter lim="800000"/>
            <a:headEnd type="none" w="sm" len="sm"/>
            <a:tailEnd type="none" w="sm" len="sm"/>
          </a:ln>
          <a:effectLst/>
        </p:spPr>
        <p:txBody>
          <a:bodyPr>
            <a:spAutoFit/>
          </a:bodyPr>
          <a:lstStyle/>
          <a:p>
            <a:pPr algn="ctr">
              <a:spcBef>
                <a:spcPct val="20000"/>
              </a:spcBef>
              <a:buClr>
                <a:srgbClr val="0000FF"/>
              </a:buClr>
              <a:buSzPct val="85000"/>
              <a:buFont typeface="Monotype Sorts" pitchFamily="2" charset="2"/>
              <a:buNone/>
            </a:pPr>
            <a:r>
              <a:rPr lang="zh-CN" altLang="en-US" sz="2000">
                <a:solidFill>
                  <a:srgbClr val="000000"/>
                </a:solidFill>
                <a:ea typeface="楷体_GB2312" pitchFamily="49" charset="-122"/>
              </a:rPr>
              <a:t>图</a:t>
            </a:r>
            <a:r>
              <a:rPr lang="en-US" altLang="zh-CN" sz="2000">
                <a:solidFill>
                  <a:srgbClr val="000000"/>
                </a:solidFill>
                <a:ea typeface="楷体_GB2312" pitchFamily="49" charset="-122"/>
              </a:rPr>
              <a:t>2.1.2  </a:t>
            </a:r>
            <a:r>
              <a:rPr lang="zh-CN" altLang="en-US" sz="2000">
                <a:solidFill>
                  <a:srgbClr val="000000"/>
                </a:solidFill>
                <a:ea typeface="楷体_GB2312" pitchFamily="49" charset="-122"/>
              </a:rPr>
              <a:t>运算放大器的代表符号</a:t>
            </a:r>
          </a:p>
          <a:p>
            <a:pPr algn="ctr">
              <a:spcBef>
                <a:spcPct val="20000"/>
              </a:spcBef>
              <a:buClr>
                <a:srgbClr val="0000FF"/>
              </a:buClr>
              <a:buSzPct val="85000"/>
              <a:buFont typeface="Monotype Sorts" pitchFamily="2" charset="2"/>
              <a:buNone/>
            </a:pPr>
            <a:r>
              <a:rPr lang="zh-CN" altLang="en-US" sz="2000">
                <a:solidFill>
                  <a:srgbClr val="000000"/>
                </a:solidFill>
                <a:ea typeface="楷体_GB2312" pitchFamily="49" charset="-122"/>
              </a:rPr>
              <a:t>（</a:t>
            </a:r>
            <a:r>
              <a:rPr lang="en-US" altLang="zh-CN" sz="2000">
                <a:solidFill>
                  <a:srgbClr val="000000"/>
                </a:solidFill>
                <a:ea typeface="楷体_GB2312" pitchFamily="49" charset="-122"/>
              </a:rPr>
              <a:t>a</a:t>
            </a:r>
            <a:r>
              <a:rPr lang="zh-CN" altLang="en-US" sz="2000">
                <a:solidFill>
                  <a:srgbClr val="000000"/>
                </a:solidFill>
                <a:ea typeface="楷体_GB2312" pitchFamily="49" charset="-122"/>
              </a:rPr>
              <a:t>）国家标准规定的符号    （</a:t>
            </a:r>
            <a:r>
              <a:rPr lang="en-US" altLang="zh-CN" sz="2000">
                <a:solidFill>
                  <a:srgbClr val="000000"/>
                </a:solidFill>
                <a:ea typeface="楷体_GB2312" pitchFamily="49" charset="-122"/>
              </a:rPr>
              <a:t>b</a:t>
            </a:r>
            <a:r>
              <a:rPr lang="zh-CN" altLang="en-US" sz="2000">
                <a:solidFill>
                  <a:srgbClr val="000000"/>
                </a:solidFill>
                <a:ea typeface="楷体_GB2312" pitchFamily="49" charset="-122"/>
              </a:rPr>
              <a:t>）国内外常用符号</a:t>
            </a:r>
          </a:p>
        </p:txBody>
      </p:sp>
    </p:spTree>
  </p:cSld>
  <p:clrMapOvr>
    <a:masterClrMapping/>
  </p:clrMapOvr>
  <p:transition>
    <p:wipe dir="r"/>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a:hlinkClick r:id="rId4" action="ppaction://hlinksldjump"/>
          </p:cNvPr>
          <p:cNvSpPr>
            <a:spLocks noChangeArrowheads="1"/>
          </p:cNvSpPr>
          <p:nvPr/>
        </p:nvSpPr>
        <p:spPr bwMode="auto">
          <a:xfrm>
            <a:off x="533400" y="533400"/>
            <a:ext cx="7391400" cy="579438"/>
          </a:xfrm>
          <a:prstGeom prst="rect">
            <a:avLst/>
          </a:prstGeom>
          <a:noFill/>
          <a:ln w="9525">
            <a:noFill/>
            <a:miter lim="800000"/>
            <a:headEnd/>
            <a:tailEnd/>
          </a:ln>
        </p:spPr>
        <p:txBody>
          <a:bodyPr>
            <a:spAutoFit/>
          </a:bodyPr>
          <a:lstStyle/>
          <a:p>
            <a:r>
              <a:rPr lang="en-US" altLang="zh-CN" sz="3200">
                <a:ea typeface="黑体" pitchFamily="49" charset="-122"/>
              </a:rPr>
              <a:t>2. </a:t>
            </a:r>
            <a:r>
              <a:rPr lang="zh-CN" altLang="en-US" sz="3200">
                <a:ea typeface="黑体" pitchFamily="49" charset="-122"/>
              </a:rPr>
              <a:t>运算放大器的电路模型</a:t>
            </a:r>
          </a:p>
        </p:txBody>
      </p:sp>
      <p:sp>
        <p:nvSpPr>
          <p:cNvPr id="8196" name="Rectangle 4"/>
          <p:cNvSpPr>
            <a:spLocks noChangeArrowheads="1"/>
          </p:cNvSpPr>
          <p:nvPr/>
        </p:nvSpPr>
        <p:spPr bwMode="auto">
          <a:xfrm>
            <a:off x="4284663" y="4327525"/>
            <a:ext cx="4114800" cy="396875"/>
          </a:xfrm>
          <a:prstGeom prst="rect">
            <a:avLst/>
          </a:prstGeom>
          <a:noFill/>
          <a:ln w="12700" cap="sq">
            <a:noFill/>
            <a:miter lim="800000"/>
            <a:headEnd type="none" w="sm" len="sm"/>
            <a:tailEnd type="none" w="sm" len="sm"/>
          </a:ln>
          <a:effectLst/>
        </p:spPr>
        <p:txBody>
          <a:bodyPr>
            <a:spAutoFit/>
          </a:bodyPr>
          <a:lstStyle/>
          <a:p>
            <a:pPr algn="ctr">
              <a:spcBef>
                <a:spcPct val="20000"/>
              </a:spcBef>
              <a:buClr>
                <a:srgbClr val="0000FF"/>
              </a:buClr>
              <a:buSzPct val="85000"/>
              <a:buFont typeface="Monotype Sorts" pitchFamily="2" charset="2"/>
              <a:buNone/>
            </a:pPr>
            <a:r>
              <a:rPr lang="zh-CN" altLang="en-US" sz="2000">
                <a:solidFill>
                  <a:srgbClr val="000000"/>
                </a:solidFill>
                <a:ea typeface="楷体_GB2312" pitchFamily="49" charset="-122"/>
              </a:rPr>
              <a:t>图</a:t>
            </a:r>
            <a:r>
              <a:rPr lang="en-US" altLang="zh-CN" sz="2000">
                <a:solidFill>
                  <a:srgbClr val="000000"/>
                </a:solidFill>
                <a:ea typeface="楷体_GB2312" pitchFamily="49" charset="-122"/>
              </a:rPr>
              <a:t>2.1.3  </a:t>
            </a:r>
            <a:r>
              <a:rPr lang="zh-CN" altLang="en-US" sz="2000">
                <a:solidFill>
                  <a:srgbClr val="000000"/>
                </a:solidFill>
                <a:ea typeface="楷体_GB2312" pitchFamily="49" charset="-122"/>
              </a:rPr>
              <a:t>运算放大器的电路模型</a:t>
            </a:r>
          </a:p>
        </p:txBody>
      </p:sp>
      <p:sp>
        <p:nvSpPr>
          <p:cNvPr id="8197" name="Rectangle 5"/>
          <p:cNvSpPr>
            <a:spLocks noChangeArrowheads="1"/>
          </p:cNvSpPr>
          <p:nvPr/>
        </p:nvSpPr>
        <p:spPr bwMode="auto">
          <a:xfrm>
            <a:off x="152400" y="1066800"/>
            <a:ext cx="3195638" cy="1333500"/>
          </a:xfrm>
          <a:prstGeom prst="rect">
            <a:avLst/>
          </a:prstGeom>
          <a:noFill/>
          <a:ln w="12700" cap="sq">
            <a:noFill/>
            <a:miter lim="800000"/>
            <a:headEnd type="none" w="sm" len="sm"/>
            <a:tailEnd type="none" w="sm" len="sm"/>
          </a:ln>
          <a:effectLst/>
        </p:spPr>
        <p:txBody>
          <a:bodyPr>
            <a:spAutoFit/>
          </a:bodyPr>
          <a:lstStyle/>
          <a:p>
            <a:pPr>
              <a:spcBef>
                <a:spcPct val="20000"/>
              </a:spcBef>
              <a:buClr>
                <a:srgbClr val="0000FF"/>
              </a:buClr>
              <a:buSzPct val="85000"/>
              <a:buFont typeface="Monotype Sorts" pitchFamily="2" charset="2"/>
              <a:buNone/>
            </a:pPr>
            <a:r>
              <a:rPr lang="zh-CN" altLang="en-US" sz="2400">
                <a:solidFill>
                  <a:srgbClr val="000000"/>
                </a:solidFill>
                <a:ea typeface="楷体_GB2312" pitchFamily="49" charset="-122"/>
              </a:rPr>
              <a:t>通常：</a:t>
            </a:r>
          </a:p>
          <a:p>
            <a:pPr>
              <a:spcBef>
                <a:spcPct val="20000"/>
              </a:spcBef>
              <a:buClr>
                <a:srgbClr val="FF0000"/>
              </a:buClr>
              <a:buSzPct val="85000"/>
              <a:buFont typeface="Wingdings" pitchFamily="2" charset="2"/>
              <a:buChar char="§"/>
            </a:pPr>
            <a:r>
              <a:rPr lang="zh-CN" altLang="en-US" sz="2400">
                <a:solidFill>
                  <a:srgbClr val="000000"/>
                </a:solidFill>
                <a:ea typeface="楷体_GB2312" pitchFamily="49" charset="-122"/>
              </a:rPr>
              <a:t> 开环电压增益</a:t>
            </a:r>
          </a:p>
          <a:p>
            <a:pPr>
              <a:spcBef>
                <a:spcPct val="20000"/>
              </a:spcBef>
              <a:buClr>
                <a:srgbClr val="FF0000"/>
              </a:buClr>
              <a:buSzPct val="85000"/>
              <a:buFont typeface="Wingdings" pitchFamily="2" charset="2"/>
              <a:buNone/>
            </a:pPr>
            <a:r>
              <a:rPr lang="zh-CN" altLang="en-US" sz="2400" i="1">
                <a:solidFill>
                  <a:srgbClr val="000000"/>
                </a:solidFill>
                <a:ea typeface="楷体_GB2312" pitchFamily="49" charset="-122"/>
              </a:rPr>
              <a:t>     </a:t>
            </a:r>
            <a:r>
              <a:rPr lang="en-US" altLang="zh-CN" sz="2400" i="1">
                <a:solidFill>
                  <a:srgbClr val="000000"/>
                </a:solidFill>
                <a:ea typeface="楷体_GB2312" pitchFamily="49" charset="-122"/>
              </a:rPr>
              <a:t>A</a:t>
            </a:r>
            <a:r>
              <a:rPr lang="en-US" altLang="zh-CN" sz="2400" i="1" baseline="-30000">
                <a:solidFill>
                  <a:srgbClr val="000000"/>
                </a:solidFill>
                <a:latin typeface="Book Antiqua" pitchFamily="18" charset="0"/>
                <a:ea typeface="楷体_GB2312" pitchFamily="49" charset="-122"/>
              </a:rPr>
              <a:t>v</a:t>
            </a:r>
            <a:r>
              <a:rPr lang="en-US" altLang="zh-CN" sz="2400" baseline="-30000">
                <a:solidFill>
                  <a:srgbClr val="000000"/>
                </a:solidFill>
                <a:ea typeface="楷体_GB2312" pitchFamily="49" charset="-122"/>
              </a:rPr>
              <a:t>o</a:t>
            </a:r>
            <a:r>
              <a:rPr lang="zh-CN" altLang="en-US" sz="2400">
                <a:solidFill>
                  <a:srgbClr val="000000"/>
                </a:solidFill>
                <a:ea typeface="楷体_GB2312" pitchFamily="49" charset="-122"/>
              </a:rPr>
              <a:t>的</a:t>
            </a:r>
            <a:r>
              <a:rPr lang="zh-CN" altLang="en-US" sz="2400">
                <a:solidFill>
                  <a:srgbClr val="000000"/>
                </a:solidFill>
                <a:ea typeface="楷体_GB2312" pitchFamily="49" charset="-122"/>
                <a:sym typeface="Symbol" pitchFamily="18" charset="2"/>
              </a:rPr>
              <a:t></a:t>
            </a:r>
            <a:r>
              <a:rPr lang="en-US" altLang="zh-CN" sz="2400">
                <a:solidFill>
                  <a:srgbClr val="000000"/>
                </a:solidFill>
                <a:ea typeface="楷体_GB2312" pitchFamily="49" charset="-122"/>
              </a:rPr>
              <a:t>10</a:t>
            </a:r>
            <a:r>
              <a:rPr lang="en-US" altLang="zh-CN" sz="2400" baseline="30000">
                <a:solidFill>
                  <a:srgbClr val="000000"/>
                </a:solidFill>
                <a:ea typeface="楷体_GB2312" pitchFamily="49" charset="-122"/>
              </a:rPr>
              <a:t>5 </a:t>
            </a:r>
            <a:r>
              <a:rPr lang="zh-CN" altLang="en-US" sz="2400">
                <a:solidFill>
                  <a:srgbClr val="FF0000"/>
                </a:solidFill>
                <a:ea typeface="楷体_GB2312" pitchFamily="49" charset="-122"/>
              </a:rPr>
              <a:t>（很高）</a:t>
            </a:r>
          </a:p>
        </p:txBody>
      </p:sp>
      <p:sp>
        <p:nvSpPr>
          <p:cNvPr id="8198" name="Rectangle 6"/>
          <p:cNvSpPr>
            <a:spLocks noChangeArrowheads="1"/>
          </p:cNvSpPr>
          <p:nvPr/>
        </p:nvSpPr>
        <p:spPr bwMode="auto">
          <a:xfrm>
            <a:off x="152400" y="2571750"/>
            <a:ext cx="3195638" cy="895350"/>
          </a:xfrm>
          <a:prstGeom prst="rect">
            <a:avLst/>
          </a:prstGeom>
          <a:noFill/>
          <a:ln w="12700" cap="sq">
            <a:noFill/>
            <a:miter lim="800000"/>
            <a:headEnd type="none" w="sm" len="sm"/>
            <a:tailEnd type="none" w="sm" len="sm"/>
          </a:ln>
          <a:effectLst/>
        </p:spPr>
        <p:txBody>
          <a:bodyPr>
            <a:spAutoFit/>
          </a:bodyPr>
          <a:lstStyle/>
          <a:p>
            <a:pPr>
              <a:spcBef>
                <a:spcPct val="20000"/>
              </a:spcBef>
              <a:buClr>
                <a:srgbClr val="FF0000"/>
              </a:buClr>
              <a:buSzPct val="85000"/>
              <a:buFont typeface="Wingdings" pitchFamily="2" charset="2"/>
              <a:buChar char="§"/>
            </a:pPr>
            <a:r>
              <a:rPr lang="en-US" altLang="zh-CN" sz="2400">
                <a:solidFill>
                  <a:srgbClr val="000000"/>
                </a:solidFill>
                <a:ea typeface="楷体_GB2312" pitchFamily="49" charset="-122"/>
              </a:rPr>
              <a:t> </a:t>
            </a:r>
            <a:r>
              <a:rPr lang="zh-CN" altLang="en-US" sz="2400">
                <a:solidFill>
                  <a:srgbClr val="000000"/>
                </a:solidFill>
                <a:ea typeface="楷体_GB2312" pitchFamily="49" charset="-122"/>
              </a:rPr>
              <a:t>输入电阻</a:t>
            </a:r>
          </a:p>
          <a:p>
            <a:pPr>
              <a:spcBef>
                <a:spcPct val="20000"/>
              </a:spcBef>
              <a:buClr>
                <a:srgbClr val="FF0000"/>
              </a:buClr>
              <a:buSzPct val="85000"/>
              <a:buFont typeface="Wingdings" pitchFamily="2" charset="2"/>
              <a:buNone/>
            </a:pPr>
            <a:r>
              <a:rPr lang="zh-CN" altLang="en-US" sz="2400" i="1">
                <a:solidFill>
                  <a:srgbClr val="000000"/>
                </a:solidFill>
                <a:ea typeface="楷体_GB2312" pitchFamily="49" charset="-122"/>
              </a:rPr>
              <a:t>     </a:t>
            </a:r>
            <a:r>
              <a:rPr lang="en-US" altLang="zh-CN" sz="2400" i="1">
                <a:solidFill>
                  <a:srgbClr val="000000"/>
                </a:solidFill>
                <a:ea typeface="楷体_GB2312" pitchFamily="49" charset="-122"/>
              </a:rPr>
              <a:t>r</a:t>
            </a:r>
            <a:r>
              <a:rPr lang="en-US" altLang="zh-CN" sz="2400" baseline="-30000">
                <a:solidFill>
                  <a:srgbClr val="000000"/>
                </a:solidFill>
                <a:ea typeface="楷体_GB2312" pitchFamily="49" charset="-122"/>
              </a:rPr>
              <a:t>i </a:t>
            </a:r>
            <a:r>
              <a:rPr lang="en-US" altLang="zh-CN" sz="2400">
                <a:solidFill>
                  <a:srgbClr val="000000"/>
                </a:solidFill>
                <a:ea typeface="楷体_GB2312" pitchFamily="49" charset="-122"/>
                <a:sym typeface="Symbol" pitchFamily="18" charset="2"/>
              </a:rPr>
              <a:t></a:t>
            </a:r>
            <a:r>
              <a:rPr lang="en-US" altLang="zh-CN" sz="2400">
                <a:solidFill>
                  <a:srgbClr val="000000"/>
                </a:solidFill>
                <a:ea typeface="楷体_GB2312" pitchFamily="49" charset="-122"/>
              </a:rPr>
              <a:t> 10</a:t>
            </a:r>
            <a:r>
              <a:rPr lang="en-US" altLang="zh-CN" sz="2400" baseline="30000">
                <a:solidFill>
                  <a:srgbClr val="000000"/>
                </a:solidFill>
                <a:ea typeface="楷体_GB2312" pitchFamily="49" charset="-122"/>
              </a:rPr>
              <a:t>6</a:t>
            </a:r>
            <a:r>
              <a:rPr lang="en-US" altLang="zh-CN" sz="2400">
                <a:solidFill>
                  <a:srgbClr val="000000"/>
                </a:solidFill>
                <a:ea typeface="楷体_GB2312" pitchFamily="49" charset="-122"/>
              </a:rPr>
              <a:t>Ω </a:t>
            </a:r>
            <a:r>
              <a:rPr lang="zh-CN" altLang="en-US" sz="2400">
                <a:solidFill>
                  <a:srgbClr val="FF0000"/>
                </a:solidFill>
                <a:ea typeface="楷体_GB2312" pitchFamily="49" charset="-122"/>
              </a:rPr>
              <a:t>（很大）</a:t>
            </a:r>
          </a:p>
        </p:txBody>
      </p:sp>
      <p:sp>
        <p:nvSpPr>
          <p:cNvPr id="8199" name="Rectangle 7"/>
          <p:cNvSpPr>
            <a:spLocks noChangeArrowheads="1"/>
          </p:cNvSpPr>
          <p:nvPr/>
        </p:nvSpPr>
        <p:spPr bwMode="auto">
          <a:xfrm>
            <a:off x="152400" y="3714750"/>
            <a:ext cx="3195638" cy="895350"/>
          </a:xfrm>
          <a:prstGeom prst="rect">
            <a:avLst/>
          </a:prstGeom>
          <a:noFill/>
          <a:ln w="12700" cap="sq">
            <a:noFill/>
            <a:miter lim="800000"/>
            <a:headEnd type="none" w="sm" len="sm"/>
            <a:tailEnd type="none" w="sm" len="sm"/>
          </a:ln>
          <a:effectLst/>
        </p:spPr>
        <p:txBody>
          <a:bodyPr>
            <a:spAutoFit/>
          </a:bodyPr>
          <a:lstStyle/>
          <a:p>
            <a:pPr>
              <a:spcBef>
                <a:spcPct val="20000"/>
              </a:spcBef>
              <a:buClr>
                <a:srgbClr val="FF0000"/>
              </a:buClr>
              <a:buSzPct val="85000"/>
              <a:buFont typeface="Wingdings" pitchFamily="2" charset="2"/>
              <a:buChar char="§"/>
            </a:pPr>
            <a:r>
              <a:rPr lang="en-US" altLang="zh-CN" sz="2400">
                <a:solidFill>
                  <a:srgbClr val="000000"/>
                </a:solidFill>
                <a:ea typeface="楷体_GB2312" pitchFamily="49" charset="-122"/>
              </a:rPr>
              <a:t> </a:t>
            </a:r>
            <a:r>
              <a:rPr lang="zh-CN" altLang="en-US" sz="2400">
                <a:solidFill>
                  <a:srgbClr val="000000"/>
                </a:solidFill>
                <a:ea typeface="楷体_GB2312" pitchFamily="49" charset="-122"/>
              </a:rPr>
              <a:t>输出电阻</a:t>
            </a:r>
          </a:p>
          <a:p>
            <a:pPr>
              <a:spcBef>
                <a:spcPct val="20000"/>
              </a:spcBef>
              <a:buClr>
                <a:srgbClr val="FF0000"/>
              </a:buClr>
              <a:buSzPct val="85000"/>
              <a:buFont typeface="Wingdings" pitchFamily="2" charset="2"/>
              <a:buNone/>
            </a:pPr>
            <a:r>
              <a:rPr lang="zh-CN" altLang="en-US" sz="2400" i="1">
                <a:solidFill>
                  <a:srgbClr val="000000"/>
                </a:solidFill>
                <a:ea typeface="楷体_GB2312" pitchFamily="49" charset="-122"/>
              </a:rPr>
              <a:t>    </a:t>
            </a:r>
            <a:r>
              <a:rPr lang="en-US" altLang="zh-CN" sz="2400" i="1">
                <a:solidFill>
                  <a:srgbClr val="000000"/>
                </a:solidFill>
                <a:ea typeface="楷体_GB2312" pitchFamily="49" charset="-122"/>
              </a:rPr>
              <a:t>r</a:t>
            </a:r>
            <a:r>
              <a:rPr lang="en-US" altLang="zh-CN" sz="2400" baseline="-30000">
                <a:solidFill>
                  <a:srgbClr val="000000"/>
                </a:solidFill>
                <a:ea typeface="楷体_GB2312" pitchFamily="49" charset="-122"/>
              </a:rPr>
              <a:t>o </a:t>
            </a:r>
            <a:r>
              <a:rPr lang="en-US" altLang="zh-CN" sz="2400">
                <a:solidFill>
                  <a:srgbClr val="000000"/>
                </a:solidFill>
                <a:ea typeface="楷体_GB2312" pitchFamily="49" charset="-122"/>
                <a:sym typeface="Symbol" pitchFamily="18" charset="2"/>
              </a:rPr>
              <a:t></a:t>
            </a:r>
            <a:r>
              <a:rPr lang="en-US" altLang="zh-CN" sz="2400">
                <a:solidFill>
                  <a:srgbClr val="000000"/>
                </a:solidFill>
                <a:ea typeface="楷体_GB2312" pitchFamily="49" charset="-122"/>
              </a:rPr>
              <a:t> 100Ω </a:t>
            </a:r>
            <a:r>
              <a:rPr lang="zh-CN" altLang="en-US" sz="2400">
                <a:solidFill>
                  <a:srgbClr val="FF0000"/>
                </a:solidFill>
                <a:ea typeface="楷体_GB2312" pitchFamily="49" charset="-122"/>
              </a:rPr>
              <a:t>（很小）</a:t>
            </a:r>
            <a:r>
              <a:rPr lang="zh-CN" altLang="en-US" sz="2400">
                <a:solidFill>
                  <a:srgbClr val="000000"/>
                </a:solidFill>
                <a:ea typeface="楷体_GB2312" pitchFamily="49" charset="-122"/>
              </a:rPr>
              <a:t> </a:t>
            </a:r>
          </a:p>
        </p:txBody>
      </p:sp>
      <p:sp>
        <p:nvSpPr>
          <p:cNvPr id="8200" name="Rectangle 8"/>
          <p:cNvSpPr>
            <a:spLocks noChangeArrowheads="1"/>
          </p:cNvSpPr>
          <p:nvPr/>
        </p:nvSpPr>
        <p:spPr bwMode="auto">
          <a:xfrm>
            <a:off x="755650" y="4854575"/>
            <a:ext cx="7632700" cy="519113"/>
          </a:xfrm>
          <a:prstGeom prst="rect">
            <a:avLst/>
          </a:prstGeom>
          <a:noFill/>
          <a:ln w="12700" cap="sq">
            <a:noFill/>
            <a:miter lim="800000"/>
            <a:headEnd type="none" w="sm" len="sm"/>
            <a:tailEnd type="none" w="sm" len="sm"/>
          </a:ln>
          <a:effectLst/>
        </p:spPr>
        <p:txBody>
          <a:bodyPr>
            <a:spAutoFit/>
          </a:bodyPr>
          <a:lstStyle/>
          <a:p>
            <a:pPr>
              <a:spcBef>
                <a:spcPct val="20000"/>
              </a:spcBef>
              <a:buClr>
                <a:srgbClr val="FF0000"/>
              </a:buClr>
              <a:buSzPct val="85000"/>
              <a:buFont typeface="Wingdings" pitchFamily="2" charset="2"/>
              <a:buNone/>
            </a:pPr>
            <a:r>
              <a:rPr lang="en-US" altLang="zh-CN" sz="2800" i="1">
                <a:solidFill>
                  <a:srgbClr val="000000"/>
                </a:solidFill>
                <a:latin typeface="Book Antiqua" pitchFamily="18" charset="0"/>
                <a:ea typeface="华康简宋" charset="-122"/>
              </a:rPr>
              <a:t>v</a:t>
            </a:r>
            <a:r>
              <a:rPr lang="en-US" altLang="zh-CN" sz="2800" baseline="-30000">
                <a:solidFill>
                  <a:srgbClr val="000000"/>
                </a:solidFill>
                <a:ea typeface="华康简宋" charset="-122"/>
              </a:rPr>
              <a:t>O</a:t>
            </a:r>
            <a:r>
              <a:rPr lang="zh-CN" altLang="en-US" sz="2800">
                <a:solidFill>
                  <a:srgbClr val="000000"/>
                </a:solidFill>
                <a:ea typeface="华康简宋" charset="-122"/>
              </a:rPr>
              <a:t>＝</a:t>
            </a:r>
            <a:r>
              <a:rPr lang="en-US" altLang="zh-CN" sz="2800" i="1">
                <a:solidFill>
                  <a:srgbClr val="000000"/>
                </a:solidFill>
                <a:ea typeface="华康简宋" charset="-122"/>
              </a:rPr>
              <a:t>A</a:t>
            </a:r>
            <a:r>
              <a:rPr lang="en-US" altLang="zh-CN" sz="2800" i="1" baseline="-30000">
                <a:solidFill>
                  <a:srgbClr val="000000"/>
                </a:solidFill>
                <a:latin typeface="Book Antiqua" pitchFamily="18" charset="0"/>
                <a:ea typeface="华康简宋" charset="-122"/>
              </a:rPr>
              <a:t>v</a:t>
            </a:r>
            <a:r>
              <a:rPr lang="en-US" altLang="zh-CN" sz="2800" baseline="-30000">
                <a:solidFill>
                  <a:srgbClr val="000000"/>
                </a:solidFill>
                <a:ea typeface="华康简宋" charset="-122"/>
              </a:rPr>
              <a:t>o</a:t>
            </a:r>
            <a:r>
              <a:rPr lang="en-US" altLang="zh-CN" sz="2800">
                <a:solidFill>
                  <a:srgbClr val="000000"/>
                </a:solidFill>
                <a:ea typeface="华康简宋" charset="-122"/>
              </a:rPr>
              <a:t>(</a:t>
            </a:r>
            <a:r>
              <a:rPr lang="en-US" altLang="zh-CN" sz="2800" i="1">
                <a:solidFill>
                  <a:srgbClr val="000000"/>
                </a:solidFill>
                <a:latin typeface="Book Antiqua" pitchFamily="18" charset="0"/>
                <a:ea typeface="华康简宋" charset="-122"/>
              </a:rPr>
              <a:t>v</a:t>
            </a:r>
            <a:r>
              <a:rPr lang="en-US" altLang="zh-CN" sz="2800" baseline="-30000">
                <a:solidFill>
                  <a:srgbClr val="000000"/>
                </a:solidFill>
                <a:ea typeface="华康简宋" charset="-122"/>
              </a:rPr>
              <a:t>P</a:t>
            </a:r>
            <a:r>
              <a:rPr lang="zh-CN" altLang="en-US" sz="2800">
                <a:solidFill>
                  <a:srgbClr val="000000"/>
                </a:solidFill>
                <a:ea typeface="楷体_GB2312" pitchFamily="49" charset="-122"/>
              </a:rPr>
              <a:t>－</a:t>
            </a:r>
            <a:r>
              <a:rPr lang="en-US" altLang="zh-CN" sz="2800" i="1">
                <a:solidFill>
                  <a:srgbClr val="000000"/>
                </a:solidFill>
                <a:latin typeface="Book Antiqua" pitchFamily="18" charset="0"/>
                <a:ea typeface="华康简宋" charset="-122"/>
              </a:rPr>
              <a:t>v</a:t>
            </a:r>
            <a:r>
              <a:rPr lang="en-US" altLang="zh-CN" sz="2800" baseline="-30000">
                <a:solidFill>
                  <a:srgbClr val="000000"/>
                </a:solidFill>
                <a:ea typeface="华康简宋" charset="-122"/>
              </a:rPr>
              <a:t>N</a:t>
            </a:r>
            <a:r>
              <a:rPr lang="en-US" altLang="zh-CN" sz="2800">
                <a:solidFill>
                  <a:srgbClr val="000000"/>
                </a:solidFill>
                <a:ea typeface="华康简宋" charset="-122"/>
              </a:rPr>
              <a:t>)</a:t>
            </a:r>
            <a:r>
              <a:rPr lang="en-US" altLang="zh-CN" sz="2800">
                <a:solidFill>
                  <a:srgbClr val="000000"/>
                </a:solidFill>
                <a:ea typeface="楷体_GB2312" pitchFamily="49" charset="-122"/>
              </a:rPr>
              <a:t>           </a:t>
            </a:r>
            <a:r>
              <a:rPr lang="zh-CN" altLang="en-US" sz="2800">
                <a:solidFill>
                  <a:srgbClr val="000000"/>
                </a:solidFill>
                <a:ea typeface="楷体_GB2312" pitchFamily="49" charset="-122"/>
              </a:rPr>
              <a:t>（  </a:t>
            </a:r>
            <a:r>
              <a:rPr lang="en-US" altLang="zh-CN" sz="2800" i="1">
                <a:solidFill>
                  <a:srgbClr val="000000"/>
                </a:solidFill>
                <a:ea typeface="华康简宋" charset="-122"/>
              </a:rPr>
              <a:t>V</a:t>
            </a:r>
            <a:r>
              <a:rPr lang="zh-CN" altLang="en-US" sz="2800" baseline="-30000">
                <a:solidFill>
                  <a:srgbClr val="000000"/>
                </a:solidFill>
                <a:ea typeface="楷体_GB2312" pitchFamily="49" charset="-122"/>
              </a:rPr>
              <a:t>－</a:t>
            </a:r>
            <a:r>
              <a:rPr lang="zh-CN" altLang="en-US" sz="2800">
                <a:solidFill>
                  <a:srgbClr val="000000"/>
                </a:solidFill>
                <a:ea typeface="华康简宋" charset="-122"/>
              </a:rPr>
              <a:t>＜ </a:t>
            </a:r>
            <a:r>
              <a:rPr lang="en-US" altLang="zh-CN" sz="2800" i="1">
                <a:solidFill>
                  <a:srgbClr val="000000"/>
                </a:solidFill>
                <a:latin typeface="Book Antiqua" pitchFamily="18" charset="0"/>
                <a:ea typeface="华康简宋" charset="-122"/>
              </a:rPr>
              <a:t>v</a:t>
            </a:r>
            <a:r>
              <a:rPr lang="en-US" altLang="zh-CN" sz="2800" baseline="-30000">
                <a:solidFill>
                  <a:srgbClr val="000000"/>
                </a:solidFill>
                <a:ea typeface="华康简宋" charset="-122"/>
              </a:rPr>
              <a:t>O</a:t>
            </a:r>
            <a:r>
              <a:rPr lang="en-US" altLang="zh-CN" sz="2800">
                <a:solidFill>
                  <a:srgbClr val="000000"/>
                </a:solidFill>
                <a:ea typeface="华康简宋" charset="-122"/>
              </a:rPr>
              <a:t> </a:t>
            </a:r>
            <a:r>
              <a:rPr lang="zh-CN" altLang="en-US" sz="2800">
                <a:solidFill>
                  <a:srgbClr val="000000"/>
                </a:solidFill>
                <a:ea typeface="华康简宋" charset="-122"/>
              </a:rPr>
              <a:t>＜</a:t>
            </a:r>
            <a:r>
              <a:rPr lang="en-US" altLang="zh-CN" sz="2800" i="1">
                <a:solidFill>
                  <a:srgbClr val="000000"/>
                </a:solidFill>
                <a:ea typeface="华康简宋" charset="-122"/>
              </a:rPr>
              <a:t>V</a:t>
            </a:r>
            <a:r>
              <a:rPr lang="zh-CN" altLang="en-US" sz="2800" baseline="-30000">
                <a:solidFill>
                  <a:srgbClr val="000000"/>
                </a:solidFill>
                <a:ea typeface="楷体_GB2312" pitchFamily="49" charset="-122"/>
              </a:rPr>
              <a:t>＋</a:t>
            </a:r>
            <a:r>
              <a:rPr lang="zh-CN" altLang="en-US" sz="2800">
                <a:solidFill>
                  <a:srgbClr val="000000"/>
                </a:solidFill>
                <a:ea typeface="楷体_GB2312" pitchFamily="49" charset="-122"/>
              </a:rPr>
              <a:t> ）</a:t>
            </a:r>
            <a:r>
              <a:rPr lang="zh-CN" altLang="en-US" sz="2800" i="1">
                <a:solidFill>
                  <a:srgbClr val="000000"/>
                </a:solidFill>
                <a:ea typeface="楷体_GB2312" pitchFamily="49" charset="-122"/>
              </a:rPr>
              <a:t>       </a:t>
            </a:r>
          </a:p>
        </p:txBody>
      </p:sp>
      <p:sp>
        <p:nvSpPr>
          <p:cNvPr id="8201" name="Rectangle 9"/>
          <p:cNvSpPr>
            <a:spLocks noChangeArrowheads="1"/>
          </p:cNvSpPr>
          <p:nvPr/>
        </p:nvSpPr>
        <p:spPr bwMode="auto">
          <a:xfrm>
            <a:off x="2362200" y="5486400"/>
            <a:ext cx="4114800" cy="519113"/>
          </a:xfrm>
          <a:prstGeom prst="rect">
            <a:avLst/>
          </a:prstGeom>
          <a:noFill/>
          <a:ln w="12700" cap="sq">
            <a:noFill/>
            <a:miter lim="800000"/>
            <a:headEnd type="none" w="sm" len="sm"/>
            <a:tailEnd type="none" w="sm" len="sm"/>
          </a:ln>
          <a:effectLst/>
        </p:spPr>
        <p:txBody>
          <a:bodyPr>
            <a:spAutoFit/>
          </a:bodyPr>
          <a:lstStyle/>
          <a:p>
            <a:pPr algn="ctr">
              <a:spcBef>
                <a:spcPct val="20000"/>
              </a:spcBef>
              <a:buClr>
                <a:srgbClr val="0000FF"/>
              </a:buClr>
              <a:buSzPct val="85000"/>
              <a:buFont typeface="Monotype Sorts" pitchFamily="2" charset="2"/>
              <a:buNone/>
            </a:pPr>
            <a:r>
              <a:rPr lang="zh-CN" altLang="en-US" sz="2800">
                <a:solidFill>
                  <a:srgbClr val="CC0000"/>
                </a:solidFill>
                <a:ea typeface="楷体_GB2312" pitchFamily="49" charset="-122"/>
              </a:rPr>
              <a:t>注意输入输出的相位关系</a:t>
            </a:r>
          </a:p>
        </p:txBody>
      </p:sp>
      <p:pic>
        <p:nvPicPr>
          <p:cNvPr id="8203" name="Picture 11" descr="未标题-1 拷贝"/>
          <p:cNvPicPr>
            <a:picLocks noChangeAspect="1" noChangeArrowheads="1"/>
          </p:cNvPicPr>
          <p:nvPr/>
        </p:nvPicPr>
        <p:blipFill>
          <a:blip r:embed="rId5"/>
          <a:srcRect/>
          <a:stretch>
            <a:fillRect/>
          </a:stretch>
        </p:blipFill>
        <p:spPr bwMode="auto">
          <a:xfrm>
            <a:off x="3276600" y="1125538"/>
            <a:ext cx="5791200" cy="3152775"/>
          </a:xfrm>
          <a:prstGeom prst="rect">
            <a:avLst/>
          </a:prstGeom>
          <a:noFill/>
        </p:spPr>
      </p:pic>
    </p:spTree>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197"/>
                                        </p:tgtEl>
                                        <p:attrNameLst>
                                          <p:attrName>style.visibility</p:attrName>
                                        </p:attrNameLst>
                                      </p:cBhvr>
                                      <p:to>
                                        <p:strVal val="visible"/>
                                      </p:to>
                                    </p:set>
                                    <p:animEffect transition="in" filter="strips(downRight)">
                                      <p:cBhvr>
                                        <p:cTn id="7" dur="500"/>
                                        <p:tgtEl>
                                          <p:spTgt spid="8197"/>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198"/>
                                        </p:tgtEl>
                                        <p:attrNameLst>
                                          <p:attrName>style.visibility</p:attrName>
                                        </p:attrNameLst>
                                      </p:cBhvr>
                                      <p:to>
                                        <p:strVal val="visible"/>
                                      </p:to>
                                    </p:set>
                                    <p:animEffect transition="in" filter="strips(downRight)">
                                      <p:cBhvr>
                                        <p:cTn id="12" dur="500"/>
                                        <p:tgtEl>
                                          <p:spTgt spid="8198"/>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199"/>
                                        </p:tgtEl>
                                        <p:attrNameLst>
                                          <p:attrName>style.visibility</p:attrName>
                                        </p:attrNameLst>
                                      </p:cBhvr>
                                      <p:to>
                                        <p:strVal val="visible"/>
                                      </p:to>
                                    </p:set>
                                    <p:animEffect transition="in" filter="strips(downRight)">
                                      <p:cBhvr>
                                        <p:cTn id="17" dur="500"/>
                                        <p:tgtEl>
                                          <p:spTgt spid="8199"/>
                                        </p:tgtEl>
                                      </p:cBhvr>
                                    </p:animEffect>
                                  </p:childTnLst>
                                  <p:subTnLst>
                                    <p:audio>
                                      <p:cMediaNode>
                                        <p:cTn display="0" masterRel="sameClick">
                                          <p:stCondLst>
                                            <p:cond evt="begin" delay="0">
                                              <p:tn val="15"/>
                                            </p:cond>
                                          </p:stCondLst>
                                          <p:endCondLst>
                                            <p:cond evt="onStopAudio" delay="0">
                                              <p:tgtEl>
                                                <p:sldTgt/>
                                              </p:tgtEl>
                                            </p:cond>
                                          </p:endCondLst>
                                        </p:cTn>
                                        <p:tgtEl>
                                          <p:sndTgt r:embed="rId3" name="CHIMES.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8200"/>
                                        </p:tgtEl>
                                        <p:attrNameLst>
                                          <p:attrName>style.visibility</p:attrName>
                                        </p:attrNameLst>
                                      </p:cBhvr>
                                      <p:to>
                                        <p:strVal val="visible"/>
                                      </p:to>
                                    </p:set>
                                    <p:animEffect transition="in" filter="strips(downRight)">
                                      <p:cBhvr>
                                        <p:cTn id="22" dur="500"/>
                                        <p:tgtEl>
                                          <p:spTgt spid="8200"/>
                                        </p:tgtEl>
                                      </p:cBhvr>
                                    </p:animEffect>
                                  </p:childTnLst>
                                  <p:subTnLst>
                                    <p:audio>
                                      <p:cMediaNode>
                                        <p:cTn display="0" masterRel="sameClick">
                                          <p:stCondLst>
                                            <p:cond evt="begin" delay="0">
                                              <p:tn val="20"/>
                                            </p:cond>
                                          </p:stCondLst>
                                          <p:endCondLst>
                                            <p:cond evt="onStopAudio" delay="0">
                                              <p:tgtEl>
                                                <p:sldTgt/>
                                              </p:tgtEl>
                                            </p:cond>
                                          </p:endCondLst>
                                        </p:cTn>
                                        <p:tgtEl>
                                          <p:sndTgt r:embed="rId3" name="CHIMES.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8201"/>
                                        </p:tgtEl>
                                        <p:attrNameLst>
                                          <p:attrName>style.visibility</p:attrName>
                                        </p:attrNameLst>
                                      </p:cBhvr>
                                      <p:to>
                                        <p:strVal val="visible"/>
                                      </p:to>
                                    </p:set>
                                    <p:animEffect transition="in" filter="strips(downRight)">
                                      <p:cBhvr>
                                        <p:cTn id="27" dur="500"/>
                                        <p:tgtEl>
                                          <p:spTgt spid="8201"/>
                                        </p:tgtEl>
                                      </p:cBhvr>
                                    </p:animEffect>
                                  </p:childTnLst>
                                  <p:subTnLst>
                                    <p:audio>
                                      <p:cMediaNode>
                                        <p:cTn display="0" masterRel="sameClick">
                                          <p:stCondLst>
                                            <p:cond evt="begin" delay="0">
                                              <p:tn val="2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autoUpdateAnimBg="0"/>
      <p:bldP spid="8198" grpId="0" autoUpdateAnimBg="0"/>
      <p:bldP spid="8199" grpId="0" autoUpdateAnimBg="0"/>
      <p:bldP spid="8200" grpId="0" autoUpdateAnimBg="0"/>
      <p:bldP spid="8201"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a:hlinkClick r:id="rId4" action="ppaction://hlinksldjump"/>
          </p:cNvPr>
          <p:cNvSpPr>
            <a:spLocks noChangeArrowheads="1"/>
          </p:cNvSpPr>
          <p:nvPr/>
        </p:nvSpPr>
        <p:spPr bwMode="auto">
          <a:xfrm>
            <a:off x="381000" y="533400"/>
            <a:ext cx="7391400" cy="579438"/>
          </a:xfrm>
          <a:prstGeom prst="rect">
            <a:avLst/>
          </a:prstGeom>
          <a:noFill/>
          <a:ln w="9525">
            <a:noFill/>
            <a:miter lim="800000"/>
            <a:headEnd/>
            <a:tailEnd/>
          </a:ln>
        </p:spPr>
        <p:txBody>
          <a:bodyPr>
            <a:spAutoFit/>
          </a:bodyPr>
          <a:lstStyle/>
          <a:p>
            <a:r>
              <a:rPr lang="en-US" altLang="zh-CN" sz="3200">
                <a:ea typeface="黑体" pitchFamily="49" charset="-122"/>
              </a:rPr>
              <a:t>2. </a:t>
            </a:r>
            <a:r>
              <a:rPr lang="zh-CN" altLang="en-US" sz="3200">
                <a:ea typeface="黑体" pitchFamily="49" charset="-122"/>
              </a:rPr>
              <a:t>运算放大器的电路模型</a:t>
            </a:r>
          </a:p>
        </p:txBody>
      </p:sp>
      <p:sp>
        <p:nvSpPr>
          <p:cNvPr id="9220" name="Rectangle 4"/>
          <p:cNvSpPr>
            <a:spLocks noChangeArrowheads="1"/>
          </p:cNvSpPr>
          <p:nvPr/>
        </p:nvSpPr>
        <p:spPr bwMode="auto">
          <a:xfrm>
            <a:off x="76200" y="1066800"/>
            <a:ext cx="3581400" cy="968375"/>
          </a:xfrm>
          <a:prstGeom prst="rect">
            <a:avLst/>
          </a:prstGeom>
          <a:noFill/>
          <a:ln w="12700" cap="sq">
            <a:noFill/>
            <a:miter lim="800000"/>
            <a:headEnd type="none" w="sm" len="sm"/>
            <a:tailEnd type="none" w="sm" len="sm"/>
          </a:ln>
          <a:effectLst/>
        </p:spPr>
        <p:txBody>
          <a:bodyPr>
            <a:spAutoFit/>
          </a:bodyPr>
          <a:lstStyle/>
          <a:p>
            <a:pPr>
              <a:lnSpc>
                <a:spcPct val="120000"/>
              </a:lnSpc>
              <a:buClr>
                <a:srgbClr val="FF0000"/>
              </a:buClr>
              <a:buSzPct val="85000"/>
              <a:buFont typeface="Wingdings" pitchFamily="2" charset="2"/>
              <a:buNone/>
            </a:pPr>
            <a:r>
              <a:rPr lang="zh-CN" altLang="en-US" sz="2400">
                <a:solidFill>
                  <a:srgbClr val="000000"/>
                </a:solidFill>
                <a:ea typeface="楷体_GB2312" pitchFamily="49" charset="-122"/>
              </a:rPr>
              <a:t>当</a:t>
            </a:r>
            <a:r>
              <a:rPr lang="en-US" altLang="zh-CN" sz="2400" i="1">
                <a:solidFill>
                  <a:srgbClr val="000000"/>
                </a:solidFill>
                <a:ea typeface="华康简宋" charset="-122"/>
              </a:rPr>
              <a:t>A</a:t>
            </a:r>
            <a:r>
              <a:rPr lang="en-US" altLang="zh-CN" sz="2400" i="1" baseline="-30000">
                <a:solidFill>
                  <a:srgbClr val="000000"/>
                </a:solidFill>
                <a:latin typeface="Book Antiqua" pitchFamily="18" charset="0"/>
                <a:ea typeface="华康简宋" charset="-122"/>
              </a:rPr>
              <a:t>v</a:t>
            </a:r>
            <a:r>
              <a:rPr lang="en-US" altLang="zh-CN" sz="2400" baseline="-30000">
                <a:solidFill>
                  <a:srgbClr val="000000"/>
                </a:solidFill>
                <a:ea typeface="华康简宋" charset="-122"/>
              </a:rPr>
              <a:t>o</a:t>
            </a:r>
            <a:r>
              <a:rPr lang="en-US" altLang="zh-CN" sz="2400">
                <a:solidFill>
                  <a:srgbClr val="000000"/>
                </a:solidFill>
                <a:ea typeface="华康简宋" charset="-122"/>
              </a:rPr>
              <a:t>(</a:t>
            </a:r>
            <a:r>
              <a:rPr lang="en-US" altLang="zh-CN" sz="2400" i="1">
                <a:solidFill>
                  <a:srgbClr val="000000"/>
                </a:solidFill>
                <a:latin typeface="Book Antiqua" pitchFamily="18" charset="0"/>
                <a:ea typeface="华康简宋" charset="-122"/>
              </a:rPr>
              <a:t>v</a:t>
            </a:r>
            <a:r>
              <a:rPr lang="en-US" altLang="zh-CN" sz="2400" baseline="-30000">
                <a:solidFill>
                  <a:srgbClr val="000000"/>
                </a:solidFill>
                <a:ea typeface="华康简宋" charset="-122"/>
              </a:rPr>
              <a:t>P</a:t>
            </a:r>
            <a:r>
              <a:rPr lang="zh-CN" altLang="en-US" sz="2400">
                <a:solidFill>
                  <a:srgbClr val="000000"/>
                </a:solidFill>
                <a:ea typeface="楷体_GB2312" pitchFamily="49" charset="-122"/>
              </a:rPr>
              <a:t>－</a:t>
            </a:r>
            <a:r>
              <a:rPr lang="en-US" altLang="zh-CN" sz="2400" i="1">
                <a:solidFill>
                  <a:srgbClr val="000000"/>
                </a:solidFill>
                <a:latin typeface="Book Antiqua" pitchFamily="18" charset="0"/>
                <a:ea typeface="华康简宋" charset="-122"/>
              </a:rPr>
              <a:t>v</a:t>
            </a:r>
            <a:r>
              <a:rPr lang="en-US" altLang="zh-CN" sz="2400" baseline="-30000">
                <a:solidFill>
                  <a:srgbClr val="000000"/>
                </a:solidFill>
                <a:ea typeface="华康简宋" charset="-122"/>
              </a:rPr>
              <a:t>N</a:t>
            </a:r>
            <a:r>
              <a:rPr lang="en-US" altLang="zh-CN" sz="2400">
                <a:solidFill>
                  <a:srgbClr val="000000"/>
                </a:solidFill>
                <a:ea typeface="华康简宋" charset="-122"/>
              </a:rPr>
              <a:t>) </a:t>
            </a:r>
            <a:r>
              <a:rPr lang="en-US" altLang="zh-CN" sz="2400">
                <a:solidFill>
                  <a:srgbClr val="000000"/>
                </a:solidFill>
                <a:ea typeface="华康简宋" charset="-122"/>
                <a:sym typeface="Symbol" pitchFamily="18" charset="2"/>
              </a:rPr>
              <a:t></a:t>
            </a:r>
            <a:r>
              <a:rPr lang="en-US" altLang="zh-CN" sz="2400" i="1">
                <a:solidFill>
                  <a:srgbClr val="000000"/>
                </a:solidFill>
                <a:ea typeface="华康简宋" charset="-122"/>
              </a:rPr>
              <a:t>V</a:t>
            </a:r>
            <a:r>
              <a:rPr lang="zh-CN" altLang="en-US" sz="2400" baseline="-30000">
                <a:solidFill>
                  <a:srgbClr val="000000"/>
                </a:solidFill>
                <a:ea typeface="华康简宋" charset="-122"/>
              </a:rPr>
              <a:t>＋ </a:t>
            </a:r>
            <a:r>
              <a:rPr lang="zh-CN" altLang="en-US" sz="2400">
                <a:solidFill>
                  <a:srgbClr val="000000"/>
                </a:solidFill>
                <a:ea typeface="华康简宋" charset="-122"/>
              </a:rPr>
              <a:t>时</a:t>
            </a:r>
          </a:p>
          <a:p>
            <a:pPr>
              <a:lnSpc>
                <a:spcPct val="120000"/>
              </a:lnSpc>
              <a:buClr>
                <a:srgbClr val="FF0000"/>
              </a:buClr>
              <a:buSzPct val="85000"/>
              <a:buFont typeface="Wingdings" pitchFamily="2" charset="2"/>
              <a:buNone/>
            </a:pPr>
            <a:r>
              <a:rPr lang="zh-CN" altLang="en-US" sz="2400">
                <a:solidFill>
                  <a:srgbClr val="000000"/>
                </a:solidFill>
                <a:ea typeface="楷体_GB2312" pitchFamily="49" charset="-122"/>
              </a:rPr>
              <a:t>        </a:t>
            </a:r>
            <a:r>
              <a:rPr lang="en-US" altLang="zh-CN" sz="2400" i="1">
                <a:solidFill>
                  <a:srgbClr val="000000"/>
                </a:solidFill>
                <a:latin typeface="Book Antiqua" pitchFamily="18" charset="0"/>
                <a:ea typeface="华康简宋" charset="-122"/>
              </a:rPr>
              <a:t>v</a:t>
            </a:r>
            <a:r>
              <a:rPr lang="en-US" altLang="zh-CN" sz="2400" baseline="-30000">
                <a:solidFill>
                  <a:srgbClr val="000000"/>
                </a:solidFill>
                <a:ea typeface="华康简宋" charset="-122"/>
              </a:rPr>
              <a:t>O</a:t>
            </a:r>
            <a:r>
              <a:rPr lang="zh-CN" altLang="en-US" sz="2400">
                <a:solidFill>
                  <a:srgbClr val="000000"/>
                </a:solidFill>
                <a:ea typeface="华康简宋" charset="-122"/>
              </a:rPr>
              <a:t>＝</a:t>
            </a:r>
            <a:r>
              <a:rPr lang="zh-CN" altLang="en-US" sz="2400">
                <a:solidFill>
                  <a:srgbClr val="000000"/>
                </a:solidFill>
                <a:ea typeface="楷体_GB2312" pitchFamily="49" charset="-122"/>
              </a:rPr>
              <a:t> </a:t>
            </a:r>
            <a:r>
              <a:rPr lang="en-US" altLang="zh-CN" sz="2400" i="1">
                <a:solidFill>
                  <a:srgbClr val="000000"/>
                </a:solidFill>
                <a:ea typeface="华康简宋" charset="-122"/>
              </a:rPr>
              <a:t>V</a:t>
            </a:r>
            <a:r>
              <a:rPr lang="zh-CN" altLang="en-US" sz="2400" baseline="-30000">
                <a:solidFill>
                  <a:srgbClr val="000000"/>
                </a:solidFill>
                <a:ea typeface="华康简宋" charset="-122"/>
              </a:rPr>
              <a:t>＋</a:t>
            </a:r>
            <a:r>
              <a:rPr lang="zh-CN" altLang="en-US" sz="2400" i="1">
                <a:solidFill>
                  <a:srgbClr val="000000"/>
                </a:solidFill>
                <a:ea typeface="楷体_GB2312" pitchFamily="49" charset="-122"/>
              </a:rPr>
              <a:t>       </a:t>
            </a:r>
          </a:p>
        </p:txBody>
      </p:sp>
      <p:sp>
        <p:nvSpPr>
          <p:cNvPr id="9221" name="Rectangle 5"/>
          <p:cNvSpPr>
            <a:spLocks noChangeArrowheads="1"/>
          </p:cNvSpPr>
          <p:nvPr/>
        </p:nvSpPr>
        <p:spPr bwMode="auto">
          <a:xfrm>
            <a:off x="76200" y="2133600"/>
            <a:ext cx="3352800" cy="968375"/>
          </a:xfrm>
          <a:prstGeom prst="rect">
            <a:avLst/>
          </a:prstGeom>
          <a:noFill/>
          <a:ln w="12700" cap="sq">
            <a:noFill/>
            <a:miter lim="800000"/>
            <a:headEnd type="none" w="sm" len="sm"/>
            <a:tailEnd type="none" w="sm" len="sm"/>
          </a:ln>
          <a:effectLst/>
        </p:spPr>
        <p:txBody>
          <a:bodyPr>
            <a:spAutoFit/>
          </a:bodyPr>
          <a:lstStyle/>
          <a:p>
            <a:pPr>
              <a:lnSpc>
                <a:spcPct val="120000"/>
              </a:lnSpc>
              <a:buClr>
                <a:srgbClr val="FF0000"/>
              </a:buClr>
              <a:buSzPct val="85000"/>
              <a:buFont typeface="Wingdings" pitchFamily="2" charset="2"/>
              <a:buNone/>
            </a:pPr>
            <a:r>
              <a:rPr lang="zh-CN" altLang="en-US" sz="2400">
                <a:solidFill>
                  <a:srgbClr val="000000"/>
                </a:solidFill>
                <a:ea typeface="楷体_GB2312" pitchFamily="49" charset="-122"/>
              </a:rPr>
              <a:t>当</a:t>
            </a:r>
            <a:r>
              <a:rPr lang="en-US" altLang="zh-CN" sz="2400" i="1">
                <a:solidFill>
                  <a:srgbClr val="000000"/>
                </a:solidFill>
                <a:ea typeface="华康简宋" charset="-122"/>
              </a:rPr>
              <a:t>A</a:t>
            </a:r>
            <a:r>
              <a:rPr lang="en-US" altLang="zh-CN" sz="2400" i="1" baseline="-30000">
                <a:solidFill>
                  <a:srgbClr val="000000"/>
                </a:solidFill>
                <a:latin typeface="Book Antiqua" pitchFamily="18" charset="0"/>
                <a:ea typeface="华康简宋" charset="-122"/>
              </a:rPr>
              <a:t>v</a:t>
            </a:r>
            <a:r>
              <a:rPr lang="en-US" altLang="zh-CN" sz="2400" baseline="-30000">
                <a:solidFill>
                  <a:srgbClr val="000000"/>
                </a:solidFill>
                <a:ea typeface="华康简宋" charset="-122"/>
              </a:rPr>
              <a:t>o</a:t>
            </a:r>
            <a:r>
              <a:rPr lang="en-US" altLang="zh-CN" sz="2400">
                <a:solidFill>
                  <a:srgbClr val="000000"/>
                </a:solidFill>
                <a:ea typeface="华康简宋" charset="-122"/>
              </a:rPr>
              <a:t>(</a:t>
            </a:r>
            <a:r>
              <a:rPr lang="en-US" altLang="zh-CN" sz="2400" i="1">
                <a:solidFill>
                  <a:srgbClr val="000000"/>
                </a:solidFill>
                <a:latin typeface="Book Antiqua" pitchFamily="18" charset="0"/>
                <a:ea typeface="华康简宋" charset="-122"/>
              </a:rPr>
              <a:t>v</a:t>
            </a:r>
            <a:r>
              <a:rPr lang="en-US" altLang="zh-CN" sz="2400" baseline="-30000">
                <a:solidFill>
                  <a:srgbClr val="000000"/>
                </a:solidFill>
                <a:ea typeface="华康简宋" charset="-122"/>
              </a:rPr>
              <a:t>P</a:t>
            </a:r>
            <a:r>
              <a:rPr lang="zh-CN" altLang="en-US" sz="2400">
                <a:solidFill>
                  <a:srgbClr val="000000"/>
                </a:solidFill>
                <a:ea typeface="楷体_GB2312" pitchFamily="49" charset="-122"/>
              </a:rPr>
              <a:t>－</a:t>
            </a:r>
            <a:r>
              <a:rPr lang="en-US" altLang="zh-CN" sz="2400" i="1">
                <a:solidFill>
                  <a:srgbClr val="000000"/>
                </a:solidFill>
                <a:latin typeface="Book Antiqua" pitchFamily="18" charset="0"/>
                <a:ea typeface="华康简宋" charset="-122"/>
              </a:rPr>
              <a:t>v</a:t>
            </a:r>
            <a:r>
              <a:rPr lang="en-US" altLang="zh-CN" sz="2400" baseline="-30000">
                <a:solidFill>
                  <a:srgbClr val="000000"/>
                </a:solidFill>
                <a:ea typeface="华康简宋" charset="-122"/>
              </a:rPr>
              <a:t>N</a:t>
            </a:r>
            <a:r>
              <a:rPr lang="en-US" altLang="zh-CN" sz="2400">
                <a:solidFill>
                  <a:srgbClr val="000000"/>
                </a:solidFill>
                <a:ea typeface="华康简宋" charset="-122"/>
              </a:rPr>
              <a:t>) </a:t>
            </a:r>
            <a:r>
              <a:rPr lang="en-US" altLang="zh-CN" sz="2400">
                <a:solidFill>
                  <a:srgbClr val="000000"/>
                </a:solidFill>
                <a:ea typeface="华康简宋" charset="-122"/>
                <a:sym typeface="Symbol" pitchFamily="18" charset="2"/>
              </a:rPr>
              <a:t></a:t>
            </a:r>
            <a:r>
              <a:rPr lang="en-US" altLang="zh-CN" sz="2400">
                <a:solidFill>
                  <a:srgbClr val="000000"/>
                </a:solidFill>
                <a:ea typeface="华康简宋" charset="-122"/>
              </a:rPr>
              <a:t> </a:t>
            </a:r>
            <a:r>
              <a:rPr lang="en-US" altLang="zh-CN" sz="2400" i="1">
                <a:solidFill>
                  <a:srgbClr val="000000"/>
                </a:solidFill>
                <a:ea typeface="华康简宋" charset="-122"/>
              </a:rPr>
              <a:t>V</a:t>
            </a:r>
            <a:r>
              <a:rPr lang="en-US" altLang="zh-CN" sz="2400" baseline="-30000">
                <a:solidFill>
                  <a:srgbClr val="000000"/>
                </a:solidFill>
                <a:latin typeface="楷体_GB2312" pitchFamily="49" charset="-122"/>
                <a:ea typeface="楷体_GB2312" pitchFamily="49" charset="-122"/>
              </a:rPr>
              <a:t>-</a:t>
            </a:r>
            <a:r>
              <a:rPr lang="zh-CN" altLang="en-US" sz="2400">
                <a:solidFill>
                  <a:srgbClr val="000000"/>
                </a:solidFill>
                <a:ea typeface="华康简宋" charset="-122"/>
              </a:rPr>
              <a:t>时</a:t>
            </a:r>
          </a:p>
          <a:p>
            <a:pPr>
              <a:lnSpc>
                <a:spcPct val="120000"/>
              </a:lnSpc>
              <a:buClr>
                <a:srgbClr val="FF0000"/>
              </a:buClr>
              <a:buSzPct val="85000"/>
              <a:buFont typeface="Wingdings" pitchFamily="2" charset="2"/>
              <a:buNone/>
            </a:pPr>
            <a:r>
              <a:rPr lang="zh-CN" altLang="en-US" sz="2400">
                <a:solidFill>
                  <a:srgbClr val="000000"/>
                </a:solidFill>
                <a:ea typeface="楷体_GB2312" pitchFamily="49" charset="-122"/>
              </a:rPr>
              <a:t>        </a:t>
            </a:r>
            <a:r>
              <a:rPr lang="en-US" altLang="zh-CN" sz="2400" i="1">
                <a:solidFill>
                  <a:srgbClr val="000000"/>
                </a:solidFill>
                <a:latin typeface="Book Antiqua" pitchFamily="18" charset="0"/>
                <a:ea typeface="华康简宋" charset="-122"/>
              </a:rPr>
              <a:t>v</a:t>
            </a:r>
            <a:r>
              <a:rPr lang="en-US" altLang="zh-CN" sz="2400" baseline="-30000">
                <a:solidFill>
                  <a:srgbClr val="000000"/>
                </a:solidFill>
                <a:ea typeface="华康简宋" charset="-122"/>
              </a:rPr>
              <a:t>O</a:t>
            </a:r>
            <a:r>
              <a:rPr lang="zh-CN" altLang="en-US" sz="2400">
                <a:solidFill>
                  <a:srgbClr val="000000"/>
                </a:solidFill>
                <a:ea typeface="华康简宋" charset="-122"/>
              </a:rPr>
              <a:t>＝</a:t>
            </a:r>
            <a:r>
              <a:rPr lang="zh-CN" altLang="en-US" sz="2400">
                <a:solidFill>
                  <a:srgbClr val="000000"/>
                </a:solidFill>
                <a:ea typeface="楷体_GB2312" pitchFamily="49" charset="-122"/>
              </a:rPr>
              <a:t> </a:t>
            </a:r>
            <a:r>
              <a:rPr lang="en-US" altLang="zh-CN" sz="2400" i="1">
                <a:solidFill>
                  <a:srgbClr val="000000"/>
                </a:solidFill>
                <a:ea typeface="华康简宋" charset="-122"/>
              </a:rPr>
              <a:t>V</a:t>
            </a:r>
            <a:r>
              <a:rPr lang="en-US" altLang="zh-CN" sz="2400" baseline="-30000">
                <a:solidFill>
                  <a:srgbClr val="000000"/>
                </a:solidFill>
                <a:latin typeface="楷体_GB2312" pitchFamily="49" charset="-122"/>
                <a:ea typeface="楷体_GB2312" pitchFamily="49" charset="-122"/>
              </a:rPr>
              <a:t>-</a:t>
            </a:r>
          </a:p>
        </p:txBody>
      </p:sp>
      <p:sp>
        <p:nvSpPr>
          <p:cNvPr id="9222" name="Rectangle 6"/>
          <p:cNvSpPr>
            <a:spLocks noChangeArrowheads="1"/>
          </p:cNvSpPr>
          <p:nvPr/>
        </p:nvSpPr>
        <p:spPr bwMode="auto">
          <a:xfrm>
            <a:off x="152400" y="3200400"/>
            <a:ext cx="3352800" cy="968375"/>
          </a:xfrm>
          <a:prstGeom prst="rect">
            <a:avLst/>
          </a:prstGeom>
          <a:noFill/>
          <a:ln w="12700" cap="sq">
            <a:noFill/>
            <a:miter lim="800000"/>
            <a:headEnd type="none" w="sm" len="sm"/>
            <a:tailEnd type="none" w="sm" len="sm"/>
          </a:ln>
          <a:effectLst/>
        </p:spPr>
        <p:txBody>
          <a:bodyPr>
            <a:spAutoFit/>
          </a:bodyPr>
          <a:lstStyle/>
          <a:p>
            <a:pPr>
              <a:lnSpc>
                <a:spcPct val="120000"/>
              </a:lnSpc>
              <a:buClr>
                <a:srgbClr val="FF0000"/>
              </a:buClr>
              <a:buSzPct val="85000"/>
              <a:buFont typeface="Wingdings" pitchFamily="2" charset="2"/>
              <a:buNone/>
            </a:pPr>
            <a:r>
              <a:rPr lang="zh-CN" altLang="en-US" sz="2400">
                <a:solidFill>
                  <a:srgbClr val="000000"/>
                </a:solidFill>
                <a:ea typeface="楷体_GB2312" pitchFamily="49" charset="-122"/>
              </a:rPr>
              <a:t>电压传输特性</a:t>
            </a:r>
          </a:p>
          <a:p>
            <a:pPr>
              <a:lnSpc>
                <a:spcPct val="120000"/>
              </a:lnSpc>
              <a:buClr>
                <a:srgbClr val="FF0000"/>
              </a:buClr>
              <a:buSzPct val="85000"/>
              <a:buFont typeface="Wingdings" pitchFamily="2" charset="2"/>
              <a:buNone/>
            </a:pPr>
            <a:r>
              <a:rPr lang="zh-CN" altLang="en-US" sz="2400">
                <a:solidFill>
                  <a:srgbClr val="000000"/>
                </a:solidFill>
                <a:ea typeface="楷体_GB2312" pitchFamily="49" charset="-122"/>
              </a:rPr>
              <a:t>       </a:t>
            </a:r>
            <a:r>
              <a:rPr lang="en-US" altLang="zh-CN" sz="2400" i="1">
                <a:solidFill>
                  <a:srgbClr val="000000"/>
                </a:solidFill>
                <a:latin typeface="Book Antiqua" pitchFamily="18" charset="0"/>
                <a:ea typeface="华康简宋" charset="-122"/>
              </a:rPr>
              <a:t>v</a:t>
            </a:r>
            <a:r>
              <a:rPr lang="en-US" altLang="zh-CN" sz="2400" baseline="-30000">
                <a:solidFill>
                  <a:srgbClr val="000000"/>
                </a:solidFill>
                <a:ea typeface="华康简宋" charset="-122"/>
              </a:rPr>
              <a:t>O</a:t>
            </a:r>
            <a:r>
              <a:rPr lang="zh-CN" altLang="en-US" sz="2400">
                <a:solidFill>
                  <a:srgbClr val="000000"/>
                </a:solidFill>
                <a:ea typeface="华康简宋" charset="-122"/>
              </a:rPr>
              <a:t>＝</a:t>
            </a:r>
            <a:r>
              <a:rPr lang="zh-CN" altLang="en-US" sz="2400">
                <a:solidFill>
                  <a:srgbClr val="000000"/>
                </a:solidFill>
                <a:ea typeface="楷体_GB2312" pitchFamily="49" charset="-122"/>
              </a:rPr>
              <a:t> </a:t>
            </a:r>
            <a:r>
              <a:rPr lang="en-US" altLang="zh-CN" sz="2400" i="1">
                <a:solidFill>
                  <a:srgbClr val="000000"/>
                </a:solidFill>
                <a:ea typeface="楷体_GB2312" pitchFamily="49" charset="-122"/>
              </a:rPr>
              <a:t>f</a:t>
            </a:r>
            <a:r>
              <a:rPr lang="en-US" altLang="zh-CN" sz="2400">
                <a:solidFill>
                  <a:srgbClr val="000000"/>
                </a:solidFill>
                <a:ea typeface="楷体_GB2312" pitchFamily="49" charset="-122"/>
              </a:rPr>
              <a:t> </a:t>
            </a:r>
            <a:r>
              <a:rPr lang="en-US" altLang="zh-CN" sz="2400">
                <a:solidFill>
                  <a:srgbClr val="000000"/>
                </a:solidFill>
                <a:ea typeface="华康简宋" charset="-122"/>
              </a:rPr>
              <a:t>(</a:t>
            </a:r>
            <a:r>
              <a:rPr lang="en-US" altLang="zh-CN" sz="2400" i="1">
                <a:solidFill>
                  <a:srgbClr val="000000"/>
                </a:solidFill>
                <a:latin typeface="Book Antiqua" pitchFamily="18" charset="0"/>
                <a:ea typeface="华康简宋" charset="-122"/>
              </a:rPr>
              <a:t>v</a:t>
            </a:r>
            <a:r>
              <a:rPr lang="en-US" altLang="zh-CN" sz="2400" baseline="-30000">
                <a:solidFill>
                  <a:srgbClr val="000000"/>
                </a:solidFill>
                <a:ea typeface="华康简宋" charset="-122"/>
              </a:rPr>
              <a:t>P</a:t>
            </a:r>
            <a:r>
              <a:rPr lang="zh-CN" altLang="en-US" sz="2400">
                <a:solidFill>
                  <a:srgbClr val="000000"/>
                </a:solidFill>
                <a:ea typeface="楷体_GB2312" pitchFamily="49" charset="-122"/>
              </a:rPr>
              <a:t>－</a:t>
            </a:r>
            <a:r>
              <a:rPr lang="en-US" altLang="zh-CN" sz="2400" i="1">
                <a:solidFill>
                  <a:srgbClr val="000000"/>
                </a:solidFill>
                <a:latin typeface="Book Antiqua" pitchFamily="18" charset="0"/>
                <a:ea typeface="华康简宋" charset="-122"/>
              </a:rPr>
              <a:t>v</a:t>
            </a:r>
            <a:r>
              <a:rPr lang="en-US" altLang="zh-CN" sz="2400" baseline="-30000">
                <a:solidFill>
                  <a:srgbClr val="000000"/>
                </a:solidFill>
                <a:ea typeface="华康简宋" charset="-122"/>
              </a:rPr>
              <a:t>N</a:t>
            </a:r>
            <a:r>
              <a:rPr lang="en-US" altLang="zh-CN" sz="2400">
                <a:solidFill>
                  <a:srgbClr val="000000"/>
                </a:solidFill>
                <a:ea typeface="华康简宋" charset="-122"/>
              </a:rPr>
              <a:t>)</a:t>
            </a:r>
            <a:endParaRPr lang="en-US" altLang="zh-CN" sz="2400" baseline="-30000">
              <a:solidFill>
                <a:srgbClr val="000000"/>
              </a:solidFill>
              <a:latin typeface="楷体_GB2312" pitchFamily="49" charset="-122"/>
              <a:ea typeface="楷体_GB2312" pitchFamily="49" charset="-122"/>
            </a:endParaRPr>
          </a:p>
        </p:txBody>
      </p:sp>
      <p:sp>
        <p:nvSpPr>
          <p:cNvPr id="9223" name="Rectangle 7"/>
          <p:cNvSpPr>
            <a:spLocks noChangeArrowheads="1"/>
          </p:cNvSpPr>
          <p:nvPr/>
        </p:nvSpPr>
        <p:spPr bwMode="auto">
          <a:xfrm>
            <a:off x="228600" y="4267200"/>
            <a:ext cx="2819400" cy="968375"/>
          </a:xfrm>
          <a:prstGeom prst="rect">
            <a:avLst/>
          </a:prstGeom>
          <a:noFill/>
          <a:ln w="12700" cap="sq">
            <a:noFill/>
            <a:miter lim="800000"/>
            <a:headEnd type="none" w="sm" len="sm"/>
            <a:tailEnd type="none" w="sm" len="sm"/>
          </a:ln>
          <a:effectLst/>
        </p:spPr>
        <p:txBody>
          <a:bodyPr>
            <a:spAutoFit/>
          </a:bodyPr>
          <a:lstStyle/>
          <a:p>
            <a:pPr>
              <a:lnSpc>
                <a:spcPct val="120000"/>
              </a:lnSpc>
              <a:buClr>
                <a:srgbClr val="FF0000"/>
              </a:buClr>
              <a:buSzPct val="85000"/>
              <a:buFont typeface="Wingdings" pitchFamily="2" charset="2"/>
              <a:buNone/>
            </a:pPr>
            <a:r>
              <a:rPr lang="zh-CN" altLang="en-US" sz="2400">
                <a:solidFill>
                  <a:srgbClr val="000000"/>
                </a:solidFill>
                <a:ea typeface="楷体_GB2312" pitchFamily="49" charset="-122"/>
              </a:rPr>
              <a:t>线性范围内</a:t>
            </a:r>
          </a:p>
          <a:p>
            <a:pPr>
              <a:lnSpc>
                <a:spcPct val="120000"/>
              </a:lnSpc>
              <a:buClr>
                <a:srgbClr val="FF0000"/>
              </a:buClr>
              <a:buSzPct val="85000"/>
              <a:buFont typeface="Wingdings" pitchFamily="2" charset="2"/>
              <a:buNone/>
            </a:pPr>
            <a:r>
              <a:rPr lang="zh-CN" altLang="en-US" sz="2400" i="1">
                <a:solidFill>
                  <a:srgbClr val="000000"/>
                </a:solidFill>
                <a:latin typeface="Book Antiqua" pitchFamily="18" charset="0"/>
                <a:ea typeface="华康简宋" charset="-122"/>
              </a:rPr>
              <a:t>     </a:t>
            </a:r>
            <a:r>
              <a:rPr lang="en-US" altLang="zh-CN" sz="2400" i="1">
                <a:solidFill>
                  <a:srgbClr val="000000"/>
                </a:solidFill>
                <a:latin typeface="Book Antiqua" pitchFamily="18" charset="0"/>
                <a:ea typeface="华康简宋" charset="-122"/>
              </a:rPr>
              <a:t>v</a:t>
            </a:r>
            <a:r>
              <a:rPr lang="en-US" altLang="zh-CN" sz="2400" baseline="-30000">
                <a:solidFill>
                  <a:srgbClr val="000000"/>
                </a:solidFill>
                <a:ea typeface="华康简宋" charset="-122"/>
              </a:rPr>
              <a:t>O</a:t>
            </a:r>
            <a:r>
              <a:rPr lang="zh-CN" altLang="en-US" sz="2400">
                <a:solidFill>
                  <a:srgbClr val="000000"/>
                </a:solidFill>
                <a:ea typeface="华康简宋" charset="-122"/>
              </a:rPr>
              <a:t>＝</a:t>
            </a:r>
            <a:r>
              <a:rPr lang="en-US" altLang="zh-CN" sz="2400" i="1">
                <a:solidFill>
                  <a:srgbClr val="000000"/>
                </a:solidFill>
                <a:ea typeface="华康简宋" charset="-122"/>
              </a:rPr>
              <a:t>A</a:t>
            </a:r>
            <a:r>
              <a:rPr lang="en-US" altLang="zh-CN" sz="2400" i="1" baseline="-30000">
                <a:solidFill>
                  <a:srgbClr val="000000"/>
                </a:solidFill>
                <a:latin typeface="Book Antiqua" pitchFamily="18" charset="0"/>
                <a:ea typeface="华康简宋" charset="-122"/>
              </a:rPr>
              <a:t>v</a:t>
            </a:r>
            <a:r>
              <a:rPr lang="en-US" altLang="zh-CN" sz="2400" baseline="-30000">
                <a:solidFill>
                  <a:srgbClr val="000000"/>
                </a:solidFill>
                <a:ea typeface="华康简宋" charset="-122"/>
              </a:rPr>
              <a:t>o</a:t>
            </a:r>
            <a:r>
              <a:rPr lang="en-US" altLang="zh-CN" sz="2400">
                <a:solidFill>
                  <a:srgbClr val="000000"/>
                </a:solidFill>
                <a:ea typeface="华康简宋" charset="-122"/>
              </a:rPr>
              <a:t>(</a:t>
            </a:r>
            <a:r>
              <a:rPr lang="en-US" altLang="zh-CN" sz="2400" i="1">
                <a:solidFill>
                  <a:srgbClr val="000000"/>
                </a:solidFill>
                <a:latin typeface="Book Antiqua" pitchFamily="18" charset="0"/>
                <a:ea typeface="华康简宋" charset="-122"/>
              </a:rPr>
              <a:t>v</a:t>
            </a:r>
            <a:r>
              <a:rPr lang="en-US" altLang="zh-CN" sz="2400" baseline="-30000">
                <a:solidFill>
                  <a:srgbClr val="000000"/>
                </a:solidFill>
                <a:ea typeface="华康简宋" charset="-122"/>
              </a:rPr>
              <a:t>P</a:t>
            </a:r>
            <a:r>
              <a:rPr lang="zh-CN" altLang="en-US" sz="2400">
                <a:solidFill>
                  <a:srgbClr val="000000"/>
                </a:solidFill>
                <a:ea typeface="楷体_GB2312" pitchFamily="49" charset="-122"/>
              </a:rPr>
              <a:t>－</a:t>
            </a:r>
            <a:r>
              <a:rPr lang="en-US" altLang="zh-CN" sz="2400" i="1">
                <a:solidFill>
                  <a:srgbClr val="000000"/>
                </a:solidFill>
                <a:latin typeface="Book Antiqua" pitchFamily="18" charset="0"/>
                <a:ea typeface="华康简宋" charset="-122"/>
              </a:rPr>
              <a:t>v</a:t>
            </a:r>
            <a:r>
              <a:rPr lang="en-US" altLang="zh-CN" sz="2400" baseline="-30000">
                <a:solidFill>
                  <a:srgbClr val="000000"/>
                </a:solidFill>
                <a:ea typeface="华康简宋" charset="-122"/>
              </a:rPr>
              <a:t>N</a:t>
            </a:r>
            <a:r>
              <a:rPr lang="en-US" altLang="zh-CN" sz="2400">
                <a:solidFill>
                  <a:srgbClr val="000000"/>
                </a:solidFill>
                <a:ea typeface="华康简宋" charset="-122"/>
              </a:rPr>
              <a:t>)</a:t>
            </a:r>
          </a:p>
        </p:txBody>
      </p:sp>
      <p:sp>
        <p:nvSpPr>
          <p:cNvPr id="9224" name="Rectangle 8"/>
          <p:cNvSpPr>
            <a:spLocks noChangeArrowheads="1"/>
          </p:cNvSpPr>
          <p:nvPr/>
        </p:nvSpPr>
        <p:spPr bwMode="auto">
          <a:xfrm>
            <a:off x="685800" y="5334000"/>
            <a:ext cx="1981200" cy="457200"/>
          </a:xfrm>
          <a:prstGeom prst="rect">
            <a:avLst/>
          </a:prstGeom>
          <a:noFill/>
          <a:ln w="12700" cap="sq">
            <a:noFill/>
            <a:miter lim="800000"/>
            <a:headEnd type="none" w="sm" len="sm"/>
            <a:tailEnd type="none" w="sm" len="sm"/>
          </a:ln>
          <a:effectLst/>
        </p:spPr>
        <p:txBody>
          <a:bodyPr>
            <a:spAutoFit/>
          </a:bodyPr>
          <a:lstStyle/>
          <a:p>
            <a:pPr>
              <a:spcBef>
                <a:spcPct val="20000"/>
              </a:spcBef>
              <a:buClr>
                <a:srgbClr val="FF0000"/>
              </a:buClr>
              <a:buSzPct val="85000"/>
              <a:buFont typeface="Wingdings" pitchFamily="2" charset="2"/>
              <a:buNone/>
            </a:pPr>
            <a:r>
              <a:rPr lang="en-US" altLang="zh-CN" sz="2400" i="1">
                <a:solidFill>
                  <a:srgbClr val="000000"/>
                </a:solidFill>
                <a:ea typeface="华康简宋" charset="-122"/>
              </a:rPr>
              <a:t>A</a:t>
            </a:r>
            <a:r>
              <a:rPr lang="en-US" altLang="zh-CN" sz="2400" i="1" baseline="-30000">
                <a:solidFill>
                  <a:srgbClr val="000000"/>
                </a:solidFill>
                <a:latin typeface="Book Antiqua" pitchFamily="18" charset="0"/>
                <a:ea typeface="华康简宋" charset="-122"/>
              </a:rPr>
              <a:t>v</a:t>
            </a:r>
            <a:r>
              <a:rPr lang="en-US" altLang="zh-CN" sz="2400" baseline="-30000">
                <a:solidFill>
                  <a:srgbClr val="000000"/>
                </a:solidFill>
                <a:ea typeface="华康简宋" charset="-122"/>
              </a:rPr>
              <a:t>o</a:t>
            </a:r>
            <a:r>
              <a:rPr lang="en-US" altLang="zh-CN" sz="2400">
                <a:solidFill>
                  <a:srgbClr val="000000"/>
                </a:solidFill>
                <a:ea typeface="华康简宋" charset="-122"/>
              </a:rPr>
              <a:t>——</a:t>
            </a:r>
            <a:r>
              <a:rPr lang="zh-CN" altLang="en-US" sz="2400">
                <a:solidFill>
                  <a:srgbClr val="000000"/>
                </a:solidFill>
                <a:ea typeface="华康简宋" charset="-122"/>
              </a:rPr>
              <a:t>斜率</a:t>
            </a:r>
          </a:p>
        </p:txBody>
      </p:sp>
      <p:pic>
        <p:nvPicPr>
          <p:cNvPr id="9228" name="Picture 12" descr="未标题-2 拷贝"/>
          <p:cNvPicPr>
            <a:picLocks noChangeAspect="1" noChangeArrowheads="1"/>
          </p:cNvPicPr>
          <p:nvPr/>
        </p:nvPicPr>
        <p:blipFill>
          <a:blip r:embed="rId5"/>
          <a:srcRect/>
          <a:stretch>
            <a:fillRect/>
          </a:stretch>
        </p:blipFill>
        <p:spPr bwMode="auto">
          <a:xfrm>
            <a:off x="5105400" y="1676400"/>
            <a:ext cx="3022600" cy="3355975"/>
          </a:xfrm>
          <a:prstGeom prst="rect">
            <a:avLst/>
          </a:prstGeom>
          <a:noFill/>
        </p:spPr>
      </p:pic>
      <p:sp>
        <p:nvSpPr>
          <p:cNvPr id="9229" name="Text Box 13"/>
          <p:cNvSpPr txBox="1">
            <a:spLocks noChangeArrowheads="1"/>
          </p:cNvSpPr>
          <p:nvPr/>
        </p:nvSpPr>
        <p:spPr bwMode="auto">
          <a:xfrm>
            <a:off x="762000" y="5867400"/>
            <a:ext cx="7315200" cy="457200"/>
          </a:xfrm>
          <a:prstGeom prst="rect">
            <a:avLst/>
          </a:prstGeom>
          <a:noFill/>
          <a:ln w="9525">
            <a:noFill/>
            <a:miter lim="800000"/>
            <a:headEnd/>
            <a:tailEnd/>
          </a:ln>
          <a:effectLst/>
        </p:spPr>
        <p:txBody>
          <a:bodyPr wrap="none">
            <a:spAutoFit/>
          </a:bodyPr>
          <a:lstStyle/>
          <a:p>
            <a:r>
              <a:rPr lang="en-US" altLang="zh-CN" sz="2400">
                <a:solidFill>
                  <a:srgbClr val="FF6600"/>
                </a:solidFill>
                <a:effectLst>
                  <a:outerShdw blurRad="38100" dist="38100" dir="2700000" algn="tl">
                    <a:srgbClr val="C0C0C0"/>
                  </a:outerShdw>
                </a:effectLst>
              </a:rPr>
              <a:t> </a:t>
            </a:r>
            <a:r>
              <a:rPr lang="zh-CN" altLang="en-US" sz="2400">
                <a:solidFill>
                  <a:srgbClr val="FF6600"/>
                </a:solidFill>
                <a:effectLst>
                  <a:outerShdw blurRad="38100" dist="38100" dir="2700000" algn="tl">
                    <a:srgbClr val="C0C0C0"/>
                  </a:outerShdw>
                </a:effectLst>
              </a:rPr>
              <a:t>电路模型中的输出电压不可能超越正负电源的电压值</a:t>
            </a:r>
          </a:p>
        </p:txBody>
      </p:sp>
    </p:spTree>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strips(downRight)">
                                      <p:cBhvr>
                                        <p:cTn id="7" dur="500"/>
                                        <p:tgtEl>
                                          <p:spTgt spid="9220"/>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221"/>
                                        </p:tgtEl>
                                        <p:attrNameLst>
                                          <p:attrName>style.visibility</p:attrName>
                                        </p:attrNameLst>
                                      </p:cBhvr>
                                      <p:to>
                                        <p:strVal val="visible"/>
                                      </p:to>
                                    </p:set>
                                    <p:animEffect transition="in" filter="strips(downRight)">
                                      <p:cBhvr>
                                        <p:cTn id="12" dur="500"/>
                                        <p:tgtEl>
                                          <p:spTgt spid="9221"/>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222"/>
                                        </p:tgtEl>
                                        <p:attrNameLst>
                                          <p:attrName>style.visibility</p:attrName>
                                        </p:attrNameLst>
                                      </p:cBhvr>
                                      <p:to>
                                        <p:strVal val="visible"/>
                                      </p:to>
                                    </p:set>
                                    <p:animEffect transition="in" filter="strips(downRight)">
                                      <p:cBhvr>
                                        <p:cTn id="17" dur="500"/>
                                        <p:tgtEl>
                                          <p:spTgt spid="9222"/>
                                        </p:tgtEl>
                                      </p:cBhvr>
                                    </p:animEffect>
                                  </p:childTnLst>
                                  <p:subTnLst>
                                    <p:audio>
                                      <p:cMediaNode>
                                        <p:cTn display="0" masterRel="sameClick">
                                          <p:stCondLst>
                                            <p:cond evt="begin" delay="0">
                                              <p:tn val="15"/>
                                            </p:cond>
                                          </p:stCondLst>
                                          <p:endCondLst>
                                            <p:cond evt="onStopAudio" delay="0">
                                              <p:tgtEl>
                                                <p:sldTgt/>
                                              </p:tgtEl>
                                            </p:cond>
                                          </p:endCondLst>
                                        </p:cTn>
                                        <p:tgtEl>
                                          <p:sndTgt r:embed="rId3" name="CHIMES.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228"/>
                                        </p:tgtEl>
                                        <p:attrNameLst>
                                          <p:attrName>style.visibility</p:attrName>
                                        </p:attrNameLst>
                                      </p:cBhvr>
                                      <p:to>
                                        <p:strVal val="visible"/>
                                      </p:to>
                                    </p:set>
                                    <p:animEffect transition="in" filter="box(in)">
                                      <p:cBhvr>
                                        <p:cTn id="22" dur="500"/>
                                        <p:tgtEl>
                                          <p:spTgt spid="9228"/>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9223"/>
                                        </p:tgtEl>
                                        <p:attrNameLst>
                                          <p:attrName>style.visibility</p:attrName>
                                        </p:attrNameLst>
                                      </p:cBhvr>
                                      <p:to>
                                        <p:strVal val="visible"/>
                                      </p:to>
                                    </p:set>
                                    <p:animEffect transition="in" filter="strips(downRight)">
                                      <p:cBhvr>
                                        <p:cTn id="27" dur="500"/>
                                        <p:tgtEl>
                                          <p:spTgt spid="9223"/>
                                        </p:tgtEl>
                                      </p:cBhvr>
                                    </p:animEffect>
                                  </p:childTnLst>
                                  <p:subTnLst>
                                    <p:audio>
                                      <p:cMediaNode>
                                        <p:cTn display="0" masterRel="sameClick">
                                          <p:stCondLst>
                                            <p:cond evt="begin" delay="0">
                                              <p:tn val="25"/>
                                            </p:cond>
                                          </p:stCondLst>
                                          <p:endCondLst>
                                            <p:cond evt="onStopAudio" delay="0">
                                              <p:tgtEl>
                                                <p:sldTgt/>
                                              </p:tgtEl>
                                            </p:cond>
                                          </p:endCondLst>
                                        </p:cTn>
                                        <p:tgtEl>
                                          <p:sndTgt r:embed="rId3" name="CHIMES.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9224"/>
                                        </p:tgtEl>
                                        <p:attrNameLst>
                                          <p:attrName>style.visibility</p:attrName>
                                        </p:attrNameLst>
                                      </p:cBhvr>
                                      <p:to>
                                        <p:strVal val="visible"/>
                                      </p:to>
                                    </p:set>
                                    <p:animEffect transition="in" filter="strips(downRight)">
                                      <p:cBhvr>
                                        <p:cTn id="32" dur="500"/>
                                        <p:tgtEl>
                                          <p:spTgt spid="9224"/>
                                        </p:tgtEl>
                                      </p:cBhvr>
                                    </p:animEffect>
                                  </p:childTnLst>
                                  <p:subTnLst>
                                    <p:audio>
                                      <p:cMediaNode>
                                        <p:cTn display="0" masterRel="sameClick">
                                          <p:stCondLst>
                                            <p:cond evt="begin" delay="0">
                                              <p:tn val="30"/>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utoUpdateAnimBg="0"/>
      <p:bldP spid="9221" grpId="0" autoUpdateAnimBg="0"/>
      <p:bldP spid="9222" grpId="0" autoUpdateAnimBg="0"/>
      <p:bldP spid="9223" grpId="0" autoUpdateAnimBg="0"/>
      <p:bldP spid="9224" grpId="0"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都市">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593</TotalTime>
  <Words>2976</Words>
  <Application>Microsoft Office PowerPoint</Application>
  <PresentationFormat>全屏显示(4:3)</PresentationFormat>
  <Paragraphs>360</Paragraphs>
  <Slides>50</Slides>
  <Notes>0</Notes>
  <HiddenSlides>2</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3</vt:i4>
      </vt:variant>
      <vt:variant>
        <vt:lpstr>幻灯片标题</vt:lpstr>
      </vt:variant>
      <vt:variant>
        <vt:i4>50</vt:i4>
      </vt:variant>
    </vt:vector>
  </HeadingPairs>
  <TitlesOfParts>
    <vt:vector size="74" baseType="lpstr">
      <vt:lpstr>Dotum</vt:lpstr>
      <vt:lpstr>Monotype Sorts</vt:lpstr>
      <vt:lpstr>方正姚体</vt:lpstr>
      <vt:lpstr>仿宋_GB2312</vt:lpstr>
      <vt:lpstr>黑体</vt:lpstr>
      <vt:lpstr>华康简宋</vt:lpstr>
      <vt:lpstr>楷体</vt:lpstr>
      <vt:lpstr>楷体_GB2312</vt:lpstr>
      <vt:lpstr>隶书</vt:lpstr>
      <vt:lpstr>宋体</vt:lpstr>
      <vt:lpstr>幼圆</vt:lpstr>
      <vt:lpstr>Arial</vt:lpstr>
      <vt:lpstr>Book Antiqua</vt:lpstr>
      <vt:lpstr>Georgia</vt:lpstr>
      <vt:lpstr>Symbol</vt:lpstr>
      <vt:lpstr>Tahoma</vt:lpstr>
      <vt:lpstr>Times New Roman</vt:lpstr>
      <vt:lpstr>Trebuchet MS</vt:lpstr>
      <vt:lpstr>Wingdings</vt:lpstr>
      <vt:lpstr>Wingdings 2</vt:lpstr>
      <vt:lpstr>都市</vt:lpstr>
      <vt:lpstr>BMP 图象</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工程上理想运放的参数</vt:lpstr>
      <vt:lpstr> 理想运算放大器的特性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积分电路的用途</vt:lpstr>
      <vt:lpstr>积分电路的用途</vt:lpstr>
      <vt:lpstr>积分电路的用途</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dell001</dc:creator>
  <cp:lastModifiedBy>LTS</cp:lastModifiedBy>
  <cp:revision>40</cp:revision>
  <cp:lastPrinted>1601-01-01T00:00:00Z</cp:lastPrinted>
  <dcterms:created xsi:type="dcterms:W3CDTF">1601-01-01T00:00:00Z</dcterms:created>
  <dcterms:modified xsi:type="dcterms:W3CDTF">2021-03-10T09:14:25Z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